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8" r:id="rId3"/>
    <p:sldId id="372" r:id="rId4"/>
    <p:sldId id="365" r:id="rId5"/>
    <p:sldId id="371" r:id="rId6"/>
    <p:sldId id="366" r:id="rId7"/>
    <p:sldId id="370" r:id="rId8"/>
    <p:sldId id="367" r:id="rId9"/>
    <p:sldId id="369" r:id="rId10"/>
    <p:sldId id="263" r:id="rId11"/>
    <p:sldId id="3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7A69B1-6548-4065-A28B-F834E400037F}" v="82" dt="2026-02-16T13:06:08.5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806" autoAdjust="0"/>
  </p:normalViewPr>
  <p:slideViewPr>
    <p:cSldViewPr snapToGrid="0">
      <p:cViewPr varScale="1">
        <p:scale>
          <a:sx n="77" d="100"/>
          <a:sy n="77" d="100"/>
        </p:scale>
        <p:origin x="91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E9A1B8-96BE-4E59-8F78-C1D23BA43C69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C7018-BD02-4C4D-A0EB-3331347F0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471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C7018-BD02-4C4D-A0EB-3331347F058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033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C7018-BD02-4C4D-A0EB-3331347F05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90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C7018-BD02-4C4D-A0EB-3331347F058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507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C7018-BD02-4C4D-A0EB-3331347F058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469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7ED8E-4D9A-429F-E96B-8D9C9E2B31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A64B8F-BD48-5AA2-DAD0-F39052968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82737-70C2-CC26-CABF-33D451DFB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EE42F-4045-48A2-4EE7-171430982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9992F-8120-3AE2-8954-4AE585605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30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EF794-FD71-2804-0BFB-F7F76CCF5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09CC6-7BE6-C80D-B66B-0C4B53B93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1304A-A2B7-AA50-3542-1EA830832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6B81F-6EFE-7253-B499-7099EF663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831CE-9014-0A24-5B23-AE73C9F9D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129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2D413-D13C-5F5D-F5BC-CAA9D21F4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91B6EB-8450-A69C-2A99-1A5EF606D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A857C-4C25-B078-0CFD-2C085B537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E32AB-A9C3-413C-8E7E-B1A03897A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83243-6856-E946-FCEF-58440D8F9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672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C7E49-040D-4903-4B90-DDC8638A9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15F4F-93AE-382D-001F-DD797A2250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830760-ECF7-8F8D-5672-2A1EFB2CF9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FE632-83D8-1853-4453-468E2F5D0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2CAAD-23C0-66DE-6FF8-D501CEE75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FC78E7-55D6-059C-30D7-EF62A51D7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86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E6342-973C-A80E-85B0-37785F834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5D8C8-5E74-9BDE-48B1-CBA3BF446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F5FB35-16DC-FE7B-DBAE-5E341998F2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3CAB69-1ECF-89C0-9E74-2E1F47E782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605D22-6165-4E03-8AD9-586D154ABF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A31DAD-F948-224B-1497-3D1E8002C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AA1A9F-8549-56D9-72AD-DC04D48CC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33001A-BC08-BA18-FC36-6EAAF96C5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637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78E7-D90A-C073-2FE9-FB2C873BD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E951B9-99D0-BF52-8317-C27220A5E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0118AC-0B48-24C3-D64C-F47C063BE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890E23-AE33-8B24-7842-5E6175842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95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4D2E3F-96A9-15DA-9708-8C6987CCA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E200A6-0390-950A-0166-46820113C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7E03D-EF93-661C-EF94-BCAE29399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422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73C67-FB2F-C002-A7CA-4267F41D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47FFA-CB96-A846-C240-19398D139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E14BA0-D774-2B29-7EF1-F5B31A46A3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2364E1-DE7B-B492-B957-3B4572D7E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C84E69-3A68-31A3-78E9-5E1527C78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D413CD-E480-78DB-0697-3BF2C91C4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449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E83A9-423D-E3F5-2B8A-8C4D845A6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3347AF-FF20-CD0E-4ACB-6EEEC7701E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EE09CB-3552-C642-795C-72326B705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7036AB-734D-79F7-B45F-0595E9410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3C2932-0646-94E3-AF7A-2AC694F7E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D3624C-44A4-4127-6D3A-012C501AF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972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BCAE2-6E11-2705-C410-54F635702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DFAA3-7A05-3084-4523-AE56FAB821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2BDB3-62BA-1F97-7BD4-2647237E1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345ED-BEDC-4C97-9E3E-5EA62F23A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1CBDB-FC7B-6005-D104-611DFC3A1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974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0C9523-72E2-0ED5-CA2E-3B1F820C97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27C750-5F73-AD0B-B747-D635253992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D8965B-9A86-819A-C9C2-FF65A24C8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9C04EC-22CC-44DB-E226-D176969D7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FC197-D1CB-93F6-211D-388ED5A7F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42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AB8A49-5F0B-D7D7-10E8-9CBA8A6E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C65470-28A3-4E7C-6710-03A0864E1B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D2ADD-BC44-49FE-D601-8A5EB90571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055E13-DBCE-4897-8D80-D2F554B4920B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35DA2-D703-F549-998D-D12454ABF4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6BFF5-6B47-2DCE-BDE5-F1D37CE3A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24A7BF-0B3D-4E18-B102-2FBA32EF0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3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F3C2404-EAFC-0193-8F75-2A5808F50F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17755"/>
            <a:ext cx="9144000" cy="4444180"/>
          </a:xfrm>
        </p:spPr>
        <p:txBody>
          <a:bodyPr>
            <a:normAutofit fontScale="90000"/>
          </a:bodyPr>
          <a:lstStyle/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Mohammed Faisal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2437880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Mucahit Ozden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LCLM 4004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Decision-Making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Component 1: Green Haven Florists</a:t>
            </a:r>
            <a:b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2089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1B061F-2E08-C10B-5E98-B3A62F16A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87" y="126586"/>
            <a:ext cx="5251316" cy="1807305"/>
          </a:xfrm>
        </p:spPr>
        <p:txBody>
          <a:bodyPr>
            <a:normAutofit fontScale="90000"/>
          </a:bodyPr>
          <a:lstStyle/>
          <a:p>
            <a:pPr marL="0" lvl="0" indent="0" algn="ctr"/>
            <a:br>
              <a:rPr lang="en-GB" sz="4100" b="1" dirty="0"/>
            </a:br>
            <a:br>
              <a:rPr lang="en-GB" sz="4100" b="1" dirty="0"/>
            </a:br>
            <a:r>
              <a:rPr lang="en-GB" sz="4100" b="1" dirty="0"/>
              <a:t>GOOD MORNING/AFTERNOON MY NAME IS FAISAL</a:t>
            </a:r>
            <a:br>
              <a:rPr lang="en-GB" sz="4100" b="1" dirty="0"/>
            </a:br>
            <a:r>
              <a:rPr lang="en-GB" sz="4100" b="1" dirty="0"/>
              <a:t> </a:t>
            </a:r>
            <a:br>
              <a:rPr lang="en-GB" sz="4100" dirty="0"/>
            </a:br>
            <a:endParaRPr lang="en-GB" sz="4100" dirty="0"/>
          </a:p>
        </p:txBody>
      </p:sp>
      <p:pic>
        <p:nvPicPr>
          <p:cNvPr id="1026" name="Picture 2" descr="Flower Delivery Sydney - Florists Sydney | B &amp; M Florist">
            <a:extLst>
              <a:ext uri="{FF2B5EF4-FFF2-40B4-BE49-F238E27FC236}">
                <a16:creationId xmlns:a16="http://schemas.microsoft.com/office/drawing/2014/main" id="{27BB6A2C-F3FE-F036-47C0-4CEA03C7F1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0" r="21472" b="-1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F9FAFB2E-269A-D8C8-5324-39B804A66D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886" y="1835086"/>
            <a:ext cx="4541105" cy="5022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24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Floral Elegance In Dubai: Discover The Finest Flower Shop - Reconnect ...">
            <a:extLst>
              <a:ext uri="{FF2B5EF4-FFF2-40B4-BE49-F238E27FC236}">
                <a16:creationId xmlns:a16="http://schemas.microsoft.com/office/drawing/2014/main" id="{5BD8AD89-51AE-8BE2-0651-539288D26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1" r="5" b="5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AF511-2554-06CC-C837-DDE19AA44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70" y="1067626"/>
            <a:ext cx="3822189" cy="54437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Green Havan Florists</a:t>
            </a:r>
            <a:endParaRPr lang="en-US" b="1" u="sng" dirty="0"/>
          </a:p>
          <a:p>
            <a:r>
              <a:rPr lang="en-US" dirty="0"/>
              <a:t>Independent florist – Norwich (Est. 2016)</a:t>
            </a:r>
          </a:p>
          <a:p>
            <a:pPr marL="285750" indent="-285750"/>
            <a:r>
              <a:rPr lang="en-US" dirty="0"/>
              <a:t>Sustainable &amp; community-focused</a:t>
            </a:r>
          </a:p>
          <a:p>
            <a:pPr marL="285750" indent="-285750"/>
            <a:r>
              <a:rPr lang="en-US" dirty="0"/>
              <a:t>Bespoke arrangements &amp; corporate clients</a:t>
            </a:r>
          </a:p>
          <a:p>
            <a:pPr marL="285750" indent="-285750"/>
            <a:r>
              <a:rPr lang="en-US" dirty="0"/>
              <a:t>30% in-store sales decline (last 12 months)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94358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60+ Minus 30 Percent Stock Photos, Pictures &amp; Royalty-Free Images - iStock">
            <a:extLst>
              <a:ext uri="{FF2B5EF4-FFF2-40B4-BE49-F238E27FC236}">
                <a16:creationId xmlns:a16="http://schemas.microsoft.com/office/drawing/2014/main" id="{5AC6A244-446E-5E2E-C414-5EBEFCD075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3" r="24560" b="-2"/>
          <a:stretch>
            <a:fillRect/>
          </a:stretch>
        </p:blipFill>
        <p:spPr bwMode="auto"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0C1619-27EA-5F2C-840C-AFD016EF2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pPr marL="0" indent="0"/>
            <a:r>
              <a:rPr lang="en-US" sz="3600" b="1"/>
              <a:t>Root Problem:</a:t>
            </a:r>
            <a:br>
              <a:rPr lang="en-US" sz="3600" b="1"/>
            </a:br>
            <a:r>
              <a:rPr lang="en-US" sz="3600" b="1"/>
              <a:t>30% decline in in-store sales</a:t>
            </a:r>
            <a:br>
              <a:rPr lang="en-US" sz="3600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2BCBE-03B0-40A3-1631-ED661EEEF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 b="1"/>
              <a:t>Internal Factors </a:t>
            </a:r>
          </a:p>
          <a:p>
            <a:r>
              <a:rPr lang="en-US" sz="1800"/>
              <a:t>Outdated website</a:t>
            </a:r>
          </a:p>
          <a:p>
            <a:r>
              <a:rPr lang="en-US" sz="1800"/>
              <a:t>Limited digital marketing</a:t>
            </a:r>
          </a:p>
          <a:p>
            <a:r>
              <a:rPr lang="en-US" sz="1800"/>
              <a:t>Lack of subscription services</a:t>
            </a:r>
          </a:p>
          <a:p>
            <a:r>
              <a:rPr lang="en-US" sz="1800"/>
              <a:t>High sustainable material costs</a:t>
            </a:r>
          </a:p>
          <a:p>
            <a:pPr marL="0" indent="0">
              <a:buNone/>
            </a:pPr>
            <a:r>
              <a:rPr lang="en-US" sz="1800" b="1"/>
              <a:t>External Factors </a:t>
            </a:r>
          </a:p>
          <a:p>
            <a:r>
              <a:rPr lang="en-US" sz="1800"/>
              <a:t>Online flower retailers</a:t>
            </a:r>
          </a:p>
          <a:p>
            <a:r>
              <a:rPr lang="en-US" sz="1800"/>
              <a:t>National chain competitor</a:t>
            </a:r>
          </a:p>
          <a:p>
            <a:r>
              <a:rPr lang="en-US" sz="1800"/>
              <a:t>Reduced high street footfall</a:t>
            </a:r>
          </a:p>
          <a:p>
            <a:r>
              <a:rPr lang="en-US" sz="1800"/>
              <a:t>Inflation &amp; supply chain disruption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302055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C98D4-94F8-9EC0-B769-BA80FE972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The 5W2H model is a structured questioning technique used to clarify complex business problems (Serrat, 2017)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B90A379-D229-A87E-575F-13B6411C88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1362707"/>
              </p:ext>
            </p:extLst>
          </p:nvPr>
        </p:nvGraphicFramePr>
        <p:xfrm>
          <a:off x="600441" y="2012315"/>
          <a:ext cx="8722091" cy="44805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60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30% decline in in-store sales</a:t>
                      </a:r>
                      <a:endParaRPr lang="en-GB" sz="1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Norwich high street location</a:t>
                      </a: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Past 12 months</a:t>
                      </a: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Walk-in customers shifting online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Digital competition, inflation, declining footfall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Reduced physical visits &amp; price pressure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dirty="0"/>
                        <a:t>30% revenue reduction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98802B6-7A6B-C9FA-7AEC-A02F8C55FEF7}"/>
              </a:ext>
            </a:extLst>
          </p:cNvPr>
          <p:cNvSpPr txBox="1"/>
          <p:nvPr/>
        </p:nvSpPr>
        <p:spPr>
          <a:xfrm>
            <a:off x="9780104" y="5227983"/>
            <a:ext cx="1573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Citation:</a:t>
            </a:r>
            <a:br>
              <a:rPr lang="en-US" dirty="0"/>
            </a:br>
            <a:r>
              <a:rPr lang="en-US" dirty="0"/>
              <a:t>(Serrat,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803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5960E-A504-7C64-E16F-583A4D572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3780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PESTEL is a macro-environment analysis framework used to examine external forces impacting organisational performance (Johnson, Scholes &amp; Whittington, 2020).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CA7B8-32A6-4F3D-6E8A-FB9A503AB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748" y="226294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Benefits</a:t>
            </a:r>
          </a:p>
          <a:p>
            <a:r>
              <a:rPr lang="en-GB" sz="2000" dirty="0"/>
              <a:t>Identifies external risks</a:t>
            </a:r>
          </a:p>
          <a:p>
            <a:r>
              <a:rPr lang="en-GB" sz="2000" dirty="0"/>
              <a:t>Encourages strategic awareness</a:t>
            </a:r>
          </a:p>
          <a:p>
            <a:r>
              <a:rPr lang="en-GB" sz="2000" dirty="0"/>
              <a:t>Supports proactive decision-making</a:t>
            </a:r>
          </a:p>
          <a:p>
            <a:pPr marL="0" indent="0">
              <a:buNone/>
            </a:pPr>
            <a:r>
              <a:rPr lang="en-GB" sz="2000" b="1" dirty="0"/>
              <a:t>Limitations</a:t>
            </a:r>
          </a:p>
          <a:p>
            <a:r>
              <a:rPr lang="en-GB" sz="2000" dirty="0"/>
              <a:t>Provides a snapshot in time</a:t>
            </a:r>
          </a:p>
          <a:p>
            <a:r>
              <a:rPr lang="en-GB" sz="2000" dirty="0"/>
              <a:t>Does not prioritise factors</a:t>
            </a:r>
          </a:p>
          <a:p>
            <a:r>
              <a:rPr lang="en-GB" sz="2000" dirty="0"/>
              <a:t>Cannot predict rapid market change</a:t>
            </a:r>
          </a:p>
          <a:p>
            <a:r>
              <a:rPr lang="en-GB" sz="2000" dirty="0"/>
              <a:t>Citations:</a:t>
            </a:r>
            <a:br>
              <a:rPr lang="en-GB" sz="2000" dirty="0"/>
            </a:br>
            <a:r>
              <a:rPr lang="en-GB" sz="2000" dirty="0"/>
              <a:t>(Johnson et al., 2020; Yüksel, 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169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1B37082-B768-202C-CA6B-6F77BEF59F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5070343"/>
              </p:ext>
            </p:extLst>
          </p:nvPr>
        </p:nvGraphicFramePr>
        <p:xfrm>
          <a:off x="582125" y="1910912"/>
          <a:ext cx="10847874" cy="3036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4996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4813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34162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824319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2341513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534748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Legal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n-US" sz="1400" b="1" dirty="0"/>
                        <a:t>UK import regulations affecting flower supply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  <a:p>
                      <a:r>
                        <a:rPr lang="en-US" sz="1400" b="1" dirty="0"/>
                        <a:t>Inflation increasing supplier costs</a:t>
                      </a:r>
                    </a:p>
                    <a:p>
                      <a:endParaRPr lang="en-US" sz="1400" b="1" dirty="0"/>
                    </a:p>
                    <a:p>
                      <a:r>
                        <a:rPr lang="en-US" sz="1400" b="1" dirty="0"/>
                        <a:t>Reduced disposable income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US" sz="14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n-US" sz="1400" b="1" dirty="0"/>
                        <a:t>Shift toward convenience and online shopping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  <a:p>
                      <a:r>
                        <a:rPr lang="en-US" sz="1400" b="1" dirty="0"/>
                        <a:t>Competitors using strong Instagram presence</a:t>
                      </a:r>
                    </a:p>
                    <a:p>
                      <a:endParaRPr lang="en-US" sz="1400" b="1" dirty="0"/>
                    </a:p>
                    <a:p>
                      <a:r>
                        <a:rPr lang="en-US" sz="1400" b="1" dirty="0"/>
                        <a:t>Green Haven’s outdated website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  <a:p>
                      <a:r>
                        <a:rPr lang="en-US" sz="1400" b="1" dirty="0"/>
                        <a:t>Sustainable materials increasing costs</a:t>
                      </a:r>
                    </a:p>
                    <a:p>
                      <a:endParaRPr lang="en-US" sz="1400" b="1" dirty="0"/>
                    </a:p>
                    <a:p>
                      <a:r>
                        <a:rPr lang="en-US" sz="1400" b="1" dirty="0"/>
                        <a:t>Eco-conscious branding opportunity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US" sz="14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n-US" sz="1400" b="1" dirty="0"/>
                        <a:t>Consumer protection &amp; employment law compliance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4569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DD639-7EE1-3070-2655-4977D7549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2200"/>
              <a:t>The Cause-and-Effect diagram, developed by Ishikawa (1986), identifies root causes of organisational problems.</a:t>
            </a:r>
            <a:br>
              <a:rPr lang="en-GB" sz="2200"/>
            </a:br>
            <a:endParaRPr lang="en-GB" sz="2200"/>
          </a:p>
        </p:txBody>
      </p:sp>
      <p:sp>
        <p:nvSpPr>
          <p:cNvPr id="512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3A36A-CA07-B8F8-5596-2ACE49CEE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 b="1"/>
              <a:t>Benefits</a:t>
            </a:r>
          </a:p>
          <a:p>
            <a:r>
              <a:rPr lang="en-GB" sz="1200"/>
              <a:t>Visual representation</a:t>
            </a:r>
          </a:p>
          <a:p>
            <a:r>
              <a:rPr lang="en-GB" sz="1200"/>
              <a:t>Encourages systematic thinking</a:t>
            </a:r>
          </a:p>
          <a:p>
            <a:r>
              <a:rPr lang="en-GB" sz="1200"/>
              <a:t>Identifies multiple causal categories</a:t>
            </a:r>
          </a:p>
          <a:p>
            <a:pPr marL="0" indent="0">
              <a:buNone/>
            </a:pPr>
            <a:r>
              <a:rPr lang="en-GB" sz="1200" b="1"/>
              <a:t>Limitations</a:t>
            </a:r>
          </a:p>
          <a:p>
            <a:r>
              <a:rPr lang="en-GB" sz="1200"/>
              <a:t>Does not quantify impact</a:t>
            </a:r>
          </a:p>
          <a:p>
            <a:r>
              <a:rPr lang="en-GB" sz="1200"/>
              <a:t>May oversimplify complex issues</a:t>
            </a:r>
          </a:p>
          <a:p>
            <a:r>
              <a:rPr lang="en-GB" sz="1200"/>
              <a:t>Dependent on analyst judgement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Citation:</a:t>
            </a:r>
            <a:br>
              <a:rPr lang="en-GB" sz="1200"/>
            </a:br>
            <a:r>
              <a:rPr lang="en-GB" sz="1200"/>
              <a:t>(Ishikawa, 1986)</a:t>
            </a:r>
          </a:p>
          <a:p>
            <a:endParaRPr lang="en-GB" sz="1200"/>
          </a:p>
        </p:txBody>
      </p:sp>
      <p:pic>
        <p:nvPicPr>
          <p:cNvPr id="5122" name="Picture 2" descr="Golden Fish from flowers stock photo. Image of dahlia - 44089326">
            <a:extLst>
              <a:ext uri="{FF2B5EF4-FFF2-40B4-BE49-F238E27FC236}">
                <a16:creationId xmlns:a16="http://schemas.microsoft.com/office/drawing/2014/main" id="{2DF3CFB0-B6EC-A04D-9B5F-35E3F8DEF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456948"/>
            <a:ext cx="5458968" cy="4012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83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1">
            <a:extLst>
              <a:ext uri="{FF2B5EF4-FFF2-40B4-BE49-F238E27FC236}">
                <a16:creationId xmlns:a16="http://schemas.microsoft.com/office/drawing/2014/main" id="{BA82D9D8-B6D6-0AF9-FBFA-039FDCDD6054}"/>
              </a:ext>
            </a:extLst>
          </p:cNvPr>
          <p:cNvSpPr txBox="1">
            <a:spLocks/>
          </p:cNvSpPr>
          <p:nvPr/>
        </p:nvSpPr>
        <p:spPr>
          <a:xfrm>
            <a:off x="272088" y="1105357"/>
            <a:ext cx="11585447" cy="4885020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8BC9E15-1D13-E9F9-4955-476E0C730C86}"/>
              </a:ext>
            </a:extLst>
          </p:cNvPr>
          <p:cNvCxnSpPr/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F81F0A6-5CC1-6D77-4832-384DDC89CC03}"/>
              </a:ext>
            </a:extLst>
          </p:cNvPr>
          <p:cNvCxnSpPr/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9FC1EA7-3AC4-A4B4-4AED-83225EFC8BAE}"/>
              </a:ext>
            </a:extLst>
          </p:cNvPr>
          <p:cNvCxnSpPr/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BF7715-3416-E421-0825-4F8B02E1EF45}"/>
              </a:ext>
            </a:extLst>
          </p:cNvPr>
          <p:cNvCxnSpPr/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9806B86-6917-0B82-A8CF-950202062BF2}"/>
              </a:ext>
            </a:extLst>
          </p:cNvPr>
          <p:cNvCxnSpPr/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66FC211-329F-F501-1E99-F08CB3576B27}"/>
              </a:ext>
            </a:extLst>
          </p:cNvPr>
          <p:cNvCxnSpPr>
            <a:endCxn id="14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B7D8EA9-8765-04C8-ECCD-E39B37DBED10}"/>
              </a:ext>
            </a:extLst>
          </p:cNvPr>
          <p:cNvCxnSpPr/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896A003-636C-48B1-19C8-38D889A63F0D}"/>
              </a:ext>
            </a:extLst>
          </p:cNvPr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A7F799-971A-D4AF-F5C4-76EDA5EDEF88}"/>
              </a:ext>
            </a:extLst>
          </p:cNvPr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B47484-3426-DF7D-EFEF-0BA42272A44C}"/>
              </a:ext>
            </a:extLst>
          </p:cNvPr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F5AF76-6AAD-84FB-8CCF-66E884078C4A}"/>
              </a:ext>
            </a:extLst>
          </p:cNvPr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BA967A-74A2-012D-ECFD-FAA3A311ADFD}"/>
              </a:ext>
            </a:extLst>
          </p:cNvPr>
          <p:cNvSpPr txBox="1"/>
          <p:nvPr/>
        </p:nvSpPr>
        <p:spPr>
          <a:xfrm>
            <a:off x="3503402" y="4921646"/>
            <a:ext cx="2151020" cy="830997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Behaviour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1D2B022-038D-390C-F333-3589279838FB}"/>
              </a:ext>
            </a:extLst>
          </p:cNvPr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A40B78F-6D47-98C5-0739-868C3FB126C6}"/>
              </a:ext>
            </a:extLst>
          </p:cNvPr>
          <p:cNvSpPr txBox="1"/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/>
              <a:t>30% Decline in In-Store Sales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EE41C42-1509-32CD-F877-07BA08BF2B39}"/>
              </a:ext>
            </a:extLst>
          </p:cNvPr>
          <p:cNvSpPr txBox="1"/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Delivery Flexibility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07E701B-59B8-33B9-0252-CFA84881DAA9}"/>
              </a:ext>
            </a:extLst>
          </p:cNvPr>
          <p:cNvSpPr txBox="1"/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 Sustainable Packaging Costs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EC3C6FC-A6B0-0CDF-4261-316FC719CA86}"/>
              </a:ext>
            </a:extLst>
          </p:cNvPr>
          <p:cNvSpPr txBox="1"/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Flower Import Costs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D1DFD3A-8BA2-D984-815B-31CA31BF571C}"/>
              </a:ext>
            </a:extLst>
          </p:cNvPr>
          <p:cNvSpPr txBox="1"/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36933C1-85DA-11EC-980C-79655279D1D9}"/>
              </a:ext>
            </a:extLst>
          </p:cNvPr>
          <p:cNvSpPr txBox="1"/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Preference For Convince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3F2DF49-824B-2B6A-36EF-AE656A0B938E}"/>
              </a:ext>
            </a:extLst>
          </p:cNvPr>
          <p:cNvSpPr txBox="1"/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Shift To Online Ordering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9DA2F80-E9C6-B24B-2335-AC424B4D550E}"/>
              </a:ext>
            </a:extLst>
          </p:cNvPr>
          <p:cNvSpPr txBox="1"/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High Street Activity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D3F1FA-9157-CF74-8E43-A9784BBEA76E}"/>
              </a:ext>
            </a:extLst>
          </p:cNvPr>
          <p:cNvSpPr txBox="1"/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Nearby Business Closures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7E5ABA4-360A-0FCD-824D-26F4848D9092}"/>
              </a:ext>
            </a:extLst>
          </p:cNvPr>
          <p:cNvSpPr txBox="1"/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Weak Online Presence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54ED0E9-FEDE-8C26-9697-694350F6B555}"/>
              </a:ext>
            </a:extLst>
          </p:cNvPr>
          <p:cNvSpPr txBox="1"/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D206905-E482-1913-7487-D6C0EC013697}"/>
              </a:ext>
            </a:extLst>
          </p:cNvPr>
          <p:cNvSpPr txBox="1"/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National Chain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292F0F6-4DC2-71CC-6A9E-F8545D63C879}"/>
              </a:ext>
            </a:extLst>
          </p:cNvPr>
          <p:cNvSpPr txBox="1"/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Boutique Competitor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0EF4954-0248-A598-B733-3D6EA25C2121}"/>
              </a:ext>
            </a:extLst>
          </p:cNvPr>
          <p:cNvSpPr txBox="1"/>
          <p:nvPr/>
        </p:nvSpPr>
        <p:spPr>
          <a:xfrm>
            <a:off x="2554357" y="367748"/>
            <a:ext cx="67633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3478355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4" name="Rectangle 412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A94827-68D9-2D7A-2FBD-2170054D0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44" y="1256306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dirty="0"/>
              <a:t> Key Findings </a:t>
            </a:r>
            <a:br>
              <a:rPr lang="en-GB" sz="5000" dirty="0"/>
            </a:br>
            <a:endParaRPr lang="en-GB" sz="5000" dirty="0"/>
          </a:p>
        </p:txBody>
      </p:sp>
      <p:sp>
        <p:nvSpPr>
          <p:cNvPr id="412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9B9CA-1100-EC02-B0CE-D5B785F7A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200"/>
              <a:t>Sales decline driven primarily by digital competitive disadvantage</a:t>
            </a:r>
          </a:p>
          <a:p>
            <a:r>
              <a:rPr lang="en-US" sz="2200"/>
              <a:t>Economic inflation increasing cost pressures</a:t>
            </a:r>
          </a:p>
          <a:p>
            <a:r>
              <a:rPr lang="en-US" sz="2200"/>
              <a:t>Changing consumer behavior reducing physical footfall</a:t>
            </a:r>
          </a:p>
          <a:p>
            <a:r>
              <a:rPr lang="en-US" sz="2200"/>
              <a:t>Sustainability remains strategically valuable but financially demanding</a:t>
            </a:r>
          </a:p>
          <a:p>
            <a:pPr marL="0" indent="0">
              <a:buNone/>
            </a:pPr>
            <a:endParaRPr lang="en-US" sz="2200"/>
          </a:p>
          <a:p>
            <a:endParaRPr lang="en-GB" sz="2200"/>
          </a:p>
        </p:txBody>
      </p:sp>
      <p:pic>
        <p:nvPicPr>
          <p:cNvPr id="4098" name="Picture 2" descr="Poster Key findings icon. Clipart image isolated on white background ...">
            <a:extLst>
              <a:ext uri="{FF2B5EF4-FFF2-40B4-BE49-F238E27FC236}">
                <a16:creationId xmlns:a16="http://schemas.microsoft.com/office/drawing/2014/main" id="{8ED67EAA-D1C7-58B6-5DCA-5AFFF78594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699516"/>
            <a:ext cx="5458968" cy="545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1438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B4211-34E5-91F8-C6E0-2D4F8EB19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Referance</a:t>
            </a:r>
            <a:r>
              <a:rPr lang="en-GB" dirty="0"/>
              <a:t>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8AE33-65AB-FD82-4D2E-1E75B2FA8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Ishikawa, K. (1986) </a:t>
            </a:r>
            <a:r>
              <a:rPr lang="en-GB" i="1" dirty="0"/>
              <a:t>Guide to Quality Control</a:t>
            </a:r>
            <a:r>
              <a:rPr lang="en-GB" dirty="0"/>
              <a:t>. Tokyo: Asian Productivity Organization.</a:t>
            </a:r>
          </a:p>
          <a:p>
            <a:r>
              <a:rPr lang="en-GB" dirty="0"/>
              <a:t>Johnson, G., Scholes, K. and Whittington, R. (2020) </a:t>
            </a:r>
            <a:r>
              <a:rPr lang="en-GB" i="1" dirty="0"/>
              <a:t>Exploring Strategy</a:t>
            </a:r>
            <a:r>
              <a:rPr lang="en-GB" dirty="0"/>
              <a:t>. 12th </a:t>
            </a:r>
            <a:r>
              <a:rPr lang="en-GB" dirty="0" err="1"/>
              <a:t>edn</a:t>
            </a:r>
            <a:r>
              <a:rPr lang="en-GB" dirty="0"/>
              <a:t>. Pearson.</a:t>
            </a:r>
          </a:p>
          <a:p>
            <a:r>
              <a:rPr lang="en-GB" dirty="0"/>
              <a:t>Serrat, O. (2017) </a:t>
            </a:r>
            <a:r>
              <a:rPr lang="en-GB" i="1" dirty="0"/>
              <a:t>Knowledge Solutions</a:t>
            </a:r>
            <a:r>
              <a:rPr lang="en-GB" dirty="0"/>
              <a:t>. Singapore: Springer.</a:t>
            </a:r>
          </a:p>
          <a:p>
            <a:r>
              <a:rPr lang="en-GB" dirty="0"/>
              <a:t>Yüksel, İ. (2012) ‘Developing a multi-criteria decision making model for PESTEL analysis’, </a:t>
            </a:r>
            <a:r>
              <a:rPr lang="en-GB" i="1" dirty="0"/>
              <a:t>International Journal of Business and Management</a:t>
            </a:r>
            <a:r>
              <a:rPr lang="en-GB" dirty="0"/>
              <a:t>, 7(24), pp. 52–66.</a:t>
            </a:r>
          </a:p>
          <a:p>
            <a:r>
              <a:rPr lang="en-GB" dirty="0"/>
              <a:t>Porter, M.E. (2008) ‘The five competitive forces that shape strategy’, </a:t>
            </a:r>
            <a:r>
              <a:rPr lang="en-GB" i="1" dirty="0"/>
              <a:t>Harvard Business Review</a:t>
            </a:r>
            <a:r>
              <a:rPr lang="en-GB" dirty="0"/>
              <a:t>, 86(1), pp. 78–93.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4762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2682</TotalTime>
  <Words>689</Words>
  <Application>Microsoft Office PowerPoint</Application>
  <PresentationFormat>Widescreen</PresentationFormat>
  <Paragraphs>139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Wingdings</vt:lpstr>
      <vt:lpstr>Office Theme</vt:lpstr>
      <vt:lpstr>Student Name: Mohammed Faisal  Student ID: 2437880  Lecturer’s Name: Mucahit Ozden   Module Code: LCLM 4004  Module Name: Problem Solving and Decision-Making  Component 1: Green Haven Florists </vt:lpstr>
      <vt:lpstr>  GOOD MORNING/AFTERNOON MY NAME IS FAISAL   </vt:lpstr>
      <vt:lpstr>PowerPoint Presentation</vt:lpstr>
      <vt:lpstr>Root Problem: 30% decline in in-store sales </vt:lpstr>
      <vt:lpstr>The 5W2H model is a structured questioning technique used to clarify complex business problems (Serrat, 2017)</vt:lpstr>
      <vt:lpstr>PESTEL is a macro-environment analysis framework used to examine external forces impacting organisational performance (Johnson, Scholes &amp; Whittington, 2020). </vt:lpstr>
      <vt:lpstr>PowerPoint Presentation</vt:lpstr>
      <vt:lpstr>The Cause-and-Effect diagram, developed by Ishikawa (1986), identifies root causes of organisational problems. </vt:lpstr>
      <vt:lpstr>PowerPoint Presentation</vt:lpstr>
      <vt:lpstr> Key Findings  </vt:lpstr>
      <vt:lpstr>Referance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Faisal</dc:creator>
  <cp:lastModifiedBy>Mohammed Faisal</cp:lastModifiedBy>
  <cp:revision>2</cp:revision>
  <dcterms:created xsi:type="dcterms:W3CDTF">2026-02-01T11:13:30Z</dcterms:created>
  <dcterms:modified xsi:type="dcterms:W3CDTF">2026-02-16T13:07:17Z</dcterms:modified>
</cp:coreProperties>
</file>