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70" r:id="rId8"/>
    <p:sldId id="269" r:id="rId9"/>
    <p:sldId id="264" r:id="rId10"/>
    <p:sldId id="272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760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906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478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143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619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37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63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037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000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124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803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505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urstingbuds.com/blogs/news/flower-businesses" TargetMode="External"/><Relationship Id="rId2" Type="http://schemas.openxmlformats.org/officeDocument/2006/relationships/hyperlink" Target="https://britishfloristassociation.org/for-the-industry/5-simple-steps-toward-a-sustainable-future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studocu.com/en-gb/messages/question/14170067/green-haven-florists-pestel-analiys" TargetMode="External"/><Relationship Id="rId5" Type="http://schemas.openxmlformats.org/officeDocument/2006/relationships/hyperlink" Target="https://prezi.com/p/njdzxa65-e6u/revitalizing-green-haven-florists/%E2%80%8B" TargetMode="External"/><Relationship Id="rId4" Type="http://schemas.openxmlformats.org/officeDocument/2006/relationships/hyperlink" Target="https://www.floraldaily.com/article/9737079/how-technology-is-transforming-the-floral-industry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6729" y="1319431"/>
            <a:ext cx="8861271" cy="3389730"/>
          </a:xfrm>
        </p:spPr>
        <p:txBody>
          <a:bodyPr>
            <a:normAutofit/>
          </a:bodyPr>
          <a:lstStyle/>
          <a:p>
            <a:r>
              <a:rPr lang="en-GB" sz="2400">
                <a:latin typeface="Arial"/>
                <a:cs typeface="Arial"/>
              </a:rPr>
              <a:t>MODULE NAME</a:t>
            </a:r>
            <a:r>
              <a:rPr lang="en-GB" sz="2000">
                <a:latin typeface="Arial"/>
                <a:cs typeface="Arial"/>
              </a:rPr>
              <a:t>: Problem Solving and Decision Making </a:t>
            </a:r>
            <a:br>
              <a:rPr lang="en-GB" sz="200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MODULE CODE</a:t>
            </a:r>
            <a:r>
              <a:rPr lang="en-GB" sz="2800">
                <a:latin typeface="Arial"/>
                <a:cs typeface="Arial"/>
              </a:rPr>
              <a:t>: </a:t>
            </a:r>
            <a:r>
              <a:rPr lang="en-GB" sz="2000">
                <a:latin typeface="Arial"/>
                <a:cs typeface="Arial"/>
              </a:rPr>
              <a:t>LCLM4004</a:t>
            </a:r>
            <a:br>
              <a:rPr lang="en-GB" sz="200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STUDENT NAME</a:t>
            </a:r>
            <a:r>
              <a:rPr lang="en-GB" sz="2800">
                <a:latin typeface="Arial"/>
                <a:cs typeface="Arial"/>
              </a:rPr>
              <a:t>: </a:t>
            </a:r>
            <a:r>
              <a:rPr lang="en-GB" sz="2000">
                <a:latin typeface="Arial"/>
                <a:cs typeface="Arial"/>
              </a:rPr>
              <a:t>Veronica Bentley </a:t>
            </a:r>
            <a:br>
              <a:rPr lang="en-GB" sz="200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STUDENT ID</a:t>
            </a:r>
            <a:r>
              <a:rPr lang="en-GB" sz="2000">
                <a:latin typeface="Arial"/>
                <a:cs typeface="Arial"/>
              </a:rPr>
              <a:t> : 2514936</a:t>
            </a:r>
            <a:br>
              <a:rPr lang="en-GB" sz="200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LECTURE</a:t>
            </a:r>
            <a:r>
              <a:rPr lang="en-GB" sz="2800">
                <a:latin typeface="Arial"/>
                <a:cs typeface="Arial"/>
              </a:rPr>
              <a:t>: </a:t>
            </a:r>
            <a:r>
              <a:rPr lang="en-GB" sz="2000">
                <a:latin typeface="Arial"/>
                <a:cs typeface="Arial"/>
              </a:rPr>
              <a:t>Anita Nan</a:t>
            </a:r>
            <a:br>
              <a:rPr lang="en-GB" sz="200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Assignment</a:t>
            </a:r>
            <a:r>
              <a:rPr lang="en-GB" sz="2800">
                <a:latin typeface="Arial"/>
                <a:cs typeface="Arial"/>
              </a:rPr>
              <a:t> 1:</a:t>
            </a:r>
            <a:r>
              <a:rPr lang="en-GB" sz="2000">
                <a:latin typeface="Arial"/>
                <a:cs typeface="Arial"/>
              </a:rPr>
              <a:t> Presentation</a:t>
            </a:r>
          </a:p>
        </p:txBody>
      </p:sp>
      <p:pic>
        <p:nvPicPr>
          <p:cNvPr id="3" name="Picture 2" descr="A group of pink flowers&#10;&#10;AI-generated content may be incorrect.">
            <a:extLst>
              <a:ext uri="{FF2B5EF4-FFF2-40B4-BE49-F238E27FC236}">
                <a16:creationId xmlns:a16="http://schemas.microsoft.com/office/drawing/2014/main" id="{377BBF11-4D13-33D5-22A0-CF753F0CFE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472" y="183444"/>
            <a:ext cx="2632497" cy="2102556"/>
          </a:xfrm>
          <a:prstGeom prst="rect">
            <a:avLst/>
          </a:prstGeom>
        </p:spPr>
      </p:pic>
      <p:pic>
        <p:nvPicPr>
          <p:cNvPr id="4" name="Picture 3" descr="A group of pink flowers with green leaves&#10;&#10;AI-generated content may be incorrect.">
            <a:extLst>
              <a:ext uri="{FF2B5EF4-FFF2-40B4-BE49-F238E27FC236}">
                <a16:creationId xmlns:a16="http://schemas.microsoft.com/office/drawing/2014/main" id="{671D3C22-B962-72C8-EB2B-23E26E9932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585" y="4332110"/>
            <a:ext cx="2703051" cy="2130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704397"/>
            <a:ext cx="7604044" cy="4290003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Introduction </a:t>
            </a:r>
          </a:p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Company background</a:t>
            </a:r>
          </a:p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Problem</a:t>
            </a:r>
            <a:r>
              <a:rPr lang="en-GB" sz="2400" b="1">
                <a:solidFill>
                  <a:schemeClr val="tx1"/>
                </a:solidFill>
              </a:rPr>
              <a:t>: </a:t>
            </a:r>
            <a:r>
              <a:rPr lang="en-GB" sz="2400" b="1">
                <a:solidFill>
                  <a:schemeClr val="tx1"/>
                </a:solidFill>
                <a:latin typeface="Century Gothic"/>
                <a:cs typeface="Arial"/>
              </a:rPr>
              <a:t>N</a:t>
            </a:r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ature and scope</a:t>
            </a:r>
          </a:p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PESTLE ANALYSIS:</a:t>
            </a:r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 Green Haven Florists</a:t>
            </a:r>
          </a:p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Cause and effect analysis</a:t>
            </a:r>
            <a:r>
              <a:rPr lang="en-GB" sz="2400" b="1">
                <a:solidFill>
                  <a:schemeClr val="tx1"/>
                </a:solidFill>
              </a:rPr>
              <a:t>: </a:t>
            </a:r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Fishbone diagram</a:t>
            </a:r>
          </a:p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Conclusion</a:t>
            </a:r>
          </a:p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References</a:t>
            </a:r>
          </a:p>
          <a:p>
            <a:endParaRPr lang="en-GB" sz="2400"/>
          </a:p>
        </p:txBody>
      </p:sp>
      <p:pic>
        <p:nvPicPr>
          <p:cNvPr id="4" name="Picture 3" descr="A group of pink flowers&#10;&#10;AI-generated content may be incorrect.">
            <a:extLst>
              <a:ext uri="{FF2B5EF4-FFF2-40B4-BE49-F238E27FC236}">
                <a16:creationId xmlns:a16="http://schemas.microsoft.com/office/drawing/2014/main" id="{8D8BFD9B-62D1-D73C-6B9C-F9F754F12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5408" y="479778"/>
            <a:ext cx="3446561" cy="2790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sz="2400" b="1">
                <a:latin typeface="Arial"/>
                <a:cs typeface="Arial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8569" y="1714855"/>
            <a:ext cx="10955157" cy="54899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500" b="1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GB" sz="2400" b="1">
                <a:solidFill>
                  <a:srgbClr val="111111"/>
                </a:solidFill>
                <a:latin typeface="Arial"/>
                <a:ea typeface="Roboto"/>
                <a:cs typeface="Arial"/>
              </a:rPr>
              <a:t>Pestle Analysis "A Pestel Analysis examines the external factors that can impact a business" (</a:t>
            </a:r>
            <a:r>
              <a:rPr lang="en-GB" sz="2400" b="1" err="1">
                <a:solidFill>
                  <a:srgbClr val="111111"/>
                </a:solidFill>
                <a:latin typeface="Arial"/>
                <a:ea typeface="Roboto"/>
                <a:cs typeface="Arial"/>
              </a:rPr>
              <a:t>Studocu</a:t>
            </a:r>
            <a:r>
              <a:rPr lang="en-GB" sz="2400" b="1">
                <a:solidFill>
                  <a:srgbClr val="111111"/>
                </a:solidFill>
                <a:latin typeface="Arial"/>
                <a:ea typeface="Roboto"/>
                <a:cs typeface="Arial"/>
              </a:rPr>
              <a:t>, 2026)</a:t>
            </a:r>
          </a:p>
          <a:p>
            <a:endParaRPr lang="en-GB" b="1">
              <a:solidFill>
                <a:srgbClr val="111111"/>
              </a:solidFill>
              <a:latin typeface="Arial"/>
              <a:ea typeface="Roboto"/>
              <a:cs typeface="Arial"/>
            </a:endParaRPr>
          </a:p>
          <a:p>
            <a:r>
              <a:rPr lang="en-GB">
                <a:solidFill>
                  <a:srgbClr val="111111"/>
                </a:solidFill>
                <a:latin typeface="Arial"/>
                <a:ea typeface="Roboto"/>
                <a:cs typeface="Arial"/>
              </a:rPr>
              <a:t>This presentation is based on Green Haven Florist and the problem they have with a decrease in sales. </a:t>
            </a:r>
          </a:p>
          <a:p>
            <a:r>
              <a:rPr lang="en-GB">
                <a:solidFill>
                  <a:srgbClr val="111111"/>
                </a:solidFill>
                <a:latin typeface="Arial"/>
                <a:ea typeface="Roboto"/>
                <a:cs typeface="Arial"/>
              </a:rPr>
              <a:t>Throughout the presentation I will:-</a:t>
            </a:r>
          </a:p>
          <a:p>
            <a:endParaRPr lang="en-GB">
              <a:solidFill>
                <a:srgbClr val="111111"/>
              </a:solidFill>
              <a:latin typeface="Arial"/>
              <a:ea typeface="Roboto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rgbClr val="111111"/>
                </a:solidFill>
                <a:latin typeface="Arial"/>
                <a:ea typeface="Roboto"/>
                <a:cs typeface="Arial"/>
              </a:rPr>
              <a:t>Identify the nature and scope of the problem using the 5W2H method.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rgbClr val="111111"/>
                </a:solidFill>
                <a:latin typeface="Arial"/>
                <a:ea typeface="Roboto"/>
                <a:cs typeface="Arial"/>
              </a:rPr>
              <a:t>Analyse the external factors using a PESTEL analysis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rgbClr val="111111"/>
                </a:solidFill>
                <a:latin typeface="Arial"/>
                <a:ea typeface="Roboto"/>
                <a:cs typeface="Arial"/>
              </a:rPr>
              <a:t>Analyse the cause and effect using a Fishbone diagram.</a:t>
            </a:r>
          </a:p>
          <a:p>
            <a:endParaRPr lang="en-GB">
              <a:solidFill>
                <a:srgbClr val="111111"/>
              </a:solidFill>
              <a:latin typeface="Arial"/>
              <a:ea typeface="Roboto"/>
              <a:cs typeface="Arial"/>
            </a:endParaRPr>
          </a:p>
          <a:p>
            <a:endParaRPr lang="en-GB">
              <a:solidFill>
                <a:srgbClr val="111111"/>
              </a:solidFill>
              <a:latin typeface="Arial"/>
              <a:ea typeface="Roboto"/>
              <a:cs typeface="Arial"/>
            </a:endParaRPr>
          </a:p>
        </p:txBody>
      </p:sp>
      <p:pic>
        <p:nvPicPr>
          <p:cNvPr id="4" name="Picture 3" descr="A group of pink flowers&#10;&#10;AI-generated content may be incorrect.">
            <a:extLst>
              <a:ext uri="{FF2B5EF4-FFF2-40B4-BE49-F238E27FC236}">
                <a16:creationId xmlns:a16="http://schemas.microsoft.com/office/drawing/2014/main" id="{8387A819-E99A-29A4-82EF-02B667EBD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7806" y="211666"/>
            <a:ext cx="2519608" cy="201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fontScale="92500"/>
          </a:bodyPr>
          <a:lstStyle/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Green Haven Florists</a:t>
            </a:r>
            <a:endParaRPr lang="en-GB" sz="240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Calibri"/>
                <a:cs typeface="Arial"/>
              </a:rPr>
              <a:t>Small Flower shop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Calibri"/>
                <a:cs typeface="Arial"/>
              </a:rPr>
              <a:t>located in Norwich, UK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Calibri"/>
                <a:cs typeface="Arial"/>
              </a:rPr>
              <a:t>Established 2016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Calibri"/>
                <a:cs typeface="Arial"/>
              </a:rPr>
              <a:t>Partners Liam 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Calibri"/>
                <a:cs typeface="Arial"/>
              </a:rPr>
              <a:t>sells custom made floral arrangements that are sustainable and eco friendly. 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Calibri"/>
                <a:cs typeface="Arial"/>
              </a:rPr>
              <a:t>They have deep rooted community connections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Calibri"/>
                <a:cs typeface="Arial"/>
              </a:rPr>
              <a:t>Customer base- passing trade, organisational clients, private functions and formal gatherings. 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Calibri"/>
                <a:cs typeface="Arial"/>
              </a:rPr>
              <a:t>Business model primarily in store with some online ordering</a:t>
            </a:r>
            <a:r>
              <a:rPr lang="en-GB" b="1">
                <a:solidFill>
                  <a:schemeClr val="tx1"/>
                </a:solidFill>
                <a:latin typeface="Arial"/>
                <a:ea typeface="Calibri"/>
                <a:cs typeface="Arial"/>
              </a:rPr>
              <a:t> </a:t>
            </a:r>
          </a:p>
        </p:txBody>
      </p:sp>
      <p:pic>
        <p:nvPicPr>
          <p:cNvPr id="4" name="Picture 3" descr="A group of pink flowers&#10;&#10;AI-generated content may be incorrect.">
            <a:extLst>
              <a:ext uri="{FF2B5EF4-FFF2-40B4-BE49-F238E27FC236}">
                <a16:creationId xmlns:a16="http://schemas.microsoft.com/office/drawing/2014/main" id="{053007C8-7492-F00D-E0F8-A61857C4A2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8252" y="324556"/>
            <a:ext cx="3479162" cy="279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5W2H</a:t>
            </a: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Who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: Owners </a:t>
            </a:r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Liam and Priya Patel</a:t>
            </a: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What: 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Decrease in sales</a:t>
            </a: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When: 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Established in 2016</a:t>
            </a: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Where: 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Situated in Norwich, UK</a:t>
            </a: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Why: 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 Location is less busy, customers want lower prices, increase in cost of materials, more people shopping online</a:t>
            </a:r>
            <a:r>
              <a:rPr lang="en-US">
                <a:solidFill>
                  <a:srgbClr val="FFFFFF"/>
                </a:solidFill>
                <a:latin typeface="Arial"/>
                <a:cs typeface="Arial"/>
              </a:rPr>
              <a:t>ping o</a:t>
            </a: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How: 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 New Competitors, outdated website, relying on word of mouth.</a:t>
            </a:r>
          </a:p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How Much: 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30% </a:t>
            </a:r>
          </a:p>
          <a:p>
            <a:endParaRPr lang="en-GB">
              <a:solidFill>
                <a:schemeClr val="tx1"/>
              </a:solidFill>
            </a:endParaRPr>
          </a:p>
        </p:txBody>
      </p:sp>
      <p:pic>
        <p:nvPicPr>
          <p:cNvPr id="4" name="Picture 3" descr="A group of pink flowers&#10;&#10;AI-generated content may be incorrect.">
            <a:extLst>
              <a:ext uri="{FF2B5EF4-FFF2-40B4-BE49-F238E27FC236}">
                <a16:creationId xmlns:a16="http://schemas.microsoft.com/office/drawing/2014/main" id="{0CB8CF2D-A752-E781-70B5-E900ACB9F4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5586" y="395111"/>
            <a:ext cx="3055828" cy="2554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sz="2400" b="1">
                <a:latin typeface="Arial"/>
                <a:cs typeface="Arial"/>
              </a:rPr>
              <a:t>PESTLE ANALYSIS : Greenhaven Florist</a:t>
            </a:r>
            <a:br>
              <a:rPr lang="en-GB"/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3696" y="877617"/>
            <a:ext cx="9934844" cy="57536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Technological</a:t>
            </a:r>
            <a:r>
              <a:rPr lang="en-GB" b="1">
                <a:solidFill>
                  <a:schemeClr val="tx1"/>
                </a:solidFill>
              </a:rPr>
              <a:t>:</a:t>
            </a:r>
            <a:endParaRPr lang="en-US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Technology Change</a:t>
            </a:r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: 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There has been an increase in customers purchasing flowers online.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Level of Innovation: 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As stated by floral Daily (2025) there has been a significant change in the florist industry when purchasing online through virtual store fronts</a:t>
            </a:r>
          </a:p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Legal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000" b="1">
                <a:solidFill>
                  <a:schemeClr val="tx1"/>
                </a:solidFill>
                <a:latin typeface="Arial"/>
                <a:ea typeface="Calibri"/>
                <a:cs typeface="Arial"/>
              </a:rPr>
              <a:t>Consumer Safety</a:t>
            </a:r>
            <a:r>
              <a:rPr lang="en-GB" b="1">
                <a:latin typeface="Calibri"/>
                <a:ea typeface="Calibri"/>
                <a:cs typeface="Calibri"/>
              </a:rPr>
              <a:t>:</a:t>
            </a:r>
            <a:r>
              <a:rPr lang="en-GB" b="1">
                <a:latin typeface="Arial"/>
                <a:ea typeface="Calibri"/>
                <a:cs typeface="Arial"/>
              </a:rPr>
              <a:t> </a:t>
            </a:r>
            <a:r>
              <a:rPr lang="en-GB" sz="2000">
                <a:solidFill>
                  <a:schemeClr val="tx1"/>
                </a:solidFill>
                <a:latin typeface="Arial"/>
                <a:ea typeface="Calibri"/>
                <a:cs typeface="Arial"/>
              </a:rPr>
              <a:t>Pesticides are often used on imported flowers which can leave residue that is harmful to consumers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000" b="1">
                <a:solidFill>
                  <a:schemeClr val="tx1"/>
                </a:solidFill>
                <a:latin typeface="Arial"/>
                <a:ea typeface="Calibri"/>
                <a:cs typeface="Arial"/>
              </a:rPr>
              <a:t>Health and Safety</a:t>
            </a:r>
            <a:r>
              <a:rPr lang="en-GB" b="1">
                <a:latin typeface="Century Gothic"/>
                <a:ea typeface="Calibri"/>
                <a:cs typeface="Arial"/>
              </a:rPr>
              <a:t>: </a:t>
            </a:r>
            <a:r>
              <a:rPr lang="en-GB" sz="2000">
                <a:solidFill>
                  <a:schemeClr val="tx1"/>
                </a:solidFill>
                <a:latin typeface="Arial"/>
                <a:ea typeface="Calibri"/>
                <a:cs typeface="Arial"/>
              </a:rPr>
              <a:t>Act 1974 offers guidance for businesses to follow, it includes HSE and COSHH regulations that need to be followed</a:t>
            </a:r>
            <a:r>
              <a:rPr lang="en-GB" sz="2000" b="1">
                <a:latin typeface="Arial"/>
                <a:ea typeface="Calibri"/>
                <a:cs typeface="Arial"/>
              </a:rPr>
              <a:t> </a:t>
            </a:r>
            <a:r>
              <a:rPr lang="en-GB" sz="2000">
                <a:solidFill>
                  <a:schemeClr val="tx1"/>
                </a:solidFill>
                <a:latin typeface="Arial"/>
                <a:ea typeface="Calibri"/>
                <a:cs typeface="Arial"/>
              </a:rPr>
              <a:t>in a florist</a:t>
            </a:r>
          </a:p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Environmental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Sustainability</a:t>
            </a:r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: 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Purchasing sustainable materials are expensive and no longer economical.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Recycling</a:t>
            </a:r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:</a:t>
            </a: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According to British Florist Association (2024) minimising waste can have a huge </a:t>
            </a:r>
            <a:r>
              <a:rPr lang="en-GB" sz="2000" err="1">
                <a:solidFill>
                  <a:schemeClr val="tx1"/>
                </a:solidFill>
                <a:latin typeface="Arial"/>
                <a:cs typeface="Arial"/>
              </a:rPr>
              <a:t>affect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 on the environment.</a:t>
            </a:r>
          </a:p>
          <a:p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66D42-6862-5B53-570A-1BF6D7C93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869839"/>
            <a:ext cx="10515600" cy="2573664"/>
          </a:xfrm>
        </p:spPr>
        <p:txBody>
          <a:bodyPr>
            <a:normAutofit/>
          </a:bodyPr>
          <a:lstStyle/>
          <a:p>
            <a:r>
              <a:rPr lang="en-US" sz="2400" b="1">
                <a:latin typeface="Arial"/>
                <a:cs typeface="Arial"/>
              </a:rPr>
              <a:t>                              Pestel Analysis: Green Haven Florist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6C1CD-0FAB-F679-977D-6FE160106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628" y="1095706"/>
            <a:ext cx="11608673" cy="57483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Political</a:t>
            </a:r>
          </a:p>
          <a:p>
            <a:r>
              <a:rPr lang="en-US" sz="2000" b="1">
                <a:latin typeface="Arial"/>
                <a:cs typeface="Arial"/>
              </a:rPr>
              <a:t>Trade Restrictions</a:t>
            </a:r>
            <a:r>
              <a:rPr lang="en-US" sz="2000">
                <a:latin typeface="Arial"/>
                <a:cs typeface="Arial"/>
              </a:rPr>
              <a:t>:</a:t>
            </a:r>
            <a:r>
              <a:rPr lang="en-US"/>
              <a:t> </a:t>
            </a:r>
            <a:r>
              <a:rPr lang="en-US" sz="2000">
                <a:latin typeface="Arial"/>
                <a:cs typeface="Arial"/>
              </a:rPr>
              <a:t>Trade policies and import restrictions </a:t>
            </a:r>
            <a:r>
              <a:rPr lang="en-US" sz="2000" err="1">
                <a:latin typeface="Arial"/>
                <a:cs typeface="Arial"/>
              </a:rPr>
              <a:t>inclusing</a:t>
            </a:r>
            <a:r>
              <a:rPr lang="en-US" sz="2000">
                <a:latin typeface="Arial"/>
                <a:cs typeface="Arial"/>
              </a:rPr>
              <a:t> tariffs on flowers has increased due to the </a:t>
            </a:r>
            <a:r>
              <a:rPr lang="en-US" sz="2000" err="1">
                <a:latin typeface="Arial"/>
                <a:cs typeface="Arial"/>
              </a:rPr>
              <a:t>suppy</a:t>
            </a:r>
            <a:r>
              <a:rPr lang="en-US" sz="2000">
                <a:latin typeface="Arial"/>
                <a:cs typeface="Arial"/>
              </a:rPr>
              <a:t> chain. </a:t>
            </a:r>
          </a:p>
          <a:p>
            <a:r>
              <a:rPr lang="en-US" sz="2000" b="1">
                <a:latin typeface="Arial"/>
                <a:cs typeface="Arial"/>
              </a:rPr>
              <a:t>Foreign Trade Policy:</a:t>
            </a:r>
            <a:r>
              <a:rPr lang="en-US"/>
              <a:t> </a:t>
            </a:r>
            <a:r>
              <a:rPr lang="en-US" sz="2000">
                <a:latin typeface="Arial"/>
                <a:cs typeface="Arial"/>
              </a:rPr>
              <a:t>Imported flowers may be affected by government policies </a:t>
            </a:r>
          </a:p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Economic </a:t>
            </a:r>
          </a:p>
          <a:p>
            <a:r>
              <a:rPr lang="en-US" sz="2000" b="1">
                <a:latin typeface="Arial"/>
                <a:cs typeface="Arial"/>
              </a:rPr>
              <a:t>Disposable Income</a:t>
            </a:r>
            <a:r>
              <a:rPr lang="en-US" sz="2000">
                <a:latin typeface="Arial"/>
                <a:cs typeface="Arial"/>
              </a:rPr>
              <a:t>: Customers disposable income may be affected as they now prefer lower prices of larger online retailers. </a:t>
            </a:r>
          </a:p>
          <a:p>
            <a:r>
              <a:rPr lang="en-US" sz="2000" b="1">
                <a:latin typeface="Arial"/>
                <a:cs typeface="Arial"/>
              </a:rPr>
              <a:t>Economic Growth</a:t>
            </a:r>
            <a:r>
              <a:rPr lang="en-US" sz="2000">
                <a:latin typeface="Arial"/>
                <a:cs typeface="Arial"/>
              </a:rPr>
              <a:t>: If the economy in the UK grows this can have an impact on customers spending more money on flowers. </a:t>
            </a:r>
          </a:p>
          <a:p>
            <a:pPr marL="0" indent="0">
              <a:buNone/>
            </a:pPr>
            <a:r>
              <a:rPr lang="en-US" sz="2400" b="1">
                <a:latin typeface="Arial"/>
                <a:cs typeface="Arial"/>
              </a:rPr>
              <a:t>Social</a:t>
            </a:r>
          </a:p>
          <a:p>
            <a:r>
              <a:rPr lang="en-US" sz="2000" b="1">
                <a:latin typeface="Arial"/>
                <a:cs typeface="Arial"/>
              </a:rPr>
              <a:t>Lifestyle attitude:</a:t>
            </a:r>
            <a:r>
              <a:rPr lang="en-US" sz="2000">
                <a:latin typeface="Arial"/>
                <a:cs typeface="Arial"/>
              </a:rPr>
              <a:t> According to Prezi (2026), the demand for more flexible options when it comes to delivery has </a:t>
            </a:r>
            <a:r>
              <a:rPr lang="en-US" sz="2000" err="1">
                <a:latin typeface="Arial"/>
                <a:cs typeface="Arial"/>
              </a:rPr>
              <a:t>increaseddue</a:t>
            </a:r>
            <a:r>
              <a:rPr lang="en-US" sz="2000">
                <a:latin typeface="Arial"/>
                <a:cs typeface="Arial"/>
              </a:rPr>
              <a:t> to peoples lifestyle changes. </a:t>
            </a:r>
          </a:p>
          <a:p>
            <a:r>
              <a:rPr lang="en-US" sz="2000" b="1">
                <a:latin typeface="Arial"/>
                <a:cs typeface="Arial"/>
              </a:rPr>
              <a:t>Target Demographics</a:t>
            </a:r>
            <a:r>
              <a:rPr lang="en-US" sz="2000">
                <a:latin typeface="Arial"/>
                <a:cs typeface="Arial"/>
              </a:rPr>
              <a:t>: AS indicated by Bursting Buds (2025), 60% of people who buy flowers are females between the ages of 25-44</a:t>
            </a:r>
          </a:p>
        </p:txBody>
      </p:sp>
    </p:spTree>
    <p:extLst>
      <p:ext uri="{BB962C8B-B14F-4D97-AF65-F5344CB8AC3E}">
        <p14:creationId xmlns:p14="http://schemas.microsoft.com/office/powerpoint/2010/main" val="1970139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016137"/>
            <a:ext cx="11003868" cy="471729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1201296-B0AD-05E8-8D04-B79F664BB9B2}"/>
              </a:ext>
            </a:extLst>
          </p:cNvPr>
          <p:cNvSpPr/>
          <p:nvPr/>
        </p:nvSpPr>
        <p:spPr>
          <a:xfrm>
            <a:off x="10042688" y="2638866"/>
            <a:ext cx="1880184" cy="12769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latin typeface="Arial"/>
                <a:cs typeface="Arial"/>
              </a:rPr>
              <a:t>Decline in sales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131F921C-F72B-79E6-78CE-F54650EFCDEA}"/>
              </a:ext>
            </a:extLst>
          </p:cNvPr>
          <p:cNvSpPr/>
          <p:nvPr/>
        </p:nvSpPr>
        <p:spPr>
          <a:xfrm>
            <a:off x="-20835" y="2969703"/>
            <a:ext cx="1922915" cy="8973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BE5D679-A136-E507-AFFC-A6B77CE0A13F}"/>
              </a:ext>
            </a:extLst>
          </p:cNvPr>
          <p:cNvSpPr/>
          <p:nvPr/>
        </p:nvSpPr>
        <p:spPr>
          <a:xfrm>
            <a:off x="1687892" y="1153748"/>
            <a:ext cx="2798910" cy="705069"/>
          </a:xfrm>
          <a:prstGeom prst="roundRect">
            <a:avLst/>
          </a:prstGeom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latin typeface="Arial"/>
                <a:cs typeface="Arial"/>
              </a:rPr>
              <a:t>Method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8E6B437-28B9-607D-90A8-A7B63351ECF6}"/>
              </a:ext>
            </a:extLst>
          </p:cNvPr>
          <p:cNvSpPr/>
          <p:nvPr/>
        </p:nvSpPr>
        <p:spPr>
          <a:xfrm>
            <a:off x="7024813" y="1010689"/>
            <a:ext cx="2359518" cy="8625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latin typeface="Arial"/>
                <a:cs typeface="Arial"/>
              </a:rPr>
              <a:t>Environment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819DAB2-4222-C5FF-FD3A-CAABF244F02E}"/>
              </a:ext>
            </a:extLst>
          </p:cNvPr>
          <p:cNvSpPr/>
          <p:nvPr/>
        </p:nvSpPr>
        <p:spPr>
          <a:xfrm>
            <a:off x="1681654" y="5111054"/>
            <a:ext cx="2585253" cy="6196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latin typeface="Arial"/>
                <a:cs typeface="Arial"/>
              </a:rPr>
              <a:t>Man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D8957D3-7372-A196-16DD-AB2536F3B1EC}"/>
              </a:ext>
            </a:extLst>
          </p:cNvPr>
          <p:cNvSpPr/>
          <p:nvPr/>
        </p:nvSpPr>
        <p:spPr>
          <a:xfrm>
            <a:off x="7501494" y="5058238"/>
            <a:ext cx="2345054" cy="72152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latin typeface="Arial"/>
                <a:cs typeface="Arial"/>
              </a:rPr>
              <a:t>Management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EF6F9BA-3868-1BD3-48D8-F43FF11CEB03}"/>
              </a:ext>
            </a:extLst>
          </p:cNvPr>
          <p:cNvCxnSpPr/>
          <p:nvPr/>
        </p:nvCxnSpPr>
        <p:spPr>
          <a:xfrm flipH="1">
            <a:off x="3935408" y="3475976"/>
            <a:ext cx="592931" cy="136913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0B27C48-D59B-CC4F-3488-35F20009849B}"/>
              </a:ext>
            </a:extLst>
          </p:cNvPr>
          <p:cNvCxnSpPr/>
          <p:nvPr/>
        </p:nvCxnSpPr>
        <p:spPr>
          <a:xfrm>
            <a:off x="7760671" y="1932737"/>
            <a:ext cx="1339404" cy="131299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A0BDF66-65AD-1461-4B6E-38BAE8706BE3}"/>
              </a:ext>
            </a:extLst>
          </p:cNvPr>
          <p:cNvCxnSpPr/>
          <p:nvPr/>
        </p:nvCxnSpPr>
        <p:spPr>
          <a:xfrm flipV="1">
            <a:off x="4680422" y="2608204"/>
            <a:ext cx="2497666" cy="491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9C09A90-C224-0048-C33D-EBEA690CB0B2}"/>
              </a:ext>
            </a:extLst>
          </p:cNvPr>
          <p:cNvCxnSpPr/>
          <p:nvPr/>
        </p:nvCxnSpPr>
        <p:spPr>
          <a:xfrm>
            <a:off x="6388352" y="2905739"/>
            <a:ext cx="2286133" cy="2136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281014A-BFDB-388A-E6E9-771145DE5CF2}"/>
              </a:ext>
            </a:extLst>
          </p:cNvPr>
          <p:cNvCxnSpPr/>
          <p:nvPr/>
        </p:nvCxnSpPr>
        <p:spPr>
          <a:xfrm>
            <a:off x="3021989" y="2201865"/>
            <a:ext cx="1704216" cy="121386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AE4601C-8D5C-1BEF-A5F7-62AD97C73DE9}"/>
              </a:ext>
            </a:extLst>
          </p:cNvPr>
          <p:cNvCxnSpPr/>
          <p:nvPr/>
        </p:nvCxnSpPr>
        <p:spPr>
          <a:xfrm>
            <a:off x="683703" y="2307499"/>
            <a:ext cx="2157938" cy="2135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CDB2FFFA-4781-01A3-6DE5-B04642B5F8F4}"/>
              </a:ext>
            </a:extLst>
          </p:cNvPr>
          <p:cNvCxnSpPr/>
          <p:nvPr/>
        </p:nvCxnSpPr>
        <p:spPr>
          <a:xfrm flipV="1">
            <a:off x="953630" y="2856230"/>
            <a:ext cx="2651605" cy="1805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60A3BDD7-63A5-BB68-0DF6-2C07979AE847}"/>
              </a:ext>
            </a:extLst>
          </p:cNvPr>
          <p:cNvCxnSpPr/>
          <p:nvPr/>
        </p:nvCxnSpPr>
        <p:spPr>
          <a:xfrm flipV="1">
            <a:off x="692994" y="4194052"/>
            <a:ext cx="3187473" cy="490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AB29879-05F9-9084-445F-5795574E5071}"/>
              </a:ext>
            </a:extLst>
          </p:cNvPr>
          <p:cNvCxnSpPr/>
          <p:nvPr/>
        </p:nvCxnSpPr>
        <p:spPr>
          <a:xfrm flipV="1">
            <a:off x="947259" y="4835015"/>
            <a:ext cx="2638999" cy="1805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879C52F1-8C9D-34F7-F4D9-BF5CA05E5DB5}"/>
              </a:ext>
            </a:extLst>
          </p:cNvPr>
          <p:cNvCxnSpPr/>
          <p:nvPr/>
        </p:nvCxnSpPr>
        <p:spPr>
          <a:xfrm flipH="1">
            <a:off x="8218505" y="3462841"/>
            <a:ext cx="1109027" cy="153169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98A59D5-CBE1-3486-F724-F364CFC77B3A}"/>
              </a:ext>
            </a:extLst>
          </p:cNvPr>
          <p:cNvCxnSpPr/>
          <p:nvPr/>
        </p:nvCxnSpPr>
        <p:spPr>
          <a:xfrm>
            <a:off x="6033629" y="4036265"/>
            <a:ext cx="2692081" cy="2136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9F833D6-3BCF-2577-54D7-61436B871C17}"/>
              </a:ext>
            </a:extLst>
          </p:cNvPr>
          <p:cNvCxnSpPr/>
          <p:nvPr/>
        </p:nvCxnSpPr>
        <p:spPr>
          <a:xfrm flipV="1">
            <a:off x="5923348" y="4656002"/>
            <a:ext cx="2508018" cy="1141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0DD2A519-66F0-0919-15EF-9A2866300E11}"/>
              </a:ext>
            </a:extLst>
          </p:cNvPr>
          <p:cNvSpPr txBox="1"/>
          <p:nvPr/>
        </p:nvSpPr>
        <p:spPr>
          <a:xfrm>
            <a:off x="4593634" y="2153028"/>
            <a:ext cx="343950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Competitors (Mehta,(2025)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0048486-AAB0-46CD-B8D8-2F08C46BF7AA}"/>
              </a:ext>
            </a:extLst>
          </p:cNvPr>
          <p:cNvSpPr txBox="1"/>
          <p:nvPr/>
        </p:nvSpPr>
        <p:spPr>
          <a:xfrm>
            <a:off x="6345621" y="2606619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Increase in costs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7400B43-C3C8-77F8-111D-4968600D9347}"/>
              </a:ext>
            </a:extLst>
          </p:cNvPr>
          <p:cNvSpPr txBox="1"/>
          <p:nvPr/>
        </p:nvSpPr>
        <p:spPr>
          <a:xfrm>
            <a:off x="704271" y="4276596"/>
            <a:ext cx="3531478" cy="734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Customers Shopping Online (</a:t>
            </a:r>
            <a:r>
              <a:rPr lang="en-US" sz="2000" err="1">
                <a:latin typeface="Arial"/>
                <a:cs typeface="Arial"/>
              </a:rPr>
              <a:t>Studocu</a:t>
            </a:r>
            <a:r>
              <a:rPr lang="en-US" sz="2000">
                <a:latin typeface="Arial"/>
                <a:cs typeface="Arial"/>
              </a:rPr>
              <a:t> 2026)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A4D0B93-01C5-6700-A15D-BABA3E764FC5}"/>
              </a:ext>
            </a:extLst>
          </p:cNvPr>
          <p:cNvSpPr txBox="1"/>
          <p:nvPr/>
        </p:nvSpPr>
        <p:spPr>
          <a:xfrm>
            <a:off x="1360770" y="3873833"/>
            <a:ext cx="257240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Loss of Foot Traffic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D34FD42-CBC5-8FA5-7DA3-D9552CDDB057}"/>
              </a:ext>
            </a:extLst>
          </p:cNvPr>
          <p:cNvSpPr txBox="1"/>
          <p:nvPr/>
        </p:nvSpPr>
        <p:spPr>
          <a:xfrm>
            <a:off x="5655814" y="4286415"/>
            <a:ext cx="341323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Lack of Marketing Skills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31C2551C-6E61-3D81-056E-C61CA9888B2E}"/>
              </a:ext>
            </a:extLst>
          </p:cNvPr>
          <p:cNvSpPr txBox="1"/>
          <p:nvPr/>
        </p:nvSpPr>
        <p:spPr>
          <a:xfrm>
            <a:off x="665920" y="199524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Outdated Website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43AB998-9833-DC1F-E900-13F3656A98D2}"/>
              </a:ext>
            </a:extLst>
          </p:cNvPr>
          <p:cNvSpPr txBox="1"/>
          <p:nvPr/>
        </p:nvSpPr>
        <p:spPr>
          <a:xfrm>
            <a:off x="1239212" y="258525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Slow Delivery Service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362C507-20D0-7B64-A67D-84DF332F0B91}"/>
              </a:ext>
            </a:extLst>
          </p:cNvPr>
          <p:cNvSpPr txBox="1"/>
          <p:nvPr/>
        </p:nvSpPr>
        <p:spPr>
          <a:xfrm>
            <a:off x="6837033" y="3653539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Lack of Manpower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6D81D833-CE16-06DA-CBFA-0FB825B99095}"/>
              </a:ext>
            </a:extLst>
          </p:cNvPr>
          <p:cNvCxnSpPr/>
          <p:nvPr/>
        </p:nvCxnSpPr>
        <p:spPr>
          <a:xfrm>
            <a:off x="8245446" y="2455200"/>
            <a:ext cx="1645161" cy="2135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FB377C4E-508C-DE1D-EB71-8C49C4B71EAC}"/>
              </a:ext>
            </a:extLst>
          </p:cNvPr>
          <p:cNvSpPr txBox="1"/>
          <p:nvPr/>
        </p:nvSpPr>
        <p:spPr>
          <a:xfrm>
            <a:off x="8447692" y="2121843"/>
            <a:ext cx="275633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>
                <a:latin typeface="Arial"/>
                <a:cs typeface="Arial"/>
              </a:rPr>
              <a:t>Location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CAF04E1-E274-5744-DF20-EF7CEC660E9A}"/>
              </a:ext>
            </a:extLst>
          </p:cNvPr>
          <p:cNvCxnSpPr/>
          <p:nvPr/>
        </p:nvCxnSpPr>
        <p:spPr>
          <a:xfrm>
            <a:off x="2521156" y="3418517"/>
            <a:ext cx="7520736" cy="8546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4425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tx1"/>
                </a:solidFill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3767" y="1898565"/>
            <a:ext cx="8915399" cy="4160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Throughout this presentation I have</a:t>
            </a:r>
            <a:r>
              <a:rPr lang="en-GB">
                <a:latin typeface="Arial"/>
                <a:cs typeface="Arial"/>
              </a:rPr>
              <a:t> :-</a:t>
            </a:r>
            <a:endParaRPr lang="en-US"/>
          </a:p>
          <a:p>
            <a:endParaRPr lang="en-GB">
              <a:latin typeface="Arial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Highlighted the external factors including: 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Economic, political, social, technological, legal and environmental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Identified 4 factors of the problem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Described 2 causes of each factor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Determined the nature and scope by analysing, who, what, when, where, why, how and how much</a:t>
            </a:r>
          </a:p>
          <a:p>
            <a:pPr marL="342900" indent="-342900">
              <a:buFont typeface="Arial" charset="2"/>
              <a:buChar char="•"/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>
              <a:latin typeface="Century Gothic"/>
              <a:cs typeface="Arial"/>
            </a:endParaRPr>
          </a:p>
          <a:p>
            <a:endParaRPr lang="en-GB">
              <a:latin typeface="Century Gothic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</p:txBody>
      </p:sp>
      <p:pic>
        <p:nvPicPr>
          <p:cNvPr id="4" name="Picture 3" descr="A group of pink flowers with green leaves&#10;&#10;AI-generated content may be incorrect.">
            <a:extLst>
              <a:ext uri="{FF2B5EF4-FFF2-40B4-BE49-F238E27FC236}">
                <a16:creationId xmlns:a16="http://schemas.microsoft.com/office/drawing/2014/main" id="{0B2C8185-B85D-20F0-7882-BE421240F2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1029" y="338667"/>
            <a:ext cx="3126385" cy="249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518814"/>
          </a:xfrm>
        </p:spPr>
        <p:txBody>
          <a:bodyPr>
            <a:normAutofit fontScale="90000"/>
          </a:bodyPr>
          <a:lstStyle/>
          <a:p>
            <a:r>
              <a:rPr lang="en-GB" sz="3200" b="1">
                <a:latin typeface="Arial"/>
                <a:cs typeface="Arial"/>
              </a:rPr>
              <a:t>References</a:t>
            </a:r>
            <a:r>
              <a:rPr lang="en-GB" b="1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4155" y="1035268"/>
            <a:ext cx="11649110" cy="562072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GB" b="1">
              <a:latin typeface="Arial"/>
              <a:ea typeface="Roboto"/>
              <a:cs typeface="Roboto"/>
            </a:endParaRPr>
          </a:p>
          <a:p>
            <a:r>
              <a:rPr lang="en-GB" sz="1800">
                <a:solidFill>
                  <a:srgbClr val="595959"/>
                </a:solidFill>
                <a:latin typeface="Arial"/>
                <a:ea typeface="Roboto"/>
                <a:cs typeface="Arial"/>
              </a:rPr>
              <a:t>British Florist association (2024)</a:t>
            </a:r>
            <a:r>
              <a:rPr lang="en-GB" sz="1800" i="1">
                <a:solidFill>
                  <a:srgbClr val="595959"/>
                </a:solidFill>
                <a:latin typeface="Arial"/>
                <a:ea typeface="Roboto"/>
                <a:cs typeface="Arial"/>
              </a:rPr>
              <a:t>5 Simple Steps Toward a Sustainable Future. Available at </a:t>
            </a:r>
            <a:r>
              <a:rPr lang="en-GB" sz="1800">
                <a:solidFill>
                  <a:srgbClr val="595959"/>
                </a:solidFill>
                <a:latin typeface="Arial"/>
                <a:ea typeface="Roboto"/>
                <a:cs typeface="Arial"/>
                <a:hlinkClick r:id="rId2"/>
              </a:rPr>
              <a:t>https://britishfloristassociation.org/for-the-industry/5-simple-steps-toward-a-sustainable-future/</a:t>
            </a:r>
            <a:r>
              <a:rPr lang="en-GB" sz="1800">
                <a:solidFill>
                  <a:srgbClr val="595959"/>
                </a:solidFill>
                <a:latin typeface="Arial"/>
                <a:ea typeface="Roboto"/>
                <a:cs typeface="Arial"/>
              </a:rPr>
              <a:t> (Accessed:25 February 2026).</a:t>
            </a:r>
            <a:endParaRPr lang="en-GB" sz="1800">
              <a:solidFill>
                <a:srgbClr val="000000"/>
              </a:solidFill>
              <a:latin typeface="Arial"/>
              <a:ea typeface="Roboto"/>
              <a:cs typeface="Arial"/>
            </a:endParaRPr>
          </a:p>
          <a:p>
            <a:endParaRPr lang="en-GB" sz="1800">
              <a:solidFill>
                <a:srgbClr val="595959"/>
              </a:solidFill>
              <a:latin typeface="Arial"/>
              <a:ea typeface="Roboto"/>
              <a:cs typeface="Arial"/>
            </a:endParaRPr>
          </a:p>
          <a:p>
            <a:r>
              <a:rPr lang="en-GB" sz="1800">
                <a:solidFill>
                  <a:srgbClr val="595959"/>
                </a:solidFill>
                <a:latin typeface="Arial"/>
                <a:ea typeface="Roboto"/>
                <a:cs typeface="Arial"/>
              </a:rPr>
              <a:t>Bursting Buds (2025) </a:t>
            </a:r>
            <a:r>
              <a:rPr lang="en-GB" sz="1800" i="1">
                <a:solidFill>
                  <a:srgbClr val="595959"/>
                </a:solidFill>
                <a:latin typeface="Arial"/>
                <a:ea typeface="Roboto"/>
                <a:cs typeface="Arial"/>
              </a:rPr>
              <a:t>Flower Business Guide: </a:t>
            </a:r>
            <a:r>
              <a:rPr lang="en-GB" sz="1800">
                <a:solidFill>
                  <a:srgbClr val="595959"/>
                </a:solidFill>
                <a:latin typeface="Arial"/>
                <a:ea typeface="Roboto"/>
                <a:cs typeface="Arial"/>
              </a:rPr>
              <a:t>Your Essential Roadmap for 2025 Available at: </a:t>
            </a:r>
            <a:r>
              <a:rPr lang="en-GB" sz="1800">
                <a:solidFill>
                  <a:srgbClr val="595959"/>
                </a:solidFill>
                <a:latin typeface="Arial"/>
                <a:ea typeface="Roboto"/>
                <a:cs typeface="Arial"/>
                <a:hlinkClick r:id="rId3"/>
              </a:rPr>
              <a:t>https://burstingbuds.com/blogs/news/flower-businesses</a:t>
            </a:r>
            <a:r>
              <a:rPr lang="en-GB" sz="1800">
                <a:solidFill>
                  <a:srgbClr val="595959"/>
                </a:solidFill>
                <a:latin typeface="Arial"/>
                <a:ea typeface="Roboto"/>
                <a:cs typeface="Arial"/>
              </a:rPr>
              <a:t> (Accessed: 25 February 2026).</a:t>
            </a:r>
            <a:endParaRPr lang="en-GB" sz="1800">
              <a:solidFill>
                <a:srgbClr val="000000"/>
              </a:solidFill>
              <a:latin typeface="Arial"/>
              <a:ea typeface="Roboto"/>
              <a:cs typeface="Arial"/>
            </a:endParaRPr>
          </a:p>
          <a:p>
            <a:endParaRPr lang="en-GB" sz="1800">
              <a:solidFill>
                <a:srgbClr val="595959"/>
              </a:solidFill>
              <a:latin typeface="Arial"/>
              <a:ea typeface="Roboto"/>
              <a:cs typeface="Arial"/>
            </a:endParaRPr>
          </a:p>
          <a:p>
            <a:r>
              <a:rPr lang="en-GB" sz="1800">
                <a:solidFill>
                  <a:srgbClr val="595959"/>
                </a:solidFill>
                <a:latin typeface="Arial"/>
                <a:ea typeface="Roboto"/>
                <a:cs typeface="Arial"/>
              </a:rPr>
              <a:t>Floral Daily (2025) </a:t>
            </a:r>
            <a:r>
              <a:rPr lang="en-GB" sz="1800" i="1">
                <a:solidFill>
                  <a:srgbClr val="595959"/>
                </a:solidFill>
                <a:latin typeface="Arial"/>
                <a:ea typeface="Roboto"/>
                <a:cs typeface="Arial"/>
              </a:rPr>
              <a:t>How Technology is Transforming the Floral Industry. Available at: </a:t>
            </a:r>
            <a:r>
              <a:rPr lang="en-GB" sz="1800">
                <a:solidFill>
                  <a:srgbClr val="595959"/>
                </a:solidFill>
                <a:latin typeface="Arial"/>
                <a:ea typeface="Roboto"/>
                <a:cs typeface="Arial"/>
                <a:hlinkClick r:id="rId4"/>
              </a:rPr>
              <a:t>https://www.floraldaily.com/article/9737079/how-technology-is-transforming-the-floral-industry/</a:t>
            </a:r>
            <a:r>
              <a:rPr lang="en-GB" sz="1800">
                <a:solidFill>
                  <a:srgbClr val="595959"/>
                </a:solidFill>
                <a:latin typeface="Arial"/>
                <a:ea typeface="Roboto"/>
                <a:cs typeface="Arial"/>
              </a:rPr>
              <a:t> (Accessed: 25 February 2026).</a:t>
            </a:r>
            <a:endParaRPr lang="en-GB" sz="1800">
              <a:solidFill>
                <a:srgbClr val="000000"/>
              </a:solidFill>
              <a:latin typeface="Arial"/>
              <a:ea typeface="Roboto"/>
              <a:cs typeface="Arial"/>
            </a:endParaRPr>
          </a:p>
          <a:p>
            <a:endParaRPr lang="en-GB" sz="1800" b="1">
              <a:solidFill>
                <a:srgbClr val="FF0000"/>
              </a:solidFill>
              <a:latin typeface="Arial"/>
              <a:ea typeface="Roboto"/>
              <a:cs typeface="Arial"/>
            </a:endParaRPr>
          </a:p>
          <a:p>
            <a:r>
              <a:rPr lang="en-GB" sz="1800" b="1">
                <a:latin typeface="Arial"/>
                <a:ea typeface="Roboto"/>
                <a:cs typeface="Arial"/>
              </a:rPr>
              <a:t>Prezi </a:t>
            </a:r>
            <a:r>
              <a:rPr lang="en-GB" sz="1800">
                <a:latin typeface="Arial"/>
                <a:ea typeface="Roboto"/>
                <a:cs typeface="Arial"/>
              </a:rPr>
              <a:t>(2026)</a:t>
            </a:r>
            <a:r>
              <a:rPr lang="en-GB" sz="1800" b="1">
                <a:latin typeface="Arial"/>
                <a:ea typeface="Roboto"/>
                <a:cs typeface="Arial"/>
              </a:rPr>
              <a:t> </a:t>
            </a:r>
            <a:r>
              <a:rPr lang="en-GB" sz="1800" i="1" err="1">
                <a:latin typeface="Arial"/>
                <a:ea typeface="Roboto"/>
                <a:cs typeface="Arial"/>
              </a:rPr>
              <a:t>Revitilising</a:t>
            </a:r>
            <a:r>
              <a:rPr lang="en-GB" sz="1800" i="1">
                <a:latin typeface="Arial"/>
                <a:ea typeface="Roboto"/>
                <a:cs typeface="Arial"/>
              </a:rPr>
              <a:t> Green Haven Florists</a:t>
            </a:r>
            <a:r>
              <a:rPr lang="en-GB" sz="1800" b="1">
                <a:latin typeface="Arial"/>
                <a:ea typeface="Roboto"/>
                <a:cs typeface="Arial"/>
              </a:rPr>
              <a:t>: </a:t>
            </a:r>
            <a:r>
              <a:rPr lang="en-GB" sz="1800">
                <a:latin typeface="Arial"/>
                <a:ea typeface="Roboto"/>
                <a:cs typeface="Arial"/>
              </a:rPr>
              <a:t>Strategies for Sustainable Growth Available at: </a:t>
            </a:r>
            <a:r>
              <a:rPr lang="en-GB" sz="1800">
                <a:latin typeface="Arial"/>
                <a:ea typeface="+mn-lt"/>
                <a:cs typeface="Arial"/>
                <a:hlinkClick r:id="rId5"/>
              </a:rPr>
              <a:t>https://prezi.com/p/njdzxa65-e6u/revitalizing-green-haven-florists/%E2%80%8B</a:t>
            </a:r>
            <a:r>
              <a:rPr lang="en-GB" sz="1800">
                <a:solidFill>
                  <a:srgbClr val="595959"/>
                </a:solidFill>
                <a:latin typeface="Arial"/>
                <a:ea typeface="Roboto"/>
                <a:cs typeface="Arial"/>
              </a:rPr>
              <a:t> (Accessed: 18 February 2026).</a:t>
            </a:r>
          </a:p>
          <a:p>
            <a:endParaRPr lang="en-GB" sz="1800">
              <a:solidFill>
                <a:srgbClr val="595959"/>
              </a:solidFill>
              <a:latin typeface="Arial"/>
              <a:ea typeface="Roboto"/>
              <a:cs typeface="Arial"/>
            </a:endParaRPr>
          </a:p>
          <a:p>
            <a:r>
              <a:rPr lang="en-GB" sz="1800" err="1">
                <a:solidFill>
                  <a:srgbClr val="595959"/>
                </a:solidFill>
                <a:latin typeface="Arial"/>
                <a:ea typeface="+mn-lt"/>
                <a:cs typeface="Arial"/>
              </a:rPr>
              <a:t>Studocu</a:t>
            </a:r>
            <a:r>
              <a:rPr lang="en-GB" sz="1800">
                <a:solidFill>
                  <a:srgbClr val="595959"/>
                </a:solidFill>
                <a:latin typeface="Arial"/>
                <a:ea typeface="+mn-lt"/>
                <a:cs typeface="Arial"/>
              </a:rPr>
              <a:t> (2026) </a:t>
            </a:r>
            <a:r>
              <a:rPr lang="en-GB" sz="1800" i="1">
                <a:solidFill>
                  <a:srgbClr val="595959"/>
                </a:solidFill>
                <a:latin typeface="Arial"/>
                <a:ea typeface="+mn-lt"/>
                <a:cs typeface="Arial"/>
              </a:rPr>
              <a:t>Pestel Analysis of Green Haven Florist. Available at: </a:t>
            </a:r>
            <a:r>
              <a:rPr lang="en-GB" sz="1800">
                <a:solidFill>
                  <a:srgbClr val="595959"/>
                </a:solidFill>
                <a:latin typeface="Arial"/>
                <a:ea typeface="+mn-lt"/>
                <a:cs typeface="Arial"/>
                <a:hlinkClick r:id="rId6"/>
              </a:rPr>
              <a:t>https://www.studocu.com/en-gb/messages/question/14170067/green-haven-florists-pestel-analiys</a:t>
            </a:r>
            <a:r>
              <a:rPr lang="en-GB" sz="1800">
                <a:solidFill>
                  <a:srgbClr val="595959"/>
                </a:solidFill>
                <a:latin typeface="Arial"/>
                <a:ea typeface="+mn-lt"/>
                <a:cs typeface="Arial"/>
              </a:rPr>
              <a:t> (Accessed: 4 March 2026)</a:t>
            </a:r>
          </a:p>
          <a:p>
            <a:endParaRPr lang="en-GB" sz="1800">
              <a:solidFill>
                <a:srgbClr val="595959"/>
              </a:solidFill>
              <a:latin typeface="Arial"/>
              <a:ea typeface="+mn-lt"/>
              <a:cs typeface="Arial"/>
            </a:endParaRPr>
          </a:p>
          <a:p>
            <a:endParaRPr lang="en-GB" sz="2000">
              <a:solidFill>
                <a:srgbClr val="595959"/>
              </a:solidFill>
              <a:latin typeface="Arial"/>
              <a:ea typeface="+mn-lt"/>
              <a:cs typeface="Arial"/>
            </a:endParaRPr>
          </a:p>
          <a:p>
            <a:endParaRPr lang="en-GB">
              <a:solidFill>
                <a:srgbClr val="595959"/>
              </a:solidFill>
              <a:ea typeface="+mn-lt"/>
              <a:cs typeface="+mn-lt"/>
            </a:endParaRPr>
          </a:p>
          <a:p>
            <a:endParaRPr lang="en-GB">
              <a:solidFill>
                <a:srgbClr val="595959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31192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MODULE NAME: Problem Solving and Decision Making  MODULE CODE: LCLM4004 STUDENT NAME: Veronica Bentley  STUDENT ID : 2514936 LECTURE: Anita Nan Assignment 1: Presentation</vt:lpstr>
      <vt:lpstr>OVERVIEW</vt:lpstr>
      <vt:lpstr>Introduction</vt:lpstr>
      <vt:lpstr>Company background</vt:lpstr>
      <vt:lpstr>Problem: Nature and scope</vt:lpstr>
      <vt:lpstr>PESTLE ANALYSIS : Greenhaven Florist </vt:lpstr>
      <vt:lpstr>                              Pestel Analysis: Green Haven Florist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VERONICA BENTLEYSE12</cp:lastModifiedBy>
  <cp:revision>2</cp:revision>
  <dcterms:created xsi:type="dcterms:W3CDTF">2024-10-08T15:58:04Z</dcterms:created>
  <dcterms:modified xsi:type="dcterms:W3CDTF">2026-03-11T20:54:34Z</dcterms:modified>
</cp:coreProperties>
</file>