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62" r:id="rId5"/>
    <p:sldId id="260" r:id="rId6"/>
    <p:sldId id="261" r:id="rId7"/>
    <p:sldId id="263" r:id="rId8"/>
    <p:sldId id="264"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50"/>
    <p:restoredTop sz="94717"/>
  </p:normalViewPr>
  <p:slideViewPr>
    <p:cSldViewPr snapToGrid="0" snapToObjects="1">
      <p:cViewPr>
        <p:scale>
          <a:sx n="97" d="100"/>
          <a:sy n="97" d="100"/>
        </p:scale>
        <p:origin x="912" y="3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GB"/>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48A87A34-81AB-432B-8DAE-1953F412C126}" type="datetimeFigureOut">
              <a:rPr lang="en-US" dirty="0"/>
              <a:pPr/>
              <a:t>8/7/20</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GB"/>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8/7/20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GB"/>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8/7/20</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GB"/>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8/7/20</a:t>
            </a:fld>
            <a:endParaRPr lang="en-US" dirty="0"/>
          </a:p>
        </p:txBody>
      </p:sp>
      <p:sp>
        <p:nvSpPr>
          <p:cNvPr id="6" name="Footer Placeholder 5"/>
          <p:cNvSpPr>
            <a:spLocks noGrp="1"/>
          </p:cNvSpPr>
          <p:nvPr>
            <p:ph type="ftr" sz="quarter" idx="11"/>
          </p:nvPr>
        </p:nvSpPr>
        <p:spPr>
          <a:xfrm>
            <a:off x="804672" y="6227064"/>
            <a:ext cx="10588752" cy="320040"/>
          </a:xfrm>
        </p:spPr>
        <p:txBody>
          <a:bodyPr/>
          <a:lstStyle/>
          <a:p>
            <a:endParaRPr lang="en-US" dirty="0"/>
          </a:p>
        </p:txBody>
      </p:sp>
      <p:sp>
        <p:nvSpPr>
          <p:cNvPr id="7" name="Slide Number Placeholder 6"/>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GB"/>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48A87A34-81AB-432B-8DAE-1953F412C126}" type="datetimeFigureOut">
              <a:rPr lang="en-US" dirty="0"/>
              <a:t>8/7/20</a:t>
            </a:fld>
            <a:endParaRPr lang="en-US" dirty="0"/>
          </a:p>
        </p:txBody>
      </p:sp>
      <p:sp>
        <p:nvSpPr>
          <p:cNvPr id="8" name="Footer Placeholder 7"/>
          <p:cNvSpPr>
            <a:spLocks noGrp="1"/>
          </p:cNvSpPr>
          <p:nvPr>
            <p:ph type="ftr" sz="quarter" idx="11"/>
          </p:nvPr>
        </p:nvSpPr>
        <p:spPr>
          <a:xfrm>
            <a:off x="804672" y="6227064"/>
            <a:ext cx="10588752" cy="320040"/>
          </a:xfrm>
        </p:spPr>
        <p:txBody>
          <a:bodyPr/>
          <a:lstStyle/>
          <a:p>
            <a:endParaRPr lang="en-US" dirty="0"/>
          </a:p>
        </p:txBody>
      </p:sp>
      <p:sp>
        <p:nvSpPr>
          <p:cNvPr id="9" name="Slide Number Placeholder 8"/>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8/7/20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48A87A34-81AB-432B-8DAE-1953F412C126}" type="datetimeFigureOut">
              <a:rPr lang="en-US" dirty="0"/>
              <a:t>8/7/20</a:t>
            </a:fld>
            <a:endParaRPr lang="en-US" dirty="0"/>
          </a:p>
        </p:txBody>
      </p:sp>
      <p:sp>
        <p:nvSpPr>
          <p:cNvPr id="3" name="Footer Placeholder 2"/>
          <p:cNvSpPr>
            <a:spLocks noGrp="1"/>
          </p:cNvSpPr>
          <p:nvPr>
            <p:ph type="ftr" sz="quarter" idx="11"/>
          </p:nvPr>
        </p:nvSpPr>
        <p:spPr>
          <a:xfrm>
            <a:off x="804672" y="6227064"/>
            <a:ext cx="10588752" cy="320040"/>
          </a:xfrm>
        </p:spPr>
        <p:txBody>
          <a:bodyPr/>
          <a:lstStyle/>
          <a:p>
            <a:endParaRPr lang="en-US" dirty="0"/>
          </a:p>
        </p:txBody>
      </p:sp>
      <p:sp>
        <p:nvSpPr>
          <p:cNvPr id="4" name="Slide Number Placeholder 3"/>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GB"/>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8/7/20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GB"/>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8/7/20</a:t>
            </a:fld>
            <a:endParaRPr lang="en-US" dirty="0"/>
          </a:p>
        </p:txBody>
      </p:sp>
      <p:sp>
        <p:nvSpPr>
          <p:cNvPr id="6" name="Footer Placeholder 5"/>
          <p:cNvSpPr>
            <a:spLocks noGrp="1"/>
          </p:cNvSpPr>
          <p:nvPr>
            <p:ph type="ftr" sz="quarter" idx="11"/>
          </p:nvPr>
        </p:nvSpPr>
        <p:spPr>
          <a:xfrm>
            <a:off x="804672" y="6227064"/>
            <a:ext cx="5942203" cy="320040"/>
          </a:xfrm>
        </p:spPr>
        <p:txBody>
          <a:bodyPr/>
          <a:lstStyle/>
          <a:p>
            <a:endParaRPr lang="en-US" dirty="0"/>
          </a:p>
        </p:txBody>
      </p:sp>
      <p:sp>
        <p:nvSpPr>
          <p:cNvPr id="7" name="Slide Number Placeholder 6"/>
          <p:cNvSpPr>
            <a:spLocks noGrp="1"/>
          </p:cNvSpPr>
          <p:nvPr>
            <p:ph type="sldNum" sz="quarter" idx="12"/>
          </p:nvPr>
        </p:nvSpPr>
        <p:spPr>
          <a:xfrm>
            <a:off x="5828377"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8/7/20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8/7/20</a:t>
            </a:fld>
            <a:endParaRPr lang="en-US" dirty="0"/>
          </a:p>
        </p:txBody>
      </p:sp>
      <p:sp>
        <p:nvSpPr>
          <p:cNvPr id="5" name="Footer Placeholder 4"/>
          <p:cNvSpPr>
            <a:spLocks noGrp="1"/>
          </p:cNvSpPr>
          <p:nvPr>
            <p:ph type="ftr" sz="quarter" idx="11"/>
          </p:nvPr>
        </p:nvSpPr>
        <p:spPr>
          <a:xfrm>
            <a:off x="804672" y="6227064"/>
            <a:ext cx="10588752" cy="320040"/>
          </a:xfrm>
        </p:spPr>
        <p:txBody>
          <a:body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48A87A34-81AB-432B-8DAE-1953F412C126}" type="datetimeFigureOut">
              <a:rPr lang="en-US" dirty="0"/>
              <a:pPr/>
              <a:t>8/7/20</a:t>
            </a:fld>
            <a:endParaRPr lang="en-US" dirty="0"/>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image" Target="../media/image3.tiff"/><Relationship Id="rId1" Type="http://schemas.openxmlformats.org/officeDocument/2006/relationships/slideLayout" Target="../slideLayouts/slideLayout2.xml"/><Relationship Id="rId4" Type="http://schemas.openxmlformats.org/officeDocument/2006/relationships/image" Target="../media/image5.tiff"/></Relationships>
</file>

<file path=ppt/slides/_rels/slide4.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image" Target="../media/image6.tiff"/><Relationship Id="rId1" Type="http://schemas.openxmlformats.org/officeDocument/2006/relationships/slideLayout" Target="../slideLayouts/slideLayout2.xml"/><Relationship Id="rId5" Type="http://schemas.openxmlformats.org/officeDocument/2006/relationships/image" Target="../media/image9.tiff"/><Relationship Id="rId4" Type="http://schemas.openxmlformats.org/officeDocument/2006/relationships/image" Target="../media/image8.tiff"/></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tiff"/><Relationship Id="rId1" Type="http://schemas.openxmlformats.org/officeDocument/2006/relationships/slideLayout" Target="../slideLayouts/slideLayout2.xml"/><Relationship Id="rId4" Type="http://schemas.openxmlformats.org/officeDocument/2006/relationships/image" Target="../media/image13.tiff"/></Relationships>
</file>

<file path=ppt/slides/_rels/slide7.xml.rels><?xml version="1.0" encoding="UTF-8" standalone="yes"?>
<Relationships xmlns="http://schemas.openxmlformats.org/package/2006/relationships"><Relationship Id="rId3" Type="http://schemas.openxmlformats.org/officeDocument/2006/relationships/image" Target="../media/image15.tiff"/><Relationship Id="rId2" Type="http://schemas.openxmlformats.org/officeDocument/2006/relationships/image" Target="../media/image14.JPG"/><Relationship Id="rId1" Type="http://schemas.openxmlformats.org/officeDocument/2006/relationships/slideLayout" Target="../slideLayouts/slideLayout2.xml"/><Relationship Id="rId4" Type="http://schemas.openxmlformats.org/officeDocument/2006/relationships/image" Target="../media/image16.tiff"/></Relationships>
</file>

<file path=ppt/slides/_rels/slide8.xml.rels><?xml version="1.0" encoding="UTF-8" standalone="yes"?>
<Relationships xmlns="http://schemas.openxmlformats.org/package/2006/relationships"><Relationship Id="rId2" Type="http://schemas.openxmlformats.org/officeDocument/2006/relationships/image" Target="../media/image17.tif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076770-F684-9D4B-9BAB-636596DE608F}"/>
              </a:ext>
            </a:extLst>
          </p:cNvPr>
          <p:cNvSpPr>
            <a:spLocks noGrp="1"/>
          </p:cNvSpPr>
          <p:nvPr>
            <p:ph type="ctrTitle"/>
          </p:nvPr>
        </p:nvSpPr>
        <p:spPr/>
        <p:txBody>
          <a:bodyPr/>
          <a:lstStyle/>
          <a:p>
            <a:r>
              <a:rPr lang="en-GB" dirty="0">
                <a:solidFill>
                  <a:schemeClr val="bg1"/>
                </a:solidFill>
                <a:latin typeface="Bahnschrift SemiBold" panose="020B0502040204020203" pitchFamily="34" charset="0"/>
              </a:rPr>
              <a:t>Consultancy Agency</a:t>
            </a:r>
            <a:endParaRPr lang="en-US" dirty="0"/>
          </a:p>
        </p:txBody>
      </p:sp>
      <p:sp>
        <p:nvSpPr>
          <p:cNvPr id="3" name="Subtitle 2">
            <a:extLst>
              <a:ext uri="{FF2B5EF4-FFF2-40B4-BE49-F238E27FC236}">
                <a16:creationId xmlns:a16="http://schemas.microsoft.com/office/drawing/2014/main" id="{934A6836-215C-B047-AEA3-A960395B5DFE}"/>
              </a:ext>
            </a:extLst>
          </p:cNvPr>
          <p:cNvSpPr>
            <a:spLocks noGrp="1"/>
          </p:cNvSpPr>
          <p:nvPr>
            <p:ph type="subTitle" idx="1"/>
          </p:nvPr>
        </p:nvSpPr>
        <p:spPr/>
        <p:txBody>
          <a:bodyPr>
            <a:normAutofit fontScale="62500" lnSpcReduction="20000"/>
          </a:bodyPr>
          <a:lstStyle/>
          <a:p>
            <a:r>
              <a:rPr lang="en-GB" b="1" dirty="0"/>
              <a:t>SHERATON SKYLINE LODON HEATROW</a:t>
            </a:r>
          </a:p>
          <a:p>
            <a:endParaRPr lang="en-GB" b="1" dirty="0"/>
          </a:p>
          <a:p>
            <a:pPr algn="r"/>
            <a:r>
              <a:rPr lang="en-GB" b="1" dirty="0"/>
              <a:t>Student: Diana Lima</a:t>
            </a:r>
          </a:p>
          <a:p>
            <a:pPr algn="r"/>
            <a:r>
              <a:rPr lang="en-GB" b="1" dirty="0"/>
              <a:t>Lecture: </a:t>
            </a:r>
            <a:r>
              <a:rPr lang="en-GB" b="1" dirty="0" err="1"/>
              <a:t>Efua</a:t>
            </a:r>
            <a:r>
              <a:rPr lang="en-GB" b="1" dirty="0"/>
              <a:t> Adams</a:t>
            </a:r>
          </a:p>
          <a:p>
            <a:pPr algn="r"/>
            <a:r>
              <a:rPr lang="en-GB" b="1" dirty="0"/>
              <a:t>Student Number: 1815043 </a:t>
            </a:r>
            <a:endParaRPr lang="en-US" dirty="0"/>
          </a:p>
        </p:txBody>
      </p:sp>
      <p:sp>
        <p:nvSpPr>
          <p:cNvPr id="5" name="Rectangle 2">
            <a:extLst>
              <a:ext uri="{FF2B5EF4-FFF2-40B4-BE49-F238E27FC236}">
                <a16:creationId xmlns:a16="http://schemas.microsoft.com/office/drawing/2014/main" id="{3C0C4D91-47F8-F043-9DAF-659215EA7430}"/>
              </a:ext>
            </a:extLst>
          </p:cNvPr>
          <p:cNvSpPr>
            <a:spLocks noChangeArrowheads="1"/>
          </p:cNvSpPr>
          <p:nvPr/>
        </p:nvSpPr>
        <p:spPr bwMode="auto">
          <a:xfrm>
            <a:off x="-225287" y="1156858"/>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1025" name="Picture 10" descr="University of Wales Trinity Saint David - Wikipedia">
            <a:extLst>
              <a:ext uri="{FF2B5EF4-FFF2-40B4-BE49-F238E27FC236}">
                <a16:creationId xmlns:a16="http://schemas.microsoft.com/office/drawing/2014/main" id="{7F3A3911-64AF-DD4F-8A41-189E4E13D51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71931" b="5421"/>
          <a:stretch>
            <a:fillRect/>
          </a:stretch>
        </p:blipFill>
        <p:spPr bwMode="auto">
          <a:xfrm>
            <a:off x="2198826" y="1993471"/>
            <a:ext cx="946150" cy="1520825"/>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3">
            <a:extLst>
              <a:ext uri="{FF2B5EF4-FFF2-40B4-BE49-F238E27FC236}">
                <a16:creationId xmlns:a16="http://schemas.microsoft.com/office/drawing/2014/main" id="{7AF84915-E34B-6D46-8CF6-2B282697B765}"/>
              </a:ext>
            </a:extLst>
          </p:cNvPr>
          <p:cNvSpPr>
            <a:spLocks noChangeArrowheads="1"/>
          </p:cNvSpPr>
          <p:nvPr/>
        </p:nvSpPr>
        <p:spPr bwMode="auto">
          <a:xfrm>
            <a:off x="-225287" y="1614058"/>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200" b="0" i="0" u="none" strike="noStrike" cap="none" normalizeH="0" baseline="0">
                <a:ln>
                  <a:noFill/>
                </a:ln>
                <a:solidFill>
                  <a:schemeClr val="tx1"/>
                </a:solidFill>
                <a:effectLst/>
                <a:latin typeface="Algerian" pitchFamily="82" charset="77"/>
                <a:ea typeface="Arial" panose="020B0604020202020204" pitchFamily="34" charset="0"/>
                <a:cs typeface="Times New Roman" panose="02020603050405020304" pitchFamily="18" charset="0"/>
              </a:rPr>
              <a:t>UNIVERSITY OF WALES TRINITY SAINT DAVID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1285381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2DAE3342-9DFC-49D4-B09C-25E3107693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0" name="Freeform 5">
              <a:extLst>
                <a:ext uri="{FF2B5EF4-FFF2-40B4-BE49-F238E27FC236}">
                  <a16:creationId xmlns:a16="http://schemas.microsoft.com/office/drawing/2014/main" id="{E49E0D20-8423-4612-99A5-14AEF8F6B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 name="Freeform 6">
              <a:extLst>
                <a:ext uri="{FF2B5EF4-FFF2-40B4-BE49-F238E27FC236}">
                  <a16:creationId xmlns:a16="http://schemas.microsoft.com/office/drawing/2014/main" id="{57C2C108-5A30-48CA-9203-56747AEB7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7">
              <a:extLst>
                <a:ext uri="{FF2B5EF4-FFF2-40B4-BE49-F238E27FC236}">
                  <a16:creationId xmlns:a16="http://schemas.microsoft.com/office/drawing/2014/main" id="{1A343912-2EFC-408E-A862-5C9BF108DC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3" name="Freeform 8">
              <a:extLst>
                <a:ext uri="{FF2B5EF4-FFF2-40B4-BE49-F238E27FC236}">
                  <a16:creationId xmlns:a16="http://schemas.microsoft.com/office/drawing/2014/main" id="{AA50D1CF-9DAE-4CF6-B829-E66CEE9D5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9">
              <a:extLst>
                <a:ext uri="{FF2B5EF4-FFF2-40B4-BE49-F238E27FC236}">
                  <a16:creationId xmlns:a16="http://schemas.microsoft.com/office/drawing/2014/main" id="{FE5799A4-0568-433E-BF41-752CF516A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10">
              <a:extLst>
                <a:ext uri="{FF2B5EF4-FFF2-40B4-BE49-F238E27FC236}">
                  <a16:creationId xmlns:a16="http://schemas.microsoft.com/office/drawing/2014/main" id="{CDBB86ED-F16F-4C28-BDD5-72D771176F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1">
              <a:extLst>
                <a:ext uri="{FF2B5EF4-FFF2-40B4-BE49-F238E27FC236}">
                  <a16:creationId xmlns:a16="http://schemas.microsoft.com/office/drawing/2014/main" id="{3347939E-8B76-4CFC-B2EC-63A7E2278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2">
              <a:extLst>
                <a:ext uri="{FF2B5EF4-FFF2-40B4-BE49-F238E27FC236}">
                  <a16:creationId xmlns:a16="http://schemas.microsoft.com/office/drawing/2014/main" id="{FA1DD132-02E4-4CD3-B496-BFF924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3">
              <a:extLst>
                <a:ext uri="{FF2B5EF4-FFF2-40B4-BE49-F238E27FC236}">
                  <a16:creationId xmlns:a16="http://schemas.microsoft.com/office/drawing/2014/main" id="{710BDA52-A7D7-4E4E-9F36-EC8F983EAF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9" name="Freeform 14">
              <a:extLst>
                <a:ext uri="{FF2B5EF4-FFF2-40B4-BE49-F238E27FC236}">
                  <a16:creationId xmlns:a16="http://schemas.microsoft.com/office/drawing/2014/main" id="{B1BDF852-319F-42B8-9A50-7C9A9387C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 name="Freeform 15">
              <a:extLst>
                <a:ext uri="{FF2B5EF4-FFF2-40B4-BE49-F238E27FC236}">
                  <a16:creationId xmlns:a16="http://schemas.microsoft.com/office/drawing/2014/main" id="{3AACE376-C01E-4F1F-91B7-39D0274BFE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1" name="Freeform 16">
              <a:extLst>
                <a:ext uri="{FF2B5EF4-FFF2-40B4-BE49-F238E27FC236}">
                  <a16:creationId xmlns:a16="http://schemas.microsoft.com/office/drawing/2014/main" id="{7F612F4C-050E-459D-9771-ED088374A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2" name="Freeform 17">
              <a:extLst>
                <a:ext uri="{FF2B5EF4-FFF2-40B4-BE49-F238E27FC236}">
                  <a16:creationId xmlns:a16="http://schemas.microsoft.com/office/drawing/2014/main" id="{94E4211B-3E41-4905-8F4E-76811B9E5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8">
              <a:extLst>
                <a:ext uri="{FF2B5EF4-FFF2-40B4-BE49-F238E27FC236}">
                  <a16:creationId xmlns:a16="http://schemas.microsoft.com/office/drawing/2014/main" id="{6AEC87EE-0CB8-43DE-8FEB-4586A92E80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9">
              <a:extLst>
                <a:ext uri="{FF2B5EF4-FFF2-40B4-BE49-F238E27FC236}">
                  <a16:creationId xmlns:a16="http://schemas.microsoft.com/office/drawing/2014/main" id="{277C1C5D-7BDC-47E4-8B81-C3C4AE949B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20">
              <a:extLst>
                <a:ext uri="{FF2B5EF4-FFF2-40B4-BE49-F238E27FC236}">
                  <a16:creationId xmlns:a16="http://schemas.microsoft.com/office/drawing/2014/main" id="{7A2A6EF8-9768-4478-9CD3-DFA547CEF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1">
              <a:extLst>
                <a:ext uri="{FF2B5EF4-FFF2-40B4-BE49-F238E27FC236}">
                  <a16:creationId xmlns:a16="http://schemas.microsoft.com/office/drawing/2014/main" id="{1FD9091C-E8FA-4ADA-937F-A74426ED1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2">
              <a:extLst>
                <a:ext uri="{FF2B5EF4-FFF2-40B4-BE49-F238E27FC236}">
                  <a16:creationId xmlns:a16="http://schemas.microsoft.com/office/drawing/2014/main" id="{B69923E7-63C4-47CE-956E-09D384D4F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8" name="Freeform 23">
              <a:extLst>
                <a:ext uri="{FF2B5EF4-FFF2-40B4-BE49-F238E27FC236}">
                  <a16:creationId xmlns:a16="http://schemas.microsoft.com/office/drawing/2014/main" id="{A2576784-872E-494C-A041-0E346226B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0" name="Group 29">
            <a:extLst>
              <a:ext uri="{FF2B5EF4-FFF2-40B4-BE49-F238E27FC236}">
                <a16:creationId xmlns:a16="http://schemas.microsoft.com/office/drawing/2014/main" id="{B54F73D8-62C2-4127-9D19-01219BBB99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1" name="Rectangle 30">
              <a:extLst>
                <a:ext uri="{FF2B5EF4-FFF2-40B4-BE49-F238E27FC236}">
                  <a16:creationId xmlns:a16="http://schemas.microsoft.com/office/drawing/2014/main" id="{CFD8CA02-9BE5-4B82-8129-6EF618402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31">
              <a:extLst>
                <a:ext uri="{FF2B5EF4-FFF2-40B4-BE49-F238E27FC236}">
                  <a16:creationId xmlns:a16="http://schemas.microsoft.com/office/drawing/2014/main" id="{01515E68-030C-4313-B300-35253163D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a:extLst>
                <a:ext uri="{FF2B5EF4-FFF2-40B4-BE49-F238E27FC236}">
                  <a16:creationId xmlns:a16="http://schemas.microsoft.com/office/drawing/2014/main" id="{1937725F-1DDF-4225-937E-106DBB047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35" name="Rectangle 34">
            <a:extLst>
              <a:ext uri="{FF2B5EF4-FFF2-40B4-BE49-F238E27FC236}">
                <a16:creationId xmlns:a16="http://schemas.microsoft.com/office/drawing/2014/main" id="{FD8F1113-2E3C-46E3-B54F-B7F421EEF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5">
            <a:extLst>
              <a:ext uri="{FF2B5EF4-FFF2-40B4-BE49-F238E27FC236}">
                <a16:creationId xmlns:a16="http://schemas.microsoft.com/office/drawing/2014/main" id="{B54A4D14-513F-4121-92D3-5CCB46896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29674" y="1290909"/>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 name="Freeform 6">
            <a:extLst>
              <a:ext uri="{FF2B5EF4-FFF2-40B4-BE49-F238E27FC236}">
                <a16:creationId xmlns:a16="http://schemas.microsoft.com/office/drawing/2014/main" id="{6C3411F1-AD17-499D-AFEF-2F300F6DF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0451" y="2010741"/>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 name="Freeform 7">
            <a:extLst>
              <a:ext uri="{FF2B5EF4-FFF2-40B4-BE49-F238E27FC236}">
                <a16:creationId xmlns:a16="http://schemas.microsoft.com/office/drawing/2014/main" id="{60BF2CBE-B1E9-4C42-89DC-C35E4E651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51351" y="1780905"/>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 name="Freeform 8">
            <a:extLst>
              <a:ext uri="{FF2B5EF4-FFF2-40B4-BE49-F238E27FC236}">
                <a16:creationId xmlns:a16="http://schemas.microsoft.com/office/drawing/2014/main" id="{72C95A87-DCDB-41C4-B774-744B3ECBE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42347"/>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Freeform 9">
            <a:extLst>
              <a:ext uri="{FF2B5EF4-FFF2-40B4-BE49-F238E27FC236}">
                <a16:creationId xmlns:a16="http://schemas.microsoft.com/office/drawing/2014/main" id="{BCB97515-32FF-43A6-A51C-B140193AB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178751"/>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Freeform 10">
            <a:extLst>
              <a:ext uri="{FF2B5EF4-FFF2-40B4-BE49-F238E27FC236}">
                <a16:creationId xmlns:a16="http://schemas.microsoft.com/office/drawing/2014/main" id="{9C6379D3-7045-4B76-9409-6D23D753D0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9376"/>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12">
            <a:extLst>
              <a:ext uri="{FF2B5EF4-FFF2-40B4-BE49-F238E27FC236}">
                <a16:creationId xmlns:a16="http://schemas.microsoft.com/office/drawing/2014/main" id="{61B1C1DE-4201-4989-BE65-41ADC2472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14">
            <a:extLst>
              <a:ext uri="{FF2B5EF4-FFF2-40B4-BE49-F238E27FC236}">
                <a16:creationId xmlns:a16="http://schemas.microsoft.com/office/drawing/2014/main" id="{806398CC-D327-4E06-838C-31119BD56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705"/>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16">
            <a:extLst>
              <a:ext uri="{FF2B5EF4-FFF2-40B4-BE49-F238E27FC236}">
                <a16:creationId xmlns:a16="http://schemas.microsoft.com/office/drawing/2014/main" id="{70A741CC-E736-448A-A94E-5C8BB9711D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11">
            <a:extLst>
              <a:ext uri="{FF2B5EF4-FFF2-40B4-BE49-F238E27FC236}">
                <a16:creationId xmlns:a16="http://schemas.microsoft.com/office/drawing/2014/main" id="{7C324CDD-B30F-47DD-8627-E2171D5E83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26601" y="-1916"/>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21">
            <a:extLst>
              <a:ext uri="{FF2B5EF4-FFF2-40B4-BE49-F238E27FC236}">
                <a16:creationId xmlns:a16="http://schemas.microsoft.com/office/drawing/2014/main" id="{79C8D19E-E3D6-45A6-BCA2-5918A37D7A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235014" y="2872"/>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65F4549C-795D-F346-B02A-33ED6540C461}"/>
              </a:ext>
            </a:extLst>
          </p:cNvPr>
          <p:cNvSpPr>
            <a:spLocks noGrp="1"/>
          </p:cNvSpPr>
          <p:nvPr>
            <p:ph type="title"/>
          </p:nvPr>
        </p:nvSpPr>
        <p:spPr>
          <a:xfrm>
            <a:off x="7897114" y="0"/>
            <a:ext cx="4207640" cy="6498499"/>
          </a:xfrm>
        </p:spPr>
        <p:txBody>
          <a:bodyPr vert="horz" lIns="228600" tIns="228600" rIns="228600" bIns="0" rtlCol="0" anchor="b">
            <a:normAutofit/>
          </a:bodyPr>
          <a:lstStyle/>
          <a:p>
            <a:pPr>
              <a:lnSpc>
                <a:spcPct val="80000"/>
              </a:lnSpc>
            </a:pPr>
            <a:r>
              <a:rPr lang="en-US" sz="2400" b="1" dirty="0">
                <a:solidFill>
                  <a:schemeClr val="tx2"/>
                </a:solidFill>
              </a:rPr>
              <a:t>PURPOSE</a:t>
            </a:r>
            <a:br>
              <a:rPr lang="en-US" sz="2000" b="1" dirty="0">
                <a:solidFill>
                  <a:schemeClr val="tx2"/>
                </a:solidFill>
              </a:rPr>
            </a:br>
            <a:br>
              <a:rPr lang="en-US" sz="2000" dirty="0">
                <a:solidFill>
                  <a:schemeClr val="tx2"/>
                </a:solidFill>
              </a:rPr>
            </a:br>
            <a:r>
              <a:rPr lang="en-GB" sz="2200" dirty="0">
                <a:solidFill>
                  <a:schemeClr val="tx1"/>
                </a:solidFill>
              </a:rPr>
              <a:t>Sheraton Skyline was built in 1971 by Curtis and Davies </a:t>
            </a:r>
            <a:br>
              <a:rPr lang="en-GB" sz="2200" dirty="0">
                <a:solidFill>
                  <a:schemeClr val="tx1"/>
                </a:solidFill>
              </a:rPr>
            </a:br>
            <a:r>
              <a:rPr lang="en-GB" sz="2000" dirty="0">
                <a:solidFill>
                  <a:schemeClr val="tx1"/>
                </a:solidFill>
              </a:rPr>
              <a:t>Located minutes from Heathrow Airport, Sheraton Skyline Hotel, London Heathrow provides smart solutions for travellers and benefits from the airport’s quick and easy connections into Central London. </a:t>
            </a:r>
            <a:br>
              <a:rPr lang="en-US" sz="2000" dirty="0">
                <a:solidFill>
                  <a:schemeClr val="tx2"/>
                </a:solidFill>
              </a:rPr>
            </a:br>
            <a:br>
              <a:rPr lang="en-US" sz="2000" dirty="0">
                <a:solidFill>
                  <a:schemeClr val="tx2"/>
                </a:solidFill>
              </a:rPr>
            </a:br>
            <a:r>
              <a:rPr lang="en-US" sz="2200" b="1" dirty="0">
                <a:solidFill>
                  <a:schemeClr val="tx2"/>
                </a:solidFill>
              </a:rPr>
              <a:t>PURPOSE OBJECTIVES</a:t>
            </a:r>
            <a:br>
              <a:rPr lang="en-US" sz="2000" dirty="0">
                <a:solidFill>
                  <a:schemeClr val="tx2"/>
                </a:solidFill>
              </a:rPr>
            </a:br>
            <a:br>
              <a:rPr lang="en-US" sz="2000" dirty="0">
                <a:solidFill>
                  <a:schemeClr val="tx2"/>
                </a:solidFill>
              </a:rPr>
            </a:br>
            <a:r>
              <a:rPr lang="en-GB" sz="2000" dirty="0">
                <a:solidFill>
                  <a:schemeClr val="tx1"/>
                </a:solidFill>
              </a:rPr>
              <a:t>My objective about the audit is to measure the prevailing condition of the organisation concerning cleanliness, financial performance, leadership, employee engagement  etc. </a:t>
            </a:r>
            <a:br>
              <a:rPr lang="en-US" sz="2000" dirty="0">
                <a:solidFill>
                  <a:schemeClr val="tx2"/>
                </a:solidFill>
              </a:rPr>
            </a:br>
            <a:br>
              <a:rPr lang="en-US" sz="2000" dirty="0">
                <a:solidFill>
                  <a:schemeClr val="tx2"/>
                </a:solidFill>
              </a:rPr>
            </a:br>
            <a:br>
              <a:rPr lang="en-US" dirty="0">
                <a:solidFill>
                  <a:schemeClr val="tx2"/>
                </a:solidFill>
              </a:rPr>
            </a:br>
            <a:endParaRPr lang="en-US" dirty="0">
              <a:solidFill>
                <a:schemeClr val="tx2"/>
              </a:solidFill>
            </a:endParaRPr>
          </a:p>
        </p:txBody>
      </p:sp>
      <p:sp>
        <p:nvSpPr>
          <p:cNvPr id="59" name="Freeform 22">
            <a:extLst>
              <a:ext uri="{FF2B5EF4-FFF2-40B4-BE49-F238E27FC236}">
                <a16:creationId xmlns:a16="http://schemas.microsoft.com/office/drawing/2014/main" id="{43280283-E04A-43CA-BFA1-F285486A2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020826" y="-1916"/>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 name="Freeform 23">
            <a:extLst>
              <a:ext uri="{FF2B5EF4-FFF2-40B4-BE49-F238E27FC236}">
                <a16:creationId xmlns:a16="http://schemas.microsoft.com/office/drawing/2014/main" id="{38328CB6-0FC5-4AEA-BC7E-489267CB6F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90826" y="-1916"/>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4" name="Picture 3">
            <a:extLst>
              <a:ext uri="{FF2B5EF4-FFF2-40B4-BE49-F238E27FC236}">
                <a16:creationId xmlns:a16="http://schemas.microsoft.com/office/drawing/2014/main" id="{67F8677C-3A11-7844-A913-F6BADDD15D0E}"/>
              </a:ext>
            </a:extLst>
          </p:cNvPr>
          <p:cNvPicPr>
            <a:picLocks noChangeAspect="1"/>
          </p:cNvPicPr>
          <p:nvPr/>
        </p:nvPicPr>
        <p:blipFill rotWithShape="1">
          <a:blip r:embed="rId2"/>
          <a:srcRect l="3032" r="-2" b="-2"/>
          <a:stretch/>
        </p:blipFill>
        <p:spPr>
          <a:xfrm>
            <a:off x="378557" y="461405"/>
            <a:ext cx="7761924"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
        <p:nvSpPr>
          <p:cNvPr id="63" name="Freeform: Shape 62">
            <a:extLst>
              <a:ext uri="{FF2B5EF4-FFF2-40B4-BE49-F238E27FC236}">
                <a16:creationId xmlns:a16="http://schemas.microsoft.com/office/drawing/2014/main" id="{138AF5D2-3A9C-4E8F-B879-36865366A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752078" y="2218040"/>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spTree>
    <p:extLst>
      <p:ext uri="{BB962C8B-B14F-4D97-AF65-F5344CB8AC3E}">
        <p14:creationId xmlns:p14="http://schemas.microsoft.com/office/powerpoint/2010/main" val="6978229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9" name="Group 78">
            <a:extLst>
              <a:ext uri="{FF2B5EF4-FFF2-40B4-BE49-F238E27FC236}">
                <a16:creationId xmlns:a16="http://schemas.microsoft.com/office/drawing/2014/main" id="{69F01D83-DC93-4E19-8F46-9820BC7831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80" name="Freeform 5">
              <a:extLst>
                <a:ext uri="{FF2B5EF4-FFF2-40B4-BE49-F238E27FC236}">
                  <a16:creationId xmlns:a16="http://schemas.microsoft.com/office/drawing/2014/main" id="{69387082-38CA-46AF-9E94-CF4E67F585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6">
              <a:extLst>
                <a:ext uri="{FF2B5EF4-FFF2-40B4-BE49-F238E27FC236}">
                  <a16:creationId xmlns:a16="http://schemas.microsoft.com/office/drawing/2014/main" id="{DC120BCD-9093-46FC-A940-FEA33C16E4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7">
              <a:extLst>
                <a:ext uri="{FF2B5EF4-FFF2-40B4-BE49-F238E27FC236}">
                  <a16:creationId xmlns:a16="http://schemas.microsoft.com/office/drawing/2014/main" id="{B04E1F9E-4A99-48C7-9A2F-080BB7C72A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8">
              <a:extLst>
                <a:ext uri="{FF2B5EF4-FFF2-40B4-BE49-F238E27FC236}">
                  <a16:creationId xmlns:a16="http://schemas.microsoft.com/office/drawing/2014/main" id="{098F1D15-AE7B-494B-9AB3-3467A0DAC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9">
              <a:extLst>
                <a:ext uri="{FF2B5EF4-FFF2-40B4-BE49-F238E27FC236}">
                  <a16:creationId xmlns:a16="http://schemas.microsoft.com/office/drawing/2014/main" id="{A6F2DA1C-FCA5-446F-BC70-43955845A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0">
              <a:extLst>
                <a:ext uri="{FF2B5EF4-FFF2-40B4-BE49-F238E27FC236}">
                  <a16:creationId xmlns:a16="http://schemas.microsoft.com/office/drawing/2014/main" id="{070FB57F-BDAD-4EF1-9777-00F90881B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1">
              <a:extLst>
                <a:ext uri="{FF2B5EF4-FFF2-40B4-BE49-F238E27FC236}">
                  <a16:creationId xmlns:a16="http://schemas.microsoft.com/office/drawing/2014/main" id="{4A292FA2-4651-4742-9D73-ADD5C81BC9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2">
              <a:extLst>
                <a:ext uri="{FF2B5EF4-FFF2-40B4-BE49-F238E27FC236}">
                  <a16:creationId xmlns:a16="http://schemas.microsoft.com/office/drawing/2014/main" id="{3E12D065-A509-4F0B-99D2-DBFEB5EF84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3">
              <a:extLst>
                <a:ext uri="{FF2B5EF4-FFF2-40B4-BE49-F238E27FC236}">
                  <a16:creationId xmlns:a16="http://schemas.microsoft.com/office/drawing/2014/main" id="{C136055A-8F51-43FD-B213-2E4A09D058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9" name="Freeform 14">
              <a:extLst>
                <a:ext uri="{FF2B5EF4-FFF2-40B4-BE49-F238E27FC236}">
                  <a16:creationId xmlns:a16="http://schemas.microsoft.com/office/drawing/2014/main" id="{E7EB554B-EF16-49CB-A245-0B49558F37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5">
              <a:extLst>
                <a:ext uri="{FF2B5EF4-FFF2-40B4-BE49-F238E27FC236}">
                  <a16:creationId xmlns:a16="http://schemas.microsoft.com/office/drawing/2014/main" id="{DC097E8A-B004-4C05-9F94-2F4A566BAD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16">
              <a:extLst>
                <a:ext uri="{FF2B5EF4-FFF2-40B4-BE49-F238E27FC236}">
                  <a16:creationId xmlns:a16="http://schemas.microsoft.com/office/drawing/2014/main" id="{8A0125A6-F1C5-4114-94A4-B56A192733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7">
              <a:extLst>
                <a:ext uri="{FF2B5EF4-FFF2-40B4-BE49-F238E27FC236}">
                  <a16:creationId xmlns:a16="http://schemas.microsoft.com/office/drawing/2014/main" id="{AB3B8E0A-C481-4F19-80A6-67CD5CB2A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8">
              <a:extLst>
                <a:ext uri="{FF2B5EF4-FFF2-40B4-BE49-F238E27FC236}">
                  <a16:creationId xmlns:a16="http://schemas.microsoft.com/office/drawing/2014/main" id="{2247AA13-BAC0-4870-8CB0-958FA79B12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9">
              <a:extLst>
                <a:ext uri="{FF2B5EF4-FFF2-40B4-BE49-F238E27FC236}">
                  <a16:creationId xmlns:a16="http://schemas.microsoft.com/office/drawing/2014/main" id="{06D3F1BF-77F6-4F3F-8C97-43F4E75490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0">
              <a:extLst>
                <a:ext uri="{FF2B5EF4-FFF2-40B4-BE49-F238E27FC236}">
                  <a16:creationId xmlns:a16="http://schemas.microsoft.com/office/drawing/2014/main" id="{3201200E-0D0D-42FB-9383-51E1849E69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1">
              <a:extLst>
                <a:ext uri="{FF2B5EF4-FFF2-40B4-BE49-F238E27FC236}">
                  <a16:creationId xmlns:a16="http://schemas.microsoft.com/office/drawing/2014/main" id="{46A2B73C-6EC1-45AF-BDC5-6D7553E4D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2">
              <a:extLst>
                <a:ext uri="{FF2B5EF4-FFF2-40B4-BE49-F238E27FC236}">
                  <a16:creationId xmlns:a16="http://schemas.microsoft.com/office/drawing/2014/main" id="{23855480-75F4-482A-87DF-3FB3D69FA1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8" name="Freeform 23">
              <a:extLst>
                <a:ext uri="{FF2B5EF4-FFF2-40B4-BE49-F238E27FC236}">
                  <a16:creationId xmlns:a16="http://schemas.microsoft.com/office/drawing/2014/main" id="{0F36D4F6-1DD2-430D-9BCE-8666445D61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100" name="Group 99">
            <a:extLst>
              <a:ext uri="{FF2B5EF4-FFF2-40B4-BE49-F238E27FC236}">
                <a16:creationId xmlns:a16="http://schemas.microsoft.com/office/drawing/2014/main" id="{DEA867BC-1161-4357-859B-D0B8B1029E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101" name="Rectangle 100">
              <a:extLst>
                <a:ext uri="{FF2B5EF4-FFF2-40B4-BE49-F238E27FC236}">
                  <a16:creationId xmlns:a16="http://schemas.microsoft.com/office/drawing/2014/main" id="{12AC2589-C430-44F7-9C09-A5458AED67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2" name="Isosceles Triangle 101">
              <a:extLst>
                <a:ext uri="{FF2B5EF4-FFF2-40B4-BE49-F238E27FC236}">
                  <a16:creationId xmlns:a16="http://schemas.microsoft.com/office/drawing/2014/main" id="{1C9D1B83-AB24-4DF4-9656-C5F4B3F789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3" name="Rectangle 102">
              <a:extLst>
                <a:ext uri="{FF2B5EF4-FFF2-40B4-BE49-F238E27FC236}">
                  <a16:creationId xmlns:a16="http://schemas.microsoft.com/office/drawing/2014/main" id="{8963233B-C636-4027-B5E4-D0145D706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105" name="Rectangle 104">
            <a:extLst>
              <a:ext uri="{FF2B5EF4-FFF2-40B4-BE49-F238E27FC236}">
                <a16:creationId xmlns:a16="http://schemas.microsoft.com/office/drawing/2014/main" id="{58C3F0CD-D7E7-47A5-8453-95B3B159DE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7" name="Group 106">
            <a:extLst>
              <a:ext uri="{FF2B5EF4-FFF2-40B4-BE49-F238E27FC236}">
                <a16:creationId xmlns:a16="http://schemas.microsoft.com/office/drawing/2014/main" id="{DCAAE63F-B2EF-4A18-A05D-3886F14645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08" name="Freeform 5">
              <a:extLst>
                <a:ext uri="{FF2B5EF4-FFF2-40B4-BE49-F238E27FC236}">
                  <a16:creationId xmlns:a16="http://schemas.microsoft.com/office/drawing/2014/main" id="{2919F473-EE51-4E3D-95A4-C05540AFD2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 name="Freeform 6">
              <a:extLst>
                <a:ext uri="{FF2B5EF4-FFF2-40B4-BE49-F238E27FC236}">
                  <a16:creationId xmlns:a16="http://schemas.microsoft.com/office/drawing/2014/main" id="{147ADE92-3BF7-4939-9C6E-9A684B502B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 name="Freeform 7">
              <a:extLst>
                <a:ext uri="{FF2B5EF4-FFF2-40B4-BE49-F238E27FC236}">
                  <a16:creationId xmlns:a16="http://schemas.microsoft.com/office/drawing/2014/main" id="{DEFED24E-05AE-47E6-BAA5-1F1D36EB00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 name="Freeform 8">
              <a:extLst>
                <a:ext uri="{FF2B5EF4-FFF2-40B4-BE49-F238E27FC236}">
                  <a16:creationId xmlns:a16="http://schemas.microsoft.com/office/drawing/2014/main" id="{B11EBE72-A3EF-4875-B69D-728B5A3A396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 name="Freeform 9">
              <a:extLst>
                <a:ext uri="{FF2B5EF4-FFF2-40B4-BE49-F238E27FC236}">
                  <a16:creationId xmlns:a16="http://schemas.microsoft.com/office/drawing/2014/main" id="{A4271974-213C-41D5-9337-F3EA924BDCB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 name="Freeform 10">
              <a:extLst>
                <a:ext uri="{FF2B5EF4-FFF2-40B4-BE49-F238E27FC236}">
                  <a16:creationId xmlns:a16="http://schemas.microsoft.com/office/drawing/2014/main" id="{3115909B-330C-4985-8CA5-7DC8CF6FD9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 name="Freeform 11">
              <a:extLst>
                <a:ext uri="{FF2B5EF4-FFF2-40B4-BE49-F238E27FC236}">
                  <a16:creationId xmlns:a16="http://schemas.microsoft.com/office/drawing/2014/main" id="{46801308-498B-4E6A-A3D6-A2AE39CD1BF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 name="Freeform 12">
              <a:extLst>
                <a:ext uri="{FF2B5EF4-FFF2-40B4-BE49-F238E27FC236}">
                  <a16:creationId xmlns:a16="http://schemas.microsoft.com/office/drawing/2014/main" id="{1A1BABF9-760D-418C-B376-BB64A6CEE6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 name="Freeform 13">
              <a:extLst>
                <a:ext uri="{FF2B5EF4-FFF2-40B4-BE49-F238E27FC236}">
                  <a16:creationId xmlns:a16="http://schemas.microsoft.com/office/drawing/2014/main" id="{D5B80FB3-02A2-421E-ACEE-518772D777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 name="Freeform 14">
              <a:extLst>
                <a:ext uri="{FF2B5EF4-FFF2-40B4-BE49-F238E27FC236}">
                  <a16:creationId xmlns:a16="http://schemas.microsoft.com/office/drawing/2014/main" id="{2FD3655B-92AE-48D4-BC02-1B6D9C2B60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 name="Freeform 15">
              <a:extLst>
                <a:ext uri="{FF2B5EF4-FFF2-40B4-BE49-F238E27FC236}">
                  <a16:creationId xmlns:a16="http://schemas.microsoft.com/office/drawing/2014/main" id="{B3026F81-F909-4918-AF5D-77E8623956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 name="Freeform 16">
              <a:extLst>
                <a:ext uri="{FF2B5EF4-FFF2-40B4-BE49-F238E27FC236}">
                  <a16:creationId xmlns:a16="http://schemas.microsoft.com/office/drawing/2014/main" id="{C6AD116A-F006-4C21-A20C-84FC11E54F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 name="Freeform 17">
              <a:extLst>
                <a:ext uri="{FF2B5EF4-FFF2-40B4-BE49-F238E27FC236}">
                  <a16:creationId xmlns:a16="http://schemas.microsoft.com/office/drawing/2014/main" id="{9BB15AA9-D373-4E03-A1D5-33528D8593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 name="Freeform 18">
              <a:extLst>
                <a:ext uri="{FF2B5EF4-FFF2-40B4-BE49-F238E27FC236}">
                  <a16:creationId xmlns:a16="http://schemas.microsoft.com/office/drawing/2014/main" id="{A239CED3-0868-4996-BE00-E605580D2C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 name="Freeform 19">
              <a:extLst>
                <a:ext uri="{FF2B5EF4-FFF2-40B4-BE49-F238E27FC236}">
                  <a16:creationId xmlns:a16="http://schemas.microsoft.com/office/drawing/2014/main" id="{825B831C-DEB3-4D74-8972-5570957090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 name="Freeform 20">
              <a:extLst>
                <a:ext uri="{FF2B5EF4-FFF2-40B4-BE49-F238E27FC236}">
                  <a16:creationId xmlns:a16="http://schemas.microsoft.com/office/drawing/2014/main" id="{ECB67843-0DC6-4718-A71E-14B9C68A55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 name="Freeform 21">
              <a:extLst>
                <a:ext uri="{FF2B5EF4-FFF2-40B4-BE49-F238E27FC236}">
                  <a16:creationId xmlns:a16="http://schemas.microsoft.com/office/drawing/2014/main" id="{4A5E9DD0-315E-4EF4-8979-B036DAF9ED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 name="Freeform 22">
              <a:extLst>
                <a:ext uri="{FF2B5EF4-FFF2-40B4-BE49-F238E27FC236}">
                  <a16:creationId xmlns:a16="http://schemas.microsoft.com/office/drawing/2014/main" id="{FCD0B1DD-97D2-4415-82F7-B875B85790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 name="Freeform 23">
              <a:extLst>
                <a:ext uri="{FF2B5EF4-FFF2-40B4-BE49-F238E27FC236}">
                  <a16:creationId xmlns:a16="http://schemas.microsoft.com/office/drawing/2014/main" id="{78884A67-BCEE-4522-9EF4-225AB343B5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28" name="Group 127">
            <a:extLst>
              <a:ext uri="{FF2B5EF4-FFF2-40B4-BE49-F238E27FC236}">
                <a16:creationId xmlns:a16="http://schemas.microsoft.com/office/drawing/2014/main" id="{EA4DBA04-48F2-4465-AC6E-9B69F3E4448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7084" y="1186483"/>
            <a:ext cx="6509954" cy="4477933"/>
            <a:chOff x="807084" y="1186483"/>
            <a:chExt cx="6509954" cy="4477933"/>
          </a:xfrm>
        </p:grpSpPr>
        <p:sp>
          <p:nvSpPr>
            <p:cNvPr id="129" name="Rectangle 128">
              <a:extLst>
                <a:ext uri="{FF2B5EF4-FFF2-40B4-BE49-F238E27FC236}">
                  <a16:creationId xmlns:a16="http://schemas.microsoft.com/office/drawing/2014/main" id="{72DE926D-FF3D-4F51-ACDB-6242678468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846" y="1186483"/>
              <a:ext cx="6508430"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0" name="Isosceles Triangle 39">
              <a:extLst>
                <a:ext uri="{FF2B5EF4-FFF2-40B4-BE49-F238E27FC236}">
                  <a16:creationId xmlns:a16="http://schemas.microsoft.com/office/drawing/2014/main" id="{0066682A-1E5F-4ED3-A4AB-1E5A1FEC2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3858445"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1" name="Rectangle 130">
              <a:extLst>
                <a:ext uri="{FF2B5EF4-FFF2-40B4-BE49-F238E27FC236}">
                  <a16:creationId xmlns:a16="http://schemas.microsoft.com/office/drawing/2014/main" id="{4A61EB66-8A60-4916-8D48-00D0F27E21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084" y="1991156"/>
              <a:ext cx="6509954"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4F01EDE7-4E01-FA45-95F9-C750586D4C16}"/>
              </a:ext>
            </a:extLst>
          </p:cNvPr>
          <p:cNvSpPr>
            <a:spLocks noGrp="1"/>
          </p:cNvSpPr>
          <p:nvPr>
            <p:ph type="title"/>
          </p:nvPr>
        </p:nvSpPr>
        <p:spPr>
          <a:xfrm>
            <a:off x="895414" y="2075504"/>
            <a:ext cx="6337231" cy="3916182"/>
          </a:xfrm>
        </p:spPr>
        <p:txBody>
          <a:bodyPr vert="horz" lIns="228600" tIns="228600" rIns="228600" bIns="0" rtlCol="0" anchor="b">
            <a:normAutofit fontScale="90000"/>
          </a:bodyPr>
          <a:lstStyle/>
          <a:p>
            <a:pPr algn="l">
              <a:lnSpc>
                <a:spcPct val="80000"/>
              </a:lnSpc>
            </a:pPr>
            <a:br>
              <a:rPr lang="en-US" sz="2700" dirty="0"/>
            </a:br>
            <a:r>
              <a:rPr lang="en-US" sz="2700" dirty="0">
                <a:solidFill>
                  <a:schemeClr val="tx1"/>
                </a:solidFill>
                <a:latin typeface="Times New Roman" panose="02020603050405020304" pitchFamily="18" charset="0"/>
                <a:cs typeface="Times New Roman" panose="02020603050405020304" pitchFamily="18" charset="0"/>
              </a:rPr>
              <a:t>Sheraton Skyline Hotel is one of the most stylish havens that prevails in the city London. it provides a relaxing and recharging spacious accommodation with large windows, flat-screen TV that is connected  with Netflix and diverse workstations. </a:t>
            </a:r>
            <a:br>
              <a:rPr lang="en-US" sz="2700" dirty="0">
                <a:solidFill>
                  <a:schemeClr val="tx1"/>
                </a:solidFill>
                <a:latin typeface="Times New Roman" panose="02020603050405020304" pitchFamily="18" charset="0"/>
                <a:cs typeface="Times New Roman" panose="02020603050405020304" pitchFamily="18" charset="0"/>
              </a:rPr>
            </a:br>
            <a:r>
              <a:rPr lang="en-GB" sz="2700" dirty="0">
                <a:solidFill>
                  <a:schemeClr val="tx1"/>
                </a:solidFill>
                <a:latin typeface="Times New Roman" panose="02020603050405020304" pitchFamily="18" charset="0"/>
                <a:cs typeface="Times New Roman" panose="02020603050405020304" pitchFamily="18" charset="0"/>
              </a:rPr>
              <a:t>The hotel also provides Wi-Fi to its visitors. it also has made the necessary arrangement for the bar and grill along with a sparkling pool in the fitness centre. All this provides an ambient opportunity for the organisation to deal with the prevailing competition</a:t>
            </a:r>
            <a:br>
              <a:rPr lang="en-GB" sz="2700" dirty="0"/>
            </a:br>
            <a:br>
              <a:rPr lang="en-US" sz="2400" dirty="0"/>
            </a:br>
            <a:br>
              <a:rPr lang="en-US" sz="2400" dirty="0"/>
            </a:br>
            <a:endParaRPr lang="en-US" sz="2400" dirty="0"/>
          </a:p>
        </p:txBody>
      </p:sp>
      <p:pic>
        <p:nvPicPr>
          <p:cNvPr id="7" name="Content Placeholder 6" descr="A dining room table&#10;&#10;Description automatically generated">
            <a:extLst>
              <a:ext uri="{FF2B5EF4-FFF2-40B4-BE49-F238E27FC236}">
                <a16:creationId xmlns:a16="http://schemas.microsoft.com/office/drawing/2014/main" id="{0C2118A9-E227-064F-854C-B97302BEBB2D}"/>
              </a:ext>
            </a:extLst>
          </p:cNvPr>
          <p:cNvPicPr>
            <a:picLocks noChangeAspect="1"/>
          </p:cNvPicPr>
          <p:nvPr/>
        </p:nvPicPr>
        <p:blipFill rotWithShape="1">
          <a:blip r:embed="rId2"/>
          <a:srcRect r="327" b="-3"/>
          <a:stretch/>
        </p:blipFill>
        <p:spPr>
          <a:xfrm>
            <a:off x="8124664" y="1"/>
            <a:ext cx="4068672" cy="2286000"/>
          </a:xfrm>
          <a:prstGeom prst="rect">
            <a:avLst/>
          </a:prstGeom>
          <a:ln w="9525">
            <a:noFill/>
          </a:ln>
        </p:spPr>
      </p:pic>
      <p:pic>
        <p:nvPicPr>
          <p:cNvPr id="8" name="Content Placeholder 7" descr="A dining room table in front of a store&#10;&#10;Description automatically generated">
            <a:extLst>
              <a:ext uri="{FF2B5EF4-FFF2-40B4-BE49-F238E27FC236}">
                <a16:creationId xmlns:a16="http://schemas.microsoft.com/office/drawing/2014/main" id="{566ACF7A-1240-A448-91EA-9D4369CAA61C}"/>
              </a:ext>
            </a:extLst>
          </p:cNvPr>
          <p:cNvPicPr>
            <a:picLocks noGrp="1" noChangeAspect="1"/>
          </p:cNvPicPr>
          <p:nvPr>
            <p:ph idx="1"/>
          </p:nvPr>
        </p:nvPicPr>
        <p:blipFill rotWithShape="1">
          <a:blip r:embed="rId3"/>
          <a:srcRect t="5035" r="3" b="6693"/>
          <a:stretch/>
        </p:blipFill>
        <p:spPr>
          <a:xfrm>
            <a:off x="8124663" y="2272143"/>
            <a:ext cx="4068672" cy="2298628"/>
          </a:xfrm>
          <a:prstGeom prst="rect">
            <a:avLst/>
          </a:prstGeom>
          <a:ln w="9525">
            <a:noFill/>
          </a:ln>
        </p:spPr>
      </p:pic>
      <p:pic>
        <p:nvPicPr>
          <p:cNvPr id="6" name="Picture 5" descr="A bedroom with a large bed in a hotel room&#10;&#10;Description automatically generated">
            <a:extLst>
              <a:ext uri="{FF2B5EF4-FFF2-40B4-BE49-F238E27FC236}">
                <a16:creationId xmlns:a16="http://schemas.microsoft.com/office/drawing/2014/main" id="{87B0A320-657C-7745-AAAE-AFB525E74DDB}"/>
              </a:ext>
            </a:extLst>
          </p:cNvPr>
          <p:cNvPicPr>
            <a:picLocks noChangeAspect="1"/>
          </p:cNvPicPr>
          <p:nvPr/>
        </p:nvPicPr>
        <p:blipFill rotWithShape="1">
          <a:blip r:embed="rId4"/>
          <a:srcRect r="-1" b="14818"/>
          <a:stretch/>
        </p:blipFill>
        <p:spPr>
          <a:xfrm>
            <a:off x="8124663" y="4555272"/>
            <a:ext cx="4068672" cy="2306286"/>
          </a:xfrm>
          <a:prstGeom prst="rect">
            <a:avLst/>
          </a:prstGeom>
          <a:ln w="9525">
            <a:noFill/>
          </a:ln>
        </p:spPr>
      </p:pic>
      <p:sp>
        <p:nvSpPr>
          <p:cNvPr id="4" name="Rectangle 3">
            <a:extLst>
              <a:ext uri="{FF2B5EF4-FFF2-40B4-BE49-F238E27FC236}">
                <a16:creationId xmlns:a16="http://schemas.microsoft.com/office/drawing/2014/main" id="{046AC151-6B0E-2B43-856B-ED38E4A93862}"/>
              </a:ext>
            </a:extLst>
          </p:cNvPr>
          <p:cNvSpPr/>
          <p:nvPr/>
        </p:nvSpPr>
        <p:spPr>
          <a:xfrm>
            <a:off x="2991627" y="1291908"/>
            <a:ext cx="3426352" cy="461665"/>
          </a:xfrm>
          <a:prstGeom prst="rect">
            <a:avLst/>
          </a:prstGeom>
        </p:spPr>
        <p:txBody>
          <a:bodyPr wrap="square">
            <a:spAutoFit/>
          </a:bodyPr>
          <a:lstStyle/>
          <a:p>
            <a:pPr>
              <a:spcAft>
                <a:spcPts val="600"/>
              </a:spcAft>
            </a:pPr>
            <a:r>
              <a:rPr lang="en-GB" sz="2400" b="1" dirty="0">
                <a:latin typeface="Bahnschrift SemiBold" panose="020B0502040204020203" pitchFamily="34" charset="0"/>
              </a:rPr>
              <a:t>PROJECT SCOPE</a:t>
            </a:r>
            <a:endParaRPr lang="en-US" sz="2400" dirty="0"/>
          </a:p>
        </p:txBody>
      </p:sp>
    </p:spTree>
    <p:extLst>
      <p:ext uri="{BB962C8B-B14F-4D97-AF65-F5344CB8AC3E}">
        <p14:creationId xmlns:p14="http://schemas.microsoft.com/office/powerpoint/2010/main" val="23065361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5" name="Rectangle 114">
            <a:extLst>
              <a:ext uri="{FF2B5EF4-FFF2-40B4-BE49-F238E27FC236}">
                <a16:creationId xmlns:a16="http://schemas.microsoft.com/office/drawing/2014/main" id="{EA7CEA28-878B-4B0E-ADB2-B5F3CAB18B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group of palm trees on a table&#10;&#10;Description automatically generated">
            <a:extLst>
              <a:ext uri="{FF2B5EF4-FFF2-40B4-BE49-F238E27FC236}">
                <a16:creationId xmlns:a16="http://schemas.microsoft.com/office/drawing/2014/main" id="{2898B3AD-4DFF-0841-A5F8-E2D1D2087211}"/>
              </a:ext>
            </a:extLst>
          </p:cNvPr>
          <p:cNvPicPr>
            <a:picLocks noChangeAspect="1"/>
          </p:cNvPicPr>
          <p:nvPr/>
        </p:nvPicPr>
        <p:blipFill rotWithShape="1">
          <a:blip r:embed="rId2"/>
          <a:srcRect t="10910" r="4" b="16068"/>
          <a:stretch/>
        </p:blipFill>
        <p:spPr>
          <a:xfrm>
            <a:off x="2490" y="2202"/>
            <a:ext cx="3749039" cy="2286000"/>
          </a:xfrm>
          <a:prstGeom prst="rect">
            <a:avLst/>
          </a:prstGeom>
          <a:ln>
            <a:solidFill>
              <a:schemeClr val="tx1"/>
            </a:solidFill>
          </a:ln>
        </p:spPr>
      </p:pic>
      <p:pic>
        <p:nvPicPr>
          <p:cNvPr id="7" name="Picture 6">
            <a:extLst>
              <a:ext uri="{FF2B5EF4-FFF2-40B4-BE49-F238E27FC236}">
                <a16:creationId xmlns:a16="http://schemas.microsoft.com/office/drawing/2014/main" id="{194148B1-8392-5241-9902-1B82B540C6AB}"/>
              </a:ext>
            </a:extLst>
          </p:cNvPr>
          <p:cNvPicPr>
            <a:picLocks noChangeAspect="1"/>
          </p:cNvPicPr>
          <p:nvPr/>
        </p:nvPicPr>
        <p:blipFill rotWithShape="1">
          <a:blip r:embed="rId3"/>
          <a:srcRect t="442" r="4" b="8213"/>
          <a:stretch/>
        </p:blipFill>
        <p:spPr>
          <a:xfrm>
            <a:off x="3148" y="2286000"/>
            <a:ext cx="3749039" cy="2286000"/>
          </a:xfrm>
          <a:prstGeom prst="rect">
            <a:avLst/>
          </a:prstGeom>
          <a:ln>
            <a:solidFill>
              <a:schemeClr val="tx1"/>
            </a:solidFill>
          </a:ln>
        </p:spPr>
      </p:pic>
      <p:pic>
        <p:nvPicPr>
          <p:cNvPr id="6" name="Picture 5">
            <a:extLst>
              <a:ext uri="{FF2B5EF4-FFF2-40B4-BE49-F238E27FC236}">
                <a16:creationId xmlns:a16="http://schemas.microsoft.com/office/drawing/2014/main" id="{AB4C5661-CED5-0A4A-9873-7666495BEB03}"/>
              </a:ext>
            </a:extLst>
          </p:cNvPr>
          <p:cNvPicPr>
            <a:picLocks noChangeAspect="1"/>
          </p:cNvPicPr>
          <p:nvPr/>
        </p:nvPicPr>
        <p:blipFill rotWithShape="1">
          <a:blip r:embed="rId4"/>
          <a:srcRect l="2834" r="5323" b="-3"/>
          <a:stretch/>
        </p:blipFill>
        <p:spPr>
          <a:xfrm>
            <a:off x="-1" y="4572227"/>
            <a:ext cx="3749039" cy="2286000"/>
          </a:xfrm>
          <a:prstGeom prst="rect">
            <a:avLst/>
          </a:prstGeom>
          <a:ln>
            <a:solidFill>
              <a:schemeClr val="tx1"/>
            </a:solidFill>
          </a:ln>
        </p:spPr>
      </p:pic>
      <p:pic>
        <p:nvPicPr>
          <p:cNvPr id="8" name="Picture 7" descr="A wooden table&#10;&#10;Description automatically generated">
            <a:extLst>
              <a:ext uri="{FF2B5EF4-FFF2-40B4-BE49-F238E27FC236}">
                <a16:creationId xmlns:a16="http://schemas.microsoft.com/office/drawing/2014/main" id="{7B108A94-FAC1-324B-841F-EB129D527653}"/>
              </a:ext>
            </a:extLst>
          </p:cNvPr>
          <p:cNvPicPr>
            <a:picLocks noChangeAspect="1"/>
          </p:cNvPicPr>
          <p:nvPr/>
        </p:nvPicPr>
        <p:blipFill rotWithShape="1">
          <a:blip r:embed="rId5"/>
          <a:srcRect r="17893" b="-2"/>
          <a:stretch/>
        </p:blipFill>
        <p:spPr>
          <a:xfrm>
            <a:off x="3756024" y="227"/>
            <a:ext cx="8435670" cy="6858000"/>
          </a:xfrm>
          <a:prstGeom prst="rect">
            <a:avLst/>
          </a:prstGeom>
          <a:ln>
            <a:solidFill>
              <a:schemeClr val="tx1"/>
            </a:solidFill>
          </a:ln>
        </p:spPr>
      </p:pic>
      <p:grpSp>
        <p:nvGrpSpPr>
          <p:cNvPr id="117" name="Group 116">
            <a:extLst>
              <a:ext uri="{FF2B5EF4-FFF2-40B4-BE49-F238E27FC236}">
                <a16:creationId xmlns:a16="http://schemas.microsoft.com/office/drawing/2014/main" id="{B69E37FE-FE13-4456-83D9-0272E40672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13609" y="1699589"/>
            <a:ext cx="3671786" cy="3467610"/>
            <a:chOff x="700573" y="1816768"/>
            <a:chExt cx="3671786" cy="3467610"/>
          </a:xfrm>
        </p:grpSpPr>
        <p:sp>
          <p:nvSpPr>
            <p:cNvPr id="118" name="Rectangle 117">
              <a:extLst>
                <a:ext uri="{FF2B5EF4-FFF2-40B4-BE49-F238E27FC236}">
                  <a16:creationId xmlns:a16="http://schemas.microsoft.com/office/drawing/2014/main" id="{465A9CD5-253F-4487-91C0-B4A6B0181C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0573" y="1816768"/>
              <a:ext cx="3671785" cy="502920"/>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9" name="Isosceles Triangle 22">
              <a:extLst>
                <a:ext uri="{FF2B5EF4-FFF2-40B4-BE49-F238E27FC236}">
                  <a16:creationId xmlns:a16="http://schemas.microsoft.com/office/drawing/2014/main" id="{98E0F040-F299-41C2-ADF4-CCA40ECE2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1975"/>
              <a:ext cx="315988" cy="272403"/>
            </a:xfrm>
            <a:prstGeom prst="triangle">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0" name="Rectangle 119">
              <a:extLst>
                <a:ext uri="{FF2B5EF4-FFF2-40B4-BE49-F238E27FC236}">
                  <a16:creationId xmlns:a16="http://schemas.microsoft.com/office/drawing/2014/main" id="{2E79EA0A-4D4B-41A3-B32D-13EEAB014B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52B63F8-69D6-1044-854A-DF835433CAE0}"/>
              </a:ext>
            </a:extLst>
          </p:cNvPr>
          <p:cNvSpPr>
            <a:spLocks noGrp="1"/>
          </p:cNvSpPr>
          <p:nvPr>
            <p:ph type="title"/>
          </p:nvPr>
        </p:nvSpPr>
        <p:spPr>
          <a:xfrm>
            <a:off x="2000013" y="2358391"/>
            <a:ext cx="3498979" cy="2453676"/>
          </a:xfrm>
        </p:spPr>
        <p:txBody>
          <a:bodyPr>
            <a:normAutofit/>
          </a:bodyPr>
          <a:lstStyle/>
          <a:p>
            <a:r>
              <a:rPr lang="en-US" dirty="0"/>
              <a:t>Our fantastic Service</a:t>
            </a:r>
          </a:p>
        </p:txBody>
      </p:sp>
      <p:sp>
        <p:nvSpPr>
          <p:cNvPr id="122" name="Rectangle 121">
            <a:extLst>
              <a:ext uri="{FF2B5EF4-FFF2-40B4-BE49-F238E27FC236}">
                <a16:creationId xmlns:a16="http://schemas.microsoft.com/office/drawing/2014/main" id="{1810E4D6-80C9-43FE-9293-2F055EE557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4140" y="0"/>
            <a:ext cx="4637860" cy="6858000"/>
          </a:xfrm>
          <a:prstGeom prst="rect">
            <a:avLst/>
          </a:prstGeom>
          <a:solidFill>
            <a:srgbClr val="000001">
              <a:alpha val="8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E980F7C3-4043-49E3-99C0-A27E970B4B87}"/>
              </a:ext>
            </a:extLst>
          </p:cNvPr>
          <p:cNvSpPr>
            <a:spLocks noGrp="1"/>
          </p:cNvSpPr>
          <p:nvPr>
            <p:ph idx="1"/>
          </p:nvPr>
        </p:nvSpPr>
        <p:spPr>
          <a:xfrm>
            <a:off x="8367778" y="803186"/>
            <a:ext cx="3032542" cy="5248622"/>
          </a:xfrm>
        </p:spPr>
        <p:txBody>
          <a:bodyPr>
            <a:normAutofit/>
          </a:bodyPr>
          <a:lstStyle/>
          <a:p>
            <a:r>
              <a:rPr lang="en-US">
                <a:solidFill>
                  <a:srgbClr val="FFFFFE"/>
                </a:solidFill>
                <a:highlight>
                  <a:srgbClr val="C0C0C0"/>
                </a:highlight>
              </a:rPr>
              <a:t>12-week placement within the hotel</a:t>
            </a:r>
          </a:p>
          <a:p>
            <a:r>
              <a:rPr lang="en-US">
                <a:solidFill>
                  <a:srgbClr val="FFFFFE"/>
                </a:solidFill>
                <a:highlight>
                  <a:srgbClr val="C0C0C0"/>
                </a:highlight>
              </a:rPr>
              <a:t>Audit all departments</a:t>
            </a:r>
          </a:p>
          <a:p>
            <a:r>
              <a:rPr lang="en-US">
                <a:solidFill>
                  <a:srgbClr val="FFFFFE"/>
                </a:solidFill>
                <a:highlight>
                  <a:srgbClr val="C0C0C0"/>
                </a:highlight>
              </a:rPr>
              <a:t>Detailed Report Analyzing</a:t>
            </a:r>
          </a:p>
          <a:p>
            <a:r>
              <a:rPr lang="en-US">
                <a:solidFill>
                  <a:srgbClr val="FFFFFE"/>
                </a:solidFill>
                <a:highlight>
                  <a:srgbClr val="C0C0C0"/>
                </a:highlight>
              </a:rPr>
              <a:t>performance and providing</a:t>
            </a:r>
          </a:p>
          <a:p>
            <a:r>
              <a:rPr lang="en-US">
                <a:solidFill>
                  <a:srgbClr val="FFFFFE"/>
                </a:solidFill>
                <a:highlight>
                  <a:srgbClr val="C0C0C0"/>
                </a:highlight>
              </a:rPr>
              <a:t>recommendations.</a:t>
            </a:r>
          </a:p>
          <a:p>
            <a:r>
              <a:rPr lang="en-US">
                <a:solidFill>
                  <a:srgbClr val="FFFFFE"/>
                </a:solidFill>
                <a:highlight>
                  <a:srgbClr val="C0C0C0"/>
                </a:highlight>
              </a:rPr>
              <a:t>Project risks</a:t>
            </a:r>
          </a:p>
          <a:p>
            <a:endParaRPr lang="en-US">
              <a:solidFill>
                <a:srgbClr val="FFFFFE"/>
              </a:solidFill>
              <a:highlight>
                <a:srgbClr val="C0C0C0"/>
              </a:highlight>
            </a:endParaRPr>
          </a:p>
          <a:p>
            <a:endParaRPr lang="en-US">
              <a:solidFill>
                <a:srgbClr val="FFFFFE"/>
              </a:solidFill>
            </a:endParaRPr>
          </a:p>
        </p:txBody>
      </p:sp>
    </p:spTree>
    <p:extLst>
      <p:ext uri="{BB962C8B-B14F-4D97-AF65-F5344CB8AC3E}">
        <p14:creationId xmlns:p14="http://schemas.microsoft.com/office/powerpoint/2010/main" val="3723046482"/>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7" name="Group 66">
            <a:extLst>
              <a:ext uri="{FF2B5EF4-FFF2-40B4-BE49-F238E27FC236}">
                <a16:creationId xmlns:a16="http://schemas.microsoft.com/office/drawing/2014/main" id="{2DAE3342-9DFC-49D4-B09C-25E3107693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68" name="Freeform 5">
              <a:extLst>
                <a:ext uri="{FF2B5EF4-FFF2-40B4-BE49-F238E27FC236}">
                  <a16:creationId xmlns:a16="http://schemas.microsoft.com/office/drawing/2014/main" id="{E49E0D20-8423-4612-99A5-14AEF8F6B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9" name="Freeform 6">
              <a:extLst>
                <a:ext uri="{FF2B5EF4-FFF2-40B4-BE49-F238E27FC236}">
                  <a16:creationId xmlns:a16="http://schemas.microsoft.com/office/drawing/2014/main" id="{57C2C108-5A30-48CA-9203-56747AEB7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0" name="Freeform 7">
              <a:extLst>
                <a:ext uri="{FF2B5EF4-FFF2-40B4-BE49-F238E27FC236}">
                  <a16:creationId xmlns:a16="http://schemas.microsoft.com/office/drawing/2014/main" id="{1A343912-2EFC-408E-A862-5C9BF108DC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1" name="Freeform 8">
              <a:extLst>
                <a:ext uri="{FF2B5EF4-FFF2-40B4-BE49-F238E27FC236}">
                  <a16:creationId xmlns:a16="http://schemas.microsoft.com/office/drawing/2014/main" id="{AA50D1CF-9DAE-4CF6-B829-E66CEE9D5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2" name="Freeform 9">
              <a:extLst>
                <a:ext uri="{FF2B5EF4-FFF2-40B4-BE49-F238E27FC236}">
                  <a16:creationId xmlns:a16="http://schemas.microsoft.com/office/drawing/2014/main" id="{FE5799A4-0568-433E-BF41-752CF516A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3" name="Freeform 10">
              <a:extLst>
                <a:ext uri="{FF2B5EF4-FFF2-40B4-BE49-F238E27FC236}">
                  <a16:creationId xmlns:a16="http://schemas.microsoft.com/office/drawing/2014/main" id="{CDBB86ED-F16F-4C28-BDD5-72D771176F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4" name="Freeform 11">
              <a:extLst>
                <a:ext uri="{FF2B5EF4-FFF2-40B4-BE49-F238E27FC236}">
                  <a16:creationId xmlns:a16="http://schemas.microsoft.com/office/drawing/2014/main" id="{3347939E-8B76-4CFC-B2EC-63A7E2278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5" name="Freeform 12">
              <a:extLst>
                <a:ext uri="{FF2B5EF4-FFF2-40B4-BE49-F238E27FC236}">
                  <a16:creationId xmlns:a16="http://schemas.microsoft.com/office/drawing/2014/main" id="{FA1DD132-02E4-4CD3-B496-BFF924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13">
              <a:extLst>
                <a:ext uri="{FF2B5EF4-FFF2-40B4-BE49-F238E27FC236}">
                  <a16:creationId xmlns:a16="http://schemas.microsoft.com/office/drawing/2014/main" id="{710BDA52-A7D7-4E4E-9F36-EC8F983EAF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7" name="Freeform 14">
              <a:extLst>
                <a:ext uri="{FF2B5EF4-FFF2-40B4-BE49-F238E27FC236}">
                  <a16:creationId xmlns:a16="http://schemas.microsoft.com/office/drawing/2014/main" id="{B1BDF852-319F-42B8-9A50-7C9A9387C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8" name="Freeform 15">
              <a:extLst>
                <a:ext uri="{FF2B5EF4-FFF2-40B4-BE49-F238E27FC236}">
                  <a16:creationId xmlns:a16="http://schemas.microsoft.com/office/drawing/2014/main" id="{3AACE376-C01E-4F1F-91B7-39D0274BFE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79" name="Freeform 16">
              <a:extLst>
                <a:ext uri="{FF2B5EF4-FFF2-40B4-BE49-F238E27FC236}">
                  <a16:creationId xmlns:a16="http://schemas.microsoft.com/office/drawing/2014/main" id="{7F612F4C-050E-459D-9771-ED088374A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0" name="Freeform 17">
              <a:extLst>
                <a:ext uri="{FF2B5EF4-FFF2-40B4-BE49-F238E27FC236}">
                  <a16:creationId xmlns:a16="http://schemas.microsoft.com/office/drawing/2014/main" id="{94E4211B-3E41-4905-8F4E-76811B9E5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18">
              <a:extLst>
                <a:ext uri="{FF2B5EF4-FFF2-40B4-BE49-F238E27FC236}">
                  <a16:creationId xmlns:a16="http://schemas.microsoft.com/office/drawing/2014/main" id="{6AEC87EE-0CB8-43DE-8FEB-4586A92E80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9">
              <a:extLst>
                <a:ext uri="{FF2B5EF4-FFF2-40B4-BE49-F238E27FC236}">
                  <a16:creationId xmlns:a16="http://schemas.microsoft.com/office/drawing/2014/main" id="{277C1C5D-7BDC-47E4-8B81-C3C4AE949B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20">
              <a:extLst>
                <a:ext uri="{FF2B5EF4-FFF2-40B4-BE49-F238E27FC236}">
                  <a16:creationId xmlns:a16="http://schemas.microsoft.com/office/drawing/2014/main" id="{7A2A6EF8-9768-4478-9CD3-DFA547CEF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21">
              <a:extLst>
                <a:ext uri="{FF2B5EF4-FFF2-40B4-BE49-F238E27FC236}">
                  <a16:creationId xmlns:a16="http://schemas.microsoft.com/office/drawing/2014/main" id="{1FD9091C-E8FA-4ADA-937F-A74426ED1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22">
              <a:extLst>
                <a:ext uri="{FF2B5EF4-FFF2-40B4-BE49-F238E27FC236}">
                  <a16:creationId xmlns:a16="http://schemas.microsoft.com/office/drawing/2014/main" id="{B69923E7-63C4-47CE-956E-09D384D4F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23">
              <a:extLst>
                <a:ext uri="{FF2B5EF4-FFF2-40B4-BE49-F238E27FC236}">
                  <a16:creationId xmlns:a16="http://schemas.microsoft.com/office/drawing/2014/main" id="{A2576784-872E-494C-A041-0E346226B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88" name="Group 87">
            <a:extLst>
              <a:ext uri="{FF2B5EF4-FFF2-40B4-BE49-F238E27FC236}">
                <a16:creationId xmlns:a16="http://schemas.microsoft.com/office/drawing/2014/main" id="{B54F73D8-62C2-4127-9D19-01219BBB99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89" name="Rectangle 88">
              <a:extLst>
                <a:ext uri="{FF2B5EF4-FFF2-40B4-BE49-F238E27FC236}">
                  <a16:creationId xmlns:a16="http://schemas.microsoft.com/office/drawing/2014/main" id="{CFD8CA02-9BE5-4B82-8129-6EF618402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0" name="Isosceles Triangle 89">
              <a:extLst>
                <a:ext uri="{FF2B5EF4-FFF2-40B4-BE49-F238E27FC236}">
                  <a16:creationId xmlns:a16="http://schemas.microsoft.com/office/drawing/2014/main" id="{01515E68-030C-4313-B300-35253163D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1" name="Rectangle 90">
              <a:extLst>
                <a:ext uri="{FF2B5EF4-FFF2-40B4-BE49-F238E27FC236}">
                  <a16:creationId xmlns:a16="http://schemas.microsoft.com/office/drawing/2014/main" id="{1937725F-1DDF-4225-937E-106DBB047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93" name="Rectangle 92">
            <a:extLst>
              <a:ext uri="{FF2B5EF4-FFF2-40B4-BE49-F238E27FC236}">
                <a16:creationId xmlns:a16="http://schemas.microsoft.com/office/drawing/2014/main" id="{E90C9789-8898-4FEC-BED9-27A7D6375D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5" name="Group 94">
            <a:extLst>
              <a:ext uri="{FF2B5EF4-FFF2-40B4-BE49-F238E27FC236}">
                <a16:creationId xmlns:a16="http://schemas.microsoft.com/office/drawing/2014/main" id="{89153D07-52E5-4D47-B7D3-59D3AEBCE7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96" name="Freeform 5">
              <a:extLst>
                <a:ext uri="{FF2B5EF4-FFF2-40B4-BE49-F238E27FC236}">
                  <a16:creationId xmlns:a16="http://schemas.microsoft.com/office/drawing/2014/main" id="{027BE9E0-BC0A-4047-A9F3-FEE3829411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 name="Freeform 6">
              <a:extLst>
                <a:ext uri="{FF2B5EF4-FFF2-40B4-BE49-F238E27FC236}">
                  <a16:creationId xmlns:a16="http://schemas.microsoft.com/office/drawing/2014/main" id="{28516BE5-9FF5-4AEB-A961-87CAA86D71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 name="Freeform 7">
              <a:extLst>
                <a:ext uri="{FF2B5EF4-FFF2-40B4-BE49-F238E27FC236}">
                  <a16:creationId xmlns:a16="http://schemas.microsoft.com/office/drawing/2014/main" id="{CD9AC01B-ED21-4897-8502-6C9F3C8376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 name="Freeform 8">
              <a:extLst>
                <a:ext uri="{FF2B5EF4-FFF2-40B4-BE49-F238E27FC236}">
                  <a16:creationId xmlns:a16="http://schemas.microsoft.com/office/drawing/2014/main" id="{802488C1-A326-4736-9090-A782CE1849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 name="Freeform 9">
              <a:extLst>
                <a:ext uri="{FF2B5EF4-FFF2-40B4-BE49-F238E27FC236}">
                  <a16:creationId xmlns:a16="http://schemas.microsoft.com/office/drawing/2014/main" id="{A19BF381-8A69-4838-985C-B6A75AB9ED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 name="Freeform 10">
              <a:extLst>
                <a:ext uri="{FF2B5EF4-FFF2-40B4-BE49-F238E27FC236}">
                  <a16:creationId xmlns:a16="http://schemas.microsoft.com/office/drawing/2014/main" id="{6174A2B7-42B9-4604-ADB8-C0390ABD5D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 name="Freeform 11">
              <a:extLst>
                <a:ext uri="{FF2B5EF4-FFF2-40B4-BE49-F238E27FC236}">
                  <a16:creationId xmlns:a16="http://schemas.microsoft.com/office/drawing/2014/main" id="{85597E73-3E99-4AA6-95B7-CCC340643E8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 name="Freeform 12">
              <a:extLst>
                <a:ext uri="{FF2B5EF4-FFF2-40B4-BE49-F238E27FC236}">
                  <a16:creationId xmlns:a16="http://schemas.microsoft.com/office/drawing/2014/main" id="{3EC32C20-5ED7-4B71-84A2-33F1928DEA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 name="Freeform 13">
              <a:extLst>
                <a:ext uri="{FF2B5EF4-FFF2-40B4-BE49-F238E27FC236}">
                  <a16:creationId xmlns:a16="http://schemas.microsoft.com/office/drawing/2014/main" id="{CEB02A33-615B-47C2-A3A1-79CEFCE383F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 name="Freeform 14">
              <a:extLst>
                <a:ext uri="{FF2B5EF4-FFF2-40B4-BE49-F238E27FC236}">
                  <a16:creationId xmlns:a16="http://schemas.microsoft.com/office/drawing/2014/main" id="{A817D172-34FE-44A0-8FE7-2DE53F9515B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 name="Freeform 15">
              <a:extLst>
                <a:ext uri="{FF2B5EF4-FFF2-40B4-BE49-F238E27FC236}">
                  <a16:creationId xmlns:a16="http://schemas.microsoft.com/office/drawing/2014/main" id="{015DF00F-1666-4048-817A-9598EB3248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 name="Freeform 16">
              <a:extLst>
                <a:ext uri="{FF2B5EF4-FFF2-40B4-BE49-F238E27FC236}">
                  <a16:creationId xmlns:a16="http://schemas.microsoft.com/office/drawing/2014/main" id="{2CC138E0-9CAE-42D1-AEC0-4905ABBAFE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 name="Freeform 17">
              <a:extLst>
                <a:ext uri="{FF2B5EF4-FFF2-40B4-BE49-F238E27FC236}">
                  <a16:creationId xmlns:a16="http://schemas.microsoft.com/office/drawing/2014/main" id="{84BD67A0-AD60-4697-9B64-60CD44B22C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 name="Freeform 18">
              <a:extLst>
                <a:ext uri="{FF2B5EF4-FFF2-40B4-BE49-F238E27FC236}">
                  <a16:creationId xmlns:a16="http://schemas.microsoft.com/office/drawing/2014/main" id="{F80EDFB0-2145-435B-90B7-DA5F2B6359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 name="Freeform 19">
              <a:extLst>
                <a:ext uri="{FF2B5EF4-FFF2-40B4-BE49-F238E27FC236}">
                  <a16:creationId xmlns:a16="http://schemas.microsoft.com/office/drawing/2014/main" id="{A4E59382-4DEE-4AC7-8446-2416D176CD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 name="Freeform 20">
              <a:extLst>
                <a:ext uri="{FF2B5EF4-FFF2-40B4-BE49-F238E27FC236}">
                  <a16:creationId xmlns:a16="http://schemas.microsoft.com/office/drawing/2014/main" id="{55D26D19-6E95-4DBB-9C93-34AF9AD16E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 name="Freeform 21">
              <a:extLst>
                <a:ext uri="{FF2B5EF4-FFF2-40B4-BE49-F238E27FC236}">
                  <a16:creationId xmlns:a16="http://schemas.microsoft.com/office/drawing/2014/main" id="{EE5A8A25-AF2F-45A2-8C83-777501F6782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 name="Freeform 22">
              <a:extLst>
                <a:ext uri="{FF2B5EF4-FFF2-40B4-BE49-F238E27FC236}">
                  <a16:creationId xmlns:a16="http://schemas.microsoft.com/office/drawing/2014/main" id="{5165BC0D-45A1-45A5-AAC9-6EEC27CF72F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 name="Freeform 23">
              <a:extLst>
                <a:ext uri="{FF2B5EF4-FFF2-40B4-BE49-F238E27FC236}">
                  <a16:creationId xmlns:a16="http://schemas.microsoft.com/office/drawing/2014/main" id="{4F1DD539-EB18-4BEC-BF0D-106B762AE4C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pic>
        <p:nvPicPr>
          <p:cNvPr id="62" name="Picture 61" descr="A picture containing person, military, indoor, clothing&#10;&#10;Description automatically generated">
            <a:extLst>
              <a:ext uri="{FF2B5EF4-FFF2-40B4-BE49-F238E27FC236}">
                <a16:creationId xmlns:a16="http://schemas.microsoft.com/office/drawing/2014/main" id="{9413A756-2FD2-A24A-8DA8-529CF3BAF805}"/>
              </a:ext>
            </a:extLst>
          </p:cNvPr>
          <p:cNvPicPr>
            <a:picLocks noChangeAspect="1"/>
          </p:cNvPicPr>
          <p:nvPr/>
        </p:nvPicPr>
        <p:blipFill rotWithShape="1">
          <a:blip r:embed="rId2" cstate="print"/>
          <a:srcRect t="7515" r="-1" b="8213"/>
          <a:stretch/>
        </p:blipFill>
        <p:spPr>
          <a:xfrm>
            <a:off x="20" y="227"/>
            <a:ext cx="12191675" cy="6858000"/>
          </a:xfrm>
          <a:prstGeom prst="rect">
            <a:avLst/>
          </a:prstGeom>
        </p:spPr>
      </p:pic>
      <p:grpSp>
        <p:nvGrpSpPr>
          <p:cNvPr id="116" name="Group 115">
            <a:extLst>
              <a:ext uri="{FF2B5EF4-FFF2-40B4-BE49-F238E27FC236}">
                <a16:creationId xmlns:a16="http://schemas.microsoft.com/office/drawing/2014/main" id="{311F8D4F-0F0F-4E68-80C6-05F8FC8B1F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117" name="Rectangle 116">
              <a:extLst>
                <a:ext uri="{FF2B5EF4-FFF2-40B4-BE49-F238E27FC236}">
                  <a16:creationId xmlns:a16="http://schemas.microsoft.com/office/drawing/2014/main" id="{2C88A4A2-49A3-4B71-89F7-FBB6CDFE32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8" name="Isosceles Triangle 39">
              <a:extLst>
                <a:ext uri="{FF2B5EF4-FFF2-40B4-BE49-F238E27FC236}">
                  <a16:creationId xmlns:a16="http://schemas.microsoft.com/office/drawing/2014/main" id="{D9655F80-B020-45DF-8854-E66FE5CE8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9" name="Rectangle 118">
              <a:extLst>
                <a:ext uri="{FF2B5EF4-FFF2-40B4-BE49-F238E27FC236}">
                  <a16:creationId xmlns:a16="http://schemas.microsoft.com/office/drawing/2014/main" id="{BF147E35-2CC4-4188-845B-72F2A29C8A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65F4549C-795D-F346-B02A-33ED6540C461}"/>
              </a:ext>
            </a:extLst>
          </p:cNvPr>
          <p:cNvSpPr>
            <a:spLocks noGrp="1"/>
          </p:cNvSpPr>
          <p:nvPr>
            <p:ph type="title"/>
          </p:nvPr>
        </p:nvSpPr>
        <p:spPr>
          <a:xfrm>
            <a:off x="1759236" y="2075504"/>
            <a:ext cx="8679915" cy="2991796"/>
          </a:xfrm>
        </p:spPr>
        <p:txBody>
          <a:bodyPr vert="horz" lIns="228600" tIns="228600" rIns="228600" bIns="0" rtlCol="0" anchor="b">
            <a:normAutofit fontScale="90000"/>
          </a:bodyPr>
          <a:lstStyle/>
          <a:p>
            <a:pPr>
              <a:lnSpc>
                <a:spcPct val="80000"/>
              </a:lnSpc>
            </a:pPr>
            <a:r>
              <a:rPr lang="en-US" sz="3600" dirty="0"/>
              <a:t>Food and Beverage, Kitchen</a:t>
            </a:r>
            <a:br>
              <a:rPr lang="en-US" sz="3600" dirty="0"/>
            </a:br>
            <a:r>
              <a:rPr lang="en-US" sz="3600" dirty="0"/>
              <a:t>Front Office, Housekeeping</a:t>
            </a:r>
            <a:br>
              <a:rPr lang="en-US" sz="3600" dirty="0"/>
            </a:br>
            <a:br>
              <a:rPr lang="en-US" sz="3600" dirty="0"/>
            </a:br>
            <a:r>
              <a:rPr lang="en-US" sz="3600" dirty="0"/>
              <a:t>Leisure, Sales &amp; Marketing</a:t>
            </a:r>
            <a:br>
              <a:rPr lang="en-US" sz="3600" dirty="0"/>
            </a:br>
            <a:r>
              <a:rPr lang="en-US" sz="3600" dirty="0"/>
              <a:t>Finance, Human Resources</a:t>
            </a:r>
            <a:br>
              <a:rPr lang="en-US" sz="3600" dirty="0"/>
            </a:br>
            <a:r>
              <a:rPr lang="en-US" sz="3600" dirty="0"/>
              <a:t>and Maintenance.</a:t>
            </a:r>
            <a:br>
              <a:rPr lang="en-US" sz="1800" dirty="0"/>
            </a:br>
            <a:endParaRPr lang="en-US" sz="1800" dirty="0"/>
          </a:p>
        </p:txBody>
      </p:sp>
      <p:sp>
        <p:nvSpPr>
          <p:cNvPr id="5" name="Rectangle 4">
            <a:extLst>
              <a:ext uri="{FF2B5EF4-FFF2-40B4-BE49-F238E27FC236}">
                <a16:creationId xmlns:a16="http://schemas.microsoft.com/office/drawing/2014/main" id="{325F3F20-F58B-D04A-A6D3-5ECFB856916C}"/>
              </a:ext>
            </a:extLst>
          </p:cNvPr>
          <p:cNvSpPr/>
          <p:nvPr/>
        </p:nvSpPr>
        <p:spPr>
          <a:xfrm>
            <a:off x="4993727" y="1295493"/>
            <a:ext cx="1883849" cy="483017"/>
          </a:xfrm>
          <a:prstGeom prst="rect">
            <a:avLst/>
          </a:prstGeom>
        </p:spPr>
        <p:txBody>
          <a:bodyPr wrap="none">
            <a:spAutoFit/>
          </a:bodyPr>
          <a:lstStyle/>
          <a:p>
            <a:pPr lvl="0">
              <a:lnSpc>
                <a:spcPct val="115000"/>
              </a:lnSpc>
              <a:spcAft>
                <a:spcPts val="600"/>
              </a:spcAft>
              <a:buClr>
                <a:srgbClr val="000000"/>
              </a:buClr>
              <a:buSzPts val="1200"/>
            </a:pPr>
            <a:r>
              <a:rPr lang="en-GB" sz="2400" b="1" dirty="0">
                <a:solidFill>
                  <a:srgbClr val="000000"/>
                </a:solidFill>
                <a:latin typeface="Times New Roman" panose="02020603050405020304" pitchFamily="18" charset="0"/>
                <a:ea typeface="Arial" panose="020B0604020202020204" pitchFamily="34" charset="0"/>
                <a:cs typeface="Arial" panose="020B0604020202020204" pitchFamily="34" charset="0"/>
              </a:rPr>
              <a:t>Deliverables </a:t>
            </a:r>
            <a:endParaRPr lang="en-GB" sz="2400">
              <a:latin typeface="Times New Roman" panose="02020603050405020304" pitchFamily="18"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544987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76" name="Group 175">
            <a:extLst>
              <a:ext uri="{FF2B5EF4-FFF2-40B4-BE49-F238E27FC236}">
                <a16:creationId xmlns:a16="http://schemas.microsoft.com/office/drawing/2014/main" id="{69F01D83-DC93-4E19-8F46-9820BC7831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77" name="Freeform 5">
              <a:extLst>
                <a:ext uri="{FF2B5EF4-FFF2-40B4-BE49-F238E27FC236}">
                  <a16:creationId xmlns:a16="http://schemas.microsoft.com/office/drawing/2014/main" id="{69387082-38CA-46AF-9E94-CF4E67F585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8" name="Freeform 6">
              <a:extLst>
                <a:ext uri="{FF2B5EF4-FFF2-40B4-BE49-F238E27FC236}">
                  <a16:creationId xmlns:a16="http://schemas.microsoft.com/office/drawing/2014/main" id="{DC120BCD-9093-46FC-A940-FEA33C16E4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9" name="Freeform 7">
              <a:extLst>
                <a:ext uri="{FF2B5EF4-FFF2-40B4-BE49-F238E27FC236}">
                  <a16:creationId xmlns:a16="http://schemas.microsoft.com/office/drawing/2014/main" id="{B04E1F9E-4A99-48C7-9A2F-080BB7C72A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37" name="Freeform 8">
              <a:extLst>
                <a:ext uri="{FF2B5EF4-FFF2-40B4-BE49-F238E27FC236}">
                  <a16:creationId xmlns:a16="http://schemas.microsoft.com/office/drawing/2014/main" id="{098F1D15-AE7B-494B-9AB3-3467A0DAC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8" name="Freeform 9">
              <a:extLst>
                <a:ext uri="{FF2B5EF4-FFF2-40B4-BE49-F238E27FC236}">
                  <a16:creationId xmlns:a16="http://schemas.microsoft.com/office/drawing/2014/main" id="{A6F2DA1C-FCA5-446F-BC70-43955845A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9" name="Freeform 10">
              <a:extLst>
                <a:ext uri="{FF2B5EF4-FFF2-40B4-BE49-F238E27FC236}">
                  <a16:creationId xmlns:a16="http://schemas.microsoft.com/office/drawing/2014/main" id="{070FB57F-BDAD-4EF1-9777-00F90881B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4" name="Freeform 11">
              <a:extLst>
                <a:ext uri="{FF2B5EF4-FFF2-40B4-BE49-F238E27FC236}">
                  <a16:creationId xmlns:a16="http://schemas.microsoft.com/office/drawing/2014/main" id="{4A292FA2-4651-4742-9D73-ADD5C81BC9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9" name="Freeform 12">
              <a:extLst>
                <a:ext uri="{FF2B5EF4-FFF2-40B4-BE49-F238E27FC236}">
                  <a16:creationId xmlns:a16="http://schemas.microsoft.com/office/drawing/2014/main" id="{3E12D065-A509-4F0B-99D2-DBFEB5EF84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1" name="Freeform 13">
              <a:extLst>
                <a:ext uri="{FF2B5EF4-FFF2-40B4-BE49-F238E27FC236}">
                  <a16:creationId xmlns:a16="http://schemas.microsoft.com/office/drawing/2014/main" id="{C136055A-8F51-43FD-B213-2E4A09D058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56" name="Freeform 14">
              <a:extLst>
                <a:ext uri="{FF2B5EF4-FFF2-40B4-BE49-F238E27FC236}">
                  <a16:creationId xmlns:a16="http://schemas.microsoft.com/office/drawing/2014/main" id="{E7EB554B-EF16-49CB-A245-0B49558F37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57" name="Freeform 15">
              <a:extLst>
                <a:ext uri="{FF2B5EF4-FFF2-40B4-BE49-F238E27FC236}">
                  <a16:creationId xmlns:a16="http://schemas.microsoft.com/office/drawing/2014/main" id="{DC097E8A-B004-4C05-9F94-2F4A566BAD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58" name="Freeform 16">
              <a:extLst>
                <a:ext uri="{FF2B5EF4-FFF2-40B4-BE49-F238E27FC236}">
                  <a16:creationId xmlns:a16="http://schemas.microsoft.com/office/drawing/2014/main" id="{8A0125A6-F1C5-4114-94A4-B56A192733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59" name="Freeform 17">
              <a:extLst>
                <a:ext uri="{FF2B5EF4-FFF2-40B4-BE49-F238E27FC236}">
                  <a16:creationId xmlns:a16="http://schemas.microsoft.com/office/drawing/2014/main" id="{AB3B8E0A-C481-4F19-80A6-67CD5CB2A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0" name="Freeform 18">
              <a:extLst>
                <a:ext uri="{FF2B5EF4-FFF2-40B4-BE49-F238E27FC236}">
                  <a16:creationId xmlns:a16="http://schemas.microsoft.com/office/drawing/2014/main" id="{2247AA13-BAC0-4870-8CB0-958FA79B12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1" name="Freeform 19">
              <a:extLst>
                <a:ext uri="{FF2B5EF4-FFF2-40B4-BE49-F238E27FC236}">
                  <a16:creationId xmlns:a16="http://schemas.microsoft.com/office/drawing/2014/main" id="{06D3F1BF-77F6-4F3F-8C97-43F4E75490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0" name="Freeform 20">
              <a:extLst>
                <a:ext uri="{FF2B5EF4-FFF2-40B4-BE49-F238E27FC236}">
                  <a16:creationId xmlns:a16="http://schemas.microsoft.com/office/drawing/2014/main" id="{3201200E-0D0D-42FB-9383-51E1849E69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1" name="Freeform 21">
              <a:extLst>
                <a:ext uri="{FF2B5EF4-FFF2-40B4-BE49-F238E27FC236}">
                  <a16:creationId xmlns:a16="http://schemas.microsoft.com/office/drawing/2014/main" id="{46A2B73C-6EC1-45AF-BDC5-6D7553E4D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2" name="Freeform 22">
              <a:extLst>
                <a:ext uri="{FF2B5EF4-FFF2-40B4-BE49-F238E27FC236}">
                  <a16:creationId xmlns:a16="http://schemas.microsoft.com/office/drawing/2014/main" id="{23855480-75F4-482A-87DF-3FB3D69FA1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43" name="Freeform 23">
              <a:extLst>
                <a:ext uri="{FF2B5EF4-FFF2-40B4-BE49-F238E27FC236}">
                  <a16:creationId xmlns:a16="http://schemas.microsoft.com/office/drawing/2014/main" id="{0F36D4F6-1DD2-430D-9BCE-8666445D61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5" name="Group 244">
            <a:extLst>
              <a:ext uri="{FF2B5EF4-FFF2-40B4-BE49-F238E27FC236}">
                <a16:creationId xmlns:a16="http://schemas.microsoft.com/office/drawing/2014/main" id="{DEA867BC-1161-4357-859B-D0B8B1029E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246" name="Rectangle 245">
              <a:extLst>
                <a:ext uri="{FF2B5EF4-FFF2-40B4-BE49-F238E27FC236}">
                  <a16:creationId xmlns:a16="http://schemas.microsoft.com/office/drawing/2014/main" id="{12AC2589-C430-44F7-9C09-A5458AED67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7" name="Isosceles Triangle 246">
              <a:extLst>
                <a:ext uri="{FF2B5EF4-FFF2-40B4-BE49-F238E27FC236}">
                  <a16:creationId xmlns:a16="http://schemas.microsoft.com/office/drawing/2014/main" id="{1C9D1B83-AB24-4DF4-9656-C5F4B3F789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8" name="Rectangle 247">
              <a:extLst>
                <a:ext uri="{FF2B5EF4-FFF2-40B4-BE49-F238E27FC236}">
                  <a16:creationId xmlns:a16="http://schemas.microsoft.com/office/drawing/2014/main" id="{8963233B-C636-4027-B5E4-D0145D706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250" name="Rectangle 249">
            <a:extLst>
              <a:ext uri="{FF2B5EF4-FFF2-40B4-BE49-F238E27FC236}">
                <a16:creationId xmlns:a16="http://schemas.microsoft.com/office/drawing/2014/main" id="{CF3502F7-A23A-47B3-B489-BAB2EE83E4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63E81AB0-18D2-E24C-8055-795FACBFDDF7}"/>
              </a:ext>
            </a:extLst>
          </p:cNvPr>
          <p:cNvPicPr>
            <a:picLocks noChangeAspect="1"/>
          </p:cNvPicPr>
          <p:nvPr/>
        </p:nvPicPr>
        <p:blipFill rotWithShape="1">
          <a:blip r:embed="rId2"/>
          <a:srcRect r="3" b="2185"/>
          <a:stretch/>
        </p:blipFill>
        <p:spPr>
          <a:xfrm>
            <a:off x="20" y="10"/>
            <a:ext cx="4633734" cy="2618514"/>
          </a:xfrm>
          <a:prstGeom prst="rect">
            <a:avLst/>
          </a:prstGeom>
          <a:ln>
            <a:noFill/>
          </a:ln>
        </p:spPr>
      </p:pic>
      <p:pic>
        <p:nvPicPr>
          <p:cNvPr id="117" name="Picture 116" descr="A picture containing table, sitting, cake&#10;&#10;Description automatically generated">
            <a:extLst>
              <a:ext uri="{FF2B5EF4-FFF2-40B4-BE49-F238E27FC236}">
                <a16:creationId xmlns:a16="http://schemas.microsoft.com/office/drawing/2014/main" id="{CDAA87ED-8C44-0346-950C-F7630B9572B9}"/>
              </a:ext>
            </a:extLst>
          </p:cNvPr>
          <p:cNvPicPr>
            <a:picLocks noChangeAspect="1"/>
          </p:cNvPicPr>
          <p:nvPr/>
        </p:nvPicPr>
        <p:blipFill rotWithShape="1">
          <a:blip r:embed="rId3" cstate="hqprint">
            <a:extLst>
              <a:ext uri="{28A0092B-C50C-407E-A947-70E740481C1C}">
                <a14:useLocalDpi xmlns:a14="http://schemas.microsoft.com/office/drawing/2010/main" val="0"/>
              </a:ext>
            </a:extLst>
          </a:blip>
          <a:srcRect l="14931" r="12230" b="-1"/>
          <a:stretch/>
        </p:blipFill>
        <p:spPr>
          <a:xfrm>
            <a:off x="20" y="2611819"/>
            <a:ext cx="4633734" cy="4246408"/>
          </a:xfrm>
          <a:prstGeom prst="rect">
            <a:avLst/>
          </a:prstGeom>
          <a:ln>
            <a:noFill/>
          </a:ln>
        </p:spPr>
      </p:pic>
      <p:pic>
        <p:nvPicPr>
          <p:cNvPr id="33" name="Picture 32" descr="A picture containing water, table, photo, clock&#10;&#10;Description automatically generated">
            <a:extLst>
              <a:ext uri="{FF2B5EF4-FFF2-40B4-BE49-F238E27FC236}">
                <a16:creationId xmlns:a16="http://schemas.microsoft.com/office/drawing/2014/main" id="{A1226CE2-EA5C-4440-B437-1FC6108817A5}"/>
              </a:ext>
            </a:extLst>
          </p:cNvPr>
          <p:cNvPicPr>
            <a:picLocks noChangeAspect="1"/>
          </p:cNvPicPr>
          <p:nvPr/>
        </p:nvPicPr>
        <p:blipFill rotWithShape="1">
          <a:blip r:embed="rId4"/>
          <a:srcRect l="13306" r="20568"/>
          <a:stretch/>
        </p:blipFill>
        <p:spPr>
          <a:xfrm>
            <a:off x="4633754" y="-1"/>
            <a:ext cx="7558246" cy="6858000"/>
          </a:xfrm>
          <a:prstGeom prst="rect">
            <a:avLst/>
          </a:prstGeom>
          <a:ln>
            <a:noFill/>
          </a:ln>
        </p:spPr>
      </p:pic>
      <p:grpSp>
        <p:nvGrpSpPr>
          <p:cNvPr id="252" name="Group 251">
            <a:extLst>
              <a:ext uri="{FF2B5EF4-FFF2-40B4-BE49-F238E27FC236}">
                <a16:creationId xmlns:a16="http://schemas.microsoft.com/office/drawing/2014/main" id="{D9C77CBD-17A5-4AB1-9402-B8639567F3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60816" y="1186483"/>
            <a:ext cx="4510627" cy="4477933"/>
            <a:chOff x="3833747" y="1186483"/>
            <a:chExt cx="4510627" cy="4477933"/>
          </a:xfrm>
        </p:grpSpPr>
        <p:sp>
          <p:nvSpPr>
            <p:cNvPr id="253" name="Rectangle 252">
              <a:extLst>
                <a:ext uri="{FF2B5EF4-FFF2-40B4-BE49-F238E27FC236}">
                  <a16:creationId xmlns:a16="http://schemas.microsoft.com/office/drawing/2014/main" id="{EA233845-2585-4C04-9C44-0A729016B4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837681" y="1186483"/>
              <a:ext cx="4506693" cy="716184"/>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4" name="Isosceles Triangle 39">
              <a:extLst>
                <a:ext uri="{FF2B5EF4-FFF2-40B4-BE49-F238E27FC236}">
                  <a16:creationId xmlns:a16="http://schemas.microsoft.com/office/drawing/2014/main" id="{4A397515-7128-4326-8F76-7E933A63D3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5" name="Rectangle 254">
              <a:extLst>
                <a:ext uri="{FF2B5EF4-FFF2-40B4-BE49-F238E27FC236}">
                  <a16:creationId xmlns:a16="http://schemas.microsoft.com/office/drawing/2014/main" id="{19CDEEE7-9B38-4654-9591-5386951BEA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833747" y="1991156"/>
              <a:ext cx="4510180" cy="3322196"/>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0076453F-AB76-5F4A-8306-637930ED2D37}"/>
              </a:ext>
            </a:extLst>
          </p:cNvPr>
          <p:cNvSpPr>
            <a:spLocks noGrp="1"/>
          </p:cNvSpPr>
          <p:nvPr>
            <p:ph type="title"/>
          </p:nvPr>
        </p:nvSpPr>
        <p:spPr>
          <a:xfrm>
            <a:off x="6228785" y="1518597"/>
            <a:ext cx="4345588" cy="2042725"/>
          </a:xfrm>
        </p:spPr>
        <p:txBody>
          <a:bodyPr vert="horz" lIns="228600" tIns="228600" rIns="228600" bIns="0" rtlCol="0" anchor="b">
            <a:normAutofit/>
          </a:bodyPr>
          <a:lstStyle/>
          <a:p>
            <a:pPr>
              <a:lnSpc>
                <a:spcPct val="80000"/>
              </a:lnSpc>
            </a:pPr>
            <a:r>
              <a:rPr lang="en-US" sz="5000" dirty="0">
                <a:highlight>
                  <a:srgbClr val="C0C0C0"/>
                </a:highlight>
              </a:rPr>
              <a:t>Constraints and Assumptions</a:t>
            </a:r>
          </a:p>
        </p:txBody>
      </p:sp>
      <p:sp>
        <p:nvSpPr>
          <p:cNvPr id="5" name="TextBox 4">
            <a:extLst>
              <a:ext uri="{FF2B5EF4-FFF2-40B4-BE49-F238E27FC236}">
                <a16:creationId xmlns:a16="http://schemas.microsoft.com/office/drawing/2014/main" id="{C0B601AC-7222-1C4B-9284-436134D212FC}"/>
              </a:ext>
            </a:extLst>
          </p:cNvPr>
          <p:cNvSpPr txBox="1"/>
          <p:nvPr/>
        </p:nvSpPr>
        <p:spPr>
          <a:xfrm>
            <a:off x="4751778" y="3789011"/>
            <a:ext cx="7756966" cy="2874626"/>
          </a:xfrm>
          <a:prstGeom prst="rect">
            <a:avLst/>
          </a:prstGeom>
        </p:spPr>
        <p:txBody>
          <a:bodyPr vert="horz" lIns="91440" tIns="45720" rIns="91440" bIns="45720" rtlCol="0" anchor="ctr">
            <a:normAutofit/>
          </a:bodyPr>
          <a:lstStyle/>
          <a:p>
            <a:pPr indent="-228600" defTabSz="914400">
              <a:lnSpc>
                <a:spcPct val="110000"/>
              </a:lnSpc>
              <a:spcAft>
                <a:spcPts val="600"/>
              </a:spcAft>
              <a:buClr>
                <a:schemeClr val="accent1"/>
              </a:buClr>
              <a:buSzPct val="110000"/>
              <a:buFont typeface="Wingdings" panose="05000000000000000000" pitchFamily="2" charset="2"/>
              <a:buChar char="§"/>
            </a:pPr>
            <a:r>
              <a:rPr lang="en-US" sz="1200" dirty="0">
                <a:highlight>
                  <a:srgbClr val="C0C0C0"/>
                </a:highlight>
              </a:rPr>
              <a:t>Brexit- limiting the freedom of movement of workers.</a:t>
            </a:r>
          </a:p>
          <a:p>
            <a:pPr indent="-228600" defTabSz="914400">
              <a:lnSpc>
                <a:spcPct val="110000"/>
              </a:lnSpc>
              <a:spcAft>
                <a:spcPts val="600"/>
              </a:spcAft>
              <a:buClr>
                <a:schemeClr val="accent1"/>
              </a:buClr>
              <a:buSzPct val="110000"/>
              <a:buFont typeface="Wingdings" panose="05000000000000000000" pitchFamily="2" charset="2"/>
              <a:buChar char="§"/>
            </a:pPr>
            <a:r>
              <a:rPr lang="en-US" sz="1200" dirty="0">
                <a:highlight>
                  <a:srgbClr val="C0C0C0"/>
                </a:highlight>
              </a:rPr>
              <a:t>Currently pandemic situation due to COVID-19 has led the entire globe to experience a phase of recession.</a:t>
            </a:r>
          </a:p>
          <a:p>
            <a:pPr indent="-228600" defTabSz="914400">
              <a:lnSpc>
                <a:spcPct val="110000"/>
              </a:lnSpc>
              <a:spcAft>
                <a:spcPts val="600"/>
              </a:spcAft>
              <a:buClr>
                <a:schemeClr val="accent1"/>
              </a:buClr>
              <a:buSzPct val="110000"/>
              <a:buFont typeface="Wingdings" panose="05000000000000000000" pitchFamily="2" charset="2"/>
              <a:buChar char="§"/>
            </a:pPr>
            <a:r>
              <a:rPr lang="en-US" sz="1200" dirty="0">
                <a:highlight>
                  <a:srgbClr val="C0C0C0"/>
                </a:highlight>
              </a:rPr>
              <a:t>Sheraton Skyline hotel had earned huge. reputation as it abides by the legal norms.</a:t>
            </a:r>
          </a:p>
          <a:p>
            <a:pPr indent="-228600" defTabSz="914400">
              <a:lnSpc>
                <a:spcPct val="110000"/>
              </a:lnSpc>
              <a:spcAft>
                <a:spcPts val="600"/>
              </a:spcAft>
              <a:buClr>
                <a:schemeClr val="accent1"/>
              </a:buClr>
              <a:buSzPct val="110000"/>
              <a:buFont typeface="Wingdings" panose="05000000000000000000" pitchFamily="2" charset="2"/>
              <a:buChar char="§"/>
            </a:pPr>
            <a:r>
              <a:rPr lang="en-US" sz="1200" dirty="0">
                <a:highlight>
                  <a:srgbClr val="C0C0C0"/>
                </a:highlight>
              </a:rPr>
              <a:t>Brexit factor most important actuality </a:t>
            </a:r>
          </a:p>
          <a:p>
            <a:pPr indent="-228600" defTabSz="914400">
              <a:lnSpc>
                <a:spcPct val="110000"/>
              </a:lnSpc>
              <a:spcAft>
                <a:spcPts val="600"/>
              </a:spcAft>
              <a:buClr>
                <a:schemeClr val="accent1"/>
              </a:buClr>
              <a:buSzPct val="110000"/>
              <a:buFont typeface="Wingdings" panose="05000000000000000000" pitchFamily="2" charset="2"/>
              <a:buChar char="§"/>
            </a:pPr>
            <a:r>
              <a:rPr lang="en-US" sz="1200" dirty="0">
                <a:highlight>
                  <a:srgbClr val="C0C0C0"/>
                </a:highlight>
              </a:rPr>
              <a:t>Sustainable strategic approaches.</a:t>
            </a:r>
          </a:p>
          <a:p>
            <a:pPr indent="-228600" defTabSz="914400">
              <a:lnSpc>
                <a:spcPct val="110000"/>
              </a:lnSpc>
              <a:spcAft>
                <a:spcPts val="600"/>
              </a:spcAft>
              <a:buClr>
                <a:schemeClr val="accent1"/>
              </a:buClr>
              <a:buSzPct val="110000"/>
              <a:buFont typeface="Wingdings" panose="05000000000000000000" pitchFamily="2" charset="2"/>
              <a:buChar char="§"/>
            </a:pPr>
            <a:r>
              <a:rPr lang="en-US" sz="1200" dirty="0">
                <a:highlight>
                  <a:srgbClr val="C0C0C0"/>
                </a:highlight>
              </a:rPr>
              <a:t>It provides diversified services like free Wi-Fi, fitness </a:t>
            </a:r>
            <a:r>
              <a:rPr lang="en-US" sz="1200" dirty="0" err="1">
                <a:highlight>
                  <a:srgbClr val="C0C0C0"/>
                </a:highlight>
              </a:rPr>
              <a:t>centres</a:t>
            </a:r>
            <a:endParaRPr lang="en-US" sz="1200" dirty="0">
              <a:highlight>
                <a:srgbClr val="C0C0C0"/>
              </a:highlight>
            </a:endParaRPr>
          </a:p>
          <a:p>
            <a:pPr indent="-228600" defTabSz="914400">
              <a:lnSpc>
                <a:spcPct val="110000"/>
              </a:lnSpc>
              <a:spcAft>
                <a:spcPts val="600"/>
              </a:spcAft>
              <a:buClr>
                <a:schemeClr val="accent1"/>
              </a:buClr>
              <a:buSzPct val="110000"/>
              <a:buFont typeface="Wingdings" panose="05000000000000000000" pitchFamily="2" charset="2"/>
              <a:buChar char="§"/>
            </a:pPr>
            <a:r>
              <a:rPr lang="en-US" sz="1200" dirty="0">
                <a:highlight>
                  <a:srgbClr val="C0C0C0"/>
                </a:highlight>
              </a:rPr>
              <a:t>Inability to cope up with the prevailing pandemic situation.</a:t>
            </a:r>
          </a:p>
          <a:p>
            <a:pPr indent="-228600" defTabSz="914400">
              <a:lnSpc>
                <a:spcPct val="110000"/>
              </a:lnSpc>
              <a:spcAft>
                <a:spcPts val="600"/>
              </a:spcAft>
              <a:buClr>
                <a:schemeClr val="accent1"/>
              </a:buClr>
              <a:buSzPct val="110000"/>
              <a:buFont typeface="Wingdings" panose="05000000000000000000" pitchFamily="2" charset="2"/>
              <a:buChar char="§"/>
            </a:pPr>
            <a:r>
              <a:rPr lang="en-US" sz="1200" dirty="0">
                <a:highlight>
                  <a:srgbClr val="C0C0C0"/>
                </a:highlight>
              </a:rPr>
              <a:t>The inability of the employees to establish personal connections with visitors.</a:t>
            </a:r>
          </a:p>
          <a:p>
            <a:pPr indent="-228600" defTabSz="914400">
              <a:lnSpc>
                <a:spcPct val="110000"/>
              </a:lnSpc>
              <a:spcAft>
                <a:spcPts val="600"/>
              </a:spcAft>
              <a:buClr>
                <a:schemeClr val="accent1"/>
              </a:buClr>
              <a:buSzPct val="110000"/>
              <a:buFont typeface="Wingdings" panose="05000000000000000000" pitchFamily="2" charset="2"/>
              <a:buChar char="§"/>
            </a:pPr>
            <a:endParaRPr lang="en-US" sz="700" dirty="0">
              <a:highlight>
                <a:srgbClr val="C0C0C0"/>
              </a:highlight>
            </a:endParaRPr>
          </a:p>
          <a:p>
            <a:pPr indent="-228600" defTabSz="914400">
              <a:lnSpc>
                <a:spcPct val="110000"/>
              </a:lnSpc>
              <a:spcAft>
                <a:spcPts val="600"/>
              </a:spcAft>
              <a:buClr>
                <a:schemeClr val="accent1"/>
              </a:buClr>
              <a:buSzPct val="110000"/>
              <a:buFont typeface="Wingdings" panose="05000000000000000000" pitchFamily="2" charset="2"/>
              <a:buChar char="§"/>
            </a:pPr>
            <a:endParaRPr lang="en-US" sz="700" dirty="0"/>
          </a:p>
        </p:txBody>
      </p:sp>
    </p:spTree>
    <p:extLst>
      <p:ext uri="{BB962C8B-B14F-4D97-AF65-F5344CB8AC3E}">
        <p14:creationId xmlns:p14="http://schemas.microsoft.com/office/powerpoint/2010/main" val="29548741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7" name="Rectangle 66">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061"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9" name="Group 68">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70"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1"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2"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3"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4"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5"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1"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2"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4"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AA961B96-7859-0B45-990C-F9B9F456C789}"/>
              </a:ext>
            </a:extLst>
          </p:cNvPr>
          <p:cNvSpPr>
            <a:spLocks noGrp="1"/>
          </p:cNvSpPr>
          <p:nvPr>
            <p:ph type="title"/>
          </p:nvPr>
        </p:nvSpPr>
        <p:spPr>
          <a:xfrm>
            <a:off x="-464205" y="4465500"/>
            <a:ext cx="5109005" cy="1777829"/>
          </a:xfrm>
        </p:spPr>
        <p:txBody>
          <a:bodyPr>
            <a:normAutofit/>
          </a:bodyPr>
          <a:lstStyle/>
          <a:p>
            <a:pPr algn="r"/>
            <a:r>
              <a:rPr lang="en-GB" dirty="0">
                <a:solidFill>
                  <a:schemeClr val="tx1"/>
                </a:solidFill>
              </a:rPr>
              <a:t>My Team </a:t>
            </a:r>
            <a:endParaRPr lang="en-US" dirty="0">
              <a:solidFill>
                <a:schemeClr val="tx1"/>
              </a:solidFill>
            </a:endParaRPr>
          </a:p>
        </p:txBody>
      </p:sp>
      <p:pic>
        <p:nvPicPr>
          <p:cNvPr id="9" name="Content Placeholder 8" descr="A close up of a girl&#10;&#10;Description automatically generated">
            <a:extLst>
              <a:ext uri="{FF2B5EF4-FFF2-40B4-BE49-F238E27FC236}">
                <a16:creationId xmlns:a16="http://schemas.microsoft.com/office/drawing/2014/main" id="{855B57FB-7B68-A04F-BE1F-23079B84C821}"/>
              </a:ext>
            </a:extLst>
          </p:cNvPr>
          <p:cNvPicPr>
            <a:picLocks noChangeAspect="1"/>
          </p:cNvPicPr>
          <p:nvPr/>
        </p:nvPicPr>
        <p:blipFill rotWithShape="1">
          <a:blip r:embed="rId2"/>
          <a:srcRect r="1" b="19114"/>
          <a:stretch/>
        </p:blipFill>
        <p:spPr>
          <a:xfrm>
            <a:off x="20" y="10"/>
            <a:ext cx="3958454" cy="4269172"/>
          </a:xfrm>
          <a:custGeom>
            <a:avLst/>
            <a:gdLst/>
            <a:ahLst/>
            <a:cxnLst/>
            <a:rect l="l" t="t" r="r" b="b"/>
            <a:pathLst>
              <a:path w="3958474" h="4269182">
                <a:moveTo>
                  <a:pt x="0" y="0"/>
                </a:moveTo>
                <a:lnTo>
                  <a:pt x="3958474" y="0"/>
                </a:lnTo>
                <a:lnTo>
                  <a:pt x="3958474" y="4269182"/>
                </a:lnTo>
                <a:lnTo>
                  <a:pt x="3743408" y="4265769"/>
                </a:lnTo>
                <a:cubicBezTo>
                  <a:pt x="2663916" y="4241935"/>
                  <a:pt x="1529012" y="4189137"/>
                  <a:pt x="400746" y="4093206"/>
                </a:cubicBezTo>
                <a:lnTo>
                  <a:pt x="0" y="4056230"/>
                </a:lnTo>
                <a:lnTo>
                  <a:pt x="0" y="2956891"/>
                </a:lnTo>
                <a:lnTo>
                  <a:pt x="0" y="2764766"/>
                </a:lnTo>
                <a:close/>
              </a:path>
            </a:pathLst>
          </a:custGeom>
        </p:spPr>
      </p:pic>
      <p:pic>
        <p:nvPicPr>
          <p:cNvPr id="6" name="Picture 5" descr="A person smiling for the camera&#10;&#10;Description automatically generated">
            <a:extLst>
              <a:ext uri="{FF2B5EF4-FFF2-40B4-BE49-F238E27FC236}">
                <a16:creationId xmlns:a16="http://schemas.microsoft.com/office/drawing/2014/main" id="{47FF8251-C377-AB4E-BF26-ACFDFA9F1779}"/>
              </a:ext>
            </a:extLst>
          </p:cNvPr>
          <p:cNvPicPr>
            <a:picLocks noChangeAspect="1"/>
          </p:cNvPicPr>
          <p:nvPr/>
        </p:nvPicPr>
        <p:blipFill rotWithShape="1">
          <a:blip r:embed="rId3"/>
          <a:srcRect r="2" b="18701"/>
          <a:stretch/>
        </p:blipFill>
        <p:spPr>
          <a:xfrm>
            <a:off x="4090781" y="10"/>
            <a:ext cx="3962329" cy="4295212"/>
          </a:xfrm>
          <a:custGeom>
            <a:avLst/>
            <a:gdLst/>
            <a:ahLst/>
            <a:cxnLst/>
            <a:rect l="l" t="t" r="r" b="b"/>
            <a:pathLst>
              <a:path w="3962329" h="4295222">
                <a:moveTo>
                  <a:pt x="0" y="0"/>
                </a:moveTo>
                <a:lnTo>
                  <a:pt x="3962329" y="0"/>
                </a:lnTo>
                <a:lnTo>
                  <a:pt x="3962329" y="4235683"/>
                </a:lnTo>
                <a:lnTo>
                  <a:pt x="3825931" y="4241643"/>
                </a:lnTo>
                <a:cubicBezTo>
                  <a:pt x="3408113" y="4258040"/>
                  <a:pt x="3011048" y="4269966"/>
                  <a:pt x="2640159" y="4278117"/>
                </a:cubicBezTo>
                <a:cubicBezTo>
                  <a:pt x="1960196" y="4293061"/>
                  <a:pt x="1214161" y="4299682"/>
                  <a:pt x="428231" y="4292004"/>
                </a:cubicBezTo>
                <a:lnTo>
                  <a:pt x="0" y="4285209"/>
                </a:lnTo>
                <a:close/>
              </a:path>
            </a:pathLst>
          </a:custGeom>
        </p:spPr>
      </p:pic>
      <p:pic>
        <p:nvPicPr>
          <p:cNvPr id="7" name="Picture 6" descr="A person smiling for the camera&#10;&#10;Description automatically generated">
            <a:extLst>
              <a:ext uri="{FF2B5EF4-FFF2-40B4-BE49-F238E27FC236}">
                <a16:creationId xmlns:a16="http://schemas.microsoft.com/office/drawing/2014/main" id="{FE40BB51-DFF8-1244-A7AB-59F25F871EEF}"/>
              </a:ext>
            </a:extLst>
          </p:cNvPr>
          <p:cNvPicPr>
            <a:picLocks noChangeAspect="1"/>
          </p:cNvPicPr>
          <p:nvPr/>
        </p:nvPicPr>
        <p:blipFill rotWithShape="1">
          <a:blip r:embed="rId4"/>
          <a:srcRect l="23446" r="28696" b="-1"/>
          <a:stretch/>
        </p:blipFill>
        <p:spPr>
          <a:xfrm>
            <a:off x="8236636" y="10"/>
            <a:ext cx="3955365" cy="4215076"/>
          </a:xfrm>
          <a:custGeom>
            <a:avLst/>
            <a:gdLst/>
            <a:ahLst/>
            <a:cxnLst/>
            <a:rect l="l" t="t" r="r" b="b"/>
            <a:pathLst>
              <a:path w="3955365" h="4215086">
                <a:moveTo>
                  <a:pt x="0" y="0"/>
                </a:moveTo>
                <a:lnTo>
                  <a:pt x="3955365" y="0"/>
                </a:lnTo>
                <a:lnTo>
                  <a:pt x="3955365" y="2764766"/>
                </a:lnTo>
                <a:lnTo>
                  <a:pt x="3955365" y="2956891"/>
                </a:lnTo>
                <a:lnTo>
                  <a:pt x="3955365" y="3932709"/>
                </a:lnTo>
                <a:lnTo>
                  <a:pt x="3877168" y="3940992"/>
                </a:lnTo>
                <a:cubicBezTo>
                  <a:pt x="2643234" y="4064710"/>
                  <a:pt x="1437400" y="4147434"/>
                  <a:pt x="344351" y="4200039"/>
                </a:cubicBezTo>
                <a:lnTo>
                  <a:pt x="0" y="4215086"/>
                </a:lnTo>
                <a:close/>
              </a:path>
            </a:pathLst>
          </a:custGeom>
        </p:spPr>
      </p:pic>
      <p:sp>
        <p:nvSpPr>
          <p:cNvPr id="64" name="Content Placeholder 63">
            <a:extLst>
              <a:ext uri="{FF2B5EF4-FFF2-40B4-BE49-F238E27FC236}">
                <a16:creationId xmlns:a16="http://schemas.microsoft.com/office/drawing/2014/main" id="{C461455C-6A6E-466B-B63A-000B4E46683E}"/>
              </a:ext>
            </a:extLst>
          </p:cNvPr>
          <p:cNvSpPr>
            <a:spLocks noGrp="1"/>
          </p:cNvSpPr>
          <p:nvPr>
            <p:ph idx="1"/>
          </p:nvPr>
        </p:nvSpPr>
        <p:spPr>
          <a:xfrm>
            <a:off x="4908389" y="4095471"/>
            <a:ext cx="6941301" cy="2577510"/>
          </a:xfrm>
        </p:spPr>
        <p:txBody>
          <a:bodyPr>
            <a:normAutofit fontScale="70000" lnSpcReduction="20000"/>
          </a:bodyPr>
          <a:lstStyle/>
          <a:p>
            <a:endParaRPr lang="en-GB" i="1" dirty="0"/>
          </a:p>
          <a:p>
            <a:r>
              <a:rPr lang="en-GB" sz="2300" i="1" dirty="0"/>
              <a:t>Diana Lima: Project Manager 12 years  experience in the industry working to </a:t>
            </a:r>
            <a:r>
              <a:rPr lang="en-GB" sz="2300" dirty="0"/>
              <a:t>Regional Manger with Marriott International at London England</a:t>
            </a:r>
            <a:endParaRPr lang="en-GB" sz="2300" i="1" dirty="0"/>
          </a:p>
          <a:p>
            <a:r>
              <a:rPr lang="en-GB" sz="2300" i="1" dirty="0"/>
              <a:t>Shirley Brake</a:t>
            </a:r>
            <a:r>
              <a:rPr lang="en-GB" sz="2300" dirty="0"/>
              <a:t>: Senior Organisational Development Consultant with 15 year of experience in administration and customer service.</a:t>
            </a:r>
          </a:p>
          <a:p>
            <a:r>
              <a:rPr lang="en-GB" sz="2300" i="1" dirty="0"/>
              <a:t>Thomas Clarke</a:t>
            </a:r>
            <a:r>
              <a:rPr lang="en-GB" sz="2300" dirty="0"/>
              <a:t>: Senior Risk Control Consultant has over 10 years of experience in the hospitality industry</a:t>
            </a:r>
          </a:p>
          <a:p>
            <a:endParaRPr lang="en-US" dirty="0"/>
          </a:p>
        </p:txBody>
      </p:sp>
      <p:sp>
        <p:nvSpPr>
          <p:cNvPr id="10" name="TextBox 9">
            <a:extLst>
              <a:ext uri="{FF2B5EF4-FFF2-40B4-BE49-F238E27FC236}">
                <a16:creationId xmlns:a16="http://schemas.microsoft.com/office/drawing/2014/main" id="{67020FCF-FBA5-8149-BF43-59CFE01C7DC2}"/>
              </a:ext>
            </a:extLst>
          </p:cNvPr>
          <p:cNvSpPr txBox="1"/>
          <p:nvPr/>
        </p:nvSpPr>
        <p:spPr>
          <a:xfrm>
            <a:off x="2886654" y="6428822"/>
            <a:ext cx="4307398" cy="369332"/>
          </a:xfrm>
          <a:prstGeom prst="rect">
            <a:avLst/>
          </a:prstGeom>
          <a:noFill/>
        </p:spPr>
        <p:txBody>
          <a:bodyPr wrap="none" rtlCol="0">
            <a:spAutoFit/>
          </a:bodyPr>
          <a:lstStyle/>
          <a:p>
            <a:r>
              <a:rPr lang="en-US" dirty="0"/>
              <a:t>Date to start the project: </a:t>
            </a:r>
            <a:r>
              <a:rPr lang="en-GB" dirty="0"/>
              <a:t>1</a:t>
            </a:r>
            <a:r>
              <a:rPr lang="en-GB" baseline="30000" dirty="0"/>
              <a:t>st</a:t>
            </a:r>
            <a:r>
              <a:rPr lang="en-GB" dirty="0"/>
              <a:t> September </a:t>
            </a:r>
            <a:endParaRPr lang="en-US" dirty="0"/>
          </a:p>
        </p:txBody>
      </p:sp>
    </p:spTree>
    <p:extLst>
      <p:ext uri="{BB962C8B-B14F-4D97-AF65-F5344CB8AC3E}">
        <p14:creationId xmlns:p14="http://schemas.microsoft.com/office/powerpoint/2010/main" val="3989624971"/>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2DAE3342-9DFC-49D4-B09C-25E3107693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0" name="Freeform 5">
              <a:extLst>
                <a:ext uri="{FF2B5EF4-FFF2-40B4-BE49-F238E27FC236}">
                  <a16:creationId xmlns:a16="http://schemas.microsoft.com/office/drawing/2014/main" id="{E49E0D20-8423-4612-99A5-14AEF8F6B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 name="Freeform 6">
              <a:extLst>
                <a:ext uri="{FF2B5EF4-FFF2-40B4-BE49-F238E27FC236}">
                  <a16:creationId xmlns:a16="http://schemas.microsoft.com/office/drawing/2014/main" id="{57C2C108-5A30-48CA-9203-56747AEB7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7">
              <a:extLst>
                <a:ext uri="{FF2B5EF4-FFF2-40B4-BE49-F238E27FC236}">
                  <a16:creationId xmlns:a16="http://schemas.microsoft.com/office/drawing/2014/main" id="{1A343912-2EFC-408E-A862-5C9BF108DC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3" name="Freeform 8">
              <a:extLst>
                <a:ext uri="{FF2B5EF4-FFF2-40B4-BE49-F238E27FC236}">
                  <a16:creationId xmlns:a16="http://schemas.microsoft.com/office/drawing/2014/main" id="{AA50D1CF-9DAE-4CF6-B829-E66CEE9D5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9">
              <a:extLst>
                <a:ext uri="{FF2B5EF4-FFF2-40B4-BE49-F238E27FC236}">
                  <a16:creationId xmlns:a16="http://schemas.microsoft.com/office/drawing/2014/main" id="{FE5799A4-0568-433E-BF41-752CF516A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10">
              <a:extLst>
                <a:ext uri="{FF2B5EF4-FFF2-40B4-BE49-F238E27FC236}">
                  <a16:creationId xmlns:a16="http://schemas.microsoft.com/office/drawing/2014/main" id="{CDBB86ED-F16F-4C28-BDD5-72D771176F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1">
              <a:extLst>
                <a:ext uri="{FF2B5EF4-FFF2-40B4-BE49-F238E27FC236}">
                  <a16:creationId xmlns:a16="http://schemas.microsoft.com/office/drawing/2014/main" id="{3347939E-8B76-4CFC-B2EC-63A7E2278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2">
              <a:extLst>
                <a:ext uri="{FF2B5EF4-FFF2-40B4-BE49-F238E27FC236}">
                  <a16:creationId xmlns:a16="http://schemas.microsoft.com/office/drawing/2014/main" id="{FA1DD132-02E4-4CD3-B496-BFF924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3">
              <a:extLst>
                <a:ext uri="{FF2B5EF4-FFF2-40B4-BE49-F238E27FC236}">
                  <a16:creationId xmlns:a16="http://schemas.microsoft.com/office/drawing/2014/main" id="{710BDA52-A7D7-4E4E-9F36-EC8F983EAF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9" name="Freeform 14">
              <a:extLst>
                <a:ext uri="{FF2B5EF4-FFF2-40B4-BE49-F238E27FC236}">
                  <a16:creationId xmlns:a16="http://schemas.microsoft.com/office/drawing/2014/main" id="{B1BDF852-319F-42B8-9A50-7C9A9387C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 name="Freeform 15">
              <a:extLst>
                <a:ext uri="{FF2B5EF4-FFF2-40B4-BE49-F238E27FC236}">
                  <a16:creationId xmlns:a16="http://schemas.microsoft.com/office/drawing/2014/main" id="{3AACE376-C01E-4F1F-91B7-39D0274BFE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1" name="Freeform 16">
              <a:extLst>
                <a:ext uri="{FF2B5EF4-FFF2-40B4-BE49-F238E27FC236}">
                  <a16:creationId xmlns:a16="http://schemas.microsoft.com/office/drawing/2014/main" id="{7F612F4C-050E-459D-9771-ED088374A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2" name="Freeform 17">
              <a:extLst>
                <a:ext uri="{FF2B5EF4-FFF2-40B4-BE49-F238E27FC236}">
                  <a16:creationId xmlns:a16="http://schemas.microsoft.com/office/drawing/2014/main" id="{94E4211B-3E41-4905-8F4E-76811B9E5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8">
              <a:extLst>
                <a:ext uri="{FF2B5EF4-FFF2-40B4-BE49-F238E27FC236}">
                  <a16:creationId xmlns:a16="http://schemas.microsoft.com/office/drawing/2014/main" id="{6AEC87EE-0CB8-43DE-8FEB-4586A92E80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9">
              <a:extLst>
                <a:ext uri="{FF2B5EF4-FFF2-40B4-BE49-F238E27FC236}">
                  <a16:creationId xmlns:a16="http://schemas.microsoft.com/office/drawing/2014/main" id="{277C1C5D-7BDC-47E4-8B81-C3C4AE949B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20">
              <a:extLst>
                <a:ext uri="{FF2B5EF4-FFF2-40B4-BE49-F238E27FC236}">
                  <a16:creationId xmlns:a16="http://schemas.microsoft.com/office/drawing/2014/main" id="{7A2A6EF8-9768-4478-9CD3-DFA547CEF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1">
              <a:extLst>
                <a:ext uri="{FF2B5EF4-FFF2-40B4-BE49-F238E27FC236}">
                  <a16:creationId xmlns:a16="http://schemas.microsoft.com/office/drawing/2014/main" id="{1FD9091C-E8FA-4ADA-937F-A74426ED1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2">
              <a:extLst>
                <a:ext uri="{FF2B5EF4-FFF2-40B4-BE49-F238E27FC236}">
                  <a16:creationId xmlns:a16="http://schemas.microsoft.com/office/drawing/2014/main" id="{B69923E7-63C4-47CE-956E-09D384D4F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8" name="Freeform 23">
              <a:extLst>
                <a:ext uri="{FF2B5EF4-FFF2-40B4-BE49-F238E27FC236}">
                  <a16:creationId xmlns:a16="http://schemas.microsoft.com/office/drawing/2014/main" id="{A2576784-872E-494C-A041-0E346226B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0" name="Group 29">
            <a:extLst>
              <a:ext uri="{FF2B5EF4-FFF2-40B4-BE49-F238E27FC236}">
                <a16:creationId xmlns:a16="http://schemas.microsoft.com/office/drawing/2014/main" id="{B54F73D8-62C2-4127-9D19-01219BBB99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1" name="Rectangle 30">
              <a:extLst>
                <a:ext uri="{FF2B5EF4-FFF2-40B4-BE49-F238E27FC236}">
                  <a16:creationId xmlns:a16="http://schemas.microsoft.com/office/drawing/2014/main" id="{CFD8CA02-9BE5-4B82-8129-6EF618402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31">
              <a:extLst>
                <a:ext uri="{FF2B5EF4-FFF2-40B4-BE49-F238E27FC236}">
                  <a16:creationId xmlns:a16="http://schemas.microsoft.com/office/drawing/2014/main" id="{01515E68-030C-4313-B300-35253163D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a:extLst>
                <a:ext uri="{FF2B5EF4-FFF2-40B4-BE49-F238E27FC236}">
                  <a16:creationId xmlns:a16="http://schemas.microsoft.com/office/drawing/2014/main" id="{1937725F-1DDF-4225-937E-106DBB047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5" name="Rectangle 34">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06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38"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1"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7"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8"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49"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0"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6"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pic>
        <p:nvPicPr>
          <p:cNvPr id="4" name="Content Placeholder 3" descr="A close up of a sign&#10;&#10;Description automatically generated">
            <a:extLst>
              <a:ext uri="{FF2B5EF4-FFF2-40B4-BE49-F238E27FC236}">
                <a16:creationId xmlns:a16="http://schemas.microsoft.com/office/drawing/2014/main" id="{F4F87391-EE7A-3642-9AA8-8C86E71E8883}"/>
              </a:ext>
            </a:extLst>
          </p:cNvPr>
          <p:cNvPicPr>
            <a:picLocks noGrp="1" noChangeAspect="1"/>
          </p:cNvPicPr>
          <p:nvPr>
            <p:ph idx="1"/>
          </p:nvPr>
        </p:nvPicPr>
        <p:blipFill rotWithShape="1">
          <a:blip r:embed="rId2"/>
          <a:srcRect l="6613" r="-1" b="-1"/>
          <a:stretch/>
        </p:blipFill>
        <p:spPr>
          <a:xfrm>
            <a:off x="-203607" y="665246"/>
            <a:ext cx="12191980" cy="5058947"/>
          </a:xfrm>
          <a:custGeom>
            <a:avLst/>
            <a:gdLst/>
            <a:ahLst/>
            <a:cxnLst/>
            <a:rect l="l" t="t" r="r" b="b"/>
            <a:pathLst>
              <a:path w="12192000" h="5058957">
                <a:moveTo>
                  <a:pt x="0" y="0"/>
                </a:moveTo>
                <a:lnTo>
                  <a:pt x="12192000" y="0"/>
                </a:lnTo>
                <a:lnTo>
                  <a:pt x="12192000" y="259692"/>
                </a:lnTo>
                <a:lnTo>
                  <a:pt x="12192000" y="3542069"/>
                </a:lnTo>
                <a:lnTo>
                  <a:pt x="12192000" y="3734194"/>
                </a:lnTo>
                <a:lnTo>
                  <a:pt x="12192000" y="4710012"/>
                </a:lnTo>
                <a:lnTo>
                  <a:pt x="12113803" y="4718295"/>
                </a:lnTo>
                <a:cubicBezTo>
                  <a:pt x="10139508" y="4916244"/>
                  <a:pt x="8237152" y="5009247"/>
                  <a:pt x="6753597" y="5041852"/>
                </a:cubicBezTo>
                <a:cubicBezTo>
                  <a:pt x="4940362" y="5081701"/>
                  <a:pt x="2657278" y="5062371"/>
                  <a:pt x="400746" y="4870509"/>
                </a:cubicBezTo>
                <a:lnTo>
                  <a:pt x="0" y="4833533"/>
                </a:lnTo>
                <a:lnTo>
                  <a:pt x="0" y="3734194"/>
                </a:lnTo>
                <a:lnTo>
                  <a:pt x="0" y="3542069"/>
                </a:lnTo>
                <a:lnTo>
                  <a:pt x="0" y="259692"/>
                </a:lnTo>
                <a:close/>
              </a:path>
            </a:pathLst>
          </a:custGeom>
        </p:spPr>
      </p:pic>
    </p:spTree>
    <p:extLst>
      <p:ext uri="{BB962C8B-B14F-4D97-AF65-F5344CB8AC3E}">
        <p14:creationId xmlns:p14="http://schemas.microsoft.com/office/powerpoint/2010/main" val="463237423"/>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docProps/app.xml><?xml version="1.0" encoding="utf-8"?>
<Properties xmlns="http://schemas.openxmlformats.org/officeDocument/2006/extended-properties" xmlns:vt="http://schemas.openxmlformats.org/officeDocument/2006/docPropsVTypes">
  <TotalTime>22</TotalTime>
  <Words>398</Words>
  <Application>Microsoft Macintosh PowerPoint</Application>
  <PresentationFormat>Widescreen</PresentationFormat>
  <Paragraphs>34</Paragraphs>
  <Slides>8</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8</vt:i4>
      </vt:variant>
    </vt:vector>
  </HeadingPairs>
  <TitlesOfParts>
    <vt:vector size="16" baseType="lpstr">
      <vt:lpstr>Algerian</vt:lpstr>
      <vt:lpstr>Arial</vt:lpstr>
      <vt:lpstr>Bahnschrift SemiBold</vt:lpstr>
      <vt:lpstr>Calibri Light</vt:lpstr>
      <vt:lpstr>Rockwell</vt:lpstr>
      <vt:lpstr>Times New Roman</vt:lpstr>
      <vt:lpstr>Wingdings</vt:lpstr>
      <vt:lpstr>Atlas</vt:lpstr>
      <vt:lpstr>Consultancy Agency</vt:lpstr>
      <vt:lpstr>PURPOSE  Sheraton Skyline was built in 1971 by Curtis and Davies  Located minutes from Heathrow Airport, Sheraton Skyline Hotel, London Heathrow provides smart solutions for travellers and benefits from the airport’s quick and easy connections into Central London.   PURPOSE OBJECTIVES  My objective about the audit is to measure the prevailing condition of the organisation concerning cleanliness, financial performance, leadership, employee engagement  etc.    </vt:lpstr>
      <vt:lpstr> Sheraton Skyline Hotel is one of the most stylish havens that prevails in the city London. it provides a relaxing and recharging spacious accommodation with large windows, flat-screen TV that is connected  with Netflix and diverse workstations.  The hotel also provides Wi-Fi to its visitors. it also has made the necessary arrangement for the bar and grill along with a sparkling pool in the fitness centre. All this provides an ambient opportunity for the organisation to deal with the prevailing competition   </vt:lpstr>
      <vt:lpstr>Our fantastic Service</vt:lpstr>
      <vt:lpstr>Food and Beverage, Kitchen Front Office, Housekeeping  Leisure, Sales &amp; Marketing Finance, Human Resources and Maintenance. </vt:lpstr>
      <vt:lpstr>Constraints and Assumptions</vt:lpstr>
      <vt:lpstr>My Team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Consultancy Agency</dc:title>
  <dc:creator>Diana Lima (1815043)</dc:creator>
  <cp:lastModifiedBy>Diana Lima (1815043)</cp:lastModifiedBy>
  <cp:revision>3</cp:revision>
  <dcterms:created xsi:type="dcterms:W3CDTF">2020-08-07T21:57:17Z</dcterms:created>
  <dcterms:modified xsi:type="dcterms:W3CDTF">2020-08-07T22:19:29Z</dcterms:modified>
</cp:coreProperties>
</file>