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sldIdLst>
    <p:sldId id="256" r:id="rId5"/>
    <p:sldId id="257" r:id="rId6"/>
    <p:sldId id="260" r:id="rId7"/>
    <p:sldId id="265" r:id="rId8"/>
    <p:sldId id="259" r:id="rId9"/>
    <p:sldId id="261" r:id="rId10"/>
    <p:sldId id="266" r:id="rId11"/>
    <p:sldId id="262" r:id="rId12"/>
    <p:sldId id="263" r:id="rId13"/>
    <p:sldId id="264" r:id="rId14"/>
    <p:sldId id="25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631" autoAdjust="0"/>
    <p:restoredTop sz="94660"/>
  </p:normalViewPr>
  <p:slideViewPr>
    <p:cSldViewPr snapToGrid="0">
      <p:cViewPr varScale="1">
        <p:scale>
          <a:sx n="68" d="100"/>
          <a:sy n="68" d="100"/>
        </p:scale>
        <p:origin x="70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6C57777-E493-4B1C-99F0-BE00D6CFA055}" type="datetimeFigureOut">
              <a:rPr lang="en-GB" smtClean="0"/>
              <a:t>08/06/2020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E066C5-907E-4740-9104-644D22962F7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1409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C57777-E493-4B1C-99F0-BE00D6CFA055}" type="datetimeFigureOut">
              <a:rPr lang="en-GB" smtClean="0"/>
              <a:t>08/06/2020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E066C5-907E-4740-9104-644D22962F77}" type="slidenum">
              <a:rPr lang="en-GB" smtClean="0"/>
              <a:t>‹#›</a:t>
            </a:fld>
            <a:endParaRPr lang="en-GB"/>
          </a:p>
        </p:txBody>
      </p:sp>
    </p:spTree>
    <p:extLst>
      <p:ext uri="{BB962C8B-B14F-4D97-AF65-F5344CB8AC3E}">
        <p14:creationId xmlns:p14="http://schemas.microsoft.com/office/powerpoint/2010/main" val="4222943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57777-E493-4B1C-99F0-BE00D6CFA055}" type="datetimeFigureOut">
              <a:rPr lang="en-GB" smtClean="0"/>
              <a:t>08/06/2020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E066C5-907E-4740-9104-644D22962F7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7642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6C57777-E493-4B1C-99F0-BE00D6CFA055}" type="datetimeFigureOut">
              <a:rPr lang="en-GB" smtClean="0"/>
              <a:t>08/06/2020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E066C5-907E-4740-9104-644D22962F77}" type="slidenum">
              <a:rPr lang="en-GB" smtClean="0"/>
              <a:t>‹#›</a:t>
            </a:fld>
            <a:endParaRPr lang="en-GB"/>
          </a:p>
        </p:txBody>
      </p:sp>
    </p:spTree>
    <p:extLst>
      <p:ext uri="{BB962C8B-B14F-4D97-AF65-F5344CB8AC3E}">
        <p14:creationId xmlns:p14="http://schemas.microsoft.com/office/powerpoint/2010/main" val="3275717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6C57777-E493-4B1C-99F0-BE00D6CFA055}" type="datetimeFigureOut">
              <a:rPr lang="en-GB" smtClean="0"/>
              <a:t>08/06/2020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E066C5-907E-4740-9104-644D22962F77}" type="slidenum">
              <a:rPr lang="en-GB" smtClean="0"/>
              <a:t>‹#›</a:t>
            </a:fld>
            <a:endParaRPr lang="en-GB"/>
          </a:p>
        </p:txBody>
      </p:sp>
    </p:spTree>
    <p:extLst>
      <p:ext uri="{BB962C8B-B14F-4D97-AF65-F5344CB8AC3E}">
        <p14:creationId xmlns:p14="http://schemas.microsoft.com/office/powerpoint/2010/main" val="861548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6C57777-E493-4B1C-99F0-BE00D6CFA055}" type="datetimeFigureOut">
              <a:rPr lang="en-GB" smtClean="0"/>
              <a:t>08/06/2020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E066C5-907E-4740-9104-644D22962F77}" type="slidenum">
              <a:rPr lang="en-GB" smtClean="0"/>
              <a:t>‹#›</a:t>
            </a:fld>
            <a:endParaRPr lang="en-GB"/>
          </a:p>
        </p:txBody>
      </p:sp>
    </p:spTree>
    <p:extLst>
      <p:ext uri="{BB962C8B-B14F-4D97-AF65-F5344CB8AC3E}">
        <p14:creationId xmlns:p14="http://schemas.microsoft.com/office/powerpoint/2010/main" val="1828363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6C57777-E493-4B1C-99F0-BE00D6CFA055}" type="datetimeFigureOut">
              <a:rPr lang="en-GB" smtClean="0"/>
              <a:t>08/06/2020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2E066C5-907E-4740-9104-644D22962F77}" type="slidenum">
              <a:rPr lang="en-GB" smtClean="0"/>
              <a:t>‹#›</a:t>
            </a:fld>
            <a:endParaRPr lang="en-GB"/>
          </a:p>
        </p:txBody>
      </p:sp>
    </p:spTree>
    <p:extLst>
      <p:ext uri="{BB962C8B-B14F-4D97-AF65-F5344CB8AC3E}">
        <p14:creationId xmlns:p14="http://schemas.microsoft.com/office/powerpoint/2010/main" val="310549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6C57777-E493-4B1C-99F0-BE00D6CFA055}" type="datetimeFigureOut">
              <a:rPr lang="en-GB" smtClean="0"/>
              <a:t>08/06/2020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2E066C5-907E-4740-9104-644D22962F77}" type="slidenum">
              <a:rPr lang="en-GB" smtClean="0"/>
              <a:t>‹#›</a:t>
            </a:fld>
            <a:endParaRPr lang="en-GB"/>
          </a:p>
        </p:txBody>
      </p:sp>
    </p:spTree>
    <p:extLst>
      <p:ext uri="{BB962C8B-B14F-4D97-AF65-F5344CB8AC3E}">
        <p14:creationId xmlns:p14="http://schemas.microsoft.com/office/powerpoint/2010/main" val="407497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C57777-E493-4B1C-99F0-BE00D6CFA055}" type="datetimeFigureOut">
              <a:rPr lang="en-GB" smtClean="0"/>
              <a:t>08/06/2020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E066C5-907E-4740-9104-644D22962F77}" type="slidenum">
              <a:rPr lang="en-GB" smtClean="0"/>
              <a:t>‹#›</a:t>
            </a:fld>
            <a:endParaRPr lang="en-GB"/>
          </a:p>
        </p:txBody>
      </p:sp>
    </p:spTree>
    <p:extLst>
      <p:ext uri="{BB962C8B-B14F-4D97-AF65-F5344CB8AC3E}">
        <p14:creationId xmlns:p14="http://schemas.microsoft.com/office/powerpoint/2010/main" val="738201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C57777-E493-4B1C-99F0-BE00D6CFA055}" type="datetimeFigureOut">
              <a:rPr lang="en-GB" smtClean="0"/>
              <a:t>08/06/2020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E066C5-907E-4740-9104-644D22962F77}" type="slidenum">
              <a:rPr lang="en-GB" smtClean="0"/>
              <a:t>‹#›</a:t>
            </a:fld>
            <a:endParaRPr lang="en-GB"/>
          </a:p>
        </p:txBody>
      </p:sp>
    </p:spTree>
    <p:extLst>
      <p:ext uri="{BB962C8B-B14F-4D97-AF65-F5344CB8AC3E}">
        <p14:creationId xmlns:p14="http://schemas.microsoft.com/office/powerpoint/2010/main" val="3515268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C57777-E493-4B1C-99F0-BE00D6CFA055}" type="datetimeFigureOut">
              <a:rPr lang="en-GB" smtClean="0"/>
              <a:t>08/06/2020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E066C5-907E-4740-9104-644D22962F77}" type="slidenum">
              <a:rPr lang="en-GB" smtClean="0"/>
              <a:t>‹#›</a:t>
            </a:fld>
            <a:endParaRPr lang="en-GB"/>
          </a:p>
        </p:txBody>
      </p:sp>
    </p:spTree>
    <p:extLst>
      <p:ext uri="{BB962C8B-B14F-4D97-AF65-F5344CB8AC3E}">
        <p14:creationId xmlns:p14="http://schemas.microsoft.com/office/powerpoint/2010/main" val="2475128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6C57777-E493-4B1C-99F0-BE00D6CFA055}" type="datetimeFigureOut">
              <a:rPr lang="en-GB" smtClean="0"/>
              <a:t>08/06/2020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2E066C5-907E-4740-9104-644D22962F7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471996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 Target="slide9.xml"/><Relationship Id="rId2" Type="http://schemas.openxmlformats.org/officeDocument/2006/relationships/hyperlink" Target="https://youtu.be/QqSTlgox918"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alt-arch.org/en/wp-content/uploads/2013/09/bayit8.png" TargetMode="External"/><Relationship Id="rId13" Type="http://schemas.openxmlformats.org/officeDocument/2006/relationships/hyperlink" Target="https://static.timesofisrael.com/www/uploads/2017/03/mikve-trail-345-view-trail-1024x640." TargetMode="External"/><Relationship Id="rId3" Type="http://schemas.openxmlformats.org/officeDocument/2006/relationships/hyperlink" Target="https://cdn.images.express.co.uk/img/dynamic/141/590x/1255209_1.jpg?r=1584191056636" TargetMode="External"/><Relationship Id="rId7" Type="http://schemas.openxmlformats.org/officeDocument/2006/relationships/hyperlink" Target="https://cdn.theculturetrip.com/images/56-3619518-qumran.jpg" TargetMode="External"/><Relationship Id="rId12" Type="http://schemas.openxmlformats.org/officeDocument/2006/relationships/hyperlink" Target="https://d1x82tkobt3t8x.cloudfront.net/wp-content/uploads/2015/06/1080-Model-of-the-Second-Temple-600x450.jpg" TargetMode="External"/><Relationship Id="rId2" Type="http://schemas.openxmlformats.org/officeDocument/2006/relationships/hyperlink" Target="https://cdn.images.express.co.uk/img/dynamic/141/590x/1255209_1.jpg?r=" TargetMode="External"/><Relationship Id="rId16" Type="http://schemas.openxmlformats.org/officeDocument/2006/relationships/hyperlink" Target="https://www.historytoday.com/sites/default/files/articles/jewsgreeksromans.jpg" TargetMode="External"/><Relationship Id="rId1" Type="http://schemas.openxmlformats.org/officeDocument/2006/relationships/slideLayout" Target="../slideLayouts/slideLayout2.xml"/><Relationship Id="rId6" Type="http://schemas.openxmlformats.org/officeDocument/2006/relationships/hyperlink" Target="https://cdn.theculturetrip.com/images/56-3619518-qumran." TargetMode="External"/><Relationship Id="rId11" Type="http://schemas.openxmlformats.org/officeDocument/2006/relationships/hyperlink" Target="https://d1x82tkobt3t8x.cloudfront.net/wp-content/uploads/2015/06/1080-Model-of-the-Second-Temple-600x450." TargetMode="External"/><Relationship Id="rId5" Type="http://schemas.openxmlformats.org/officeDocument/2006/relationships/hyperlink" Target="https://madainproject.com/content/media/collect/ophel_large_mikveh_332637.jpg" TargetMode="External"/><Relationship Id="rId15" Type="http://schemas.openxmlformats.org/officeDocument/2006/relationships/hyperlink" Target="https://www.historytoday.com/sites/default/files/articles/jewsgreeksromans." TargetMode="External"/><Relationship Id="rId10" Type="http://schemas.openxmlformats.org/officeDocument/2006/relationships/hyperlink" Target="https://doi.org/10.2307/3268445" TargetMode="External"/><Relationship Id="rId4" Type="http://schemas.openxmlformats.org/officeDocument/2006/relationships/hyperlink" Target="https://doi.org/10.1017/s0364009400006954" TargetMode="External"/><Relationship Id="rId9" Type="http://schemas.openxmlformats.org/officeDocument/2006/relationships/hyperlink" Target="https://static.timesofisrael.com/www/uploads/2017/07/mikvaot-1024x640.jpg" TargetMode="External"/><Relationship Id="rId14" Type="http://schemas.openxmlformats.org/officeDocument/2006/relationships/hyperlink" Target="https://static.timesofisrael.com/www/uploads/2017/03/mikve-trail-345-view-trail-1024x640.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2052" name="Picture 4" descr="Press release – How many Ritual Baths(Mikveh) does the Old City ...">
            <a:extLst>
              <a:ext uri="{FF2B5EF4-FFF2-40B4-BE49-F238E27FC236}">
                <a16:creationId xmlns:a16="http://schemas.microsoft.com/office/drawing/2014/main" id="{12C9C798-0781-4A90-B246-FDF6976F3093}"/>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23701" b="129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F87ACE-050D-445B-ACB8-CDC62ABBC717}"/>
              </a:ext>
            </a:extLst>
          </p:cNvPr>
          <p:cNvSpPr>
            <a:spLocks noGrp="1"/>
          </p:cNvSpPr>
          <p:nvPr>
            <p:ph type="ctrTitle"/>
          </p:nvPr>
        </p:nvSpPr>
        <p:spPr>
          <a:xfrm>
            <a:off x="1097280" y="758952"/>
            <a:ext cx="10058400" cy="3566160"/>
          </a:xfrm>
        </p:spPr>
        <p:txBody>
          <a:bodyPr>
            <a:normAutofit/>
          </a:bodyPr>
          <a:lstStyle/>
          <a:p>
            <a:r>
              <a:rPr lang="en-GB">
                <a:solidFill>
                  <a:srgbClr val="FFFFFF"/>
                </a:solidFill>
              </a:rPr>
              <a:t>Mikvah in the Second Temple </a:t>
            </a:r>
          </a:p>
        </p:txBody>
      </p:sp>
      <p:sp>
        <p:nvSpPr>
          <p:cNvPr id="3" name="Subtitle 2">
            <a:extLst>
              <a:ext uri="{FF2B5EF4-FFF2-40B4-BE49-F238E27FC236}">
                <a16:creationId xmlns:a16="http://schemas.microsoft.com/office/drawing/2014/main" id="{1265258A-015E-480C-B5CF-9790FEBEB1A3}"/>
              </a:ext>
            </a:extLst>
          </p:cNvPr>
          <p:cNvSpPr>
            <a:spLocks noGrp="1"/>
          </p:cNvSpPr>
          <p:nvPr>
            <p:ph type="subTitle" idx="1"/>
          </p:nvPr>
        </p:nvSpPr>
        <p:spPr>
          <a:xfrm>
            <a:off x="1100051" y="4455621"/>
            <a:ext cx="10058400" cy="1143000"/>
          </a:xfrm>
        </p:spPr>
        <p:txBody>
          <a:bodyPr>
            <a:normAutofit/>
          </a:bodyPr>
          <a:lstStyle/>
          <a:p>
            <a:endParaRPr lang="en-GB">
              <a:solidFill>
                <a:srgbClr val="FFFFFF"/>
              </a:solidFill>
            </a:endParaRPr>
          </a:p>
        </p:txBody>
      </p:sp>
      <p:cxnSp>
        <p:nvCxnSpPr>
          <p:cNvPr id="137" name="Straight Connector 136">
            <a:extLst>
              <a:ext uri="{FF2B5EF4-FFF2-40B4-BE49-F238E27FC236}">
                <a16:creationId xmlns:a16="http://schemas.microsoft.com/office/drawing/2014/main" id="{ED26D631-71B1-41FC-8183-9A37F884E4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39" name="Rectangle 138">
            <a:extLst>
              <a:ext uri="{FF2B5EF4-FFF2-40B4-BE49-F238E27FC236}">
                <a16:creationId xmlns:a16="http://schemas.microsoft.com/office/drawing/2014/main" id="{B0DD4D4C-0A16-4FBA-9931-1F0FCE92E2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10E8F221-2C17-451E-A781-791A48BDA1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40248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4B019A08-55AD-4038-B865-37DA596B8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8E121-D81C-40ED-97DD-37F8267D3D80}"/>
              </a:ext>
            </a:extLst>
          </p:cNvPr>
          <p:cNvSpPr>
            <a:spLocks noGrp="1"/>
          </p:cNvSpPr>
          <p:nvPr>
            <p:ph type="title"/>
          </p:nvPr>
        </p:nvSpPr>
        <p:spPr>
          <a:xfrm>
            <a:off x="643192" y="-368681"/>
            <a:ext cx="5127171" cy="1450757"/>
          </a:xfrm>
        </p:spPr>
        <p:txBody>
          <a:bodyPr>
            <a:normAutofit/>
          </a:bodyPr>
          <a:lstStyle/>
          <a:p>
            <a:r>
              <a:rPr lang="en-GB"/>
              <a:t>Mikvah</a:t>
            </a:r>
          </a:p>
        </p:txBody>
      </p:sp>
      <p:pic>
        <p:nvPicPr>
          <p:cNvPr id="1028" name="Picture 4" descr="New finds suggest Second Temple priests who fled the Romans kept ...">
            <a:extLst>
              <a:ext uri="{FF2B5EF4-FFF2-40B4-BE49-F238E27FC236}">
                <a16:creationId xmlns:a16="http://schemas.microsoft.com/office/drawing/2014/main" id="{F84347D4-C4A1-4F0C-8CCA-2F3F6D5917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2" r="18107" b="2"/>
          <a:stretch/>
        </p:blipFill>
        <p:spPr bwMode="auto">
          <a:xfrm>
            <a:off x="643192" y="1172526"/>
            <a:ext cx="5451627" cy="4192907"/>
          </a:xfrm>
          <a:prstGeom prst="rect">
            <a:avLst/>
          </a:prstGeom>
          <a:noFill/>
          <a:extLst>
            <a:ext uri="{909E8E84-426E-40DD-AFC4-6F175D3DCCD1}">
              <a14:hiddenFill xmlns:a14="http://schemas.microsoft.com/office/drawing/2010/main">
                <a:solidFill>
                  <a:srgbClr val="FFFFFF"/>
                </a:solidFill>
              </a14:hiddenFill>
            </a:ext>
          </a:extLst>
        </p:spPr>
      </p:pic>
      <p:cxnSp>
        <p:nvCxnSpPr>
          <p:cNvPr id="79" name="Straight Connector 78">
            <a:extLst>
              <a:ext uri="{FF2B5EF4-FFF2-40B4-BE49-F238E27FC236}">
                <a16:creationId xmlns:a16="http://schemas.microsoft.com/office/drawing/2014/main" id="{2BA067F2-7FAF-4758-9BC4-F7C88ED904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598BEA-CD7E-4378-9E2F-0A5D000C0B28}"/>
              </a:ext>
            </a:extLst>
          </p:cNvPr>
          <p:cNvSpPr>
            <a:spLocks noGrp="1"/>
          </p:cNvSpPr>
          <p:nvPr>
            <p:ph idx="1"/>
          </p:nvPr>
        </p:nvSpPr>
        <p:spPr>
          <a:xfrm>
            <a:off x="6175094" y="657913"/>
            <a:ext cx="5936632" cy="6334315"/>
          </a:xfrm>
        </p:spPr>
        <p:txBody>
          <a:bodyPr vert="horz" lIns="0" tIns="45720" rIns="0" bIns="45720" rtlCol="0" anchor="t">
            <a:normAutofit/>
          </a:bodyPr>
          <a:lstStyle/>
          <a:p>
            <a:pPr>
              <a:buFont typeface="Courier New" panose="02070309020205020404" pitchFamily="49" charset="0"/>
              <a:buChar char="o"/>
            </a:pPr>
            <a:endParaRPr lang="en-GB"/>
          </a:p>
          <a:p>
            <a:pPr>
              <a:buFont typeface="Courier New" panose="02070309020205020404" pitchFamily="49" charset="0"/>
              <a:buChar char="o"/>
            </a:pPr>
            <a:r>
              <a:rPr lang="en-GB"/>
              <a:t>The Mikvah is a ritual bath that allows ‘unclean’ individuals to become ‘clean’ again</a:t>
            </a:r>
          </a:p>
          <a:p>
            <a:pPr>
              <a:buFont typeface="Courier New" panose="02070309020205020404" pitchFamily="49" charset="0"/>
              <a:buChar char="o"/>
            </a:pPr>
            <a:r>
              <a:rPr lang="en-GB"/>
              <a:t>“It is a religious duty to pay attention to hygiene, as if someone is paid to clean the statues of kings, hoe much more should I, created in the Divine image and likeness, take care of my body, the icon of the Holy One” (Brayer 1986: 88, quoting Hillel)</a:t>
            </a:r>
          </a:p>
          <a:p>
            <a:pPr>
              <a:buFont typeface="Courier New" panose="02070309020205020404" pitchFamily="49" charset="0"/>
              <a:buChar char="o"/>
            </a:pPr>
            <a:r>
              <a:rPr lang="en-GB"/>
              <a:t>Today, the Mikvah is most commonly used by women after menstruating, as Lev 15:19 states “When a woman has a discharge of blood that is her regular discharge from her body, she shall be in her impurity for seven days, and whoever touches her shall be unclean until the evening”. </a:t>
            </a:r>
          </a:p>
          <a:p>
            <a:pPr>
              <a:buFont typeface="Courier New" panose="02070309020205020404" pitchFamily="49" charset="0"/>
              <a:buChar char="o"/>
            </a:pPr>
            <a:endParaRPr lang="en-GB" sz="1600"/>
          </a:p>
        </p:txBody>
      </p:sp>
      <p:sp>
        <p:nvSpPr>
          <p:cNvPr id="81" name="Rectangle 80">
            <a:extLst>
              <a:ext uri="{FF2B5EF4-FFF2-40B4-BE49-F238E27FC236}">
                <a16:creationId xmlns:a16="http://schemas.microsoft.com/office/drawing/2014/main" id="{1627C7B9-FD35-4E35-B741-E4A9A5F41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82">
            <a:extLst>
              <a:ext uri="{FF2B5EF4-FFF2-40B4-BE49-F238E27FC236}">
                <a16:creationId xmlns:a16="http://schemas.microsoft.com/office/drawing/2014/main" id="{476B7131-2035-43F9-84E8-2B4749D33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3135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B019A08-55AD-4038-B865-37DA596B8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8E121-D81C-40ED-97DD-37F8267D3D80}"/>
              </a:ext>
            </a:extLst>
          </p:cNvPr>
          <p:cNvSpPr>
            <a:spLocks noGrp="1"/>
          </p:cNvSpPr>
          <p:nvPr>
            <p:ph type="title"/>
          </p:nvPr>
        </p:nvSpPr>
        <p:spPr>
          <a:xfrm>
            <a:off x="643192" y="-292622"/>
            <a:ext cx="5127171" cy="1450757"/>
          </a:xfrm>
        </p:spPr>
        <p:txBody>
          <a:bodyPr>
            <a:normAutofit/>
          </a:bodyPr>
          <a:lstStyle/>
          <a:p>
            <a:r>
              <a:rPr lang="en-GB"/>
              <a:t>Importance of Purity</a:t>
            </a:r>
          </a:p>
        </p:txBody>
      </p:sp>
      <p:pic>
        <p:nvPicPr>
          <p:cNvPr id="8194" name="Picture 2" descr="Parasha Behaalotecha: Raising the Menorah, the Light of Purity ...">
            <a:extLst>
              <a:ext uri="{FF2B5EF4-FFF2-40B4-BE49-F238E27FC236}">
                <a16:creationId xmlns:a16="http://schemas.microsoft.com/office/drawing/2014/main" id="{10DC09E4-F52D-4CA1-9573-6D9CEBEC0A8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192" y="1224619"/>
            <a:ext cx="5451627" cy="4088720"/>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2BA067F2-7FAF-4758-9BC4-F7C88ED904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598BEA-CD7E-4378-9E2F-0A5D000C0B28}"/>
              </a:ext>
            </a:extLst>
          </p:cNvPr>
          <p:cNvSpPr>
            <a:spLocks noGrp="1"/>
          </p:cNvSpPr>
          <p:nvPr>
            <p:ph idx="1"/>
          </p:nvPr>
        </p:nvSpPr>
        <p:spPr>
          <a:xfrm>
            <a:off x="6092921" y="536267"/>
            <a:ext cx="6099080" cy="5251266"/>
          </a:xfrm>
        </p:spPr>
        <p:txBody>
          <a:bodyPr vert="horz" lIns="0" tIns="45720" rIns="0" bIns="45720" rtlCol="0" anchor="t">
            <a:normAutofit/>
          </a:bodyPr>
          <a:lstStyle/>
          <a:p>
            <a:pPr>
              <a:buFont typeface="Courier New" panose="02070309020205020404" pitchFamily="49" charset="0"/>
              <a:buChar char="o"/>
            </a:pPr>
            <a:endParaRPr lang="en-GB"/>
          </a:p>
          <a:p>
            <a:pPr>
              <a:buFont typeface="Courier New" panose="02070309020205020404" pitchFamily="49" charset="0"/>
              <a:buChar char="o"/>
            </a:pPr>
            <a:r>
              <a:rPr lang="en-GB"/>
              <a:t>Purity was very importance during the time of the Second Temple. </a:t>
            </a:r>
          </a:p>
          <a:p>
            <a:pPr>
              <a:buFont typeface="Courier New" panose="02070309020205020404" pitchFamily="49" charset="0"/>
              <a:buChar char="o"/>
            </a:pPr>
            <a:r>
              <a:rPr lang="en-GB"/>
              <a:t> Evidence of this can be seen in the following quotes:</a:t>
            </a:r>
          </a:p>
          <a:p>
            <a:pPr marL="383540" lvl="1">
              <a:buFont typeface="Courier New" panose="02070309020205020404" pitchFamily="49" charset="0"/>
              <a:buChar char="o"/>
            </a:pPr>
            <a:r>
              <a:rPr lang="en-GB" sz="2000"/>
              <a:t>“When they go into the tent of meeting, or when they come near the altar to minister, to make an offering by fire to the </a:t>
            </a:r>
            <a:r>
              <a:rPr lang="en-GB" sz="2000" cap="small"/>
              <a:t>Lord</a:t>
            </a:r>
            <a:r>
              <a:rPr lang="en-GB" sz="2000"/>
              <a:t>, they shall wash with water, so that they may not die”. (Ex 30:20)</a:t>
            </a:r>
            <a:endParaRPr lang="en-GB" sz="2000">
              <a:cs typeface="Calibri" panose="020F0502020204030204"/>
            </a:endParaRPr>
          </a:p>
          <a:p>
            <a:pPr marL="383540" lvl="1">
              <a:buFont typeface="Courier New" panose="02070309020205020404" pitchFamily="49" charset="0"/>
              <a:buChar char="o"/>
            </a:pPr>
            <a:r>
              <a:rPr lang="en-GB" sz="2000"/>
              <a:t>“According to </a:t>
            </a:r>
            <a:r>
              <a:rPr lang="en-GB" sz="2000" err="1"/>
              <a:t>Eyal</a:t>
            </a:r>
            <a:r>
              <a:rPr lang="en-GB" sz="2000"/>
              <a:t> Regev, non-</a:t>
            </a:r>
            <a:r>
              <a:rPr lang="en-GB" sz="2000" err="1"/>
              <a:t>preiselty</a:t>
            </a:r>
            <a:r>
              <a:rPr lang="en-GB" sz="2000"/>
              <a:t> purity was observed by many Jews even in the diaspora” (Harrington 2019: 33)</a:t>
            </a:r>
            <a:endParaRPr lang="en-GB" sz="2000">
              <a:cs typeface="Calibri"/>
            </a:endParaRPr>
          </a:p>
          <a:p>
            <a:pPr marL="383540" lvl="1">
              <a:buFont typeface="Courier New" panose="02070309020205020404" pitchFamily="49" charset="0"/>
              <a:buChar char="o"/>
            </a:pPr>
            <a:r>
              <a:rPr lang="en-GB" sz="2000"/>
              <a:t>“Palestinian archaeology confirms the use of ritual baths, stoneware which is impervious to ritual impurity, and other features of a purity-conscious Jewish community, not only in Jerusalem, but even in rural parts of  the country” (Harrington 2019: 33)</a:t>
            </a:r>
            <a:endParaRPr lang="en-GB" sz="2000">
              <a:cs typeface="Calibri"/>
            </a:endParaRPr>
          </a:p>
          <a:p>
            <a:pPr marL="200660" lvl="1" indent="0">
              <a:buNone/>
            </a:pPr>
            <a:endParaRPr lang="en-GB" sz="2000">
              <a:cs typeface="Calibri"/>
            </a:endParaRPr>
          </a:p>
          <a:p>
            <a:pPr marL="383540" lvl="1">
              <a:buFont typeface="Courier New" panose="02070309020205020404" pitchFamily="49" charset="0"/>
              <a:buChar char="o"/>
            </a:pPr>
            <a:endParaRPr lang="en-GB">
              <a:cs typeface="Calibri" panose="020F0502020204030204"/>
            </a:endParaRPr>
          </a:p>
        </p:txBody>
      </p:sp>
      <p:sp>
        <p:nvSpPr>
          <p:cNvPr id="79" name="Rectangle 78">
            <a:extLst>
              <a:ext uri="{FF2B5EF4-FFF2-40B4-BE49-F238E27FC236}">
                <a16:creationId xmlns:a16="http://schemas.microsoft.com/office/drawing/2014/main" id="{1627C7B9-FD35-4E35-B741-E4A9A5F41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 name="Rectangle 80">
            <a:extLst>
              <a:ext uri="{FF2B5EF4-FFF2-40B4-BE49-F238E27FC236}">
                <a16:creationId xmlns:a16="http://schemas.microsoft.com/office/drawing/2014/main" id="{476B7131-2035-43F9-84E8-2B4749D33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9814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B019A08-55AD-4038-B865-37DA596B8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8E121-D81C-40ED-97DD-37F8267D3D80}"/>
              </a:ext>
            </a:extLst>
          </p:cNvPr>
          <p:cNvSpPr>
            <a:spLocks noGrp="1"/>
          </p:cNvSpPr>
          <p:nvPr>
            <p:ph type="title"/>
          </p:nvPr>
        </p:nvSpPr>
        <p:spPr>
          <a:xfrm>
            <a:off x="643192" y="-292622"/>
            <a:ext cx="5127171" cy="1450757"/>
          </a:xfrm>
        </p:spPr>
        <p:txBody>
          <a:bodyPr>
            <a:normAutofit/>
          </a:bodyPr>
          <a:lstStyle/>
          <a:p>
            <a:r>
              <a:rPr lang="en-GB"/>
              <a:t>Importance of Purity</a:t>
            </a:r>
          </a:p>
        </p:txBody>
      </p:sp>
      <p:pic>
        <p:nvPicPr>
          <p:cNvPr id="8194" name="Picture 2" descr="Parasha Behaalotecha: Raising the Menorah, the Light of Purity ...">
            <a:extLst>
              <a:ext uri="{FF2B5EF4-FFF2-40B4-BE49-F238E27FC236}">
                <a16:creationId xmlns:a16="http://schemas.microsoft.com/office/drawing/2014/main" id="{10DC09E4-F52D-4CA1-9573-6D9CEBEC0A8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192" y="1224619"/>
            <a:ext cx="5451627" cy="4088720"/>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2BA067F2-7FAF-4758-9BC4-F7C88ED904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598BEA-CD7E-4378-9E2F-0A5D000C0B28}"/>
              </a:ext>
            </a:extLst>
          </p:cNvPr>
          <p:cNvSpPr>
            <a:spLocks noGrp="1"/>
          </p:cNvSpPr>
          <p:nvPr>
            <p:ph idx="1"/>
          </p:nvPr>
        </p:nvSpPr>
        <p:spPr>
          <a:xfrm>
            <a:off x="6092921" y="536267"/>
            <a:ext cx="5808347" cy="5251266"/>
          </a:xfrm>
        </p:spPr>
        <p:txBody>
          <a:bodyPr vert="horz" lIns="0" tIns="45720" rIns="0" bIns="45720" rtlCol="0" anchor="t">
            <a:normAutofit/>
          </a:bodyPr>
          <a:lstStyle/>
          <a:p>
            <a:pPr>
              <a:buFont typeface="Courier New" panose="02070309020205020404" pitchFamily="49" charset="0"/>
              <a:buChar char="o"/>
            </a:pPr>
            <a:endParaRPr lang="en-GB" dirty="0"/>
          </a:p>
          <a:p>
            <a:pPr marL="543560" lvl="1" indent="-342900">
              <a:buFont typeface="Courier New" panose="02070309020205020404" pitchFamily="49" charset="0"/>
              <a:buChar char="o"/>
            </a:pPr>
            <a:r>
              <a:rPr lang="en-GB" sz="2000" dirty="0"/>
              <a:t>The evidence shown on the previous slide displays how the biblical texts and archaeological finds were evidence of  purity.</a:t>
            </a:r>
            <a:endParaRPr lang="en-GB" sz="2000" dirty="0">
              <a:cs typeface="Calibri"/>
            </a:endParaRPr>
          </a:p>
          <a:p>
            <a:pPr marL="383540" lvl="1">
              <a:buFont typeface="Courier New" panose="02070309020205020404" pitchFamily="49" charset="0"/>
              <a:buChar char="o"/>
            </a:pPr>
            <a:r>
              <a:rPr lang="en-GB" sz="2000" dirty="0">
                <a:cs typeface="Calibri"/>
              </a:rPr>
              <a:t>The importance of purity comes from the importance of prayer. Without being ‘clean’ one could not follow their religion fully without cleansing.</a:t>
            </a:r>
          </a:p>
          <a:p>
            <a:pPr marL="383540" lvl="1">
              <a:buFont typeface="Courier New" panose="02070309020205020404" pitchFamily="49" charset="0"/>
              <a:buChar char="o"/>
            </a:pPr>
            <a:r>
              <a:rPr lang="en-GB" sz="2000" dirty="0"/>
              <a:t> ”Israel’s main job as managing its impurities so that God or the divine angels can reside in a pure space”</a:t>
            </a:r>
            <a:r>
              <a:rPr lang="en-GB" dirty="0"/>
              <a:t> </a:t>
            </a:r>
            <a:r>
              <a:rPr lang="en-GB" sz="2000" dirty="0"/>
              <a:t>(</a:t>
            </a:r>
            <a:r>
              <a:rPr lang="en-GB" sz="2000" dirty="0" err="1"/>
              <a:t>Koltun</a:t>
            </a:r>
            <a:r>
              <a:rPr lang="en-GB" sz="2000" dirty="0"/>
              <a:t>-Fromm 2010: 66).</a:t>
            </a:r>
          </a:p>
          <a:p>
            <a:pPr marL="566420" lvl="2">
              <a:buFont typeface="Courier New" panose="02070309020205020404" pitchFamily="49" charset="0"/>
              <a:buChar char="o"/>
            </a:pPr>
            <a:r>
              <a:rPr lang="en-GB" sz="2000" dirty="0"/>
              <a:t>This quote confirms the idea that Purity was highly linked to peoples connections with God and their ability to allow God into their lives.</a:t>
            </a:r>
          </a:p>
          <a:p>
            <a:pPr marL="383540" lvl="1">
              <a:buFont typeface="Courier New" panose="02070309020205020404" pitchFamily="49" charset="0"/>
              <a:buChar char="o"/>
            </a:pPr>
            <a:endParaRPr lang="en-GB" sz="2000" dirty="0">
              <a:cs typeface="Calibri"/>
            </a:endParaRPr>
          </a:p>
        </p:txBody>
      </p:sp>
      <p:sp>
        <p:nvSpPr>
          <p:cNvPr id="79" name="Rectangle 78">
            <a:extLst>
              <a:ext uri="{FF2B5EF4-FFF2-40B4-BE49-F238E27FC236}">
                <a16:creationId xmlns:a16="http://schemas.microsoft.com/office/drawing/2014/main" id="{1627C7B9-FD35-4E35-B741-E4A9A5F41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 name="Rectangle 80">
            <a:extLst>
              <a:ext uri="{FF2B5EF4-FFF2-40B4-BE49-F238E27FC236}">
                <a16:creationId xmlns:a16="http://schemas.microsoft.com/office/drawing/2014/main" id="{476B7131-2035-43F9-84E8-2B4749D33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4865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F532AA8F-7655-4585-B919-E2A0FD87E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8E121-D81C-40ED-97DD-37F8267D3D80}"/>
              </a:ext>
            </a:extLst>
          </p:cNvPr>
          <p:cNvSpPr>
            <a:spLocks noGrp="1"/>
          </p:cNvSpPr>
          <p:nvPr>
            <p:ph type="title"/>
          </p:nvPr>
        </p:nvSpPr>
        <p:spPr>
          <a:xfrm>
            <a:off x="453107" y="-725379"/>
            <a:ext cx="10780951" cy="1450757"/>
          </a:xfrm>
        </p:spPr>
        <p:txBody>
          <a:bodyPr>
            <a:normAutofit/>
          </a:bodyPr>
          <a:lstStyle/>
          <a:p>
            <a:r>
              <a:rPr lang="en-GB"/>
              <a:t>Role of the Mikvah in the Second Temple  </a:t>
            </a:r>
          </a:p>
        </p:txBody>
      </p:sp>
      <p:cxnSp>
        <p:nvCxnSpPr>
          <p:cNvPr id="193" name="Straight Connector 192">
            <a:extLst>
              <a:ext uri="{FF2B5EF4-FFF2-40B4-BE49-F238E27FC236}">
                <a16:creationId xmlns:a16="http://schemas.microsoft.com/office/drawing/2014/main" id="{C91AB637-318E-4CDB-8A57-B13978DB77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598BEA-CD7E-4378-9E2F-0A5D000C0B28}"/>
              </a:ext>
            </a:extLst>
          </p:cNvPr>
          <p:cNvSpPr>
            <a:spLocks noGrp="1"/>
          </p:cNvSpPr>
          <p:nvPr>
            <p:ph idx="1"/>
          </p:nvPr>
        </p:nvSpPr>
        <p:spPr>
          <a:xfrm>
            <a:off x="7543801" y="539829"/>
            <a:ext cx="4512211" cy="5024483"/>
          </a:xfrm>
        </p:spPr>
        <p:txBody>
          <a:bodyPr>
            <a:normAutofit/>
          </a:bodyPr>
          <a:lstStyle/>
          <a:p>
            <a:pPr>
              <a:buFont typeface="Courier New" panose="02070309020205020404" pitchFamily="49" charset="0"/>
              <a:buChar char="o"/>
            </a:pPr>
            <a:endParaRPr lang="en-GB" dirty="0"/>
          </a:p>
          <a:p>
            <a:pPr>
              <a:buFont typeface="Courier New" panose="02070309020205020404" pitchFamily="49" charset="0"/>
              <a:buChar char="o"/>
            </a:pPr>
            <a:r>
              <a:rPr lang="en-GB" dirty="0"/>
              <a:t> The role of the Mikvah in the Second Temple is different to the one that it plays today, as purity was far more of a focus</a:t>
            </a:r>
          </a:p>
          <a:p>
            <a:pPr>
              <a:buFont typeface="Courier New" panose="02070309020205020404" pitchFamily="49" charset="0"/>
              <a:buChar char="o"/>
            </a:pPr>
            <a:r>
              <a:rPr lang="en-GB" dirty="0"/>
              <a:t> This is seen through the “the archaeological remains of synagogues from this time [as they] show that either </a:t>
            </a:r>
            <a:r>
              <a:rPr lang="en-GB" dirty="0" err="1"/>
              <a:t>miqva'ot</a:t>
            </a:r>
            <a:r>
              <a:rPr lang="en-GB" dirty="0"/>
              <a:t> or wash basins were used for regular attendance at the weekly services” (Poirier 2003)</a:t>
            </a:r>
          </a:p>
          <a:p>
            <a:pPr>
              <a:buFont typeface="Courier New" panose="02070309020205020404" pitchFamily="49" charset="0"/>
              <a:buChar char="o"/>
            </a:pPr>
            <a:r>
              <a:rPr lang="en-GB" dirty="0"/>
              <a:t>Furthermore, the Mikvah may have been used before a number of religious activities, such as scared meals, holding religious texts and prayer (</a:t>
            </a:r>
            <a:r>
              <a:rPr lang="en-GB" dirty="0" err="1"/>
              <a:t>Urman</a:t>
            </a:r>
            <a:r>
              <a:rPr lang="en-GB" dirty="0"/>
              <a:t> and Flesher 1998: 296).</a:t>
            </a:r>
          </a:p>
        </p:txBody>
      </p:sp>
      <p:sp>
        <p:nvSpPr>
          <p:cNvPr id="194" name="Rectangle 193">
            <a:extLst>
              <a:ext uri="{FF2B5EF4-FFF2-40B4-BE49-F238E27FC236}">
                <a16:creationId xmlns:a16="http://schemas.microsoft.com/office/drawing/2014/main" id="{BACADE56-B590-4E65-AF77-CEDAB0E2C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 name="Rectangle 194">
            <a:extLst>
              <a:ext uri="{FF2B5EF4-FFF2-40B4-BE49-F238E27FC236}">
                <a16:creationId xmlns:a16="http://schemas.microsoft.com/office/drawing/2014/main" id="{1CD6EB25-01BC-4EB1-8BED-E81046194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218" name="Picture 2" descr="Mikveh of the Priests - Madain Project (en)">
            <a:extLst>
              <a:ext uri="{FF2B5EF4-FFF2-40B4-BE49-F238E27FC236}">
                <a16:creationId xmlns:a16="http://schemas.microsoft.com/office/drawing/2014/main" id="{BCADA488-792E-4863-B4A5-1CAA87AE09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3107" y="977242"/>
            <a:ext cx="6923881" cy="4587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7841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F532AA8F-7655-4585-B919-E2A0FD87E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8E121-D81C-40ED-97DD-37F8267D3D80}"/>
              </a:ext>
            </a:extLst>
          </p:cNvPr>
          <p:cNvSpPr>
            <a:spLocks noGrp="1"/>
          </p:cNvSpPr>
          <p:nvPr>
            <p:ph type="title"/>
          </p:nvPr>
        </p:nvSpPr>
        <p:spPr>
          <a:xfrm>
            <a:off x="534572" y="-768435"/>
            <a:ext cx="10592973" cy="1450757"/>
          </a:xfrm>
        </p:spPr>
        <p:txBody>
          <a:bodyPr>
            <a:normAutofit/>
          </a:bodyPr>
          <a:lstStyle/>
          <a:p>
            <a:r>
              <a:rPr lang="en-GB" dirty="0"/>
              <a:t>How Purity was threatened by outsiders </a:t>
            </a:r>
          </a:p>
        </p:txBody>
      </p:sp>
      <p:cxnSp>
        <p:nvCxnSpPr>
          <p:cNvPr id="193" name="Straight Connector 192">
            <a:extLst>
              <a:ext uri="{FF2B5EF4-FFF2-40B4-BE49-F238E27FC236}">
                <a16:creationId xmlns:a16="http://schemas.microsoft.com/office/drawing/2014/main" id="{C91AB637-318E-4CDB-8A57-B13978DB77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598BEA-CD7E-4378-9E2F-0A5D000C0B28}"/>
              </a:ext>
            </a:extLst>
          </p:cNvPr>
          <p:cNvSpPr>
            <a:spLocks noGrp="1"/>
          </p:cNvSpPr>
          <p:nvPr>
            <p:ph idx="1"/>
          </p:nvPr>
        </p:nvSpPr>
        <p:spPr>
          <a:xfrm>
            <a:off x="7638366" y="250612"/>
            <a:ext cx="4425816" cy="5961501"/>
          </a:xfrm>
        </p:spPr>
        <p:txBody>
          <a:bodyPr>
            <a:normAutofit/>
          </a:bodyPr>
          <a:lstStyle/>
          <a:p>
            <a:pPr>
              <a:buFont typeface="Courier New" panose="02070309020205020404" pitchFamily="49" charset="0"/>
              <a:buChar char="o"/>
            </a:pPr>
            <a:endParaRPr lang="en-GB" dirty="0"/>
          </a:p>
          <a:p>
            <a:pPr>
              <a:buFont typeface="Courier New" panose="02070309020205020404" pitchFamily="49" charset="0"/>
              <a:buChar char="o"/>
            </a:pPr>
            <a:r>
              <a:rPr lang="en-GB" dirty="0"/>
              <a:t> “It is deceptively simple to assume that Gentiles, who did not observe purity laws, would have been considered ritual impure”, however, many scholars maintain this position. (Klawans 1995)</a:t>
            </a:r>
          </a:p>
          <a:p>
            <a:pPr>
              <a:buFont typeface="Courier New" panose="02070309020205020404" pitchFamily="49" charset="0"/>
              <a:buChar char="o"/>
            </a:pPr>
            <a:r>
              <a:rPr lang="en-GB" dirty="0"/>
              <a:t> Lev 21:12, referring to priests, states that “He shall not go outside the sanctuary and thus profane the sanctuary of his God; for the consecration of the anointing oil of his God is upon him: I am the </a:t>
            </a:r>
            <a:r>
              <a:rPr lang="en-GB" cap="small" dirty="0"/>
              <a:t>Lord”.</a:t>
            </a:r>
          </a:p>
          <a:p>
            <a:pPr>
              <a:buFont typeface="Courier New" panose="02070309020205020404" pitchFamily="49" charset="0"/>
              <a:buChar char="o"/>
            </a:pPr>
            <a:r>
              <a:rPr lang="en-GB" dirty="0"/>
              <a:t>Lev 21:12 is thought to imply that Priests cannot marry Gentiles, as it effects their holiness. Although this marriage rule does not apply to all Jews, the Jewish faith does discourage relations with non-Jews, perhaps standing from the idea that Gentiles are impure </a:t>
            </a:r>
          </a:p>
        </p:txBody>
      </p:sp>
      <p:sp>
        <p:nvSpPr>
          <p:cNvPr id="194" name="Rectangle 193">
            <a:extLst>
              <a:ext uri="{FF2B5EF4-FFF2-40B4-BE49-F238E27FC236}">
                <a16:creationId xmlns:a16="http://schemas.microsoft.com/office/drawing/2014/main" id="{BACADE56-B590-4E65-AF77-CEDAB0E2C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 name="Rectangle 194">
            <a:extLst>
              <a:ext uri="{FF2B5EF4-FFF2-40B4-BE49-F238E27FC236}">
                <a16:creationId xmlns:a16="http://schemas.microsoft.com/office/drawing/2014/main" id="{1CD6EB25-01BC-4EB1-8BED-E81046194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6" name="Picture 2" descr="Jews, Greeks and Romans | History Today">
            <a:extLst>
              <a:ext uri="{FF2B5EF4-FFF2-40B4-BE49-F238E27FC236}">
                <a16:creationId xmlns:a16="http://schemas.microsoft.com/office/drawing/2014/main" id="{C54B24D6-E7AB-49FB-B376-65048B657E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0064" y="748806"/>
            <a:ext cx="7143750" cy="521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5175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F532AA8F-7655-4585-B919-E2A0FD87E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8E121-D81C-40ED-97DD-37F8267D3D80}"/>
              </a:ext>
            </a:extLst>
          </p:cNvPr>
          <p:cNvSpPr>
            <a:spLocks noGrp="1"/>
          </p:cNvSpPr>
          <p:nvPr>
            <p:ph type="title"/>
          </p:nvPr>
        </p:nvSpPr>
        <p:spPr>
          <a:xfrm>
            <a:off x="534572" y="-768435"/>
            <a:ext cx="10592973" cy="1450757"/>
          </a:xfrm>
        </p:spPr>
        <p:txBody>
          <a:bodyPr>
            <a:normAutofit/>
          </a:bodyPr>
          <a:lstStyle/>
          <a:p>
            <a:r>
              <a:rPr lang="en-GB" dirty="0"/>
              <a:t>How Purity was threatened by outsiders </a:t>
            </a:r>
          </a:p>
        </p:txBody>
      </p:sp>
      <p:cxnSp>
        <p:nvCxnSpPr>
          <p:cNvPr id="193" name="Straight Connector 192">
            <a:extLst>
              <a:ext uri="{FF2B5EF4-FFF2-40B4-BE49-F238E27FC236}">
                <a16:creationId xmlns:a16="http://schemas.microsoft.com/office/drawing/2014/main" id="{C91AB637-318E-4CDB-8A57-B13978DB77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598BEA-CD7E-4378-9E2F-0A5D000C0B28}"/>
              </a:ext>
            </a:extLst>
          </p:cNvPr>
          <p:cNvSpPr>
            <a:spLocks noGrp="1"/>
          </p:cNvSpPr>
          <p:nvPr>
            <p:ph idx="1"/>
          </p:nvPr>
        </p:nvSpPr>
        <p:spPr>
          <a:xfrm>
            <a:off x="7444492" y="406057"/>
            <a:ext cx="4604031" cy="5961501"/>
          </a:xfrm>
        </p:spPr>
        <p:txBody>
          <a:bodyPr>
            <a:normAutofit fontScale="92500"/>
          </a:bodyPr>
          <a:lstStyle/>
          <a:p>
            <a:pPr>
              <a:buFont typeface="Courier New" panose="02070309020205020404" pitchFamily="49" charset="0"/>
              <a:buChar char="o"/>
            </a:pPr>
            <a:r>
              <a:rPr lang="en-GB" dirty="0"/>
              <a:t>“As long as those affected with impurity stayed away from these sacred precincts Jewish society did not care about their impurity” (Shaye J  D Cohen 2010: 400)</a:t>
            </a:r>
          </a:p>
          <a:p>
            <a:pPr>
              <a:buFont typeface="Courier New" panose="02070309020205020404" pitchFamily="49" charset="0"/>
              <a:buChar char="o"/>
            </a:pPr>
            <a:r>
              <a:rPr lang="en-GB" dirty="0"/>
              <a:t>This therefore adds to the impact that Hellenization had, as impure people were now mixing with Jews, and affecting the purity of the people.</a:t>
            </a:r>
          </a:p>
          <a:p>
            <a:pPr>
              <a:buFont typeface="Courier New" panose="02070309020205020404" pitchFamily="49" charset="0"/>
              <a:buChar char="o"/>
            </a:pPr>
            <a:r>
              <a:rPr lang="en-GB" dirty="0"/>
              <a:t>Furthermore, “Second Temple groups, such as the Qumran sectaries, who emphasize the genealogical basis of Israelite identity, deem all Gentiles – whether hostile or sympathetic, morally pure or impure- to be a threat to the genealogical purity of Israel” (Christine Elizabeth Hayes 2002: 194)</a:t>
            </a:r>
          </a:p>
          <a:p>
            <a:pPr>
              <a:buFont typeface="Courier New" panose="02070309020205020404" pitchFamily="49" charset="0"/>
              <a:buChar char="o"/>
            </a:pPr>
            <a:r>
              <a:rPr lang="en-GB" dirty="0"/>
              <a:t>This quote suggests that not all Gentiles are impure, however, that they still pose a threat. Therefore, the lack of purity was not the only threat that people saw in Gentiles, but also the fear of the lose of Judaism. </a:t>
            </a:r>
          </a:p>
          <a:p>
            <a:pPr marL="0" indent="0">
              <a:buNone/>
            </a:pPr>
            <a:endParaRPr lang="en-GB" dirty="0"/>
          </a:p>
        </p:txBody>
      </p:sp>
      <p:sp>
        <p:nvSpPr>
          <p:cNvPr id="194" name="Rectangle 193">
            <a:extLst>
              <a:ext uri="{FF2B5EF4-FFF2-40B4-BE49-F238E27FC236}">
                <a16:creationId xmlns:a16="http://schemas.microsoft.com/office/drawing/2014/main" id="{BACADE56-B590-4E65-AF77-CEDAB0E2C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 name="Rectangle 194">
            <a:extLst>
              <a:ext uri="{FF2B5EF4-FFF2-40B4-BE49-F238E27FC236}">
                <a16:creationId xmlns:a16="http://schemas.microsoft.com/office/drawing/2014/main" id="{1CD6EB25-01BC-4EB1-8BED-E81046194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6" name="Picture 2" descr="Jews, Greeks and Romans | History Today">
            <a:extLst>
              <a:ext uri="{FF2B5EF4-FFF2-40B4-BE49-F238E27FC236}">
                <a16:creationId xmlns:a16="http://schemas.microsoft.com/office/drawing/2014/main" id="{C54B24D6-E7AB-49FB-B376-65048B657E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0064" y="748806"/>
            <a:ext cx="6910950" cy="521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0555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F532AA8F-7655-4585-B919-E2A0FD87E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8E121-D81C-40ED-97DD-37F8267D3D80}"/>
              </a:ext>
            </a:extLst>
          </p:cNvPr>
          <p:cNvSpPr>
            <a:spLocks noGrp="1"/>
          </p:cNvSpPr>
          <p:nvPr>
            <p:ph type="title"/>
          </p:nvPr>
        </p:nvSpPr>
        <p:spPr>
          <a:xfrm>
            <a:off x="501263" y="139470"/>
            <a:ext cx="8225903" cy="635459"/>
          </a:xfrm>
        </p:spPr>
        <p:txBody>
          <a:bodyPr>
            <a:normAutofit fontScale="90000"/>
          </a:bodyPr>
          <a:lstStyle/>
          <a:p>
            <a:r>
              <a:rPr lang="en-GB" dirty="0"/>
              <a:t>Mikvahs importance at Qumran</a:t>
            </a:r>
          </a:p>
        </p:txBody>
      </p:sp>
      <p:cxnSp>
        <p:nvCxnSpPr>
          <p:cNvPr id="193" name="Straight Connector 192">
            <a:extLst>
              <a:ext uri="{FF2B5EF4-FFF2-40B4-BE49-F238E27FC236}">
                <a16:creationId xmlns:a16="http://schemas.microsoft.com/office/drawing/2014/main" id="{C91AB637-318E-4CDB-8A57-B13978DB77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598BEA-CD7E-4378-9E2F-0A5D000C0B28}"/>
              </a:ext>
            </a:extLst>
          </p:cNvPr>
          <p:cNvSpPr>
            <a:spLocks noGrp="1"/>
          </p:cNvSpPr>
          <p:nvPr>
            <p:ph idx="1"/>
          </p:nvPr>
        </p:nvSpPr>
        <p:spPr>
          <a:xfrm>
            <a:off x="6996698" y="677353"/>
            <a:ext cx="5195301" cy="5503294"/>
          </a:xfrm>
        </p:spPr>
        <p:txBody>
          <a:bodyPr>
            <a:normAutofit lnSpcReduction="10000"/>
          </a:bodyPr>
          <a:lstStyle/>
          <a:p>
            <a:pPr>
              <a:buFont typeface="Courier New" panose="02070309020205020404" pitchFamily="49" charset="0"/>
              <a:buChar char="o"/>
            </a:pPr>
            <a:r>
              <a:rPr lang="en-GB" dirty="0"/>
              <a:t>Mikvahs were found throughout Qumran, which is significant because they did not have access to the temple, yet still practiced purity</a:t>
            </a:r>
          </a:p>
          <a:p>
            <a:pPr>
              <a:buFont typeface="Courier New" panose="02070309020205020404" pitchFamily="49" charset="0"/>
              <a:buChar char="o"/>
            </a:pPr>
            <a:r>
              <a:rPr lang="en-GB" dirty="0"/>
              <a:t> The Mikvahs found “are not dissimilar to others excavated in Jerusalem and elsewhere in Israel, except for one – which has its stepped area divided into partitions making it a four-section bath” (Feather 2003)</a:t>
            </a:r>
          </a:p>
          <a:p>
            <a:pPr>
              <a:buFont typeface="Courier New" panose="02070309020205020404" pitchFamily="49" charset="0"/>
              <a:buChar char="o"/>
            </a:pPr>
            <a:r>
              <a:rPr lang="en-GB" dirty="0"/>
              <a:t>The fact that Mikvah’s were found is also significant due to the fact that “the mikveh is absent from the entire literary record of the Second Temple Period” and is not mentioned once in the Qumran scrolls. (Cohen 2007: 132) </a:t>
            </a:r>
          </a:p>
          <a:p>
            <a:pPr>
              <a:buFont typeface="Courier New" panose="02070309020205020404" pitchFamily="49" charset="0"/>
              <a:buChar char="o"/>
            </a:pPr>
            <a:r>
              <a:rPr lang="en-GB" dirty="0"/>
              <a:t>Although there could be many reasons that the Mikvah is not spoken about, it could simply be due to the fact that they did not think to document something that was so deeply engraved into their lifestyles</a:t>
            </a:r>
          </a:p>
          <a:p>
            <a:pPr>
              <a:buFont typeface="Courier New" panose="02070309020205020404" pitchFamily="49" charset="0"/>
              <a:buChar char="o"/>
            </a:pPr>
            <a:endParaRPr lang="en-GB" dirty="0"/>
          </a:p>
        </p:txBody>
      </p:sp>
      <p:sp>
        <p:nvSpPr>
          <p:cNvPr id="194" name="Rectangle 193">
            <a:extLst>
              <a:ext uri="{FF2B5EF4-FFF2-40B4-BE49-F238E27FC236}">
                <a16:creationId xmlns:a16="http://schemas.microsoft.com/office/drawing/2014/main" id="{BACADE56-B590-4E65-AF77-CEDAB0E2C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 name="Rectangle 194">
            <a:extLst>
              <a:ext uri="{FF2B5EF4-FFF2-40B4-BE49-F238E27FC236}">
                <a16:creationId xmlns:a16="http://schemas.microsoft.com/office/drawing/2014/main" id="{1CD6EB25-01BC-4EB1-8BED-E81046194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50" name="Picture 2" descr="A Brief History Of Mikveh Pool">
            <a:extLst>
              <a:ext uri="{FF2B5EF4-FFF2-40B4-BE49-F238E27FC236}">
                <a16:creationId xmlns:a16="http://schemas.microsoft.com/office/drawing/2014/main" id="{C34CDCFE-3D5D-4623-8E02-4ED3BBD7D8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999" y="853028"/>
            <a:ext cx="6362700" cy="4257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3020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F532AA8F-7655-4585-B919-E2A0FD87E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8E121-D81C-40ED-97DD-37F8267D3D80}"/>
              </a:ext>
            </a:extLst>
          </p:cNvPr>
          <p:cNvSpPr>
            <a:spLocks noGrp="1"/>
          </p:cNvSpPr>
          <p:nvPr>
            <p:ph type="title"/>
          </p:nvPr>
        </p:nvSpPr>
        <p:spPr>
          <a:xfrm>
            <a:off x="0" y="-622903"/>
            <a:ext cx="9512709" cy="1450757"/>
          </a:xfrm>
        </p:spPr>
        <p:txBody>
          <a:bodyPr>
            <a:normAutofit/>
          </a:bodyPr>
          <a:lstStyle/>
          <a:p>
            <a:r>
              <a:rPr lang="en-GB" dirty="0"/>
              <a:t>Dead Sea Scrolls reveal about Mikvah</a:t>
            </a:r>
          </a:p>
        </p:txBody>
      </p:sp>
      <p:cxnSp>
        <p:nvCxnSpPr>
          <p:cNvPr id="193" name="Straight Connector 192">
            <a:extLst>
              <a:ext uri="{FF2B5EF4-FFF2-40B4-BE49-F238E27FC236}">
                <a16:creationId xmlns:a16="http://schemas.microsoft.com/office/drawing/2014/main" id="{C91AB637-318E-4CDB-8A57-B13978DB77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94" name="Rectangle 193">
            <a:extLst>
              <a:ext uri="{FF2B5EF4-FFF2-40B4-BE49-F238E27FC236}">
                <a16:creationId xmlns:a16="http://schemas.microsoft.com/office/drawing/2014/main" id="{BACADE56-B590-4E65-AF77-CEDAB0E2C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 name="Rectangle 194">
            <a:extLst>
              <a:ext uri="{FF2B5EF4-FFF2-40B4-BE49-F238E27FC236}">
                <a16:creationId xmlns:a16="http://schemas.microsoft.com/office/drawing/2014/main" id="{1CD6EB25-01BC-4EB1-8BED-E81046194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Content Placeholder 4">
            <a:extLst>
              <a:ext uri="{FF2B5EF4-FFF2-40B4-BE49-F238E27FC236}">
                <a16:creationId xmlns:a16="http://schemas.microsoft.com/office/drawing/2014/main" id="{9550DDC9-747D-4174-92BE-F6EAD00EF965}"/>
              </a:ext>
            </a:extLst>
          </p:cNvPr>
          <p:cNvSpPr>
            <a:spLocks noGrp="1"/>
          </p:cNvSpPr>
          <p:nvPr>
            <p:ph idx="1"/>
          </p:nvPr>
        </p:nvSpPr>
        <p:spPr>
          <a:xfrm>
            <a:off x="6402437" y="631185"/>
            <a:ext cx="5991199" cy="5572664"/>
          </a:xfrm>
        </p:spPr>
        <p:txBody>
          <a:bodyPr>
            <a:normAutofit/>
          </a:bodyPr>
          <a:lstStyle/>
          <a:p>
            <a:pPr>
              <a:buFont typeface="Courier New" panose="02070309020205020404" pitchFamily="49" charset="0"/>
              <a:buChar char="o"/>
            </a:pPr>
            <a:r>
              <a:rPr lang="en-GB" dirty="0">
                <a:hlinkClick r:id="rId2"/>
              </a:rPr>
              <a:t>https://youtu.be/QqSTlgox918</a:t>
            </a:r>
            <a:endParaRPr lang="en-GB" dirty="0"/>
          </a:p>
          <a:p>
            <a:pPr>
              <a:buFont typeface="Courier New" panose="02070309020205020404" pitchFamily="49" charset="0"/>
              <a:buChar char="o"/>
            </a:pPr>
            <a:endParaRPr lang="en-GB" dirty="0"/>
          </a:p>
          <a:p>
            <a:pPr>
              <a:buFont typeface="Courier New" panose="02070309020205020404" pitchFamily="49" charset="0"/>
              <a:buChar char="o"/>
            </a:pPr>
            <a:r>
              <a:rPr lang="en-GB" dirty="0"/>
              <a:t>The video listed shows a Mikvah from the Second Temple. </a:t>
            </a:r>
          </a:p>
          <a:p>
            <a:pPr>
              <a:buFont typeface="Courier New" panose="02070309020205020404" pitchFamily="49" charset="0"/>
              <a:buChar char="o"/>
            </a:pPr>
            <a:r>
              <a:rPr lang="en-GB" dirty="0"/>
              <a:t>It displays the markings and drawing that are on the walls, which are though to have.</a:t>
            </a:r>
          </a:p>
          <a:p>
            <a:pPr>
              <a:buFont typeface="Courier New" panose="02070309020205020404" pitchFamily="49" charset="0"/>
              <a:buChar char="o"/>
            </a:pPr>
            <a:r>
              <a:rPr lang="en-GB" dirty="0"/>
              <a:t> “While archaeologists identified some of inscriptions and symbols as names or common artistic elements of Second Temple-era Judaism, many remain a mystery to them and to other experts.” (Pileggi 2015)</a:t>
            </a:r>
          </a:p>
          <a:p>
            <a:pPr>
              <a:buFont typeface="Courier New" panose="02070309020205020404" pitchFamily="49" charset="0"/>
              <a:buChar char="o"/>
            </a:pPr>
            <a:r>
              <a:rPr lang="en-GB" dirty="0"/>
              <a:t> Perhaps this is the written evidence that was left to document the practice of the Mikvah, as opposed to putting it in the written texts</a:t>
            </a:r>
          </a:p>
        </p:txBody>
      </p:sp>
      <p:pic>
        <p:nvPicPr>
          <p:cNvPr id="6" name="Picture 5">
            <a:hlinkClick r:id="rId3" action="ppaction://hlinksldjump"/>
            <a:extLst>
              <a:ext uri="{FF2B5EF4-FFF2-40B4-BE49-F238E27FC236}">
                <a16:creationId xmlns:a16="http://schemas.microsoft.com/office/drawing/2014/main" id="{739822FB-04DF-4441-ACED-B7B9CDB3177E}"/>
              </a:ext>
            </a:extLst>
          </p:cNvPr>
          <p:cNvPicPr>
            <a:picLocks noChangeAspect="1"/>
          </p:cNvPicPr>
          <p:nvPr/>
        </p:nvPicPr>
        <p:blipFill rotWithShape="1">
          <a:blip r:embed="rId4"/>
          <a:srcRect l="24231" t="35481" r="32038" b="21627"/>
          <a:stretch/>
        </p:blipFill>
        <p:spPr>
          <a:xfrm>
            <a:off x="334443" y="1351075"/>
            <a:ext cx="5866359" cy="3234994"/>
          </a:xfrm>
          <a:prstGeom prst="rect">
            <a:avLst/>
          </a:prstGeom>
        </p:spPr>
      </p:pic>
    </p:spTree>
    <p:extLst>
      <p:ext uri="{BB962C8B-B14F-4D97-AF65-F5344CB8AC3E}">
        <p14:creationId xmlns:p14="http://schemas.microsoft.com/office/powerpoint/2010/main" val="415983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F532AA8F-7655-4585-B919-E2A0FD87E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8E121-D81C-40ED-97DD-37F8267D3D80}"/>
              </a:ext>
            </a:extLst>
          </p:cNvPr>
          <p:cNvSpPr>
            <a:spLocks noGrp="1"/>
          </p:cNvSpPr>
          <p:nvPr>
            <p:ph type="title"/>
          </p:nvPr>
        </p:nvSpPr>
        <p:spPr>
          <a:xfrm>
            <a:off x="334617" y="-634299"/>
            <a:ext cx="3690257" cy="1450757"/>
          </a:xfrm>
        </p:spPr>
        <p:txBody>
          <a:bodyPr>
            <a:normAutofit/>
          </a:bodyPr>
          <a:lstStyle/>
          <a:p>
            <a:r>
              <a:rPr lang="en-GB" dirty="0"/>
              <a:t>Conclusion</a:t>
            </a:r>
          </a:p>
        </p:txBody>
      </p:sp>
      <p:cxnSp>
        <p:nvCxnSpPr>
          <p:cNvPr id="193" name="Straight Connector 192">
            <a:extLst>
              <a:ext uri="{FF2B5EF4-FFF2-40B4-BE49-F238E27FC236}">
                <a16:creationId xmlns:a16="http://schemas.microsoft.com/office/drawing/2014/main" id="{C91AB637-318E-4CDB-8A57-B13978DB77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598BEA-CD7E-4378-9E2F-0A5D000C0B28}"/>
              </a:ext>
            </a:extLst>
          </p:cNvPr>
          <p:cNvSpPr>
            <a:spLocks noGrp="1"/>
          </p:cNvSpPr>
          <p:nvPr>
            <p:ph idx="1"/>
          </p:nvPr>
        </p:nvSpPr>
        <p:spPr>
          <a:xfrm>
            <a:off x="7158445" y="91078"/>
            <a:ext cx="4698938" cy="5557553"/>
          </a:xfrm>
        </p:spPr>
        <p:txBody>
          <a:bodyPr>
            <a:normAutofit lnSpcReduction="10000"/>
          </a:bodyPr>
          <a:lstStyle/>
          <a:p>
            <a:pPr>
              <a:buFont typeface="Courier New" panose="02070309020205020404" pitchFamily="49" charset="0"/>
              <a:buChar char="o"/>
            </a:pPr>
            <a:endParaRPr lang="en-GB" dirty="0"/>
          </a:p>
          <a:p>
            <a:pPr>
              <a:buFont typeface="Courier New" panose="02070309020205020404" pitchFamily="49" charset="0"/>
              <a:buChar char="o"/>
            </a:pPr>
            <a:r>
              <a:rPr lang="en-GB" dirty="0"/>
              <a:t> Overall, from the evidence presented it is clear that the Mikvah was of high importance, both during the Second Temple and now.</a:t>
            </a:r>
          </a:p>
          <a:p>
            <a:pPr>
              <a:buFont typeface="Courier New" panose="02070309020205020404" pitchFamily="49" charset="0"/>
              <a:buChar char="o"/>
            </a:pPr>
            <a:r>
              <a:rPr lang="en-GB" dirty="0"/>
              <a:t>The focus on purity and the Temple at the time had a major impact on the amount of evidence of Mikvahs that are seen today </a:t>
            </a:r>
          </a:p>
          <a:p>
            <a:pPr>
              <a:buFont typeface="Courier New" panose="02070309020205020404" pitchFamily="49" charset="0"/>
              <a:buChar char="o"/>
            </a:pPr>
            <a:r>
              <a:rPr lang="en-GB" dirty="0"/>
              <a:t>The lack of written evidence of the Mikvah is shocking as the arkeological evidence is so prevalent. However, the deep integration of purity and the usage of the Mikvah in everyday life may have meant that authors of texts did not think to mention it</a:t>
            </a:r>
          </a:p>
          <a:p>
            <a:pPr>
              <a:buFont typeface="Courier New" panose="02070309020205020404" pitchFamily="49" charset="0"/>
              <a:buChar char="o"/>
            </a:pPr>
            <a:r>
              <a:rPr lang="en-GB" dirty="0"/>
              <a:t>The Mikvah allowed people to become clean in order to practice their religion fully, and most likely kept many people connected to Judaism during times that this was limited </a:t>
            </a:r>
          </a:p>
          <a:p>
            <a:pPr>
              <a:buFont typeface="Courier New" panose="02070309020205020404" pitchFamily="49" charset="0"/>
              <a:buChar char="o"/>
            </a:pPr>
            <a:endParaRPr lang="en-GB" dirty="0"/>
          </a:p>
        </p:txBody>
      </p:sp>
      <p:sp>
        <p:nvSpPr>
          <p:cNvPr id="194" name="Rectangle 193">
            <a:extLst>
              <a:ext uri="{FF2B5EF4-FFF2-40B4-BE49-F238E27FC236}">
                <a16:creationId xmlns:a16="http://schemas.microsoft.com/office/drawing/2014/main" id="{BACADE56-B590-4E65-AF77-CEDAB0E2C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 name="Rectangle 194">
            <a:extLst>
              <a:ext uri="{FF2B5EF4-FFF2-40B4-BE49-F238E27FC236}">
                <a16:creationId xmlns:a16="http://schemas.microsoft.com/office/drawing/2014/main" id="{1CD6EB25-01BC-4EB1-8BED-E81046194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122" name="Picture 2" descr="On the Mikveh Trail, follow the rugged path of Jerusalem's ancient ...">
            <a:extLst>
              <a:ext uri="{FF2B5EF4-FFF2-40B4-BE49-F238E27FC236}">
                <a16:creationId xmlns:a16="http://schemas.microsoft.com/office/drawing/2014/main" id="{84C7EAED-5A8A-406A-BE5C-3F0EDF405C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617" y="816458"/>
            <a:ext cx="6761779" cy="4226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5023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9019-8F7A-4C04-9AEF-78B0A9766EDF}"/>
              </a:ext>
            </a:extLst>
          </p:cNvPr>
          <p:cNvSpPr>
            <a:spLocks noGrp="1"/>
          </p:cNvSpPr>
          <p:nvPr>
            <p:ph type="title"/>
          </p:nvPr>
        </p:nvSpPr>
        <p:spPr>
          <a:xfrm>
            <a:off x="0" y="-147184"/>
            <a:ext cx="10058400" cy="748454"/>
          </a:xfrm>
        </p:spPr>
        <p:txBody>
          <a:bodyPr/>
          <a:lstStyle/>
          <a:p>
            <a:r>
              <a:rPr lang="en-GB" dirty="0"/>
              <a:t>Bibliography </a:t>
            </a:r>
          </a:p>
        </p:txBody>
      </p:sp>
      <p:sp>
        <p:nvSpPr>
          <p:cNvPr id="3" name="Content Placeholder 2">
            <a:extLst>
              <a:ext uri="{FF2B5EF4-FFF2-40B4-BE49-F238E27FC236}">
                <a16:creationId xmlns:a16="http://schemas.microsoft.com/office/drawing/2014/main" id="{238D5707-BCF7-4BDA-B71F-23464A99E34D}"/>
              </a:ext>
            </a:extLst>
          </p:cNvPr>
          <p:cNvSpPr>
            <a:spLocks noGrp="1"/>
          </p:cNvSpPr>
          <p:nvPr>
            <p:ph idx="1"/>
          </p:nvPr>
        </p:nvSpPr>
        <p:spPr/>
        <p:txBody>
          <a:bodyPr>
            <a:normAutofit/>
          </a:bodyPr>
          <a:lstStyle/>
          <a:p>
            <a:endParaRPr lang="en-GB"/>
          </a:p>
          <a:p>
            <a:r>
              <a:rPr lang="en-GB"/>
              <a:t>‌</a:t>
            </a:r>
          </a:p>
          <a:p>
            <a:endParaRPr lang="en-GB"/>
          </a:p>
          <a:p>
            <a:endParaRPr lang="en-GB"/>
          </a:p>
          <a:p>
            <a:r>
              <a:rPr lang="en-GB"/>
              <a:t>‌</a:t>
            </a:r>
          </a:p>
          <a:p>
            <a:pPr marL="457200" indent="-457200">
              <a:buFont typeface="+mj-lt"/>
              <a:buAutoNum type="arabicPeriod"/>
            </a:pPr>
            <a:endParaRPr lang="en-GB"/>
          </a:p>
        </p:txBody>
      </p:sp>
      <p:sp>
        <p:nvSpPr>
          <p:cNvPr id="4" name="Rectangle 3">
            <a:extLst>
              <a:ext uri="{FF2B5EF4-FFF2-40B4-BE49-F238E27FC236}">
                <a16:creationId xmlns:a16="http://schemas.microsoft.com/office/drawing/2014/main" id="{1DB2275F-3381-498B-8232-14B396B6F919}"/>
              </a:ext>
            </a:extLst>
          </p:cNvPr>
          <p:cNvSpPr/>
          <p:nvPr/>
        </p:nvSpPr>
        <p:spPr>
          <a:xfrm>
            <a:off x="0" y="227043"/>
            <a:ext cx="12192000" cy="6140142"/>
          </a:xfrm>
          <a:prstGeom prst="rect">
            <a:avLst/>
          </a:prstGeom>
        </p:spPr>
        <p:txBody>
          <a:bodyPr wrap="square">
            <a:spAutoFit/>
          </a:bodyPr>
          <a:lstStyle/>
          <a:p>
            <a:endParaRPr lang="en-GB" sz="1500" dirty="0"/>
          </a:p>
          <a:p>
            <a:pPr marL="342900" lvl="0" indent="-342900">
              <a:buFont typeface="+mj-lt"/>
              <a:buAutoNum type="arabicPeriod"/>
            </a:pPr>
            <a:r>
              <a:rPr lang="en-GB" sz="1500" dirty="0"/>
              <a:t>Brayer, Menachem M. 1986. Quoting Hillel. </a:t>
            </a:r>
            <a:r>
              <a:rPr lang="en-GB" sz="1500" i="1" dirty="0"/>
              <a:t>The Jewish Woman in Rabbinic Literature</a:t>
            </a:r>
            <a:r>
              <a:rPr lang="en-GB" sz="1500" dirty="0"/>
              <a:t> (Hoboken, N.J.: </a:t>
            </a:r>
            <a:r>
              <a:rPr lang="en-GB" sz="1500" dirty="0" err="1"/>
              <a:t>Ktav</a:t>
            </a:r>
            <a:r>
              <a:rPr lang="en-GB" sz="1500" dirty="0"/>
              <a:t> Pub. House), p. 88</a:t>
            </a:r>
          </a:p>
          <a:p>
            <a:pPr marL="342900" lvl="0" indent="-342900">
              <a:buFont typeface="+mj-lt"/>
              <a:buAutoNum type="arabicPeriod"/>
            </a:pPr>
            <a:r>
              <a:rPr lang="en-GB" sz="1500" dirty="0"/>
              <a:t>Christine Elizabeth Hayes. 2002. </a:t>
            </a:r>
            <a:r>
              <a:rPr lang="en-GB" sz="1500" i="1" dirty="0"/>
              <a:t>Gentile Impurities and Jewish Identities : Intermarriage and Conversion from the Bible to the Talmud</a:t>
            </a:r>
            <a:r>
              <a:rPr lang="en-GB" sz="1500" dirty="0"/>
              <a:t> (Oxford ; New York: Oxford University Press), p. 194</a:t>
            </a:r>
          </a:p>
          <a:p>
            <a:pPr marL="342900" lvl="0" indent="-342900">
              <a:buFont typeface="+mj-lt"/>
              <a:buAutoNum type="arabicPeriod"/>
            </a:pPr>
            <a:r>
              <a:rPr lang="en-GB" sz="1500" dirty="0"/>
              <a:t>Cohen, Shaye J D. 2007. </a:t>
            </a:r>
            <a:r>
              <a:rPr lang="en-GB" sz="1500" i="1" dirty="0"/>
              <a:t>The Cambridge Companion to the Talmud and Rabbinic Literature</a:t>
            </a:r>
            <a:r>
              <a:rPr lang="en-GB" sz="1500" dirty="0"/>
              <a:t>, ed. by Charlotte </a:t>
            </a:r>
            <a:r>
              <a:rPr lang="en-GB" sz="1500" dirty="0" err="1"/>
              <a:t>Elisheva</a:t>
            </a:r>
            <a:r>
              <a:rPr lang="en-GB" sz="1500" dirty="0"/>
              <a:t> </a:t>
            </a:r>
            <a:r>
              <a:rPr lang="en-GB" sz="1500" dirty="0" err="1"/>
              <a:t>Fonrobert</a:t>
            </a:r>
            <a:r>
              <a:rPr lang="en-GB" sz="1500" dirty="0"/>
              <a:t> and Martin S Jaffee (Cambridge ; New York: Cambridge University Press), p. 132</a:t>
            </a:r>
          </a:p>
          <a:p>
            <a:pPr marL="342900" lvl="0" indent="-342900">
              <a:buFont typeface="+mj-lt"/>
              <a:buAutoNum type="arabicPeriod"/>
            </a:pPr>
            <a:r>
              <a:rPr lang="en-GB" sz="1500" dirty="0"/>
              <a:t> Dead Sea Scrolls- </a:t>
            </a:r>
            <a:r>
              <a:rPr lang="en-GB" sz="1500" u="sng" dirty="0">
                <a:hlinkClick r:id="rId2"/>
              </a:rPr>
              <a:t>https://cdn.images.express.co.uk/img/dynamic/141/590x/1255209_1.jpg?r=</a:t>
            </a:r>
            <a:r>
              <a:rPr lang="en-GB" sz="1500" u="sng" dirty="0">
                <a:hlinkClick r:id="rId3"/>
              </a:rPr>
              <a:t>1584191056636</a:t>
            </a:r>
            <a:r>
              <a:rPr lang="en-GB" sz="1500" dirty="0"/>
              <a:t> </a:t>
            </a:r>
          </a:p>
          <a:p>
            <a:pPr marL="342900" lvl="0" indent="-342900">
              <a:buFont typeface="+mj-lt"/>
              <a:buAutoNum type="arabicPeriod"/>
            </a:pPr>
            <a:r>
              <a:rPr lang="en-GB" sz="1500" dirty="0"/>
              <a:t>Feather, Robert. 2003. </a:t>
            </a:r>
            <a:r>
              <a:rPr lang="en-GB" sz="1500" i="1" dirty="0"/>
              <a:t>The Mystery of the Copper Scroll of Qumran : The Essene Record of the Treasure of Akhenaten</a:t>
            </a:r>
            <a:r>
              <a:rPr lang="en-GB" sz="1500" dirty="0"/>
              <a:t> (Rochester, Vt.: Bear &amp; Co)</a:t>
            </a:r>
          </a:p>
          <a:p>
            <a:pPr marL="342900" lvl="0" indent="-342900">
              <a:buFont typeface="+mj-lt"/>
              <a:buAutoNum type="arabicPeriod"/>
            </a:pPr>
            <a:r>
              <a:rPr lang="en-GB" sz="1500" dirty="0"/>
              <a:t>Harrington, Hannah K. 2019. </a:t>
            </a:r>
            <a:r>
              <a:rPr lang="en-GB" sz="1500" i="1" dirty="0"/>
              <a:t>The Purity and Sanctuary of the Body in Second Temple Judaism</a:t>
            </a:r>
            <a:r>
              <a:rPr lang="en-GB" sz="1500" dirty="0"/>
              <a:t> (</a:t>
            </a:r>
            <a:r>
              <a:rPr lang="en-GB" sz="1500" dirty="0" err="1"/>
              <a:t>Göttingen</a:t>
            </a:r>
            <a:r>
              <a:rPr lang="en-GB" sz="1500" dirty="0"/>
              <a:t>: </a:t>
            </a:r>
            <a:r>
              <a:rPr lang="en-GB" sz="1500" dirty="0" err="1"/>
              <a:t>Vandenhoeck</a:t>
            </a:r>
            <a:r>
              <a:rPr lang="en-GB" sz="1500" dirty="0"/>
              <a:t> &amp; Ruprecht Verlag), p. 33</a:t>
            </a:r>
          </a:p>
          <a:p>
            <a:pPr marL="342900" lvl="0" indent="-342900">
              <a:buFont typeface="+mj-lt"/>
              <a:buAutoNum type="arabicPeriod"/>
            </a:pPr>
            <a:r>
              <a:rPr lang="en-GB" sz="1500" dirty="0"/>
              <a:t>Klawans, Jonathan. 1995. “Notions of Gentile Impurity in Ancient Judaism,” </a:t>
            </a:r>
            <a:r>
              <a:rPr lang="en-GB" sz="1500" i="1" dirty="0"/>
              <a:t>AJS Review</a:t>
            </a:r>
            <a:r>
              <a:rPr lang="en-GB" sz="1500" dirty="0"/>
              <a:t>, 20.2: 285–312 </a:t>
            </a:r>
            <a:r>
              <a:rPr lang="en-GB" sz="1500" u="sng" dirty="0">
                <a:hlinkClick r:id="rId4"/>
              </a:rPr>
              <a:t>https://doi.org/10.1017/s0364009400006954</a:t>
            </a:r>
            <a:endParaRPr lang="en-GB" sz="1500" dirty="0"/>
          </a:p>
          <a:p>
            <a:pPr marL="342900" lvl="0" indent="-342900">
              <a:buFont typeface="+mj-lt"/>
              <a:buAutoNum type="arabicPeriod"/>
            </a:pPr>
            <a:r>
              <a:rPr lang="en-GB" sz="1500" dirty="0" err="1"/>
              <a:t>Koltun</a:t>
            </a:r>
            <a:r>
              <a:rPr lang="en-GB" sz="1500" dirty="0"/>
              <a:t>-Fromm, Naomi. 2010. </a:t>
            </a:r>
            <a:r>
              <a:rPr lang="en-GB" sz="1500" i="1" dirty="0"/>
              <a:t>Hermeneutics of Holiness : Ancient Jewish and Christian Notions of Sexuality and Religious Community</a:t>
            </a:r>
            <a:r>
              <a:rPr lang="en-GB" sz="1500" dirty="0"/>
              <a:t> (Oxford: Oxford University Press), p. 66</a:t>
            </a:r>
          </a:p>
          <a:p>
            <a:pPr marL="342900" lvl="0" indent="-342900">
              <a:buFont typeface="+mj-lt"/>
              <a:buAutoNum type="arabicPeriod"/>
            </a:pPr>
            <a:r>
              <a:rPr lang="en-GB" sz="1500" dirty="0"/>
              <a:t>Mikvah and Grass- </a:t>
            </a:r>
            <a:r>
              <a:rPr lang="en-GB" sz="1500" u="sng" dirty="0">
                <a:hlinkClick r:id="rId5"/>
              </a:rPr>
              <a:t>https://madainproject.com/content/media/collect/ophel_large_mikveh_332637.jpg</a:t>
            </a:r>
            <a:r>
              <a:rPr lang="en-GB" sz="1500" dirty="0"/>
              <a:t> </a:t>
            </a:r>
          </a:p>
          <a:p>
            <a:pPr marL="342900" lvl="0" indent="-342900">
              <a:buFont typeface="+mj-lt"/>
              <a:buAutoNum type="arabicPeriod"/>
            </a:pPr>
            <a:r>
              <a:rPr lang="en-GB" sz="1500" dirty="0"/>
              <a:t> Mikvah and Sea- </a:t>
            </a:r>
            <a:r>
              <a:rPr lang="en-GB" sz="1500" u="sng" dirty="0">
                <a:hlinkClick r:id="rId6"/>
              </a:rPr>
              <a:t>https://cdn.theculturetrip.com/images/56-3619518-qumran.</a:t>
            </a:r>
            <a:r>
              <a:rPr lang="en-GB" sz="1500" u="sng" dirty="0">
                <a:hlinkClick r:id="rId7"/>
              </a:rPr>
              <a:t>jpg</a:t>
            </a:r>
            <a:r>
              <a:rPr lang="en-GB" sz="1500" dirty="0"/>
              <a:t> </a:t>
            </a:r>
          </a:p>
          <a:p>
            <a:pPr marL="342900" lvl="0" indent="-342900">
              <a:buFont typeface="+mj-lt"/>
              <a:buAutoNum type="arabicPeriod"/>
            </a:pPr>
            <a:r>
              <a:rPr lang="en-GB" sz="1500" dirty="0"/>
              <a:t> Mikvah and Wall- </a:t>
            </a:r>
            <a:r>
              <a:rPr lang="en-GB" sz="1500" u="sng" dirty="0">
                <a:hlinkClick r:id="rId8"/>
              </a:rPr>
              <a:t>https://alt-arch.org/en/wp-content/uploads/2013/09/bayit8.png</a:t>
            </a:r>
            <a:r>
              <a:rPr lang="en-GB" sz="1500" dirty="0"/>
              <a:t>  </a:t>
            </a:r>
          </a:p>
          <a:p>
            <a:pPr marL="342900" lvl="0" indent="-342900">
              <a:buFont typeface="+mj-lt"/>
              <a:buAutoNum type="arabicPeriod"/>
            </a:pPr>
            <a:r>
              <a:rPr lang="en-GB" sz="1500" dirty="0"/>
              <a:t>Mikvah in Ground- </a:t>
            </a:r>
            <a:r>
              <a:rPr lang="en-GB" sz="1500" u="sng" dirty="0">
                <a:hlinkClick r:id="rId9"/>
              </a:rPr>
              <a:t>https://static.timesofisrael.com/www/uploads/2017/07/mikvaot-1024x640.jpg</a:t>
            </a:r>
            <a:endParaRPr lang="en-GB" sz="1500" u="sng" dirty="0"/>
          </a:p>
          <a:p>
            <a:pPr marL="342900" lvl="0" indent="-342900">
              <a:buFont typeface="+mj-lt"/>
              <a:buAutoNum type="arabicPeriod"/>
            </a:pPr>
            <a:r>
              <a:rPr lang="en-GB" sz="1500" dirty="0"/>
              <a:t>Pileggi, Tamar. 2015. “2,000-Year-Old Ritual Bath Unearthed at Jerusalem Kindergarten Construction Site,” </a:t>
            </a:r>
            <a:r>
              <a:rPr lang="en-GB" sz="1500" i="1" dirty="0" err="1"/>
              <a:t>Www.Timesofisrael.Com</a:t>
            </a:r>
            <a:r>
              <a:rPr lang="en-GB" sz="1500" dirty="0"/>
              <a:t> &lt;https://www.timesofisrael.com/2000-year-old-ritual-bath-unearthed-at-jerusalem-kindergarten-construction-site/&gt; [accessed 9 June 2020]</a:t>
            </a:r>
          </a:p>
          <a:p>
            <a:pPr marL="342900" lvl="0" indent="-342900">
              <a:buFont typeface="+mj-lt"/>
              <a:buAutoNum type="arabicPeriod"/>
            </a:pPr>
            <a:r>
              <a:rPr lang="en-GB" sz="1500" dirty="0"/>
              <a:t>‌Poirier, John C. 2003. “Purity beyond the Temple in the Second Temple Era,” </a:t>
            </a:r>
            <a:r>
              <a:rPr lang="en-GB" sz="1500" i="1" dirty="0"/>
              <a:t>Journal of Biblical Literature</a:t>
            </a:r>
            <a:r>
              <a:rPr lang="en-GB" sz="1500" dirty="0"/>
              <a:t>, 122.2: 259 </a:t>
            </a:r>
            <a:r>
              <a:rPr lang="en-GB" sz="1500" u="sng" dirty="0">
                <a:hlinkClick r:id="rId10"/>
              </a:rPr>
              <a:t>https://doi.org/10.2307/3268445</a:t>
            </a:r>
            <a:endParaRPr lang="en-GB" sz="1500" dirty="0"/>
          </a:p>
          <a:p>
            <a:pPr marL="342900" lvl="0" indent="-342900">
              <a:buFont typeface="+mj-lt"/>
              <a:buAutoNum type="arabicPeriod"/>
            </a:pPr>
            <a:r>
              <a:rPr lang="en-GB" sz="1500" dirty="0"/>
              <a:t>Second Temple Model- </a:t>
            </a:r>
            <a:r>
              <a:rPr lang="en-GB" sz="1500" u="sng" dirty="0">
                <a:hlinkClick r:id="rId11"/>
              </a:rPr>
              <a:t>https://d1x82tkobt3t8x.cloudfront.net/wp-content/uploads/2015/06/1080-Model-of-the-Second-Temple-600x450.</a:t>
            </a:r>
            <a:r>
              <a:rPr lang="en-GB" sz="1500" u="sng" dirty="0">
                <a:hlinkClick r:id="rId12"/>
              </a:rPr>
              <a:t>jpg</a:t>
            </a:r>
            <a:endParaRPr lang="en-GB" sz="1500" dirty="0"/>
          </a:p>
          <a:p>
            <a:pPr marL="342900" lvl="0" indent="-342900">
              <a:buFont typeface="+mj-lt"/>
              <a:buAutoNum type="arabicPeriod"/>
            </a:pPr>
            <a:r>
              <a:rPr lang="en-GB" sz="1500" dirty="0"/>
              <a:t> Second Temple Wall- </a:t>
            </a:r>
            <a:r>
              <a:rPr lang="en-GB" sz="1500" u="sng" dirty="0">
                <a:hlinkClick r:id="rId13"/>
              </a:rPr>
              <a:t>https://static.timesofisrael.com/www/uploads/2017/03/mikve-trail-345-view-trail-1024x640.</a:t>
            </a:r>
            <a:r>
              <a:rPr lang="en-GB" sz="1500" u="sng" dirty="0">
                <a:hlinkClick r:id="rId14"/>
              </a:rPr>
              <a:t>jpg</a:t>
            </a:r>
            <a:r>
              <a:rPr lang="en-GB" sz="1500" dirty="0"/>
              <a:t> </a:t>
            </a:r>
          </a:p>
          <a:p>
            <a:pPr marL="342900" lvl="0" indent="-342900">
              <a:buFont typeface="+mj-lt"/>
              <a:buAutoNum type="arabicPeriod"/>
            </a:pPr>
            <a:r>
              <a:rPr lang="en-GB" sz="1500" dirty="0"/>
              <a:t>Shaye J  D Cohen. 2010. </a:t>
            </a:r>
            <a:r>
              <a:rPr lang="en-GB" sz="1500" i="1" dirty="0"/>
              <a:t>The Significance of Yavneh and Other Essays in Jewish Hellenism</a:t>
            </a:r>
            <a:r>
              <a:rPr lang="en-GB" sz="1500" dirty="0"/>
              <a:t> (</a:t>
            </a:r>
            <a:r>
              <a:rPr lang="en-GB" sz="1500" dirty="0" err="1"/>
              <a:t>Tübingen</a:t>
            </a:r>
            <a:r>
              <a:rPr lang="en-GB" sz="1500" dirty="0"/>
              <a:t>: Mohr </a:t>
            </a:r>
            <a:r>
              <a:rPr lang="en-GB" sz="1500" dirty="0" err="1"/>
              <a:t>Siebeck</a:t>
            </a:r>
            <a:r>
              <a:rPr lang="en-GB" sz="1500" dirty="0"/>
              <a:t>).</a:t>
            </a:r>
          </a:p>
          <a:p>
            <a:pPr marL="342900" lvl="0" indent="-342900">
              <a:buFont typeface="+mj-lt"/>
              <a:buAutoNum type="arabicPeriod"/>
            </a:pPr>
            <a:r>
              <a:rPr lang="en-GB" sz="1500" dirty="0" err="1"/>
              <a:t>Urman</a:t>
            </a:r>
            <a:r>
              <a:rPr lang="en-GB" sz="1500" dirty="0"/>
              <a:t>, Dan, and Paul V M Flesher (eds.). 1998. </a:t>
            </a:r>
            <a:r>
              <a:rPr lang="en-GB" sz="1500" i="1" dirty="0"/>
              <a:t>Ancient Synagogues : Historical Analysis and Archaeological Discovery</a:t>
            </a:r>
            <a:r>
              <a:rPr lang="en-GB" sz="1500" dirty="0"/>
              <a:t> (Leiden: Brill), p. 296</a:t>
            </a:r>
          </a:p>
          <a:p>
            <a:pPr marL="342900" lvl="0" indent="-342900">
              <a:buFont typeface="+mj-lt"/>
              <a:buAutoNum type="arabicPeriod"/>
            </a:pPr>
            <a:r>
              <a:rPr lang="en-GB" sz="1500" dirty="0"/>
              <a:t>War -</a:t>
            </a:r>
            <a:r>
              <a:rPr lang="en-GB" sz="1500" u="sng" dirty="0">
                <a:hlinkClick r:id="rId15"/>
              </a:rPr>
              <a:t>https://www.historytoday.com/sites/default/files/articles/jewsgreeksromans.</a:t>
            </a:r>
            <a:r>
              <a:rPr lang="en-GB" sz="1500" u="sng" dirty="0">
                <a:hlinkClick r:id="rId16"/>
              </a:rPr>
              <a:t>jpg</a:t>
            </a:r>
            <a:r>
              <a:rPr lang="en-GB" sz="1500" dirty="0"/>
              <a:t> </a:t>
            </a:r>
          </a:p>
          <a:p>
            <a:endParaRPr lang="en-GB" dirty="0"/>
          </a:p>
        </p:txBody>
      </p:sp>
    </p:spTree>
    <p:extLst>
      <p:ext uri="{BB962C8B-B14F-4D97-AF65-F5344CB8AC3E}">
        <p14:creationId xmlns:p14="http://schemas.microsoft.com/office/powerpoint/2010/main" val="16323654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789743E-D3B1-4F1D-A37E-D157D720A6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4D3E3F-2CFE-4A9E-9D74-12DD962BCA2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C1FD8E2-33AC-4776-843C-DF086A4C52D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1807</TotalTime>
  <Words>1713</Words>
  <Application>Microsoft Office PowerPoint</Application>
  <PresentationFormat>Widescreen</PresentationFormat>
  <Paragraphs>78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Courier New</vt:lpstr>
      <vt:lpstr>Retrospect</vt:lpstr>
      <vt:lpstr>Mikvah in the Second Temple </vt:lpstr>
      <vt:lpstr>Mikvah</vt:lpstr>
      <vt:lpstr>Importance of Purity</vt:lpstr>
      <vt:lpstr>Importance of Purity</vt:lpstr>
      <vt:lpstr>Role of the Mikvah in the Second Temple  </vt:lpstr>
      <vt:lpstr>How Purity was threatened by outsiders </vt:lpstr>
      <vt:lpstr>How Purity was threatened by outsiders </vt:lpstr>
      <vt:lpstr>Mikvahs importance at Qumran</vt:lpstr>
      <vt:lpstr>Dead Sea Scrolls reveal about Mikvah</vt:lpstr>
      <vt:lpstr>Conclusion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Mikvah in the Second Temple </dc:title>
  <dc:creator>Emily Howell (1700912)</dc:creator>
  <cp:lastModifiedBy>Emily Howell (1700912)</cp:lastModifiedBy>
  <cp:revision>23</cp:revision>
  <dcterms:created xsi:type="dcterms:W3CDTF">2020-06-02T13:40:18Z</dcterms:created>
  <dcterms:modified xsi:type="dcterms:W3CDTF">2020-06-09T18:31:34Z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