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67"/>
    <p:restoredTop sz="94674"/>
  </p:normalViewPr>
  <p:slideViewPr>
    <p:cSldViewPr snapToGrid="0">
      <p:cViewPr varScale="1">
        <p:scale>
          <a:sx n="102" d="100"/>
          <a:sy n="102" d="100"/>
        </p:scale>
        <p:origin x="7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87AAF2-86EB-4E5F-9C79-882FD53CE9BA}" type="doc">
      <dgm:prSet loTypeId="urn:microsoft.com/office/officeart/2005/8/layout/matrix3" loCatId="matrix" qsTypeId="urn:microsoft.com/office/officeart/2005/8/quickstyle/simple3" qsCatId="simple" csTypeId="urn:microsoft.com/office/officeart/2005/8/colors/colorful1" csCatId="colorful" phldr="1"/>
      <dgm:spPr/>
      <dgm:t>
        <a:bodyPr/>
        <a:lstStyle/>
        <a:p>
          <a:endParaRPr lang="en-US"/>
        </a:p>
      </dgm:t>
    </dgm:pt>
    <dgm:pt modelId="{510BBE6B-4B78-42C0-8226-1F9FA8521B85}">
      <dgm:prSet/>
      <dgm:spPr/>
      <dgm:t>
        <a:bodyPr/>
        <a:lstStyle/>
        <a:p>
          <a:r>
            <a:rPr lang="en-PK" b="1" dirty="0"/>
            <a:t>Caring requires change in cognitive priorities: </a:t>
          </a:r>
          <a:r>
            <a:rPr lang="en-PK" b="0" dirty="0"/>
            <a:t>Problem-solving (today meals, appointments, forms) might push exploration (who am I? what do I want) into the background.</a:t>
          </a:r>
          <a:endParaRPr lang="en-US" b="0" dirty="0"/>
        </a:p>
      </dgm:t>
    </dgm:pt>
    <dgm:pt modelId="{26B3B185-4323-4016-83D5-19F9D079087D}" type="parTrans" cxnId="{3EBF844F-6AB3-407F-BBBF-CEEBBDAAEEF1}">
      <dgm:prSet/>
      <dgm:spPr/>
      <dgm:t>
        <a:bodyPr/>
        <a:lstStyle/>
        <a:p>
          <a:endParaRPr lang="en-US"/>
        </a:p>
      </dgm:t>
    </dgm:pt>
    <dgm:pt modelId="{40D02E53-EBEE-4177-8C36-F2B879B9DF92}" type="sibTrans" cxnId="{3EBF844F-6AB3-407F-BBBF-CEEBBDAAEEF1}">
      <dgm:prSet/>
      <dgm:spPr/>
      <dgm:t>
        <a:bodyPr/>
        <a:lstStyle/>
        <a:p>
          <a:endParaRPr lang="en-US"/>
        </a:p>
      </dgm:t>
    </dgm:pt>
    <dgm:pt modelId="{DE92FBA9-3F70-9C45-A2D0-BFD8FFC53BDE}">
      <dgm:prSet/>
      <dgm:spPr/>
      <dgm:t>
        <a:bodyPr/>
        <a:lstStyle/>
        <a:p>
          <a:pPr>
            <a:buNone/>
          </a:pPr>
          <a:r>
            <a:rPr lang="en-PK" b="1" dirty="0"/>
            <a:t>Adult patterns of thinking: </a:t>
          </a:r>
          <a:r>
            <a:rPr lang="en-PK" b="0" dirty="0"/>
            <a:t>Jenny can become a good planner and responsible at the expense of having normal experimentation as an adolescent.</a:t>
          </a:r>
        </a:p>
      </dgm:t>
    </dgm:pt>
    <dgm:pt modelId="{C96354CA-18BA-4F4D-ACEC-04C8463114D0}" type="parTrans" cxnId="{158CFCE1-4CDB-9A42-A44D-B64CDCAF76B6}">
      <dgm:prSet/>
      <dgm:spPr/>
      <dgm:t>
        <a:bodyPr/>
        <a:lstStyle/>
        <a:p>
          <a:endParaRPr lang="en-GB"/>
        </a:p>
      </dgm:t>
    </dgm:pt>
    <dgm:pt modelId="{B016DEC8-3033-714C-A4A2-ADDD81934DEA}" type="sibTrans" cxnId="{158CFCE1-4CDB-9A42-A44D-B64CDCAF76B6}">
      <dgm:prSet/>
      <dgm:spPr/>
      <dgm:t>
        <a:bodyPr/>
        <a:lstStyle/>
        <a:p>
          <a:endParaRPr lang="en-GB"/>
        </a:p>
      </dgm:t>
    </dgm:pt>
    <dgm:pt modelId="{36CEEAFC-53D9-784B-B2FD-CEAF230339FE}">
      <dgm:prSet/>
      <dgm:spPr/>
      <dgm:t>
        <a:bodyPr/>
        <a:lstStyle/>
        <a:p>
          <a:pPr>
            <a:buNone/>
          </a:pPr>
          <a:r>
            <a:rPr lang="en-PK" b="1" dirty="0"/>
            <a:t>Decision fatigue risk: </a:t>
          </a:r>
          <a:r>
            <a:rPr lang="en-PK" b="0" dirty="0"/>
            <a:t>The fact that decisions (home, school, mother needs) need to be done all the time may decrease attention, memory and patience to eventually lead to emotional shutdown (Pignatiello, Martin and Hickman, 2018)</a:t>
          </a:r>
        </a:p>
      </dgm:t>
    </dgm:pt>
    <dgm:pt modelId="{C19028BD-6BB2-1346-9CB6-316F8D09AFD6}" type="parTrans" cxnId="{53A35205-9D95-6A43-8EE5-245689850B86}">
      <dgm:prSet/>
      <dgm:spPr/>
      <dgm:t>
        <a:bodyPr/>
        <a:lstStyle/>
        <a:p>
          <a:endParaRPr lang="en-GB"/>
        </a:p>
      </dgm:t>
    </dgm:pt>
    <dgm:pt modelId="{1C6C08E5-BBDE-D041-99DB-9D033D239265}" type="sibTrans" cxnId="{53A35205-9D95-6A43-8EE5-245689850B86}">
      <dgm:prSet/>
      <dgm:spPr/>
      <dgm:t>
        <a:bodyPr/>
        <a:lstStyle/>
        <a:p>
          <a:endParaRPr lang="en-GB"/>
        </a:p>
      </dgm:t>
    </dgm:pt>
    <dgm:pt modelId="{AF2449DF-CD41-ED46-840A-EF9E421ACCED}">
      <dgm:prSet/>
      <dgm:spPr/>
      <dgm:t>
        <a:bodyPr/>
        <a:lstStyle/>
        <a:p>
          <a:pPr>
            <a:buNone/>
          </a:pPr>
          <a:r>
            <a:rPr lang="en-PK" b="1" dirty="0"/>
            <a:t>Signs of possible cognitive strain: </a:t>
          </a:r>
          <a:r>
            <a:rPr lang="en-PK" b="0" dirty="0"/>
            <a:t>Memory loss, loss of concentration, lack of decisive action, declining grades, disturbance of thinking due to sleep (Ikiugu and Ciaravino, 2007)</a:t>
          </a:r>
        </a:p>
      </dgm:t>
    </dgm:pt>
    <dgm:pt modelId="{1757A4BF-845B-BE4F-9207-61297C80B702}" type="parTrans" cxnId="{4FA30220-94E6-7A46-A415-6F14C39620DA}">
      <dgm:prSet/>
      <dgm:spPr/>
      <dgm:t>
        <a:bodyPr/>
        <a:lstStyle/>
        <a:p>
          <a:endParaRPr lang="en-GB"/>
        </a:p>
      </dgm:t>
    </dgm:pt>
    <dgm:pt modelId="{BF378719-9B5E-914F-9991-CE90832B7704}" type="sibTrans" cxnId="{4FA30220-94E6-7A46-A415-6F14C39620DA}">
      <dgm:prSet/>
      <dgm:spPr/>
      <dgm:t>
        <a:bodyPr/>
        <a:lstStyle/>
        <a:p>
          <a:endParaRPr lang="en-GB"/>
        </a:p>
      </dgm:t>
    </dgm:pt>
    <dgm:pt modelId="{FAFDB2B7-F6CE-AA48-898B-EB93219D024D}">
      <dgm:prSet/>
      <dgm:spPr/>
      <dgm:t>
        <a:bodyPr/>
        <a:lstStyle/>
        <a:p>
          <a:pPr rtl="0">
            <a:buNone/>
          </a:pPr>
          <a:endParaRPr lang="en-PK"/>
        </a:p>
      </dgm:t>
    </dgm:pt>
    <dgm:pt modelId="{9D02B54D-CF7D-8E44-A3DD-C83BB32F3AD2}" type="parTrans" cxnId="{E419C900-ACF3-3F48-9143-EEF0095D25E2}">
      <dgm:prSet/>
      <dgm:spPr/>
      <dgm:t>
        <a:bodyPr/>
        <a:lstStyle/>
        <a:p>
          <a:endParaRPr lang="en-GB"/>
        </a:p>
      </dgm:t>
    </dgm:pt>
    <dgm:pt modelId="{2ACF7C13-C5E2-B64E-94DA-7AECD0812C68}" type="sibTrans" cxnId="{E419C900-ACF3-3F48-9143-EEF0095D25E2}">
      <dgm:prSet/>
      <dgm:spPr/>
      <dgm:t>
        <a:bodyPr/>
        <a:lstStyle/>
        <a:p>
          <a:endParaRPr lang="en-GB"/>
        </a:p>
      </dgm:t>
    </dgm:pt>
    <dgm:pt modelId="{3317279D-731F-F44E-9D6D-280DCDDB5315}" type="pres">
      <dgm:prSet presAssocID="{EB87AAF2-86EB-4E5F-9C79-882FD53CE9BA}" presName="matrix" presStyleCnt="0">
        <dgm:presLayoutVars>
          <dgm:chMax val="1"/>
          <dgm:dir/>
          <dgm:resizeHandles val="exact"/>
        </dgm:presLayoutVars>
      </dgm:prSet>
      <dgm:spPr/>
    </dgm:pt>
    <dgm:pt modelId="{F87FE8C4-4F0B-144A-948C-578DEB1D1DE2}" type="pres">
      <dgm:prSet presAssocID="{EB87AAF2-86EB-4E5F-9C79-882FD53CE9BA}" presName="diamond" presStyleLbl="bgShp" presStyleIdx="0" presStyleCnt="1"/>
      <dgm:spPr/>
    </dgm:pt>
    <dgm:pt modelId="{3B2DD149-9FA9-6144-808D-548CD2A6EB45}" type="pres">
      <dgm:prSet presAssocID="{EB87AAF2-86EB-4E5F-9C79-882FD53CE9BA}" presName="quad1" presStyleLbl="node1" presStyleIdx="0" presStyleCnt="4">
        <dgm:presLayoutVars>
          <dgm:chMax val="0"/>
          <dgm:chPref val="0"/>
          <dgm:bulletEnabled val="1"/>
        </dgm:presLayoutVars>
      </dgm:prSet>
      <dgm:spPr/>
    </dgm:pt>
    <dgm:pt modelId="{89B2DA52-16A4-E547-901D-8E2E94A0ED0B}" type="pres">
      <dgm:prSet presAssocID="{EB87AAF2-86EB-4E5F-9C79-882FD53CE9BA}" presName="quad2" presStyleLbl="node1" presStyleIdx="1" presStyleCnt="4">
        <dgm:presLayoutVars>
          <dgm:chMax val="0"/>
          <dgm:chPref val="0"/>
          <dgm:bulletEnabled val="1"/>
        </dgm:presLayoutVars>
      </dgm:prSet>
      <dgm:spPr/>
    </dgm:pt>
    <dgm:pt modelId="{DEDB7B7A-4222-3148-AF06-856E89B1F543}" type="pres">
      <dgm:prSet presAssocID="{EB87AAF2-86EB-4E5F-9C79-882FD53CE9BA}" presName="quad3" presStyleLbl="node1" presStyleIdx="2" presStyleCnt="4">
        <dgm:presLayoutVars>
          <dgm:chMax val="0"/>
          <dgm:chPref val="0"/>
          <dgm:bulletEnabled val="1"/>
        </dgm:presLayoutVars>
      </dgm:prSet>
      <dgm:spPr/>
    </dgm:pt>
    <dgm:pt modelId="{B0523085-1181-004C-9ABE-DC10DFEF0A4A}" type="pres">
      <dgm:prSet presAssocID="{EB87AAF2-86EB-4E5F-9C79-882FD53CE9BA}" presName="quad4" presStyleLbl="node1" presStyleIdx="3" presStyleCnt="4">
        <dgm:presLayoutVars>
          <dgm:chMax val="0"/>
          <dgm:chPref val="0"/>
          <dgm:bulletEnabled val="1"/>
        </dgm:presLayoutVars>
      </dgm:prSet>
      <dgm:spPr/>
    </dgm:pt>
  </dgm:ptLst>
  <dgm:cxnLst>
    <dgm:cxn modelId="{E419C900-ACF3-3F48-9143-EEF0095D25E2}" srcId="{EB87AAF2-86EB-4E5F-9C79-882FD53CE9BA}" destId="{FAFDB2B7-F6CE-AA48-898B-EB93219D024D}" srcOrd="4" destOrd="0" parTransId="{9D02B54D-CF7D-8E44-A3DD-C83BB32F3AD2}" sibTransId="{2ACF7C13-C5E2-B64E-94DA-7AECD0812C68}"/>
    <dgm:cxn modelId="{53A35205-9D95-6A43-8EE5-245689850B86}" srcId="{EB87AAF2-86EB-4E5F-9C79-882FD53CE9BA}" destId="{36CEEAFC-53D9-784B-B2FD-CEAF230339FE}" srcOrd="2" destOrd="0" parTransId="{C19028BD-6BB2-1346-9CB6-316F8D09AFD6}" sibTransId="{1C6C08E5-BBDE-D041-99DB-9D033D239265}"/>
    <dgm:cxn modelId="{A19E6411-C519-0E47-8E74-05C4E4FE3699}" type="presOf" srcId="{AF2449DF-CD41-ED46-840A-EF9E421ACCED}" destId="{B0523085-1181-004C-9ABE-DC10DFEF0A4A}" srcOrd="0" destOrd="0" presId="urn:microsoft.com/office/officeart/2005/8/layout/matrix3"/>
    <dgm:cxn modelId="{634E1C16-1C93-AC4B-9E68-7CB0D372B4A1}" type="presOf" srcId="{510BBE6B-4B78-42C0-8226-1F9FA8521B85}" destId="{3B2DD149-9FA9-6144-808D-548CD2A6EB45}" srcOrd="0" destOrd="0" presId="urn:microsoft.com/office/officeart/2005/8/layout/matrix3"/>
    <dgm:cxn modelId="{4FA30220-94E6-7A46-A415-6F14C39620DA}" srcId="{EB87AAF2-86EB-4E5F-9C79-882FD53CE9BA}" destId="{AF2449DF-CD41-ED46-840A-EF9E421ACCED}" srcOrd="3" destOrd="0" parTransId="{1757A4BF-845B-BE4F-9207-61297C80B702}" sibTransId="{BF378719-9B5E-914F-9991-CE90832B7704}"/>
    <dgm:cxn modelId="{3EBF844F-6AB3-407F-BBBF-CEEBBDAAEEF1}" srcId="{EB87AAF2-86EB-4E5F-9C79-882FD53CE9BA}" destId="{510BBE6B-4B78-42C0-8226-1F9FA8521B85}" srcOrd="0" destOrd="0" parTransId="{26B3B185-4323-4016-83D5-19F9D079087D}" sibTransId="{40D02E53-EBEE-4177-8C36-F2B879B9DF92}"/>
    <dgm:cxn modelId="{98792A52-7979-1F41-B7B4-93C1898F6001}" type="presOf" srcId="{36CEEAFC-53D9-784B-B2FD-CEAF230339FE}" destId="{DEDB7B7A-4222-3148-AF06-856E89B1F543}" srcOrd="0" destOrd="0" presId="urn:microsoft.com/office/officeart/2005/8/layout/matrix3"/>
    <dgm:cxn modelId="{BB47A564-2150-504C-80D9-21B5B4FCAC34}" type="presOf" srcId="{EB87AAF2-86EB-4E5F-9C79-882FD53CE9BA}" destId="{3317279D-731F-F44E-9D6D-280DCDDB5315}" srcOrd="0" destOrd="0" presId="urn:microsoft.com/office/officeart/2005/8/layout/matrix3"/>
    <dgm:cxn modelId="{158CFCE1-4CDB-9A42-A44D-B64CDCAF76B6}" srcId="{EB87AAF2-86EB-4E5F-9C79-882FD53CE9BA}" destId="{DE92FBA9-3F70-9C45-A2D0-BFD8FFC53BDE}" srcOrd="1" destOrd="0" parTransId="{C96354CA-18BA-4F4D-ACEC-04C8463114D0}" sibTransId="{B016DEC8-3033-714C-A4A2-ADDD81934DEA}"/>
    <dgm:cxn modelId="{534475F8-0D30-2846-A2E2-A59EE721DEA7}" type="presOf" srcId="{DE92FBA9-3F70-9C45-A2D0-BFD8FFC53BDE}" destId="{89B2DA52-16A4-E547-901D-8E2E94A0ED0B}" srcOrd="0" destOrd="0" presId="urn:microsoft.com/office/officeart/2005/8/layout/matrix3"/>
    <dgm:cxn modelId="{D32239DD-A1F0-E642-87A5-DB24FC2E876F}" type="presParOf" srcId="{3317279D-731F-F44E-9D6D-280DCDDB5315}" destId="{F87FE8C4-4F0B-144A-948C-578DEB1D1DE2}" srcOrd="0" destOrd="0" presId="urn:microsoft.com/office/officeart/2005/8/layout/matrix3"/>
    <dgm:cxn modelId="{8F7D7C83-08D3-094E-9282-F133267ACB75}" type="presParOf" srcId="{3317279D-731F-F44E-9D6D-280DCDDB5315}" destId="{3B2DD149-9FA9-6144-808D-548CD2A6EB45}" srcOrd="1" destOrd="0" presId="urn:microsoft.com/office/officeart/2005/8/layout/matrix3"/>
    <dgm:cxn modelId="{5758B3B7-FB9C-D849-8EB2-29211CDF7768}" type="presParOf" srcId="{3317279D-731F-F44E-9D6D-280DCDDB5315}" destId="{89B2DA52-16A4-E547-901D-8E2E94A0ED0B}" srcOrd="2" destOrd="0" presId="urn:microsoft.com/office/officeart/2005/8/layout/matrix3"/>
    <dgm:cxn modelId="{38BB40D6-6323-F44E-8F2E-1C8F1038170B}" type="presParOf" srcId="{3317279D-731F-F44E-9D6D-280DCDDB5315}" destId="{DEDB7B7A-4222-3148-AF06-856E89B1F543}" srcOrd="3" destOrd="0" presId="urn:microsoft.com/office/officeart/2005/8/layout/matrix3"/>
    <dgm:cxn modelId="{A8DE8DDB-72C8-5B49-B4E9-009EF6A48FC8}" type="presParOf" srcId="{3317279D-731F-F44E-9D6D-280DCDDB5315}" destId="{B0523085-1181-004C-9ABE-DC10DFEF0A4A}"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983DBB-70B1-E34D-8C0D-CF0A5EC2CB56}" type="doc">
      <dgm:prSet loTypeId="urn:microsoft.com/office/officeart/2005/8/layout/hList1" loCatId="" qsTypeId="urn:microsoft.com/office/officeart/2005/8/quickstyle/simple3" qsCatId="simple" csTypeId="urn:microsoft.com/office/officeart/2005/8/colors/colorful1" csCatId="colorful" phldr="1"/>
      <dgm:spPr/>
      <dgm:t>
        <a:bodyPr/>
        <a:lstStyle/>
        <a:p>
          <a:endParaRPr lang="en-GB"/>
        </a:p>
      </dgm:t>
    </dgm:pt>
    <dgm:pt modelId="{85CEB9B7-0AC3-3249-85C6-A2F1789B7CB9}">
      <dgm:prSet phldrT="[Text]"/>
      <dgm:spPr/>
      <dgm:t>
        <a:bodyPr/>
        <a:lstStyle/>
        <a:p>
          <a:pPr>
            <a:buNone/>
          </a:pPr>
          <a:r>
            <a:rPr lang="en-PK" b="1" dirty="0"/>
            <a:t>Possible strengths (Piaget lens)</a:t>
          </a:r>
          <a:endParaRPr lang="en-GB" dirty="0"/>
        </a:p>
      </dgm:t>
    </dgm:pt>
    <dgm:pt modelId="{7FC964A7-3E7C-1241-8659-2CBA687BF8ED}" type="parTrans" cxnId="{F6C6E4BD-4523-A94B-984A-37E7B23F809A}">
      <dgm:prSet/>
      <dgm:spPr/>
      <dgm:t>
        <a:bodyPr/>
        <a:lstStyle/>
        <a:p>
          <a:endParaRPr lang="en-GB"/>
        </a:p>
      </dgm:t>
    </dgm:pt>
    <dgm:pt modelId="{4ED28264-E27B-7841-81C5-FBC3BF055905}" type="sibTrans" cxnId="{F6C6E4BD-4523-A94B-984A-37E7B23F809A}">
      <dgm:prSet/>
      <dgm:spPr/>
      <dgm:t>
        <a:bodyPr/>
        <a:lstStyle/>
        <a:p>
          <a:endParaRPr lang="en-GB"/>
        </a:p>
      </dgm:t>
    </dgm:pt>
    <dgm:pt modelId="{500756CE-0721-0843-BE6F-FAD812D4E9E3}">
      <dgm:prSet phldrT="[Text]"/>
      <dgm:spPr/>
      <dgm:t>
        <a:bodyPr/>
        <a:lstStyle/>
        <a:p>
          <a:pPr>
            <a:buSzPts val="1000"/>
            <a:buFont typeface="Symbol" pitchFamily="2" charset="2"/>
            <a:buChar char=""/>
          </a:pPr>
          <a:r>
            <a:rPr lang="en-GB" b="1" dirty="0"/>
            <a:t>Problem-solving skills</a:t>
          </a:r>
          <a:r>
            <a:rPr lang="en-GB" b="0" dirty="0"/>
            <a:t>: Organizing practical assignments stimulates the presence of rational thinking and search of solutions.
</a:t>
          </a:r>
          <a:r>
            <a:rPr lang="en-GB" b="1" dirty="0"/>
            <a:t>Planning skill</a:t>
          </a:r>
          <a:r>
            <a:rPr lang="en-GB" b="0" dirty="0"/>
            <a:t>: Time budgeting, routine organisation, foresight (reasoning of the future) (Zade and </a:t>
          </a:r>
          <a:r>
            <a:rPr lang="en-GB" b="0" dirty="0" err="1"/>
            <a:t>Azarbayejani</a:t>
          </a:r>
          <a:r>
            <a:rPr lang="en-GB" b="0" dirty="0"/>
            <a:t>, 2025)
</a:t>
          </a:r>
        </a:p>
      </dgm:t>
    </dgm:pt>
    <dgm:pt modelId="{54F413F9-A0B7-C54D-9BAF-06B9B4EE8AA1}" type="parTrans" cxnId="{98F41964-ECC6-4A4B-99C8-0ECFC6C7D7B1}">
      <dgm:prSet/>
      <dgm:spPr/>
      <dgm:t>
        <a:bodyPr/>
        <a:lstStyle/>
        <a:p>
          <a:endParaRPr lang="en-GB"/>
        </a:p>
      </dgm:t>
    </dgm:pt>
    <dgm:pt modelId="{0DE48313-7195-6A43-AA08-2F08E86C5DE0}" type="sibTrans" cxnId="{98F41964-ECC6-4A4B-99C8-0ECFC6C7D7B1}">
      <dgm:prSet/>
      <dgm:spPr/>
      <dgm:t>
        <a:bodyPr/>
        <a:lstStyle/>
        <a:p>
          <a:endParaRPr lang="en-GB"/>
        </a:p>
      </dgm:t>
    </dgm:pt>
    <dgm:pt modelId="{74D4C80D-E00A-F044-A3CE-780E86C06014}">
      <dgm:prSet phldrT="[Text]"/>
      <dgm:spPr/>
      <dgm:t>
        <a:bodyPr/>
        <a:lstStyle/>
        <a:p>
          <a:pPr>
            <a:buNone/>
          </a:pPr>
          <a:r>
            <a:rPr lang="en-PK" b="1" dirty="0"/>
            <a:t>Possible challenges</a:t>
          </a:r>
          <a:endParaRPr lang="en-GB" dirty="0"/>
        </a:p>
      </dgm:t>
    </dgm:pt>
    <dgm:pt modelId="{01C7C551-AB96-6B42-ABFD-EC8E3C73D01A}" type="parTrans" cxnId="{3B22CDB2-1920-D948-AFB7-49CCA6F74EDC}">
      <dgm:prSet/>
      <dgm:spPr/>
      <dgm:t>
        <a:bodyPr/>
        <a:lstStyle/>
        <a:p>
          <a:endParaRPr lang="en-GB"/>
        </a:p>
      </dgm:t>
    </dgm:pt>
    <dgm:pt modelId="{E9490DCD-D8ED-3644-9338-6489E0F1A87A}" type="sibTrans" cxnId="{3B22CDB2-1920-D948-AFB7-49CCA6F74EDC}">
      <dgm:prSet/>
      <dgm:spPr/>
      <dgm:t>
        <a:bodyPr/>
        <a:lstStyle/>
        <a:p>
          <a:endParaRPr lang="en-GB"/>
        </a:p>
      </dgm:t>
    </dgm:pt>
    <dgm:pt modelId="{F1996CD4-185A-E74E-94EF-90A84BB1A77F}">
      <dgm:prSet phldrT="[Text]"/>
      <dgm:spPr/>
      <dgm:t>
        <a:bodyPr/>
        <a:lstStyle/>
        <a:p>
          <a:pPr>
            <a:buSzPts val="1000"/>
            <a:buFont typeface="Symbol" pitchFamily="2" charset="2"/>
            <a:buChar char=""/>
          </a:pPr>
          <a:r>
            <a:rPr lang="en-GB" b="1" dirty="0"/>
            <a:t>Less exploration in adolescence</a:t>
          </a:r>
          <a:r>
            <a:rPr lang="en-GB" b="0" dirty="0"/>
            <a:t>: Less peer experiences, hobbies, identity, trial and error learning.
</a:t>
          </a:r>
          <a:r>
            <a:rPr lang="en-GB" b="1" dirty="0"/>
            <a:t>Reduced thinking during stress</a:t>
          </a:r>
          <a:r>
            <a:rPr lang="en-GB" b="0" dirty="0"/>
            <a:t>: Stressful circumstances cause chronic pressure to push the thinking toward short-term survival, which precludes abstract thought and extends the thinking capacity into a future (</a:t>
          </a:r>
          <a:r>
            <a:rPr lang="en-GB" b="0" dirty="0" err="1"/>
            <a:t>Khouban</a:t>
          </a:r>
          <a:r>
            <a:rPr lang="en-GB" b="0" dirty="0"/>
            <a:t>-Shargh et al., 2024).
</a:t>
          </a:r>
          <a:r>
            <a:rPr lang="en-GB" b="1" dirty="0"/>
            <a:t>Education risk</a:t>
          </a:r>
          <a:r>
            <a:rPr lang="en-GB" b="0" dirty="0"/>
            <a:t>: Home-based cognitive load may decrease the ability to learn on a formal operational level (higher-level coursework, exams) (Scott and </a:t>
          </a:r>
          <a:r>
            <a:rPr lang="en-GB" b="0" dirty="0" err="1"/>
            <a:t>Saginak</a:t>
          </a:r>
          <a:r>
            <a:rPr lang="en-GB" b="0" dirty="0"/>
            <a:t>, 2016).</a:t>
          </a:r>
        </a:p>
      </dgm:t>
    </dgm:pt>
    <dgm:pt modelId="{7B589F70-830C-C042-98AC-A9A473FC7982}" type="parTrans" cxnId="{29DF903F-BF9E-5649-BD10-37C72A6FA7C3}">
      <dgm:prSet/>
      <dgm:spPr/>
      <dgm:t>
        <a:bodyPr/>
        <a:lstStyle/>
        <a:p>
          <a:endParaRPr lang="en-GB"/>
        </a:p>
      </dgm:t>
    </dgm:pt>
    <dgm:pt modelId="{CD19EBC6-47C9-124A-A322-F1A3F98C1BF6}" type="sibTrans" cxnId="{29DF903F-BF9E-5649-BD10-37C72A6FA7C3}">
      <dgm:prSet/>
      <dgm:spPr/>
      <dgm:t>
        <a:bodyPr/>
        <a:lstStyle/>
        <a:p>
          <a:endParaRPr lang="en-GB"/>
        </a:p>
      </dgm:t>
    </dgm:pt>
    <dgm:pt modelId="{42D9904C-7712-5F41-B1D6-0081139FDAF7}" type="pres">
      <dgm:prSet presAssocID="{DF983DBB-70B1-E34D-8C0D-CF0A5EC2CB56}" presName="Name0" presStyleCnt="0">
        <dgm:presLayoutVars>
          <dgm:dir/>
          <dgm:animLvl val="lvl"/>
          <dgm:resizeHandles val="exact"/>
        </dgm:presLayoutVars>
      </dgm:prSet>
      <dgm:spPr/>
    </dgm:pt>
    <dgm:pt modelId="{596A0260-38ED-C14F-974B-51E9681A3EF3}" type="pres">
      <dgm:prSet presAssocID="{85CEB9B7-0AC3-3249-85C6-A2F1789B7CB9}" presName="composite" presStyleCnt="0"/>
      <dgm:spPr/>
    </dgm:pt>
    <dgm:pt modelId="{2DF21081-077D-2C47-A93A-EB316305B9DE}" type="pres">
      <dgm:prSet presAssocID="{85CEB9B7-0AC3-3249-85C6-A2F1789B7CB9}" presName="parTx" presStyleLbl="alignNode1" presStyleIdx="0" presStyleCnt="2">
        <dgm:presLayoutVars>
          <dgm:chMax val="0"/>
          <dgm:chPref val="0"/>
          <dgm:bulletEnabled val="1"/>
        </dgm:presLayoutVars>
      </dgm:prSet>
      <dgm:spPr/>
    </dgm:pt>
    <dgm:pt modelId="{45DFB5DE-5F8E-404E-89E7-8FA29E32678C}" type="pres">
      <dgm:prSet presAssocID="{85CEB9B7-0AC3-3249-85C6-A2F1789B7CB9}" presName="desTx" presStyleLbl="alignAccFollowNode1" presStyleIdx="0" presStyleCnt="2">
        <dgm:presLayoutVars>
          <dgm:bulletEnabled val="1"/>
        </dgm:presLayoutVars>
      </dgm:prSet>
      <dgm:spPr/>
    </dgm:pt>
    <dgm:pt modelId="{013308F4-8BE4-314E-A02A-92080710935D}" type="pres">
      <dgm:prSet presAssocID="{4ED28264-E27B-7841-81C5-FBC3BF055905}" presName="space" presStyleCnt="0"/>
      <dgm:spPr/>
    </dgm:pt>
    <dgm:pt modelId="{39E0884D-489D-C24E-BE80-B56891E6D726}" type="pres">
      <dgm:prSet presAssocID="{74D4C80D-E00A-F044-A3CE-780E86C06014}" presName="composite" presStyleCnt="0"/>
      <dgm:spPr/>
    </dgm:pt>
    <dgm:pt modelId="{CDDBFEB9-CBE5-3749-8FB4-7731764962FD}" type="pres">
      <dgm:prSet presAssocID="{74D4C80D-E00A-F044-A3CE-780E86C06014}" presName="parTx" presStyleLbl="alignNode1" presStyleIdx="1" presStyleCnt="2">
        <dgm:presLayoutVars>
          <dgm:chMax val="0"/>
          <dgm:chPref val="0"/>
          <dgm:bulletEnabled val="1"/>
        </dgm:presLayoutVars>
      </dgm:prSet>
      <dgm:spPr/>
    </dgm:pt>
    <dgm:pt modelId="{9BB94AF5-E15D-AB4E-ABB9-371676F6D5EB}" type="pres">
      <dgm:prSet presAssocID="{74D4C80D-E00A-F044-A3CE-780E86C06014}" presName="desTx" presStyleLbl="alignAccFollowNode1" presStyleIdx="1" presStyleCnt="2">
        <dgm:presLayoutVars>
          <dgm:bulletEnabled val="1"/>
        </dgm:presLayoutVars>
      </dgm:prSet>
      <dgm:spPr/>
    </dgm:pt>
  </dgm:ptLst>
  <dgm:cxnLst>
    <dgm:cxn modelId="{FA741627-D3AD-384E-AC86-2315BB79BC5B}" type="presOf" srcId="{85CEB9B7-0AC3-3249-85C6-A2F1789B7CB9}" destId="{2DF21081-077D-2C47-A93A-EB316305B9DE}" srcOrd="0" destOrd="0" presId="urn:microsoft.com/office/officeart/2005/8/layout/hList1"/>
    <dgm:cxn modelId="{AA9A513D-E313-054A-A5C4-0E2B41640883}" type="presOf" srcId="{DF983DBB-70B1-E34D-8C0D-CF0A5EC2CB56}" destId="{42D9904C-7712-5F41-B1D6-0081139FDAF7}" srcOrd="0" destOrd="0" presId="urn:microsoft.com/office/officeart/2005/8/layout/hList1"/>
    <dgm:cxn modelId="{29DF903F-BF9E-5649-BD10-37C72A6FA7C3}" srcId="{74D4C80D-E00A-F044-A3CE-780E86C06014}" destId="{F1996CD4-185A-E74E-94EF-90A84BB1A77F}" srcOrd="0" destOrd="0" parTransId="{7B589F70-830C-C042-98AC-A9A473FC7982}" sibTransId="{CD19EBC6-47C9-124A-A322-F1A3F98C1BF6}"/>
    <dgm:cxn modelId="{AAEFE047-93BC-4F4B-A75E-E33EF15C1471}" type="presOf" srcId="{74D4C80D-E00A-F044-A3CE-780E86C06014}" destId="{CDDBFEB9-CBE5-3749-8FB4-7731764962FD}" srcOrd="0" destOrd="0" presId="urn:microsoft.com/office/officeart/2005/8/layout/hList1"/>
    <dgm:cxn modelId="{79BB8853-CA34-E443-8BA1-5C3310361B9C}" type="presOf" srcId="{F1996CD4-185A-E74E-94EF-90A84BB1A77F}" destId="{9BB94AF5-E15D-AB4E-ABB9-371676F6D5EB}" srcOrd="0" destOrd="0" presId="urn:microsoft.com/office/officeart/2005/8/layout/hList1"/>
    <dgm:cxn modelId="{98F41964-ECC6-4A4B-99C8-0ECFC6C7D7B1}" srcId="{85CEB9B7-0AC3-3249-85C6-A2F1789B7CB9}" destId="{500756CE-0721-0843-BE6F-FAD812D4E9E3}" srcOrd="0" destOrd="0" parTransId="{54F413F9-A0B7-C54D-9BAF-06B9B4EE8AA1}" sibTransId="{0DE48313-7195-6A43-AA08-2F08E86C5DE0}"/>
    <dgm:cxn modelId="{3B22CDB2-1920-D948-AFB7-49CCA6F74EDC}" srcId="{DF983DBB-70B1-E34D-8C0D-CF0A5EC2CB56}" destId="{74D4C80D-E00A-F044-A3CE-780E86C06014}" srcOrd="1" destOrd="0" parTransId="{01C7C551-AB96-6B42-ABFD-EC8E3C73D01A}" sibTransId="{E9490DCD-D8ED-3644-9338-6489E0F1A87A}"/>
    <dgm:cxn modelId="{F6C6E4BD-4523-A94B-984A-37E7B23F809A}" srcId="{DF983DBB-70B1-E34D-8C0D-CF0A5EC2CB56}" destId="{85CEB9B7-0AC3-3249-85C6-A2F1789B7CB9}" srcOrd="0" destOrd="0" parTransId="{7FC964A7-3E7C-1241-8659-2CBA687BF8ED}" sibTransId="{4ED28264-E27B-7841-81C5-FBC3BF055905}"/>
    <dgm:cxn modelId="{DD1BA0CF-658C-F446-B4FA-D53A30F8B817}" type="presOf" srcId="{500756CE-0721-0843-BE6F-FAD812D4E9E3}" destId="{45DFB5DE-5F8E-404E-89E7-8FA29E32678C}" srcOrd="0" destOrd="0" presId="urn:microsoft.com/office/officeart/2005/8/layout/hList1"/>
    <dgm:cxn modelId="{0F955914-D9D0-4F41-A998-282AEFE84D1D}" type="presParOf" srcId="{42D9904C-7712-5F41-B1D6-0081139FDAF7}" destId="{596A0260-38ED-C14F-974B-51E9681A3EF3}" srcOrd="0" destOrd="0" presId="urn:microsoft.com/office/officeart/2005/8/layout/hList1"/>
    <dgm:cxn modelId="{18088126-0A3D-BA4A-8BAD-268A0E6FF49C}" type="presParOf" srcId="{596A0260-38ED-C14F-974B-51E9681A3EF3}" destId="{2DF21081-077D-2C47-A93A-EB316305B9DE}" srcOrd="0" destOrd="0" presId="urn:microsoft.com/office/officeart/2005/8/layout/hList1"/>
    <dgm:cxn modelId="{13D718EF-858D-BF49-BE50-6AC7F92BD895}" type="presParOf" srcId="{596A0260-38ED-C14F-974B-51E9681A3EF3}" destId="{45DFB5DE-5F8E-404E-89E7-8FA29E32678C}" srcOrd="1" destOrd="0" presId="urn:microsoft.com/office/officeart/2005/8/layout/hList1"/>
    <dgm:cxn modelId="{9106E366-9890-5349-9E8A-8B4842DAEC6B}" type="presParOf" srcId="{42D9904C-7712-5F41-B1D6-0081139FDAF7}" destId="{013308F4-8BE4-314E-A02A-92080710935D}" srcOrd="1" destOrd="0" presId="urn:microsoft.com/office/officeart/2005/8/layout/hList1"/>
    <dgm:cxn modelId="{36122E71-E7F3-A249-9F7B-08A88E2CD8E1}" type="presParOf" srcId="{42D9904C-7712-5F41-B1D6-0081139FDAF7}" destId="{39E0884D-489D-C24E-BE80-B56891E6D726}" srcOrd="2" destOrd="0" presId="urn:microsoft.com/office/officeart/2005/8/layout/hList1"/>
    <dgm:cxn modelId="{10CADB34-9822-4B47-880F-09C93897321D}" type="presParOf" srcId="{39E0884D-489D-C24E-BE80-B56891E6D726}" destId="{CDDBFEB9-CBE5-3749-8FB4-7731764962FD}" srcOrd="0" destOrd="0" presId="urn:microsoft.com/office/officeart/2005/8/layout/hList1"/>
    <dgm:cxn modelId="{1580C401-F619-C846-AA5C-40A15341A8C4}" type="presParOf" srcId="{39E0884D-489D-C24E-BE80-B56891E6D726}" destId="{9BB94AF5-E15D-AB4E-ABB9-371676F6D5EB}"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12F45B-5B10-494C-A960-688D28186CBA}" type="doc">
      <dgm:prSet loTypeId="urn:microsoft.com/office/officeart/2005/8/layout/hList9" loCatId="" qsTypeId="urn:microsoft.com/office/officeart/2005/8/quickstyle/simple3" qsCatId="simple" csTypeId="urn:microsoft.com/office/officeart/2005/8/colors/colorful1" csCatId="colorful" phldr="1"/>
      <dgm:spPr/>
      <dgm:t>
        <a:bodyPr/>
        <a:lstStyle/>
        <a:p>
          <a:endParaRPr lang="en-GB"/>
        </a:p>
      </dgm:t>
    </dgm:pt>
    <dgm:pt modelId="{B66368F2-6885-4C4B-B8F1-5ABB74580387}">
      <dgm:prSet phldrT="[Text]"/>
      <dgm:spPr/>
      <dgm:t>
        <a:bodyPr/>
        <a:lstStyle/>
        <a:p>
          <a:pPr rtl="0"/>
          <a:r>
            <a:rPr lang="en-GB" dirty="0"/>
            <a:t>Nature</a:t>
          </a:r>
        </a:p>
      </dgm:t>
    </dgm:pt>
    <dgm:pt modelId="{57FC0E24-6F0A-0246-9592-E696C0A23828}" type="parTrans" cxnId="{D853D7EE-4CAE-B249-BB01-62B7264CD497}">
      <dgm:prSet/>
      <dgm:spPr/>
      <dgm:t>
        <a:bodyPr/>
        <a:lstStyle/>
        <a:p>
          <a:endParaRPr lang="en-GB"/>
        </a:p>
      </dgm:t>
    </dgm:pt>
    <dgm:pt modelId="{F466C559-F2EA-FC4F-A09F-6B68F498ACCE}" type="sibTrans" cxnId="{D853D7EE-4CAE-B249-BB01-62B7264CD497}">
      <dgm:prSet/>
      <dgm:spPr/>
      <dgm:t>
        <a:bodyPr/>
        <a:lstStyle/>
        <a:p>
          <a:endParaRPr lang="en-GB"/>
        </a:p>
      </dgm:t>
    </dgm:pt>
    <dgm:pt modelId="{B1BF99E7-044E-E540-A146-552E198EE006}">
      <dgm:prSet phldrT="[Text]"/>
      <dgm:spPr/>
      <dgm:t>
        <a:bodyPr/>
        <a:lstStyle/>
        <a:p>
          <a:pPr>
            <a:buSzPts val="1000"/>
            <a:buFont typeface="Courier New" panose="02070309020205020404" pitchFamily="49" charset="0"/>
            <a:buChar char="o"/>
          </a:pPr>
          <a:r>
            <a:rPr lang="en-PK" dirty="0"/>
            <a:t>Adolescence is ongoing </a:t>
          </a:r>
          <a:r>
            <a:rPr lang="en-PK" b="1" dirty="0"/>
            <a:t>brain maturation</a:t>
          </a:r>
          <a:r>
            <a:rPr lang="en-PK" dirty="0"/>
            <a:t> (executive functioning, attention control, working memory)</a:t>
          </a:r>
          <a:endParaRPr lang="en-GB" dirty="0"/>
        </a:p>
      </dgm:t>
    </dgm:pt>
    <dgm:pt modelId="{FA080D81-6E34-AB44-9AF3-40E1E2B6A43C}" type="parTrans" cxnId="{1CDB4358-9671-124D-993D-6CCC991B16AF}">
      <dgm:prSet/>
      <dgm:spPr/>
      <dgm:t>
        <a:bodyPr/>
        <a:lstStyle/>
        <a:p>
          <a:endParaRPr lang="en-GB"/>
        </a:p>
      </dgm:t>
    </dgm:pt>
    <dgm:pt modelId="{EDD2D3C7-F159-3747-A5BD-D4D718530724}" type="sibTrans" cxnId="{1CDB4358-9671-124D-993D-6CCC991B16AF}">
      <dgm:prSet/>
      <dgm:spPr/>
      <dgm:t>
        <a:bodyPr/>
        <a:lstStyle/>
        <a:p>
          <a:endParaRPr lang="en-GB"/>
        </a:p>
      </dgm:t>
    </dgm:pt>
    <dgm:pt modelId="{614EC2E4-66DC-C74D-9259-3EC325672108}">
      <dgm:prSet phldrT="[Text]"/>
      <dgm:spPr/>
      <dgm:t>
        <a:bodyPr/>
        <a:lstStyle/>
        <a:p>
          <a:pPr rtl="0"/>
          <a:r>
            <a:rPr lang="en-GB" dirty="0"/>
            <a:t>Nurture</a:t>
          </a:r>
        </a:p>
      </dgm:t>
    </dgm:pt>
    <dgm:pt modelId="{94489EA1-FAEA-EC46-9414-3B3B733B4BBB}" type="parTrans" cxnId="{BF61EC20-D5CD-E049-844C-4E70A476D234}">
      <dgm:prSet/>
      <dgm:spPr/>
      <dgm:t>
        <a:bodyPr/>
        <a:lstStyle/>
        <a:p>
          <a:endParaRPr lang="en-GB"/>
        </a:p>
      </dgm:t>
    </dgm:pt>
    <dgm:pt modelId="{371C9F66-A27C-8345-8925-288C508303EA}" type="sibTrans" cxnId="{BF61EC20-D5CD-E049-844C-4E70A476D234}">
      <dgm:prSet/>
      <dgm:spPr/>
      <dgm:t>
        <a:bodyPr/>
        <a:lstStyle/>
        <a:p>
          <a:endParaRPr lang="en-GB"/>
        </a:p>
      </dgm:t>
    </dgm:pt>
    <dgm:pt modelId="{2B6A5DA5-CB05-5D42-8491-8017138A6DD6}">
      <dgm:prSet phldrT="[Text]"/>
      <dgm:spPr/>
      <dgm:t>
        <a:bodyPr/>
        <a:lstStyle/>
        <a:p>
          <a:pPr>
            <a:buSzPts val="1000"/>
            <a:buFont typeface="Courier New" panose="02070309020205020404" pitchFamily="49" charset="0"/>
            <a:buChar char="o"/>
          </a:pPr>
          <a:r>
            <a:rPr lang="en-PK" dirty="0"/>
            <a:t>Environment of caregiving, bereavement, reduced adult guidance, time scarcity</a:t>
          </a:r>
          <a:endParaRPr lang="en-GB" dirty="0"/>
        </a:p>
      </dgm:t>
    </dgm:pt>
    <dgm:pt modelId="{A64CE7EC-27FC-0C44-B077-6BFD7A83619B}" type="parTrans" cxnId="{268AA7A9-E9C1-CC4D-9F39-58B5FF1DAB3D}">
      <dgm:prSet/>
      <dgm:spPr/>
      <dgm:t>
        <a:bodyPr/>
        <a:lstStyle/>
        <a:p>
          <a:endParaRPr lang="en-GB"/>
        </a:p>
      </dgm:t>
    </dgm:pt>
    <dgm:pt modelId="{58A9F1BA-7903-A54A-A94A-39807535039D}" type="sibTrans" cxnId="{268AA7A9-E9C1-CC4D-9F39-58B5FF1DAB3D}">
      <dgm:prSet/>
      <dgm:spPr/>
      <dgm:t>
        <a:bodyPr/>
        <a:lstStyle/>
        <a:p>
          <a:endParaRPr lang="en-GB"/>
        </a:p>
      </dgm:t>
    </dgm:pt>
    <dgm:pt modelId="{C542832F-C301-5D43-8416-6E5F5C6197C9}">
      <dgm:prSet/>
      <dgm:spPr/>
      <dgm:t>
        <a:bodyPr/>
        <a:lstStyle/>
        <a:p>
          <a:pPr>
            <a:buSzPts val="1000"/>
            <a:buFont typeface="Courier New" panose="02070309020205020404" pitchFamily="49" charset="0"/>
            <a:buChar char="o"/>
          </a:pPr>
          <a:r>
            <a:rPr lang="en-PK" dirty="0"/>
            <a:t>Sleep and stress biology influence cognition (focus, recall, emotion regulation) (Palmer and Alfano, 2017)</a:t>
          </a:r>
        </a:p>
      </dgm:t>
    </dgm:pt>
    <dgm:pt modelId="{1673AE2D-24D3-3442-BBD3-A1940AD6E8BA}" type="parTrans" cxnId="{4E2DF22C-7090-7243-8B33-B75615DD6163}">
      <dgm:prSet/>
      <dgm:spPr/>
      <dgm:t>
        <a:bodyPr/>
        <a:lstStyle/>
        <a:p>
          <a:endParaRPr lang="en-GB"/>
        </a:p>
      </dgm:t>
    </dgm:pt>
    <dgm:pt modelId="{57B7A0FE-AE27-B24F-8FFD-233A12C5C312}" type="sibTrans" cxnId="{4E2DF22C-7090-7243-8B33-B75615DD6163}">
      <dgm:prSet/>
      <dgm:spPr/>
      <dgm:t>
        <a:bodyPr/>
        <a:lstStyle/>
        <a:p>
          <a:endParaRPr lang="en-GB"/>
        </a:p>
      </dgm:t>
    </dgm:pt>
    <dgm:pt modelId="{57D81159-A749-374D-8CE2-AA4905C10AD1}">
      <dgm:prSet/>
      <dgm:spPr/>
      <dgm:t>
        <a:bodyPr/>
        <a:lstStyle/>
        <a:p>
          <a:pPr>
            <a:buSzPts val="1000"/>
            <a:buFont typeface="Courier New" panose="02070309020205020404" pitchFamily="49" charset="0"/>
            <a:buChar char="o"/>
          </a:pPr>
          <a:r>
            <a:rPr lang="en-PK" dirty="0"/>
            <a:t>Mother’s memory/low mood increases jenny’s cognitive workload (reminding, organising, managing admin) (Barrouillet, 2015)</a:t>
          </a:r>
        </a:p>
      </dgm:t>
    </dgm:pt>
    <dgm:pt modelId="{B561C334-17AD-C04C-A32E-8B781C861B52}" type="parTrans" cxnId="{A2C624D3-FEBB-8049-8602-C46CC6D69291}">
      <dgm:prSet/>
      <dgm:spPr/>
      <dgm:t>
        <a:bodyPr/>
        <a:lstStyle/>
        <a:p>
          <a:endParaRPr lang="en-GB"/>
        </a:p>
      </dgm:t>
    </dgm:pt>
    <dgm:pt modelId="{40B4E21D-A543-8047-BDFA-FB8E4AAE12A8}" type="sibTrans" cxnId="{A2C624D3-FEBB-8049-8602-C46CC6D69291}">
      <dgm:prSet/>
      <dgm:spPr/>
      <dgm:t>
        <a:bodyPr/>
        <a:lstStyle/>
        <a:p>
          <a:endParaRPr lang="en-GB"/>
        </a:p>
      </dgm:t>
    </dgm:pt>
    <dgm:pt modelId="{90E02492-BCAF-E343-A2F1-E9764D6547EE}" type="pres">
      <dgm:prSet presAssocID="{2412F45B-5B10-494C-A960-688D28186CBA}" presName="list" presStyleCnt="0">
        <dgm:presLayoutVars>
          <dgm:dir/>
          <dgm:animLvl val="lvl"/>
        </dgm:presLayoutVars>
      </dgm:prSet>
      <dgm:spPr/>
    </dgm:pt>
    <dgm:pt modelId="{2E876856-0B99-3C41-A5D9-0C62593D9CEB}" type="pres">
      <dgm:prSet presAssocID="{B66368F2-6885-4C4B-B8F1-5ABB74580387}" presName="posSpace" presStyleCnt="0"/>
      <dgm:spPr/>
    </dgm:pt>
    <dgm:pt modelId="{BF6EF327-F6FC-4144-9C1D-7D138C844DA7}" type="pres">
      <dgm:prSet presAssocID="{B66368F2-6885-4C4B-B8F1-5ABB74580387}" presName="vertFlow" presStyleCnt="0"/>
      <dgm:spPr/>
    </dgm:pt>
    <dgm:pt modelId="{3B4B9171-3515-7B49-91C4-ED9376E9D7C3}" type="pres">
      <dgm:prSet presAssocID="{B66368F2-6885-4C4B-B8F1-5ABB74580387}" presName="topSpace" presStyleCnt="0"/>
      <dgm:spPr/>
    </dgm:pt>
    <dgm:pt modelId="{B09B19BD-9169-5C43-8B03-CE6132D0C65F}" type="pres">
      <dgm:prSet presAssocID="{B66368F2-6885-4C4B-B8F1-5ABB74580387}" presName="firstComp" presStyleCnt="0"/>
      <dgm:spPr/>
    </dgm:pt>
    <dgm:pt modelId="{A3B4246E-0B70-5E46-920A-DD64F7CEBC65}" type="pres">
      <dgm:prSet presAssocID="{B66368F2-6885-4C4B-B8F1-5ABB74580387}" presName="firstChild" presStyleLbl="bgAccFollowNode1" presStyleIdx="0" presStyleCnt="4"/>
      <dgm:spPr/>
    </dgm:pt>
    <dgm:pt modelId="{44FC1807-F03D-064E-9227-3F1E56FD2DCB}" type="pres">
      <dgm:prSet presAssocID="{B66368F2-6885-4C4B-B8F1-5ABB74580387}" presName="firstChildTx" presStyleLbl="bgAccFollowNode1" presStyleIdx="0" presStyleCnt="4">
        <dgm:presLayoutVars>
          <dgm:bulletEnabled val="1"/>
        </dgm:presLayoutVars>
      </dgm:prSet>
      <dgm:spPr/>
    </dgm:pt>
    <dgm:pt modelId="{073876B1-85FB-3F4C-A349-11C5080ADD5D}" type="pres">
      <dgm:prSet presAssocID="{C542832F-C301-5D43-8416-6E5F5C6197C9}" presName="comp" presStyleCnt="0"/>
      <dgm:spPr/>
    </dgm:pt>
    <dgm:pt modelId="{2ABE51B4-E88A-0445-AAA7-4C76FD845F55}" type="pres">
      <dgm:prSet presAssocID="{C542832F-C301-5D43-8416-6E5F5C6197C9}" presName="child" presStyleLbl="bgAccFollowNode1" presStyleIdx="1" presStyleCnt="4"/>
      <dgm:spPr/>
    </dgm:pt>
    <dgm:pt modelId="{F5D0F082-F892-1D4A-A491-B7332A351851}" type="pres">
      <dgm:prSet presAssocID="{C542832F-C301-5D43-8416-6E5F5C6197C9}" presName="childTx" presStyleLbl="bgAccFollowNode1" presStyleIdx="1" presStyleCnt="4">
        <dgm:presLayoutVars>
          <dgm:bulletEnabled val="1"/>
        </dgm:presLayoutVars>
      </dgm:prSet>
      <dgm:spPr/>
    </dgm:pt>
    <dgm:pt modelId="{BEB5EEB6-819D-634B-841B-C11DCAA1249C}" type="pres">
      <dgm:prSet presAssocID="{B66368F2-6885-4C4B-B8F1-5ABB74580387}" presName="negSpace" presStyleCnt="0"/>
      <dgm:spPr/>
    </dgm:pt>
    <dgm:pt modelId="{0AB7233F-909F-6442-BE49-B5B2777C3AEB}" type="pres">
      <dgm:prSet presAssocID="{B66368F2-6885-4C4B-B8F1-5ABB74580387}" presName="circle" presStyleLbl="node1" presStyleIdx="0" presStyleCnt="2"/>
      <dgm:spPr/>
    </dgm:pt>
    <dgm:pt modelId="{6135E063-2DCF-FD40-A376-E835B1CCA2A2}" type="pres">
      <dgm:prSet presAssocID="{F466C559-F2EA-FC4F-A09F-6B68F498ACCE}" presName="transSpace" presStyleCnt="0"/>
      <dgm:spPr/>
    </dgm:pt>
    <dgm:pt modelId="{56DB47BD-9B38-6E45-9F51-D66C633D886F}" type="pres">
      <dgm:prSet presAssocID="{614EC2E4-66DC-C74D-9259-3EC325672108}" presName="posSpace" presStyleCnt="0"/>
      <dgm:spPr/>
    </dgm:pt>
    <dgm:pt modelId="{86793804-5D34-EC45-B1F4-B668055F99DD}" type="pres">
      <dgm:prSet presAssocID="{614EC2E4-66DC-C74D-9259-3EC325672108}" presName="vertFlow" presStyleCnt="0"/>
      <dgm:spPr/>
    </dgm:pt>
    <dgm:pt modelId="{0E006AF0-F646-7B40-80CA-7D8477F79347}" type="pres">
      <dgm:prSet presAssocID="{614EC2E4-66DC-C74D-9259-3EC325672108}" presName="topSpace" presStyleCnt="0"/>
      <dgm:spPr/>
    </dgm:pt>
    <dgm:pt modelId="{FB760079-A354-9F48-8852-01306DFD839E}" type="pres">
      <dgm:prSet presAssocID="{614EC2E4-66DC-C74D-9259-3EC325672108}" presName="firstComp" presStyleCnt="0"/>
      <dgm:spPr/>
    </dgm:pt>
    <dgm:pt modelId="{8A3DEF02-FC03-B349-8C18-BA8DDDC0B8B0}" type="pres">
      <dgm:prSet presAssocID="{614EC2E4-66DC-C74D-9259-3EC325672108}" presName="firstChild" presStyleLbl="bgAccFollowNode1" presStyleIdx="2" presStyleCnt="4"/>
      <dgm:spPr/>
    </dgm:pt>
    <dgm:pt modelId="{3D2CD0CF-1E7C-A048-98B5-3FA464797F0B}" type="pres">
      <dgm:prSet presAssocID="{614EC2E4-66DC-C74D-9259-3EC325672108}" presName="firstChildTx" presStyleLbl="bgAccFollowNode1" presStyleIdx="2" presStyleCnt="4">
        <dgm:presLayoutVars>
          <dgm:bulletEnabled val="1"/>
        </dgm:presLayoutVars>
      </dgm:prSet>
      <dgm:spPr/>
    </dgm:pt>
    <dgm:pt modelId="{E2C57534-2D18-EA4A-ABEB-72C35E389CA8}" type="pres">
      <dgm:prSet presAssocID="{57D81159-A749-374D-8CE2-AA4905C10AD1}" presName="comp" presStyleCnt="0"/>
      <dgm:spPr/>
    </dgm:pt>
    <dgm:pt modelId="{BA8F05B7-942F-7D45-A8CA-0E4FB83439C5}" type="pres">
      <dgm:prSet presAssocID="{57D81159-A749-374D-8CE2-AA4905C10AD1}" presName="child" presStyleLbl="bgAccFollowNode1" presStyleIdx="3" presStyleCnt="4"/>
      <dgm:spPr/>
    </dgm:pt>
    <dgm:pt modelId="{623A308F-68AF-7A47-9C63-3411FAD8B00E}" type="pres">
      <dgm:prSet presAssocID="{57D81159-A749-374D-8CE2-AA4905C10AD1}" presName="childTx" presStyleLbl="bgAccFollowNode1" presStyleIdx="3" presStyleCnt="4">
        <dgm:presLayoutVars>
          <dgm:bulletEnabled val="1"/>
        </dgm:presLayoutVars>
      </dgm:prSet>
      <dgm:spPr/>
    </dgm:pt>
    <dgm:pt modelId="{6FC28A7A-B14A-7F46-9749-FF8131B62F96}" type="pres">
      <dgm:prSet presAssocID="{614EC2E4-66DC-C74D-9259-3EC325672108}" presName="negSpace" presStyleCnt="0"/>
      <dgm:spPr/>
    </dgm:pt>
    <dgm:pt modelId="{8923A0A8-7933-784C-BA82-D42CCB5B650F}" type="pres">
      <dgm:prSet presAssocID="{614EC2E4-66DC-C74D-9259-3EC325672108}" presName="circle" presStyleLbl="node1" presStyleIdx="1" presStyleCnt="2"/>
      <dgm:spPr/>
    </dgm:pt>
  </dgm:ptLst>
  <dgm:cxnLst>
    <dgm:cxn modelId="{B5B8390C-59C9-D44F-8957-99677FE0309B}" type="presOf" srcId="{2412F45B-5B10-494C-A960-688D28186CBA}" destId="{90E02492-BCAF-E343-A2F1-E9764D6547EE}" srcOrd="0" destOrd="0" presId="urn:microsoft.com/office/officeart/2005/8/layout/hList9"/>
    <dgm:cxn modelId="{BF61EC20-D5CD-E049-844C-4E70A476D234}" srcId="{2412F45B-5B10-494C-A960-688D28186CBA}" destId="{614EC2E4-66DC-C74D-9259-3EC325672108}" srcOrd="1" destOrd="0" parTransId="{94489EA1-FAEA-EC46-9414-3B3B733B4BBB}" sibTransId="{371C9F66-A27C-8345-8925-288C508303EA}"/>
    <dgm:cxn modelId="{DD5A462A-7860-CD4D-90C8-AFFCB5725301}" type="presOf" srcId="{C542832F-C301-5D43-8416-6E5F5C6197C9}" destId="{F5D0F082-F892-1D4A-A491-B7332A351851}" srcOrd="1" destOrd="0" presId="urn:microsoft.com/office/officeart/2005/8/layout/hList9"/>
    <dgm:cxn modelId="{4E2DF22C-7090-7243-8B33-B75615DD6163}" srcId="{B66368F2-6885-4C4B-B8F1-5ABB74580387}" destId="{C542832F-C301-5D43-8416-6E5F5C6197C9}" srcOrd="1" destOrd="0" parTransId="{1673AE2D-24D3-3442-BBD3-A1940AD6E8BA}" sibTransId="{57B7A0FE-AE27-B24F-8FFD-233A12C5C312}"/>
    <dgm:cxn modelId="{84518641-540C-9544-9467-04CCA12350D5}" type="presOf" srcId="{B66368F2-6885-4C4B-B8F1-5ABB74580387}" destId="{0AB7233F-909F-6442-BE49-B5B2777C3AEB}" srcOrd="0" destOrd="0" presId="urn:microsoft.com/office/officeart/2005/8/layout/hList9"/>
    <dgm:cxn modelId="{CEFEDB4D-9778-DA4A-BD01-D72CB73E1124}" type="presOf" srcId="{B1BF99E7-044E-E540-A146-552E198EE006}" destId="{A3B4246E-0B70-5E46-920A-DD64F7CEBC65}" srcOrd="0" destOrd="0" presId="urn:microsoft.com/office/officeart/2005/8/layout/hList9"/>
    <dgm:cxn modelId="{1CDB4358-9671-124D-993D-6CCC991B16AF}" srcId="{B66368F2-6885-4C4B-B8F1-5ABB74580387}" destId="{B1BF99E7-044E-E540-A146-552E198EE006}" srcOrd="0" destOrd="0" parTransId="{FA080D81-6E34-AB44-9AF3-40E1E2B6A43C}" sibTransId="{EDD2D3C7-F159-3747-A5BD-D4D718530724}"/>
    <dgm:cxn modelId="{FF455D6C-629A-184F-9FD8-58F836C29249}" type="presOf" srcId="{C542832F-C301-5D43-8416-6E5F5C6197C9}" destId="{2ABE51B4-E88A-0445-AAA7-4C76FD845F55}" srcOrd="0" destOrd="0" presId="urn:microsoft.com/office/officeart/2005/8/layout/hList9"/>
    <dgm:cxn modelId="{CB86E173-CBFF-7240-8BF2-5D0E098F4EBD}" type="presOf" srcId="{57D81159-A749-374D-8CE2-AA4905C10AD1}" destId="{BA8F05B7-942F-7D45-A8CA-0E4FB83439C5}" srcOrd="0" destOrd="0" presId="urn:microsoft.com/office/officeart/2005/8/layout/hList9"/>
    <dgm:cxn modelId="{3E72ED9A-E3DC-B047-A7C7-48E08769C453}" type="presOf" srcId="{2B6A5DA5-CB05-5D42-8491-8017138A6DD6}" destId="{8A3DEF02-FC03-B349-8C18-BA8DDDC0B8B0}" srcOrd="0" destOrd="0" presId="urn:microsoft.com/office/officeart/2005/8/layout/hList9"/>
    <dgm:cxn modelId="{268AA7A9-E9C1-CC4D-9F39-58B5FF1DAB3D}" srcId="{614EC2E4-66DC-C74D-9259-3EC325672108}" destId="{2B6A5DA5-CB05-5D42-8491-8017138A6DD6}" srcOrd="0" destOrd="0" parTransId="{A64CE7EC-27FC-0C44-B077-6BFD7A83619B}" sibTransId="{58A9F1BA-7903-A54A-A94A-39807535039D}"/>
    <dgm:cxn modelId="{A2C624D3-FEBB-8049-8602-C46CC6D69291}" srcId="{614EC2E4-66DC-C74D-9259-3EC325672108}" destId="{57D81159-A749-374D-8CE2-AA4905C10AD1}" srcOrd="1" destOrd="0" parTransId="{B561C334-17AD-C04C-A32E-8B781C861B52}" sibTransId="{40B4E21D-A543-8047-BDFA-FB8E4AAE12A8}"/>
    <dgm:cxn modelId="{AF8037D9-8066-8C40-A3DF-36DD4103EA6C}" type="presOf" srcId="{2B6A5DA5-CB05-5D42-8491-8017138A6DD6}" destId="{3D2CD0CF-1E7C-A048-98B5-3FA464797F0B}" srcOrd="1" destOrd="0" presId="urn:microsoft.com/office/officeart/2005/8/layout/hList9"/>
    <dgm:cxn modelId="{864C17DD-ACB5-B049-989B-F9B8CDC0BFCE}" type="presOf" srcId="{614EC2E4-66DC-C74D-9259-3EC325672108}" destId="{8923A0A8-7933-784C-BA82-D42CCB5B650F}" srcOrd="0" destOrd="0" presId="urn:microsoft.com/office/officeart/2005/8/layout/hList9"/>
    <dgm:cxn modelId="{13611FE4-B4B6-FE48-A419-67E5079E26A1}" type="presOf" srcId="{B1BF99E7-044E-E540-A146-552E198EE006}" destId="{44FC1807-F03D-064E-9227-3F1E56FD2DCB}" srcOrd="1" destOrd="0" presId="urn:microsoft.com/office/officeart/2005/8/layout/hList9"/>
    <dgm:cxn modelId="{D853D7EE-4CAE-B249-BB01-62B7264CD497}" srcId="{2412F45B-5B10-494C-A960-688D28186CBA}" destId="{B66368F2-6885-4C4B-B8F1-5ABB74580387}" srcOrd="0" destOrd="0" parTransId="{57FC0E24-6F0A-0246-9592-E696C0A23828}" sibTransId="{F466C559-F2EA-FC4F-A09F-6B68F498ACCE}"/>
    <dgm:cxn modelId="{A9F04AF4-B61E-C54E-B34D-2F7D42E2FEA4}" type="presOf" srcId="{57D81159-A749-374D-8CE2-AA4905C10AD1}" destId="{623A308F-68AF-7A47-9C63-3411FAD8B00E}" srcOrd="1" destOrd="0" presId="urn:microsoft.com/office/officeart/2005/8/layout/hList9"/>
    <dgm:cxn modelId="{1AC21CD9-8295-7548-B6ED-E476338B5D6F}" type="presParOf" srcId="{90E02492-BCAF-E343-A2F1-E9764D6547EE}" destId="{2E876856-0B99-3C41-A5D9-0C62593D9CEB}" srcOrd="0" destOrd="0" presId="urn:microsoft.com/office/officeart/2005/8/layout/hList9"/>
    <dgm:cxn modelId="{2ED60562-206B-8F4B-AFF7-3F7ED80ACD2D}" type="presParOf" srcId="{90E02492-BCAF-E343-A2F1-E9764D6547EE}" destId="{BF6EF327-F6FC-4144-9C1D-7D138C844DA7}" srcOrd="1" destOrd="0" presId="urn:microsoft.com/office/officeart/2005/8/layout/hList9"/>
    <dgm:cxn modelId="{1FC7F4C0-136E-D241-B020-29B3890FED34}" type="presParOf" srcId="{BF6EF327-F6FC-4144-9C1D-7D138C844DA7}" destId="{3B4B9171-3515-7B49-91C4-ED9376E9D7C3}" srcOrd="0" destOrd="0" presId="urn:microsoft.com/office/officeart/2005/8/layout/hList9"/>
    <dgm:cxn modelId="{44D5D9A2-E0A5-9C41-9FAD-005A320FCD6B}" type="presParOf" srcId="{BF6EF327-F6FC-4144-9C1D-7D138C844DA7}" destId="{B09B19BD-9169-5C43-8B03-CE6132D0C65F}" srcOrd="1" destOrd="0" presId="urn:microsoft.com/office/officeart/2005/8/layout/hList9"/>
    <dgm:cxn modelId="{1D9B0061-8DF5-2547-BFC2-61DE8E624AAA}" type="presParOf" srcId="{B09B19BD-9169-5C43-8B03-CE6132D0C65F}" destId="{A3B4246E-0B70-5E46-920A-DD64F7CEBC65}" srcOrd="0" destOrd="0" presId="urn:microsoft.com/office/officeart/2005/8/layout/hList9"/>
    <dgm:cxn modelId="{79BEDC48-ADA5-CD4C-8399-B1D273E0E2DD}" type="presParOf" srcId="{B09B19BD-9169-5C43-8B03-CE6132D0C65F}" destId="{44FC1807-F03D-064E-9227-3F1E56FD2DCB}" srcOrd="1" destOrd="0" presId="urn:microsoft.com/office/officeart/2005/8/layout/hList9"/>
    <dgm:cxn modelId="{4BAAAEA2-CC24-924E-8FD7-877E58CD9377}" type="presParOf" srcId="{BF6EF327-F6FC-4144-9C1D-7D138C844DA7}" destId="{073876B1-85FB-3F4C-A349-11C5080ADD5D}" srcOrd="2" destOrd="0" presId="urn:microsoft.com/office/officeart/2005/8/layout/hList9"/>
    <dgm:cxn modelId="{73FC496D-5C0B-394D-A78A-748D204D5730}" type="presParOf" srcId="{073876B1-85FB-3F4C-A349-11C5080ADD5D}" destId="{2ABE51B4-E88A-0445-AAA7-4C76FD845F55}" srcOrd="0" destOrd="0" presId="urn:microsoft.com/office/officeart/2005/8/layout/hList9"/>
    <dgm:cxn modelId="{60D58E39-B6FE-3D40-97ED-CBA1E1F35224}" type="presParOf" srcId="{073876B1-85FB-3F4C-A349-11C5080ADD5D}" destId="{F5D0F082-F892-1D4A-A491-B7332A351851}" srcOrd="1" destOrd="0" presId="urn:microsoft.com/office/officeart/2005/8/layout/hList9"/>
    <dgm:cxn modelId="{5EC84308-1664-BF40-AB18-98C267EF4781}" type="presParOf" srcId="{90E02492-BCAF-E343-A2F1-E9764D6547EE}" destId="{BEB5EEB6-819D-634B-841B-C11DCAA1249C}" srcOrd="2" destOrd="0" presId="urn:microsoft.com/office/officeart/2005/8/layout/hList9"/>
    <dgm:cxn modelId="{04F78F29-2946-BF42-9984-0F9BB1537E21}" type="presParOf" srcId="{90E02492-BCAF-E343-A2F1-E9764D6547EE}" destId="{0AB7233F-909F-6442-BE49-B5B2777C3AEB}" srcOrd="3" destOrd="0" presId="urn:microsoft.com/office/officeart/2005/8/layout/hList9"/>
    <dgm:cxn modelId="{2C9F7A01-9D4D-1949-B678-5D8C53A55C1E}" type="presParOf" srcId="{90E02492-BCAF-E343-A2F1-E9764D6547EE}" destId="{6135E063-2DCF-FD40-A376-E835B1CCA2A2}" srcOrd="4" destOrd="0" presId="urn:microsoft.com/office/officeart/2005/8/layout/hList9"/>
    <dgm:cxn modelId="{3AFE2C4F-1D3C-FC43-9992-00DCA4930706}" type="presParOf" srcId="{90E02492-BCAF-E343-A2F1-E9764D6547EE}" destId="{56DB47BD-9B38-6E45-9F51-D66C633D886F}" srcOrd="5" destOrd="0" presId="urn:microsoft.com/office/officeart/2005/8/layout/hList9"/>
    <dgm:cxn modelId="{3C5379FD-17D8-9F43-AF53-592B56AAD8A5}" type="presParOf" srcId="{90E02492-BCAF-E343-A2F1-E9764D6547EE}" destId="{86793804-5D34-EC45-B1F4-B668055F99DD}" srcOrd="6" destOrd="0" presId="urn:microsoft.com/office/officeart/2005/8/layout/hList9"/>
    <dgm:cxn modelId="{F4E87777-0BA4-4E41-8820-AE69DCD028D4}" type="presParOf" srcId="{86793804-5D34-EC45-B1F4-B668055F99DD}" destId="{0E006AF0-F646-7B40-80CA-7D8477F79347}" srcOrd="0" destOrd="0" presId="urn:microsoft.com/office/officeart/2005/8/layout/hList9"/>
    <dgm:cxn modelId="{46FB0E3D-34CD-F643-9130-C39077E9679C}" type="presParOf" srcId="{86793804-5D34-EC45-B1F4-B668055F99DD}" destId="{FB760079-A354-9F48-8852-01306DFD839E}" srcOrd="1" destOrd="0" presId="urn:microsoft.com/office/officeart/2005/8/layout/hList9"/>
    <dgm:cxn modelId="{C4BB9566-37A9-2949-A8FD-CB797A6D94FF}" type="presParOf" srcId="{FB760079-A354-9F48-8852-01306DFD839E}" destId="{8A3DEF02-FC03-B349-8C18-BA8DDDC0B8B0}" srcOrd="0" destOrd="0" presId="urn:microsoft.com/office/officeart/2005/8/layout/hList9"/>
    <dgm:cxn modelId="{6F852058-AF8C-404D-A701-675C2A52A2FC}" type="presParOf" srcId="{FB760079-A354-9F48-8852-01306DFD839E}" destId="{3D2CD0CF-1E7C-A048-98B5-3FA464797F0B}" srcOrd="1" destOrd="0" presId="urn:microsoft.com/office/officeart/2005/8/layout/hList9"/>
    <dgm:cxn modelId="{6DE3A3F6-F3BA-6A42-B285-C252E82C91D4}" type="presParOf" srcId="{86793804-5D34-EC45-B1F4-B668055F99DD}" destId="{E2C57534-2D18-EA4A-ABEB-72C35E389CA8}" srcOrd="2" destOrd="0" presId="urn:microsoft.com/office/officeart/2005/8/layout/hList9"/>
    <dgm:cxn modelId="{08E28A50-4662-2044-960F-BA6B81A58ADD}" type="presParOf" srcId="{E2C57534-2D18-EA4A-ABEB-72C35E389CA8}" destId="{BA8F05B7-942F-7D45-A8CA-0E4FB83439C5}" srcOrd="0" destOrd="0" presId="urn:microsoft.com/office/officeart/2005/8/layout/hList9"/>
    <dgm:cxn modelId="{1FF2AC68-5001-0640-A746-B65BF9AD45CE}" type="presParOf" srcId="{E2C57534-2D18-EA4A-ABEB-72C35E389CA8}" destId="{623A308F-68AF-7A47-9C63-3411FAD8B00E}" srcOrd="1" destOrd="0" presId="urn:microsoft.com/office/officeart/2005/8/layout/hList9"/>
    <dgm:cxn modelId="{9D0A0D90-8F77-A849-9FCB-E0BA286B0B76}" type="presParOf" srcId="{90E02492-BCAF-E343-A2F1-E9764D6547EE}" destId="{6FC28A7A-B14A-7F46-9749-FF8131B62F96}" srcOrd="7" destOrd="0" presId="urn:microsoft.com/office/officeart/2005/8/layout/hList9"/>
    <dgm:cxn modelId="{60F1B70C-3A1D-124B-A16F-7D9355B2AA74}" type="presParOf" srcId="{90E02492-BCAF-E343-A2F1-E9764D6547EE}" destId="{8923A0A8-7933-784C-BA82-D42CCB5B650F}"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35504A-64D7-47FF-AA7F-599063F39DC7}" type="doc">
      <dgm:prSet loTypeId="urn:microsoft.com/office/officeart/2018/2/layout/IconVerticalSolidList" loCatId="icon" qsTypeId="urn:microsoft.com/office/officeart/2005/8/quickstyle/simple3" qsCatId="simple" csTypeId="urn:microsoft.com/office/officeart/2005/8/colors/colorful1" csCatId="colorful" phldr="1"/>
      <dgm:spPr/>
      <dgm:t>
        <a:bodyPr/>
        <a:lstStyle/>
        <a:p>
          <a:endParaRPr lang="en-US"/>
        </a:p>
      </dgm:t>
    </dgm:pt>
    <dgm:pt modelId="{63211B3C-4D7A-454B-976E-98717C661A48}">
      <dgm:prSet/>
      <dgm:spPr/>
      <dgm:t>
        <a:bodyPr/>
        <a:lstStyle/>
        <a:p>
          <a:pPr>
            <a:lnSpc>
              <a:spcPct val="100000"/>
            </a:lnSpc>
          </a:pPr>
          <a:r>
            <a:rPr lang="en-PK" b="1" dirty="0"/>
            <a:t>Decision-making support:</a:t>
          </a:r>
          <a:r>
            <a:rPr lang="en-PK" dirty="0"/>
            <a:t> Help Jenny prioritise and make choices without constant crisis-mode decisions (e.g., weekly planning check-ins)</a:t>
          </a:r>
          <a:endParaRPr lang="en-US" dirty="0"/>
        </a:p>
      </dgm:t>
    </dgm:pt>
    <dgm:pt modelId="{9677DA91-3FAB-44EA-A4EC-BA0B1BEAB928}" type="parTrans" cxnId="{1A655E3D-CD2A-4B94-B913-FCE79A5E1409}">
      <dgm:prSet/>
      <dgm:spPr/>
      <dgm:t>
        <a:bodyPr/>
        <a:lstStyle/>
        <a:p>
          <a:endParaRPr lang="en-US"/>
        </a:p>
      </dgm:t>
    </dgm:pt>
    <dgm:pt modelId="{C90D9ACA-5A47-42A8-A8FC-BB75DB8AB72D}" type="sibTrans" cxnId="{1A655E3D-CD2A-4B94-B913-FCE79A5E1409}">
      <dgm:prSet/>
      <dgm:spPr/>
      <dgm:t>
        <a:bodyPr/>
        <a:lstStyle/>
        <a:p>
          <a:endParaRPr lang="en-US"/>
        </a:p>
      </dgm:t>
    </dgm:pt>
    <dgm:pt modelId="{95CC168D-584F-47AD-AC21-62BD635C80DD}">
      <dgm:prSet/>
      <dgm:spPr/>
      <dgm:t>
        <a:bodyPr/>
        <a:lstStyle/>
        <a:p>
          <a:pPr>
            <a:lnSpc>
              <a:spcPct val="100000"/>
            </a:lnSpc>
          </a:pPr>
          <a:r>
            <a:rPr lang="en-PK" b="1" dirty="0"/>
            <a:t>Structured planning tools:</a:t>
          </a:r>
          <a:r>
            <a:rPr lang="en-PK" dirty="0"/>
            <a:t> Routines, timetables, shared calendars, checklists to externalise cognitive load (Zibetti, Chevalier and Eyraud, 2012)</a:t>
          </a:r>
          <a:endParaRPr lang="en-US" dirty="0"/>
        </a:p>
      </dgm:t>
    </dgm:pt>
    <dgm:pt modelId="{E1A542B7-80EF-4CB0-B316-4FE24896CB1B}" type="parTrans" cxnId="{BADC39DD-0731-45DC-B6E5-9210E17DAF5C}">
      <dgm:prSet/>
      <dgm:spPr/>
      <dgm:t>
        <a:bodyPr/>
        <a:lstStyle/>
        <a:p>
          <a:endParaRPr lang="en-US"/>
        </a:p>
      </dgm:t>
    </dgm:pt>
    <dgm:pt modelId="{1E9175B4-3371-4576-AF53-7CA9DC43CF17}" type="sibTrans" cxnId="{BADC39DD-0731-45DC-B6E5-9210E17DAF5C}">
      <dgm:prSet/>
      <dgm:spPr/>
      <dgm:t>
        <a:bodyPr/>
        <a:lstStyle/>
        <a:p>
          <a:endParaRPr lang="en-US"/>
        </a:p>
      </dgm:t>
    </dgm:pt>
    <dgm:pt modelId="{7E9613EC-F0E7-4BBC-9F4E-297146E47AA2}">
      <dgm:prSet/>
      <dgm:spPr/>
      <dgm:t>
        <a:bodyPr/>
        <a:lstStyle/>
        <a:p>
          <a:pPr>
            <a:lnSpc>
              <a:spcPct val="100000"/>
            </a:lnSpc>
          </a:pPr>
          <a:r>
            <a:rPr lang="en-PK" b="1" dirty="0"/>
            <a:t>Time management coaching:</a:t>
          </a:r>
          <a:r>
            <a:rPr lang="en-PK" dirty="0"/>
            <a:t> Break tasks into manageable steps; protect study time and rest (supports concentration and memory)</a:t>
          </a:r>
          <a:endParaRPr lang="en-US" dirty="0"/>
        </a:p>
      </dgm:t>
    </dgm:pt>
    <dgm:pt modelId="{69ECF50D-2D99-41EC-B3D9-BB150B8F443F}" type="parTrans" cxnId="{08C3683D-4663-4DE8-A479-9ED221B57DC5}">
      <dgm:prSet/>
      <dgm:spPr/>
      <dgm:t>
        <a:bodyPr/>
        <a:lstStyle/>
        <a:p>
          <a:endParaRPr lang="en-US"/>
        </a:p>
      </dgm:t>
    </dgm:pt>
    <dgm:pt modelId="{F3990F0C-065C-4014-91FF-6E2D34D5C930}" type="sibTrans" cxnId="{08C3683D-4663-4DE8-A479-9ED221B57DC5}">
      <dgm:prSet/>
      <dgm:spPr/>
      <dgm:t>
        <a:bodyPr/>
        <a:lstStyle/>
        <a:p>
          <a:endParaRPr lang="en-US"/>
        </a:p>
      </dgm:t>
    </dgm:pt>
    <dgm:pt modelId="{C046B2D2-9569-438E-ACF0-1C2E4667A349}">
      <dgm:prSet/>
      <dgm:spPr/>
      <dgm:t>
        <a:bodyPr/>
        <a:lstStyle/>
        <a:p>
          <a:pPr>
            <a:lnSpc>
              <a:spcPct val="100000"/>
            </a:lnSpc>
          </a:pPr>
          <a:r>
            <a:rPr lang="en-PK" b="1" dirty="0"/>
            <a:t>Educational guidance:</a:t>
          </a:r>
          <a:r>
            <a:rPr lang="en-PK" dirty="0"/>
            <a:t> School support plan (attendance, deadlines, exam preparation) + pathway planning (college/apprenticeship options) (Wajcman, 2018)</a:t>
          </a:r>
          <a:endParaRPr lang="en-US" dirty="0"/>
        </a:p>
      </dgm:t>
    </dgm:pt>
    <dgm:pt modelId="{84396A49-C3F0-4C45-A418-F76138EB87CE}" type="parTrans" cxnId="{1CC7801E-908B-451E-A23A-8AEF8D3AE599}">
      <dgm:prSet/>
      <dgm:spPr/>
      <dgm:t>
        <a:bodyPr/>
        <a:lstStyle/>
        <a:p>
          <a:endParaRPr lang="en-US"/>
        </a:p>
      </dgm:t>
    </dgm:pt>
    <dgm:pt modelId="{8AC31888-C731-400A-B9E8-850ADAAD1F7C}" type="sibTrans" cxnId="{1CC7801E-908B-451E-A23A-8AEF8D3AE599}">
      <dgm:prSet/>
      <dgm:spPr/>
      <dgm:t>
        <a:bodyPr/>
        <a:lstStyle/>
        <a:p>
          <a:endParaRPr lang="en-US"/>
        </a:p>
      </dgm:t>
    </dgm:pt>
    <dgm:pt modelId="{1C180930-E7C1-42E0-8FD3-656204C807E8}" type="pres">
      <dgm:prSet presAssocID="{2635504A-64D7-47FF-AA7F-599063F39DC7}" presName="root" presStyleCnt="0">
        <dgm:presLayoutVars>
          <dgm:dir/>
          <dgm:resizeHandles val="exact"/>
        </dgm:presLayoutVars>
      </dgm:prSet>
      <dgm:spPr/>
    </dgm:pt>
    <dgm:pt modelId="{F75E4A8D-6BC1-4817-89F0-B5512D2988A8}" type="pres">
      <dgm:prSet presAssocID="{63211B3C-4D7A-454B-976E-98717C661A48}" presName="compNode" presStyleCnt="0"/>
      <dgm:spPr/>
    </dgm:pt>
    <dgm:pt modelId="{A86040A0-5834-46F7-ADAE-E01745137E73}" type="pres">
      <dgm:prSet presAssocID="{63211B3C-4D7A-454B-976E-98717C661A48}" presName="bgRect" presStyleLbl="bgShp" presStyleIdx="0" presStyleCnt="4"/>
      <dgm:spPr/>
    </dgm:pt>
    <dgm:pt modelId="{50EA58FB-21D4-40EF-A959-7B38389E0BB1}" type="pres">
      <dgm:prSet presAssocID="{63211B3C-4D7A-454B-976E-98717C661A4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sion chart"/>
        </a:ext>
      </dgm:extLst>
    </dgm:pt>
    <dgm:pt modelId="{DA853EAB-D6F8-4771-9F8A-E48EA67554F8}" type="pres">
      <dgm:prSet presAssocID="{63211B3C-4D7A-454B-976E-98717C661A48}" presName="spaceRect" presStyleCnt="0"/>
      <dgm:spPr/>
    </dgm:pt>
    <dgm:pt modelId="{276013B6-7A83-4C36-AF9D-F5592DFFE56B}" type="pres">
      <dgm:prSet presAssocID="{63211B3C-4D7A-454B-976E-98717C661A48}" presName="parTx" presStyleLbl="revTx" presStyleIdx="0" presStyleCnt="4">
        <dgm:presLayoutVars>
          <dgm:chMax val="0"/>
          <dgm:chPref val="0"/>
        </dgm:presLayoutVars>
      </dgm:prSet>
      <dgm:spPr/>
    </dgm:pt>
    <dgm:pt modelId="{72734C4D-2853-4AA0-B3E6-AB28CDF8C547}" type="pres">
      <dgm:prSet presAssocID="{C90D9ACA-5A47-42A8-A8FC-BB75DB8AB72D}" presName="sibTrans" presStyleCnt="0"/>
      <dgm:spPr/>
    </dgm:pt>
    <dgm:pt modelId="{258842C5-9D62-4B5C-9483-5A98169CF311}" type="pres">
      <dgm:prSet presAssocID="{95CC168D-584F-47AD-AC21-62BD635C80DD}" presName="compNode" presStyleCnt="0"/>
      <dgm:spPr/>
    </dgm:pt>
    <dgm:pt modelId="{47DD86E7-90E6-4078-85C4-F9990FAA8B46}" type="pres">
      <dgm:prSet presAssocID="{95CC168D-584F-47AD-AC21-62BD635C80DD}" presName="bgRect" presStyleLbl="bgShp" presStyleIdx="1" presStyleCnt="4"/>
      <dgm:spPr/>
    </dgm:pt>
    <dgm:pt modelId="{4E6C8C4F-013D-4E26-A010-302A70C7F1BA}" type="pres">
      <dgm:prSet presAssocID="{95CC168D-584F-47AD-AC21-62BD635C80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thly calendar"/>
        </a:ext>
      </dgm:extLst>
    </dgm:pt>
    <dgm:pt modelId="{5803C0D7-4EDD-4714-8C86-CEAD44D5E520}" type="pres">
      <dgm:prSet presAssocID="{95CC168D-584F-47AD-AC21-62BD635C80DD}" presName="spaceRect" presStyleCnt="0"/>
      <dgm:spPr/>
    </dgm:pt>
    <dgm:pt modelId="{0C72C454-B41F-4292-98C4-5FE25989AFBD}" type="pres">
      <dgm:prSet presAssocID="{95CC168D-584F-47AD-AC21-62BD635C80DD}" presName="parTx" presStyleLbl="revTx" presStyleIdx="1" presStyleCnt="4">
        <dgm:presLayoutVars>
          <dgm:chMax val="0"/>
          <dgm:chPref val="0"/>
        </dgm:presLayoutVars>
      </dgm:prSet>
      <dgm:spPr/>
    </dgm:pt>
    <dgm:pt modelId="{0F77D25A-0A15-4A2A-81C0-DDB4E1534FBF}" type="pres">
      <dgm:prSet presAssocID="{1E9175B4-3371-4576-AF53-7CA9DC43CF17}" presName="sibTrans" presStyleCnt="0"/>
      <dgm:spPr/>
    </dgm:pt>
    <dgm:pt modelId="{3487B59F-B7A0-4D0E-962C-CD81A7DF268B}" type="pres">
      <dgm:prSet presAssocID="{7E9613EC-F0E7-4BBC-9F4E-297146E47AA2}" presName="compNode" presStyleCnt="0"/>
      <dgm:spPr/>
    </dgm:pt>
    <dgm:pt modelId="{355200BE-2B46-4597-8D0D-ED2FDF9F67C9}" type="pres">
      <dgm:prSet presAssocID="{7E9613EC-F0E7-4BBC-9F4E-297146E47AA2}" presName="bgRect" presStyleLbl="bgShp" presStyleIdx="2" presStyleCnt="4"/>
      <dgm:spPr/>
    </dgm:pt>
    <dgm:pt modelId="{80F38B56-82A5-4E4E-98A0-316282519C28}" type="pres">
      <dgm:prSet presAssocID="{7E9613EC-F0E7-4BBC-9F4E-297146E47AA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ck"/>
        </a:ext>
      </dgm:extLst>
    </dgm:pt>
    <dgm:pt modelId="{AD969FFC-A022-4FD2-8D36-C2B3822FDB70}" type="pres">
      <dgm:prSet presAssocID="{7E9613EC-F0E7-4BBC-9F4E-297146E47AA2}" presName="spaceRect" presStyleCnt="0"/>
      <dgm:spPr/>
    </dgm:pt>
    <dgm:pt modelId="{3D9A3861-C316-44A2-A582-2239896E6A58}" type="pres">
      <dgm:prSet presAssocID="{7E9613EC-F0E7-4BBC-9F4E-297146E47AA2}" presName="parTx" presStyleLbl="revTx" presStyleIdx="2" presStyleCnt="4">
        <dgm:presLayoutVars>
          <dgm:chMax val="0"/>
          <dgm:chPref val="0"/>
        </dgm:presLayoutVars>
      </dgm:prSet>
      <dgm:spPr/>
    </dgm:pt>
    <dgm:pt modelId="{3D37BC19-BDBC-43C0-88F1-AC7D2781CAA5}" type="pres">
      <dgm:prSet presAssocID="{F3990F0C-065C-4014-91FF-6E2D34D5C930}" presName="sibTrans" presStyleCnt="0"/>
      <dgm:spPr/>
    </dgm:pt>
    <dgm:pt modelId="{71EC8693-1394-4140-82A2-98F0CDCB3D97}" type="pres">
      <dgm:prSet presAssocID="{C046B2D2-9569-438E-ACF0-1C2E4667A349}" presName="compNode" presStyleCnt="0"/>
      <dgm:spPr/>
    </dgm:pt>
    <dgm:pt modelId="{E7D35315-B6F4-4AAD-A34B-A963167A874A}" type="pres">
      <dgm:prSet presAssocID="{C046B2D2-9569-438E-ACF0-1C2E4667A349}" presName="bgRect" presStyleLbl="bgShp" presStyleIdx="3" presStyleCnt="4"/>
      <dgm:spPr/>
    </dgm:pt>
    <dgm:pt modelId="{6EED3CD6-2A80-405F-9195-41CEAA1423D4}" type="pres">
      <dgm:prSet presAssocID="{C046B2D2-9569-438E-ACF0-1C2E4667A34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iploma Roll"/>
        </a:ext>
      </dgm:extLst>
    </dgm:pt>
    <dgm:pt modelId="{DADA83E2-11FF-47A5-AA16-1FB5CE36D190}" type="pres">
      <dgm:prSet presAssocID="{C046B2D2-9569-438E-ACF0-1C2E4667A349}" presName="spaceRect" presStyleCnt="0"/>
      <dgm:spPr/>
    </dgm:pt>
    <dgm:pt modelId="{82F95006-172B-47D5-9BBF-748EFDF0EC07}" type="pres">
      <dgm:prSet presAssocID="{C046B2D2-9569-438E-ACF0-1C2E4667A349}" presName="parTx" presStyleLbl="revTx" presStyleIdx="3" presStyleCnt="4">
        <dgm:presLayoutVars>
          <dgm:chMax val="0"/>
          <dgm:chPref val="0"/>
        </dgm:presLayoutVars>
      </dgm:prSet>
      <dgm:spPr/>
    </dgm:pt>
  </dgm:ptLst>
  <dgm:cxnLst>
    <dgm:cxn modelId="{1CC7801E-908B-451E-A23A-8AEF8D3AE599}" srcId="{2635504A-64D7-47FF-AA7F-599063F39DC7}" destId="{C046B2D2-9569-438E-ACF0-1C2E4667A349}" srcOrd="3" destOrd="0" parTransId="{84396A49-C3F0-4C45-A418-F76138EB87CE}" sibTransId="{8AC31888-C731-400A-B9E8-850ADAAD1F7C}"/>
    <dgm:cxn modelId="{1A655E3D-CD2A-4B94-B913-FCE79A5E1409}" srcId="{2635504A-64D7-47FF-AA7F-599063F39DC7}" destId="{63211B3C-4D7A-454B-976E-98717C661A48}" srcOrd="0" destOrd="0" parTransId="{9677DA91-3FAB-44EA-A4EC-BA0B1BEAB928}" sibTransId="{C90D9ACA-5A47-42A8-A8FC-BB75DB8AB72D}"/>
    <dgm:cxn modelId="{08C3683D-4663-4DE8-A479-9ED221B57DC5}" srcId="{2635504A-64D7-47FF-AA7F-599063F39DC7}" destId="{7E9613EC-F0E7-4BBC-9F4E-297146E47AA2}" srcOrd="2" destOrd="0" parTransId="{69ECF50D-2D99-41EC-B3D9-BB150B8F443F}" sibTransId="{F3990F0C-065C-4014-91FF-6E2D34D5C930}"/>
    <dgm:cxn modelId="{AED68652-42EB-4BFD-87A1-32796557F037}" type="presOf" srcId="{7E9613EC-F0E7-4BBC-9F4E-297146E47AA2}" destId="{3D9A3861-C316-44A2-A582-2239896E6A58}" srcOrd="0" destOrd="0" presId="urn:microsoft.com/office/officeart/2018/2/layout/IconVerticalSolidList"/>
    <dgm:cxn modelId="{3C06E969-FFBB-45ED-AFD5-47552A92315F}" type="presOf" srcId="{63211B3C-4D7A-454B-976E-98717C661A48}" destId="{276013B6-7A83-4C36-AF9D-F5592DFFE56B}" srcOrd="0" destOrd="0" presId="urn:microsoft.com/office/officeart/2018/2/layout/IconVerticalSolidList"/>
    <dgm:cxn modelId="{9FB1649C-0D59-4E60-B7EC-FA9D5CEF5E8D}" type="presOf" srcId="{95CC168D-584F-47AD-AC21-62BD635C80DD}" destId="{0C72C454-B41F-4292-98C4-5FE25989AFBD}" srcOrd="0" destOrd="0" presId="urn:microsoft.com/office/officeart/2018/2/layout/IconVerticalSolidList"/>
    <dgm:cxn modelId="{19859CB0-08F0-4C9A-A289-EBB06AB33E17}" type="presOf" srcId="{C046B2D2-9569-438E-ACF0-1C2E4667A349}" destId="{82F95006-172B-47D5-9BBF-748EFDF0EC07}" srcOrd="0" destOrd="0" presId="urn:microsoft.com/office/officeart/2018/2/layout/IconVerticalSolidList"/>
    <dgm:cxn modelId="{DFEA25DD-CFBF-48B3-95A4-29A5F05BA9CD}" type="presOf" srcId="{2635504A-64D7-47FF-AA7F-599063F39DC7}" destId="{1C180930-E7C1-42E0-8FD3-656204C807E8}" srcOrd="0" destOrd="0" presId="urn:microsoft.com/office/officeart/2018/2/layout/IconVerticalSolidList"/>
    <dgm:cxn modelId="{BADC39DD-0731-45DC-B6E5-9210E17DAF5C}" srcId="{2635504A-64D7-47FF-AA7F-599063F39DC7}" destId="{95CC168D-584F-47AD-AC21-62BD635C80DD}" srcOrd="1" destOrd="0" parTransId="{E1A542B7-80EF-4CB0-B316-4FE24896CB1B}" sibTransId="{1E9175B4-3371-4576-AF53-7CA9DC43CF17}"/>
    <dgm:cxn modelId="{94AAAC7F-ACA2-4A63-926C-DBAB04C29453}" type="presParOf" srcId="{1C180930-E7C1-42E0-8FD3-656204C807E8}" destId="{F75E4A8D-6BC1-4817-89F0-B5512D2988A8}" srcOrd="0" destOrd="0" presId="urn:microsoft.com/office/officeart/2018/2/layout/IconVerticalSolidList"/>
    <dgm:cxn modelId="{70E9CE34-4896-446D-A589-1B140BB3F352}" type="presParOf" srcId="{F75E4A8D-6BC1-4817-89F0-B5512D2988A8}" destId="{A86040A0-5834-46F7-ADAE-E01745137E73}" srcOrd="0" destOrd="0" presId="urn:microsoft.com/office/officeart/2018/2/layout/IconVerticalSolidList"/>
    <dgm:cxn modelId="{026F933D-A031-4F9D-95FE-D3573DDE3FA0}" type="presParOf" srcId="{F75E4A8D-6BC1-4817-89F0-B5512D2988A8}" destId="{50EA58FB-21D4-40EF-A959-7B38389E0BB1}" srcOrd="1" destOrd="0" presId="urn:microsoft.com/office/officeart/2018/2/layout/IconVerticalSolidList"/>
    <dgm:cxn modelId="{DEF1BC65-8428-40C8-8221-8D839841FF76}" type="presParOf" srcId="{F75E4A8D-6BC1-4817-89F0-B5512D2988A8}" destId="{DA853EAB-D6F8-4771-9F8A-E48EA67554F8}" srcOrd="2" destOrd="0" presId="urn:microsoft.com/office/officeart/2018/2/layout/IconVerticalSolidList"/>
    <dgm:cxn modelId="{218F735B-8DD7-46D0-9DFD-44E0755733B6}" type="presParOf" srcId="{F75E4A8D-6BC1-4817-89F0-B5512D2988A8}" destId="{276013B6-7A83-4C36-AF9D-F5592DFFE56B}" srcOrd="3" destOrd="0" presId="urn:microsoft.com/office/officeart/2018/2/layout/IconVerticalSolidList"/>
    <dgm:cxn modelId="{9B5E1F82-3E30-479B-8DE1-35A0EBC8D23A}" type="presParOf" srcId="{1C180930-E7C1-42E0-8FD3-656204C807E8}" destId="{72734C4D-2853-4AA0-B3E6-AB28CDF8C547}" srcOrd="1" destOrd="0" presId="urn:microsoft.com/office/officeart/2018/2/layout/IconVerticalSolidList"/>
    <dgm:cxn modelId="{E77E10A6-4393-44E8-83A7-CDBF71C5C53F}" type="presParOf" srcId="{1C180930-E7C1-42E0-8FD3-656204C807E8}" destId="{258842C5-9D62-4B5C-9483-5A98169CF311}" srcOrd="2" destOrd="0" presId="urn:microsoft.com/office/officeart/2018/2/layout/IconVerticalSolidList"/>
    <dgm:cxn modelId="{4CABC883-B3FB-45AF-BE14-81B2DF406E99}" type="presParOf" srcId="{258842C5-9D62-4B5C-9483-5A98169CF311}" destId="{47DD86E7-90E6-4078-85C4-F9990FAA8B46}" srcOrd="0" destOrd="0" presId="urn:microsoft.com/office/officeart/2018/2/layout/IconVerticalSolidList"/>
    <dgm:cxn modelId="{1BDB4743-9699-4507-AED5-BD4B64510D7C}" type="presParOf" srcId="{258842C5-9D62-4B5C-9483-5A98169CF311}" destId="{4E6C8C4F-013D-4E26-A010-302A70C7F1BA}" srcOrd="1" destOrd="0" presId="urn:microsoft.com/office/officeart/2018/2/layout/IconVerticalSolidList"/>
    <dgm:cxn modelId="{3BA1105F-7BCC-45A3-BC4F-D7AE9183C301}" type="presParOf" srcId="{258842C5-9D62-4B5C-9483-5A98169CF311}" destId="{5803C0D7-4EDD-4714-8C86-CEAD44D5E520}" srcOrd="2" destOrd="0" presId="urn:microsoft.com/office/officeart/2018/2/layout/IconVerticalSolidList"/>
    <dgm:cxn modelId="{589EB1FC-6D6B-4B38-908C-06612BE47FC1}" type="presParOf" srcId="{258842C5-9D62-4B5C-9483-5A98169CF311}" destId="{0C72C454-B41F-4292-98C4-5FE25989AFBD}" srcOrd="3" destOrd="0" presId="urn:microsoft.com/office/officeart/2018/2/layout/IconVerticalSolidList"/>
    <dgm:cxn modelId="{7DD22AD0-31C6-4321-BBFF-BE2E44ECBF5A}" type="presParOf" srcId="{1C180930-E7C1-42E0-8FD3-656204C807E8}" destId="{0F77D25A-0A15-4A2A-81C0-DDB4E1534FBF}" srcOrd="3" destOrd="0" presId="urn:microsoft.com/office/officeart/2018/2/layout/IconVerticalSolidList"/>
    <dgm:cxn modelId="{0473239F-6DD3-4280-8F66-4765A88AEF6C}" type="presParOf" srcId="{1C180930-E7C1-42E0-8FD3-656204C807E8}" destId="{3487B59F-B7A0-4D0E-962C-CD81A7DF268B}" srcOrd="4" destOrd="0" presId="urn:microsoft.com/office/officeart/2018/2/layout/IconVerticalSolidList"/>
    <dgm:cxn modelId="{93D995E8-4A56-4A49-8510-2A69B3A32D1F}" type="presParOf" srcId="{3487B59F-B7A0-4D0E-962C-CD81A7DF268B}" destId="{355200BE-2B46-4597-8D0D-ED2FDF9F67C9}" srcOrd="0" destOrd="0" presId="urn:microsoft.com/office/officeart/2018/2/layout/IconVerticalSolidList"/>
    <dgm:cxn modelId="{9866C207-224A-445C-9937-46A90BDDB51F}" type="presParOf" srcId="{3487B59F-B7A0-4D0E-962C-CD81A7DF268B}" destId="{80F38B56-82A5-4E4E-98A0-316282519C28}" srcOrd="1" destOrd="0" presId="urn:microsoft.com/office/officeart/2018/2/layout/IconVerticalSolidList"/>
    <dgm:cxn modelId="{B2DD351B-F4FD-447D-8C8F-1A3F69CA440A}" type="presParOf" srcId="{3487B59F-B7A0-4D0E-962C-CD81A7DF268B}" destId="{AD969FFC-A022-4FD2-8D36-C2B3822FDB70}" srcOrd="2" destOrd="0" presId="urn:microsoft.com/office/officeart/2018/2/layout/IconVerticalSolidList"/>
    <dgm:cxn modelId="{D940BD38-C850-463D-A56A-82AB98FDEB27}" type="presParOf" srcId="{3487B59F-B7A0-4D0E-962C-CD81A7DF268B}" destId="{3D9A3861-C316-44A2-A582-2239896E6A58}" srcOrd="3" destOrd="0" presId="urn:microsoft.com/office/officeart/2018/2/layout/IconVerticalSolidList"/>
    <dgm:cxn modelId="{7082A9D7-5163-4BA1-AAC5-B994AF9C26C5}" type="presParOf" srcId="{1C180930-E7C1-42E0-8FD3-656204C807E8}" destId="{3D37BC19-BDBC-43C0-88F1-AC7D2781CAA5}" srcOrd="5" destOrd="0" presId="urn:microsoft.com/office/officeart/2018/2/layout/IconVerticalSolidList"/>
    <dgm:cxn modelId="{26BB5AD3-AC83-4710-AE53-DAEBF2F51E25}" type="presParOf" srcId="{1C180930-E7C1-42E0-8FD3-656204C807E8}" destId="{71EC8693-1394-4140-82A2-98F0CDCB3D97}" srcOrd="6" destOrd="0" presId="urn:microsoft.com/office/officeart/2018/2/layout/IconVerticalSolidList"/>
    <dgm:cxn modelId="{50BC8A49-4F5C-405B-BF0F-2F9EA13F4B76}" type="presParOf" srcId="{71EC8693-1394-4140-82A2-98F0CDCB3D97}" destId="{E7D35315-B6F4-4AAD-A34B-A963167A874A}" srcOrd="0" destOrd="0" presId="urn:microsoft.com/office/officeart/2018/2/layout/IconVerticalSolidList"/>
    <dgm:cxn modelId="{60493531-9A63-4B82-A10F-177DD6E0D94A}" type="presParOf" srcId="{71EC8693-1394-4140-82A2-98F0CDCB3D97}" destId="{6EED3CD6-2A80-405F-9195-41CEAA1423D4}" srcOrd="1" destOrd="0" presId="urn:microsoft.com/office/officeart/2018/2/layout/IconVerticalSolidList"/>
    <dgm:cxn modelId="{5082B371-B7EE-4233-BB52-EC2CBDEA469B}" type="presParOf" srcId="{71EC8693-1394-4140-82A2-98F0CDCB3D97}" destId="{DADA83E2-11FF-47A5-AA16-1FB5CE36D190}" srcOrd="2" destOrd="0" presId="urn:microsoft.com/office/officeart/2018/2/layout/IconVerticalSolidList"/>
    <dgm:cxn modelId="{BA2DBE30-7E58-49EE-ADE1-8BE5E0F46306}" type="presParOf" srcId="{71EC8693-1394-4140-82A2-98F0CDCB3D97}" destId="{82F95006-172B-47D5-9BBF-748EFDF0EC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7FE8C4-4F0B-144A-948C-578DEB1D1DE2}">
      <dsp:nvSpPr>
        <dsp:cNvPr id="0" name=""/>
        <dsp:cNvSpPr/>
      </dsp:nvSpPr>
      <dsp:spPr>
        <a:xfrm>
          <a:off x="3757612" y="0"/>
          <a:ext cx="6149975" cy="614997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B2DD149-9FA9-6144-808D-548CD2A6EB45}">
      <dsp:nvSpPr>
        <dsp:cNvPr id="0" name=""/>
        <dsp:cNvSpPr/>
      </dsp:nvSpPr>
      <dsp:spPr>
        <a:xfrm>
          <a:off x="4341860" y="584247"/>
          <a:ext cx="2398490" cy="239849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PK" sz="1400" b="1" kern="1200" dirty="0"/>
            <a:t>Caring requires change in cognitive priorities: </a:t>
          </a:r>
          <a:r>
            <a:rPr lang="en-PK" sz="1400" b="0" kern="1200" dirty="0"/>
            <a:t>Problem-solving (today meals, appointments, forms) might push exploration (who am I? what do I want) into the background.</a:t>
          </a:r>
          <a:endParaRPr lang="en-US" sz="1400" b="0" kern="1200" dirty="0"/>
        </a:p>
      </dsp:txBody>
      <dsp:txXfrm>
        <a:off x="4458945" y="701332"/>
        <a:ext cx="2164320" cy="2164320"/>
      </dsp:txXfrm>
    </dsp:sp>
    <dsp:sp modelId="{89B2DA52-16A4-E547-901D-8E2E94A0ED0B}">
      <dsp:nvSpPr>
        <dsp:cNvPr id="0" name=""/>
        <dsp:cNvSpPr/>
      </dsp:nvSpPr>
      <dsp:spPr>
        <a:xfrm>
          <a:off x="6924849" y="584247"/>
          <a:ext cx="2398490" cy="2398490"/>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PK" sz="1400" b="1" kern="1200" dirty="0"/>
            <a:t>Adult patterns of thinking: </a:t>
          </a:r>
          <a:r>
            <a:rPr lang="en-PK" sz="1400" b="0" kern="1200" dirty="0"/>
            <a:t>Jenny can become a good planner and responsible at the expense of having normal experimentation as an adolescent.</a:t>
          </a:r>
        </a:p>
      </dsp:txBody>
      <dsp:txXfrm>
        <a:off x="7041934" y="701332"/>
        <a:ext cx="2164320" cy="2164320"/>
      </dsp:txXfrm>
    </dsp:sp>
    <dsp:sp modelId="{DEDB7B7A-4222-3148-AF06-856E89B1F543}">
      <dsp:nvSpPr>
        <dsp:cNvPr id="0" name=""/>
        <dsp:cNvSpPr/>
      </dsp:nvSpPr>
      <dsp:spPr>
        <a:xfrm>
          <a:off x="4341860" y="3167237"/>
          <a:ext cx="2398490" cy="2398490"/>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PK" sz="1400" b="1" kern="1200" dirty="0"/>
            <a:t>Decision fatigue risk: </a:t>
          </a:r>
          <a:r>
            <a:rPr lang="en-PK" sz="1400" b="0" kern="1200" dirty="0"/>
            <a:t>The fact that decisions (home, school, mother needs) need to be done all the time may decrease attention, memory and patience to eventually lead to emotional shutdown (Pignatiello, Martin and Hickman, 2018)</a:t>
          </a:r>
        </a:p>
      </dsp:txBody>
      <dsp:txXfrm>
        <a:off x="4458945" y="3284322"/>
        <a:ext cx="2164320" cy="2164320"/>
      </dsp:txXfrm>
    </dsp:sp>
    <dsp:sp modelId="{B0523085-1181-004C-9ABE-DC10DFEF0A4A}">
      <dsp:nvSpPr>
        <dsp:cNvPr id="0" name=""/>
        <dsp:cNvSpPr/>
      </dsp:nvSpPr>
      <dsp:spPr>
        <a:xfrm>
          <a:off x="6924849" y="3167237"/>
          <a:ext cx="2398490" cy="239849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PK" sz="1400" b="1" kern="1200" dirty="0"/>
            <a:t>Signs of possible cognitive strain: </a:t>
          </a:r>
          <a:r>
            <a:rPr lang="en-PK" sz="1400" b="0" kern="1200" dirty="0"/>
            <a:t>Memory loss, loss of concentration, lack of decisive action, declining grades, disturbance of thinking due to sleep (Ikiugu and Ciaravino, 2007)</a:t>
          </a:r>
        </a:p>
      </dsp:txBody>
      <dsp:txXfrm>
        <a:off x="7041934" y="3284322"/>
        <a:ext cx="2164320" cy="21643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21081-077D-2C47-A93A-EB316305B9DE}">
      <dsp:nvSpPr>
        <dsp:cNvPr id="0" name=""/>
        <dsp:cNvSpPr/>
      </dsp:nvSpPr>
      <dsp:spPr>
        <a:xfrm>
          <a:off x="51" y="31613"/>
          <a:ext cx="4913783" cy="518400"/>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PK" sz="1800" b="1" kern="1200" dirty="0"/>
            <a:t>Possible strengths (Piaget lens)</a:t>
          </a:r>
          <a:endParaRPr lang="en-GB" sz="1800" kern="1200" dirty="0"/>
        </a:p>
      </dsp:txBody>
      <dsp:txXfrm>
        <a:off x="51" y="31613"/>
        <a:ext cx="4913783" cy="518400"/>
      </dsp:txXfrm>
    </dsp:sp>
    <dsp:sp modelId="{45DFB5DE-5F8E-404E-89E7-8FA29E32678C}">
      <dsp:nvSpPr>
        <dsp:cNvPr id="0" name=""/>
        <dsp:cNvSpPr/>
      </dsp:nvSpPr>
      <dsp:spPr>
        <a:xfrm>
          <a:off x="51" y="550013"/>
          <a:ext cx="4913783" cy="365170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SzPts val="1000"/>
            <a:buFont typeface="Symbol" pitchFamily="2" charset="2"/>
            <a:buChar char=""/>
          </a:pPr>
          <a:r>
            <a:rPr lang="en-GB" sz="1800" b="1" kern="1200" dirty="0"/>
            <a:t>Problem-solving skills</a:t>
          </a:r>
          <a:r>
            <a:rPr lang="en-GB" sz="1800" b="0" kern="1200" dirty="0"/>
            <a:t>: Organizing practical assignments stimulates the presence of rational thinking and search of solutions.
</a:t>
          </a:r>
          <a:r>
            <a:rPr lang="en-GB" sz="1800" b="1" kern="1200" dirty="0"/>
            <a:t>Planning skill</a:t>
          </a:r>
          <a:r>
            <a:rPr lang="en-GB" sz="1800" b="0" kern="1200" dirty="0"/>
            <a:t>: Time budgeting, routine organisation, foresight (reasoning of the future) (Zade and </a:t>
          </a:r>
          <a:r>
            <a:rPr lang="en-GB" sz="1800" b="0" kern="1200" dirty="0" err="1"/>
            <a:t>Azarbayejani</a:t>
          </a:r>
          <a:r>
            <a:rPr lang="en-GB" sz="1800" b="0" kern="1200" dirty="0"/>
            <a:t>, 2025)
</a:t>
          </a:r>
        </a:p>
      </dsp:txBody>
      <dsp:txXfrm>
        <a:off x="51" y="550013"/>
        <a:ext cx="4913783" cy="3651707"/>
      </dsp:txXfrm>
    </dsp:sp>
    <dsp:sp modelId="{CDDBFEB9-CBE5-3749-8FB4-7731764962FD}">
      <dsp:nvSpPr>
        <dsp:cNvPr id="0" name=""/>
        <dsp:cNvSpPr/>
      </dsp:nvSpPr>
      <dsp:spPr>
        <a:xfrm>
          <a:off x="5601764" y="31613"/>
          <a:ext cx="4913783" cy="518400"/>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PK" sz="1800" b="1" kern="1200" dirty="0"/>
            <a:t>Possible challenges</a:t>
          </a:r>
          <a:endParaRPr lang="en-GB" sz="1800" kern="1200" dirty="0"/>
        </a:p>
      </dsp:txBody>
      <dsp:txXfrm>
        <a:off x="5601764" y="31613"/>
        <a:ext cx="4913783" cy="518400"/>
      </dsp:txXfrm>
    </dsp:sp>
    <dsp:sp modelId="{9BB94AF5-E15D-AB4E-ABB9-371676F6D5EB}">
      <dsp:nvSpPr>
        <dsp:cNvPr id="0" name=""/>
        <dsp:cNvSpPr/>
      </dsp:nvSpPr>
      <dsp:spPr>
        <a:xfrm>
          <a:off x="5601764" y="550013"/>
          <a:ext cx="4913783" cy="3651707"/>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SzPts val="1000"/>
            <a:buFont typeface="Symbol" pitchFamily="2" charset="2"/>
            <a:buChar char=""/>
          </a:pPr>
          <a:r>
            <a:rPr lang="en-GB" sz="1800" b="1" kern="1200" dirty="0"/>
            <a:t>Less exploration in adolescence</a:t>
          </a:r>
          <a:r>
            <a:rPr lang="en-GB" sz="1800" b="0" kern="1200" dirty="0"/>
            <a:t>: Less peer experiences, hobbies, identity, trial and error learning.
</a:t>
          </a:r>
          <a:r>
            <a:rPr lang="en-GB" sz="1800" b="1" kern="1200" dirty="0"/>
            <a:t>Reduced thinking during stress</a:t>
          </a:r>
          <a:r>
            <a:rPr lang="en-GB" sz="1800" b="0" kern="1200" dirty="0"/>
            <a:t>: Stressful circumstances cause chronic pressure to push the thinking toward short-term survival, which precludes abstract thought and extends the thinking capacity into a future (</a:t>
          </a:r>
          <a:r>
            <a:rPr lang="en-GB" sz="1800" b="0" kern="1200" dirty="0" err="1"/>
            <a:t>Khouban</a:t>
          </a:r>
          <a:r>
            <a:rPr lang="en-GB" sz="1800" b="0" kern="1200" dirty="0"/>
            <a:t>-Shargh et al., 2024).
</a:t>
          </a:r>
          <a:r>
            <a:rPr lang="en-GB" sz="1800" b="1" kern="1200" dirty="0"/>
            <a:t>Education risk</a:t>
          </a:r>
          <a:r>
            <a:rPr lang="en-GB" sz="1800" b="0" kern="1200" dirty="0"/>
            <a:t>: Home-based cognitive load may decrease the ability to learn on a formal operational level (higher-level coursework, exams) (Scott and </a:t>
          </a:r>
          <a:r>
            <a:rPr lang="en-GB" sz="1800" b="0" kern="1200" dirty="0" err="1"/>
            <a:t>Saginak</a:t>
          </a:r>
          <a:r>
            <a:rPr lang="en-GB" sz="1800" b="0" kern="1200" dirty="0"/>
            <a:t>, 2016).</a:t>
          </a:r>
        </a:p>
      </dsp:txBody>
      <dsp:txXfrm>
        <a:off x="5601764" y="550013"/>
        <a:ext cx="4913783" cy="36517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4246E-0B70-5E46-920A-DD64F7CEBC65}">
      <dsp:nvSpPr>
        <dsp:cNvPr id="0" name=""/>
        <dsp:cNvSpPr/>
      </dsp:nvSpPr>
      <dsp:spPr>
        <a:xfrm>
          <a:off x="1079705" y="1626797"/>
          <a:ext cx="2022076" cy="134872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0" tIns="92456" rIns="92456" bIns="92456" numCol="1" spcCol="1270" anchor="ctr" anchorCtr="0">
          <a:noAutofit/>
        </a:bodyPr>
        <a:lstStyle/>
        <a:p>
          <a:pPr marL="0" lvl="0" indent="0" algn="l" defTabSz="577850">
            <a:lnSpc>
              <a:spcPct val="90000"/>
            </a:lnSpc>
            <a:spcBef>
              <a:spcPct val="0"/>
            </a:spcBef>
            <a:spcAft>
              <a:spcPct val="35000"/>
            </a:spcAft>
            <a:buSzPts val="1000"/>
            <a:buFont typeface="Courier New" panose="02070309020205020404" pitchFamily="49" charset="0"/>
            <a:buNone/>
          </a:pPr>
          <a:r>
            <a:rPr lang="en-PK" sz="1300" kern="1200" dirty="0"/>
            <a:t>Adolescence is ongoing </a:t>
          </a:r>
          <a:r>
            <a:rPr lang="en-PK" sz="1300" b="1" kern="1200" dirty="0"/>
            <a:t>brain maturation</a:t>
          </a:r>
          <a:r>
            <a:rPr lang="en-PK" sz="1300" kern="1200" dirty="0"/>
            <a:t> (executive functioning, attention control, working memory)</a:t>
          </a:r>
          <a:endParaRPr lang="en-GB" sz="1300" kern="1200" dirty="0"/>
        </a:p>
      </dsp:txBody>
      <dsp:txXfrm>
        <a:off x="1403237" y="1626797"/>
        <a:ext cx="1698544" cy="1348724"/>
      </dsp:txXfrm>
    </dsp:sp>
    <dsp:sp modelId="{2ABE51B4-E88A-0445-AAA7-4C76FD845F55}">
      <dsp:nvSpPr>
        <dsp:cNvPr id="0" name=""/>
        <dsp:cNvSpPr/>
      </dsp:nvSpPr>
      <dsp:spPr>
        <a:xfrm>
          <a:off x="1079705" y="2975522"/>
          <a:ext cx="2022076" cy="134872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0" tIns="92456" rIns="92456" bIns="92456" numCol="1" spcCol="1270" anchor="ctr" anchorCtr="0">
          <a:noAutofit/>
        </a:bodyPr>
        <a:lstStyle/>
        <a:p>
          <a:pPr marL="0" lvl="0" indent="0" algn="l" defTabSz="577850">
            <a:lnSpc>
              <a:spcPct val="90000"/>
            </a:lnSpc>
            <a:spcBef>
              <a:spcPct val="0"/>
            </a:spcBef>
            <a:spcAft>
              <a:spcPct val="35000"/>
            </a:spcAft>
            <a:buSzPts val="1000"/>
            <a:buFont typeface="Courier New" panose="02070309020205020404" pitchFamily="49" charset="0"/>
            <a:buNone/>
          </a:pPr>
          <a:r>
            <a:rPr lang="en-PK" sz="1300" kern="1200" dirty="0"/>
            <a:t>Sleep and stress biology influence cognition (focus, recall, emotion regulation) (Palmer and Alfano, 2017)</a:t>
          </a:r>
        </a:p>
      </dsp:txBody>
      <dsp:txXfrm>
        <a:off x="1403237" y="2975522"/>
        <a:ext cx="1698544" cy="1348724"/>
      </dsp:txXfrm>
    </dsp:sp>
    <dsp:sp modelId="{0AB7233F-909F-6442-BE49-B5B2777C3AEB}">
      <dsp:nvSpPr>
        <dsp:cNvPr id="0" name=""/>
        <dsp:cNvSpPr/>
      </dsp:nvSpPr>
      <dsp:spPr>
        <a:xfrm>
          <a:off x="1264" y="1087576"/>
          <a:ext cx="1348050" cy="1348050"/>
        </a:xfrm>
        <a:prstGeom prst="ellips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022350" rtl="0">
            <a:lnSpc>
              <a:spcPct val="90000"/>
            </a:lnSpc>
            <a:spcBef>
              <a:spcPct val="0"/>
            </a:spcBef>
            <a:spcAft>
              <a:spcPct val="35000"/>
            </a:spcAft>
            <a:buNone/>
          </a:pPr>
          <a:r>
            <a:rPr lang="en-GB" sz="2300" kern="1200" dirty="0"/>
            <a:t>Nature</a:t>
          </a:r>
        </a:p>
      </dsp:txBody>
      <dsp:txXfrm>
        <a:off x="198681" y="1284993"/>
        <a:ext cx="953216" cy="953216"/>
      </dsp:txXfrm>
    </dsp:sp>
    <dsp:sp modelId="{8A3DEF02-FC03-B349-8C18-BA8DDDC0B8B0}">
      <dsp:nvSpPr>
        <dsp:cNvPr id="0" name=""/>
        <dsp:cNvSpPr/>
      </dsp:nvSpPr>
      <dsp:spPr>
        <a:xfrm>
          <a:off x="4449832" y="1626797"/>
          <a:ext cx="2022076" cy="134872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0" tIns="92456" rIns="92456" bIns="92456" numCol="1" spcCol="1270" anchor="ctr" anchorCtr="0">
          <a:noAutofit/>
        </a:bodyPr>
        <a:lstStyle/>
        <a:p>
          <a:pPr marL="0" lvl="0" indent="0" algn="l" defTabSz="577850">
            <a:lnSpc>
              <a:spcPct val="90000"/>
            </a:lnSpc>
            <a:spcBef>
              <a:spcPct val="0"/>
            </a:spcBef>
            <a:spcAft>
              <a:spcPct val="35000"/>
            </a:spcAft>
            <a:buSzPts val="1000"/>
            <a:buFont typeface="Courier New" panose="02070309020205020404" pitchFamily="49" charset="0"/>
            <a:buNone/>
          </a:pPr>
          <a:r>
            <a:rPr lang="en-PK" sz="1300" kern="1200" dirty="0"/>
            <a:t>Environment of caregiving, bereavement, reduced adult guidance, time scarcity</a:t>
          </a:r>
          <a:endParaRPr lang="en-GB" sz="1300" kern="1200" dirty="0"/>
        </a:p>
      </dsp:txBody>
      <dsp:txXfrm>
        <a:off x="4773364" y="1626797"/>
        <a:ext cx="1698544" cy="1348724"/>
      </dsp:txXfrm>
    </dsp:sp>
    <dsp:sp modelId="{BA8F05B7-942F-7D45-A8CA-0E4FB83439C5}">
      <dsp:nvSpPr>
        <dsp:cNvPr id="0" name=""/>
        <dsp:cNvSpPr/>
      </dsp:nvSpPr>
      <dsp:spPr>
        <a:xfrm>
          <a:off x="4449832" y="2975522"/>
          <a:ext cx="2022076" cy="134872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0" tIns="92456" rIns="92456" bIns="92456" numCol="1" spcCol="1270" anchor="ctr" anchorCtr="0">
          <a:noAutofit/>
        </a:bodyPr>
        <a:lstStyle/>
        <a:p>
          <a:pPr marL="0" lvl="0" indent="0" algn="l" defTabSz="577850">
            <a:lnSpc>
              <a:spcPct val="90000"/>
            </a:lnSpc>
            <a:spcBef>
              <a:spcPct val="0"/>
            </a:spcBef>
            <a:spcAft>
              <a:spcPct val="35000"/>
            </a:spcAft>
            <a:buSzPts val="1000"/>
            <a:buFont typeface="Courier New" panose="02070309020205020404" pitchFamily="49" charset="0"/>
            <a:buNone/>
          </a:pPr>
          <a:r>
            <a:rPr lang="en-PK" sz="1300" kern="1200" dirty="0"/>
            <a:t>Mother’s memory/low mood increases jenny’s cognitive workload (reminding, organising, managing admin) (Barrouillet, 2015)</a:t>
          </a:r>
        </a:p>
      </dsp:txBody>
      <dsp:txXfrm>
        <a:off x="4773364" y="2975522"/>
        <a:ext cx="1698544" cy="1348724"/>
      </dsp:txXfrm>
    </dsp:sp>
    <dsp:sp modelId="{8923A0A8-7933-784C-BA82-D42CCB5B650F}">
      <dsp:nvSpPr>
        <dsp:cNvPr id="0" name=""/>
        <dsp:cNvSpPr/>
      </dsp:nvSpPr>
      <dsp:spPr>
        <a:xfrm>
          <a:off x="3371391" y="1087576"/>
          <a:ext cx="1348050" cy="1348050"/>
        </a:xfrm>
        <a:prstGeom prst="ellipse">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022350" rtl="0">
            <a:lnSpc>
              <a:spcPct val="90000"/>
            </a:lnSpc>
            <a:spcBef>
              <a:spcPct val="0"/>
            </a:spcBef>
            <a:spcAft>
              <a:spcPct val="35000"/>
            </a:spcAft>
            <a:buNone/>
          </a:pPr>
          <a:r>
            <a:rPr lang="en-GB" sz="2300" kern="1200" dirty="0"/>
            <a:t>Nurture</a:t>
          </a:r>
        </a:p>
      </dsp:txBody>
      <dsp:txXfrm>
        <a:off x="3568808" y="1284993"/>
        <a:ext cx="953216" cy="9532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040A0-5834-46F7-ADAE-E01745137E73}">
      <dsp:nvSpPr>
        <dsp:cNvPr id="0" name=""/>
        <dsp:cNvSpPr/>
      </dsp:nvSpPr>
      <dsp:spPr>
        <a:xfrm>
          <a:off x="0" y="1551"/>
          <a:ext cx="10515600" cy="7864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0EA58FB-21D4-40EF-A959-7B38389E0BB1}">
      <dsp:nvSpPr>
        <dsp:cNvPr id="0" name=""/>
        <dsp:cNvSpPr/>
      </dsp:nvSpPr>
      <dsp:spPr>
        <a:xfrm>
          <a:off x="237889" y="178494"/>
          <a:ext cx="432526" cy="4325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76013B6-7A83-4C36-AF9D-F5592DFFE56B}">
      <dsp:nvSpPr>
        <dsp:cNvPr id="0" name=""/>
        <dsp:cNvSpPr/>
      </dsp:nvSpPr>
      <dsp:spPr>
        <a:xfrm>
          <a:off x="908306" y="1551"/>
          <a:ext cx="9607293" cy="786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29" tIns="83229" rIns="83229" bIns="83229" numCol="1" spcCol="1270" anchor="ctr" anchorCtr="0">
          <a:noAutofit/>
        </a:bodyPr>
        <a:lstStyle/>
        <a:p>
          <a:pPr marL="0" lvl="0" indent="0" algn="l" defTabSz="844550">
            <a:lnSpc>
              <a:spcPct val="100000"/>
            </a:lnSpc>
            <a:spcBef>
              <a:spcPct val="0"/>
            </a:spcBef>
            <a:spcAft>
              <a:spcPct val="35000"/>
            </a:spcAft>
            <a:buNone/>
          </a:pPr>
          <a:r>
            <a:rPr lang="en-PK" sz="1900" b="1" kern="1200" dirty="0"/>
            <a:t>Decision-making support:</a:t>
          </a:r>
          <a:r>
            <a:rPr lang="en-PK" sz="1900" kern="1200" dirty="0"/>
            <a:t> Help Jenny prioritise and make choices without constant crisis-mode decisions (e.g., weekly planning check-ins)</a:t>
          </a:r>
          <a:endParaRPr lang="en-US" sz="1900" kern="1200" dirty="0"/>
        </a:p>
      </dsp:txBody>
      <dsp:txXfrm>
        <a:off x="908306" y="1551"/>
        <a:ext cx="9607293" cy="786412"/>
      </dsp:txXfrm>
    </dsp:sp>
    <dsp:sp modelId="{47DD86E7-90E6-4078-85C4-F9990FAA8B46}">
      <dsp:nvSpPr>
        <dsp:cNvPr id="0" name=""/>
        <dsp:cNvSpPr/>
      </dsp:nvSpPr>
      <dsp:spPr>
        <a:xfrm>
          <a:off x="0" y="984567"/>
          <a:ext cx="10515600" cy="7864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4E6C8C4F-013D-4E26-A010-302A70C7F1BA}">
      <dsp:nvSpPr>
        <dsp:cNvPr id="0" name=""/>
        <dsp:cNvSpPr/>
      </dsp:nvSpPr>
      <dsp:spPr>
        <a:xfrm>
          <a:off x="237889" y="1161510"/>
          <a:ext cx="432526" cy="4325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C72C454-B41F-4292-98C4-5FE25989AFBD}">
      <dsp:nvSpPr>
        <dsp:cNvPr id="0" name=""/>
        <dsp:cNvSpPr/>
      </dsp:nvSpPr>
      <dsp:spPr>
        <a:xfrm>
          <a:off x="908306" y="984567"/>
          <a:ext cx="9607293" cy="786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29" tIns="83229" rIns="83229" bIns="83229" numCol="1" spcCol="1270" anchor="ctr" anchorCtr="0">
          <a:noAutofit/>
        </a:bodyPr>
        <a:lstStyle/>
        <a:p>
          <a:pPr marL="0" lvl="0" indent="0" algn="l" defTabSz="844550">
            <a:lnSpc>
              <a:spcPct val="100000"/>
            </a:lnSpc>
            <a:spcBef>
              <a:spcPct val="0"/>
            </a:spcBef>
            <a:spcAft>
              <a:spcPct val="35000"/>
            </a:spcAft>
            <a:buNone/>
          </a:pPr>
          <a:r>
            <a:rPr lang="en-PK" sz="1900" b="1" kern="1200" dirty="0"/>
            <a:t>Structured planning tools:</a:t>
          </a:r>
          <a:r>
            <a:rPr lang="en-PK" sz="1900" kern="1200" dirty="0"/>
            <a:t> Routines, timetables, shared calendars, checklists to externalise cognitive load (Zibetti, Chevalier and Eyraud, 2012)</a:t>
          </a:r>
          <a:endParaRPr lang="en-US" sz="1900" kern="1200" dirty="0"/>
        </a:p>
      </dsp:txBody>
      <dsp:txXfrm>
        <a:off x="908306" y="984567"/>
        <a:ext cx="9607293" cy="786412"/>
      </dsp:txXfrm>
    </dsp:sp>
    <dsp:sp modelId="{355200BE-2B46-4597-8D0D-ED2FDF9F67C9}">
      <dsp:nvSpPr>
        <dsp:cNvPr id="0" name=""/>
        <dsp:cNvSpPr/>
      </dsp:nvSpPr>
      <dsp:spPr>
        <a:xfrm>
          <a:off x="0" y="1967583"/>
          <a:ext cx="10515600" cy="7864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80F38B56-82A5-4E4E-98A0-316282519C28}">
      <dsp:nvSpPr>
        <dsp:cNvPr id="0" name=""/>
        <dsp:cNvSpPr/>
      </dsp:nvSpPr>
      <dsp:spPr>
        <a:xfrm>
          <a:off x="237889" y="2144525"/>
          <a:ext cx="432526" cy="4325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D9A3861-C316-44A2-A582-2239896E6A58}">
      <dsp:nvSpPr>
        <dsp:cNvPr id="0" name=""/>
        <dsp:cNvSpPr/>
      </dsp:nvSpPr>
      <dsp:spPr>
        <a:xfrm>
          <a:off x="908306" y="1967583"/>
          <a:ext cx="9607293" cy="786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29" tIns="83229" rIns="83229" bIns="83229" numCol="1" spcCol="1270" anchor="ctr" anchorCtr="0">
          <a:noAutofit/>
        </a:bodyPr>
        <a:lstStyle/>
        <a:p>
          <a:pPr marL="0" lvl="0" indent="0" algn="l" defTabSz="844550">
            <a:lnSpc>
              <a:spcPct val="100000"/>
            </a:lnSpc>
            <a:spcBef>
              <a:spcPct val="0"/>
            </a:spcBef>
            <a:spcAft>
              <a:spcPct val="35000"/>
            </a:spcAft>
            <a:buNone/>
          </a:pPr>
          <a:r>
            <a:rPr lang="en-PK" sz="1900" b="1" kern="1200" dirty="0"/>
            <a:t>Time management coaching:</a:t>
          </a:r>
          <a:r>
            <a:rPr lang="en-PK" sz="1900" kern="1200" dirty="0"/>
            <a:t> Break tasks into manageable steps; protect study time and rest (supports concentration and memory)</a:t>
          </a:r>
          <a:endParaRPr lang="en-US" sz="1900" kern="1200" dirty="0"/>
        </a:p>
      </dsp:txBody>
      <dsp:txXfrm>
        <a:off x="908306" y="1967583"/>
        <a:ext cx="9607293" cy="786412"/>
      </dsp:txXfrm>
    </dsp:sp>
    <dsp:sp modelId="{E7D35315-B6F4-4AAD-A34B-A963167A874A}">
      <dsp:nvSpPr>
        <dsp:cNvPr id="0" name=""/>
        <dsp:cNvSpPr/>
      </dsp:nvSpPr>
      <dsp:spPr>
        <a:xfrm>
          <a:off x="0" y="2950598"/>
          <a:ext cx="10515600" cy="7864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EED3CD6-2A80-405F-9195-41CEAA1423D4}">
      <dsp:nvSpPr>
        <dsp:cNvPr id="0" name=""/>
        <dsp:cNvSpPr/>
      </dsp:nvSpPr>
      <dsp:spPr>
        <a:xfrm>
          <a:off x="237889" y="3127541"/>
          <a:ext cx="432526" cy="4325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2F95006-172B-47D5-9BBF-748EFDF0EC07}">
      <dsp:nvSpPr>
        <dsp:cNvPr id="0" name=""/>
        <dsp:cNvSpPr/>
      </dsp:nvSpPr>
      <dsp:spPr>
        <a:xfrm>
          <a:off x="908306" y="2950598"/>
          <a:ext cx="9607293" cy="786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229" tIns="83229" rIns="83229" bIns="83229" numCol="1" spcCol="1270" anchor="ctr" anchorCtr="0">
          <a:noAutofit/>
        </a:bodyPr>
        <a:lstStyle/>
        <a:p>
          <a:pPr marL="0" lvl="0" indent="0" algn="l" defTabSz="844550">
            <a:lnSpc>
              <a:spcPct val="100000"/>
            </a:lnSpc>
            <a:spcBef>
              <a:spcPct val="0"/>
            </a:spcBef>
            <a:spcAft>
              <a:spcPct val="35000"/>
            </a:spcAft>
            <a:buNone/>
          </a:pPr>
          <a:r>
            <a:rPr lang="en-PK" sz="1900" b="1" kern="1200" dirty="0"/>
            <a:t>Educational guidance:</a:t>
          </a:r>
          <a:r>
            <a:rPr lang="en-PK" sz="1900" kern="1200" dirty="0"/>
            <a:t> School support plan (attendance, deadlines, exam preparation) + pathway planning (college/apprenticeship options) (Wajcman, 2018)</a:t>
          </a:r>
          <a:endParaRPr lang="en-US" sz="1900" kern="1200" dirty="0"/>
        </a:p>
      </dsp:txBody>
      <dsp:txXfrm>
        <a:off x="908306" y="2950598"/>
        <a:ext cx="9607293" cy="786412"/>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E5F53-2BAE-12CB-CAB7-25F7E857CD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K"/>
          </a:p>
        </p:txBody>
      </p:sp>
      <p:sp>
        <p:nvSpPr>
          <p:cNvPr id="3" name="Subtitle 2">
            <a:extLst>
              <a:ext uri="{FF2B5EF4-FFF2-40B4-BE49-F238E27FC236}">
                <a16:creationId xmlns:a16="http://schemas.microsoft.com/office/drawing/2014/main" id="{76E6AC7F-8AFA-064A-C53B-A71856383A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sp>
        <p:nvSpPr>
          <p:cNvPr id="4" name="Date Placeholder 3">
            <a:extLst>
              <a:ext uri="{FF2B5EF4-FFF2-40B4-BE49-F238E27FC236}">
                <a16:creationId xmlns:a16="http://schemas.microsoft.com/office/drawing/2014/main" id="{B296C50E-2E29-1BC9-CEA7-9F9885A7DBD0}"/>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5" name="Footer Placeholder 4">
            <a:extLst>
              <a:ext uri="{FF2B5EF4-FFF2-40B4-BE49-F238E27FC236}">
                <a16:creationId xmlns:a16="http://schemas.microsoft.com/office/drawing/2014/main" id="{A9ADD901-F5AC-3E51-0EC7-437C46100450}"/>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9D171463-AF04-0969-E2EF-8FB3421D4CAC}"/>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1636765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FB226-A236-99C7-CA89-01CFA7300D75}"/>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E1039040-DE1A-FDC5-008B-CFD3544A4F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EFA0D7EE-8B84-F665-D2BB-6ED8F56BFA80}"/>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5" name="Footer Placeholder 4">
            <a:extLst>
              <a:ext uri="{FF2B5EF4-FFF2-40B4-BE49-F238E27FC236}">
                <a16:creationId xmlns:a16="http://schemas.microsoft.com/office/drawing/2014/main" id="{461B0512-0009-5F96-ABF4-CBE08DBD44C5}"/>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74380820-8F14-F0B5-0C5B-10A5DC7E96A0}"/>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958230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291C-18B0-240F-19BC-43BADBA751A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87765EA6-1B07-BF51-0E2D-2CE6B650C2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1D00455-77D3-6EDB-05FF-8A22B270ADA9}"/>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5" name="Footer Placeholder 4">
            <a:extLst>
              <a:ext uri="{FF2B5EF4-FFF2-40B4-BE49-F238E27FC236}">
                <a16:creationId xmlns:a16="http://schemas.microsoft.com/office/drawing/2014/main" id="{F925510C-25C5-6067-7FD7-4C0F54B24B80}"/>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E720E0A-935B-7712-DB30-E252DB0B7ACC}"/>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140420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4318A-2049-3482-7D3F-A3612105BEAE}"/>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64159C39-0A7E-711A-CE77-2FA3A3B012D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Content Placeholder 3">
            <a:extLst>
              <a:ext uri="{FF2B5EF4-FFF2-40B4-BE49-F238E27FC236}">
                <a16:creationId xmlns:a16="http://schemas.microsoft.com/office/drawing/2014/main" id="{06760A01-BE60-83C7-4252-80CB991AC82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Date Placeholder 4">
            <a:extLst>
              <a:ext uri="{FF2B5EF4-FFF2-40B4-BE49-F238E27FC236}">
                <a16:creationId xmlns:a16="http://schemas.microsoft.com/office/drawing/2014/main" id="{4BADFDD6-39DF-A8FD-E3DF-8B3F68AF7683}"/>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6" name="Footer Placeholder 5">
            <a:extLst>
              <a:ext uri="{FF2B5EF4-FFF2-40B4-BE49-F238E27FC236}">
                <a16:creationId xmlns:a16="http://schemas.microsoft.com/office/drawing/2014/main" id="{D61155AB-1CF8-AD7B-0FE0-E157930FBAEC}"/>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C0C56FB1-0C3D-40C1-768E-FD86C2AF34C4}"/>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1827807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F5074-ACC1-2FD1-4D53-AC7EBC0365BA}"/>
              </a:ext>
            </a:extLst>
          </p:cNvPr>
          <p:cNvSpPr>
            <a:spLocks noGrp="1"/>
          </p:cNvSpPr>
          <p:nvPr>
            <p:ph type="title"/>
          </p:nvPr>
        </p:nvSpPr>
        <p:spPr>
          <a:xfrm>
            <a:off x="839788" y="365125"/>
            <a:ext cx="10515600" cy="1325563"/>
          </a:xfrm>
        </p:spPr>
        <p:txBody>
          <a:bodyPr/>
          <a:lstStyle/>
          <a:p>
            <a:r>
              <a:rPr lang="en-GB"/>
              <a:t>Click to edit Master title style</a:t>
            </a:r>
            <a:endParaRPr lang="en-PK"/>
          </a:p>
        </p:txBody>
      </p:sp>
      <p:sp>
        <p:nvSpPr>
          <p:cNvPr id="3" name="Text Placeholder 2">
            <a:extLst>
              <a:ext uri="{FF2B5EF4-FFF2-40B4-BE49-F238E27FC236}">
                <a16:creationId xmlns:a16="http://schemas.microsoft.com/office/drawing/2014/main" id="{2E9B1618-B11F-6F9C-DD29-804B085B0F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5D3F952-EBC6-C908-BEA4-95403D94E86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Text Placeholder 4">
            <a:extLst>
              <a:ext uri="{FF2B5EF4-FFF2-40B4-BE49-F238E27FC236}">
                <a16:creationId xmlns:a16="http://schemas.microsoft.com/office/drawing/2014/main" id="{A91826E7-9C1B-8DB7-95B8-FA4F124B22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6D0328B-176D-51B0-05EE-A8B7787C4E4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7" name="Date Placeholder 6">
            <a:extLst>
              <a:ext uri="{FF2B5EF4-FFF2-40B4-BE49-F238E27FC236}">
                <a16:creationId xmlns:a16="http://schemas.microsoft.com/office/drawing/2014/main" id="{9C651B14-7B4D-6792-7DFE-2597F8DFF7FF}"/>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8" name="Footer Placeholder 7">
            <a:extLst>
              <a:ext uri="{FF2B5EF4-FFF2-40B4-BE49-F238E27FC236}">
                <a16:creationId xmlns:a16="http://schemas.microsoft.com/office/drawing/2014/main" id="{4D7DA9E5-03D6-60A9-D02A-C3C67387A434}"/>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E95044B1-7C94-E6B4-2F58-173D8BF52C7E}"/>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1931291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1F461-A22C-9531-D47B-9B7374339D57}"/>
              </a:ext>
            </a:extLst>
          </p:cNvPr>
          <p:cNvSpPr>
            <a:spLocks noGrp="1"/>
          </p:cNvSpPr>
          <p:nvPr>
            <p:ph type="title"/>
          </p:nvPr>
        </p:nvSpPr>
        <p:spPr/>
        <p:txBody>
          <a:bodyPr/>
          <a:lstStyle/>
          <a:p>
            <a:r>
              <a:rPr lang="en-GB"/>
              <a:t>Click to edit Master title style</a:t>
            </a:r>
            <a:endParaRPr lang="en-PK"/>
          </a:p>
        </p:txBody>
      </p:sp>
      <p:sp>
        <p:nvSpPr>
          <p:cNvPr id="3" name="Date Placeholder 2">
            <a:extLst>
              <a:ext uri="{FF2B5EF4-FFF2-40B4-BE49-F238E27FC236}">
                <a16:creationId xmlns:a16="http://schemas.microsoft.com/office/drawing/2014/main" id="{EF3CF600-4BB5-B691-4C21-2735C2C5BF16}"/>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4" name="Footer Placeholder 3">
            <a:extLst>
              <a:ext uri="{FF2B5EF4-FFF2-40B4-BE49-F238E27FC236}">
                <a16:creationId xmlns:a16="http://schemas.microsoft.com/office/drawing/2014/main" id="{84F98542-2BD6-9B41-6CC6-1C6643844408}"/>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096D691A-58FC-2CFB-DCD4-9CDAAC9A47AB}"/>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4194876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978D4D-485A-CD35-2532-DEDAEB5B2ABF}"/>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3" name="Footer Placeholder 2">
            <a:extLst>
              <a:ext uri="{FF2B5EF4-FFF2-40B4-BE49-F238E27FC236}">
                <a16:creationId xmlns:a16="http://schemas.microsoft.com/office/drawing/2014/main" id="{C788AB4C-CE60-C407-D9F6-765F376005A4}"/>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2105799F-0A5A-683B-81FA-42A2367C1007}"/>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180397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1E2AE-2AA3-9141-5F92-FD31B354EC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Content Placeholder 2">
            <a:extLst>
              <a:ext uri="{FF2B5EF4-FFF2-40B4-BE49-F238E27FC236}">
                <a16:creationId xmlns:a16="http://schemas.microsoft.com/office/drawing/2014/main" id="{37CE3B97-5D44-786F-3F3A-7B741D8483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Text Placeholder 3">
            <a:extLst>
              <a:ext uri="{FF2B5EF4-FFF2-40B4-BE49-F238E27FC236}">
                <a16:creationId xmlns:a16="http://schemas.microsoft.com/office/drawing/2014/main" id="{5C583753-14B7-F014-8D56-19959EA912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886F74-9926-3B46-2945-83E00E45B01D}"/>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6" name="Footer Placeholder 5">
            <a:extLst>
              <a:ext uri="{FF2B5EF4-FFF2-40B4-BE49-F238E27FC236}">
                <a16:creationId xmlns:a16="http://schemas.microsoft.com/office/drawing/2014/main" id="{6CB6696F-271B-61F2-4BA5-FCB667272585}"/>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01C8BEE7-5267-C435-1502-1CE82775D941}"/>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2775032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DD77-BBF1-C53E-838A-DFF7AAD7D4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Picture Placeholder 2">
            <a:extLst>
              <a:ext uri="{FF2B5EF4-FFF2-40B4-BE49-F238E27FC236}">
                <a16:creationId xmlns:a16="http://schemas.microsoft.com/office/drawing/2014/main" id="{F130317F-BB7C-DC4B-C279-6F4B282B3F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00309D9D-6EA3-1B9B-1433-4B1BEC4934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857524-661C-E644-4770-5174A8BB15E0}"/>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6" name="Footer Placeholder 5">
            <a:extLst>
              <a:ext uri="{FF2B5EF4-FFF2-40B4-BE49-F238E27FC236}">
                <a16:creationId xmlns:a16="http://schemas.microsoft.com/office/drawing/2014/main" id="{99D91E32-08DA-F098-3894-6CD8634A65E7}"/>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3DEC17E8-EA3F-ED6C-9996-5B4377367E2B}"/>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1480392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61F8C-4910-25B3-CC1A-64464A6AD6D1}"/>
              </a:ext>
            </a:extLst>
          </p:cNvPr>
          <p:cNvSpPr>
            <a:spLocks noGrp="1"/>
          </p:cNvSpPr>
          <p:nvPr>
            <p:ph type="title"/>
          </p:nvPr>
        </p:nvSpPr>
        <p:spPr/>
        <p:txBody>
          <a:bodyPr/>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CEA00B7F-D67A-4DAC-D241-41C2218993E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5B623D5-8A04-33D3-9B2B-202369DAB051}"/>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5" name="Footer Placeholder 4">
            <a:extLst>
              <a:ext uri="{FF2B5EF4-FFF2-40B4-BE49-F238E27FC236}">
                <a16:creationId xmlns:a16="http://schemas.microsoft.com/office/drawing/2014/main" id="{0CC26B7F-1285-43F0-A850-A03CF7551884}"/>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6101C692-562F-0BFA-6123-06250DCBDE79}"/>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3815826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8D528C-301B-5A94-4E5F-A03FAA8C10F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67C96201-C373-4106-972F-21B5DF50CBA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62006FA0-0E04-6BF5-182B-B2578E18BDAE}"/>
              </a:ext>
            </a:extLst>
          </p:cNvPr>
          <p:cNvSpPr>
            <a:spLocks noGrp="1"/>
          </p:cNvSpPr>
          <p:nvPr>
            <p:ph type="dt" sz="half" idx="10"/>
          </p:nvPr>
        </p:nvSpPr>
        <p:spPr/>
        <p:txBody>
          <a:bodyPr/>
          <a:lstStyle/>
          <a:p>
            <a:fld id="{E6F5DFE4-DC11-E345-967F-B8521EE68A07}" type="datetimeFigureOut">
              <a:rPr lang="en-PK" smtClean="0"/>
              <a:t>15/02/2026</a:t>
            </a:fld>
            <a:endParaRPr lang="en-PK"/>
          </a:p>
        </p:txBody>
      </p:sp>
      <p:sp>
        <p:nvSpPr>
          <p:cNvPr id="5" name="Footer Placeholder 4">
            <a:extLst>
              <a:ext uri="{FF2B5EF4-FFF2-40B4-BE49-F238E27FC236}">
                <a16:creationId xmlns:a16="http://schemas.microsoft.com/office/drawing/2014/main" id="{16D6BEC9-F72A-2386-CB81-3E06F6A277E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28A5D3B6-B511-DA90-460B-C4D212DA3D16}"/>
              </a:ext>
            </a:extLst>
          </p:cNvPr>
          <p:cNvSpPr>
            <a:spLocks noGrp="1"/>
          </p:cNvSpPr>
          <p:nvPr>
            <p:ph type="sldNum" sz="quarter" idx="12"/>
          </p:nvPr>
        </p:nvSpPr>
        <p:spPr/>
        <p:txBody>
          <a:bodyPr/>
          <a:lstStyle/>
          <a:p>
            <a:fld id="{FD8E9269-F50C-EA44-8000-D6696F797FFA}" type="slidenum">
              <a:rPr lang="en-PK" smtClean="0"/>
              <a:t>‹#›</a:t>
            </a:fld>
            <a:endParaRPr lang="en-PK"/>
          </a:p>
        </p:txBody>
      </p:sp>
    </p:spTree>
    <p:extLst>
      <p:ext uri="{BB962C8B-B14F-4D97-AF65-F5344CB8AC3E}">
        <p14:creationId xmlns:p14="http://schemas.microsoft.com/office/powerpoint/2010/main" val="18209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D9A803-DF7E-DCA1-D901-372FDEEFEE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3" name="Text Placeholder 2">
            <a:extLst>
              <a:ext uri="{FF2B5EF4-FFF2-40B4-BE49-F238E27FC236}">
                <a16:creationId xmlns:a16="http://schemas.microsoft.com/office/drawing/2014/main" id="{03674458-05AE-ECC4-DDA1-B057737BAB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43D6284-D81E-BF2B-71E1-561544792D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6F5DFE4-DC11-E345-967F-B8521EE68A07}" type="datetimeFigureOut">
              <a:rPr lang="en-PK" smtClean="0"/>
              <a:t>15/02/2026</a:t>
            </a:fld>
            <a:endParaRPr lang="en-PK"/>
          </a:p>
        </p:txBody>
      </p:sp>
      <p:sp>
        <p:nvSpPr>
          <p:cNvPr id="5" name="Footer Placeholder 4">
            <a:extLst>
              <a:ext uri="{FF2B5EF4-FFF2-40B4-BE49-F238E27FC236}">
                <a16:creationId xmlns:a16="http://schemas.microsoft.com/office/drawing/2014/main" id="{755A1EE1-2926-0F9D-CE17-BE8ABBC6A2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A0CFD2B6-4410-02B7-9109-45A18EB182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8E9269-F50C-EA44-8000-D6696F797FFA}" type="slidenum">
              <a:rPr lang="en-PK" smtClean="0"/>
              <a:t>‹#›</a:t>
            </a:fld>
            <a:endParaRPr lang="en-PK"/>
          </a:p>
        </p:txBody>
      </p:sp>
    </p:spTree>
    <p:extLst>
      <p:ext uri="{BB962C8B-B14F-4D97-AF65-F5344CB8AC3E}">
        <p14:creationId xmlns:p14="http://schemas.microsoft.com/office/powerpoint/2010/main" val="24793084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16F42E0-28DF-4093-AFC5-CA01F54C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Wood Shape Toys">
            <a:extLst>
              <a:ext uri="{FF2B5EF4-FFF2-40B4-BE49-F238E27FC236}">
                <a16:creationId xmlns:a16="http://schemas.microsoft.com/office/drawing/2014/main" id="{C36F928A-CD89-5F4E-2CD3-8B11C381A3B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 y="-22"/>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7F1AFE-360E-91B7-522E-2D7417494373}"/>
              </a:ext>
            </a:extLst>
          </p:cNvPr>
          <p:cNvSpPr>
            <a:spLocks noGrp="1"/>
          </p:cNvSpPr>
          <p:nvPr>
            <p:ph type="ctrTitle"/>
          </p:nvPr>
        </p:nvSpPr>
        <p:spPr>
          <a:xfrm>
            <a:off x="6096006" y="728897"/>
            <a:ext cx="5452529" cy="3728614"/>
          </a:xfrm>
        </p:spPr>
        <p:txBody>
          <a:bodyPr anchor="t">
            <a:normAutofit/>
          </a:bodyPr>
          <a:lstStyle/>
          <a:p>
            <a:pPr algn="r"/>
            <a:r>
              <a:rPr lang="en-PK" sz="5200" b="1" dirty="0"/>
              <a:t>Cognitive Development and Support Planning for Jenny (16)</a:t>
            </a:r>
            <a:endParaRPr lang="en-PK" sz="5200" dirty="0"/>
          </a:p>
        </p:txBody>
      </p:sp>
      <p:sp>
        <p:nvSpPr>
          <p:cNvPr id="3" name="Subtitle 2">
            <a:extLst>
              <a:ext uri="{FF2B5EF4-FFF2-40B4-BE49-F238E27FC236}">
                <a16:creationId xmlns:a16="http://schemas.microsoft.com/office/drawing/2014/main" id="{8623FA05-64B2-C257-9D2D-B0FA3DEE60B0}"/>
              </a:ext>
            </a:extLst>
          </p:cNvPr>
          <p:cNvSpPr>
            <a:spLocks noGrp="1"/>
          </p:cNvSpPr>
          <p:nvPr>
            <p:ph type="subTitle" idx="1"/>
          </p:nvPr>
        </p:nvSpPr>
        <p:spPr>
          <a:xfrm>
            <a:off x="6099055" y="4629217"/>
            <a:ext cx="5449479" cy="1499873"/>
          </a:xfrm>
        </p:spPr>
        <p:txBody>
          <a:bodyPr anchor="b">
            <a:normAutofit/>
          </a:bodyPr>
          <a:lstStyle/>
          <a:p>
            <a:pPr algn="r"/>
            <a:r>
              <a:rPr lang="en-PK" b="1" dirty="0"/>
              <a:t>Piaget’s Cognitive Development Theory</a:t>
            </a:r>
            <a:r>
              <a:rPr lang="en-PK" dirty="0"/>
              <a:t> </a:t>
            </a:r>
          </a:p>
        </p:txBody>
      </p:sp>
    </p:spTree>
    <p:extLst>
      <p:ext uri="{BB962C8B-B14F-4D97-AF65-F5344CB8AC3E}">
        <p14:creationId xmlns:p14="http://schemas.microsoft.com/office/powerpoint/2010/main" val="2509274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C5EF6-8828-14C0-D196-82FA3A739098}"/>
              </a:ext>
            </a:extLst>
          </p:cNvPr>
          <p:cNvSpPr>
            <a:spLocks noGrp="1"/>
          </p:cNvSpPr>
          <p:nvPr>
            <p:ph type="title"/>
          </p:nvPr>
        </p:nvSpPr>
        <p:spPr>
          <a:xfrm>
            <a:off x="838200" y="365125"/>
            <a:ext cx="10515600" cy="1325563"/>
          </a:xfrm>
        </p:spPr>
        <p:txBody>
          <a:bodyPr>
            <a:normAutofit/>
          </a:bodyPr>
          <a:lstStyle/>
          <a:p>
            <a:r>
              <a:rPr lang="en-PK" sz="5400" b="1"/>
              <a:t>Scenario Overview</a:t>
            </a:r>
            <a:endParaRPr lang="en-PK"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A04D85-2903-2346-8AF3-8600D8089F96}"/>
              </a:ext>
            </a:extLst>
          </p:cNvPr>
          <p:cNvSpPr>
            <a:spLocks noGrp="1"/>
          </p:cNvSpPr>
          <p:nvPr>
            <p:ph idx="1"/>
          </p:nvPr>
        </p:nvSpPr>
        <p:spPr>
          <a:xfrm>
            <a:off x="838200" y="1929384"/>
            <a:ext cx="10515600" cy="4251960"/>
          </a:xfrm>
        </p:spPr>
        <p:txBody>
          <a:bodyPr>
            <a:normAutofit lnSpcReduction="10000"/>
          </a:bodyPr>
          <a:lstStyle/>
          <a:p>
            <a:pPr lvl="0"/>
            <a:r>
              <a:rPr lang="en-GB" dirty="0"/>
              <a:t>Jenny (16) is a 5-year-old carer who has experienced the loss of the father.</a:t>
            </a:r>
          </a:p>
          <a:p>
            <a:pPr lvl="0"/>
            <a:r>
              <a:rPr lang="en-GB" dirty="0"/>
              <a:t>Mother needs help with:</a:t>
            </a:r>
          </a:p>
          <a:p>
            <a:pPr lvl="0">
              <a:buFont typeface="Wingdings" pitchFamily="2" charset="2"/>
              <a:buChar char="Ø"/>
            </a:pPr>
            <a:r>
              <a:rPr lang="en-GB" dirty="0"/>
              <a:t>Essential activities (mobility: preparing meals, washing, shopping)</a:t>
            </a:r>
          </a:p>
          <a:p>
            <a:pPr lvl="0">
              <a:buFont typeface="Wingdings" pitchFamily="2" charset="2"/>
              <a:buChar char="Ø"/>
            </a:pPr>
            <a:r>
              <a:rPr lang="en-GB" dirty="0"/>
              <a:t>Admin/cognitive (memory issues, forgetfulness, poor mood)</a:t>
            </a:r>
          </a:p>
          <a:p>
            <a:pPr lvl="0"/>
            <a:r>
              <a:rPr lang="en-GB" dirty="0"/>
              <a:t>Piaget lens: Jenny should be in the process of formal operational thought (planning, abstract thinking, future goals) at the age of 16.</a:t>
            </a:r>
          </a:p>
          <a:p>
            <a:pPr lvl="0"/>
            <a:r>
              <a:rPr lang="en-GB" dirty="0"/>
              <a:t>Reasons why the issue is important: Caring roles can overload cognitive resources, which in turn impact school performance, decision making and future planning.</a:t>
            </a:r>
          </a:p>
          <a:p>
            <a:pPr lvl="0"/>
            <a:endParaRPr lang="en-GB" dirty="0"/>
          </a:p>
        </p:txBody>
      </p:sp>
    </p:spTree>
    <p:extLst>
      <p:ext uri="{BB962C8B-B14F-4D97-AF65-F5344CB8AC3E}">
        <p14:creationId xmlns:p14="http://schemas.microsoft.com/office/powerpoint/2010/main" val="2758844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B2C20-CF3B-0CE5-9D83-5107982A2221}"/>
              </a:ext>
            </a:extLst>
          </p:cNvPr>
          <p:cNvSpPr>
            <a:spLocks noGrp="1"/>
          </p:cNvSpPr>
          <p:nvPr>
            <p:ph type="title"/>
          </p:nvPr>
        </p:nvSpPr>
        <p:spPr>
          <a:xfrm>
            <a:off x="645064" y="525982"/>
            <a:ext cx="4282983" cy="1200361"/>
          </a:xfrm>
        </p:spPr>
        <p:txBody>
          <a:bodyPr anchor="b">
            <a:normAutofit/>
          </a:bodyPr>
          <a:lstStyle/>
          <a:p>
            <a:r>
              <a:rPr lang="en-PK" sz="3600"/>
              <a:t>Piaget Cognitive Development Theory</a:t>
            </a:r>
            <a:r>
              <a:rPr lang="en-PK" sz="3600" b="1"/>
              <a:t> </a:t>
            </a:r>
            <a:endParaRPr lang="en-PK" sz="3600"/>
          </a:p>
        </p:txBody>
      </p:sp>
      <p:sp>
        <p:nvSpPr>
          <p:cNvPr id="1044" name="Rectangle 104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05DE2D-03D3-9E59-7269-3372FC24A8B0}"/>
              </a:ext>
            </a:extLst>
          </p:cNvPr>
          <p:cNvSpPr>
            <a:spLocks noGrp="1"/>
          </p:cNvSpPr>
          <p:nvPr>
            <p:ph idx="1"/>
          </p:nvPr>
        </p:nvSpPr>
        <p:spPr>
          <a:xfrm>
            <a:off x="358509" y="2054641"/>
            <a:ext cx="5072273" cy="3568289"/>
          </a:xfrm>
        </p:spPr>
        <p:txBody>
          <a:bodyPr anchor="ctr">
            <a:normAutofit lnSpcReduction="10000"/>
          </a:bodyPr>
          <a:lstStyle/>
          <a:p>
            <a:pPr lvl="0"/>
            <a:r>
              <a:rPr lang="en-PK" sz="1400" b="1" dirty="0"/>
              <a:t>Stages of cognitive development:</a:t>
            </a:r>
            <a:r>
              <a:rPr lang="en-PK" sz="1400" dirty="0"/>
              <a:t> Thinking changes qualitatively across childhood/adolescence</a:t>
            </a:r>
          </a:p>
          <a:p>
            <a:pPr lvl="0"/>
            <a:r>
              <a:rPr lang="en-PK" sz="1400" b="1" dirty="0"/>
              <a:t>Formal Operational Stage (≈12+):</a:t>
            </a:r>
            <a:r>
              <a:rPr lang="en-PK" sz="1400" dirty="0"/>
              <a:t> ability to:</a:t>
            </a:r>
          </a:p>
          <a:p>
            <a:pPr lvl="1"/>
            <a:r>
              <a:rPr lang="en-PK" sz="1400" dirty="0"/>
              <a:t>Think abstractly (ideas, morals, identity, what if…)</a:t>
            </a:r>
          </a:p>
          <a:p>
            <a:pPr lvl="1"/>
            <a:r>
              <a:rPr lang="en-PK" sz="1400" dirty="0"/>
              <a:t>Use hypothetical-deductive reasoning (test possibilities, plan outcomes)</a:t>
            </a:r>
          </a:p>
          <a:p>
            <a:pPr lvl="1"/>
            <a:r>
              <a:rPr lang="en-PK" sz="1400" dirty="0"/>
              <a:t>Consider long-term consequences and future scenarios (Barrouillet, 2015)</a:t>
            </a:r>
          </a:p>
          <a:p>
            <a:pPr lvl="0"/>
            <a:r>
              <a:rPr lang="en-PK" sz="1400" b="1" dirty="0"/>
              <a:t>Schemas and adaptation:</a:t>
            </a:r>
            <a:endParaRPr lang="en-PK" sz="1400" dirty="0"/>
          </a:p>
          <a:p>
            <a:pPr lvl="1"/>
            <a:r>
              <a:rPr lang="en-PK" sz="1400" b="1" dirty="0"/>
              <a:t>Assimilation:</a:t>
            </a:r>
            <a:r>
              <a:rPr lang="en-PK" sz="1400" dirty="0"/>
              <a:t> Fitting new experiences into existing understanding</a:t>
            </a:r>
          </a:p>
          <a:p>
            <a:pPr lvl="1"/>
            <a:r>
              <a:rPr lang="en-PK" sz="1400" b="1" dirty="0"/>
              <a:t>Accommodation:</a:t>
            </a:r>
            <a:r>
              <a:rPr lang="en-PK" sz="1400" dirty="0"/>
              <a:t> Changing thinking when reality demands it (Reinking, Labbo and McKenna, 2000)</a:t>
            </a:r>
          </a:p>
          <a:p>
            <a:pPr lvl="0"/>
            <a:r>
              <a:rPr lang="en-PK" sz="1400" dirty="0"/>
              <a:t>Jenny’s life circumstances may require early accommodation into adult responsibility schemas</a:t>
            </a:r>
          </a:p>
          <a:p>
            <a:endParaRPr lang="en-PK" sz="1400" dirty="0"/>
          </a:p>
        </p:txBody>
      </p:sp>
      <p:sp>
        <p:nvSpPr>
          <p:cNvPr id="1046" name="Rectangle 104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104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Piaget's Stages of Cognitive Development Explained">
            <a:extLst>
              <a:ext uri="{FF2B5EF4-FFF2-40B4-BE49-F238E27FC236}">
                <a16:creationId xmlns:a16="http://schemas.microsoft.com/office/drawing/2014/main" id="{0D2BC237-7378-2663-C8EE-7A0BF6D5BC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87738" y="1436559"/>
            <a:ext cx="5628018" cy="37520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36DCEA5-2855-5E64-FB81-276C68654E95}"/>
              </a:ext>
            </a:extLst>
          </p:cNvPr>
          <p:cNvSpPr txBox="1"/>
          <p:nvPr/>
        </p:nvSpPr>
        <p:spPr>
          <a:xfrm>
            <a:off x="7865718" y="5543044"/>
            <a:ext cx="2142579" cy="369332"/>
          </a:xfrm>
          <a:prstGeom prst="rect">
            <a:avLst/>
          </a:prstGeom>
          <a:noFill/>
        </p:spPr>
        <p:txBody>
          <a:bodyPr wrap="square">
            <a:spAutoFit/>
          </a:bodyPr>
          <a:lstStyle/>
          <a:p>
            <a:r>
              <a:rPr lang="en-GB" sz="1800" dirty="0">
                <a:effectLst/>
                <a:latin typeface="Calibri" panose="020F0502020204030204" pitchFamily="34" charset="0"/>
                <a:cs typeface="Calibri" panose="020F0502020204030204" pitchFamily="34" charset="0"/>
              </a:rPr>
              <a:t>(Cherry, 2024)</a:t>
            </a:r>
            <a:endParaRPr lang="en-PK"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19559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02897C-6E1E-C55A-0591-0D1C8D1D55CB}"/>
              </a:ext>
            </a:extLst>
          </p:cNvPr>
          <p:cNvSpPr>
            <a:spLocks noGrp="1"/>
          </p:cNvSpPr>
          <p:nvPr>
            <p:ph type="title"/>
          </p:nvPr>
        </p:nvSpPr>
        <p:spPr>
          <a:xfrm>
            <a:off x="882926" y="1591878"/>
            <a:ext cx="3429000" cy="1325563"/>
          </a:xfrm>
        </p:spPr>
        <p:txBody>
          <a:bodyPr>
            <a:normAutofit/>
          </a:bodyPr>
          <a:lstStyle/>
          <a:p>
            <a:r>
              <a:rPr lang="en-PK" b="1"/>
              <a:t>Relevance to Jenny </a:t>
            </a:r>
            <a:endParaRPr lang="en-PK"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36" name="Content Placeholder 2">
            <a:extLst>
              <a:ext uri="{FF2B5EF4-FFF2-40B4-BE49-F238E27FC236}">
                <a16:creationId xmlns:a16="http://schemas.microsoft.com/office/drawing/2014/main" id="{B6A7943B-2475-0EBA-D635-CBA0D570A51C}"/>
              </a:ext>
            </a:extLst>
          </p:cNvPr>
          <p:cNvGraphicFramePr>
            <a:graphicFrameLocks noGrp="1"/>
          </p:cNvGraphicFramePr>
          <p:nvPr>
            <p:ph idx="1"/>
            <p:extLst>
              <p:ext uri="{D42A27DB-BD31-4B8C-83A1-F6EECF244321}">
                <p14:modId xmlns:p14="http://schemas.microsoft.com/office/powerpoint/2010/main" val="4124676580"/>
              </p:ext>
            </p:extLst>
          </p:nvPr>
        </p:nvGraphicFramePr>
        <p:xfrm>
          <a:off x="838200" y="591344"/>
          <a:ext cx="13665200" cy="6149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2512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0C9E-D1DC-8B95-0C65-4403002CA6B2}"/>
              </a:ext>
            </a:extLst>
          </p:cNvPr>
          <p:cNvSpPr>
            <a:spLocks noGrp="1"/>
          </p:cNvSpPr>
          <p:nvPr>
            <p:ph type="title"/>
          </p:nvPr>
        </p:nvSpPr>
        <p:spPr/>
        <p:txBody>
          <a:bodyPr/>
          <a:lstStyle/>
          <a:p>
            <a:pPr algn="ctr"/>
            <a:r>
              <a:rPr lang="en-PK" b="1" dirty="0"/>
              <a:t>Historical Impact on Development </a:t>
            </a:r>
            <a:endParaRPr lang="en-PK" dirty="0"/>
          </a:p>
        </p:txBody>
      </p:sp>
      <p:graphicFrame>
        <p:nvGraphicFramePr>
          <p:cNvPr id="4" name="Diagram 3">
            <a:extLst>
              <a:ext uri="{FF2B5EF4-FFF2-40B4-BE49-F238E27FC236}">
                <a16:creationId xmlns:a16="http://schemas.microsoft.com/office/drawing/2014/main" id="{B7453771-CCED-62F5-2933-F54D90ADCEBF}"/>
              </a:ext>
            </a:extLst>
          </p:cNvPr>
          <p:cNvGraphicFramePr/>
          <p:nvPr>
            <p:extLst>
              <p:ext uri="{D42A27DB-BD31-4B8C-83A1-F6EECF244321}">
                <p14:modId xmlns:p14="http://schemas.microsoft.com/office/powerpoint/2010/main" val="788383868"/>
              </p:ext>
            </p:extLst>
          </p:nvPr>
        </p:nvGraphicFramePr>
        <p:xfrm>
          <a:off x="1168400" y="1888067"/>
          <a:ext cx="10515600" cy="4233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4080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29C66-C6D4-F723-FA35-8657E8BC5B54}"/>
              </a:ext>
            </a:extLst>
          </p:cNvPr>
          <p:cNvSpPr>
            <a:spLocks noGrp="1"/>
          </p:cNvSpPr>
          <p:nvPr>
            <p:ph type="title"/>
          </p:nvPr>
        </p:nvSpPr>
        <p:spPr/>
        <p:txBody>
          <a:bodyPr>
            <a:normAutofit/>
          </a:bodyPr>
          <a:lstStyle/>
          <a:p>
            <a:pPr algn="ctr"/>
            <a:r>
              <a:rPr lang="en-PK" b="1" dirty="0"/>
              <a:t>Nature vs Nurture (Cognition under pressure)</a:t>
            </a:r>
            <a:endParaRPr lang="en-PK" dirty="0"/>
          </a:p>
        </p:txBody>
      </p:sp>
      <p:graphicFrame>
        <p:nvGraphicFramePr>
          <p:cNvPr id="4" name="Diagram 3">
            <a:extLst>
              <a:ext uri="{FF2B5EF4-FFF2-40B4-BE49-F238E27FC236}">
                <a16:creationId xmlns:a16="http://schemas.microsoft.com/office/drawing/2014/main" id="{87AFB669-D709-E361-1C70-B206D3D898B3}"/>
              </a:ext>
            </a:extLst>
          </p:cNvPr>
          <p:cNvGraphicFramePr/>
          <p:nvPr>
            <p:extLst>
              <p:ext uri="{D42A27DB-BD31-4B8C-83A1-F6EECF244321}">
                <p14:modId xmlns:p14="http://schemas.microsoft.com/office/powerpoint/2010/main" val="4107022647"/>
              </p:ext>
            </p:extLst>
          </p:nvPr>
        </p:nvGraphicFramePr>
        <p:xfrm>
          <a:off x="265829" y="1002830"/>
          <a:ext cx="6473173" cy="5411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DE1F3DB-598B-9817-94B2-9BE31400B947}"/>
              </a:ext>
            </a:extLst>
          </p:cNvPr>
          <p:cNvSpPr txBox="1"/>
          <p:nvPr/>
        </p:nvSpPr>
        <p:spPr>
          <a:xfrm>
            <a:off x="7946816" y="2912785"/>
            <a:ext cx="3613758" cy="2723118"/>
          </a:xfrm>
          <a:prstGeom prst="rect">
            <a:avLst/>
          </a:prstGeom>
          <a:noFill/>
        </p:spPr>
        <p:txBody>
          <a:bodyPr wrap="square">
            <a:spAutoFit/>
          </a:bodyPr>
          <a:lstStyle/>
          <a:p>
            <a:pPr marL="342900" lvl="0" indent="-342900">
              <a:lnSpc>
                <a:spcPct val="115000"/>
              </a:lnSpc>
              <a:spcAft>
                <a:spcPts val="800"/>
              </a:spcAft>
              <a:buSzPts val="1000"/>
              <a:buFont typeface="Symbol" pitchFamily="2" charset="2"/>
              <a:buChar char=""/>
              <a:tabLst>
                <a:tab pos="457200" algn="l"/>
              </a:tabLst>
            </a:pPr>
            <a:r>
              <a:rPr lang="en-PK" sz="1800" kern="0" dirty="0">
                <a:effectLst/>
                <a:latin typeface="Calibri" panose="020F0502020204030204" pitchFamily="34" charset="0"/>
                <a:ea typeface="Times New Roman" panose="02020603050405020304" pitchFamily="18" charset="0"/>
                <a:cs typeface="Arial" panose="020B0604020202020204" pitchFamily="34" charset="0"/>
              </a:rPr>
              <a:t>Developing executive skills, high cognitive demands → higher risk of overload and reduced academic performance</a:t>
            </a:r>
            <a:endParaRPr lang="en-PK" sz="1800" kern="100" dirty="0">
              <a:effectLst/>
              <a:latin typeface="Times New Roman" panose="02020603050405020304" pitchFamily="18"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itchFamily="2" charset="2"/>
              <a:buChar char=""/>
              <a:tabLst>
                <a:tab pos="457200" algn="l"/>
              </a:tabLst>
            </a:pPr>
            <a:r>
              <a:rPr lang="en-PK" sz="1800" b="1" kern="0" dirty="0">
                <a:effectLst/>
                <a:latin typeface="Calibri" panose="020F0502020204030204" pitchFamily="34" charset="0"/>
                <a:ea typeface="Times New Roman" panose="02020603050405020304" pitchFamily="18" charset="0"/>
                <a:cs typeface="Arial" panose="020B0604020202020204" pitchFamily="34" charset="0"/>
              </a:rPr>
              <a:t>Implication:</a:t>
            </a:r>
            <a:r>
              <a:rPr lang="en-PK" sz="1800" kern="0" dirty="0">
                <a:effectLst/>
                <a:latin typeface="Calibri" panose="020F0502020204030204" pitchFamily="34" charset="0"/>
                <a:ea typeface="Times New Roman" panose="02020603050405020304" pitchFamily="18" charset="0"/>
                <a:cs typeface="Arial" panose="020B0604020202020204" pitchFamily="34" charset="0"/>
              </a:rPr>
              <a:t> Support must reduce load and strengthen cognitive tools (planning systems, decision supports)</a:t>
            </a:r>
            <a:endParaRPr lang="en-PK" sz="1800" kern="100" dirty="0">
              <a:effectLst/>
              <a:latin typeface="Times New Roman" panose="02020603050405020304" pitchFamily="18" charset="0"/>
              <a:ea typeface="Aptos" panose="020B0004020202020204" pitchFamily="34" charset="0"/>
              <a:cs typeface="Arial" panose="020B0604020202020204" pitchFamily="34" charset="0"/>
            </a:endParaRPr>
          </a:p>
        </p:txBody>
      </p:sp>
      <p:cxnSp>
        <p:nvCxnSpPr>
          <p:cNvPr id="8" name="Elbow Connector 7">
            <a:extLst>
              <a:ext uri="{FF2B5EF4-FFF2-40B4-BE49-F238E27FC236}">
                <a16:creationId xmlns:a16="http://schemas.microsoft.com/office/drawing/2014/main" id="{664DAE79-BC5B-3165-249B-89F477BEBCA4}"/>
              </a:ext>
            </a:extLst>
          </p:cNvPr>
          <p:cNvCxnSpPr/>
          <p:nvPr/>
        </p:nvCxnSpPr>
        <p:spPr>
          <a:xfrm>
            <a:off x="6988957" y="3429000"/>
            <a:ext cx="638827" cy="375491"/>
          </a:xfrm>
          <a:prstGeom prst="bentConnector3">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9546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1D55-4C0C-0541-16BF-2FA7F06832EB}"/>
              </a:ext>
            </a:extLst>
          </p:cNvPr>
          <p:cNvSpPr>
            <a:spLocks noGrp="1"/>
          </p:cNvSpPr>
          <p:nvPr>
            <p:ph type="title"/>
          </p:nvPr>
        </p:nvSpPr>
        <p:spPr/>
        <p:txBody>
          <a:bodyPr/>
          <a:lstStyle/>
          <a:p>
            <a:pPr algn="ctr"/>
            <a:r>
              <a:rPr lang="en-PK" b="1" dirty="0"/>
              <a:t>Support Plan Based on Piaget </a:t>
            </a:r>
            <a:endParaRPr lang="en-PK" dirty="0"/>
          </a:p>
        </p:txBody>
      </p:sp>
      <p:graphicFrame>
        <p:nvGraphicFramePr>
          <p:cNvPr id="15" name="Content Placeholder 2">
            <a:extLst>
              <a:ext uri="{FF2B5EF4-FFF2-40B4-BE49-F238E27FC236}">
                <a16:creationId xmlns:a16="http://schemas.microsoft.com/office/drawing/2014/main" id="{E3F637D0-70AE-50B3-15D5-DF4ED089601C}"/>
              </a:ext>
            </a:extLst>
          </p:cNvPr>
          <p:cNvGraphicFramePr>
            <a:graphicFrameLocks noGrp="1"/>
          </p:cNvGraphicFramePr>
          <p:nvPr>
            <p:ph idx="1"/>
            <p:extLst>
              <p:ext uri="{D42A27DB-BD31-4B8C-83A1-F6EECF244321}">
                <p14:modId xmlns:p14="http://schemas.microsoft.com/office/powerpoint/2010/main" val="1861621563"/>
              </p:ext>
            </p:extLst>
          </p:nvPr>
        </p:nvGraphicFramePr>
        <p:xfrm>
          <a:off x="838200" y="2438399"/>
          <a:ext cx="10515600" cy="3738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481F1B7-FD53-46C7-7E6E-CDDF142F0261}"/>
              </a:ext>
            </a:extLst>
          </p:cNvPr>
          <p:cNvSpPr txBox="1"/>
          <p:nvPr/>
        </p:nvSpPr>
        <p:spPr>
          <a:xfrm>
            <a:off x="931101" y="1635268"/>
            <a:ext cx="10304746" cy="709233"/>
          </a:xfrm>
          <a:prstGeom prst="rect">
            <a:avLst/>
          </a:prstGeom>
          <a:noFill/>
        </p:spPr>
        <p:txBody>
          <a:bodyPr wrap="square">
            <a:spAutoFit/>
          </a:bodyPr>
          <a:lstStyle/>
          <a:p>
            <a:pPr algn="ctr">
              <a:lnSpc>
                <a:spcPct val="115000"/>
              </a:lnSpc>
              <a:spcAft>
                <a:spcPts val="800"/>
              </a:spcAft>
              <a:buNone/>
            </a:pPr>
            <a:r>
              <a:rPr lang="en-PK" sz="1800" b="1" kern="0" dirty="0">
                <a:effectLst/>
                <a:latin typeface="Calibri" panose="020F0502020204030204" pitchFamily="34" charset="0"/>
                <a:ea typeface="Times New Roman" panose="02020603050405020304" pitchFamily="18" charset="0"/>
                <a:cs typeface="Arial" panose="020B0604020202020204" pitchFamily="34" charset="0"/>
              </a:rPr>
              <a:t>Goal:</a:t>
            </a:r>
            <a:r>
              <a:rPr lang="en-PK" sz="1800" kern="0" dirty="0">
                <a:effectLst/>
                <a:latin typeface="Calibri" panose="020F0502020204030204" pitchFamily="34" charset="0"/>
                <a:ea typeface="Times New Roman" panose="02020603050405020304" pitchFamily="18" charset="0"/>
                <a:cs typeface="Arial" panose="020B0604020202020204" pitchFamily="34" charset="0"/>
              </a:rPr>
              <a:t> Protect Jenny’s cognitive development and education by reducing overload and supporting higher-level thinking.</a:t>
            </a:r>
            <a:endParaRPr lang="en-PK" sz="1800" kern="100" dirty="0">
              <a:effectLst/>
              <a:latin typeface="Times New Roman" panose="02020603050405020304" pitchFamily="18"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737434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AB931-86AA-DC50-5EF0-788758DB1427}"/>
              </a:ext>
            </a:extLst>
          </p:cNvPr>
          <p:cNvSpPr>
            <a:spLocks noGrp="1"/>
          </p:cNvSpPr>
          <p:nvPr>
            <p:ph type="title"/>
          </p:nvPr>
        </p:nvSpPr>
        <p:spPr>
          <a:xfrm>
            <a:off x="793662" y="386930"/>
            <a:ext cx="10066122" cy="1298448"/>
          </a:xfrm>
        </p:spPr>
        <p:txBody>
          <a:bodyPr anchor="b">
            <a:normAutofit/>
          </a:bodyPr>
          <a:lstStyle/>
          <a:p>
            <a:r>
              <a:rPr lang="en-PK" sz="4800" b="1" dirty="0"/>
              <a:t>Practical Interventions </a:t>
            </a:r>
            <a:endParaRPr lang="en-PK" sz="4800" dirty="0"/>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0D8851-AD3D-7ABA-05A4-A055B7E73423}"/>
              </a:ext>
            </a:extLst>
          </p:cNvPr>
          <p:cNvSpPr>
            <a:spLocks noGrp="1"/>
          </p:cNvSpPr>
          <p:nvPr>
            <p:ph idx="1"/>
          </p:nvPr>
        </p:nvSpPr>
        <p:spPr>
          <a:xfrm>
            <a:off x="383059" y="2397211"/>
            <a:ext cx="4941500" cy="3841748"/>
          </a:xfrm>
        </p:spPr>
        <p:txBody>
          <a:bodyPr anchor="ctr">
            <a:normAutofit fontScale="92500" lnSpcReduction="10000"/>
          </a:bodyPr>
          <a:lstStyle/>
          <a:p>
            <a:r>
              <a:rPr lang="en-PK" sz="1600" b="1" dirty="0"/>
              <a:t>CBT-style cognitive strategies: </a:t>
            </a:r>
            <a:r>
              <a:rPr lang="en-PK" sz="1600" dirty="0"/>
              <a:t>Challenge unhelpful beliefs (If I don’t do it, everything fails), Build problem-solving steps and coping plans (Lorenzo-Luaces, Keefe and DeRubeis, 2016)</a:t>
            </a:r>
          </a:p>
          <a:p>
            <a:r>
              <a:rPr lang="en-PK" sz="1600" b="1" dirty="0"/>
              <a:t>Academic flexibility: </a:t>
            </a:r>
            <a:r>
              <a:rPr lang="en-PK" sz="1600" dirty="0"/>
              <a:t>Deadline flexibility, homework plan, quiet study access, pastoral check-ins</a:t>
            </a:r>
          </a:p>
          <a:p>
            <a:r>
              <a:rPr lang="en-PK" sz="1600" b="1" dirty="0"/>
              <a:t>Career guidance sessions: </a:t>
            </a:r>
            <a:r>
              <a:rPr lang="en-PK" sz="1600" dirty="0"/>
              <a:t>Support abstract future planning (formal operational thinking) and reduce uncertainty stress</a:t>
            </a:r>
          </a:p>
          <a:p>
            <a:r>
              <a:rPr lang="en-PK" sz="1600" b="1" dirty="0"/>
              <a:t>Stress-management training:</a:t>
            </a:r>
            <a:r>
              <a:rPr lang="en-PK" sz="1600" dirty="0"/>
              <a:t> Sleep routine, relaxation techniques, short exercise plan, and switch-off time to improve cognitive functioning (Khouban-Shargh </a:t>
            </a:r>
            <a:r>
              <a:rPr lang="en-PK" sz="1600" i="1" dirty="0"/>
              <a:t>et al.</a:t>
            </a:r>
            <a:r>
              <a:rPr lang="en-PK" sz="1600" dirty="0"/>
              <a:t>, 2024)</a:t>
            </a:r>
          </a:p>
          <a:p>
            <a:r>
              <a:rPr lang="en-PK" sz="1600" b="1" dirty="0"/>
              <a:t>Practical support for Mother: </a:t>
            </a:r>
            <a:r>
              <a:rPr lang="en-PK" sz="1600" dirty="0"/>
              <a:t>Important for Piaget plan to work) home care/admin support reduces the cognitive load driving overload</a:t>
            </a:r>
          </a:p>
          <a:p>
            <a:endParaRPr lang="en-PK" sz="1600" dirty="0"/>
          </a:p>
        </p:txBody>
      </p:sp>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7126F39E-8493-3117-6E71-0FCD10B2F637}"/>
              </a:ext>
            </a:extLst>
          </p:cNvPr>
          <p:cNvGraphicFramePr>
            <a:graphicFrameLocks noGrp="1"/>
          </p:cNvGraphicFramePr>
          <p:nvPr>
            <p:extLst>
              <p:ext uri="{D42A27DB-BD31-4B8C-83A1-F6EECF244321}">
                <p14:modId xmlns:p14="http://schemas.microsoft.com/office/powerpoint/2010/main" val="4275055740"/>
              </p:ext>
            </p:extLst>
          </p:nvPr>
        </p:nvGraphicFramePr>
        <p:xfrm>
          <a:off x="5911532" y="2781241"/>
          <a:ext cx="5150278" cy="3120276"/>
        </p:xfrm>
        <a:graphic>
          <a:graphicData uri="http://schemas.openxmlformats.org/drawingml/2006/table">
            <a:tbl>
              <a:tblPr>
                <a:tableStyleId>{284E427A-3D55-4303-BF80-6455036E1DE7}</a:tableStyleId>
              </a:tblPr>
              <a:tblGrid>
                <a:gridCol w="1663087">
                  <a:extLst>
                    <a:ext uri="{9D8B030D-6E8A-4147-A177-3AD203B41FA5}">
                      <a16:colId xmlns:a16="http://schemas.microsoft.com/office/drawing/2014/main" val="2402600077"/>
                    </a:ext>
                  </a:extLst>
                </a:gridCol>
                <a:gridCol w="1741723">
                  <a:extLst>
                    <a:ext uri="{9D8B030D-6E8A-4147-A177-3AD203B41FA5}">
                      <a16:colId xmlns:a16="http://schemas.microsoft.com/office/drawing/2014/main" val="1412375714"/>
                    </a:ext>
                  </a:extLst>
                </a:gridCol>
                <a:gridCol w="1745468">
                  <a:extLst>
                    <a:ext uri="{9D8B030D-6E8A-4147-A177-3AD203B41FA5}">
                      <a16:colId xmlns:a16="http://schemas.microsoft.com/office/drawing/2014/main" val="1712057469"/>
                    </a:ext>
                  </a:extLst>
                </a:gridCol>
              </a:tblGrid>
              <a:tr h="520046">
                <a:tc>
                  <a:txBody>
                    <a:bodyPr/>
                    <a:lstStyle/>
                    <a:p>
                      <a:pPr>
                        <a:buNone/>
                      </a:pPr>
                      <a:r>
                        <a:rPr lang="en-GB" sz="1300" b="1" cap="none" spc="0">
                          <a:solidFill>
                            <a:schemeClr val="tx1"/>
                          </a:solidFill>
                        </a:rPr>
                        <a:t>Intervention</a:t>
                      </a:r>
                    </a:p>
                  </a:txBody>
                  <a:tcPr marL="71896" marR="71896" marT="35948" marB="71896" anchor="ctr"/>
                </a:tc>
                <a:tc>
                  <a:txBody>
                    <a:bodyPr/>
                    <a:lstStyle/>
                    <a:p>
                      <a:pPr>
                        <a:buNone/>
                      </a:pPr>
                      <a:r>
                        <a:rPr lang="en-GB" sz="1300" b="1" cap="none" spc="0">
                          <a:solidFill>
                            <a:schemeClr val="tx1"/>
                          </a:solidFill>
                        </a:rPr>
                        <a:t>Piaget Concept Targeted</a:t>
                      </a:r>
                    </a:p>
                  </a:txBody>
                  <a:tcPr marL="71896" marR="71896" marT="35948" marB="71896" anchor="ctr"/>
                </a:tc>
                <a:tc>
                  <a:txBody>
                    <a:bodyPr/>
                    <a:lstStyle/>
                    <a:p>
                      <a:pPr>
                        <a:buNone/>
                      </a:pPr>
                      <a:r>
                        <a:rPr lang="en-GB" sz="1300" b="1" cap="none" spc="0" dirty="0">
                          <a:solidFill>
                            <a:schemeClr val="tx1"/>
                          </a:solidFill>
                        </a:rPr>
                        <a:t>Expected Outcome</a:t>
                      </a:r>
                    </a:p>
                  </a:txBody>
                  <a:tcPr marL="71896" marR="71896" marT="35948" marB="71896" anchor="ctr"/>
                </a:tc>
                <a:extLst>
                  <a:ext uri="{0D108BD9-81ED-4DB2-BD59-A6C34878D82A}">
                    <a16:rowId xmlns:a16="http://schemas.microsoft.com/office/drawing/2014/main" val="1885354580"/>
                  </a:ext>
                </a:extLst>
              </a:tr>
              <a:tr h="520046">
                <a:tc>
                  <a:txBody>
                    <a:bodyPr/>
                    <a:lstStyle/>
                    <a:p>
                      <a:pPr>
                        <a:buNone/>
                      </a:pPr>
                      <a:r>
                        <a:rPr lang="en-GB" sz="1300" cap="none" spc="0">
                          <a:solidFill>
                            <a:schemeClr val="tx1"/>
                          </a:solidFill>
                        </a:rPr>
                        <a:t>Planning tools (calendar, checklist)</a:t>
                      </a:r>
                    </a:p>
                  </a:txBody>
                  <a:tcPr marL="71896" marR="71896" marT="35948" marB="71896" anchor="ctr"/>
                </a:tc>
                <a:tc>
                  <a:txBody>
                    <a:bodyPr/>
                    <a:lstStyle/>
                    <a:p>
                      <a:pPr>
                        <a:buNone/>
                      </a:pPr>
                      <a:r>
                        <a:rPr lang="en-GB" sz="1300" cap="none" spc="0">
                          <a:solidFill>
                            <a:schemeClr val="tx1"/>
                          </a:solidFill>
                        </a:rPr>
                        <a:t>Schema organisation</a:t>
                      </a:r>
                    </a:p>
                  </a:txBody>
                  <a:tcPr marL="71896" marR="71896" marT="35948" marB="71896" anchor="ctr"/>
                </a:tc>
                <a:tc>
                  <a:txBody>
                    <a:bodyPr/>
                    <a:lstStyle/>
                    <a:p>
                      <a:pPr>
                        <a:buNone/>
                      </a:pPr>
                      <a:r>
                        <a:rPr lang="en-GB" sz="1300" cap="none" spc="0">
                          <a:solidFill>
                            <a:schemeClr val="tx1"/>
                          </a:solidFill>
                        </a:rPr>
                        <a:t>Reduced cognitive overload</a:t>
                      </a:r>
                    </a:p>
                  </a:txBody>
                  <a:tcPr marL="71896" marR="71896" marT="35948" marB="71896" anchor="ctr"/>
                </a:tc>
                <a:extLst>
                  <a:ext uri="{0D108BD9-81ED-4DB2-BD59-A6C34878D82A}">
                    <a16:rowId xmlns:a16="http://schemas.microsoft.com/office/drawing/2014/main" val="3238480931"/>
                  </a:ext>
                </a:extLst>
              </a:tr>
              <a:tr h="520046">
                <a:tc>
                  <a:txBody>
                    <a:bodyPr/>
                    <a:lstStyle/>
                    <a:p>
                      <a:pPr>
                        <a:buNone/>
                      </a:pPr>
                      <a:r>
                        <a:rPr lang="en-GB" sz="1300" cap="none" spc="0">
                          <a:solidFill>
                            <a:schemeClr val="tx1"/>
                          </a:solidFill>
                        </a:rPr>
                        <a:t>Time-management coaching</a:t>
                      </a:r>
                    </a:p>
                  </a:txBody>
                  <a:tcPr marL="71896" marR="71896" marT="35948" marB="71896" anchor="ctr"/>
                </a:tc>
                <a:tc>
                  <a:txBody>
                    <a:bodyPr/>
                    <a:lstStyle/>
                    <a:p>
                      <a:pPr>
                        <a:buNone/>
                      </a:pPr>
                      <a:r>
                        <a:rPr lang="en-GB" sz="1300" cap="none" spc="0" dirty="0">
                          <a:solidFill>
                            <a:schemeClr val="tx1"/>
                          </a:solidFill>
                        </a:rPr>
                        <a:t>Executive reasoning</a:t>
                      </a:r>
                    </a:p>
                  </a:txBody>
                  <a:tcPr marL="71896" marR="71896" marT="35948" marB="71896" anchor="ctr"/>
                </a:tc>
                <a:tc>
                  <a:txBody>
                    <a:bodyPr/>
                    <a:lstStyle/>
                    <a:p>
                      <a:pPr>
                        <a:buNone/>
                      </a:pPr>
                      <a:r>
                        <a:rPr lang="en-GB" sz="1300" cap="none" spc="0">
                          <a:solidFill>
                            <a:schemeClr val="tx1"/>
                          </a:solidFill>
                        </a:rPr>
                        <a:t>Better focus and task completion</a:t>
                      </a:r>
                    </a:p>
                  </a:txBody>
                  <a:tcPr marL="71896" marR="71896" marT="35948" marB="71896" anchor="ctr"/>
                </a:tc>
                <a:extLst>
                  <a:ext uri="{0D108BD9-81ED-4DB2-BD59-A6C34878D82A}">
                    <a16:rowId xmlns:a16="http://schemas.microsoft.com/office/drawing/2014/main" val="3934928617"/>
                  </a:ext>
                </a:extLst>
              </a:tr>
              <a:tr h="520046">
                <a:tc>
                  <a:txBody>
                    <a:bodyPr/>
                    <a:lstStyle/>
                    <a:p>
                      <a:pPr>
                        <a:buNone/>
                      </a:pPr>
                      <a:r>
                        <a:rPr lang="en-GB" sz="1300" cap="none" spc="0">
                          <a:solidFill>
                            <a:schemeClr val="tx1"/>
                          </a:solidFill>
                        </a:rPr>
                        <a:t>Career guidance sessions</a:t>
                      </a:r>
                    </a:p>
                  </a:txBody>
                  <a:tcPr marL="71896" marR="71896" marT="35948" marB="71896" anchor="ctr"/>
                </a:tc>
                <a:tc>
                  <a:txBody>
                    <a:bodyPr/>
                    <a:lstStyle/>
                    <a:p>
                      <a:pPr>
                        <a:buNone/>
                      </a:pPr>
                      <a:r>
                        <a:rPr lang="en-GB" sz="1300" cap="none" spc="0">
                          <a:solidFill>
                            <a:schemeClr val="tx1"/>
                          </a:solidFill>
                        </a:rPr>
                        <a:t>Abstract thinking</a:t>
                      </a:r>
                    </a:p>
                  </a:txBody>
                  <a:tcPr marL="71896" marR="71896" marT="35948" marB="71896" anchor="ctr"/>
                </a:tc>
                <a:tc>
                  <a:txBody>
                    <a:bodyPr/>
                    <a:lstStyle/>
                    <a:p>
                      <a:pPr>
                        <a:buNone/>
                      </a:pPr>
                      <a:r>
                        <a:rPr lang="en-GB" sz="1300" cap="none" spc="0">
                          <a:solidFill>
                            <a:schemeClr val="tx1"/>
                          </a:solidFill>
                        </a:rPr>
                        <a:t>Stronger future planning</a:t>
                      </a:r>
                    </a:p>
                  </a:txBody>
                  <a:tcPr marL="71896" marR="71896" marT="35948" marB="71896" anchor="ctr"/>
                </a:tc>
                <a:extLst>
                  <a:ext uri="{0D108BD9-81ED-4DB2-BD59-A6C34878D82A}">
                    <a16:rowId xmlns:a16="http://schemas.microsoft.com/office/drawing/2014/main" val="1289502334"/>
                  </a:ext>
                </a:extLst>
              </a:tr>
              <a:tr h="520046">
                <a:tc>
                  <a:txBody>
                    <a:bodyPr/>
                    <a:lstStyle/>
                    <a:p>
                      <a:pPr>
                        <a:buNone/>
                      </a:pPr>
                      <a:r>
                        <a:rPr lang="en-GB" sz="1300" cap="none" spc="0">
                          <a:solidFill>
                            <a:schemeClr val="tx1"/>
                          </a:solidFill>
                        </a:rPr>
                        <a:t>CBT-style problem solving</a:t>
                      </a:r>
                    </a:p>
                  </a:txBody>
                  <a:tcPr marL="71896" marR="71896" marT="35948" marB="71896" anchor="ctr"/>
                </a:tc>
                <a:tc>
                  <a:txBody>
                    <a:bodyPr/>
                    <a:lstStyle/>
                    <a:p>
                      <a:pPr>
                        <a:buNone/>
                      </a:pPr>
                      <a:r>
                        <a:rPr lang="en-GB" sz="1300" cap="none" spc="0">
                          <a:solidFill>
                            <a:schemeClr val="tx1"/>
                          </a:solidFill>
                        </a:rPr>
                        <a:t>Logical reasoning</a:t>
                      </a:r>
                    </a:p>
                  </a:txBody>
                  <a:tcPr marL="71896" marR="71896" marT="35948" marB="71896" anchor="ctr"/>
                </a:tc>
                <a:tc>
                  <a:txBody>
                    <a:bodyPr/>
                    <a:lstStyle/>
                    <a:p>
                      <a:pPr>
                        <a:buNone/>
                      </a:pPr>
                      <a:r>
                        <a:rPr lang="en-GB" sz="1300" cap="none" spc="0">
                          <a:solidFill>
                            <a:schemeClr val="tx1"/>
                          </a:solidFill>
                        </a:rPr>
                        <a:t>Improved decision-making confidence</a:t>
                      </a:r>
                    </a:p>
                  </a:txBody>
                  <a:tcPr marL="71896" marR="71896" marT="35948" marB="71896" anchor="ctr"/>
                </a:tc>
                <a:extLst>
                  <a:ext uri="{0D108BD9-81ED-4DB2-BD59-A6C34878D82A}">
                    <a16:rowId xmlns:a16="http://schemas.microsoft.com/office/drawing/2014/main" val="453526687"/>
                  </a:ext>
                </a:extLst>
              </a:tr>
              <a:tr h="520046">
                <a:tc>
                  <a:txBody>
                    <a:bodyPr/>
                    <a:lstStyle/>
                    <a:p>
                      <a:pPr>
                        <a:buNone/>
                      </a:pPr>
                      <a:r>
                        <a:rPr lang="en-GB" sz="1300" cap="none" spc="0">
                          <a:solidFill>
                            <a:schemeClr val="tx1"/>
                          </a:solidFill>
                        </a:rPr>
                        <a:t>Academic flexibility</a:t>
                      </a:r>
                    </a:p>
                  </a:txBody>
                  <a:tcPr marL="71896" marR="71896" marT="35948" marB="71896" anchor="ctr"/>
                </a:tc>
                <a:tc>
                  <a:txBody>
                    <a:bodyPr/>
                    <a:lstStyle/>
                    <a:p>
                      <a:pPr>
                        <a:buNone/>
                      </a:pPr>
                      <a:r>
                        <a:rPr lang="en-GB" sz="1300" cap="none" spc="0">
                          <a:solidFill>
                            <a:schemeClr val="tx1"/>
                          </a:solidFill>
                        </a:rPr>
                        <a:t>Cognitive readiness</a:t>
                      </a:r>
                    </a:p>
                  </a:txBody>
                  <a:tcPr marL="71896" marR="71896" marT="35948" marB="71896" anchor="ctr"/>
                </a:tc>
                <a:tc>
                  <a:txBody>
                    <a:bodyPr/>
                    <a:lstStyle/>
                    <a:p>
                      <a:pPr>
                        <a:buNone/>
                      </a:pPr>
                      <a:r>
                        <a:rPr lang="en-GB" sz="1300" cap="none" spc="0" dirty="0">
                          <a:solidFill>
                            <a:schemeClr val="tx1"/>
                          </a:solidFill>
                        </a:rPr>
                        <a:t>Reduced stress during exams</a:t>
                      </a:r>
                    </a:p>
                  </a:txBody>
                  <a:tcPr marL="71896" marR="71896" marT="35948" marB="71896" anchor="ctr"/>
                </a:tc>
                <a:extLst>
                  <a:ext uri="{0D108BD9-81ED-4DB2-BD59-A6C34878D82A}">
                    <a16:rowId xmlns:a16="http://schemas.microsoft.com/office/drawing/2014/main" val="4285563245"/>
                  </a:ext>
                </a:extLst>
              </a:tr>
            </a:tbl>
          </a:graphicData>
        </a:graphic>
      </p:graphicFrame>
      <p:sp>
        <p:nvSpPr>
          <p:cNvPr id="6" name="TextBox 5">
            <a:extLst>
              <a:ext uri="{FF2B5EF4-FFF2-40B4-BE49-F238E27FC236}">
                <a16:creationId xmlns:a16="http://schemas.microsoft.com/office/drawing/2014/main" id="{05C90B4C-E6F2-4A05-F68C-BBE32FA3AED5}"/>
              </a:ext>
            </a:extLst>
          </p:cNvPr>
          <p:cNvSpPr txBox="1"/>
          <p:nvPr/>
        </p:nvSpPr>
        <p:spPr>
          <a:xfrm>
            <a:off x="5707617" y="2211688"/>
            <a:ext cx="5666303" cy="523220"/>
          </a:xfrm>
          <a:prstGeom prst="rect">
            <a:avLst/>
          </a:prstGeom>
          <a:noFill/>
        </p:spPr>
        <p:txBody>
          <a:bodyPr wrap="square">
            <a:spAutoFit/>
          </a:bodyPr>
          <a:lstStyle/>
          <a:p>
            <a:pPr algn="ctr"/>
            <a:r>
              <a:rPr lang="en-PK" sz="1400" b="1" dirty="0"/>
              <a:t>Practical Interventions </a:t>
            </a:r>
            <a:r>
              <a:rPr lang="en-GB" sz="1400" b="1" dirty="0"/>
              <a:t>(Lorenzo-Luaces, Keefe and DeRubeis, 2016; </a:t>
            </a:r>
            <a:r>
              <a:rPr lang="en-GB" sz="1400" b="1" dirty="0" err="1"/>
              <a:t>Wajcman</a:t>
            </a:r>
            <a:r>
              <a:rPr lang="en-GB" sz="1400" b="1" dirty="0"/>
              <a:t>, 2018)</a:t>
            </a:r>
            <a:r>
              <a:rPr lang="en-PK" sz="1400" b="1" dirty="0"/>
              <a:t> </a:t>
            </a:r>
          </a:p>
        </p:txBody>
      </p:sp>
    </p:spTree>
    <p:extLst>
      <p:ext uri="{BB962C8B-B14F-4D97-AF65-F5344CB8AC3E}">
        <p14:creationId xmlns:p14="http://schemas.microsoft.com/office/powerpoint/2010/main" val="2314222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DE4D3-CF5C-5EBA-EFAA-8575ED451C65}"/>
              </a:ext>
            </a:extLst>
          </p:cNvPr>
          <p:cNvSpPr>
            <a:spLocks noGrp="1"/>
          </p:cNvSpPr>
          <p:nvPr>
            <p:ph type="title"/>
          </p:nvPr>
        </p:nvSpPr>
        <p:spPr>
          <a:xfrm>
            <a:off x="599609" y="679731"/>
            <a:ext cx="4171994" cy="3736540"/>
          </a:xfrm>
        </p:spPr>
        <p:txBody>
          <a:bodyPr vert="horz" lIns="91440" tIns="45720" rIns="91440" bIns="45720" rtlCol="0" anchor="b">
            <a:normAutofit/>
          </a:bodyPr>
          <a:lstStyle/>
          <a:p>
            <a:r>
              <a:rPr lang="en-US" sz="6000" b="1" kern="1200" dirty="0">
                <a:solidFill>
                  <a:schemeClr val="tx1"/>
                </a:solidFill>
                <a:latin typeface="+mj-lt"/>
                <a:ea typeface="+mj-ea"/>
                <a:cs typeface="+mj-cs"/>
              </a:rPr>
              <a:t>Critical Evaluation </a:t>
            </a:r>
            <a:endParaRPr lang="en-US" sz="6000" kern="1200" dirty="0">
              <a:solidFill>
                <a:schemeClr val="tx1"/>
              </a:solidFill>
              <a:latin typeface="+mj-lt"/>
              <a:ea typeface="+mj-ea"/>
              <a:cs typeface="+mj-cs"/>
            </a:endParaRPr>
          </a:p>
        </p:txBody>
      </p:sp>
      <p:grpSp>
        <p:nvGrpSpPr>
          <p:cNvPr id="11" name="Group 1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2" name="Straight Connector 1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370F6C26-A54D-4474-ED3B-00B854BA6C7B}"/>
              </a:ext>
            </a:extLst>
          </p:cNvPr>
          <p:cNvGraphicFramePr>
            <a:graphicFrameLocks noGrp="1"/>
          </p:cNvGraphicFramePr>
          <p:nvPr>
            <p:extLst>
              <p:ext uri="{D42A27DB-BD31-4B8C-83A1-F6EECF244321}">
                <p14:modId xmlns:p14="http://schemas.microsoft.com/office/powerpoint/2010/main" val="859020419"/>
              </p:ext>
            </p:extLst>
          </p:nvPr>
        </p:nvGraphicFramePr>
        <p:xfrm>
          <a:off x="5640572" y="713107"/>
          <a:ext cx="5608831" cy="5380076"/>
        </p:xfrm>
        <a:graphic>
          <a:graphicData uri="http://schemas.openxmlformats.org/drawingml/2006/table">
            <a:tbl>
              <a:tblPr firstRow="1" bandRow="1">
                <a:tableStyleId>{8A107856-5554-42FB-B03E-39F5DBC370BA}</a:tableStyleId>
              </a:tblPr>
              <a:tblGrid>
                <a:gridCol w="2798531">
                  <a:extLst>
                    <a:ext uri="{9D8B030D-6E8A-4147-A177-3AD203B41FA5}">
                      <a16:colId xmlns:a16="http://schemas.microsoft.com/office/drawing/2014/main" val="815914932"/>
                    </a:ext>
                  </a:extLst>
                </a:gridCol>
                <a:gridCol w="2810300">
                  <a:extLst>
                    <a:ext uri="{9D8B030D-6E8A-4147-A177-3AD203B41FA5}">
                      <a16:colId xmlns:a16="http://schemas.microsoft.com/office/drawing/2014/main" val="1827900790"/>
                    </a:ext>
                  </a:extLst>
                </a:gridCol>
              </a:tblGrid>
              <a:tr h="372824">
                <a:tc>
                  <a:txBody>
                    <a:bodyPr/>
                    <a:lstStyle/>
                    <a:p>
                      <a:r>
                        <a:rPr lang="en-PK" sz="1700"/>
                        <a:t>Strengths</a:t>
                      </a:r>
                    </a:p>
                  </a:txBody>
                  <a:tcPr marL="84733" marR="84733" marT="42366" marB="42366"/>
                </a:tc>
                <a:tc>
                  <a:txBody>
                    <a:bodyPr/>
                    <a:lstStyle/>
                    <a:p>
                      <a:r>
                        <a:rPr lang="en-PK" sz="1700"/>
                        <a:t>Limitations</a:t>
                      </a:r>
                    </a:p>
                  </a:txBody>
                  <a:tcPr marL="84733" marR="84733" marT="42366" marB="42366"/>
                </a:tc>
                <a:extLst>
                  <a:ext uri="{0D108BD9-81ED-4DB2-BD59-A6C34878D82A}">
                    <a16:rowId xmlns:a16="http://schemas.microsoft.com/office/drawing/2014/main" val="843786081"/>
                  </a:ext>
                </a:extLst>
              </a:tr>
              <a:tr h="4948386">
                <a:tc>
                  <a:txBody>
                    <a:bodyPr/>
                    <a:lstStyle/>
                    <a:p>
                      <a:pPr marL="285750" lvl="0" indent="-285750">
                        <a:buFont typeface="Arial" panose="020B0604020202020204" pitchFamily="34" charset="0"/>
                        <a:buChar char="•"/>
                      </a:pPr>
                      <a:r>
                        <a:rPr lang="en-PK" sz="1700" b="0" kern="1200" dirty="0">
                          <a:solidFill>
                            <a:schemeClr val="dk1"/>
                          </a:solidFill>
                          <a:effectLst/>
                        </a:rPr>
                        <a:t>Explains thinking changes in adolescence</a:t>
                      </a:r>
                    </a:p>
                    <a:p>
                      <a:pPr marL="285750" lvl="0" indent="-285750">
                        <a:buFont typeface="Arial" panose="020B0604020202020204" pitchFamily="34" charset="0"/>
                        <a:buChar char="•"/>
                      </a:pPr>
                      <a:r>
                        <a:rPr lang="en-PK" sz="1700" b="0" kern="1200" dirty="0">
                          <a:solidFill>
                            <a:schemeClr val="dk1"/>
                          </a:solidFill>
                          <a:effectLst/>
                        </a:rPr>
                        <a:t>Useful for understanding planning, abstract reasoning, and schooling needs</a:t>
                      </a:r>
                    </a:p>
                    <a:p>
                      <a:pPr marL="285750" lvl="0" indent="-285750">
                        <a:buFont typeface="Arial" panose="020B0604020202020204" pitchFamily="34" charset="0"/>
                        <a:buChar char="•"/>
                      </a:pPr>
                      <a:r>
                        <a:rPr lang="en-PK" sz="1700" b="0" kern="1200" dirty="0">
                          <a:solidFill>
                            <a:schemeClr val="dk1"/>
                          </a:solidFill>
                          <a:effectLst/>
                        </a:rPr>
                        <a:t>Strong for educational planning</a:t>
                      </a:r>
                    </a:p>
                    <a:p>
                      <a:pPr marL="285750" lvl="0" indent="-285750">
                        <a:buFont typeface="Arial" panose="020B0604020202020204" pitchFamily="34" charset="0"/>
                        <a:buChar char="•"/>
                      </a:pPr>
                      <a:r>
                        <a:rPr lang="en-PK" sz="1700" b="0" kern="1200" dirty="0">
                          <a:solidFill>
                            <a:schemeClr val="dk1"/>
                          </a:solidFill>
                          <a:effectLst/>
                        </a:rPr>
                        <a:t>Helps justify why cognitive overload can harm learning and future decisions</a:t>
                      </a:r>
                    </a:p>
                    <a:p>
                      <a:pPr marL="285750" lvl="0" indent="-285750">
                        <a:buFont typeface="Arial" panose="020B0604020202020204" pitchFamily="34" charset="0"/>
                        <a:buChar char="•"/>
                      </a:pPr>
                      <a:r>
                        <a:rPr lang="en-PK" sz="1700" b="0" kern="1200" dirty="0">
                          <a:solidFill>
                            <a:schemeClr val="dk1"/>
                          </a:solidFill>
                          <a:effectLst/>
                        </a:rPr>
                        <a:t>Supports structured interventions (planning tools, decision supports, coaching) (Barrouillet, 2015; Palmer and Alfano, 2017)</a:t>
                      </a:r>
                    </a:p>
                    <a:p>
                      <a:pPr marL="285750" indent="-285750">
                        <a:buFont typeface="Arial" panose="020B0604020202020204" pitchFamily="34" charset="0"/>
                        <a:buChar char="•"/>
                      </a:pPr>
                      <a:endParaRPr lang="en-PK" sz="1700" b="0" dirty="0"/>
                    </a:p>
                  </a:txBody>
                  <a:tcPr marL="84733" marR="84733" marT="42366" marB="42366"/>
                </a:tc>
                <a:tc>
                  <a:txBody>
                    <a:bodyPr/>
                    <a:lstStyle/>
                    <a:p>
                      <a:pPr marL="285750" lvl="0" indent="-285750">
                        <a:buFont typeface="Arial" panose="020B0604020202020204" pitchFamily="34" charset="0"/>
                        <a:buChar char="•"/>
                      </a:pPr>
                      <a:r>
                        <a:rPr lang="en-PK" sz="1700" b="0" kern="1200" dirty="0">
                          <a:solidFill>
                            <a:schemeClr val="dk1"/>
                          </a:solidFill>
                          <a:effectLst/>
                        </a:rPr>
                        <a:t>Less focus on emotional attachment and grief</a:t>
                      </a:r>
                    </a:p>
                    <a:p>
                      <a:pPr marL="285750" lvl="0" indent="-285750">
                        <a:buFont typeface="Arial" panose="020B0604020202020204" pitchFamily="34" charset="0"/>
                        <a:buChar char="•"/>
                      </a:pPr>
                      <a:r>
                        <a:rPr lang="en-PK" sz="1700" b="0" kern="1200" dirty="0">
                          <a:solidFill>
                            <a:schemeClr val="dk1"/>
                          </a:solidFill>
                          <a:effectLst/>
                        </a:rPr>
                        <a:t>Does not explain bereavement impacts or relationship insecurity well</a:t>
                      </a:r>
                    </a:p>
                    <a:p>
                      <a:pPr marL="285750" lvl="0" indent="-285750">
                        <a:buFont typeface="Arial" panose="020B0604020202020204" pitchFamily="34" charset="0"/>
                        <a:buChar char="•"/>
                      </a:pPr>
                      <a:r>
                        <a:rPr lang="en-PK" sz="1700" b="0" kern="1200" dirty="0">
                          <a:solidFill>
                            <a:schemeClr val="dk1"/>
                          </a:solidFill>
                          <a:effectLst/>
                        </a:rPr>
                        <a:t>Underestimates social and cultural influences</a:t>
                      </a:r>
                    </a:p>
                    <a:p>
                      <a:pPr marL="285750" lvl="0" indent="-285750">
                        <a:buFont typeface="Arial" panose="020B0604020202020204" pitchFamily="34" charset="0"/>
                        <a:buChar char="•"/>
                      </a:pPr>
                      <a:r>
                        <a:rPr lang="en-PK" sz="1700" b="0" kern="1200" dirty="0">
                          <a:solidFill>
                            <a:schemeClr val="dk1"/>
                          </a:solidFill>
                          <a:effectLst/>
                        </a:rPr>
                        <a:t>Caregiving roles, stigma, and service access are not central in the theory</a:t>
                      </a:r>
                    </a:p>
                    <a:p>
                      <a:pPr marL="285750" lvl="0" indent="-285750">
                        <a:buFont typeface="Arial" panose="020B0604020202020204" pitchFamily="34" charset="0"/>
                        <a:buChar char="•"/>
                      </a:pPr>
                      <a:r>
                        <a:rPr lang="en-PK" sz="1700" b="0" kern="1200" dirty="0">
                          <a:solidFill>
                            <a:schemeClr val="dk1"/>
                          </a:solidFill>
                          <a:effectLst/>
                        </a:rPr>
                        <a:t>Stage theory criticism: Development is not always neat; adolescents may show formal thinking in some areas but not others (especially under stress) (Barrouillet, 2015; Palmer and Alfano, 2017)</a:t>
                      </a:r>
                      <a:endParaRPr lang="en-PK" sz="1700" b="0" kern="1200" dirty="0">
                        <a:solidFill>
                          <a:schemeClr val="dk1"/>
                        </a:solidFill>
                        <a:effectLst/>
                        <a:latin typeface="+mn-lt"/>
                        <a:ea typeface="+mn-ea"/>
                        <a:cs typeface="+mn-cs"/>
                      </a:endParaRPr>
                    </a:p>
                  </a:txBody>
                  <a:tcPr marL="84733" marR="84733" marT="42366" marB="42366"/>
                </a:tc>
                <a:extLst>
                  <a:ext uri="{0D108BD9-81ED-4DB2-BD59-A6C34878D82A}">
                    <a16:rowId xmlns:a16="http://schemas.microsoft.com/office/drawing/2014/main" val="1171407371"/>
                  </a:ext>
                </a:extLst>
              </a:tr>
            </a:tbl>
          </a:graphicData>
        </a:graphic>
      </p:graphicFrame>
    </p:spTree>
    <p:extLst>
      <p:ext uri="{BB962C8B-B14F-4D97-AF65-F5344CB8AC3E}">
        <p14:creationId xmlns:p14="http://schemas.microsoft.com/office/powerpoint/2010/main" val="1088778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C905E4-5005-44B3-9C5E-7EE86E65C675}"/>
              </a:ext>
            </a:extLst>
          </p:cNvPr>
          <p:cNvSpPr>
            <a:spLocks noGrp="1"/>
          </p:cNvSpPr>
          <p:nvPr>
            <p:ph type="title"/>
          </p:nvPr>
        </p:nvSpPr>
        <p:spPr>
          <a:xfrm>
            <a:off x="1043631" y="809898"/>
            <a:ext cx="9942716" cy="1554480"/>
          </a:xfrm>
        </p:spPr>
        <p:txBody>
          <a:bodyPr anchor="ctr">
            <a:normAutofit/>
          </a:bodyPr>
          <a:lstStyle/>
          <a:p>
            <a:r>
              <a:rPr lang="en-GB" sz="4800"/>
              <a:t>C</a:t>
            </a:r>
            <a:r>
              <a:rPr lang="en-PK" sz="4800"/>
              <a:t>onclusion </a:t>
            </a:r>
          </a:p>
        </p:txBody>
      </p:sp>
      <p:sp>
        <p:nvSpPr>
          <p:cNvPr id="3" name="Content Placeholder 2">
            <a:extLst>
              <a:ext uri="{FF2B5EF4-FFF2-40B4-BE49-F238E27FC236}">
                <a16:creationId xmlns:a16="http://schemas.microsoft.com/office/drawing/2014/main" id="{74CA1163-B279-557F-31E4-05D8B6D6873A}"/>
              </a:ext>
            </a:extLst>
          </p:cNvPr>
          <p:cNvSpPr>
            <a:spLocks noGrp="1"/>
          </p:cNvSpPr>
          <p:nvPr>
            <p:ph idx="1"/>
          </p:nvPr>
        </p:nvSpPr>
        <p:spPr>
          <a:xfrm>
            <a:off x="1045028" y="3017521"/>
            <a:ext cx="10308772" cy="3324087"/>
          </a:xfrm>
        </p:spPr>
        <p:txBody>
          <a:bodyPr anchor="ctr">
            <a:normAutofit lnSpcReduction="10000"/>
          </a:bodyPr>
          <a:lstStyle/>
          <a:p>
            <a:pPr lvl="0"/>
            <a:r>
              <a:rPr lang="en-GB" sz="2200" dirty="0"/>
              <a:t>The case with Jenny could be good to enhance practical reasoning but to induce cognitive overload and decision fatigue.</a:t>
            </a:r>
          </a:p>
          <a:p>
            <a:pPr lvl="0"/>
            <a:r>
              <a:rPr lang="en-GB" sz="2200" dirty="0"/>
              <a:t>A plan that is informed by Piaget should safeguard formal operational development through:</a:t>
            </a:r>
          </a:p>
          <a:p>
            <a:pPr lvl="0">
              <a:buFont typeface="Wingdings" pitchFamily="2" charset="2"/>
              <a:buChar char="Ø"/>
            </a:pPr>
            <a:r>
              <a:rPr lang="en-GB" sz="2200" dirty="0"/>
              <a:t>Reducing caring burden,</a:t>
            </a:r>
          </a:p>
          <a:p>
            <a:pPr lvl="0">
              <a:buFont typeface="Wingdings" pitchFamily="2" charset="2"/>
              <a:buChar char="Ø"/>
            </a:pPr>
            <a:r>
              <a:rPr lang="en-GB" sz="2200" dirty="0"/>
              <a:t>Offering planned planning tools, and</a:t>
            </a:r>
          </a:p>
          <a:p>
            <a:pPr lvl="0">
              <a:buFont typeface="Wingdings" pitchFamily="2" charset="2"/>
              <a:buChar char="Ø"/>
            </a:pPr>
            <a:r>
              <a:rPr lang="en-GB" sz="2200" dirty="0"/>
              <a:t>Investing in future and education.</a:t>
            </a:r>
          </a:p>
          <a:p>
            <a:pPr lvl="0"/>
            <a:r>
              <a:rPr lang="en-GB" sz="2200" dirty="0"/>
              <a:t>Enhancement of cognitive balance promotes wellbeing, school involvement, and positive long-term outcomes.</a:t>
            </a:r>
          </a:p>
          <a:p>
            <a:pPr lvl="0"/>
            <a:endParaRPr lang="en-GB" sz="22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6841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BBAA-81F6-1F6C-A95A-3F320A7C3CC3}"/>
              </a:ext>
            </a:extLst>
          </p:cNvPr>
          <p:cNvSpPr>
            <a:spLocks noGrp="1"/>
          </p:cNvSpPr>
          <p:nvPr>
            <p:ph type="title"/>
          </p:nvPr>
        </p:nvSpPr>
        <p:spPr/>
        <p:txBody>
          <a:bodyPr/>
          <a:lstStyle/>
          <a:p>
            <a:r>
              <a:rPr lang="en-GB" dirty="0"/>
              <a:t>R</a:t>
            </a:r>
            <a:r>
              <a:rPr lang="en-PK" dirty="0"/>
              <a:t>eferences</a:t>
            </a:r>
          </a:p>
        </p:txBody>
      </p:sp>
      <p:sp>
        <p:nvSpPr>
          <p:cNvPr id="3" name="Content Placeholder 2">
            <a:extLst>
              <a:ext uri="{FF2B5EF4-FFF2-40B4-BE49-F238E27FC236}">
                <a16:creationId xmlns:a16="http://schemas.microsoft.com/office/drawing/2014/main" id="{F1C1368A-6520-6128-45BA-5339BEC3E093}"/>
              </a:ext>
            </a:extLst>
          </p:cNvPr>
          <p:cNvSpPr>
            <a:spLocks noGrp="1"/>
          </p:cNvSpPr>
          <p:nvPr>
            <p:ph idx="1"/>
          </p:nvPr>
        </p:nvSpPr>
        <p:spPr/>
        <p:txBody>
          <a:bodyPr>
            <a:normAutofit fontScale="40000" lnSpcReduction="20000"/>
          </a:bodyPr>
          <a:lstStyle/>
          <a:p>
            <a:r>
              <a:rPr lang="en-GB" dirty="0" err="1"/>
              <a:t>Barrouillet</a:t>
            </a:r>
            <a:r>
              <a:rPr lang="en-GB" dirty="0"/>
              <a:t>, P. (2015) ‘Theories of Cognitive development: from Piaget to Today’, </a:t>
            </a:r>
            <a:r>
              <a:rPr lang="en-GB" i="1" dirty="0"/>
              <a:t>Developmental Review</a:t>
            </a:r>
            <a:r>
              <a:rPr lang="en-GB" dirty="0"/>
              <a:t>, 38(38), pp. 1–12. Available at: https://</a:t>
            </a:r>
            <a:r>
              <a:rPr lang="en-GB" dirty="0" err="1"/>
              <a:t>doi.org</a:t>
            </a:r>
            <a:r>
              <a:rPr lang="en-GB" dirty="0"/>
              <a:t>/10.1016/j.dr.2015.07.004.</a:t>
            </a:r>
          </a:p>
          <a:p>
            <a:r>
              <a:rPr lang="en-GB" dirty="0"/>
              <a:t>Cherry, K. (2024) </a:t>
            </a:r>
            <a:r>
              <a:rPr lang="en-GB" i="1" dirty="0"/>
              <a:t>Piaget’s 4 stages of cognitive development explained</a:t>
            </a:r>
            <a:r>
              <a:rPr lang="en-GB" dirty="0"/>
              <a:t>, </a:t>
            </a:r>
            <a:r>
              <a:rPr lang="en-GB" i="1" dirty="0" err="1"/>
              <a:t>Verywell</a:t>
            </a:r>
            <a:r>
              <a:rPr lang="en-GB" i="1" dirty="0"/>
              <a:t> Mind</a:t>
            </a:r>
            <a:r>
              <a:rPr lang="en-GB" dirty="0"/>
              <a:t>. Available at: https://</a:t>
            </a:r>
            <a:r>
              <a:rPr lang="en-GB" dirty="0" err="1"/>
              <a:t>www.verywellmind.com</a:t>
            </a:r>
            <a:r>
              <a:rPr lang="en-GB" dirty="0"/>
              <a:t>/piagets-stages-of-cognitive-development-2795457 (Accessed: 15 February 2026).</a:t>
            </a:r>
          </a:p>
          <a:p>
            <a:r>
              <a:rPr lang="en-GB" dirty="0" err="1"/>
              <a:t>Ikiugu</a:t>
            </a:r>
            <a:r>
              <a:rPr lang="en-GB" dirty="0"/>
              <a:t>, M.N. and Ciaravino, E.A. (2007) </a:t>
            </a:r>
            <a:r>
              <a:rPr lang="en-GB" i="1" dirty="0"/>
              <a:t>Psychosocial conceptual practice models in occupational therapy : building adaptive capability</a:t>
            </a:r>
            <a:r>
              <a:rPr lang="en-GB" dirty="0"/>
              <a:t>. St. Louis, Mo.: Mosby Elsevier.</a:t>
            </a:r>
          </a:p>
          <a:p>
            <a:r>
              <a:rPr lang="en-GB" dirty="0" err="1"/>
              <a:t>Khouban</a:t>
            </a:r>
            <a:r>
              <a:rPr lang="en-GB" dirty="0"/>
              <a:t>-Shargh, R. </a:t>
            </a:r>
            <a:r>
              <a:rPr lang="en-GB" i="1" dirty="0"/>
              <a:t>et al.</a:t>
            </a:r>
            <a:r>
              <a:rPr lang="en-GB" dirty="0"/>
              <a:t> (2024) ‘Stress management training program to address caregiver burden and perceived stress among family caregivers of patients undergoing </a:t>
            </a:r>
            <a:r>
              <a:rPr lang="en-GB" dirty="0" err="1"/>
              <a:t>hemodialysis</a:t>
            </a:r>
            <a:r>
              <a:rPr lang="en-GB" dirty="0"/>
              <a:t>: a randomized controlled trial study’, </a:t>
            </a:r>
            <a:r>
              <a:rPr lang="en-GB" i="1" dirty="0"/>
              <a:t>BMC Nephrology</a:t>
            </a:r>
            <a:r>
              <a:rPr lang="en-GB" dirty="0"/>
              <a:t>, 25(1). Available at: https://</a:t>
            </a:r>
            <a:r>
              <a:rPr lang="en-GB" dirty="0" err="1"/>
              <a:t>doi.org</a:t>
            </a:r>
            <a:r>
              <a:rPr lang="en-GB" dirty="0"/>
              <a:t>/10.1186/s12882-024-03795-5.</a:t>
            </a:r>
          </a:p>
          <a:p>
            <a:r>
              <a:rPr lang="en-GB" dirty="0"/>
              <a:t>Lorenzo-Luaces, L., Keefe, J.R. and DeRubeis, R.J. (2016) ‘Cognitive-</a:t>
            </a:r>
            <a:r>
              <a:rPr lang="en-GB" dirty="0" err="1"/>
              <a:t>Behavioral</a:t>
            </a:r>
            <a:r>
              <a:rPr lang="en-GB" dirty="0"/>
              <a:t> Therapy: Nature and Relation to Non-Cognitive </a:t>
            </a:r>
            <a:r>
              <a:rPr lang="en-GB" dirty="0" err="1"/>
              <a:t>Behavioral</a:t>
            </a:r>
            <a:r>
              <a:rPr lang="en-GB" dirty="0"/>
              <a:t> Therapy’, </a:t>
            </a:r>
            <a:r>
              <a:rPr lang="en-GB" i="1" dirty="0" err="1"/>
              <a:t>Behavior</a:t>
            </a:r>
            <a:r>
              <a:rPr lang="en-GB" i="1" dirty="0"/>
              <a:t> Therapy</a:t>
            </a:r>
            <a:r>
              <a:rPr lang="en-GB" dirty="0"/>
              <a:t>, 47(6), pp. 785–803. Available at: https://</a:t>
            </a:r>
            <a:r>
              <a:rPr lang="en-GB" dirty="0" err="1"/>
              <a:t>doi.org</a:t>
            </a:r>
            <a:r>
              <a:rPr lang="en-GB" dirty="0"/>
              <a:t>/10.1016/j.beth.2016.02.012.</a:t>
            </a:r>
          </a:p>
          <a:p>
            <a:r>
              <a:rPr lang="en-GB" dirty="0"/>
              <a:t>Palmer, C.A. and Alfano, C.A. (2017) ‘Sleep and emotion regulation: An organizing, integrative review’, </a:t>
            </a:r>
            <a:r>
              <a:rPr lang="en-GB" i="1" dirty="0"/>
              <a:t>Sleep Medicine Reviews</a:t>
            </a:r>
            <a:r>
              <a:rPr lang="en-GB" dirty="0"/>
              <a:t>, 31(1), pp. 6–16. Available at: https://</a:t>
            </a:r>
            <a:r>
              <a:rPr lang="en-GB" dirty="0" err="1"/>
              <a:t>doi.org</a:t>
            </a:r>
            <a:r>
              <a:rPr lang="en-GB" dirty="0"/>
              <a:t>/10.1016/j.smrv.2015.12.006.</a:t>
            </a:r>
          </a:p>
          <a:p>
            <a:r>
              <a:rPr lang="en-GB" dirty="0"/>
              <a:t>Pignatiello, G.A., Martin, R.J. and Hickman, R.L. (2018) ‘Decision fatigue: a Conceptual Analysis’, </a:t>
            </a:r>
            <a:r>
              <a:rPr lang="en-GB" i="1" dirty="0"/>
              <a:t>Journal of Health Psychology</a:t>
            </a:r>
            <a:r>
              <a:rPr lang="en-GB" dirty="0"/>
              <a:t>, 25(1). Available at: https://</a:t>
            </a:r>
            <a:r>
              <a:rPr lang="en-GB" dirty="0" err="1"/>
              <a:t>doi.org</a:t>
            </a:r>
            <a:r>
              <a:rPr lang="en-GB" dirty="0"/>
              <a:t>/10.1177/1359105318763510.</a:t>
            </a:r>
          </a:p>
          <a:p>
            <a:r>
              <a:rPr lang="en-GB" dirty="0"/>
              <a:t>Reinking, D., </a:t>
            </a:r>
            <a:r>
              <a:rPr lang="en-GB" dirty="0" err="1"/>
              <a:t>Labbo</a:t>
            </a:r>
            <a:r>
              <a:rPr lang="en-GB" dirty="0"/>
              <a:t>, L. and McKenna, M. (2000) ‘From assimilation to accommodation: a developmental framework for integrating digital technologies into literacy research and instruction’, </a:t>
            </a:r>
            <a:r>
              <a:rPr lang="en-GB" i="1" dirty="0"/>
              <a:t>Journal of Research in Reading</a:t>
            </a:r>
            <a:r>
              <a:rPr lang="en-GB" dirty="0"/>
              <a:t>, 23(2), pp. 110–122. Available at: https://</a:t>
            </a:r>
            <a:r>
              <a:rPr lang="en-GB" dirty="0" err="1"/>
              <a:t>doi.org</a:t>
            </a:r>
            <a:r>
              <a:rPr lang="en-GB" dirty="0"/>
              <a:t>/10.1111/1467-9817.00108.</a:t>
            </a:r>
          </a:p>
          <a:p>
            <a:r>
              <a:rPr lang="en-GB" dirty="0"/>
              <a:t>Scott, S. and </a:t>
            </a:r>
            <a:r>
              <a:rPr lang="en-GB" dirty="0" err="1"/>
              <a:t>Saginak</a:t>
            </a:r>
            <a:r>
              <a:rPr lang="en-GB" dirty="0"/>
              <a:t>, K.A. (2016) ‘Adolescence: Physical and Cognitive Development’, </a:t>
            </a:r>
            <a:r>
              <a:rPr lang="en-GB" i="1" dirty="0"/>
              <a:t>Human Growth and Development Across the Lifespan: Applications for </a:t>
            </a:r>
            <a:r>
              <a:rPr lang="en-GB" i="1" dirty="0" err="1"/>
              <a:t>Counselors</a:t>
            </a:r>
            <a:r>
              <a:rPr lang="en-GB" dirty="0"/>
              <a:t>, pp. 307–346. Available at: https://</a:t>
            </a:r>
            <a:r>
              <a:rPr lang="en-GB" dirty="0" err="1"/>
              <a:t>doi.org</a:t>
            </a:r>
            <a:r>
              <a:rPr lang="en-GB" dirty="0"/>
              <a:t>/10.1002/9781394258925.ch11.</a:t>
            </a:r>
          </a:p>
          <a:p>
            <a:r>
              <a:rPr lang="en-GB" dirty="0" err="1"/>
              <a:t>Wajcman</a:t>
            </a:r>
            <a:r>
              <a:rPr lang="en-GB" dirty="0"/>
              <a:t>, J. (2018) ‘The Digital Architecture of Time Management’, </a:t>
            </a:r>
            <a:r>
              <a:rPr lang="en-GB" i="1" dirty="0"/>
              <a:t>Science, Technology, &amp; Human Values</a:t>
            </a:r>
            <a:r>
              <a:rPr lang="en-GB" dirty="0"/>
              <a:t>, 44(2), pp. 315–337. Available at: https://</a:t>
            </a:r>
            <a:r>
              <a:rPr lang="en-GB" dirty="0" err="1"/>
              <a:t>doi.org</a:t>
            </a:r>
            <a:r>
              <a:rPr lang="en-GB" dirty="0"/>
              <a:t>/10.1177/0162243918795041.</a:t>
            </a:r>
          </a:p>
          <a:p>
            <a:r>
              <a:rPr lang="en-GB" dirty="0"/>
              <a:t>Zade, M.B. and </a:t>
            </a:r>
            <a:r>
              <a:rPr lang="en-GB" dirty="0" err="1"/>
              <a:t>Azarbayejani</a:t>
            </a:r>
            <a:r>
              <a:rPr lang="en-GB" dirty="0"/>
              <a:t>, M. (2025) ‘Prevention of moral weakness in cognitive psychology with emphasis on the theories of Piaget, Kalberg and Bandura’, </a:t>
            </a:r>
            <a:r>
              <a:rPr lang="en-GB" i="1" dirty="0"/>
              <a:t>Revelatory Ethics</a:t>
            </a:r>
            <a:r>
              <a:rPr lang="en-GB" dirty="0"/>
              <a:t>, 14(4), pp. 141–168. Available at: https://</a:t>
            </a:r>
            <a:r>
              <a:rPr lang="en-GB" dirty="0" err="1"/>
              <a:t>doi.org</a:t>
            </a:r>
            <a:r>
              <a:rPr lang="en-GB" dirty="0"/>
              <a:t>/10.22034/ethics.2025.479066.2013.</a:t>
            </a:r>
          </a:p>
          <a:p>
            <a:r>
              <a:rPr lang="en-GB" dirty="0" err="1"/>
              <a:t>Zibetti</a:t>
            </a:r>
            <a:r>
              <a:rPr lang="en-GB" dirty="0"/>
              <a:t>, E., Chevalier, A. and Eyraud, R. (2012) ‘What type of information displayed on digital scheduling software facilitates reflective planning tasks for students? Contributions to the design of a school task management tool’, </a:t>
            </a:r>
            <a:r>
              <a:rPr lang="en-GB" i="1" dirty="0"/>
              <a:t>Computers in Human </a:t>
            </a:r>
            <a:r>
              <a:rPr lang="en-GB" i="1" dirty="0" err="1"/>
              <a:t>Behavior</a:t>
            </a:r>
            <a:r>
              <a:rPr lang="en-GB" dirty="0"/>
              <a:t>, 28(2), pp. 591–607. Available at: https://</a:t>
            </a:r>
            <a:r>
              <a:rPr lang="en-GB" dirty="0" err="1"/>
              <a:t>doi.org</a:t>
            </a:r>
            <a:r>
              <a:rPr lang="en-GB" dirty="0"/>
              <a:t>/10.1016/j.chb.2011.11.005.</a:t>
            </a:r>
          </a:p>
          <a:p>
            <a:endParaRPr lang="en-PK" dirty="0"/>
          </a:p>
        </p:txBody>
      </p:sp>
    </p:spTree>
    <p:extLst>
      <p:ext uri="{BB962C8B-B14F-4D97-AF65-F5344CB8AC3E}">
        <p14:creationId xmlns:p14="http://schemas.microsoft.com/office/powerpoint/2010/main" val="3537804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2007 - 20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161</TotalTime>
  <Words>1724</Words>
  <Application>Microsoft Macintosh PowerPoint</Application>
  <PresentationFormat>Widescreen</PresentationFormat>
  <Paragraphs>103</Paragraphs>
  <Slides>11</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Courier New</vt:lpstr>
      <vt:lpstr>Symbol</vt:lpstr>
      <vt:lpstr>Times New Roman</vt:lpstr>
      <vt:lpstr>Wingdings</vt:lpstr>
      <vt:lpstr>Office Theme</vt:lpstr>
      <vt:lpstr>Cognitive Development and Support Planning for Jenny (16)</vt:lpstr>
      <vt:lpstr>Scenario Overview</vt:lpstr>
      <vt:lpstr>Piaget Cognitive Development Theory </vt:lpstr>
      <vt:lpstr>Relevance to Jenny </vt:lpstr>
      <vt:lpstr>Historical Impact on Development </vt:lpstr>
      <vt:lpstr>Nature vs Nurture (Cognition under pressure)</vt:lpstr>
      <vt:lpstr>Support Plan Based on Piaget </vt:lpstr>
      <vt:lpstr>Practical Interventions </vt:lpstr>
      <vt:lpstr>Critical Evaluation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WORD FILE</dc:creator>
  <cp:lastModifiedBy>WORD FILE</cp:lastModifiedBy>
  <cp:revision>31</cp:revision>
  <dcterms:created xsi:type="dcterms:W3CDTF">2026-02-15T07:03:50Z</dcterms:created>
  <dcterms:modified xsi:type="dcterms:W3CDTF">2026-02-15T15:09:30Z</dcterms:modified>
</cp:coreProperties>
</file>