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77"/>
  </p:notesMasterIdLst>
  <p:sldIdLst>
    <p:sldId id="1498" r:id="rId5"/>
    <p:sldId id="1663" r:id="rId6"/>
    <p:sldId id="1899" r:id="rId7"/>
    <p:sldId id="2028" r:id="rId8"/>
    <p:sldId id="2029" r:id="rId9"/>
    <p:sldId id="2030" r:id="rId10"/>
    <p:sldId id="2031" r:id="rId11"/>
    <p:sldId id="2033" r:id="rId12"/>
    <p:sldId id="2110" r:id="rId13"/>
    <p:sldId id="2036" r:id="rId14"/>
    <p:sldId id="2037" r:id="rId15"/>
    <p:sldId id="2043" r:id="rId16"/>
    <p:sldId id="2042" r:id="rId17"/>
    <p:sldId id="2271" r:id="rId18"/>
    <p:sldId id="2272" r:id="rId19"/>
    <p:sldId id="2278" r:id="rId20"/>
    <p:sldId id="2273" r:id="rId21"/>
    <p:sldId id="2274" r:id="rId22"/>
    <p:sldId id="2258" r:id="rId23"/>
    <p:sldId id="2259" r:id="rId24"/>
    <p:sldId id="2260" r:id="rId25"/>
    <p:sldId id="2261" r:id="rId26"/>
    <p:sldId id="2275" r:id="rId27"/>
    <p:sldId id="2276" r:id="rId28"/>
    <p:sldId id="2277" r:id="rId29"/>
    <p:sldId id="2262" r:id="rId30"/>
    <p:sldId id="2263" r:id="rId31"/>
    <p:sldId id="2264" r:id="rId32"/>
    <p:sldId id="2265" r:id="rId33"/>
    <p:sldId id="2266" r:id="rId34"/>
    <p:sldId id="2267" r:id="rId35"/>
    <p:sldId id="2268" r:id="rId36"/>
    <p:sldId id="2269" r:id="rId37"/>
    <p:sldId id="2270" r:id="rId38"/>
    <p:sldId id="1891" r:id="rId39"/>
    <p:sldId id="2246" r:id="rId40"/>
    <p:sldId id="2285" r:id="rId41"/>
    <p:sldId id="2286" r:id="rId42"/>
    <p:sldId id="2287" r:id="rId43"/>
    <p:sldId id="2225" r:id="rId44"/>
    <p:sldId id="2019" r:id="rId45"/>
    <p:sldId id="2157" r:id="rId46"/>
    <p:sldId id="2159" r:id="rId47"/>
    <p:sldId id="2158" r:id="rId48"/>
    <p:sldId id="2010" r:id="rId49"/>
    <p:sldId id="2161" r:id="rId50"/>
    <p:sldId id="2162" r:id="rId51"/>
    <p:sldId id="268" r:id="rId52"/>
    <p:sldId id="1983" r:id="rId53"/>
    <p:sldId id="1990" r:id="rId54"/>
    <p:sldId id="2180" r:id="rId55"/>
    <p:sldId id="1992" r:id="rId56"/>
    <p:sldId id="1694" r:id="rId57"/>
    <p:sldId id="844" r:id="rId58"/>
    <p:sldId id="1996" r:id="rId59"/>
    <p:sldId id="2053" r:id="rId60"/>
    <p:sldId id="2181" r:id="rId61"/>
    <p:sldId id="314" r:id="rId62"/>
    <p:sldId id="2288" r:id="rId63"/>
    <p:sldId id="319" r:id="rId64"/>
    <p:sldId id="320" r:id="rId65"/>
    <p:sldId id="321" r:id="rId66"/>
    <p:sldId id="315" r:id="rId67"/>
    <p:sldId id="2224" r:id="rId68"/>
    <p:sldId id="2289" r:id="rId69"/>
    <p:sldId id="322" r:id="rId70"/>
    <p:sldId id="324" r:id="rId71"/>
    <p:sldId id="326" r:id="rId72"/>
    <p:sldId id="328" r:id="rId73"/>
    <p:sldId id="325" r:id="rId74"/>
    <p:sldId id="2256" r:id="rId75"/>
    <p:sldId id="2223" r:id="rId7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F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9432BA-09D4-1F10-B71A-4BB3A5659D2C}" v="6" dt="2025-10-16T09:31:43.7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6" d="100"/>
          <a:sy n="66" d="100"/>
        </p:scale>
        <p:origin x="43" y="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viewProps" Target="viewProps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82" Type="http://schemas.microsoft.com/office/2015/10/relationships/revisionInfo" Target="revisionInfo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presProps" Target="presProps.xml"/><Relationship Id="rId8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1-07T10:29:07.87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13229 11377 16383 0 0,'5'0'0'0'0,"9"0"0"0"0,12 0 0 0 0,10 0 0 0 0,12 0 0 0 0,7 0 0 0 0,7 0 0 0 0,6 0 0 0 0,-4 0 0 0 0,-4 0 0 0 0,-8 0 0 0 0,-8 0 0 0 0,-3 0 0 0 0,-5 0 0 0 0,-3 0 0 0 0,-3 0 0 0 0,2 0 0 0 0,0 0 0 0 0,-1 0 0 0 0,3 0 0 0 0,0 0 0 0 0,3 0 0 0 0,4 0 0 0 0,0 0 0 0 0,1 0 0 0 0,2 0 0 0 0,8 0 0 0 0,3 0 0 0 0,5 0 0 0 0,6 0 0 0 0,0 0 0 0 0,3 0 0 0 0,2 0 0 0 0,-2 0 0 0 0,-4 0 0 0 0,-4 0 0 0 0,-4 0 0 0 0,-3 0 0 0 0,-1 0 0 0 0,-2 0 0 0 0,0 0 0 0 0,4 0 0 0 0,2 0 0 0 0,4 0 0 0 0,5 0 0 0 0,4 0 0 0 0,4 0 0 0 0,2 4 0 0 0,-3 2 0 0 0,0 0 0 0 0,-5-2 0 0 0,-4 0 0 0 0,-1-2 0 0 0,-1-1 0 0 0,1-1 0 0 0,-1 0 0 0 0,-2 0 0 0 0,-8 0 0 0 0,-2-1 0 0 0,-3 1 0 0 0,-3 0 0 0 0,-2 0 0 0 0,2 0 0 0 0,1 0 0 0 0,3 0 0 0 0,1 0 0 0 0,6 0 0 0 0,2 0 0 0 0,1 0 0 0 0,2 0 0 0 0,6 0 0 0 0,4 0 0 0 0,-2 0 0 0 0,2 0 0 0 0,2 0 0 0 0,1 0 0 0 0,3 0 0 0 0,0 0 0 0 0,5 0 0 0 0,3 0 0 0 0,-1 0 0 0 0,-1 0 0 0 0,-5 0 0 0 0,-3-5 0 0 0,-1 0 0 0 0,-4-1 0 0 0,0 2 0 0 0,0 0 0 0 0,-2 2 0 0 0,-8 1 0 0 0,-5 1 0 0 0,-8 0 0 0 0,-2 0 0 0 0,-1 0 0 0 0,-3 1 0 0 0,1-1 0 0 0,-2 0 0 0 0,5 0 0 0 0,4 0 0 0 0,7 0 0 0 0,3 0 0 0 0,4 0 0 0 0,6 0 0 0 0,4 0 0 0 0,2 0 0 0 0,-1 0 0 0 0,-1 0 0 0 0,-4 0 0 0 0,-4 0 0 0 0,-5 0 0 0 0,-3 4 0 0 0,-3 2 0 0 0,3 0 0 0 0,1-2 0 0 0,-5 0 0 0 0,-2-2 0 0 0,-2-1 0 0 0,1-1 0 0 0,4 0 0 0 0,3 0 0 0 0,0 0 0 0 0,0-1 0 0 0,-2 6 0 0 0,4 0 0 0 0,1 1 0 0 0,-2-2 0 0 0,0-1 0 0 0,-7-1 0 0 0,-7-1 0 0 0,-2 0 0 0 0,-3-1 0 0 0,0 0 0 0 0,2-1 0 0 0,4 1 0 0 0,-1 0 0 0 0,0 0 0 0 0,-3 0 0 0 0,-12 0-16383 0 0,-11 0 16383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1-07T10:29:07.87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13123 11748 16383 0 0,'5'0'0'0'0,"5"0"0"0"0,10 0 0 0 0,15 0 0 0 0,10 0 0 0 0,11 0 0 0 0,8 0 0 0 0,17 0 0 0 0,10 0 0 0 0,0 0 0 0 0,-3 0 0 0 0,-7 0 0 0 0,-10 0 0 0 0,-11 0 0 0 0,-12 4 0 0 0,-10 2 0 0 0,-7-1 0 0 0,-4 0 0 0 0,-3-2 0 0 0,4-1 0 0 0,6-1 0 0 0,6-1 0 0 0,0 0 0 0 0,7 0 0 0 0,4 0 0 0 0,11 0 0 0 0,8 0 0 0 0,14-1 0 0 0,10 1 0 0 0,7 0 0 0 0,4 0 0 0 0,1 0 0 0 0,1 0 0 0 0,8 5 0 0 0,7 1 0 0 0,4-1 0 0 0,3 0 0 0 0,-4-2 0 0 0,0-1 0 0 0,-4 3 0 0 0,-1 1 0 0 0,2 0 0 0 0,1-2 0 0 0,-2-1 0 0 0,-5-1 0 0 0,1-1 0 0 0,2 4 0 0 0,-2 0 0 0 0,-3 1 0 0 0,-4-2 0 0 0,-6-1 0 0 0,-5-1 0 0 0,0-1 0 0 0,-5-1 0 0 0,-9 0 0 0 0,-11 0 0 0 0,-8-1 0 0 0,-8 1 0 0 0,-4 0 0 0 0,2 0 0 0 0,0 0 0 0 0,3 0 0 0 0,6 0 0 0 0,0 0 0 0 0,-3 0 0 0 0,7 0 0 0 0,8 0 0 0 0,5 0 0 0 0,-3 0 0 0 0,-6 0 0 0 0,-3 0 0 0 0,-4 0 0 0 0,0 0 0 0 0,-7 0 0 0 0,-5 0 0 0 0,-6 0 0 0 0,-4 0 0 0 0,-5 0 0 0 0,1 0 0 0 0,1 0 0 0 0,-1 0 0 0 0,-3 0 0 0 0,-4 0 0 0 0,-3 0 0 0 0,-2 0 0 0 0,-2 0 0 0 0,0 0 0 0 0,-1 0 0 0 0,0 0 0 0 0,0 0 0 0 0,1 0 0 0 0,-1 0 0 0 0,1 0 0 0 0,0 0 0 0 0,-1 0 0 0 0,1 0 0 0 0,0 0 0 0 0,0 0 0 0 0,0 0 0 0 0,0 0 0 0 0,4 0 0 0 0,1 0 0 0 0,1 0 0 0 0,-2 0 0 0 0,-1 0 0 0 0,-1 0 0 0 0,-1 0 0 0 0,-1 0 0 0 0,0 0 0 0 0,-1 0 0 0 0,1 0 0 0 0,0 0 0 0 0,-1 0 0 0 0,5 0 0 0 0,2 0 0 0 0,-1 0 0 0 0,-1 0 0 0 0,8 0 0 0 0,6 0 0 0 0,9 0 0 0 0,4 0 0 0 0,-4 0 0 0 0,-5 0 0 0 0,-8 0 0 0 0,-5 0 0 0 0,-5 0 0 0 0,-3 0 0 0 0,-1 0 0 0 0,-2 0 0 0 0,-8 0 0 0 0,-8 0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1-07T10:29:07.88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13123 12144 16383 0 0,'5'0'0'0'0,"5"0"0"0"0,6 0 0 0 0,8 0 0 0 0,10 0 0 0 0,12 0 0 0 0,6 0 0 0 0,9 0 0 0 0,1 0 0 0 0,0 0 0 0 0,-2 0 0 0 0,-2 0 0 0 0,-3 0 0 0 0,-6 0 0 0 0,-2 0 0 0 0,-6 0 0 0 0,-4 0 0 0 0,-5 0 0 0 0,-3 0 0 0 0,-2 0 0 0 0,2 0 0 0 0,2 0 0 0 0,4 0 0 0 0,0 0 0 0 0,4 0 0 0 0,-2 0 0 0 0,3 0 0 0 0,-2 0 0 0 0,2 0 0 0 0,7 0 0 0 0,9 0 0 0 0,8 0 0 0 0,2 0 0 0 0,-2 0 0 0 0,-2 0 0 0 0,-4 0 0 0 0,-2 0 0 0 0,-7 0 0 0 0,-2 0 0 0 0,3 0 0 0 0,2 0 0 0 0,2 0 0 0 0,4 0 0 0 0,1 0 0 0 0,4 0 0 0 0,-1 0 0 0 0,-5 0 0 0 0,-5 0 0 0 0,3 0 0 0 0,1 0 0 0 0,-1 0 0 0 0,3 0 0 0 0,10 0 0 0 0,7 0 0 0 0,-2 5 0 0 0,-3 1 0 0 0,-1-1 0 0 0,-4 0 0 0 0,-3-2 0 0 0,0-1 0 0 0,8-1 0 0 0,9-1 0 0 0,8 5 0 0 0,8 0 0 0 0,5 1 0 0 0,-2-2 0 0 0,-8-1 0 0 0,-11-1 0 0 0,-10-1 0 0 0,-12-1 0 0 0,-8 0 0 0 0,-2 0 0 0 0,-6 0 0 0 0,4-1 0 0 0,7 1 0 0 0,8 0 0 0 0,12 0 0 0 0,10 0 0 0 0,10 0 0 0 0,6 0 0 0 0,0 0 0 0 0,-4 0 0 0 0,-4 0 0 0 0,-9 0 0 0 0,-14 0 0 0 0,-14 0 0 0 0,-12 0 0 0 0,-3 0 0 0 0,-5 0 0 0 0,2 0 0 0 0,-1 0 0 0 0,2 0 0 0 0,4 0 0 0 0,4 4 0 0 0,7 2 0 0 0,14 0 0 0 0,3-2 0 0 0,-5-1 0 0 0,-8-1 0 0 0,-10 0 0 0 0,-8-2 0 0 0,-6 0 0 0 0,-4 0 0 0 0,-2 0 0 0 0,0-1 0 0 0,-1 1 0 0 0,0 0 0 0 0,0 0 0 0 0,1 0 0 0 0,1 0 0 0 0,-1 0 0 0 0,1 0 0 0 0,0 0 0 0 0,0 0 0 0 0,-1-5 0 0 0,1 0 0 0 0,0-1 0 0 0,0 2 0 0 0,0 0 0 0 0,0 2 0 0 0,0 1 0 0 0,-1 1 0 0 0,1 0 0 0 0,0 0 0 0 0,-5 0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1-07T10:29:07.89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10927 7619 16383 0 0,'5'0'0'0'0,"5"0"0"0"0,14-5 0 0 0,22-1 0 0 0,10 1 0 0 0,10 0 0 0 0,11 2 0 0 0,1 1 0 0 0,-4 1 0 0 0,-10 1 0 0 0,-12 0 0 0 0,-10 0 0 0 0,-8 0 0 0 0,-5 0 0 0 0,-3 1 0 0 0,-2-1 0 0 0,-1 0 0 0 0,1 0 0 0 0,0 0 0 0 0,1 0 0 0 0,0 0 0 0 0,5 0 0 0 0,6 0 0 0 0,5 0 0 0 0,10 0 0 0 0,8 0 0 0 0,9 0 0 0 0,0 0 0 0 0,2 0 0 0 0,3 0 0 0 0,2 0 0 0 0,1 0 0 0 0,5 0 0 0 0,7 0 0 0 0,10 0 0 0 0,10 0 0 0 0,9 0 0 0 0,7 0 0 0 0,-5 0 0 0 0,-5 0 0 0 0,-9 0 0 0 0,-9 0 0 0 0,-8 0 0 0 0,-5 0 0 0 0,-4 0 0 0 0,-2 0 0 0 0,-1 0 0 0 0,-1 0 0 0 0,1 0 0 0 0,0 0 0 0 0,1 0 0 0 0,4 0 0 0 0,2 0 0 0 0,5 0 0 0 0,-1 0 0 0 0,4 0 0 0 0,3 0 0 0 0,4 0 0 0 0,2 0 0 0 0,2 0 0 0 0,1 0 0 0 0,-4 0 0 0 0,-5 0 0 0 0,-1 0 0 0 0,0 0 0 0 0,3 0 0 0 0,-2 0 0 0 0,1 0 0 0 0,-3 0 0 0 0,0 0 0 0 0,3 0 0 0 0,2 0 0 0 0,3 0 0 0 0,5 0 0 0 0,4 0 0 0 0,-5 0 0 0 0,-2 0 0 0 0,4 0 0 0 0,-3 0 0 0 0,-6 0 0 0 0,-7 0 0 0 0,0 0 0 0 0,-3 0 0 0 0,-3 0 0 0 0,-2 0 0 0 0,2 0 0 0 0,9 0 0 0 0,6 0 0 0 0,8 0 0 0 0,3-5 0 0 0,2 0 0 0 0,-2-1 0 0 0,-2 2 0 0 0,-2 0 0 0 0,-5 2 0 0 0,-2 1 0 0 0,-6 1 0 0 0,-5 0 0 0 0,1 0 0 0 0,-3 0 0 0 0,-2 5 0 0 0,-2 1 0 0 0,2 0 0 0 0,5-2 0 0 0,4 0 0 0 0,0-2 0 0 0,2-1 0 0 0,-3-1 0 0 0,-7 0 0 0 0,-6 0 0 0 0,-7 0 0 0 0,-7-1 0 0 0,-11-3 0 0 0,-5-2 0 0 0,-6 0 0 0 0,-7 2 0 0 0,-1 0 0 0 0,-1 2 0 0 0,-2 1 0 0 0,-16 1-16383 0 0,-10 0 16383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1-07T10:29:07.89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10848 8017 16383 0 0,'4'0'0'0'0,"11"0"0"0"0,15 0 0 0 0,25 0 0 0 0,30 0 0 0 0,35 0 0 0 0,27 0 0 0 0,25 0 0 0 0,22 0 0 0 0,14 0 0 0 0,10 4 0 0 0,4 2 0 0 0,-6 0 0 0 0,-8-2 0 0 0,-18-1 0 0 0,-24-1 0 0 0,-26-1 0 0 0,-20 0 0 0 0,-18-1 0 0 0,-12 0 0 0 0,-4-1 0 0 0,1 1 0 0 0,3 0 0 0 0,4 0 0 0 0,3 0 0 0 0,3 4 0 0 0,7 2 0 0 0,6-1 0 0 0,7 0 0 0 0,8-2 0 0 0,10 4 0 0 0,7-1 0 0 0,6 0 0 0 0,3-1 0 0 0,-3-2 0 0 0,0-1 0 0 0,-5-2 0 0 0,1 1 0 0 0,0-1 0 0 0,2-1 0 0 0,2 1 0 0 0,6 0 0 0 0,3 0 0 0 0,4-1 0 0 0,-3 1 0 0 0,-7 0 0 0 0,-12 0 0 0 0,-13 0 0 0 0,-7 0 0 0 0,-5 0 0 0 0,-7 0 0 0 0,-7 0 0 0 0,-9 0 0 0 0,-12 0 0 0 0,-6-4 0 0 0,-7-2 0 0 0,-3 1 0 0 0,1 0 0 0 0,-2 2 0 0 0,1 1 0 0 0,-2 1 0 0 0,1 0 0 0 0,8 1 0 0 0,8 1 0 0 0,8-1 0 0 0,12 0 0 0 0,9 0 0 0 0,13 0 0 0 0,12 0 0 0 0,14 1 0 0 0,3-1 0 0 0,-2 0 0 0 0,-9 0 0 0 0,-11 0 0 0 0,-10 0 0 0 0,-17 0 0 0 0,-17 0 0 0 0,-18 0 0 0 0,-13 0 0 0 0,-11-1 0 0 0,-8 1 0 0 0,-6 0 0 0 0,-4 1 0 0 0,-2-1 0 0 0,-1 0 0 0 0,1 0 0 0 0,0 0 0 0 0,0 0 0 0 0,1 0 0 0 0,-8 0 0 0 0,-8 0 0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1-07T10:29:07.89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10874 8520 16383 0 0,'5'0'0'0'0,"14"0"0"0"0,30 0 0 0 0,38 4 0 0 0,44 2 0 0 0,51 4 0 0 0,48 4 0 0 0,29 1 0 0 0,6-3 0 0 0,-17 1 0 0 0,-28-1 0 0 0,-38-4 0 0 0,-37-2 0 0 0,-39-3 0 0 0,-28-1 0 0 0,-24-2 0 0 0,-16 0 0 0 0,-1 0 0 0 0,5-1 0 0 0,19 1 0 0 0,20 4 0 0 0,23 1 0 0 0,24 1 0 0 0,30 2 0 0 0,32 1 0 0 0,24 3 0 0 0,14 0 0 0 0,-5-3 0 0 0,-19-3 0 0 0,-25-6 0 0 0,-32-4 0 0 0,-22 0 0 0 0,-19-1 0 0 0,-15 2 0 0 0,-10 0 0 0 0,-5 2 0 0 0,2 0 0 0 0,1 1 0 0 0,4 0 0 0 0,2 0 0 0 0,-1 0 0 0 0,-1 0 0 0 0,-6 0 0 0 0,-4 0 0 0 0,5 0 0 0 0,1 0 0 0 0,1 1 0 0 0,4-1 0 0 0,5-1 0 0 0,6 1 0 0 0,3 0 0 0 0,-1 0 0 0 0,-8 0 0 0 0,-11 0 0 0 0,-10 0 0 0 0,-3 0 0 0 0,-4 0 0 0 0,-8 0 0 0 0,-4 0 0 0 0,-6 0 0 0 0,-2-4 0 0 0,1-2 0 0 0,-2 1 0 0 0,-3 0 0 0 0,-5 2 0 0 0,-2 1 0 0 0,-2 1 0 0 0,-2-4 0 0 0,0-1 0 0 0,-10 1 0 0 0,-2-4 0 0 0,0 1 0 0 0,6 0 0 0 0,10-2 0 0 0,7 1 0 0 0,3 1 0 0 0,7 3 0 0 0,4 2 0 0 0,-1 1 0 0 0,-2 1 0 0 0,-3 1 0 0 0,-2 1 0 0 0,2-1 0 0 0,1 0 0 0 0,2 1 0 0 0,-3-1 0 0 0,0 0 0 0 0,5 0 0 0 0,3 0 0 0 0,1 0 0 0 0,1 0 0 0 0,-6 0 0 0 0,-5 0 0 0 0,-7 0 0 0 0,-1 0 0 0 0,3 0 0 0 0,-2 0 0 0 0,-1 0 0 0 0,-4 0 0 0 0,-2 0 0 0 0,-3 0 0 0 0,0 0 0 0 0,-1 0 0 0 0,-1 0 0 0 0,0 0 0 0 0,1 0 0 0 0,-1 0 0 0 0,1 0 0 0 0,-1 0 0 0 0,1 0 0 0 0,-5 0 0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1-31T11:47:09.173"/>
    </inkml:context>
    <inkml:brush xml:id="br0">
      <inkml:brushProperty name="width" value="0.35" units="cm"/>
      <inkml:brushProperty name="height" value="0.35" units="cm"/>
      <inkml:brushProperty name="color" value="#FF0066"/>
    </inkml:brush>
  </inkml:definitions>
  <inkml:trace contextRef="#ctx0" brushRef="#br0">6244 6482 0 0 0,'0'0'0'0'0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1-31T11:47:09.174"/>
    </inkml:context>
    <inkml:brush xml:id="br0">
      <inkml:brushProperty name="width" value="0.35" units="cm"/>
      <inkml:brushProperty name="height" value="0.35" units="cm"/>
      <inkml:brushProperty name="color" value="#FF0066"/>
    </inkml:brush>
  </inkml:definitions>
  <inkml:trace contextRef="#ctx0" brushRef="#br0">7620 6059 0 0 0,'0'0'0'0'0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1-31T11:47:09.175"/>
    </inkml:context>
    <inkml:brush xml:id="br0">
      <inkml:brushProperty name="width" value="0.35" units="cm"/>
      <inkml:brushProperty name="height" value="0.35" units="cm"/>
      <inkml:brushProperty name="color" value="#FF0066"/>
    </inkml:brush>
  </inkml:definitions>
  <inkml:trace contextRef="#ctx0" brushRef="#br0">9551 7461 0 0 0,'0'0'0'0'0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1-31T13:24:35.034"/>
    </inkml:context>
    <inkml:brush xml:id="br0">
      <inkml:brushProperty name="width" value="0.35" units="cm"/>
      <inkml:brushProperty name="height" value="0.35" units="cm"/>
      <inkml:brushProperty name="color" value="#FF0066"/>
    </inkml:brush>
  </inkml:definitions>
  <inkml:trace contextRef="#ctx0" brushRef="#br0">17617 5224 0 0 0,'-24'-19'0'0'0,"-16"-12"0"0"0,-12-1 0 0 0,-4-1 0 0 0,-4-1 0 0 0,0 5 0 0 0,0 1 0 0 0,3 6 0 0 0,-1 6 0 0 0,-10 0 0 0 0,-5 2 0 0 0,-9 5 0 0 0,-3-4 0 0 0,1 1 0 0 0,-5 3 0 0 0,-5 2 0 0 0,1 3 0 0 0,4 2 0 0 0,4 1 0 0 0,11 1 0 0 0,12 0 0 0 0,9 1 0 0 0,9 0 0 0 0,5-1 0 0 0,3 0 0 0 0,-5 0 0 0 0,-8 1 0 0 0,-8-1 0 0 0,0 0 0 0 0,3 0 0 0 0,5 0 0 0 0,4-1 0 0 0,3 1 0 0 0,4 7 0 0 0,1 1 0 0 0,1 0 0 0 0,0-2 0 0 0,1 5 0 0 0,-1 0 0 0 0,0 4 0 0 0,0 1 0 0 0,0 2 0 0 0,5 6 0 0 0,3-3 0 0 0,0 3 0 0 0,-3 2 0 0 0,6 4 0 0 0,-1 3 0 0 0,5 1 0 0 0,0-4 0 0 0,3-2 0 0 0,-1 2 0 0 0,2 0 0 0 0,4 3 0 0 0,-1 1 0 0 0,0 1 0 0 0,-2 1 0 0 0,1 1 0 0 0,3 0 0 0 0,-3 0 0 0 0,2-1 0 0 0,2 1 0 0 0,-2-6 0 0 0,0-3 0 0 0,3 1 0 0 0,3 1 0 0 0,2 2 0 0 0,3 2 0 0 0,1 1 0 0 0,1 0 0 0 0,1 2 0 0 0,-1 6 0 0 0,1 2 0 0 0,-1 0 0 0 0,1-2 0 0 0,-1 4 0 0 0,0 1 0 0 0,6-2 0 0 0,2 3 0 0 0,0 1 0 0 0,5-3 0 0 0,0 3 0 0 0,3 5 0 0 0,7 7 0 0 0,10-2 0 0 0,7 1 0 0 0,15-3 0 0 0,22 1 0 0 0,24-3 0 0 0,19-6 0 0 0,2-4 0 0 0,4-5 0 0 0,1-2 0 0 0,-11-8 0 0 0,-11-3 0 0 0,-11-7 0 0 0,-10-6 0 0 0,-13-6 0 0 0,-5 1 0 0 0,-9 0 0 0 0,-7-2 0 0 0,0-3 0 0 0,-2-2 0 0 0,3 5 0 0 0,-1 1 0 0 0,3-2 0 0 0,6-1 0 0 0,5-2 0 0 0,9 5 0 0 0,6 0 0 0 0,2 0 0 0 0,-8-3 0 0 0,-3-2 0 0 0,-1-2 0 0 0,-6 0 0 0 0,-8-2 0 0 0,-6 0 0 0 0,0-1 0 0 0,-2 1 0 0 0,4 0 0 0 0,-1-7 0 0 0,3-1 0 0 0,6 0 0 0 0,5 1 0 0 0,-3-3 0 0 0,-5-1 0 0 0,-5-5 0 0 0,-7 1 0 0 0,-3-4 0 0 0,-9-4 0 0 0,-4-5 0 0 0,0-4 0 0 0,-5-2 0 0 0,-1 4 0 0 0,-3 1 0 0 0,1 0 0 0 0,-3-2 0 0 0,-5-2 0 0 0,-3-1 0 0 0,2-2 0 0 0,-1 0 0 0 0,-1-1 0 0 0,-4 1 0 0 0,-1-1 0 0 0,-2 0 0 0 0,-1 0 0 0 0,-1 1 0 0 0,0-1 0 0 0,-1 1 0 0 0,1-1 0 0 0,-1-6 0 0 0,1-1 0 0 0,-6-1 0 0 0,-3 2 0 0 0,1 2 0 0 0,2 2 0 0 0,-5-5 0 0 0,0-1 0 0 0,2 0 0 0 0,-10-4 0 0 0,-2 1 0 0 0,-4 1 0 0 0,3 3 0 0 0,-1 2 0 0 0,-3 3 0 0 0,-4 1 0 0 0,-2 2 0 0 0,4 0 0 0 0,0 6 0 0 0,0 2 0 0 0,-3 0 0 0 0,-2-2 0 0 0,-1 5 0 0 0,-1-1 0 0 0,-1-1 0 0 0,-1-2 0 0 0,6-3 0 0 0,3 4 0 0 0,5 1 0 0 0,7-2 0 0 0,0-1 0 0 0,2-3 0 0 0,5-1 0 0 0,2 5 0 0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1-31T13:24:35.049"/>
    </inkml:context>
    <inkml:brush xml:id="br0">
      <inkml:brushProperty name="width" value="0.35" units="cm"/>
      <inkml:brushProperty name="height" value="0.35" units="cm"/>
      <inkml:brushProperty name="color" value="#FF0066"/>
    </inkml:brush>
  </inkml:definitions>
  <inkml:trace contextRef="#ctx0" brushRef="#br0">20272 8832 0 0 0,'-25'-12'0'0'0,"-21"-11"0"0"0,-20-7 0 0 0,-19-11 0 0 0,-12 1 0 0 0,-10 2 0 0 0,-10 0 0 0 0,-5 1 0 0 0,7 7 0 0 0,4 8 0 0 0,8 9 0 0 0,10-1 0 0 0,1 2 0 0 0,5 4 0 0 0,-2 3 0 0 0,2 2 0 0 0,3 2 0 0 0,-3 1 0 0 0,8 0 0 0 0,10 1 0 0 0,12-1 0 0 0,8 1 0 0 0,7-1 0 0 0,4 0 0 0 0,3 0 0 0 0,0 1 0 0 0,-5-1 0 0 0,-3 6 0 0 0,0 2 0 0 0,-5 0 0 0 0,-7-2 0 0 0,0-1 0 0 0,3-3 0 0 0,-2 0 0 0 0,-5-8 0 0 0,2-2 0 0 0,5 0 0 0 0,4 1 0 0 0,5 2 0 0 0,9 8 0 0 0,5 4 0 0 0,0 0 0 0 0,0-1 0 0 0,4 5 0 0 0,0 1 0 0 0,-1-2 0 0 0,3 3 0 0 0,0 0 0 0 0,-3 4 0 0 0,-3 5 0 0 0,-3-1 0 0 0,4 2 0 0 0,1 3 0 0 0,-2-3 0 0 0,5 2 0 0 0,0 2 0 0 0,-3 2 0 0 0,4 4 0 0 0,0 1 0 0 0,3 2 0 0 0,6 0 0 0 0,-2 1 0 0 0,2 0 0 0 0,4 0 0 0 0,3 0 0 0 0,3 6 0 0 0,2 2 0 0 0,2-1 0 0 0,7-1 0 0 0,1-2 0 0 0,1-1 0 0 0,4-3 0 0 0,0 1 0 0 0,4-2 0 0 0,6 0 0 0 0,4 0 0 0 0,5 1 0 0 0,-4-1 0 0 0,0 0 0 0 0,1-6 0 0 0,9-2 0 0 0,3-5 0 0 0,1-1 0 0 0,0-4 0 0 0,-1-6 0 0 0,-1-3 0 0 0,-2-5 0 0 0,-1-2 0 0 0,0 4 0 0 0,0 2 0 0 0,-1-1 0 0 0,0-2 0 0 0,1-1 0 0 0,-1-2 0 0 0,0-1 0 0 0,1 0 0 0 0,-1-1 0 0 0,1 6 0 0 0,-1 1 0 0 0,7 1 0 0 0,2-2 0 0 0,-1-2 0 0 0,5-1 0 0 0,13 5 0 0 0,14 1 0 0 0,6-1 0 0 0,3-2 0 0 0,-2-2 0 0 0,-2-2 0 0 0,-2 6 0 0 0,-3 0 0 0 0,-7 0 0 0 0,-4-2 0 0 0,-6-2 0 0 0,-8-1 0 0 0,-5-2 0 0 0,-5-1 0 0 0,3 0 0 0 0,7 0 0 0 0,7 0 0 0 0,5-1 0 0 0,12 1 0 0 0,-1 0 0 0 0,5 0 0 0 0,-5 0 0 0 0,-2 0 0 0 0,0-7 0 0 0,-8-1 0 0 0,-1 0 0 0 0,-6 2 0 0 0,-12-5 0 0 0,-7 0 0 0 0,-5-4 0 0 0,-1 0 0 0 0,0 2 0 0 0,1-2 0 0 0,0 1 0 0 0,2-3 0 0 0,-5-5 0 0 0,-3 1 0 0 0,2-2 0 0 0,-5-3 0 0 0,0-3 0 0 0,2-4 0 0 0,3-1 0 0 0,-4-2 0 0 0,1-1 0 0 0,-5 0 0 0 0,1 0 0 0 0,-4 0 0 0 0,-5 0 0 0 0,-4 0 0 0 0,-4 0 0 0 0,-3 1 0 0 0,-2-1 0 0 0,0 1 0 0 0,-1-1 0 0 0,0 1 0 0 0,-6 5 0 0 0,-2 3 0 0 0,-5 0 0 0 0,-7 4 0 0 0,0 0 0 0 0,-2 4 0 0 0,2 0 0 0 0,-1 2 0 0 0,-3 6 0 0 0,3-3 0 0 0,-2 2 0 0 0,-2 3 0 0 0,3 3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24BEB5-41B6-4807-93F7-81A5C287DB3E}" type="datetimeFigureOut">
              <a:t>10/23/2025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88C2BD-4204-465D-9A4B-63FDCFD7A89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4589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43FFB5-6CD0-8D09-3629-2DC7D95F5D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3">
            <a:extLst>
              <a:ext uri="{FF2B5EF4-FFF2-40B4-BE49-F238E27FC236}">
                <a16:creationId xmlns:a16="http://schemas.microsoft.com/office/drawing/2014/main" id="{C38D4C0A-95D3-C921-2CAF-354119488F96}"/>
              </a:ext>
            </a:extLst>
          </p:cNvPr>
          <p:cNvSpPr txBox="1"/>
          <p:nvPr/>
        </p:nvSpPr>
        <p:spPr>
          <a:xfrm>
            <a:off x="3884755" y="8685364"/>
            <a:ext cx="2971800" cy="4586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7B0347A-E6DB-C248-81CD-57C12E576454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Segoe UI" pitchFamily="2"/>
              <a:cs typeface="Tahoma" pitchFamily="2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7A26AC-C7B8-4674-B5E3-BD1D0806434C}"/>
              </a:ext>
            </a:extLst>
          </p:cNvPr>
          <p:cNvSpPr txBox="1"/>
          <p:nvPr/>
        </p:nvSpPr>
        <p:spPr>
          <a:xfrm>
            <a:off x="3884755" y="0"/>
            <a:ext cx="2971800" cy="4586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EF0F603-1A58-CC4E-99D8-B6FBBDB69376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Segoe UI" pitchFamily="2"/>
                <a:cs typeface="Tahoma" pitchFamily="2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10/23/2025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Segoe UI" pitchFamily="2"/>
              <a:cs typeface="Tahoma" pitchFamily="2"/>
            </a:endParaRPr>
          </a:p>
        </p:txBody>
      </p:sp>
      <p:sp>
        <p:nvSpPr>
          <p:cNvPr id="4" name="Slide Number Placeholder 6">
            <a:extLst>
              <a:ext uri="{FF2B5EF4-FFF2-40B4-BE49-F238E27FC236}">
                <a16:creationId xmlns:a16="http://schemas.microsoft.com/office/drawing/2014/main" id="{77F10CF6-F3CF-18D6-83CC-F752B331AC7C}"/>
              </a:ext>
            </a:extLst>
          </p:cNvPr>
          <p:cNvSpPr txBox="1"/>
          <p:nvPr/>
        </p:nvSpPr>
        <p:spPr>
          <a:xfrm>
            <a:off x="3884755" y="8685364"/>
            <a:ext cx="2971800" cy="4586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5C8FA7-F5EC-034B-B178-40741A0DAC80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Segoe UI" pitchFamily="2"/>
              <a:cs typeface="Tahoma" pitchFamily="2"/>
            </a:endParaRPr>
          </a:p>
        </p:txBody>
      </p:sp>
      <p:sp>
        <p:nvSpPr>
          <p:cNvPr id="5" name="Slide Image Placeholder 1">
            <a:extLst>
              <a:ext uri="{FF2B5EF4-FFF2-40B4-BE49-F238E27FC236}">
                <a16:creationId xmlns:a16="http://schemas.microsoft.com/office/drawing/2014/main" id="{A6A455BB-2094-7008-4DDD-3D373CD2F8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solidFill>
            <a:srgbClr val="5B9BD5"/>
          </a:solidFill>
          <a:ln w="12600" cap="flat">
            <a:solidFill>
              <a:srgbClr val="41719C"/>
            </a:solidFill>
            <a:prstDash val="solid"/>
            <a:miter/>
          </a:ln>
        </p:spPr>
      </p:sp>
      <p:sp>
        <p:nvSpPr>
          <p:cNvPr id="6" name="Notes Placeholder 2">
            <a:extLst>
              <a:ext uri="{FF2B5EF4-FFF2-40B4-BE49-F238E27FC236}">
                <a16:creationId xmlns:a16="http://schemas.microsoft.com/office/drawing/2014/main" id="{6E5FE179-B004-9875-1E15-092573B889C2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684131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6089970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0747337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7D9720-2B48-D842-821E-0A78D980E589}" type="slidenum">
              <a:rPr lang="cy-GB" smtClean="0"/>
              <a:t>35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556608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7D9720-2B48-D842-821E-0A78D980E589}" type="slidenum">
              <a:rPr lang="cy-GB" smtClean="0"/>
              <a:t>36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726936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2746850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7D9720-2B48-D842-821E-0A78D980E589}" type="slidenum">
              <a:rPr lang="cy-GB" smtClean="0"/>
              <a:t>38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8535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7D9720-2B48-D842-821E-0A78D980E589}" type="slidenum">
              <a:rPr lang="cy-GB" smtClean="0"/>
              <a:t>39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45525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1833848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567191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771660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282769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7473373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8823548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331971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413855-F87A-027A-616F-DC824BC52B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5E4DA6-D322-BA46-8CE8-48B4A8544594}" type="datetime1">
              <a:rPr lang="en-US"/>
              <a:pPr lvl="0"/>
              <a:t>10/23/2025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8E78F9-9BA9-0EF4-A87A-2BC9FEE238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999750-B184-77FC-4F39-F4202CB26FF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9B4C6B-CE77-E24F-B687-43AE2C9C0C15}" type="slidenum">
              <a:t>‹#›</a:t>
            </a:fld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31B6237-BB19-063A-AE61-41B72E973983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609484" y="273597"/>
            <a:ext cx="10972443" cy="1144801"/>
          </a:xfrm>
        </p:spPr>
        <p:txBody>
          <a:bodyPr lIns="0" tIns="0" rIns="0" bIns="0" anchorCtr="1"/>
          <a:lstStyle>
            <a:lvl1pPr algn="ctr" hangingPunct="0">
              <a:defRPr lang="cy-GB">
                <a:latin typeface="Liberation Sans" pitchFamily="18"/>
              </a:defRPr>
            </a:lvl1pPr>
          </a:lstStyle>
          <a:p>
            <a:pPr lvl="0"/>
            <a:endParaRPr lang="cy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55153B3-146A-508D-C872-7507F13CF88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09484" y="1604515"/>
            <a:ext cx="10972443" cy="3977283"/>
          </a:xfrm>
        </p:spPr>
        <p:txBody>
          <a:bodyPr lIns="0" tIns="0" rIns="0" bIns="0"/>
          <a:lstStyle>
            <a:lvl1pPr hangingPunct="0">
              <a:spcBef>
                <a:spcPts val="1415"/>
              </a:spcBef>
              <a:defRPr lang="cy-GB" sz="3200">
                <a:latin typeface="Liberation Sans" pitchFamily="18"/>
              </a:defRPr>
            </a:lvl1pPr>
          </a:lstStyle>
          <a:p>
            <a:pPr lvl="0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2363395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056221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530289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png"/><Relationship Id="rId4" Type="http://schemas.openxmlformats.org/officeDocument/2006/relationships/image" Target="../media/image36.sv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8.svg"/><Relationship Id="rId4" Type="http://schemas.openxmlformats.org/officeDocument/2006/relationships/image" Target="../media/image37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9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9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png"/><Relationship Id="rId4" Type="http://schemas.openxmlformats.org/officeDocument/2006/relationships/image" Target="../media/image44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38.svg"/><Relationship Id="rId4" Type="http://schemas.openxmlformats.org/officeDocument/2006/relationships/image" Target="../media/image37.pn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38.svg"/><Relationship Id="rId4" Type="http://schemas.openxmlformats.org/officeDocument/2006/relationships/image" Target="../media/image37.pn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6.png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38.svg"/><Relationship Id="rId4" Type="http://schemas.openxmlformats.org/officeDocument/2006/relationships/image" Target="../media/image37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5" Type="http://schemas.openxmlformats.org/officeDocument/2006/relationships/customXml" Target="../ink/ink2.xml"/><Relationship Id="rId4" Type="http://schemas.openxmlformats.org/officeDocument/2006/relationships/image" Target="../media/image49.png"/><Relationship Id="rId9" Type="http://schemas.openxmlformats.org/officeDocument/2006/relationships/image" Target="../media/image3.pn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customXml" Target="../ink/ink4.xml"/><Relationship Id="rId7" Type="http://schemas.openxmlformats.org/officeDocument/2006/relationships/customXml" Target="../ink/ink6.xml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png"/><Relationship Id="rId5" Type="http://schemas.openxmlformats.org/officeDocument/2006/relationships/customXml" Target="../ink/ink5.xml"/><Relationship Id="rId4" Type="http://schemas.openxmlformats.org/officeDocument/2006/relationships/image" Target="../media/image53.png"/><Relationship Id="rId9" Type="http://schemas.openxmlformats.org/officeDocument/2006/relationships/image" Target="../media/image3.png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510.png"/><Relationship Id="rId7" Type="http://schemas.openxmlformats.org/officeDocument/2006/relationships/hyperlink" Target="https://hwb.gov.wales/curriculum-for-wales" TargetMode="External"/><Relationship Id="rId2" Type="http://schemas.openxmlformats.org/officeDocument/2006/relationships/customXml" Target="../ink/ink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png"/><Relationship Id="rId5" Type="http://schemas.openxmlformats.org/officeDocument/2006/relationships/customXml" Target="../ink/ink9.xml"/><Relationship Id="rId4" Type="http://schemas.openxmlformats.org/officeDocument/2006/relationships/customXml" Target="../ink/ink8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0.xml"/><Relationship Id="rId7" Type="http://schemas.openxmlformats.org/officeDocument/2006/relationships/image" Target="../media/image58.jpe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png"/><Relationship Id="rId5" Type="http://schemas.openxmlformats.org/officeDocument/2006/relationships/customXml" Target="../ink/ink11.xml"/><Relationship Id="rId4" Type="http://schemas.openxmlformats.org/officeDocument/2006/relationships/image" Target="../media/image58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2.svg"/><Relationship Id="rId4" Type="http://schemas.openxmlformats.org/officeDocument/2006/relationships/image" Target="../media/image61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2.svg"/><Relationship Id="rId4" Type="http://schemas.openxmlformats.org/officeDocument/2006/relationships/image" Target="../media/image61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sv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13" Type="http://schemas.openxmlformats.org/officeDocument/2006/relationships/image" Target="../media/image74.png"/><Relationship Id="rId3" Type="http://schemas.openxmlformats.org/officeDocument/2006/relationships/image" Target="../media/image64.png"/><Relationship Id="rId7" Type="http://schemas.openxmlformats.org/officeDocument/2006/relationships/image" Target="../media/image68.png"/><Relationship Id="rId12" Type="http://schemas.openxmlformats.org/officeDocument/2006/relationships/image" Target="../media/image73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7.jpeg"/><Relationship Id="rId11" Type="http://schemas.openxmlformats.org/officeDocument/2006/relationships/image" Target="../media/image72.png"/><Relationship Id="rId5" Type="http://schemas.openxmlformats.org/officeDocument/2006/relationships/image" Target="../media/image66.png"/><Relationship Id="rId10" Type="http://schemas.openxmlformats.org/officeDocument/2006/relationships/image" Target="../media/image71.png"/><Relationship Id="rId4" Type="http://schemas.openxmlformats.org/officeDocument/2006/relationships/image" Target="../media/image65.png"/><Relationship Id="rId9" Type="http://schemas.openxmlformats.org/officeDocument/2006/relationships/image" Target="../media/image70.png"/><Relationship Id="rId14" Type="http://schemas.openxmlformats.org/officeDocument/2006/relationships/image" Target="../media/image75.png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8.svg"/><Relationship Id="rId4" Type="http://schemas.openxmlformats.org/officeDocument/2006/relationships/image" Target="../media/image7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48B777-8105-BBF0-E8EC-449708EFC8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244C501B-FC6C-5B56-56B5-464175A61CF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077"/>
          <a:stretch>
            <a:fillRect/>
          </a:stretch>
        </p:blipFill>
        <p:spPr>
          <a:xfrm>
            <a:off x="-6003" y="0"/>
            <a:ext cx="12192115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514BDE31-8FB5-11EC-C134-0C2B92FA0A88}"/>
              </a:ext>
            </a:extLst>
          </p:cNvPr>
          <p:cNvSpPr txBox="1"/>
          <p:nvPr/>
        </p:nvSpPr>
        <p:spPr>
          <a:xfrm>
            <a:off x="3300050" y="187149"/>
            <a:ext cx="5578465" cy="1336477"/>
          </a:xfrm>
          <a:prstGeom prst="rect">
            <a:avLst/>
          </a:prstGeom>
          <a:solidFill>
            <a:schemeClr val="bg1"/>
          </a:solidFill>
          <a:ln w="28575" cap="flat">
            <a:solidFill>
              <a:srgbClr val="002060"/>
            </a:solidFill>
            <a:prstDash val="solid"/>
            <a:miter/>
          </a:ln>
        </p:spPr>
        <p:txBody>
          <a:bodyPr vert="horz" wrap="square" lIns="68762" tIns="34198" rIns="68762" bIns="34198" anchor="ctr" anchorCtr="1" compatLnSpc="0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dirty="0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Cymraeg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mewn</a:t>
            </a:r>
            <a:r>
              <a:rPr lang="en-GB" sz="2400" b="1" dirty="0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Ymarfer</a:t>
            </a:r>
            <a:r>
              <a:rPr lang="en-GB" sz="2400" b="1" dirty="0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Proffesiynol</a:t>
            </a:r>
            <a:r>
              <a:rPr lang="en-GB" sz="2400" b="1" dirty="0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 2</a:t>
            </a:r>
            <a:endParaRPr lang="en-GB" sz="2400" b="1" i="0" u="none" strike="noStrike" kern="1200" cap="none" spc="0" baseline="0" dirty="0" err="1">
              <a:solidFill>
                <a:srgbClr val="002060"/>
              </a:solidFill>
              <a:uFillTx/>
              <a:latin typeface="Aptos"/>
              <a:ea typeface="Microsoft YaHei"/>
              <a:cs typeface="Lucida Sans" pitchFamily="2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i="1" u="none" strike="noStrike" kern="1200" cap="none" spc="0" baseline="0" dirty="0">
                <a:solidFill>
                  <a:srgbClr val="002060"/>
                </a:solidFill>
                <a:uFillTx/>
                <a:latin typeface="Aptos"/>
                <a:ea typeface="Microsoft YaHei"/>
                <a:cs typeface="Lucida Sans" pitchFamily="2"/>
              </a:rPr>
              <a:t>Welsh </a:t>
            </a:r>
            <a:r>
              <a:rPr lang="en-GB" sz="2400" i="1" dirty="0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in Professional Practice 2</a:t>
            </a:r>
            <a:endParaRPr lang="en-GB" sz="2400" i="1" u="none" strike="noStrike" kern="1200" cap="none" spc="0" baseline="0" dirty="0">
              <a:solidFill>
                <a:srgbClr val="002060"/>
              </a:solidFill>
              <a:uFillTx/>
              <a:latin typeface="Aptos"/>
              <a:ea typeface="Microsoft YaHei"/>
              <a:cs typeface="Lucida Sans" pitchFamily="2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dirty="0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2025-26</a:t>
            </a:r>
            <a:endParaRPr lang="en-GB" sz="2400" b="1" i="0" u="none" strike="noStrike" kern="1200" cap="none" spc="0" baseline="0" dirty="0">
              <a:solidFill>
                <a:srgbClr val="002060"/>
              </a:solidFill>
              <a:uFillTx/>
              <a:latin typeface="Aptos"/>
              <a:ea typeface="Microsoft YaHei" pitchFamily="2"/>
              <a:cs typeface="Lucida Sans" pitchFamily="2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1E10F92-76E7-4527-234A-A3899BCCB443}"/>
              </a:ext>
            </a:extLst>
          </p:cNvPr>
          <p:cNvSpPr txBox="1"/>
          <p:nvPr/>
        </p:nvSpPr>
        <p:spPr>
          <a:xfrm>
            <a:off x="4086082" y="5353294"/>
            <a:ext cx="4007689" cy="1237157"/>
          </a:xfrm>
          <a:prstGeom prst="rect">
            <a:avLst/>
          </a:prstGeom>
          <a:solidFill>
            <a:schemeClr val="bg1"/>
          </a:solidFill>
          <a:ln w="28575" cap="flat">
            <a:solidFill>
              <a:srgbClr val="002060"/>
            </a:solidFill>
            <a:prstDash val="solid"/>
            <a:miter/>
          </a:ln>
        </p:spPr>
        <p:txBody>
          <a:bodyPr vert="horz" wrap="square" lIns="68762" tIns="34198" rIns="68762" bIns="34198" anchor="t" anchorCtr="1" compatLnSpc="0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BA2 -</a:t>
            </a:r>
            <a:r>
              <a:rPr lang="en-GB" sz="3200" kern="0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 </a:t>
            </a:r>
            <a:r>
              <a:rPr lang="en-GB" sz="3200" i="0" u="none" strike="noStrike" kern="1200" cap="none" spc="0" baseline="0" dirty="0" err="1">
                <a:solidFill>
                  <a:srgbClr val="002060"/>
                </a:solidFill>
                <a:uFillTx/>
                <a:latin typeface="Aptos"/>
                <a:ea typeface="Microsoft YaHei"/>
                <a:cs typeface="Arial"/>
              </a:rPr>
              <a:t>Darlith</a:t>
            </a:r>
            <a:r>
              <a:rPr lang="en-GB" sz="3200" i="0" u="none" strike="noStrike" kern="1200" cap="none" spc="0" baseline="0" dirty="0">
                <a:solidFill>
                  <a:srgbClr val="002060"/>
                </a:solidFill>
                <a:uFillTx/>
                <a:latin typeface="Aptos"/>
                <a:ea typeface="Microsoft YaHei"/>
                <a:cs typeface="Arial"/>
              </a:rPr>
              <a:t> </a:t>
            </a:r>
            <a:r>
              <a:rPr lang="en-GB" sz="3200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6</a:t>
            </a:r>
            <a:endParaRPr lang="en-GB" sz="3200" i="0" u="none" strike="noStrike" cap="none" spc="0" baseline="0" dirty="0">
              <a:solidFill>
                <a:srgbClr val="002060"/>
              </a:solidFill>
              <a:uFillTx/>
              <a:latin typeface="Aptos"/>
              <a:ea typeface="Microsoft YaHei"/>
              <a:cs typeface="Arial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400" b="1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Dyma fi!</a:t>
            </a:r>
            <a:endParaRPr lang="en-GB" sz="4400" b="1">
              <a:solidFill>
                <a:srgbClr val="002060"/>
              </a:solidFill>
              <a:latin typeface="Aptos"/>
              <a:ea typeface="Microsoft YaHei"/>
              <a:cs typeface="Arial" panose="020B0604020202020204" pitchFamily="34" charset="0"/>
            </a:endParaRPr>
          </a:p>
        </p:txBody>
      </p:sp>
      <p:pic>
        <p:nvPicPr>
          <p:cNvPr id="9" name="Picture 8" descr="A pink and white logo&#10;&#10;Description automatically generated">
            <a:extLst>
              <a:ext uri="{FF2B5EF4-FFF2-40B4-BE49-F238E27FC236}">
                <a16:creationId xmlns:a16="http://schemas.microsoft.com/office/drawing/2014/main" id="{4EA0C148-6C33-2999-B57E-FE893C973D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3111" y="5598381"/>
            <a:ext cx="2667000" cy="987172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55E2DAE-DCF6-8C64-D208-306B3DB2B351}"/>
              </a:ext>
            </a:extLst>
          </p:cNvPr>
          <p:cNvSpPr txBox="1"/>
          <p:nvPr/>
        </p:nvSpPr>
        <p:spPr>
          <a:xfrm>
            <a:off x="8770320" y="6218517"/>
            <a:ext cx="3241268" cy="369332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solidFill>
                  <a:srgbClr val="002060"/>
                </a:solidFill>
              </a:rPr>
              <a:t>mari.powell@uwtsd.ac.uk</a:t>
            </a:r>
            <a:endParaRPr lang="en-US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32073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417163" y="189077"/>
            <a:ext cx="4425550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b="1" dirty="0">
                <a:solidFill>
                  <a:srgbClr val="002060"/>
                </a:solidFill>
                <a:latin typeface="Aptos"/>
                <a:cs typeface="Calibri"/>
              </a:rPr>
              <a:t>Nod ac </a:t>
            </a:r>
            <a:r>
              <a:rPr lang="en-US" sz="4000" b="1" err="1">
                <a:solidFill>
                  <a:srgbClr val="002060"/>
                </a:solidFill>
                <a:latin typeface="Aptos"/>
                <a:cs typeface="Calibri"/>
              </a:rPr>
              <a:t>Amcanion</a:t>
            </a:r>
            <a:br>
              <a:rPr lang="en-US" sz="3600" b="1" dirty="0">
                <a:latin typeface="Aptos"/>
              </a:rPr>
            </a:br>
            <a:r>
              <a:rPr lang="en-US" sz="2400" i="1" dirty="0">
                <a:solidFill>
                  <a:srgbClr val="002060"/>
                </a:solidFill>
                <a:latin typeface="Aptos"/>
                <a:cs typeface="Calibri"/>
              </a:rPr>
              <a:t>Aims and Objectives 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FB9EAE3-71D4-69A8-1E6C-500537335359}"/>
              </a:ext>
            </a:extLst>
          </p:cNvPr>
          <p:cNvSpPr/>
          <p:nvPr/>
        </p:nvSpPr>
        <p:spPr>
          <a:xfrm>
            <a:off x="2734626" y="1617638"/>
            <a:ext cx="6727954" cy="3849484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Arial"/>
              <a:buChar char="•"/>
            </a:pPr>
            <a:r>
              <a:rPr lang="en-US" sz="3600" b="1" dirty="0"/>
              <a:t>   </a:t>
            </a:r>
            <a:r>
              <a:rPr lang="en-US" sz="3600" b="1" dirty="0" err="1"/>
              <a:t>Adolygu</a:t>
            </a:r>
          </a:p>
          <a:p>
            <a:endParaRPr lang="en-US" sz="2400" i="1" dirty="0"/>
          </a:p>
          <a:p>
            <a:pPr marL="285750" indent="-285750">
              <a:buFont typeface="Arial"/>
              <a:buChar char="•"/>
            </a:pPr>
            <a:r>
              <a:rPr lang="en-US" sz="3600" b="1" dirty="0"/>
              <a:t>   Mae </a:t>
            </a:r>
            <a:r>
              <a:rPr lang="en-US" sz="3600" b="1" dirty="0" err="1"/>
              <a:t>hi'n</a:t>
            </a:r>
            <a:r>
              <a:rPr lang="en-US" sz="3600" b="1" dirty="0"/>
              <a:t> </a:t>
            </a:r>
            <a:r>
              <a:rPr lang="en-US" sz="3600" b="1" dirty="0" err="1"/>
              <a:t>amser</a:t>
            </a:r>
            <a:r>
              <a:rPr lang="en-US" sz="3600" b="1" dirty="0"/>
              <a:t> </a:t>
            </a:r>
            <a:r>
              <a:rPr lang="en-US" sz="3600" b="1" dirty="0" err="1"/>
              <a:t>cofrestru</a:t>
            </a:r>
            <a:r>
              <a:rPr lang="en-US" sz="3600" b="1" dirty="0"/>
              <a:t>!</a:t>
            </a:r>
            <a:endParaRPr lang="en-US" sz="3600" dirty="0"/>
          </a:p>
          <a:p>
            <a:endParaRPr lang="en-US" sz="2800" b="1" dirty="0"/>
          </a:p>
          <a:p>
            <a:pPr marL="571500" indent="-571500">
              <a:buFont typeface="Arial"/>
              <a:buChar char="•"/>
            </a:pPr>
            <a:r>
              <a:rPr lang="en-US" sz="3600" b="1" dirty="0"/>
              <a:t>Dyma fi!</a:t>
            </a:r>
            <a:endParaRPr lang="en-US" dirty="0"/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DFB68DBE-75FE-87DF-3B00-FD2597536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624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FB9EAE3-71D4-69A8-1E6C-500537335359}"/>
              </a:ext>
            </a:extLst>
          </p:cNvPr>
          <p:cNvSpPr/>
          <p:nvPr/>
        </p:nvSpPr>
        <p:spPr>
          <a:xfrm>
            <a:off x="901494" y="1716395"/>
            <a:ext cx="10389010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dirty="0"/>
              <a:t>Mae </a:t>
            </a:r>
            <a:r>
              <a:rPr lang="en-US" sz="6000" b="1" dirty="0" err="1"/>
              <a:t>hi'n</a:t>
            </a:r>
            <a:r>
              <a:rPr lang="en-US" sz="6000" b="1" dirty="0"/>
              <a:t> </a:t>
            </a:r>
            <a:r>
              <a:rPr lang="en-US" sz="6000" b="1" dirty="0" err="1"/>
              <a:t>amser</a:t>
            </a:r>
            <a:r>
              <a:rPr lang="en-US" sz="6000" b="1" dirty="0"/>
              <a:t> </a:t>
            </a:r>
            <a:r>
              <a:rPr lang="en-US" sz="6000" b="1" dirty="0" err="1"/>
              <a:t>adolygu</a:t>
            </a:r>
            <a:r>
              <a:rPr lang="en-US" sz="6000" b="1" dirty="0"/>
              <a:t>!</a:t>
            </a:r>
          </a:p>
          <a:p>
            <a:pPr algn="ctr"/>
            <a:endParaRPr lang="en-US" sz="2400" i="1" dirty="0"/>
          </a:p>
          <a:p>
            <a:pPr algn="ctr"/>
            <a:r>
              <a:rPr lang="en-US" sz="3600" i="1" dirty="0"/>
              <a:t>It's time to revise!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DFB68DBE-75FE-87DF-3B00-FD2597536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3308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3186832" y="4401512"/>
            <a:ext cx="5816184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darllen</a:t>
            </a: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 descr="A cartoon of a child reading a book&#10;&#10;Description automatically generated">
            <a:extLst>
              <a:ext uri="{FF2B5EF4-FFF2-40B4-BE49-F238E27FC236}">
                <a16:creationId xmlns:a16="http://schemas.microsoft.com/office/drawing/2014/main" id="{8418B659-461F-823A-5956-582457B227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0359" y="395661"/>
            <a:ext cx="3687544" cy="41148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2B7FE3F-9B23-3656-A42B-719B3882FD37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</p:spTree>
    <p:extLst>
      <p:ext uri="{BB962C8B-B14F-4D97-AF65-F5344CB8AC3E}">
        <p14:creationId xmlns:p14="http://schemas.microsoft.com/office/powerpoint/2010/main" val="3945169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3186832" y="4401512"/>
            <a:ext cx="5816184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rhedeg</a:t>
            </a: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of a child running&#10;&#10;Description automatically generated">
            <a:extLst>
              <a:ext uri="{FF2B5EF4-FFF2-40B4-BE49-F238E27FC236}">
                <a16:creationId xmlns:a16="http://schemas.microsoft.com/office/drawing/2014/main" id="{505B224E-5E2D-DE14-7B5F-3932E107BA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1396" y="462370"/>
            <a:ext cx="3110868" cy="41148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9017EE-7B02-9EEF-3BB0-D9DBD753261D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</p:spTree>
    <p:extLst>
      <p:ext uri="{BB962C8B-B14F-4D97-AF65-F5344CB8AC3E}">
        <p14:creationId xmlns:p14="http://schemas.microsoft.com/office/powerpoint/2010/main" val="524024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3186832" y="4401512"/>
            <a:ext cx="5816184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cerdded</a:t>
            </a: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 descr="A cartoon of a child&#10;&#10;Description automatically generated">
            <a:extLst>
              <a:ext uri="{FF2B5EF4-FFF2-40B4-BE49-F238E27FC236}">
                <a16:creationId xmlns:a16="http://schemas.microsoft.com/office/drawing/2014/main" id="{E0123D85-AF0D-9025-7DEC-28C45778BC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2845" y="462215"/>
            <a:ext cx="2550773" cy="41148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74B76BF-5ECC-4529-0FB8-589901D79453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</p:spTree>
    <p:extLst>
      <p:ext uri="{BB962C8B-B14F-4D97-AF65-F5344CB8AC3E}">
        <p14:creationId xmlns:p14="http://schemas.microsoft.com/office/powerpoint/2010/main" val="1237345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1712799" y="4384856"/>
            <a:ext cx="8989102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chwarae</a:t>
            </a:r>
            <a:r>
              <a:rPr lang="en-US" sz="9600" b="1" dirty="0">
                <a:solidFill>
                  <a:srgbClr val="002060"/>
                </a:solidFill>
                <a:latin typeface="Aptos"/>
                <a:cs typeface="Arial"/>
              </a:rPr>
              <a:t> Lego</a:t>
            </a: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of a child playing with blocks&#10;&#10;Description automatically generated">
            <a:extLst>
              <a:ext uri="{FF2B5EF4-FFF2-40B4-BE49-F238E27FC236}">
                <a16:creationId xmlns:a16="http://schemas.microsoft.com/office/drawing/2014/main" id="{7B5E26E8-020D-7F7A-E0B6-C07F2DDCAC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801" y="400690"/>
            <a:ext cx="3729708" cy="398571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4C52615-4875-3C15-9AC7-1241882F12E2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</p:spTree>
    <p:extLst>
      <p:ext uri="{BB962C8B-B14F-4D97-AF65-F5344CB8AC3E}">
        <p14:creationId xmlns:p14="http://schemas.microsoft.com/office/powerpoint/2010/main" val="590526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2948441" y="4410026"/>
            <a:ext cx="6522843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peintio</a:t>
            </a: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of a child holding a paint brush and a palette&#10;&#10;Description automatically generated">
            <a:extLst>
              <a:ext uri="{FF2B5EF4-FFF2-40B4-BE49-F238E27FC236}">
                <a16:creationId xmlns:a16="http://schemas.microsoft.com/office/drawing/2014/main" id="{91CE7AFC-1B44-1BA0-FCF3-2FEE0F06E9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3864" y="462007"/>
            <a:ext cx="3990308" cy="41148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C26E71-F454-8C90-79AE-0FE9C259F5D6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</p:spTree>
    <p:extLst>
      <p:ext uri="{BB962C8B-B14F-4D97-AF65-F5344CB8AC3E}">
        <p14:creationId xmlns:p14="http://schemas.microsoft.com/office/powerpoint/2010/main" val="1659000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2948441" y="4410026"/>
            <a:ext cx="6522843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canu</a:t>
            </a: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of a child singing&#10;&#10;Description automatically generated">
            <a:extLst>
              <a:ext uri="{FF2B5EF4-FFF2-40B4-BE49-F238E27FC236}">
                <a16:creationId xmlns:a16="http://schemas.microsoft.com/office/drawing/2014/main" id="{2946EEAC-B8E2-6458-6B93-B5971A59B0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4919" y="465563"/>
            <a:ext cx="2825186" cy="41148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F0FD29-BC4E-CDAC-882F-7E64E0FBEFC7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</p:spTree>
    <p:extLst>
      <p:ext uri="{BB962C8B-B14F-4D97-AF65-F5344CB8AC3E}">
        <p14:creationId xmlns:p14="http://schemas.microsoft.com/office/powerpoint/2010/main" val="1189101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2948441" y="4410026"/>
            <a:ext cx="6522843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dawnsio</a:t>
            </a: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 descr="A cartoon of a child dancing&#10;&#10;Description automatically generated">
            <a:extLst>
              <a:ext uri="{FF2B5EF4-FFF2-40B4-BE49-F238E27FC236}">
                <a16:creationId xmlns:a16="http://schemas.microsoft.com/office/drawing/2014/main" id="{7DC3AC46-E2A1-32D6-BEC4-EF381A3513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5398" y="462111"/>
            <a:ext cx="3567448" cy="41148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4417B83-0898-7EFB-F6BB-D829F6A3C365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</p:spTree>
    <p:extLst>
      <p:ext uri="{BB962C8B-B14F-4D97-AF65-F5344CB8AC3E}">
        <p14:creationId xmlns:p14="http://schemas.microsoft.com/office/powerpoint/2010/main" val="656603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2131687" y="4419152"/>
            <a:ext cx="7928208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gwylio</a:t>
            </a:r>
            <a:r>
              <a:rPr lang="en-US" sz="96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ffilm</a:t>
            </a:r>
            <a:endParaRPr lang="en-US" sz="9600" b="1" dirty="0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of a child watching a cartoon television&#10;&#10;Description automatically generated">
            <a:extLst>
              <a:ext uri="{FF2B5EF4-FFF2-40B4-BE49-F238E27FC236}">
                <a16:creationId xmlns:a16="http://schemas.microsoft.com/office/drawing/2014/main" id="{5335A1F4-36AF-4C1C-7F9B-0B3D454BB4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910" y="365206"/>
            <a:ext cx="4302752" cy="41148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55A452F-00B5-ACF6-0C24-B12B5066936E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</p:spTree>
    <p:extLst>
      <p:ext uri="{BB962C8B-B14F-4D97-AF65-F5344CB8AC3E}">
        <p14:creationId xmlns:p14="http://schemas.microsoft.com/office/powerpoint/2010/main" val="4086809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2948441" y="4410026"/>
            <a:ext cx="6522843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dringo</a:t>
            </a: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group of kids playing in a cage&#10;&#10;Description automatically generated">
            <a:extLst>
              <a:ext uri="{FF2B5EF4-FFF2-40B4-BE49-F238E27FC236}">
                <a16:creationId xmlns:a16="http://schemas.microsoft.com/office/drawing/2014/main" id="{2CEF08BB-D345-B093-6743-9B9C207E31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4119" y="464966"/>
            <a:ext cx="3493328" cy="41148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56F0C44-A90E-10A0-B7D9-C42ACCA43EDD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</p:spTree>
    <p:extLst>
      <p:ext uri="{BB962C8B-B14F-4D97-AF65-F5344CB8AC3E}">
        <p14:creationId xmlns:p14="http://schemas.microsoft.com/office/powerpoint/2010/main" val="2564128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5388" y="4410026"/>
            <a:ext cx="12185369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chwarae</a:t>
            </a:r>
            <a:r>
              <a:rPr lang="en-US" sz="96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pêl-droed</a:t>
            </a:r>
            <a:endParaRPr lang="en-US" sz="9600" b="1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 descr="A cartoon of a child kicking a football ball&#10;&#10;Description automatically generated">
            <a:extLst>
              <a:ext uri="{FF2B5EF4-FFF2-40B4-BE49-F238E27FC236}">
                <a16:creationId xmlns:a16="http://schemas.microsoft.com/office/drawing/2014/main" id="{C676D8BE-37BF-FCF2-59A3-11D5CE98F1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8399" y="463305"/>
            <a:ext cx="3406949" cy="41148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3730BF7-788C-F947-A801-58161B0B0C33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</p:spTree>
    <p:extLst>
      <p:ext uri="{BB962C8B-B14F-4D97-AF65-F5344CB8AC3E}">
        <p14:creationId xmlns:p14="http://schemas.microsoft.com/office/powerpoint/2010/main" val="3739232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5388" y="4410026"/>
            <a:ext cx="12185369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chwarae</a:t>
            </a:r>
            <a:r>
              <a:rPr lang="en-US" sz="96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rygbi</a:t>
            </a: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3730BF7-788C-F947-A801-58161B0B0C33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  <p:pic>
        <p:nvPicPr>
          <p:cNvPr id="2" name="Picture 1" descr="A cartoon of a child holding a ball&#10;&#10;Description automatically generated">
            <a:extLst>
              <a:ext uri="{FF2B5EF4-FFF2-40B4-BE49-F238E27FC236}">
                <a16:creationId xmlns:a16="http://schemas.microsoft.com/office/drawing/2014/main" id="{BD872DDF-6152-25BF-2F9E-5EC217F867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0805" y="561690"/>
            <a:ext cx="2719515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674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5388" y="4410026"/>
            <a:ext cx="12185369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chwarae</a:t>
            </a:r>
            <a:r>
              <a:rPr lang="en-US" sz="96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pêl-rwyd</a:t>
            </a: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3730BF7-788C-F947-A801-58161B0B0C33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  <p:pic>
        <p:nvPicPr>
          <p:cNvPr id="2" name="Picture 1" descr="A cartoon of two girls playing basketball&#10;&#10;Description automatically generated">
            <a:extLst>
              <a:ext uri="{FF2B5EF4-FFF2-40B4-BE49-F238E27FC236}">
                <a16:creationId xmlns:a16="http://schemas.microsoft.com/office/drawing/2014/main" id="{48FD1F7B-A8CC-0A8E-3ABD-D9859EB102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5924" y="561690"/>
            <a:ext cx="4560152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7768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5388" y="4410026"/>
            <a:ext cx="12185369" cy="14465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800" b="1" err="1">
                <a:solidFill>
                  <a:srgbClr val="002060"/>
                </a:solidFill>
                <a:latin typeface="Aptos"/>
                <a:cs typeface="Arial"/>
              </a:rPr>
              <a:t>chwarae</a:t>
            </a:r>
            <a:r>
              <a:rPr lang="en-US" sz="88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8800" b="1" err="1">
                <a:solidFill>
                  <a:srgbClr val="002060"/>
                </a:solidFill>
                <a:latin typeface="Aptos"/>
                <a:cs typeface="Arial"/>
              </a:rPr>
              <a:t>gemau</a:t>
            </a:r>
            <a:r>
              <a:rPr lang="en-US" sz="88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8800" b="1" err="1">
                <a:solidFill>
                  <a:srgbClr val="002060"/>
                </a:solidFill>
                <a:latin typeface="Aptos"/>
                <a:cs typeface="Arial"/>
              </a:rPr>
              <a:t>bwrdd</a:t>
            </a:r>
            <a:endParaRPr lang="en-US" sz="8800" b="1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3730BF7-788C-F947-A801-58161B0B0C33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  <p:pic>
        <p:nvPicPr>
          <p:cNvPr id="2" name="Picture 1" descr="A cartoon of two boys playing a board game&#10;&#10;Description automatically generated">
            <a:extLst>
              <a:ext uri="{FF2B5EF4-FFF2-40B4-BE49-F238E27FC236}">
                <a16:creationId xmlns:a16="http://schemas.microsoft.com/office/drawing/2014/main" id="{F33F9B5A-49E2-6DF0-EA4B-0911747B4B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4627" y="488684"/>
            <a:ext cx="445187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020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5388" y="4410026"/>
            <a:ext cx="12185369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neidio</a:t>
            </a:r>
            <a:r>
              <a:rPr lang="en-US" sz="96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ar</a:t>
            </a:r>
            <a:r>
              <a:rPr lang="en-US" sz="9600" b="1" dirty="0">
                <a:solidFill>
                  <a:srgbClr val="002060"/>
                </a:solidFill>
                <a:latin typeface="Aptos"/>
                <a:cs typeface="Arial"/>
              </a:rPr>
              <a:t> y </a:t>
            </a:r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trampolîn</a:t>
            </a:r>
            <a:endParaRPr lang="en-US" sz="9600" b="1" dirty="0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3730BF7-788C-F947-A801-58161B0B0C33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  <p:pic>
        <p:nvPicPr>
          <p:cNvPr id="2" name="Picture 1" descr="A cartoon of a child jumping on a trampoline&#10;&#10;Description automatically generated">
            <a:extLst>
              <a:ext uri="{FF2B5EF4-FFF2-40B4-BE49-F238E27FC236}">
                <a16:creationId xmlns:a16="http://schemas.microsoft.com/office/drawing/2014/main" id="{91F7B9D3-BC1E-6586-BC15-6E0675DED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2676" y="511498"/>
            <a:ext cx="2575775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103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5388" y="4410026"/>
            <a:ext cx="12185369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nofio</a:t>
            </a: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3730BF7-788C-F947-A801-58161B0B0C33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  <p:pic>
        <p:nvPicPr>
          <p:cNvPr id="2" name="Picture 1" descr="A cartoon of a child swimming in the water&#10;&#10;Description automatically generated">
            <a:extLst>
              <a:ext uri="{FF2B5EF4-FFF2-40B4-BE49-F238E27FC236}">
                <a16:creationId xmlns:a16="http://schemas.microsoft.com/office/drawing/2014/main" id="{493B17A2-A1DA-E628-90F1-58A3283468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2563" y="1119501"/>
            <a:ext cx="6096000" cy="3418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186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3186832" y="4401512"/>
            <a:ext cx="5816184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seiclo</a:t>
            </a: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2B7FE3F-9B23-3656-A42B-719B3882FD37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  <p:pic>
        <p:nvPicPr>
          <p:cNvPr id="4" name="Picture 3" descr="A cartoon of a person riding a bicycle&#10;&#10;Description automatically generated">
            <a:extLst>
              <a:ext uri="{FF2B5EF4-FFF2-40B4-BE49-F238E27FC236}">
                <a16:creationId xmlns:a16="http://schemas.microsoft.com/office/drawing/2014/main" id="{D0A99E25-ECC3-EACC-EB53-3FAFAB6F0D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2617" y="397426"/>
            <a:ext cx="3646766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202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6509" y="4401512"/>
            <a:ext cx="12181393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marchogaeth</a:t>
            </a:r>
            <a:r>
              <a:rPr lang="en-US" sz="96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ceffyl</a:t>
            </a:r>
            <a:endParaRPr lang="en-US" sz="9600" b="1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2B7FE3F-9B23-3656-A42B-719B3882FD37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  <p:pic>
        <p:nvPicPr>
          <p:cNvPr id="4" name="Picture 3" descr="A cartoon of a child riding a horse&#10;&#10;Description automatically generated">
            <a:extLst>
              <a:ext uri="{FF2B5EF4-FFF2-40B4-BE49-F238E27FC236}">
                <a16:creationId xmlns:a16="http://schemas.microsoft.com/office/drawing/2014/main" id="{82888468-C295-7DA2-FB25-6AC6A5493C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8865" y="470432"/>
            <a:ext cx="355427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443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6509" y="4401512"/>
            <a:ext cx="12181393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mynd</a:t>
            </a:r>
            <a:r>
              <a:rPr lang="en-US" sz="9600" b="1" dirty="0">
                <a:solidFill>
                  <a:srgbClr val="002060"/>
                </a:solidFill>
                <a:latin typeface="Aptos"/>
                <a:cs typeface="Arial"/>
              </a:rPr>
              <a:t> am </a:t>
            </a:r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dro</a:t>
            </a:r>
            <a:endParaRPr lang="en-US" sz="9600" b="1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2B7FE3F-9B23-3656-A42B-719B3882FD37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  <p:pic>
        <p:nvPicPr>
          <p:cNvPr id="4" name="Picture 3" descr="A group of children wearing hats&#10;&#10;Description automatically generated">
            <a:extLst>
              <a:ext uri="{FF2B5EF4-FFF2-40B4-BE49-F238E27FC236}">
                <a16:creationId xmlns:a16="http://schemas.microsoft.com/office/drawing/2014/main" id="{79E90161-98CD-2448-CE93-463ACF03BD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6019" y="543439"/>
            <a:ext cx="5419963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983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6509" y="4401512"/>
            <a:ext cx="12181393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mynd</a:t>
            </a:r>
            <a:r>
              <a:rPr lang="en-US" sz="96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a'r</a:t>
            </a:r>
            <a:r>
              <a:rPr lang="en-US" sz="9600" b="1" dirty="0">
                <a:solidFill>
                  <a:srgbClr val="002060"/>
                </a:solidFill>
                <a:latin typeface="Aptos"/>
                <a:cs typeface="Arial"/>
              </a:rPr>
              <a:t> ci am </a:t>
            </a:r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dro</a:t>
            </a: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2B7FE3F-9B23-3656-A42B-719B3882FD37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  <p:pic>
        <p:nvPicPr>
          <p:cNvPr id="4" name="Picture 3" descr="A cartoon of a child holding a dog&#10;&#10;Description automatically generated">
            <a:extLst>
              <a:ext uri="{FF2B5EF4-FFF2-40B4-BE49-F238E27FC236}">
                <a16:creationId xmlns:a16="http://schemas.microsoft.com/office/drawing/2014/main" id="{3897D34E-EDA4-04F0-B34B-ABC0274ACC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1159" y="488684"/>
            <a:ext cx="3509682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1178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6509" y="4401512"/>
            <a:ext cx="12181393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mynd</a:t>
            </a:r>
            <a:r>
              <a:rPr lang="en-US" sz="96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i'r</a:t>
            </a:r>
            <a:r>
              <a:rPr lang="en-US" sz="96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sinema</a:t>
            </a:r>
            <a:endParaRPr lang="en-US" sz="9600" b="1" dirty="0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2B7FE3F-9B23-3656-A42B-719B3882FD37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  <p:pic>
        <p:nvPicPr>
          <p:cNvPr id="4" name="Picture 3" descr="A group of kids sitting on a couch&#10;&#10;Description automatically generated">
            <a:extLst>
              <a:ext uri="{FF2B5EF4-FFF2-40B4-BE49-F238E27FC236}">
                <a16:creationId xmlns:a16="http://schemas.microsoft.com/office/drawing/2014/main" id="{EE573DDA-C961-B279-C8AC-556916514B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0" y="1229684"/>
            <a:ext cx="6096000" cy="3034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4221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6509" y="4401512"/>
            <a:ext cx="12181393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mynd</a:t>
            </a:r>
            <a:r>
              <a:rPr lang="en-US" sz="96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i'r</a:t>
            </a:r>
            <a:r>
              <a:rPr lang="en-US" sz="9600" b="1" dirty="0">
                <a:solidFill>
                  <a:srgbClr val="002060"/>
                </a:solidFill>
                <a:latin typeface="Aptos"/>
                <a:cs typeface="Arial"/>
              </a:rPr>
              <a:t> parc</a:t>
            </a: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2B7FE3F-9B23-3656-A42B-719B3882FD37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  <p:pic>
        <p:nvPicPr>
          <p:cNvPr id="4" name="Picture 3" descr="A cartoon of a child and a child on a swing&#10;&#10;Description automatically generated">
            <a:extLst>
              <a:ext uri="{FF2B5EF4-FFF2-40B4-BE49-F238E27FC236}">
                <a16:creationId xmlns:a16="http://schemas.microsoft.com/office/drawing/2014/main" id="{073BE5F5-1DF2-27BB-8A03-243074784D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022" y="406552"/>
            <a:ext cx="5809957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956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6509" y="4401512"/>
            <a:ext cx="12181393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mynd</a:t>
            </a:r>
            <a:r>
              <a:rPr lang="en-US" sz="96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i'r</a:t>
            </a:r>
            <a:r>
              <a:rPr lang="en-US" sz="96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traeth</a:t>
            </a: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2B7FE3F-9B23-3656-A42B-719B3882FD37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  <p:pic>
        <p:nvPicPr>
          <p:cNvPr id="4" name="Picture 3" descr="A cartoon of a baby with a beach umbrella and ball&#10;&#10;Description automatically generated">
            <a:extLst>
              <a:ext uri="{FF2B5EF4-FFF2-40B4-BE49-F238E27FC236}">
                <a16:creationId xmlns:a16="http://schemas.microsoft.com/office/drawing/2014/main" id="{216E1359-2C09-5263-0E34-C019AE8018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2708" y="488684"/>
            <a:ext cx="4606584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684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6509" y="4401512"/>
            <a:ext cx="12181393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gymnasteg</a:t>
            </a: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2B7FE3F-9B23-3656-A42B-719B3882FD37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  <p:pic>
        <p:nvPicPr>
          <p:cNvPr id="4" name="Picture 3" descr="A cartoon of a person doing a split on a bench&#10;&#10;Description automatically generated">
            <a:extLst>
              <a:ext uri="{FF2B5EF4-FFF2-40B4-BE49-F238E27FC236}">
                <a16:creationId xmlns:a16="http://schemas.microsoft.com/office/drawing/2014/main" id="{D2537CED-44D0-9AC8-3F71-04F60579D6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3559" y="561690"/>
            <a:ext cx="4484881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950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6509" y="4401512"/>
            <a:ext cx="12181393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canu'r</a:t>
            </a:r>
            <a:r>
              <a:rPr lang="en-US" sz="9600" b="1" dirty="0">
                <a:solidFill>
                  <a:srgbClr val="002060"/>
                </a:solidFill>
                <a:latin typeface="Aptos"/>
                <a:cs typeface="Arial"/>
              </a:rPr>
              <a:t> piano</a:t>
            </a: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2B7FE3F-9B23-3656-A42B-719B3882FD37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  <p:pic>
        <p:nvPicPr>
          <p:cNvPr id="4" name="Picture 3" descr="A cartoon of a child playing a piano&#10;&#10;Description automatically generated">
            <a:extLst>
              <a:ext uri="{FF2B5EF4-FFF2-40B4-BE49-F238E27FC236}">
                <a16:creationId xmlns:a16="http://schemas.microsoft.com/office/drawing/2014/main" id="{21BDE334-D736-F034-F59D-77CE6F3879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0124" y="561689"/>
            <a:ext cx="5151752" cy="3932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5487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6509" y="4401512"/>
            <a:ext cx="12181393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bocsio</a:t>
            </a: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2B7FE3F-9B23-3656-A42B-719B3882FD37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  <p:pic>
        <p:nvPicPr>
          <p:cNvPr id="4" name="Picture 3" descr="A cartoon of two boys wearing boxing gloves&#10;&#10;Description automatically generated">
            <a:extLst>
              <a:ext uri="{FF2B5EF4-FFF2-40B4-BE49-F238E27FC236}">
                <a16:creationId xmlns:a16="http://schemas.microsoft.com/office/drawing/2014/main" id="{40F9E74F-EEC2-55E6-CD7A-D97C85472B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5168" y="461307"/>
            <a:ext cx="3681663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747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6509" y="4401512"/>
            <a:ext cx="12181393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carati</a:t>
            </a: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2B7FE3F-9B23-3656-A42B-719B3882FD37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  <p:pic>
        <p:nvPicPr>
          <p:cNvPr id="4" name="Picture 3" descr="A cartoon of a child wearing a karate uniform&#10;&#10;Description automatically generated">
            <a:extLst>
              <a:ext uri="{FF2B5EF4-FFF2-40B4-BE49-F238E27FC236}">
                <a16:creationId xmlns:a16="http://schemas.microsoft.com/office/drawing/2014/main" id="{BC8818A3-8E58-55E9-C909-C5CDE5532D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7108" y="506935"/>
            <a:ext cx="3277783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536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6509" y="4401512"/>
            <a:ext cx="12181393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siopa</a:t>
            </a: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2B7FE3F-9B23-3656-A42B-719B3882FD37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  <p:pic>
        <p:nvPicPr>
          <p:cNvPr id="4" name="Picture 3" descr="A cartoon of a person holding a sweater&#10;&#10;Description automatically generated">
            <a:extLst>
              <a:ext uri="{FF2B5EF4-FFF2-40B4-BE49-F238E27FC236}">
                <a16:creationId xmlns:a16="http://schemas.microsoft.com/office/drawing/2014/main" id="{5ECE6ABF-B0E5-7B30-FE21-A3EEE6B13B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064" y="488684"/>
            <a:ext cx="3737872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769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6509" y="4401512"/>
            <a:ext cx="12181393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coginio</a:t>
            </a: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2B7FE3F-9B23-3656-A42B-719B3882FD37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  <p:pic>
        <p:nvPicPr>
          <p:cNvPr id="4" name="Picture 3" descr="A cartoon of a person cooking soup&#10;&#10;Description automatically generated">
            <a:extLst>
              <a:ext uri="{FF2B5EF4-FFF2-40B4-BE49-F238E27FC236}">
                <a16:creationId xmlns:a16="http://schemas.microsoft.com/office/drawing/2014/main" id="{0C397309-73CE-DB1E-0F3F-F44DBEF149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9578" y="424804"/>
            <a:ext cx="3861971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909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6509" y="4401512"/>
            <a:ext cx="12181393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pobi</a:t>
            </a: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2B7FE3F-9B23-3656-A42B-719B3882FD37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  <p:pic>
        <p:nvPicPr>
          <p:cNvPr id="4" name="Picture 3" descr="A cartoon of a person making chocolate&#10;&#10;Description automatically generated">
            <a:extLst>
              <a:ext uri="{FF2B5EF4-FFF2-40B4-BE49-F238E27FC236}">
                <a16:creationId xmlns:a16="http://schemas.microsoft.com/office/drawing/2014/main" id="{DCC3741F-3201-36B7-FA15-D82E5CAB94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8090" y="443055"/>
            <a:ext cx="335582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557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6509" y="4401512"/>
            <a:ext cx="12181393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gwylio</a:t>
            </a:r>
            <a:r>
              <a:rPr lang="en-US" sz="96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pêl-droed</a:t>
            </a:r>
            <a:endParaRPr lang="en-US" sz="9600" b="1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2B7FE3F-9B23-3656-A42B-719B3882FD37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  <p:pic>
        <p:nvPicPr>
          <p:cNvPr id="4" name="Picture 3" descr="A family watching a football game on tv&#10;&#10;Description automatically generated">
            <a:extLst>
              <a:ext uri="{FF2B5EF4-FFF2-40B4-BE49-F238E27FC236}">
                <a16:creationId xmlns:a16="http://schemas.microsoft.com/office/drawing/2014/main" id="{A10593D2-37A8-04F5-C247-42606E3268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2343" y="370049"/>
            <a:ext cx="4287315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081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6509" y="4401512"/>
            <a:ext cx="12181393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gwylio</a:t>
            </a:r>
            <a:r>
              <a:rPr lang="en-US" sz="96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9600" b="1" dirty="0" err="1">
                <a:solidFill>
                  <a:srgbClr val="002060"/>
                </a:solidFill>
                <a:latin typeface="Aptos"/>
                <a:cs typeface="Arial"/>
              </a:rPr>
              <a:t>rygbi</a:t>
            </a:r>
          </a:p>
        </p:txBody>
      </p:sp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1C6066-649D-DCEA-D71F-83CBB6F2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2B7FE3F-9B23-3656-A42B-719B3882FD37}"/>
              </a:ext>
            </a:extLst>
          </p:cNvPr>
          <p:cNvSpPr txBox="1"/>
          <p:nvPr/>
        </p:nvSpPr>
        <p:spPr>
          <a:xfrm>
            <a:off x="592375" y="301698"/>
            <a:ext cx="3438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Dw </a:t>
            </a:r>
            <a:r>
              <a:rPr lang="en-US" sz="3600" err="1">
                <a:solidFill>
                  <a:srgbClr val="002060"/>
                </a:solidFill>
              </a:rPr>
              <a:t>i'n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hoffi</a:t>
            </a:r>
            <a:r>
              <a:rPr lang="en-US" sz="3600" dirty="0">
                <a:solidFill>
                  <a:srgbClr val="002060"/>
                </a:solidFill>
              </a:rPr>
              <a:t>...</a:t>
            </a:r>
          </a:p>
        </p:txBody>
      </p:sp>
      <p:pic>
        <p:nvPicPr>
          <p:cNvPr id="4" name="Picture 3" descr="A cartoon of a family watching a football game&#10;&#10;Description automatically generated">
            <a:extLst>
              <a:ext uri="{FF2B5EF4-FFF2-40B4-BE49-F238E27FC236}">
                <a16:creationId xmlns:a16="http://schemas.microsoft.com/office/drawing/2014/main" id="{EECC5381-A01C-CA83-6F81-2D26197169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5982" y="470432"/>
            <a:ext cx="4089163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917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C1F4291-F84A-2A63-1666-C7E53CB4FC46}"/>
              </a:ext>
            </a:extLst>
          </p:cNvPr>
          <p:cNvSpPr txBox="1"/>
          <p:nvPr/>
        </p:nvSpPr>
        <p:spPr>
          <a:xfrm>
            <a:off x="816409" y="1506121"/>
            <a:ext cx="489980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800" b="1" dirty="0">
                <a:solidFill>
                  <a:srgbClr val="002060"/>
                </a:solidFill>
                <a:latin typeface="Aptos"/>
                <a:cs typeface="Segoe UI"/>
              </a:rPr>
              <a:t>Ydw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Segoe UI"/>
              </a:rPr>
              <a:t>, dw i’n hoffi ... 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r>
              <a:rPr lang="en-US" sz="2800" b="1" dirty="0" err="1">
                <a:solidFill>
                  <a:srgbClr val="002060"/>
                </a:solidFill>
                <a:latin typeface="Aptos"/>
                <a:cs typeface="Segoe UI"/>
              </a:rPr>
              <a:t>achos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...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D0D2ECE2-E72B-F71E-66CC-848247E042A7}"/>
              </a:ext>
            </a:extLst>
          </p:cNvPr>
          <p:cNvGraphicFramePr>
            <a:graphicFrameLocks noGrp="1"/>
          </p:cNvGraphicFramePr>
          <p:nvPr/>
        </p:nvGraphicFramePr>
        <p:xfrm>
          <a:off x="6315113" y="1507615"/>
          <a:ext cx="4984503" cy="428121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984503">
                  <a:extLst>
                    <a:ext uri="{9D8B030D-6E8A-4147-A177-3AD203B41FA5}">
                      <a16:colId xmlns:a16="http://schemas.microsoft.com/office/drawing/2014/main" val="238830166"/>
                    </a:ext>
                  </a:extLst>
                </a:gridCol>
              </a:tblGrid>
              <a:tr h="605832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mae'n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hwyl.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3280508"/>
                  </a:ext>
                </a:extLst>
              </a:tr>
              <a:tr h="525054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mae'n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ddiddorol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.</a:t>
                      </a:r>
                      <a:endParaRPr lang="en-US" sz="2800" b="0" i="0">
                        <a:solidFill>
                          <a:srgbClr val="002060"/>
                        </a:solidFill>
                        <a:effectLst/>
                        <a:highlight>
                          <a:srgbClr val="FFFFFF"/>
                        </a:highlight>
                        <a:latin typeface="Aptos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4059497"/>
                  </a:ext>
                </a:extLst>
              </a:tr>
              <a:tr h="525054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mae'n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fendigedig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.</a:t>
                      </a:r>
                      <a:endParaRPr lang="en-US" sz="2800" b="0" i="0">
                        <a:solidFill>
                          <a:srgbClr val="002060"/>
                        </a:solidFill>
                        <a:effectLst/>
                        <a:highlight>
                          <a:srgbClr val="FFFFFF"/>
                        </a:highlight>
                        <a:latin typeface="Aptos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1979760"/>
                  </a:ext>
                </a:extLst>
              </a:tr>
              <a:tr h="525054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mae'n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ffordd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dda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i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ymlacio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.</a:t>
                      </a:r>
                      <a:endParaRPr lang="en-US" sz="2800" b="0" i="0">
                        <a:solidFill>
                          <a:srgbClr val="002060"/>
                        </a:solidFill>
                        <a:effectLst/>
                        <a:highlight>
                          <a:srgbClr val="FFFFFF"/>
                        </a:highlight>
                        <a:latin typeface="Aptos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3198631"/>
                  </a:ext>
                </a:extLst>
              </a:tr>
              <a:tr h="525054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dw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i'n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hoffi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cadw'n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heini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.</a:t>
                      </a:r>
                      <a:endParaRPr lang="en-US" sz="2800" b="0" i="0">
                        <a:solidFill>
                          <a:srgbClr val="002060"/>
                        </a:solidFill>
                        <a:effectLst/>
                        <a:highlight>
                          <a:srgbClr val="FFFFFF"/>
                        </a:highlight>
                        <a:latin typeface="Aptos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30494122"/>
                  </a:ext>
                </a:extLst>
              </a:tr>
              <a:tr h="525054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dw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i'n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hoffi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ennill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!</a:t>
                      </a:r>
                      <a:endParaRPr lang="en-US" sz="2800" b="0" i="0">
                        <a:solidFill>
                          <a:srgbClr val="002060"/>
                        </a:solidFill>
                        <a:effectLst/>
                        <a:highlight>
                          <a:srgbClr val="FFFFFF"/>
                        </a:highlight>
                        <a:latin typeface="Aptos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45257287"/>
                  </a:ext>
                </a:extLst>
              </a:tr>
              <a:tr h="525054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dw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i'n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gystadleuol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.</a:t>
                      </a:r>
                      <a:endParaRPr lang="en-US" sz="2800" b="0" i="0">
                        <a:solidFill>
                          <a:srgbClr val="002060"/>
                        </a:solidFill>
                        <a:effectLst/>
                        <a:highlight>
                          <a:srgbClr val="FFFFFF"/>
                        </a:highlight>
                        <a:latin typeface="Aptos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7299081"/>
                  </a:ext>
                </a:extLst>
              </a:tr>
              <a:tr h="525054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dw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i'n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hoffi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cael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awyr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iach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.</a:t>
                      </a:r>
                      <a:endParaRPr lang="en-US" sz="2800" b="0" i="0">
                        <a:solidFill>
                          <a:srgbClr val="002060"/>
                        </a:solidFill>
                        <a:effectLst/>
                        <a:highlight>
                          <a:srgbClr val="FFFFFF"/>
                        </a:highlight>
                        <a:latin typeface="Aptos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4975768"/>
                  </a:ext>
                </a:extLst>
              </a:tr>
            </a:tbl>
          </a:graphicData>
        </a:graphic>
      </p:graphicFrame>
      <p:pic>
        <p:nvPicPr>
          <p:cNvPr id="6" name="Graphic 13" descr="Badge Tick1 with solid fill">
            <a:extLst>
              <a:ext uri="{FF2B5EF4-FFF2-40B4-BE49-F238E27FC236}">
                <a16:creationId xmlns:a16="http://schemas.microsoft.com/office/drawing/2014/main" id="{5A91C9FD-3AF0-BDD7-AE00-F42862800E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046312" y="2667106"/>
            <a:ext cx="2442962" cy="243383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05B9960-194F-93FB-F74A-3081EA1EC09D}"/>
              </a:ext>
            </a:extLst>
          </p:cNvPr>
          <p:cNvSpPr txBox="1"/>
          <p:nvPr/>
        </p:nvSpPr>
        <p:spPr>
          <a:xfrm>
            <a:off x="3491736" y="205638"/>
            <a:ext cx="4456093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Wyt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ti'n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…?</a:t>
            </a:r>
          </a:p>
        </p:txBody>
      </p:sp>
      <p:pic>
        <p:nvPicPr>
          <p:cNvPr id="1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481D14DE-5143-0A69-A50F-766AB41F2F8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40818606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481D14DE-5143-0A69-A50F-766AB41F2F8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Graphic 12" descr="Badge Cross with solid fill">
            <a:extLst>
              <a:ext uri="{FF2B5EF4-FFF2-40B4-BE49-F238E27FC236}">
                <a16:creationId xmlns:a16="http://schemas.microsoft.com/office/drawing/2014/main" id="{DA1776CE-EE22-3C5A-14EA-87C58AEFE85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171399" y="2783091"/>
            <a:ext cx="2474902" cy="2488591"/>
          </a:xfrm>
          <a:prstGeom prst="rect">
            <a:avLst/>
          </a:prstGeom>
        </p:spPr>
      </p:pic>
      <p:sp>
        <p:nvSpPr>
          <p:cNvPr id="3" name="TextBox 4">
            <a:extLst>
              <a:ext uri="{FF2B5EF4-FFF2-40B4-BE49-F238E27FC236}">
                <a16:creationId xmlns:a16="http://schemas.microsoft.com/office/drawing/2014/main" id="{7C1F4291-F84A-2A63-1666-C7E53CB4FC46}"/>
              </a:ext>
            </a:extLst>
          </p:cNvPr>
          <p:cNvSpPr txBox="1"/>
          <p:nvPr/>
        </p:nvSpPr>
        <p:spPr>
          <a:xfrm>
            <a:off x="486774" y="1508851"/>
            <a:ext cx="5316746" cy="95410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800" b="1" dirty="0">
                <a:solidFill>
                  <a:srgbClr val="002060"/>
                </a:solidFill>
                <a:latin typeface="Aptos"/>
                <a:cs typeface="Segoe UI"/>
              </a:rPr>
              <a:t>Nac ydw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Segoe UI"/>
              </a:rPr>
              <a:t>, dw i ddim yn hoffi ... 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r>
              <a:rPr lang="en-US" sz="2800" b="1" dirty="0" err="1">
                <a:solidFill>
                  <a:srgbClr val="002060"/>
                </a:solidFill>
                <a:latin typeface="Aptos"/>
                <a:cs typeface="Segoe UI"/>
              </a:rPr>
              <a:t>achos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...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E87078A-1E28-43B6-43E6-D40751AA2BE3}"/>
              </a:ext>
            </a:extLst>
          </p:cNvPr>
          <p:cNvGraphicFramePr>
            <a:graphicFrameLocks noGrp="1"/>
          </p:cNvGraphicFramePr>
          <p:nvPr/>
        </p:nvGraphicFramePr>
        <p:xfrm>
          <a:off x="5914613" y="1508183"/>
          <a:ext cx="5762625" cy="40887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762625">
                  <a:extLst>
                    <a:ext uri="{9D8B030D-6E8A-4147-A177-3AD203B41FA5}">
                      <a16:colId xmlns:a16="http://schemas.microsoft.com/office/drawing/2014/main" val="4113804634"/>
                    </a:ext>
                  </a:extLst>
                </a:gridCol>
              </a:tblGrid>
              <a:tr h="659780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mae'n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ddiflas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9006626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mae'n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anodd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8123414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dw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i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ddim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yn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hoffi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cadw'n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heini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2986176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dw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i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ddim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yn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hoffi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bod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tu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mewn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0398624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dw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i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ddim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yn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hoffi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bod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tu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allan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9966386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dw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i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ddim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yn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hoffi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colli.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8532893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dw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i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ddim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yn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  <a:latin typeface="Aptos"/>
                        </a:rPr>
                        <a:t>gystadleuol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5346865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C1881568-40B1-DB33-3D07-BD8473485234}"/>
              </a:ext>
            </a:extLst>
          </p:cNvPr>
          <p:cNvSpPr txBox="1"/>
          <p:nvPr/>
        </p:nvSpPr>
        <p:spPr>
          <a:xfrm>
            <a:off x="3491736" y="205638"/>
            <a:ext cx="4456093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Wyt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ti'n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…?</a:t>
            </a:r>
          </a:p>
        </p:txBody>
      </p:sp>
    </p:spTree>
    <p:extLst>
      <p:ext uri="{BB962C8B-B14F-4D97-AF65-F5344CB8AC3E}">
        <p14:creationId xmlns:p14="http://schemas.microsoft.com/office/powerpoint/2010/main" val="41487948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1822C9B-A18E-CC5E-9B05-C48EA551A4FF}"/>
              </a:ext>
            </a:extLst>
          </p:cNvPr>
          <p:cNvSpPr txBox="1"/>
          <p:nvPr/>
        </p:nvSpPr>
        <p:spPr>
          <a:xfrm>
            <a:off x="3506105" y="277639"/>
            <a:ext cx="5167434" cy="715089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Beth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ydy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dy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hobi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34BCD49-2E49-FDAF-013E-74637544F841}"/>
              </a:ext>
            </a:extLst>
          </p:cNvPr>
          <p:cNvSpPr txBox="1"/>
          <p:nvPr/>
        </p:nvSpPr>
        <p:spPr>
          <a:xfrm>
            <a:off x="6095127" y="2700872"/>
            <a:ext cx="515411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dirty="0">
                <a:solidFill>
                  <a:srgbClr val="002060"/>
                </a:solidFill>
              </a:rPr>
              <a:t>Fy </a:t>
            </a:r>
            <a:r>
              <a:rPr lang="en-US" sz="6000" dirty="0" err="1">
                <a:solidFill>
                  <a:srgbClr val="002060"/>
                </a:solidFill>
              </a:rPr>
              <a:t>hobi</a:t>
            </a:r>
            <a:r>
              <a:rPr lang="en-US" sz="6000" dirty="0">
                <a:solidFill>
                  <a:srgbClr val="002060"/>
                </a:solidFill>
              </a:rPr>
              <a:t> </a:t>
            </a:r>
            <a:r>
              <a:rPr lang="en-US" sz="6000" dirty="0" err="1">
                <a:solidFill>
                  <a:srgbClr val="002060"/>
                </a:solidFill>
              </a:rPr>
              <a:t>ydy</a:t>
            </a:r>
            <a:r>
              <a:rPr lang="en-US" sz="6000" dirty="0">
                <a:solidFill>
                  <a:srgbClr val="002060"/>
                </a:solidFill>
              </a:rPr>
              <a:t> ...</a:t>
            </a:r>
          </a:p>
        </p:txBody>
      </p:sp>
      <p:pic>
        <p:nvPicPr>
          <p:cNvPr id="4" name="Picture 3" descr="A cartoon of a child&#10;&#10;Description automatically generated">
            <a:extLst>
              <a:ext uri="{FF2B5EF4-FFF2-40B4-BE49-F238E27FC236}">
                <a16:creationId xmlns:a16="http://schemas.microsoft.com/office/drawing/2014/main" id="{E29BB345-9DF1-27A4-7FA0-7D6A695044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307" y="1373757"/>
            <a:ext cx="3141748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14802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B05B9960-194F-93FB-F74A-3081EA1EC09D}"/>
              </a:ext>
            </a:extLst>
          </p:cNvPr>
          <p:cNvSpPr txBox="1"/>
          <p:nvPr/>
        </p:nvSpPr>
        <p:spPr>
          <a:xfrm>
            <a:off x="822370" y="413886"/>
            <a:ext cx="4456093" cy="132802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accent5">
                    <a:lumMod val="40000"/>
                    <a:lumOff val="60000"/>
                  </a:schemeClr>
                </a:solidFill>
                <a:latin typeface="Aptos"/>
                <a:cs typeface="Arial"/>
              </a:rPr>
              <a:t>Ble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rwyt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ti'n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…?</a:t>
            </a:r>
          </a:p>
          <a:p>
            <a:pPr algn="ctr"/>
            <a:r>
              <a:rPr lang="en-US" sz="3200" i="1" dirty="0">
                <a:solidFill>
                  <a:schemeClr val="bg1"/>
                </a:solidFill>
                <a:latin typeface="Aptos"/>
                <a:cs typeface="Arial"/>
              </a:rPr>
              <a:t>Where do you …?</a:t>
            </a:r>
          </a:p>
        </p:txBody>
      </p:sp>
      <p:pic>
        <p:nvPicPr>
          <p:cNvPr id="1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481D14DE-5143-0A69-A50F-766AB41F2F8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D018BB7-2D0B-73D0-6551-E974441D2246}"/>
              </a:ext>
            </a:extLst>
          </p:cNvPr>
          <p:cNvSpPr txBox="1"/>
          <p:nvPr/>
        </p:nvSpPr>
        <p:spPr>
          <a:xfrm>
            <a:off x="823527" y="3161589"/>
            <a:ext cx="532737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400" dirty="0">
                <a:solidFill>
                  <a:srgbClr val="002060"/>
                </a:solidFill>
              </a:rPr>
              <a:t>Dw </a:t>
            </a:r>
            <a:r>
              <a:rPr lang="en-US" sz="5400" dirty="0" err="1">
                <a:solidFill>
                  <a:srgbClr val="002060"/>
                </a:solidFill>
              </a:rPr>
              <a:t>i'n</a:t>
            </a:r>
            <a:r>
              <a:rPr lang="en-US" sz="5400" dirty="0">
                <a:solidFill>
                  <a:srgbClr val="002060"/>
                </a:solidFill>
              </a:rPr>
              <a:t> …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5F75FF7-EC27-39EB-4413-7A0AEAA7E92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7093107"/>
              </p:ext>
            </p:extLst>
          </p:nvPr>
        </p:nvGraphicFramePr>
        <p:xfrm>
          <a:off x="6871814" y="830361"/>
          <a:ext cx="4052143" cy="465772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052143">
                  <a:extLst>
                    <a:ext uri="{9D8B030D-6E8A-4147-A177-3AD203B41FA5}">
                      <a16:colId xmlns:a16="http://schemas.microsoft.com/office/drawing/2014/main" val="470530166"/>
                    </a:ext>
                  </a:extLst>
                </a:gridCol>
              </a:tblGrid>
              <a:tr h="657225"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y parc.</a:t>
                      </a:r>
                      <a:endParaRPr lang="en-US" b="1" dirty="0">
                        <a:solidFill>
                          <a:srgbClr val="FFFFFF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8542804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yr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ysgol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.</a:t>
                      </a:r>
                      <a:endParaRPr lang="en-US" dirty="0">
                        <a:effectLst/>
                        <a:latin typeface="Aptos"/>
                      </a:endParaRPr>
                    </a:p>
                  </a:txBody>
                  <a:tcPr>
                    <a:lnL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83686691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yr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awyr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iach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.</a:t>
                      </a:r>
                      <a:endParaRPr lang="en-US" dirty="0">
                        <a:effectLst/>
                        <a:latin typeface="Aptos"/>
                      </a:endParaRPr>
                    </a:p>
                  </a:txBody>
                  <a:tcPr>
                    <a:lnL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6325330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y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gegin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.</a:t>
                      </a:r>
                      <a:endParaRPr lang="en-US" dirty="0">
                        <a:effectLst/>
                        <a:latin typeface="Aptos"/>
                      </a:endParaRPr>
                    </a:p>
                  </a:txBody>
                  <a:tcPr>
                    <a:lnL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20996419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y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Ganolfan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Hamdden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.</a:t>
                      </a:r>
                      <a:endParaRPr lang="en-US" dirty="0">
                        <a:effectLst/>
                        <a:latin typeface="Aptos"/>
                      </a:endParaRPr>
                    </a:p>
                  </a:txBody>
                  <a:tcPr>
                    <a:lnL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1686266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fy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nghartref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.</a:t>
                      </a:r>
                      <a:endParaRPr lang="en-US" dirty="0">
                        <a:effectLst/>
                        <a:latin typeface="Aptos"/>
                      </a:endParaRPr>
                    </a:p>
                  </a:txBody>
                  <a:tcPr>
                    <a:lnL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93311162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cy-GB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 yn y t</a:t>
                      </a:r>
                      <a:r>
                        <a:rPr lang="cy-GB" sz="2400" b="1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ŷ.</a:t>
                      </a:r>
                      <a:endParaRPr lang="cy-GB" dirty="0">
                        <a:effectLst/>
                        <a:latin typeface="Calibri"/>
                      </a:endParaRPr>
                    </a:p>
                  </a:txBody>
                  <a:tcPr>
                    <a:lnL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1151211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 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 y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dref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.</a:t>
                      </a:r>
                      <a:endParaRPr lang="en-US" dirty="0">
                        <a:effectLst/>
                        <a:latin typeface="Calibri"/>
                      </a:endParaRPr>
                    </a:p>
                  </a:txBody>
                  <a:tcPr>
                    <a:lnL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9925348"/>
                  </a:ext>
                </a:extLst>
              </a:tr>
            </a:tbl>
          </a:graphicData>
        </a:graphic>
      </p:graphicFrame>
      <p:pic>
        <p:nvPicPr>
          <p:cNvPr id="8" name="Picture 7" descr="A cartoon of a child&#10;&#10;Description automatically generated">
            <a:extLst>
              <a:ext uri="{FF2B5EF4-FFF2-40B4-BE49-F238E27FC236}">
                <a16:creationId xmlns:a16="http://schemas.microsoft.com/office/drawing/2014/main" id="{FE4EE5C7-AFE2-2CF1-7CB8-EBC4C4B3DA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3940" y="3001880"/>
            <a:ext cx="2247227" cy="2941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26040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B05B9960-194F-93FB-F74A-3081EA1EC09D}"/>
              </a:ext>
            </a:extLst>
          </p:cNvPr>
          <p:cNvSpPr txBox="1"/>
          <p:nvPr/>
        </p:nvSpPr>
        <p:spPr>
          <a:xfrm>
            <a:off x="822370" y="413886"/>
            <a:ext cx="4456093" cy="132802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chemeClr val="accent3">
                    <a:lumMod val="40000"/>
                    <a:lumOff val="60000"/>
                  </a:schemeClr>
                </a:solidFill>
                <a:latin typeface="Aptos"/>
                <a:cs typeface="Arial"/>
              </a:rPr>
              <a:t>Pryd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rwyt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ti'n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…?</a:t>
            </a:r>
          </a:p>
          <a:p>
            <a:pPr algn="ctr"/>
            <a:r>
              <a:rPr lang="en-US" sz="3200" i="1" dirty="0">
                <a:solidFill>
                  <a:schemeClr val="bg1"/>
                </a:solidFill>
                <a:latin typeface="Aptos"/>
                <a:cs typeface="Arial"/>
              </a:rPr>
              <a:t>When do you …?</a:t>
            </a:r>
          </a:p>
        </p:txBody>
      </p:sp>
      <p:pic>
        <p:nvPicPr>
          <p:cNvPr id="1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481D14DE-5143-0A69-A50F-766AB41F2F8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D018BB7-2D0B-73D0-6551-E974441D2246}"/>
              </a:ext>
            </a:extLst>
          </p:cNvPr>
          <p:cNvSpPr txBox="1"/>
          <p:nvPr/>
        </p:nvSpPr>
        <p:spPr>
          <a:xfrm>
            <a:off x="823527" y="3161589"/>
            <a:ext cx="532737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400" dirty="0">
                <a:solidFill>
                  <a:srgbClr val="002060"/>
                </a:solidFill>
              </a:rPr>
              <a:t>Dw </a:t>
            </a:r>
            <a:r>
              <a:rPr lang="en-US" sz="5400" dirty="0" err="1">
                <a:solidFill>
                  <a:srgbClr val="002060"/>
                </a:solidFill>
              </a:rPr>
              <a:t>i'n</a:t>
            </a:r>
            <a:r>
              <a:rPr lang="en-US" sz="5400" dirty="0">
                <a:solidFill>
                  <a:srgbClr val="002060"/>
                </a:solidFill>
              </a:rPr>
              <a:t> …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C54BC1B-8247-027C-698E-C95983E250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7453348"/>
              </p:ext>
            </p:extLst>
          </p:nvPr>
        </p:nvGraphicFramePr>
        <p:xfrm>
          <a:off x="6975938" y="830361"/>
          <a:ext cx="3559917" cy="465772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559917">
                  <a:extLst>
                    <a:ext uri="{9D8B030D-6E8A-4147-A177-3AD203B41FA5}">
                      <a16:colId xmlns:a16="http://schemas.microsoft.com/office/drawing/2014/main" val="3559379519"/>
                    </a:ext>
                  </a:extLst>
                </a:gridCol>
              </a:tblGrid>
              <a:tr h="657225"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ar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ddydd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Llun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.</a:t>
                      </a:r>
                      <a:endParaRPr lang="en-US" b="1" dirty="0">
                        <a:solidFill>
                          <a:srgbClr val="FFFFFF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6761792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ar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ddydd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Mawrth.</a:t>
                      </a:r>
                      <a:endParaRPr lang="en-US" dirty="0">
                        <a:effectLst/>
                        <a:latin typeface="Aptos"/>
                      </a:endParaRPr>
                    </a:p>
                  </a:txBody>
                  <a:tcPr>
                    <a:lnL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1929053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nos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Wener.</a:t>
                      </a:r>
                      <a:endParaRPr lang="en-US" dirty="0">
                        <a:effectLst/>
                        <a:latin typeface="Aptos"/>
                      </a:endParaRPr>
                    </a:p>
                  </a:txBody>
                  <a:tcPr>
                    <a:lnL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15364966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nos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Sadwrn.</a:t>
                      </a:r>
                      <a:endParaRPr lang="en-US" dirty="0">
                        <a:effectLst/>
                        <a:latin typeface="Aptos"/>
                      </a:endParaRPr>
                    </a:p>
                  </a:txBody>
                  <a:tcPr>
                    <a:lnL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3530764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bob bore.</a:t>
                      </a:r>
                      <a:endParaRPr lang="en-US" dirty="0">
                        <a:effectLst/>
                        <a:latin typeface="Aptos"/>
                      </a:endParaRPr>
                    </a:p>
                  </a:txBody>
                  <a:tcPr>
                    <a:lnL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1447074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bob nos.</a:t>
                      </a:r>
                      <a:endParaRPr lang="en-US" dirty="0">
                        <a:effectLst/>
                        <a:latin typeface="Aptos"/>
                      </a:endParaRPr>
                    </a:p>
                  </a:txBody>
                  <a:tcPr>
                    <a:lnL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5793527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ar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y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penwythnos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.</a:t>
                      </a:r>
                      <a:endParaRPr lang="en-US" dirty="0">
                        <a:effectLst/>
                        <a:latin typeface="Aptos"/>
                      </a:endParaRPr>
                    </a:p>
                  </a:txBody>
                  <a:tcPr>
                    <a:lnL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9472192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bob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penwythnos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.</a:t>
                      </a:r>
                      <a:endParaRPr lang="en-US" dirty="0">
                        <a:effectLst/>
                        <a:latin typeface="Aptos"/>
                      </a:endParaRPr>
                    </a:p>
                  </a:txBody>
                  <a:tcPr>
                    <a:lnL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7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7850932"/>
                  </a:ext>
                </a:extLst>
              </a:tr>
            </a:tbl>
          </a:graphicData>
        </a:graphic>
      </p:graphicFrame>
      <p:pic>
        <p:nvPicPr>
          <p:cNvPr id="7" name="Picture 6" descr="A cartoon of a child&#10;&#10;Description automatically generated">
            <a:extLst>
              <a:ext uri="{FF2B5EF4-FFF2-40B4-BE49-F238E27FC236}">
                <a16:creationId xmlns:a16="http://schemas.microsoft.com/office/drawing/2014/main" id="{718DD945-17AC-3804-D55A-770A1EBAE4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3940" y="3001880"/>
            <a:ext cx="2247227" cy="2941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97792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FB9EAE3-71D4-69A8-1E6C-500537335359}"/>
              </a:ext>
            </a:extLst>
          </p:cNvPr>
          <p:cNvSpPr/>
          <p:nvPr/>
        </p:nvSpPr>
        <p:spPr>
          <a:xfrm>
            <a:off x="901494" y="1716395"/>
            <a:ext cx="10389010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dirty="0"/>
              <a:t>Mae </a:t>
            </a:r>
            <a:r>
              <a:rPr lang="en-US" sz="6000" b="1" dirty="0" err="1"/>
              <a:t>hi'n</a:t>
            </a:r>
            <a:r>
              <a:rPr lang="en-US" sz="6000" b="1" dirty="0"/>
              <a:t> </a:t>
            </a:r>
            <a:r>
              <a:rPr lang="en-US" sz="6000" b="1" dirty="0" err="1"/>
              <a:t>amser</a:t>
            </a:r>
            <a:r>
              <a:rPr lang="en-US" sz="6000" b="1" dirty="0"/>
              <a:t> </a:t>
            </a:r>
            <a:r>
              <a:rPr lang="en-US" sz="6000" b="1" dirty="0" err="1"/>
              <a:t>cofrestru</a:t>
            </a:r>
            <a:r>
              <a:rPr lang="en-US" sz="6000" b="1" dirty="0"/>
              <a:t>!</a:t>
            </a:r>
          </a:p>
          <a:p>
            <a:pPr algn="ctr"/>
            <a:endParaRPr lang="en-US" sz="2400" i="1" dirty="0"/>
          </a:p>
          <a:p>
            <a:pPr algn="ctr"/>
            <a:r>
              <a:rPr lang="en-US" sz="3600" i="1" dirty="0"/>
              <a:t>It's registration time!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DFB68DBE-75FE-87DF-3B00-FD2597536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301776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Callout 10">
            <a:extLst>
              <a:ext uri="{FF2B5EF4-FFF2-40B4-BE49-F238E27FC236}">
                <a16:creationId xmlns:a16="http://schemas.microsoft.com/office/drawing/2014/main" id="{811ED467-F26B-4229-6C7F-99DC31477C89}"/>
              </a:ext>
            </a:extLst>
          </p:cNvPr>
          <p:cNvSpPr/>
          <p:nvPr/>
        </p:nvSpPr>
        <p:spPr>
          <a:xfrm>
            <a:off x="3813573" y="3427008"/>
            <a:ext cx="4976446" cy="2315613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Gwrandewch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ofalus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u="sng" err="1">
                <a:solidFill>
                  <a:srgbClr val="FF0000"/>
                </a:solidFill>
              </a:rPr>
              <a:t>b</a:t>
            </a:r>
            <a:r>
              <a:rPr lang="en-US" sz="2800" b="1" err="1">
                <a:solidFill>
                  <a:srgbClr val="002060"/>
                </a:solidFill>
              </a:rPr>
              <a:t>lant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</a:p>
          <a:p>
            <a:pPr algn="ctr"/>
            <a:endParaRPr lang="en-US" sz="2400" b="1" dirty="0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Listen carefully, children!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C19D9-CBD1-153F-D952-7A7F5DBCDD62}"/>
              </a:ext>
            </a:extLst>
          </p:cNvPr>
          <p:cNvSpPr txBox="1"/>
          <p:nvPr/>
        </p:nvSpPr>
        <p:spPr>
          <a:xfrm>
            <a:off x="2132767" y="171938"/>
            <a:ext cx="8148069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Mae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amser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cofrestru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!</a:t>
            </a:r>
          </a:p>
        </p:txBody>
      </p:sp>
      <p:pic>
        <p:nvPicPr>
          <p:cNvPr id="11" name="Picture 10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4534FEF-0B62-69E2-6D09-61720D8342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of a child wearing glasses&#10;&#10;Description automatically generated">
            <a:extLst>
              <a:ext uri="{FF2B5EF4-FFF2-40B4-BE49-F238E27FC236}">
                <a16:creationId xmlns:a16="http://schemas.microsoft.com/office/drawing/2014/main" id="{25439D1C-2736-0F75-194D-0E6CE0ABF0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619" y="1839816"/>
            <a:ext cx="2850733" cy="4114800"/>
          </a:xfrm>
          <a:prstGeom prst="rect">
            <a:avLst/>
          </a:prstGeom>
        </p:spPr>
      </p:pic>
      <p:sp>
        <p:nvSpPr>
          <p:cNvPr id="3" name="Oval Callout 12">
            <a:extLst>
              <a:ext uri="{FF2B5EF4-FFF2-40B4-BE49-F238E27FC236}">
                <a16:creationId xmlns:a16="http://schemas.microsoft.com/office/drawing/2014/main" id="{D548F2C8-4F1E-D06F-260E-1F4F19E877F7}"/>
              </a:ext>
            </a:extLst>
          </p:cNvPr>
          <p:cNvSpPr/>
          <p:nvPr/>
        </p:nvSpPr>
        <p:spPr>
          <a:xfrm>
            <a:off x="3407310" y="1365404"/>
            <a:ext cx="4466325" cy="1805561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  <a:cs typeface="Calibri"/>
              </a:rPr>
              <a:t>Edrychwch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arna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endParaRPr lang="en-US" sz="2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cs typeface="Calibri"/>
              </a:rPr>
              <a:t>Look at me!</a:t>
            </a:r>
          </a:p>
        </p:txBody>
      </p:sp>
      <p:sp>
        <p:nvSpPr>
          <p:cNvPr id="4" name="Oval Callout 12">
            <a:extLst>
              <a:ext uri="{FF2B5EF4-FFF2-40B4-BE49-F238E27FC236}">
                <a16:creationId xmlns:a16="http://schemas.microsoft.com/office/drawing/2014/main" id="{5497649E-30DB-AE3A-35FD-817442C27F85}"/>
              </a:ext>
            </a:extLst>
          </p:cNvPr>
          <p:cNvSpPr/>
          <p:nvPr/>
        </p:nvSpPr>
        <p:spPr>
          <a:xfrm>
            <a:off x="8081477" y="1437773"/>
            <a:ext cx="3985286" cy="2095036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  <a:cs typeface="Calibri"/>
              </a:rPr>
              <a:t>Eisteddwch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2800" b="1" u="sng" err="1">
                <a:solidFill>
                  <a:srgbClr val="FF0000"/>
                </a:solidFill>
                <a:cs typeface="Calibri"/>
              </a:rPr>
              <a:t>b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awb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endParaRPr lang="en-US" sz="2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cs typeface="Calibri"/>
              </a:rPr>
              <a:t>Sit down, everyone!</a:t>
            </a:r>
          </a:p>
        </p:txBody>
      </p:sp>
    </p:spTree>
    <p:extLst>
      <p:ext uri="{BB962C8B-B14F-4D97-AF65-F5344CB8AC3E}">
        <p14:creationId xmlns:p14="http://schemas.microsoft.com/office/powerpoint/2010/main" val="57681169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69A56BA-7412-F12C-73E1-2E811139AC0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group of children with their hands up&#10;&#10;Description automatically generated">
            <a:extLst>
              <a:ext uri="{FF2B5EF4-FFF2-40B4-BE49-F238E27FC236}">
                <a16:creationId xmlns:a16="http://schemas.microsoft.com/office/drawing/2014/main" id="{C6A32849-3C2A-6421-6AAA-286F42CAD4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8000" y="2409121"/>
            <a:ext cx="6096000" cy="3675270"/>
          </a:xfrm>
          <a:prstGeom prst="rect">
            <a:avLst/>
          </a:prstGeom>
        </p:spPr>
      </p:pic>
      <p:sp>
        <p:nvSpPr>
          <p:cNvPr id="4" name="Oval Callout 8">
            <a:extLst>
              <a:ext uri="{FF2B5EF4-FFF2-40B4-BE49-F238E27FC236}">
                <a16:creationId xmlns:a16="http://schemas.microsoft.com/office/drawing/2014/main" id="{9CE4C412-FB79-5EB7-4A4B-E285CF92F6D3}"/>
              </a:ext>
            </a:extLst>
          </p:cNvPr>
          <p:cNvSpPr/>
          <p:nvPr/>
        </p:nvSpPr>
        <p:spPr>
          <a:xfrm flipH="1">
            <a:off x="1705180" y="1578261"/>
            <a:ext cx="3943273" cy="830579"/>
          </a:xfrm>
          <a:prstGeom prst="wedgeEllipseCallout">
            <a:avLst>
              <a:gd name="adj1" fmla="val -44248"/>
              <a:gd name="adj2" fmla="val 57500"/>
            </a:avLst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>
                <a:solidFill>
                  <a:srgbClr val="002060"/>
                </a:solidFill>
              </a:rPr>
              <a:t>Bore da, </a:t>
            </a:r>
            <a:r>
              <a:rPr lang="en-US" sz="2800" b="1" u="sng" err="1">
                <a:solidFill>
                  <a:srgbClr val="FF0000"/>
                </a:solidFill>
              </a:rPr>
              <a:t>b</a:t>
            </a:r>
            <a:r>
              <a:rPr lang="en-US" sz="2800" b="1" err="1">
                <a:solidFill>
                  <a:srgbClr val="002060"/>
                </a:solidFill>
              </a:rPr>
              <a:t>awb</a:t>
            </a:r>
            <a:r>
              <a:rPr lang="en-US" sz="2800" b="1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5" name="Oval Callout 7">
            <a:extLst>
              <a:ext uri="{FF2B5EF4-FFF2-40B4-BE49-F238E27FC236}">
                <a16:creationId xmlns:a16="http://schemas.microsoft.com/office/drawing/2014/main" id="{8435D5B4-8A89-AA9D-5654-DD52D64654EE}"/>
              </a:ext>
            </a:extLst>
          </p:cNvPr>
          <p:cNvSpPr/>
          <p:nvPr/>
        </p:nvSpPr>
        <p:spPr>
          <a:xfrm flipH="1">
            <a:off x="297017" y="2600558"/>
            <a:ext cx="4939441" cy="830580"/>
          </a:xfrm>
          <a:prstGeom prst="wedgeEllipseCallout">
            <a:avLst>
              <a:gd name="adj1" fmla="val -44227"/>
              <a:gd name="adj2" fmla="val 53929"/>
            </a:avLst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err="1">
                <a:solidFill>
                  <a:srgbClr val="002060"/>
                </a:solidFill>
              </a:rPr>
              <a:t>Prynhawn</a:t>
            </a:r>
            <a:r>
              <a:rPr lang="en-US" sz="2800" b="1">
                <a:solidFill>
                  <a:srgbClr val="002060"/>
                </a:solidFill>
              </a:rPr>
              <a:t> da, </a:t>
            </a:r>
            <a:r>
              <a:rPr lang="en-US" sz="2800" b="1" u="sng" err="1">
                <a:solidFill>
                  <a:srgbClr val="FF0000"/>
                </a:solidFill>
              </a:rPr>
              <a:t>b</a:t>
            </a:r>
            <a:r>
              <a:rPr lang="en-US" sz="2800" b="1" err="1">
                <a:solidFill>
                  <a:srgbClr val="002060"/>
                </a:solidFill>
              </a:rPr>
              <a:t>lant</a:t>
            </a:r>
            <a:r>
              <a:rPr lang="en-US" sz="2800" b="1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9" name="Oval Callout 4">
            <a:extLst>
              <a:ext uri="{FF2B5EF4-FFF2-40B4-BE49-F238E27FC236}">
                <a16:creationId xmlns:a16="http://schemas.microsoft.com/office/drawing/2014/main" id="{5F0442C3-CDF6-C04F-2059-340C22804EA4}"/>
              </a:ext>
            </a:extLst>
          </p:cNvPr>
          <p:cNvSpPr/>
          <p:nvPr/>
        </p:nvSpPr>
        <p:spPr>
          <a:xfrm>
            <a:off x="6849283" y="1391737"/>
            <a:ext cx="3934784" cy="1225231"/>
          </a:xfrm>
          <a:prstGeom prst="wedgeEllipseCallout">
            <a:avLst>
              <a:gd name="adj1" fmla="val -50570"/>
              <a:gd name="adj2" fmla="val 54643"/>
            </a:avLst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>
                <a:solidFill>
                  <a:srgbClr val="002060"/>
                </a:solidFill>
              </a:rPr>
              <a:t>Mae </a:t>
            </a:r>
            <a:r>
              <a:rPr lang="en-US" sz="2800" b="1" err="1">
                <a:solidFill>
                  <a:srgbClr val="002060"/>
                </a:solidFill>
              </a:rPr>
              <a:t>hi'n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amser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cofrestru</a:t>
            </a:r>
            <a:r>
              <a:rPr lang="en-US" sz="2800" b="1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0A28E56-D819-39B9-A638-B7FF6A98687F}"/>
              </a:ext>
            </a:extLst>
          </p:cNvPr>
          <p:cNvSpPr txBox="1"/>
          <p:nvPr/>
        </p:nvSpPr>
        <p:spPr>
          <a:xfrm>
            <a:off x="2132767" y="171938"/>
            <a:ext cx="8148069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Mae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amser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cofrestru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!</a:t>
            </a:r>
          </a:p>
        </p:txBody>
      </p:sp>
      <p:sp>
        <p:nvSpPr>
          <p:cNvPr id="13" name="Oval Callout 4">
            <a:extLst>
              <a:ext uri="{FF2B5EF4-FFF2-40B4-BE49-F238E27FC236}">
                <a16:creationId xmlns:a16="http://schemas.microsoft.com/office/drawing/2014/main" id="{CCBFCDCE-ECB2-8ECF-BE93-E69C89B2E458}"/>
              </a:ext>
            </a:extLst>
          </p:cNvPr>
          <p:cNvSpPr/>
          <p:nvPr/>
        </p:nvSpPr>
        <p:spPr>
          <a:xfrm>
            <a:off x="7541587" y="2832103"/>
            <a:ext cx="4064881" cy="597975"/>
          </a:xfrm>
          <a:prstGeom prst="wedgeEllipseCallout">
            <a:avLst>
              <a:gd name="adj1" fmla="val -50570"/>
              <a:gd name="adj2" fmla="val 54643"/>
            </a:avLst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err="1">
                <a:solidFill>
                  <a:srgbClr val="002060"/>
                </a:solidFill>
              </a:rPr>
              <a:t>Pwy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sy'n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barod</a:t>
            </a:r>
            <a:r>
              <a:rPr lang="en-US" sz="2800" b="1">
                <a:solidFill>
                  <a:srgbClr val="002060"/>
                </a:solidFill>
              </a:rPr>
              <a:t>?!</a:t>
            </a:r>
          </a:p>
        </p:txBody>
      </p:sp>
    </p:spTree>
    <p:extLst>
      <p:ext uri="{BB962C8B-B14F-4D97-AF65-F5344CB8AC3E}">
        <p14:creationId xmlns:p14="http://schemas.microsoft.com/office/powerpoint/2010/main" val="3004508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9" grpId="0" animBg="1"/>
      <p:bldP spid="13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69A56BA-7412-F12C-73E1-2E811139AC0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group of children with their hands up&#10;&#10;Description automatically generated">
            <a:extLst>
              <a:ext uri="{FF2B5EF4-FFF2-40B4-BE49-F238E27FC236}">
                <a16:creationId xmlns:a16="http://schemas.microsoft.com/office/drawing/2014/main" id="{C6A32849-3C2A-6421-6AAA-286F42CAD4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8000" y="2409121"/>
            <a:ext cx="6096000" cy="3675270"/>
          </a:xfrm>
          <a:prstGeom prst="rect">
            <a:avLst/>
          </a:prstGeom>
        </p:spPr>
      </p:pic>
      <p:sp>
        <p:nvSpPr>
          <p:cNvPr id="6" name="Oval Callout 4">
            <a:extLst>
              <a:ext uri="{FF2B5EF4-FFF2-40B4-BE49-F238E27FC236}">
                <a16:creationId xmlns:a16="http://schemas.microsoft.com/office/drawing/2014/main" id="{CE0ADEAF-F0BA-1AD5-9AC4-97ABEB225618}"/>
              </a:ext>
            </a:extLst>
          </p:cNvPr>
          <p:cNvSpPr/>
          <p:nvPr/>
        </p:nvSpPr>
        <p:spPr>
          <a:xfrm flipH="1">
            <a:off x="722421" y="1342106"/>
            <a:ext cx="4770086" cy="1225518"/>
          </a:xfrm>
          <a:prstGeom prst="wedgeEllipseCallout">
            <a:avLst>
              <a:gd name="adj1" fmla="val -50570"/>
              <a:gd name="adj2" fmla="val 54643"/>
            </a:avLst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 … </a:t>
            </a:r>
            <a:r>
              <a:rPr lang="en-US" sz="2800" b="1" err="1">
                <a:solidFill>
                  <a:srgbClr val="002060"/>
                </a:solidFill>
              </a:rPr>
              <a:t>yma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Is … here today?</a:t>
            </a:r>
          </a:p>
        </p:txBody>
      </p:sp>
      <p:sp>
        <p:nvSpPr>
          <p:cNvPr id="7" name="Oval Callout 15">
            <a:extLst>
              <a:ext uri="{FF2B5EF4-FFF2-40B4-BE49-F238E27FC236}">
                <a16:creationId xmlns:a16="http://schemas.microsoft.com/office/drawing/2014/main" id="{38038467-5204-2A14-6EFD-0001EF71B4FB}"/>
              </a:ext>
            </a:extLst>
          </p:cNvPr>
          <p:cNvSpPr/>
          <p:nvPr/>
        </p:nvSpPr>
        <p:spPr>
          <a:xfrm flipH="1">
            <a:off x="3047014" y="2862816"/>
            <a:ext cx="1674134" cy="1035595"/>
          </a:xfrm>
          <a:prstGeom prst="wedgeEllipseCallout">
            <a:avLst>
              <a:gd name="adj1" fmla="val -44248"/>
              <a:gd name="adj2" fmla="val 57500"/>
            </a:avLst>
          </a:prstGeom>
          <a:solidFill>
            <a:srgbClr val="FCF38B">
              <a:alpha val="86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err="1">
                <a:solidFill>
                  <a:srgbClr val="002060"/>
                </a:solidFill>
              </a:rPr>
              <a:t>Yma</a:t>
            </a:r>
            <a:r>
              <a:rPr lang="en-US" sz="28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Here!</a:t>
            </a:r>
          </a:p>
        </p:txBody>
      </p:sp>
      <p:sp>
        <p:nvSpPr>
          <p:cNvPr id="8" name="Oval Callout 16">
            <a:extLst>
              <a:ext uri="{FF2B5EF4-FFF2-40B4-BE49-F238E27FC236}">
                <a16:creationId xmlns:a16="http://schemas.microsoft.com/office/drawing/2014/main" id="{C5233CCB-6A63-4AAA-959F-E9A3A618C5FD}"/>
              </a:ext>
            </a:extLst>
          </p:cNvPr>
          <p:cNvSpPr/>
          <p:nvPr/>
        </p:nvSpPr>
        <p:spPr>
          <a:xfrm flipH="1">
            <a:off x="720972" y="3921922"/>
            <a:ext cx="2642297" cy="1072248"/>
          </a:xfrm>
          <a:prstGeom prst="wedgeEllipseCallout">
            <a:avLst>
              <a:gd name="adj1" fmla="val -44248"/>
              <a:gd name="adj2" fmla="val 57500"/>
            </a:avLst>
          </a:prstGeom>
          <a:solidFill>
            <a:srgbClr val="FCF38B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err="1">
                <a:solidFill>
                  <a:srgbClr val="002060"/>
                </a:solidFill>
              </a:rPr>
              <a:t>Absennol</a:t>
            </a:r>
            <a:r>
              <a:rPr lang="en-US" sz="28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Absent!</a:t>
            </a:r>
          </a:p>
        </p:txBody>
      </p:sp>
      <p:sp>
        <p:nvSpPr>
          <p:cNvPr id="10" name="Oval Callout 4">
            <a:extLst>
              <a:ext uri="{FF2B5EF4-FFF2-40B4-BE49-F238E27FC236}">
                <a16:creationId xmlns:a16="http://schemas.microsoft.com/office/drawing/2014/main" id="{6CA12F58-EC14-C452-4703-236A69F773B2}"/>
              </a:ext>
            </a:extLst>
          </p:cNvPr>
          <p:cNvSpPr/>
          <p:nvPr/>
        </p:nvSpPr>
        <p:spPr>
          <a:xfrm>
            <a:off x="7043003" y="2326170"/>
            <a:ext cx="4426257" cy="904921"/>
          </a:xfrm>
          <a:prstGeom prst="wedgeEllipseCallout">
            <a:avLst>
              <a:gd name="adj1" fmla="val -50570"/>
              <a:gd name="adj2" fmla="val 54643"/>
            </a:avLst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>
                <a:solidFill>
                  <a:srgbClr val="002060"/>
                </a:solidFill>
              </a:rPr>
              <a:t>Sut </a:t>
            </a:r>
            <a:r>
              <a:rPr lang="en-US" sz="2800" b="1" err="1">
                <a:solidFill>
                  <a:srgbClr val="002060"/>
                </a:solidFill>
              </a:rPr>
              <a:t>wyt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ti</a:t>
            </a:r>
            <a:r>
              <a:rPr lang="en-US" sz="2800" b="1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?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D981CF-073A-219B-6B84-0C811659A5CF}"/>
              </a:ext>
            </a:extLst>
          </p:cNvPr>
          <p:cNvSpPr txBox="1"/>
          <p:nvPr/>
        </p:nvSpPr>
        <p:spPr>
          <a:xfrm>
            <a:off x="2132767" y="171938"/>
            <a:ext cx="8148069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Mae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amser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cofrestru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59331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Callout 10">
            <a:extLst>
              <a:ext uri="{FF2B5EF4-FFF2-40B4-BE49-F238E27FC236}">
                <a16:creationId xmlns:a16="http://schemas.microsoft.com/office/drawing/2014/main" id="{811ED467-F26B-4229-6C7F-99DC31477C89}"/>
              </a:ext>
            </a:extLst>
          </p:cNvPr>
          <p:cNvSpPr/>
          <p:nvPr/>
        </p:nvSpPr>
        <p:spPr>
          <a:xfrm flipH="1">
            <a:off x="4916130" y="3520662"/>
            <a:ext cx="3844090" cy="1672808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CF38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dirty="0">
                <a:solidFill>
                  <a:srgbClr val="002060"/>
                </a:solidFill>
              </a:rPr>
              <a:t>Lois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sy'n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absennol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heddiw</a:t>
            </a:r>
            <a:r>
              <a:rPr lang="en-US" sz="2400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C19D9-CBD1-153F-D952-7A7F5DBCDD62}"/>
              </a:ext>
            </a:extLst>
          </p:cNvPr>
          <p:cNvSpPr txBox="1"/>
          <p:nvPr/>
        </p:nvSpPr>
        <p:spPr>
          <a:xfrm>
            <a:off x="2132767" y="171938"/>
            <a:ext cx="8148069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Mae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amser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cofrestru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!</a:t>
            </a:r>
          </a:p>
        </p:txBody>
      </p:sp>
      <p:pic>
        <p:nvPicPr>
          <p:cNvPr id="11" name="Picture 10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4534FEF-0B62-69E2-6D09-61720D8342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of a child wearing glasses&#10;&#10;Description automatically generated">
            <a:extLst>
              <a:ext uri="{FF2B5EF4-FFF2-40B4-BE49-F238E27FC236}">
                <a16:creationId xmlns:a16="http://schemas.microsoft.com/office/drawing/2014/main" id="{25439D1C-2736-0F75-194D-0E6CE0ABF0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619" y="1839816"/>
            <a:ext cx="2850733" cy="4114800"/>
          </a:xfrm>
          <a:prstGeom prst="rect">
            <a:avLst/>
          </a:prstGeom>
        </p:spPr>
      </p:pic>
      <p:sp>
        <p:nvSpPr>
          <p:cNvPr id="3" name="Oval Callout 12">
            <a:extLst>
              <a:ext uri="{FF2B5EF4-FFF2-40B4-BE49-F238E27FC236}">
                <a16:creationId xmlns:a16="http://schemas.microsoft.com/office/drawing/2014/main" id="{D548F2C8-4F1E-D06F-260E-1F4F19E877F7}"/>
              </a:ext>
            </a:extLst>
          </p:cNvPr>
          <p:cNvSpPr/>
          <p:nvPr/>
        </p:nvSpPr>
        <p:spPr>
          <a:xfrm>
            <a:off x="3407310" y="1595281"/>
            <a:ext cx="3981029" cy="132878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err="1">
                <a:solidFill>
                  <a:srgbClr val="002060"/>
                </a:solidFill>
              </a:rPr>
              <a:t>Pwy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sy'n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absennol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4" name="Picture 3" descr="A cartoon of a child with pigtails&#10;&#10;Description automatically generated">
            <a:extLst>
              <a:ext uri="{FF2B5EF4-FFF2-40B4-BE49-F238E27FC236}">
                <a16:creationId xmlns:a16="http://schemas.microsoft.com/office/drawing/2014/main" id="{F84C582A-4713-6800-5E0D-9328B35EFE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28487" y="3550760"/>
            <a:ext cx="2676612" cy="240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246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Callout 10">
            <a:extLst>
              <a:ext uri="{FF2B5EF4-FFF2-40B4-BE49-F238E27FC236}">
                <a16:creationId xmlns:a16="http://schemas.microsoft.com/office/drawing/2014/main" id="{811ED467-F26B-4229-6C7F-99DC31477C89}"/>
              </a:ext>
            </a:extLst>
          </p:cNvPr>
          <p:cNvSpPr/>
          <p:nvPr/>
        </p:nvSpPr>
        <p:spPr>
          <a:xfrm>
            <a:off x="3477270" y="1494338"/>
            <a:ext cx="4721028" cy="1366306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Wyt </a:t>
            </a:r>
            <a:r>
              <a:rPr lang="en-US" sz="2400" b="1" err="1">
                <a:solidFill>
                  <a:srgbClr val="002060"/>
                </a:solidFill>
              </a:rPr>
              <a:t>ti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eisiau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cinio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2400" b="1" err="1">
                <a:solidFill>
                  <a:srgbClr val="002060"/>
                </a:solidFill>
              </a:rPr>
              <a:t>ysgol</a:t>
            </a:r>
            <a:r>
              <a:rPr lang="en-US" sz="2400" b="1">
                <a:solidFill>
                  <a:srgbClr val="002060"/>
                </a:solidFill>
              </a:rPr>
              <a:t> neu </a:t>
            </a:r>
            <a:r>
              <a:rPr lang="en-US" sz="2400" b="1" u="sng" err="1">
                <a:solidFill>
                  <a:srgbClr val="FF0000"/>
                </a:solidFill>
              </a:rPr>
              <a:t>f</a:t>
            </a:r>
            <a:r>
              <a:rPr lang="en-US" sz="2400" b="1" err="1">
                <a:solidFill>
                  <a:srgbClr val="002060"/>
                </a:solidFill>
              </a:rPr>
              <a:t>rechdanau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C19D9-CBD1-153F-D952-7A7F5DBCDD62}"/>
              </a:ext>
            </a:extLst>
          </p:cNvPr>
          <p:cNvSpPr txBox="1"/>
          <p:nvPr/>
        </p:nvSpPr>
        <p:spPr>
          <a:xfrm>
            <a:off x="2132767" y="171938"/>
            <a:ext cx="8148069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Mae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amser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cofrestru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!</a:t>
            </a:r>
          </a:p>
        </p:txBody>
      </p:sp>
      <p:pic>
        <p:nvPicPr>
          <p:cNvPr id="11" name="Picture 10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4534FEF-0B62-69E2-6D09-61720D8342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of a child wearing glasses&#10;&#10;Description automatically generated">
            <a:extLst>
              <a:ext uri="{FF2B5EF4-FFF2-40B4-BE49-F238E27FC236}">
                <a16:creationId xmlns:a16="http://schemas.microsoft.com/office/drawing/2014/main" id="{25439D1C-2736-0F75-194D-0E6CE0ABF0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619" y="1839816"/>
            <a:ext cx="2850733" cy="4114800"/>
          </a:xfrm>
          <a:prstGeom prst="rect">
            <a:avLst/>
          </a:prstGeom>
        </p:spPr>
      </p:pic>
      <p:pic>
        <p:nvPicPr>
          <p:cNvPr id="8" name="Picture 7" descr="A food in a container&#10;&#10;Description automatically generated">
            <a:extLst>
              <a:ext uri="{FF2B5EF4-FFF2-40B4-BE49-F238E27FC236}">
                <a16:creationId xmlns:a16="http://schemas.microsoft.com/office/drawing/2014/main" id="{25A419CB-1794-0A02-D93E-23AB9ABC14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3204" y="4532252"/>
            <a:ext cx="1647118" cy="1390333"/>
          </a:xfrm>
          <a:prstGeom prst="rect">
            <a:avLst/>
          </a:prstGeom>
        </p:spPr>
      </p:pic>
      <p:pic>
        <p:nvPicPr>
          <p:cNvPr id="9" name="Picture 8" descr="A plate of food and a bowl of soup&#10;&#10;Description automatically generated">
            <a:extLst>
              <a:ext uri="{FF2B5EF4-FFF2-40B4-BE49-F238E27FC236}">
                <a16:creationId xmlns:a16="http://schemas.microsoft.com/office/drawing/2014/main" id="{9917C7CB-6F1B-3660-FA62-B40F52E494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76386" y="3267771"/>
            <a:ext cx="1784945" cy="1266881"/>
          </a:xfrm>
          <a:prstGeom prst="rect">
            <a:avLst/>
          </a:prstGeom>
        </p:spPr>
      </p:pic>
      <p:pic>
        <p:nvPicPr>
          <p:cNvPr id="12" name="Picture 11" descr="A cartoon of a child with pigtails&#10;&#10;Description automatically generated">
            <a:extLst>
              <a:ext uri="{FF2B5EF4-FFF2-40B4-BE49-F238E27FC236}">
                <a16:creationId xmlns:a16="http://schemas.microsoft.com/office/drawing/2014/main" id="{831FCE8D-4F85-F95D-7926-0026ADACDE2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90330" y="3550760"/>
            <a:ext cx="2676612" cy="2403493"/>
          </a:xfrm>
          <a:prstGeom prst="rect">
            <a:avLst/>
          </a:prstGeom>
        </p:spPr>
      </p:pic>
      <p:sp>
        <p:nvSpPr>
          <p:cNvPr id="5" name="Oval Callout 10">
            <a:extLst>
              <a:ext uri="{FF2B5EF4-FFF2-40B4-BE49-F238E27FC236}">
                <a16:creationId xmlns:a16="http://schemas.microsoft.com/office/drawing/2014/main" id="{3FF771AE-3547-CFD8-D795-A31262B587D6}"/>
              </a:ext>
            </a:extLst>
          </p:cNvPr>
          <p:cNvSpPr/>
          <p:nvPr/>
        </p:nvSpPr>
        <p:spPr>
          <a:xfrm flipH="1">
            <a:off x="5835639" y="3056651"/>
            <a:ext cx="3695095" cy="1685577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CF38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Dw </a:t>
            </a:r>
            <a:r>
              <a:rPr lang="en-US" sz="2400" b="1" dirty="0" err="1">
                <a:solidFill>
                  <a:srgbClr val="002060"/>
                </a:solidFill>
              </a:rPr>
              <a:t>i</a:t>
            </a:r>
            <a:r>
              <a:rPr lang="en-US" sz="2400" b="1" dirty="0">
                <a:solidFill>
                  <a:srgbClr val="002060"/>
                </a:solidFill>
              </a:rPr>
              <a:t> </a:t>
            </a:r>
            <a:r>
              <a:rPr lang="en-US" sz="2400" b="1" dirty="0" err="1">
                <a:solidFill>
                  <a:srgbClr val="002060"/>
                </a:solidFill>
              </a:rPr>
              <a:t>eisiau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brechdanau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os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gwelwch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yn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dda</a:t>
            </a:r>
            <a:r>
              <a:rPr lang="en-US" sz="2400" b="1" dirty="0">
                <a:solidFill>
                  <a:srgbClr val="002060"/>
                </a:solidFill>
              </a:rPr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5372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Callout 10">
            <a:extLst>
              <a:ext uri="{FF2B5EF4-FFF2-40B4-BE49-F238E27FC236}">
                <a16:creationId xmlns:a16="http://schemas.microsoft.com/office/drawing/2014/main" id="{811ED467-F26B-4229-6C7F-99DC31477C89}"/>
              </a:ext>
            </a:extLst>
          </p:cNvPr>
          <p:cNvSpPr/>
          <p:nvPr/>
        </p:nvSpPr>
        <p:spPr>
          <a:xfrm>
            <a:off x="3477270" y="1494338"/>
            <a:ext cx="4721028" cy="1366306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Faint </a:t>
            </a:r>
            <a:r>
              <a:rPr lang="en-US" sz="2400" b="1" err="1">
                <a:solidFill>
                  <a:srgbClr val="002060"/>
                </a:solidFill>
              </a:rPr>
              <a:t>sy'n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cael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cinio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2400" b="1" err="1">
                <a:solidFill>
                  <a:srgbClr val="002060"/>
                </a:solidFill>
              </a:rPr>
              <a:t>ysgol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C19D9-CBD1-153F-D952-7A7F5DBCDD62}"/>
              </a:ext>
            </a:extLst>
          </p:cNvPr>
          <p:cNvSpPr txBox="1"/>
          <p:nvPr/>
        </p:nvSpPr>
        <p:spPr>
          <a:xfrm>
            <a:off x="2132767" y="171938"/>
            <a:ext cx="8148069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Mae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amser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cofrestru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!</a:t>
            </a:r>
          </a:p>
        </p:txBody>
      </p:sp>
      <p:pic>
        <p:nvPicPr>
          <p:cNvPr id="11" name="Picture 10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4534FEF-0B62-69E2-6D09-61720D8342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of a child wearing glasses&#10;&#10;Description automatically generated">
            <a:extLst>
              <a:ext uri="{FF2B5EF4-FFF2-40B4-BE49-F238E27FC236}">
                <a16:creationId xmlns:a16="http://schemas.microsoft.com/office/drawing/2014/main" id="{25439D1C-2736-0F75-194D-0E6CE0ABF0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619" y="1839816"/>
            <a:ext cx="2850733" cy="4114800"/>
          </a:xfrm>
          <a:prstGeom prst="rect">
            <a:avLst/>
          </a:prstGeom>
        </p:spPr>
      </p:pic>
      <p:pic>
        <p:nvPicPr>
          <p:cNvPr id="9" name="Picture 8" descr="A plate of food and a bowl of soup&#10;&#10;Description automatically generated">
            <a:extLst>
              <a:ext uri="{FF2B5EF4-FFF2-40B4-BE49-F238E27FC236}">
                <a16:creationId xmlns:a16="http://schemas.microsoft.com/office/drawing/2014/main" id="{9917C7CB-6F1B-3660-FA62-B40F52E494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6691" y="3969369"/>
            <a:ext cx="2184530" cy="1550307"/>
          </a:xfrm>
          <a:prstGeom prst="rect">
            <a:avLst/>
          </a:prstGeom>
        </p:spPr>
      </p:pic>
      <p:pic>
        <p:nvPicPr>
          <p:cNvPr id="12" name="Picture 11" descr="A cartoon of a child with pigtails&#10;&#10;Description automatically generated">
            <a:extLst>
              <a:ext uri="{FF2B5EF4-FFF2-40B4-BE49-F238E27FC236}">
                <a16:creationId xmlns:a16="http://schemas.microsoft.com/office/drawing/2014/main" id="{831FCE8D-4F85-F95D-7926-0026ADACDE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90330" y="3550760"/>
            <a:ext cx="2676612" cy="2403493"/>
          </a:xfrm>
          <a:prstGeom prst="rect">
            <a:avLst/>
          </a:prstGeom>
        </p:spPr>
      </p:pic>
      <p:sp>
        <p:nvSpPr>
          <p:cNvPr id="5" name="Oval Callout 10">
            <a:extLst>
              <a:ext uri="{FF2B5EF4-FFF2-40B4-BE49-F238E27FC236}">
                <a16:creationId xmlns:a16="http://schemas.microsoft.com/office/drawing/2014/main" id="{3FF771AE-3547-CFD8-D795-A31262B587D6}"/>
              </a:ext>
            </a:extLst>
          </p:cNvPr>
          <p:cNvSpPr/>
          <p:nvPr/>
        </p:nvSpPr>
        <p:spPr>
          <a:xfrm flipH="1">
            <a:off x="5835639" y="3056651"/>
            <a:ext cx="3695095" cy="1685577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CF38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solidFill>
                  <a:srgbClr val="002060"/>
                </a:solidFill>
              </a:rPr>
              <a:t>22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sy'n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cael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cinio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ysgol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57931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Callout 10">
            <a:extLst>
              <a:ext uri="{FF2B5EF4-FFF2-40B4-BE49-F238E27FC236}">
                <a16:creationId xmlns:a16="http://schemas.microsoft.com/office/drawing/2014/main" id="{811ED467-F26B-4229-6C7F-99DC31477C89}"/>
              </a:ext>
            </a:extLst>
          </p:cNvPr>
          <p:cNvSpPr/>
          <p:nvPr/>
        </p:nvSpPr>
        <p:spPr>
          <a:xfrm>
            <a:off x="3477270" y="1494338"/>
            <a:ext cx="5306466" cy="1366306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Faint </a:t>
            </a:r>
            <a:r>
              <a:rPr lang="en-US" sz="2400" b="1" err="1">
                <a:solidFill>
                  <a:srgbClr val="002060"/>
                </a:solidFill>
              </a:rPr>
              <a:t>sy'n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cael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brechdanau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C19D9-CBD1-153F-D952-7A7F5DBCDD62}"/>
              </a:ext>
            </a:extLst>
          </p:cNvPr>
          <p:cNvSpPr txBox="1"/>
          <p:nvPr/>
        </p:nvSpPr>
        <p:spPr>
          <a:xfrm>
            <a:off x="2132767" y="171938"/>
            <a:ext cx="8148069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Mae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amser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cofrestru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!</a:t>
            </a:r>
          </a:p>
        </p:txBody>
      </p:sp>
      <p:pic>
        <p:nvPicPr>
          <p:cNvPr id="11" name="Picture 10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4534FEF-0B62-69E2-6D09-61720D8342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of a child wearing glasses&#10;&#10;Description automatically generated">
            <a:extLst>
              <a:ext uri="{FF2B5EF4-FFF2-40B4-BE49-F238E27FC236}">
                <a16:creationId xmlns:a16="http://schemas.microsoft.com/office/drawing/2014/main" id="{25439D1C-2736-0F75-194D-0E6CE0ABF0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619" y="1839816"/>
            <a:ext cx="2850733" cy="4114800"/>
          </a:xfrm>
          <a:prstGeom prst="rect">
            <a:avLst/>
          </a:prstGeom>
        </p:spPr>
      </p:pic>
      <p:pic>
        <p:nvPicPr>
          <p:cNvPr id="12" name="Picture 11" descr="A cartoon of a child with pigtails&#10;&#10;Description automatically generated">
            <a:extLst>
              <a:ext uri="{FF2B5EF4-FFF2-40B4-BE49-F238E27FC236}">
                <a16:creationId xmlns:a16="http://schemas.microsoft.com/office/drawing/2014/main" id="{831FCE8D-4F85-F95D-7926-0026ADACDE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90330" y="3550760"/>
            <a:ext cx="2676612" cy="2403493"/>
          </a:xfrm>
          <a:prstGeom prst="rect">
            <a:avLst/>
          </a:prstGeom>
        </p:spPr>
      </p:pic>
      <p:sp>
        <p:nvSpPr>
          <p:cNvPr id="5" name="Oval Callout 10">
            <a:extLst>
              <a:ext uri="{FF2B5EF4-FFF2-40B4-BE49-F238E27FC236}">
                <a16:creationId xmlns:a16="http://schemas.microsoft.com/office/drawing/2014/main" id="{3FF771AE-3547-CFD8-D795-A31262B587D6}"/>
              </a:ext>
            </a:extLst>
          </p:cNvPr>
          <p:cNvSpPr/>
          <p:nvPr/>
        </p:nvSpPr>
        <p:spPr>
          <a:xfrm flipH="1">
            <a:off x="5835639" y="3056651"/>
            <a:ext cx="3695095" cy="1685577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CF38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solidFill>
                  <a:srgbClr val="002060"/>
                </a:solidFill>
              </a:rPr>
              <a:t>Pump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sy'n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cael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brechdanau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endParaRPr lang="en-US"/>
          </a:p>
          <a:p>
            <a:pPr algn="ctr"/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.</a:t>
            </a:r>
            <a:endParaRPr lang="en-US"/>
          </a:p>
        </p:txBody>
      </p:sp>
      <p:pic>
        <p:nvPicPr>
          <p:cNvPr id="4" name="Picture 3" descr="A food in a container&#10;&#10;Description automatically generated">
            <a:extLst>
              <a:ext uri="{FF2B5EF4-FFF2-40B4-BE49-F238E27FC236}">
                <a16:creationId xmlns:a16="http://schemas.microsoft.com/office/drawing/2014/main" id="{EEBAC1A8-1172-EBAC-5766-D24CDBEE32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1205" y="3733082"/>
            <a:ext cx="2362654" cy="2036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648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E3AE8473-9BC3-238E-605C-ED725F9F1A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342690" y="445684"/>
            <a:ext cx="7698137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ctr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</a:rPr>
              <a:t>Pa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>
                <a:solidFill>
                  <a:schemeClr val="bg1"/>
                </a:solidFill>
              </a:rPr>
              <a:t>ydd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ydy</a:t>
            </a:r>
            <a:r>
              <a:rPr lang="en-US" sz="4400" b="1" dirty="0">
                <a:solidFill>
                  <a:schemeClr val="bg1"/>
                </a:solidFill>
              </a:rPr>
              <a:t> hi </a:t>
            </a:r>
            <a:r>
              <a:rPr lang="en-US" sz="4400" b="1" dirty="0" err="1">
                <a:solidFill>
                  <a:schemeClr val="bg1"/>
                </a:solidFill>
              </a:rPr>
              <a:t>heddiw</a:t>
            </a:r>
            <a:r>
              <a:rPr lang="en-US" sz="4400" b="1" dirty="0">
                <a:solidFill>
                  <a:schemeClr val="bg1"/>
                </a:solidFill>
              </a:rPr>
              <a:t>?</a:t>
            </a:r>
            <a:endParaRPr lang="en-US" sz="2800" b="1" i="1" dirty="0">
              <a:solidFill>
                <a:schemeClr val="bg1"/>
              </a:solidFill>
              <a:cs typeface="Calibri"/>
            </a:endParaRPr>
          </a:p>
        </p:txBody>
      </p:sp>
      <p:sp>
        <p:nvSpPr>
          <p:cNvPr id="3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960270" y="2001738"/>
            <a:ext cx="4638995" cy="3355570"/>
          </a:xfrm>
          <a:prstGeom prst="star12">
            <a:avLst/>
          </a:prstGeom>
          <a:solidFill>
            <a:srgbClr val="FFC000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dirty="0" err="1">
                <a:solidFill>
                  <a:srgbClr val="002060"/>
                </a:solidFill>
              </a:rPr>
              <a:t>Dydd</a:t>
            </a:r>
            <a:r>
              <a:rPr lang="en-US" sz="4800" b="1" dirty="0">
                <a:solidFill>
                  <a:srgbClr val="002060"/>
                </a:solidFill>
              </a:rPr>
              <a:t> Iau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5423271" y="3137860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 b="1">
                <a:solidFill>
                  <a:srgbClr val="002060"/>
                </a:solidFill>
              </a:rPr>
              <a:t>   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 hi </a:t>
            </a:r>
            <a:r>
              <a:rPr lang="en-US" sz="6600" b="1" err="1">
                <a:solidFill>
                  <a:srgbClr val="002060"/>
                </a:solidFill>
              </a:rPr>
              <a:t>heddiw</a:t>
            </a:r>
            <a:r>
              <a:rPr lang="en-US" sz="66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8180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279227" y="1711673"/>
            <a:ext cx="7632352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Ydy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 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000" b="1" dirty="0">
                <a:latin typeface="Aptos"/>
                <a:cs typeface="Arial"/>
              </a:rPr>
              <a:t> </a:t>
            </a:r>
            <a:r>
              <a:rPr lang="en-US" sz="4000" b="1" dirty="0" err="1">
                <a:solidFill>
                  <a:srgbClr val="FF0000"/>
                </a:solidFill>
                <a:latin typeface="Aptos"/>
                <a:cs typeface="Arial"/>
              </a:rPr>
              <a:t>dd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ydd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Iau 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heddiw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642618" y="4151773"/>
            <a:ext cx="4877934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hi'n</a:t>
            </a:r>
            <a:r>
              <a:rPr lang="en-US" sz="3200" dirty="0">
                <a:latin typeface="Aptos"/>
                <a:cs typeface="Arial"/>
              </a:rPr>
              <a:t> </a:t>
            </a:r>
            <a:endParaRPr lang="en-US" dirty="0">
              <a:solidFill>
                <a:srgbClr val="002060"/>
              </a:solidFill>
              <a:latin typeface="Aptos"/>
              <a:cs typeface="Calibri"/>
            </a:endParaRPr>
          </a:p>
          <a:p>
            <a:pPr algn="ctr"/>
            <a:r>
              <a:rPr lang="en-US" sz="3200" b="1" dirty="0" err="1">
                <a:solidFill>
                  <a:srgbClr val="FF0000"/>
                </a:solidFill>
                <a:latin typeface="Aptos"/>
                <a:cs typeface="Arial"/>
              </a:rPr>
              <a:t>dd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ydd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Iau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 dirty="0">
              <a:solidFill>
                <a:srgbClr val="002060"/>
              </a:solidFill>
              <a:latin typeface="Aptos"/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6787119" y="2859307"/>
            <a:ext cx="1078663" cy="1283154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4443012" y="2845743"/>
            <a:ext cx="1069136" cy="1296568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9449669-D8B9-5D11-CB71-365AE90260A1}"/>
              </a:ext>
            </a:extLst>
          </p:cNvPr>
          <p:cNvSpPr txBox="1"/>
          <p:nvPr/>
        </p:nvSpPr>
        <p:spPr>
          <a:xfrm>
            <a:off x="6430168" y="4153601"/>
            <a:ext cx="5044720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3200" b="1" dirty="0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dydy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hi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3200" dirty="0">
                <a:latin typeface="Aptos"/>
                <a:cs typeface="Arial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latin typeface="Aptos"/>
                <a:cs typeface="Arial"/>
              </a:rPr>
              <a:t>dd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ydd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Iau 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 dirty="0">
              <a:solidFill>
                <a:srgbClr val="002060"/>
              </a:solidFill>
              <a:latin typeface="Aptos"/>
              <a:cs typeface="Calibri"/>
            </a:endParaRPr>
          </a:p>
        </p:txBody>
      </p:sp>
      <p:sp>
        <p:nvSpPr>
          <p:cNvPr id="15" name="12-Point Star 9">
            <a:extLst>
              <a:ext uri="{FF2B5EF4-FFF2-40B4-BE49-F238E27FC236}">
                <a16:creationId xmlns:a16="http://schemas.microsoft.com/office/drawing/2014/main" id="{2FAA480B-A328-78FA-B903-E90DCE3AEE88}"/>
              </a:ext>
            </a:extLst>
          </p:cNvPr>
          <p:cNvSpPr/>
          <p:nvPr/>
        </p:nvSpPr>
        <p:spPr>
          <a:xfrm>
            <a:off x="451113" y="242569"/>
            <a:ext cx="6599136" cy="680587"/>
          </a:xfrm>
          <a:prstGeom prst="roundRect">
            <a:avLst/>
          </a:prstGeom>
          <a:solidFill>
            <a:srgbClr val="FCD358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y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cwestiwn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=  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/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yr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ateb</a:t>
            </a:r>
            <a:endParaRPr lang="en-US" sz="2400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83060379-234C-8996-F04E-2021946FD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879" y="3173992"/>
            <a:ext cx="914400" cy="914400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AA59AD60-DF9D-C178-B97A-5B0DE0AACF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562142" y="3172566"/>
            <a:ext cx="914400" cy="91440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7071404-1248-6B0C-41C4-AE4D25B1924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168549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E3AE8473-9BC3-238E-605C-ED725F9F1A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3390440" y="500112"/>
            <a:ext cx="5425745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ctr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</a:rPr>
              <a:t>Pa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f</a:t>
            </a:r>
            <a:r>
              <a:rPr lang="en-US" sz="4400" b="1" dirty="0" err="1">
                <a:solidFill>
                  <a:schemeClr val="bg1"/>
                </a:solidFill>
              </a:rPr>
              <a:t>is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ydy</a:t>
            </a:r>
            <a:r>
              <a:rPr lang="en-US" sz="4400" b="1" dirty="0">
                <a:solidFill>
                  <a:schemeClr val="bg1"/>
                </a:solidFill>
              </a:rPr>
              <a:t> hi?</a:t>
            </a:r>
            <a:endParaRPr lang="en-US" sz="2800" b="1" i="1" dirty="0">
              <a:solidFill>
                <a:schemeClr val="bg1"/>
              </a:solidFill>
              <a:cs typeface="Calibri"/>
            </a:endParaRPr>
          </a:p>
        </p:txBody>
      </p:sp>
      <p:sp>
        <p:nvSpPr>
          <p:cNvPr id="3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584795" y="2085638"/>
            <a:ext cx="5038732" cy="3355570"/>
          </a:xfrm>
          <a:prstGeom prst="star12">
            <a:avLst/>
          </a:prstGeom>
          <a:solidFill>
            <a:srgbClr val="FFC000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 dirty="0" err="1">
                <a:solidFill>
                  <a:srgbClr val="002060"/>
                </a:solidFill>
                <a:cs typeface="Calibri"/>
              </a:rPr>
              <a:t>Ionawr</a:t>
            </a:r>
          </a:p>
        </p:txBody>
      </p:sp>
      <p:sp>
        <p:nvSpPr>
          <p:cNvPr id="5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22232" y="2888284"/>
            <a:ext cx="12178483" cy="14465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 b="1" dirty="0">
                <a:solidFill>
                  <a:srgbClr val="002060"/>
                </a:solidFill>
              </a:rPr>
              <a:t>           Mis             </a:t>
            </a:r>
            <a:r>
              <a:rPr lang="en-US" sz="8800" b="1" dirty="0">
                <a:solidFill>
                  <a:srgbClr val="002060"/>
                </a:solidFill>
              </a:rPr>
              <a:t>           </a:t>
            </a:r>
            <a:r>
              <a:rPr lang="en-US" sz="6600" b="1" dirty="0">
                <a:solidFill>
                  <a:srgbClr val="002060"/>
                </a:solidFill>
              </a:rPr>
              <a:t>    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 dirty="0">
                <a:solidFill>
                  <a:srgbClr val="002060"/>
                </a:solidFill>
              </a:rPr>
              <a:t> hi.</a:t>
            </a:r>
          </a:p>
        </p:txBody>
      </p:sp>
    </p:spTree>
    <p:extLst>
      <p:ext uri="{BB962C8B-B14F-4D97-AF65-F5344CB8AC3E}">
        <p14:creationId xmlns:p14="http://schemas.microsoft.com/office/powerpoint/2010/main" val="3909786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581549" y="1711673"/>
            <a:ext cx="7019347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Ydy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 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000" b="1" dirty="0">
                <a:latin typeface="Aptos"/>
                <a:cs typeface="Arial"/>
              </a:rPr>
              <a:t> </a:t>
            </a:r>
            <a:r>
              <a:rPr lang="en-US" sz="4000" b="1" dirty="0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is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Ionawr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642618" y="4151773"/>
            <a:ext cx="4652314" cy="64698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hi'n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b="1" dirty="0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is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Ionawr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 dirty="0">
              <a:solidFill>
                <a:srgbClr val="002060"/>
              </a:solidFill>
              <a:latin typeface="Aptos"/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6787119" y="2859307"/>
            <a:ext cx="1078663" cy="1283154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4443012" y="2845743"/>
            <a:ext cx="1069136" cy="1296568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9449669-D8B9-5D11-CB71-365AE90260A1}"/>
              </a:ext>
            </a:extLst>
          </p:cNvPr>
          <p:cNvSpPr txBox="1"/>
          <p:nvPr/>
        </p:nvSpPr>
        <p:spPr>
          <a:xfrm>
            <a:off x="6430168" y="4153601"/>
            <a:ext cx="5044720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3200" b="1" dirty="0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dydy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hi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3200" dirty="0">
                <a:latin typeface="Aptos"/>
                <a:cs typeface="Arial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is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Ionawr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 dirty="0">
              <a:solidFill>
                <a:srgbClr val="002060"/>
              </a:solidFill>
              <a:latin typeface="Aptos"/>
              <a:cs typeface="Calibri"/>
            </a:endParaRPr>
          </a:p>
        </p:txBody>
      </p:sp>
      <p:sp>
        <p:nvSpPr>
          <p:cNvPr id="15" name="12-Point Star 9">
            <a:extLst>
              <a:ext uri="{FF2B5EF4-FFF2-40B4-BE49-F238E27FC236}">
                <a16:creationId xmlns:a16="http://schemas.microsoft.com/office/drawing/2014/main" id="{2FAA480B-A328-78FA-B903-E90DCE3AEE88}"/>
              </a:ext>
            </a:extLst>
          </p:cNvPr>
          <p:cNvSpPr/>
          <p:nvPr/>
        </p:nvSpPr>
        <p:spPr>
          <a:xfrm>
            <a:off x="451113" y="242569"/>
            <a:ext cx="6599136" cy="680587"/>
          </a:xfrm>
          <a:prstGeom prst="roundRect">
            <a:avLst/>
          </a:prstGeom>
          <a:solidFill>
            <a:srgbClr val="FCD358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y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cwestiwn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=  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/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yr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ateb</a:t>
            </a:r>
            <a:endParaRPr lang="en-US" sz="2400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83060379-234C-8996-F04E-2021946FD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879" y="3173992"/>
            <a:ext cx="914400" cy="914400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AA59AD60-DF9D-C178-B97A-5B0DE0AACF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562142" y="3172566"/>
            <a:ext cx="914400" cy="91440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7071404-1248-6B0C-41C4-AE4D25B1924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884986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E3AE8473-9BC3-238E-605C-ED725F9F1A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3050261" y="527327"/>
            <a:ext cx="6092495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ctr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</a:rPr>
              <a:t>Pa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</a:t>
            </a:r>
            <a:r>
              <a:rPr lang="en-US" sz="4400" b="1" dirty="0" err="1">
                <a:solidFill>
                  <a:schemeClr val="bg1"/>
                </a:solidFill>
              </a:rPr>
              <a:t>ymor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ydy</a:t>
            </a:r>
            <a:r>
              <a:rPr lang="en-US" sz="4400" b="1" dirty="0">
                <a:solidFill>
                  <a:schemeClr val="bg1"/>
                </a:solidFill>
              </a:rPr>
              <a:t> hi?</a:t>
            </a:r>
            <a:endParaRPr lang="en-US" sz="2800" b="1" i="1" dirty="0">
              <a:solidFill>
                <a:schemeClr val="bg1"/>
              </a:solidFill>
              <a:cs typeface="Calibri"/>
            </a:endParaRPr>
          </a:p>
        </p:txBody>
      </p:sp>
      <p:sp>
        <p:nvSpPr>
          <p:cNvPr id="3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2299809" y="2101271"/>
            <a:ext cx="4638995" cy="3355570"/>
          </a:xfrm>
          <a:prstGeom prst="star12">
            <a:avLst/>
          </a:prstGeom>
          <a:solidFill>
            <a:srgbClr val="FFC000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 dirty="0" err="1">
                <a:solidFill>
                  <a:srgbClr val="002060"/>
                </a:solidFill>
                <a:cs typeface="Calibri"/>
              </a:rPr>
              <a:t>Gaeaf</a:t>
            </a:r>
          </a:p>
        </p:txBody>
      </p:sp>
      <p:sp>
        <p:nvSpPr>
          <p:cNvPr id="5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5453306" y="3235533"/>
            <a:ext cx="578449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 b="1">
                <a:solidFill>
                  <a:srgbClr val="002060"/>
                </a:solidFill>
              </a:rPr>
              <a:t>           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 hi.</a:t>
            </a:r>
          </a:p>
        </p:txBody>
      </p:sp>
    </p:spTree>
    <p:extLst>
      <p:ext uri="{BB962C8B-B14F-4D97-AF65-F5344CB8AC3E}">
        <p14:creationId xmlns:p14="http://schemas.microsoft.com/office/powerpoint/2010/main" val="2462808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5955D86-B99A-4646-A6AD-A388B8B9A77A}"/>
              </a:ext>
            </a:extLst>
          </p:cNvPr>
          <p:cNvSpPr txBox="1"/>
          <p:nvPr/>
        </p:nvSpPr>
        <p:spPr>
          <a:xfrm>
            <a:off x="240378" y="1162929"/>
            <a:ext cx="2671271" cy="3349050"/>
          </a:xfrm>
          <a:prstGeom prst="roundRect">
            <a:avLst/>
          </a:prstGeom>
          <a:solidFill>
            <a:srgbClr val="FFC000"/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2800">
                <a:latin typeface="Arial"/>
                <a:cs typeface="Arial"/>
              </a:rPr>
              <a:t> </a:t>
            </a:r>
            <a:r>
              <a:rPr lang="cy-GB" sz="2800">
                <a:solidFill>
                  <a:srgbClr val="002060"/>
                </a:solidFill>
                <a:latin typeface="Aptos"/>
                <a:cs typeface="Arial"/>
              </a:rPr>
              <a:t>Dydd Sul</a:t>
            </a:r>
          </a:p>
          <a:p>
            <a:r>
              <a:rPr lang="cy-GB" sz="2800">
                <a:solidFill>
                  <a:srgbClr val="002060"/>
                </a:solidFill>
                <a:latin typeface="Aptos"/>
                <a:cs typeface="Arial"/>
              </a:rPr>
              <a:t> Dydd Llun</a:t>
            </a:r>
          </a:p>
          <a:p>
            <a:r>
              <a:rPr lang="cy-GB" sz="2800">
                <a:solidFill>
                  <a:srgbClr val="002060"/>
                </a:solidFill>
                <a:latin typeface="Aptos"/>
                <a:cs typeface="Arial"/>
              </a:rPr>
              <a:t> Dydd Mawrth</a:t>
            </a:r>
          </a:p>
          <a:p>
            <a:r>
              <a:rPr lang="cy-GB" sz="2800">
                <a:solidFill>
                  <a:srgbClr val="002060"/>
                </a:solidFill>
                <a:latin typeface="Aptos"/>
                <a:cs typeface="Arial"/>
              </a:rPr>
              <a:t> Dydd Mercher</a:t>
            </a:r>
          </a:p>
          <a:p>
            <a:r>
              <a:rPr lang="cy-GB" sz="2800">
                <a:solidFill>
                  <a:srgbClr val="002060"/>
                </a:solidFill>
                <a:latin typeface="Aptos"/>
                <a:cs typeface="Arial"/>
              </a:rPr>
              <a:t> Dydd Iau</a:t>
            </a:r>
          </a:p>
          <a:p>
            <a:r>
              <a:rPr lang="cy-GB" sz="2800">
                <a:solidFill>
                  <a:srgbClr val="002060"/>
                </a:solidFill>
                <a:latin typeface="Aptos"/>
                <a:cs typeface="Arial"/>
              </a:rPr>
              <a:t> Dydd Gwener</a:t>
            </a:r>
          </a:p>
          <a:p>
            <a:r>
              <a:rPr lang="cy-GB" sz="2800">
                <a:solidFill>
                  <a:srgbClr val="002060"/>
                </a:solidFill>
                <a:latin typeface="Aptos"/>
                <a:cs typeface="Arial"/>
              </a:rPr>
              <a:t> Dydd Sadwrn</a:t>
            </a:r>
            <a:endParaRPr lang="cy-GB" sz="1400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4382DB-AE4F-F64F-A7A6-DD6E90D98C12}"/>
              </a:ext>
            </a:extLst>
          </p:cNvPr>
          <p:cNvSpPr txBox="1"/>
          <p:nvPr/>
        </p:nvSpPr>
        <p:spPr>
          <a:xfrm>
            <a:off x="3049880" y="1162929"/>
            <a:ext cx="2035532" cy="4763274"/>
          </a:xfrm>
          <a:prstGeom prst="roundRect">
            <a:avLst/>
          </a:prstGeom>
          <a:solidFill>
            <a:srgbClr val="FFC000"/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2800">
                <a:latin typeface="Arial"/>
                <a:cs typeface="Arial"/>
              </a:rPr>
              <a:t> </a:t>
            </a:r>
            <a:r>
              <a:rPr lang="cy-GB" sz="2400">
                <a:solidFill>
                  <a:srgbClr val="002060"/>
                </a:solidFill>
                <a:latin typeface="Aptos"/>
                <a:cs typeface="Arial"/>
              </a:rPr>
              <a:t>Ionawr</a:t>
            </a:r>
          </a:p>
          <a:p>
            <a:r>
              <a:rPr lang="cy-GB" sz="2400">
                <a:solidFill>
                  <a:srgbClr val="002060"/>
                </a:solidFill>
                <a:latin typeface="Aptos"/>
                <a:cs typeface="Arial"/>
              </a:rPr>
              <a:t> Chwefror</a:t>
            </a:r>
          </a:p>
          <a:p>
            <a:r>
              <a:rPr lang="cy-GB" sz="2400">
                <a:solidFill>
                  <a:srgbClr val="002060"/>
                </a:solidFill>
                <a:latin typeface="Aptos"/>
                <a:cs typeface="Arial"/>
              </a:rPr>
              <a:t> Mawrth</a:t>
            </a:r>
          </a:p>
          <a:p>
            <a:r>
              <a:rPr lang="cy-GB" sz="2400">
                <a:solidFill>
                  <a:srgbClr val="002060"/>
                </a:solidFill>
                <a:latin typeface="Aptos"/>
                <a:cs typeface="Arial"/>
              </a:rPr>
              <a:t> Ebrill</a:t>
            </a:r>
          </a:p>
          <a:p>
            <a:r>
              <a:rPr lang="cy-GB" sz="2400">
                <a:solidFill>
                  <a:srgbClr val="002060"/>
                </a:solidFill>
                <a:latin typeface="Aptos"/>
                <a:cs typeface="Arial"/>
              </a:rPr>
              <a:t> Mai</a:t>
            </a:r>
          </a:p>
          <a:p>
            <a:r>
              <a:rPr lang="cy-GB" sz="2400">
                <a:solidFill>
                  <a:srgbClr val="002060"/>
                </a:solidFill>
                <a:latin typeface="Aptos"/>
                <a:cs typeface="Arial"/>
              </a:rPr>
              <a:t> Mehefin</a:t>
            </a:r>
          </a:p>
          <a:p>
            <a:r>
              <a:rPr lang="cy-GB" sz="2400">
                <a:solidFill>
                  <a:srgbClr val="002060"/>
                </a:solidFill>
                <a:latin typeface="Aptos"/>
                <a:cs typeface="Arial"/>
              </a:rPr>
              <a:t> Gorffennaf</a:t>
            </a:r>
          </a:p>
          <a:p>
            <a:r>
              <a:rPr lang="cy-GB" sz="2400">
                <a:solidFill>
                  <a:srgbClr val="002060"/>
                </a:solidFill>
                <a:latin typeface="Aptos"/>
                <a:cs typeface="Arial"/>
              </a:rPr>
              <a:t> Awst</a:t>
            </a:r>
          </a:p>
          <a:p>
            <a:r>
              <a:rPr lang="cy-GB" sz="2400">
                <a:solidFill>
                  <a:srgbClr val="002060"/>
                </a:solidFill>
                <a:latin typeface="Aptos"/>
                <a:cs typeface="Arial"/>
              </a:rPr>
              <a:t> Medi</a:t>
            </a:r>
          </a:p>
          <a:p>
            <a:r>
              <a:rPr lang="cy-GB" sz="2400">
                <a:solidFill>
                  <a:srgbClr val="002060"/>
                </a:solidFill>
                <a:latin typeface="Aptos"/>
                <a:cs typeface="Arial"/>
              </a:rPr>
              <a:t> Hydref</a:t>
            </a:r>
          </a:p>
          <a:p>
            <a:r>
              <a:rPr lang="cy-GB" sz="2400">
                <a:solidFill>
                  <a:srgbClr val="002060"/>
                </a:solidFill>
                <a:latin typeface="Aptos"/>
                <a:cs typeface="Arial"/>
              </a:rPr>
              <a:t> Tachwedd</a:t>
            </a:r>
          </a:p>
          <a:p>
            <a:r>
              <a:rPr lang="cy-GB" sz="2400">
                <a:solidFill>
                  <a:srgbClr val="002060"/>
                </a:solidFill>
                <a:latin typeface="Aptos"/>
                <a:cs typeface="Arial"/>
              </a:rPr>
              <a:t> Rhagfyr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0A0616A-4862-E94D-BA1F-256DC5BE2E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16" r="2666"/>
          <a:stretch/>
        </p:blipFill>
        <p:spPr>
          <a:xfrm>
            <a:off x="5633356" y="4390925"/>
            <a:ext cx="6123215" cy="153395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9568FBD-2D34-0F4E-AA0A-4F5119212369}"/>
              </a:ext>
            </a:extLst>
          </p:cNvPr>
          <p:cNvSpPr txBox="1"/>
          <p:nvPr/>
        </p:nvSpPr>
        <p:spPr>
          <a:xfrm>
            <a:off x="5775580" y="4896843"/>
            <a:ext cx="5863424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800" b="1" dirty="0">
                <a:solidFill>
                  <a:srgbClr val="002060"/>
                </a:solidFill>
                <a:latin typeface="Aptos"/>
                <a:ea typeface="Noteworthy Light" panose="02000400000000000000" pitchFamily="2" charset="77"/>
                <a:cs typeface="Apple Chancery"/>
              </a:rPr>
              <a:t>Dydd Iau, Ionawr y nawfed.</a:t>
            </a:r>
            <a:endParaRPr lang="cy-GB" sz="2800" b="1" dirty="0">
              <a:solidFill>
                <a:srgbClr val="002060"/>
              </a:solidFill>
              <a:latin typeface="Apto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39BCD1-3617-CD6D-3AD9-507460C446CD}"/>
              </a:ext>
            </a:extLst>
          </p:cNvPr>
          <p:cNvSpPr txBox="1"/>
          <p:nvPr/>
        </p:nvSpPr>
        <p:spPr>
          <a:xfrm>
            <a:off x="2448718" y="209109"/>
            <a:ext cx="7636971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Beth </a:t>
            </a:r>
            <a:r>
              <a:rPr lang="en-US" sz="4400" b="1" err="1">
                <a:solidFill>
                  <a:schemeClr val="bg1"/>
                </a:solidFill>
                <a:latin typeface="Aptos"/>
                <a:cs typeface="Arial"/>
              </a:rPr>
              <a:t>ydy'r</a:t>
            </a:r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400" b="1" err="1">
                <a:solidFill>
                  <a:schemeClr val="bg1"/>
                </a:solidFill>
                <a:latin typeface="Aptos"/>
                <a:cs typeface="Arial"/>
              </a:rPr>
              <a:t>dyddiad</a:t>
            </a:r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400" b="1" err="1">
                <a:solidFill>
                  <a:schemeClr val="bg1"/>
                </a:solidFill>
                <a:latin typeface="Aptos"/>
                <a:cs typeface="Arial"/>
              </a:rPr>
              <a:t>heddiw</a:t>
            </a:r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?</a:t>
            </a:r>
            <a:endParaRPr lang="en-US" sz="4400" i="1">
              <a:solidFill>
                <a:schemeClr val="bg1"/>
              </a:solidFill>
              <a:latin typeface="Aptos"/>
              <a:cs typeface="Arial"/>
            </a:endParaRPr>
          </a:p>
        </p:txBody>
      </p:sp>
      <p:pic>
        <p:nvPicPr>
          <p:cNvPr id="1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36B8AFB-B399-CC98-A3F9-786121448BA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6" name="Picture 15" descr="A white squares with black and red text&#10;&#10;Description automatically generated">
            <a:extLst>
              <a:ext uri="{FF2B5EF4-FFF2-40B4-BE49-F238E27FC236}">
                <a16:creationId xmlns:a16="http://schemas.microsoft.com/office/drawing/2014/main" id="{10235004-443E-1C30-B9C6-B9EC995DD5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59244" y="1264233"/>
            <a:ext cx="6096000" cy="2935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247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568926" y="1627774"/>
            <a:ext cx="5837960" cy="46527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Sut </a:t>
            </a:r>
            <a:r>
              <a:rPr lang="en-GB" sz="2800" b="1" err="1">
                <a:solidFill>
                  <a:srgbClr val="002060"/>
                </a:solidFill>
                <a:latin typeface="Arial"/>
                <a:cs typeface="Arial"/>
              </a:rPr>
              <a:t>mae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’r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tywydd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heddiw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?</a:t>
            </a:r>
          </a:p>
          <a:p>
            <a:pPr marL="0" indent="0">
              <a:buNone/>
            </a:pPr>
            <a:r>
              <a:rPr lang="en-GB" sz="2800" b="1" dirty="0">
                <a:solidFill>
                  <a:srgbClr val="002060"/>
                </a:solidFill>
                <a:latin typeface="Arial"/>
                <a:cs typeface="Arial"/>
              </a:rPr>
              <a:t>Mae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hi’n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b="1" u="sng" err="1">
                <a:solidFill>
                  <a:srgbClr val="FF0000"/>
                </a:solidFill>
                <a:latin typeface="Arial"/>
                <a:cs typeface="Arial"/>
              </a:rPr>
              <a:t>w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yntog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.</a:t>
            </a:r>
          </a:p>
          <a:p>
            <a:pPr marL="0" indent="0">
              <a:buNone/>
            </a:pPr>
            <a:endParaRPr lang="en-GB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Sut </a:t>
            </a:r>
            <a:r>
              <a:rPr lang="en-GB" sz="2800" b="1" err="1">
                <a:solidFill>
                  <a:srgbClr val="002060"/>
                </a:solidFill>
                <a:latin typeface="Arial"/>
                <a:cs typeface="Arial"/>
              </a:rPr>
              <a:t>oedd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 y 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tywydd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ddoe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?</a:t>
            </a:r>
          </a:p>
          <a:p>
            <a:pPr marL="0" indent="0">
              <a:buNone/>
            </a:pPr>
            <a:r>
              <a:rPr lang="en-GB" sz="2800" b="1" err="1">
                <a:solidFill>
                  <a:srgbClr val="002060"/>
                </a:solidFill>
                <a:latin typeface="Arial"/>
                <a:cs typeface="Arial"/>
              </a:rPr>
              <a:t>Roedd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hi’n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braf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.</a:t>
            </a:r>
          </a:p>
          <a:p>
            <a:pPr marL="0" indent="0">
              <a:buNone/>
            </a:pPr>
            <a:endParaRPr lang="en-GB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Sut </a:t>
            </a:r>
            <a:r>
              <a:rPr lang="en-GB" sz="2800" b="1" err="1">
                <a:solidFill>
                  <a:srgbClr val="002060"/>
                </a:solidFill>
                <a:latin typeface="Arial"/>
                <a:cs typeface="Arial"/>
              </a:rPr>
              <a:t>bydd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 y 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tywydd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yfory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?</a:t>
            </a:r>
          </a:p>
          <a:p>
            <a:pPr marL="0" indent="0">
              <a:buNone/>
            </a:pPr>
            <a:r>
              <a:rPr lang="en-GB" sz="2800" b="1" err="1">
                <a:solidFill>
                  <a:srgbClr val="002060"/>
                </a:solidFill>
                <a:latin typeface="Arial"/>
                <a:cs typeface="Arial"/>
              </a:rPr>
              <a:t>Bydd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hi’n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bwrw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eira</a:t>
            </a:r>
            <a:r>
              <a:rPr lang="en-GB" dirty="0">
                <a:solidFill>
                  <a:srgbClr val="002060"/>
                </a:solidFill>
                <a:latin typeface="Arial"/>
                <a:cs typeface="Arial"/>
              </a:rPr>
              <a:t>.</a:t>
            </a:r>
            <a:endParaRPr lang="en-GB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12A96F-6534-5441-B32F-08A47B29E6B2}"/>
              </a:ext>
            </a:extLst>
          </p:cNvPr>
          <p:cNvSpPr txBox="1"/>
          <p:nvPr/>
        </p:nvSpPr>
        <p:spPr>
          <a:xfrm>
            <a:off x="7291473" y="1629508"/>
            <a:ext cx="2836985" cy="1123712"/>
          </a:xfrm>
          <a:prstGeom prst="roundRect">
            <a:avLst/>
          </a:prstGeom>
          <a:solidFill>
            <a:srgbClr val="FFC000"/>
          </a:solidFill>
          <a:ln w="381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Amser </a:t>
            </a:r>
            <a:r>
              <a:rPr lang="en-US" sz="2400" b="1" err="1">
                <a:solidFill>
                  <a:srgbClr val="002060"/>
                </a:solidFill>
                <a:latin typeface="Arial"/>
                <a:cs typeface="Arial"/>
              </a:rPr>
              <a:t>Presennol</a:t>
            </a:r>
            <a:endParaRPr lang="en-US" sz="2400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200" i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Present Tense</a:t>
            </a:r>
            <a:endParaRPr lang="en-US" sz="2400" i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FF736A-6EA4-364F-8CE2-9E504A5F9109}"/>
              </a:ext>
            </a:extLst>
          </p:cNvPr>
          <p:cNvSpPr txBox="1"/>
          <p:nvPr/>
        </p:nvSpPr>
        <p:spPr>
          <a:xfrm>
            <a:off x="7291473" y="3192682"/>
            <a:ext cx="3011521" cy="1123712"/>
          </a:xfrm>
          <a:prstGeom prst="roundRect">
            <a:avLst/>
          </a:prstGeom>
          <a:solidFill>
            <a:srgbClr val="FFC000"/>
          </a:solidFill>
          <a:ln w="381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Amser Gorffennol</a:t>
            </a:r>
            <a:endParaRPr lang="en-US" sz="2400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200" i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Past tense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17761C-E341-9540-B863-C8AA56CEBF55}"/>
              </a:ext>
            </a:extLst>
          </p:cNvPr>
          <p:cNvSpPr txBox="1"/>
          <p:nvPr/>
        </p:nvSpPr>
        <p:spPr>
          <a:xfrm>
            <a:off x="7291473" y="4734333"/>
            <a:ext cx="2836985" cy="1123712"/>
          </a:xfrm>
          <a:prstGeom prst="roundRect">
            <a:avLst/>
          </a:prstGeom>
          <a:solidFill>
            <a:srgbClr val="FFC000"/>
          </a:solidFill>
          <a:ln w="381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Amser </a:t>
            </a:r>
            <a:r>
              <a:rPr lang="en-US" sz="2400" b="1" err="1">
                <a:solidFill>
                  <a:srgbClr val="002060"/>
                </a:solidFill>
                <a:latin typeface="Arial"/>
                <a:cs typeface="Arial"/>
              </a:rPr>
              <a:t>Dyfodol</a:t>
            </a:r>
            <a:endParaRPr lang="en-US" sz="2400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200" i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FutureTense</a:t>
            </a:r>
            <a:endParaRPr lang="en-US" sz="2400" i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5E88628-CD94-CD26-80AF-0DF73313DF2C}"/>
              </a:ext>
            </a:extLst>
          </p:cNvPr>
          <p:cNvCxnSpPr>
            <a:cxnSpLocks/>
          </p:cNvCxnSpPr>
          <p:nvPr/>
        </p:nvCxnSpPr>
        <p:spPr>
          <a:xfrm flipH="1">
            <a:off x="6157765" y="2163024"/>
            <a:ext cx="762597" cy="16892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74B3822-8470-6DE0-2EBD-FD193DD939CE}"/>
              </a:ext>
            </a:extLst>
          </p:cNvPr>
          <p:cNvCxnSpPr>
            <a:cxnSpLocks/>
          </p:cNvCxnSpPr>
          <p:nvPr/>
        </p:nvCxnSpPr>
        <p:spPr>
          <a:xfrm flipH="1">
            <a:off x="6157765" y="5318978"/>
            <a:ext cx="762597" cy="16892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7D52DF5E-4691-F594-B217-D1FD8A495449}"/>
              </a:ext>
            </a:extLst>
          </p:cNvPr>
          <p:cNvCxnSpPr>
            <a:cxnSpLocks/>
          </p:cNvCxnSpPr>
          <p:nvPr/>
        </p:nvCxnSpPr>
        <p:spPr>
          <a:xfrm flipH="1">
            <a:off x="6157765" y="3746927"/>
            <a:ext cx="762597" cy="16892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8702489D-B723-0E99-7555-2B22038A73B9}"/>
              </a:ext>
            </a:extLst>
          </p:cNvPr>
          <p:cNvSpPr txBox="1"/>
          <p:nvPr/>
        </p:nvSpPr>
        <p:spPr>
          <a:xfrm>
            <a:off x="395895" y="261433"/>
            <a:ext cx="11400988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Trafod</a:t>
            </a:r>
            <a:r>
              <a:rPr lang="en-GB" sz="4400" b="1" dirty="0">
                <a:solidFill>
                  <a:schemeClr val="bg1"/>
                </a:solidFill>
                <a:latin typeface="Aptos"/>
                <a:cs typeface="Calibri"/>
              </a:rPr>
              <a:t> y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tywydd</a:t>
            </a:r>
            <a:r>
              <a:rPr lang="en-GB" sz="4400" b="1" dirty="0">
                <a:solidFill>
                  <a:schemeClr val="bg1"/>
                </a:solidFill>
                <a:latin typeface="Aptos"/>
                <a:cs typeface="Calibri"/>
              </a:rPr>
              <a:t>...   </a:t>
            </a:r>
            <a:r>
              <a:rPr lang="en-GB" sz="4400" i="1" dirty="0">
                <a:solidFill>
                  <a:schemeClr val="bg1"/>
                </a:solidFill>
                <a:latin typeface="Aptos"/>
                <a:cs typeface="Calibri"/>
              </a:rPr>
              <a:t>Discussing the weather...</a:t>
            </a:r>
            <a:endParaRPr lang="en-GB" sz="4400" i="1">
              <a:solidFill>
                <a:schemeClr val="bg1"/>
              </a:solidFill>
              <a:cs typeface="Calibri"/>
            </a:endParaRPr>
          </a:p>
        </p:txBody>
      </p:sp>
      <p:pic>
        <p:nvPicPr>
          <p:cNvPr id="15" name="Picture 14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CAA597DE-A2EE-A42D-71F0-63BEF7B2F7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893497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585730" y="925043"/>
            <a:ext cx="7019347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Ydy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 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000" b="1" dirty="0">
                <a:latin typeface="Aptos"/>
                <a:cs typeface="Arial"/>
              </a:rPr>
              <a:t> </a:t>
            </a:r>
            <a:r>
              <a:rPr lang="en-US" sz="4000" b="1" dirty="0" err="1">
                <a:solidFill>
                  <a:srgbClr val="FF0000"/>
                </a:solidFill>
                <a:latin typeface="Aptos"/>
                <a:cs typeface="Arial"/>
              </a:rPr>
              <a:t>g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ymylog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heddiw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642618" y="4151773"/>
            <a:ext cx="4652314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hi'n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b="1" err="1">
                <a:solidFill>
                  <a:srgbClr val="FF0000"/>
                </a:solidFill>
                <a:latin typeface="Aptos"/>
                <a:cs typeface="Arial"/>
              </a:rPr>
              <a:t>g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ymylog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  <a:p>
            <a:pPr algn="ctr"/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6782863" y="2139877"/>
            <a:ext cx="1082919" cy="2002584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4443012" y="2130570"/>
            <a:ext cx="975483" cy="2011741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9449669-D8B9-5D11-CB71-365AE90260A1}"/>
              </a:ext>
            </a:extLst>
          </p:cNvPr>
          <p:cNvSpPr txBox="1"/>
          <p:nvPr/>
        </p:nvSpPr>
        <p:spPr>
          <a:xfrm>
            <a:off x="6430168" y="4153601"/>
            <a:ext cx="5044720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dydy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hi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b="1" err="1">
                <a:solidFill>
                  <a:srgbClr val="FF0000"/>
                </a:solidFill>
                <a:latin typeface="Aptos"/>
                <a:cs typeface="Arial"/>
              </a:rPr>
              <a:t>g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ymylog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83060379-234C-8996-F04E-2021946FD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879" y="3173992"/>
            <a:ext cx="914400" cy="914400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AA59AD60-DF9D-C178-B97A-5B0DE0AACF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562142" y="3172566"/>
            <a:ext cx="914400" cy="91440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7071404-1248-6B0C-41C4-AE4D25B1924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290166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1822C9B-A18E-CC5E-9B05-C48EA551A4FF}"/>
              </a:ext>
            </a:extLst>
          </p:cNvPr>
          <p:cNvSpPr txBox="1"/>
          <p:nvPr/>
        </p:nvSpPr>
        <p:spPr>
          <a:xfrm>
            <a:off x="795383" y="377573"/>
            <a:ext cx="5837827" cy="715089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Mae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amser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cofrestru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!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9C5ABFF2-9D50-0049-E1E1-2F8D19DD02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4112114"/>
              </p:ext>
            </p:extLst>
          </p:nvPr>
        </p:nvGraphicFramePr>
        <p:xfrm>
          <a:off x="8594589" y="208592"/>
          <a:ext cx="2745739" cy="5760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48557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1897182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373031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dirty="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000" b="1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dirty="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000" b="1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30641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Amy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8044809"/>
                  </a:ext>
                </a:extLst>
              </a:tr>
              <a:tr h="330641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Jacob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30641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3​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Zoe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30641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4​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Lara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30641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5​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Hannah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30641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6​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Polly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30641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7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Dominic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6650611"/>
                  </a:ext>
                </a:extLst>
              </a:tr>
              <a:tr h="330641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8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Emily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8707727"/>
                  </a:ext>
                </a:extLst>
              </a:tr>
              <a:tr h="330641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9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Josh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2551350"/>
                  </a:ext>
                </a:extLst>
              </a:tr>
              <a:tr h="330641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Marli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461174"/>
                  </a:ext>
                </a:extLst>
              </a:tr>
              <a:tr h="330641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Storm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5154003"/>
                  </a:ext>
                </a:extLst>
              </a:tr>
              <a:tr h="330641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Amelia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4208249"/>
                  </a:ext>
                </a:extLst>
              </a:tr>
              <a:tr h="330641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13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Tilly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861266"/>
                  </a:ext>
                </a:extLst>
              </a:tr>
              <a:tr h="330641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14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Kelly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82856562"/>
                  </a:ext>
                </a:extLst>
              </a:tr>
              <a:tr h="330641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15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Hazel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8008021"/>
                  </a:ext>
                </a:extLst>
              </a:tr>
              <a:tr h="330641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16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Beau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1202377"/>
                  </a:ext>
                </a:extLst>
              </a:tr>
            </a:tbl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E28D351C-1059-05E4-7846-4C754376D6E3}"/>
              </a:ext>
            </a:extLst>
          </p:cNvPr>
          <p:cNvSpPr txBox="1"/>
          <p:nvPr/>
        </p:nvSpPr>
        <p:spPr>
          <a:xfrm>
            <a:off x="796031" y="1713460"/>
            <a:ext cx="3775480" cy="3371136"/>
          </a:xfrm>
          <a:prstGeom prst="roundRect">
            <a:avLst/>
          </a:prstGeom>
          <a:solidFill>
            <a:srgbClr val="FFC000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AutoNum type="arabicPeriod"/>
            </a:pPr>
            <a:r>
              <a:rPr lang="en-GB" sz="2400" i="1" dirty="0">
                <a:solidFill>
                  <a:srgbClr val="002060"/>
                </a:solidFill>
                <a:cs typeface="Arial"/>
              </a:rPr>
              <a:t>Greet the class</a:t>
            </a:r>
            <a:endParaRPr lang="en-GB" sz="2400" dirty="0">
              <a:solidFill>
                <a:srgbClr val="002060"/>
              </a:solidFill>
              <a:cs typeface="Arial"/>
            </a:endParaRPr>
          </a:p>
          <a:p>
            <a:pPr marL="342900" indent="-342900">
              <a:buAutoNum type="arabicPeriod"/>
            </a:pPr>
            <a:r>
              <a:rPr lang="en-GB" sz="2400" i="1" dirty="0">
                <a:solidFill>
                  <a:srgbClr val="002060"/>
                </a:solidFill>
                <a:cs typeface="Arial"/>
              </a:rPr>
              <a:t>It's registration time!</a:t>
            </a:r>
            <a:endParaRPr lang="en-GB" sz="2400" dirty="0">
              <a:solidFill>
                <a:srgbClr val="002060"/>
              </a:solidFill>
              <a:cs typeface="Arial"/>
            </a:endParaRPr>
          </a:p>
          <a:p>
            <a:pPr marL="342900" indent="-342900">
              <a:buAutoNum type="arabicPeriod"/>
            </a:pPr>
            <a:r>
              <a:rPr lang="en-GB" sz="2400" i="1" dirty="0">
                <a:solidFill>
                  <a:srgbClr val="002060"/>
                </a:solidFill>
                <a:cs typeface="Arial"/>
              </a:rPr>
              <a:t>Is ….. here today?</a:t>
            </a:r>
            <a:endParaRPr lang="en-GB" sz="2400" dirty="0">
              <a:solidFill>
                <a:srgbClr val="002060"/>
              </a:solidFill>
              <a:cs typeface="Arial"/>
            </a:endParaRPr>
          </a:p>
          <a:p>
            <a:pPr marL="342900" indent="-342900">
              <a:buAutoNum type="arabicPeriod"/>
            </a:pPr>
            <a:r>
              <a:rPr lang="en-GB" sz="2400" i="1" dirty="0">
                <a:solidFill>
                  <a:srgbClr val="002060"/>
                </a:solidFill>
                <a:cs typeface="Arial"/>
              </a:rPr>
              <a:t>How are you?</a:t>
            </a:r>
            <a:endParaRPr lang="en-GB" sz="2400">
              <a:solidFill>
                <a:srgbClr val="002060"/>
              </a:solidFill>
              <a:cs typeface="Arial"/>
            </a:endParaRPr>
          </a:p>
          <a:p>
            <a:pPr marL="342900" indent="-342900">
              <a:buAutoNum type="arabicPeriod"/>
            </a:pPr>
            <a:r>
              <a:rPr lang="en-GB" sz="2400" i="1" dirty="0">
                <a:solidFill>
                  <a:srgbClr val="002060"/>
                </a:solidFill>
                <a:cs typeface="Arial"/>
              </a:rPr>
              <a:t>The Date</a:t>
            </a:r>
            <a:endParaRPr lang="en-US" sz="2400" dirty="0">
              <a:solidFill>
                <a:srgbClr val="002060"/>
              </a:solidFill>
              <a:cs typeface="Arial"/>
            </a:endParaRPr>
          </a:p>
          <a:p>
            <a:pPr marL="342900" indent="-342900">
              <a:buAutoNum type="arabicPeriod"/>
            </a:pPr>
            <a:r>
              <a:rPr lang="en-GB" sz="2400" i="1" dirty="0">
                <a:solidFill>
                  <a:srgbClr val="002060"/>
                </a:solidFill>
                <a:cs typeface="Arial"/>
              </a:rPr>
              <a:t>The Weather (today, yesterday, tomorrow)</a:t>
            </a:r>
          </a:p>
          <a:p>
            <a:pPr marL="342900" indent="-342900">
              <a:buAutoNum type="arabicPeriod"/>
            </a:pPr>
            <a:r>
              <a:rPr lang="en-GB" sz="2400" i="1" dirty="0">
                <a:solidFill>
                  <a:srgbClr val="002060"/>
                </a:solidFill>
                <a:cs typeface="Arial"/>
              </a:rPr>
              <a:t>Likes / Dislikes</a:t>
            </a:r>
          </a:p>
        </p:txBody>
      </p:sp>
      <p:pic>
        <p:nvPicPr>
          <p:cNvPr id="2" name="Picture 1" descr="A cartoon of a person wearing glasses&#10;&#10;Description automatically generated">
            <a:extLst>
              <a:ext uri="{FF2B5EF4-FFF2-40B4-BE49-F238E27FC236}">
                <a16:creationId xmlns:a16="http://schemas.microsoft.com/office/drawing/2014/main" id="{7107761F-FA88-1145-E045-F4682702CD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9221" y="1814690"/>
            <a:ext cx="2605384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153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FB9EAE3-71D4-69A8-1E6C-500537335359}"/>
              </a:ext>
            </a:extLst>
          </p:cNvPr>
          <p:cNvSpPr/>
          <p:nvPr/>
        </p:nvSpPr>
        <p:spPr>
          <a:xfrm>
            <a:off x="4123295" y="1716395"/>
            <a:ext cx="3945407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dirty="0"/>
              <a:t>Dyma fi!</a:t>
            </a:r>
          </a:p>
          <a:p>
            <a:pPr algn="ctr"/>
            <a:endParaRPr lang="en-US" sz="2400" i="1"/>
          </a:p>
          <a:p>
            <a:pPr algn="ctr"/>
            <a:r>
              <a:rPr lang="en-US" sz="2400" i="1" dirty="0"/>
              <a:t>This is me!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DFB68DBE-75FE-87DF-3B00-FD2597536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40209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 shot of a school framework&#10;&#10;Description automatically generated">
            <a:extLst>
              <a:ext uri="{FF2B5EF4-FFF2-40B4-BE49-F238E27FC236}">
                <a16:creationId xmlns:a16="http://schemas.microsoft.com/office/drawing/2014/main" id="{DD17F61E-E8BC-4210-F2AE-925CCD2AFA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87" t="1024" r="871" b="1102"/>
          <a:stretch/>
        </p:blipFill>
        <p:spPr>
          <a:xfrm>
            <a:off x="1524842" y="376648"/>
            <a:ext cx="9147309" cy="5294872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8AF5DEBD-6FC6-33A7-5F02-5AE03B9929EE}"/>
                  </a:ext>
                </a:extLst>
              </p14:cNvPr>
              <p14:cNvContentPartPr/>
              <p14:nvPr/>
            </p14:nvContentPartPr>
            <p14:xfrm>
              <a:off x="2945780" y="3447180"/>
              <a:ext cx="2741146" cy="19388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8AF5DEBD-6FC6-33A7-5F02-5AE03B9929E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891785" y="3341780"/>
                <a:ext cx="2848776" cy="23054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DFCEE3A1-95DA-3030-899F-272BC549B525}"/>
                  </a:ext>
                </a:extLst>
              </p14:cNvPr>
              <p14:cNvContentPartPr/>
              <p14:nvPr/>
            </p14:nvContentPartPr>
            <p14:xfrm>
              <a:off x="2908609" y="3577682"/>
              <a:ext cx="2705789" cy="37569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DFCEE3A1-95DA-3030-899F-272BC549B525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854616" y="3470700"/>
                <a:ext cx="2813416" cy="25189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843F5544-DD32-D04F-37BF-E2E30FB349C9}"/>
                  </a:ext>
                </a:extLst>
              </p14:cNvPr>
              <p14:cNvContentPartPr/>
              <p14:nvPr/>
            </p14:nvContentPartPr>
            <p14:xfrm>
              <a:off x="2908609" y="3717073"/>
              <a:ext cx="2238505" cy="28282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843F5544-DD32-D04F-37BF-E2E30FB349C9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854617" y="3611015"/>
                <a:ext cx="2346129" cy="240043"/>
              </a:xfrm>
              <a:prstGeom prst="rect">
                <a:avLst/>
              </a:prstGeom>
            </p:spPr>
          </p:pic>
        </mc:Fallback>
      </mc:AlternateContent>
      <p:pic>
        <p:nvPicPr>
          <p:cNvPr id="21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1AA07AAE-0049-2770-6DC7-5271D1F6296C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76639960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chart&#10;&#10;Description automatically generated">
            <a:extLst>
              <a:ext uri="{FF2B5EF4-FFF2-40B4-BE49-F238E27FC236}">
                <a16:creationId xmlns:a16="http://schemas.microsoft.com/office/drawing/2014/main" id="{CAF6C62C-CF11-0800-DCC3-EDDA594D82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0" t="1654" r="825" b="1189"/>
          <a:stretch/>
        </p:blipFill>
        <p:spPr>
          <a:xfrm>
            <a:off x="801041" y="710960"/>
            <a:ext cx="10586991" cy="4343870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F5EE82B6-F61F-C3BE-9D69-65BD0FE801F7}"/>
                  </a:ext>
                </a:extLst>
              </p14:cNvPr>
              <p14:cNvContentPartPr/>
              <p14:nvPr/>
            </p14:nvContentPartPr>
            <p14:xfrm>
              <a:off x="2137317" y="2109026"/>
              <a:ext cx="3333730" cy="18997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F5EE82B6-F61F-C3BE-9D69-65BD0FE801F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083321" y="2003839"/>
                <a:ext cx="3441363" cy="22972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55074E4A-A0AC-E7EB-DE2A-5B22DEEB1B04}"/>
                  </a:ext>
                </a:extLst>
              </p14:cNvPr>
              <p14:cNvContentPartPr/>
              <p14:nvPr/>
            </p14:nvContentPartPr>
            <p14:xfrm>
              <a:off x="2109439" y="2267414"/>
              <a:ext cx="3513372" cy="28367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55074E4A-A0AC-E7EB-DE2A-5B22DEEB1B04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055802" y="2161392"/>
                <a:ext cx="3621005" cy="24076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C8AC395C-471F-0B7C-958A-0E0270D8533C}"/>
                  </a:ext>
                </a:extLst>
              </p14:cNvPr>
              <p14:cNvContentPartPr/>
              <p14:nvPr/>
            </p14:nvContentPartPr>
            <p14:xfrm>
              <a:off x="2118731" y="2443975"/>
              <a:ext cx="3037635" cy="63321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C8AC395C-471F-0B7C-958A-0E0270D8533C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064738" y="2337009"/>
                <a:ext cx="3145261" cy="277611"/>
              </a:xfrm>
              <a:prstGeom prst="rect">
                <a:avLst/>
              </a:prstGeom>
            </p:spPr>
          </p:pic>
        </mc:Fallback>
      </mc:AlternateContent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FD092DCC-0516-A220-5965-B4B13177361B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39710900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4BB365A2-D230-E163-897B-7A0446664AA3}"/>
                  </a:ext>
                </a:extLst>
              </p14:cNvPr>
              <p14:cNvContentPartPr/>
              <p14:nvPr/>
            </p14:nvContentPartPr>
            <p14:xfrm>
              <a:off x="1904999" y="2811517"/>
              <a:ext cx="13137" cy="13137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4BB365A2-D230-E163-897B-7A0446664AA3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393976" y="512542"/>
                <a:ext cx="4597950" cy="45979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FFE16E65-6995-2D2C-CDCC-BEA15B1C140B}"/>
                  </a:ext>
                </a:extLst>
              </p14:cNvPr>
              <p14:cNvContentPartPr/>
              <p14:nvPr/>
            </p14:nvContentPartPr>
            <p14:xfrm>
              <a:off x="2588172" y="2601310"/>
              <a:ext cx="13137" cy="13137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FFE16E65-6995-2D2C-CDCC-BEA15B1C140B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89197" y="302335"/>
                <a:ext cx="4597950" cy="45979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C9595A2B-9C0B-8B8E-B1F5-C6383349CA71}"/>
                  </a:ext>
                </a:extLst>
              </p14:cNvPr>
              <p14:cNvContentPartPr/>
              <p14:nvPr/>
            </p14:nvContentPartPr>
            <p14:xfrm>
              <a:off x="3547241" y="3297620"/>
              <a:ext cx="13137" cy="13137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C9595A2B-9C0B-8B8E-B1F5-C6383349CA71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248266" y="998645"/>
                <a:ext cx="4597950" cy="4597950"/>
              </a:xfrm>
              <a:prstGeom prst="rect">
                <a:avLst/>
              </a:prstGeom>
            </p:spPr>
          </p:pic>
        </mc:Fallback>
      </mc:AlternateContent>
      <p:pic>
        <p:nvPicPr>
          <p:cNvPr id="3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E22B80FF-245D-2A71-12A5-3DD3D270464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4229" y="468600"/>
            <a:ext cx="4346028" cy="5166664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35B3C5-0FEE-BCEF-268A-DAB863E5E859}"/>
              </a:ext>
            </a:extLst>
          </p:cNvPr>
          <p:cNvSpPr txBox="1"/>
          <p:nvPr/>
        </p:nvSpPr>
        <p:spPr>
          <a:xfrm>
            <a:off x="5503063" y="1081726"/>
            <a:ext cx="6251026" cy="25237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solidFill>
                  <a:srgbClr val="002060"/>
                </a:solidFill>
                <a:latin typeface="Aptos"/>
                <a:cs typeface="Calibri"/>
              </a:rPr>
              <a:t>Languages, Literacy and Communication Area of Learning and Experience</a:t>
            </a:r>
          </a:p>
          <a:p>
            <a:endParaRPr lang="en-US" sz="2800" b="1" dirty="0">
              <a:solidFill>
                <a:srgbClr val="002060"/>
              </a:solidFill>
              <a:latin typeface="Aptos"/>
              <a:cs typeface="Calibri"/>
            </a:endParaRPr>
          </a:p>
          <a:p>
            <a:r>
              <a:rPr lang="en-US" sz="2800" i="1" dirty="0">
                <a:solidFill>
                  <a:srgbClr val="002060"/>
                </a:solidFill>
                <a:latin typeface="Aptos"/>
                <a:cs typeface="Calibri"/>
              </a:rPr>
              <a:t>Page 126 onwards</a:t>
            </a:r>
          </a:p>
          <a:p>
            <a:endParaRPr lang="en-US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CC027E9-E3CC-E219-DD50-EF6A190ADB90}"/>
              </a:ext>
            </a:extLst>
          </p:cNvPr>
          <p:cNvSpPr txBox="1">
            <a:spLocks/>
          </p:cNvSpPr>
          <p:nvPr/>
        </p:nvSpPr>
        <p:spPr>
          <a:xfrm>
            <a:off x="5502046" y="4100294"/>
            <a:ext cx="5460072" cy="67952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800">
                <a:ea typeface="+mn-lt"/>
                <a:cs typeface="+mn-lt"/>
                <a:hlinkClick r:id="rId7"/>
              </a:rPr>
              <a:t>https://hwb.gov.wales/curriculum-for-wales</a:t>
            </a:r>
            <a:endParaRPr lang="en-US" sz="2800"/>
          </a:p>
          <a:p>
            <a:pPr marL="0" indent="0">
              <a:buNone/>
            </a:pPr>
            <a:endParaRPr lang="en-US" sz="2800"/>
          </a:p>
          <a:p>
            <a:endParaRPr lang="en-US" sz="2800"/>
          </a:p>
        </p:txBody>
      </p:sp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592BB75-C4A6-EB5F-AB80-445926E6564D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36763132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4F01B56-2959-6140-92B1-2C8C5E5DFCC9}"/>
              </a:ext>
            </a:extLst>
          </p:cNvPr>
          <p:cNvCxnSpPr>
            <a:cxnSpLocks/>
          </p:cNvCxnSpPr>
          <p:nvPr/>
        </p:nvCxnSpPr>
        <p:spPr>
          <a:xfrm flipV="1">
            <a:off x="3212809" y="2730188"/>
            <a:ext cx="1711034" cy="1268563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C7335F1A-4C2B-B04C-9C48-2D290EC699CA}"/>
              </a:ext>
            </a:extLst>
          </p:cNvPr>
          <p:cNvSpPr txBox="1"/>
          <p:nvPr/>
        </p:nvSpPr>
        <p:spPr>
          <a:xfrm>
            <a:off x="1213534" y="218663"/>
            <a:ext cx="9765299" cy="707886"/>
          </a:xfrm>
          <a:prstGeom prst="rect">
            <a:avLst/>
          </a:prstGeom>
          <a:solidFill>
            <a:schemeClr val="bg1"/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b="1" dirty="0">
                <a:solidFill>
                  <a:srgbClr val="002060"/>
                </a:solidFill>
              </a:rPr>
              <a:t>With reference to each STATEMENT OF WHAT MATTERS there are DESCRIPTIONS OF LEARNING, and within those descriptions there are PROGRESSION STEPS.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2B1567A-8B73-A84D-817C-C8DDC6F9B27C}"/>
              </a:ext>
            </a:extLst>
          </p:cNvPr>
          <p:cNvCxnSpPr>
            <a:cxnSpLocks/>
          </p:cNvCxnSpPr>
          <p:nvPr/>
        </p:nvCxnSpPr>
        <p:spPr>
          <a:xfrm>
            <a:off x="3064566" y="1882344"/>
            <a:ext cx="1881961" cy="280017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1AFFCB74-8055-694A-9DE1-1B1F7FB0D2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889" t="12445" r="12406" b="10222"/>
          <a:stretch/>
        </p:blipFill>
        <p:spPr>
          <a:xfrm>
            <a:off x="4947879" y="1380560"/>
            <a:ext cx="6241628" cy="4093128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9399E83-DD20-014E-A5C1-7FC920B98DEB}"/>
              </a:ext>
            </a:extLst>
          </p:cNvPr>
          <p:cNvSpPr txBox="1"/>
          <p:nvPr/>
        </p:nvSpPr>
        <p:spPr>
          <a:xfrm>
            <a:off x="1079292" y="2680182"/>
            <a:ext cx="2118836" cy="2758310"/>
          </a:xfrm>
          <a:prstGeom prst="roundRect">
            <a:avLst/>
          </a:prstGeom>
          <a:solidFill>
            <a:srgbClr val="CCF9FF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000">
                <a:solidFill>
                  <a:srgbClr val="002060"/>
                </a:solidFill>
              </a:rPr>
              <a:t>PROGRESSION STEPS</a:t>
            </a:r>
            <a:endParaRPr lang="en-US">
              <a:solidFill>
                <a:srgbClr val="002060"/>
              </a:solidFill>
            </a:endParaRPr>
          </a:p>
          <a:p>
            <a:endParaRPr lang="en-US" sz="2000">
              <a:solidFill>
                <a:srgbClr val="002060"/>
              </a:solidFill>
            </a:endParaRPr>
          </a:p>
          <a:p>
            <a:pPr marL="457200" indent="-457200">
              <a:buAutoNum type="arabicPeriod"/>
            </a:pPr>
            <a:r>
              <a:rPr lang="en-US" sz="2000">
                <a:solidFill>
                  <a:srgbClr val="002060"/>
                </a:solidFill>
              </a:rPr>
              <a:t>5 year old</a:t>
            </a:r>
            <a:endParaRPr lang="en-US" sz="2000">
              <a:solidFill>
                <a:srgbClr val="002060"/>
              </a:solidFill>
              <a:cs typeface="Calibri"/>
            </a:endParaRPr>
          </a:p>
          <a:p>
            <a:pPr marL="457200" indent="-457200">
              <a:buAutoNum type="arabicPeriod"/>
            </a:pPr>
            <a:r>
              <a:rPr lang="en-US" sz="2000">
                <a:solidFill>
                  <a:srgbClr val="002060"/>
                </a:solidFill>
              </a:rPr>
              <a:t>8 year old</a:t>
            </a:r>
            <a:endParaRPr lang="en-US" sz="2000">
              <a:solidFill>
                <a:srgbClr val="002060"/>
              </a:solidFill>
              <a:cs typeface="Calibri"/>
            </a:endParaRPr>
          </a:p>
          <a:p>
            <a:pPr marL="457200" indent="-457200">
              <a:buAutoNum type="arabicPeriod"/>
            </a:pPr>
            <a:r>
              <a:rPr lang="en-US" sz="2000">
                <a:solidFill>
                  <a:srgbClr val="002060"/>
                </a:solidFill>
              </a:rPr>
              <a:t>11 year old</a:t>
            </a:r>
            <a:endParaRPr lang="en-US" sz="2000">
              <a:solidFill>
                <a:srgbClr val="002060"/>
              </a:solidFill>
              <a:cs typeface="Calibri"/>
            </a:endParaRPr>
          </a:p>
          <a:p>
            <a:pPr marL="457200" indent="-457200">
              <a:buAutoNum type="arabicPeriod"/>
            </a:pPr>
            <a:r>
              <a:rPr lang="en-US" sz="2000">
                <a:solidFill>
                  <a:srgbClr val="002060"/>
                </a:solidFill>
              </a:rPr>
              <a:t>14 year old</a:t>
            </a:r>
            <a:endParaRPr lang="en-US" sz="2000">
              <a:solidFill>
                <a:srgbClr val="002060"/>
              </a:solidFill>
              <a:cs typeface="Calibri"/>
            </a:endParaRPr>
          </a:p>
          <a:p>
            <a:pPr marL="457200" indent="-457200">
              <a:buAutoNum type="arabicPeriod"/>
            </a:pPr>
            <a:r>
              <a:rPr lang="en-US" sz="2000">
                <a:solidFill>
                  <a:srgbClr val="002060"/>
                </a:solidFill>
              </a:rPr>
              <a:t>16 year old</a:t>
            </a:r>
            <a:endParaRPr lang="en-US" sz="2000">
              <a:solidFill>
                <a:srgbClr val="002060"/>
              </a:solidFill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14A93E-2EDA-BA4F-B7E5-663BD362DB94}"/>
              </a:ext>
            </a:extLst>
          </p:cNvPr>
          <p:cNvSpPr txBox="1"/>
          <p:nvPr/>
        </p:nvSpPr>
        <p:spPr>
          <a:xfrm>
            <a:off x="1079292" y="1574462"/>
            <a:ext cx="2098346" cy="783193"/>
          </a:xfrm>
          <a:prstGeom prst="roundRect">
            <a:avLst/>
          </a:prstGeom>
          <a:solidFill>
            <a:srgbClr val="CCF9FF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000">
                <a:solidFill>
                  <a:srgbClr val="002060"/>
                </a:solidFill>
              </a:rPr>
              <a:t>STATEMENT OF WHAT MATTERS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3A0B954B-B0C8-4CA6-D371-9C52FAF1E473}"/>
                  </a:ext>
                </a:extLst>
              </p14:cNvPr>
              <p14:cNvContentPartPr/>
              <p14:nvPr/>
            </p14:nvContentPartPr>
            <p14:xfrm>
              <a:off x="6096493" y="2023489"/>
              <a:ext cx="1223516" cy="842362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3A0B954B-B0C8-4CA6-D371-9C52FAF1E47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033518" y="1960519"/>
                <a:ext cx="1349106" cy="96794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8BE6807C-DA4E-087E-77DF-1BBC9FDBFDE6}"/>
                  </a:ext>
                </a:extLst>
              </p14:cNvPr>
              <p14:cNvContentPartPr/>
              <p14:nvPr/>
            </p14:nvContentPartPr>
            <p14:xfrm>
              <a:off x="7217380" y="3804331"/>
              <a:ext cx="1277048" cy="513976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8BE6807C-DA4E-087E-77DF-1BBC9FDBFDE6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154391" y="3741344"/>
                <a:ext cx="1402665" cy="639591"/>
              </a:xfrm>
              <a:prstGeom prst="rect">
                <a:avLst/>
              </a:prstGeom>
            </p:spPr>
          </p:pic>
        </mc:Fallback>
      </mc:AlternateContent>
      <p:pic>
        <p:nvPicPr>
          <p:cNvPr id="5" name="Picture 4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24C4333A-FD6B-DEBF-E75F-8BA85E3EFB9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6087282"/>
            <a:ext cx="12192000" cy="770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39468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12" descr="Table&#10;&#10;Description automatically generated">
            <a:extLst>
              <a:ext uri="{FF2B5EF4-FFF2-40B4-BE49-F238E27FC236}">
                <a16:creationId xmlns:a16="http://schemas.microsoft.com/office/drawing/2014/main" id="{E8457EAB-679D-CC40-D0B9-D12BB7D069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8571" y="1121079"/>
            <a:ext cx="9297426" cy="4302316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5B1F72C-56D1-BD87-B2A6-3B269BB2E3C4}"/>
              </a:ext>
            </a:extLst>
          </p:cNvPr>
          <p:cNvSpPr txBox="1"/>
          <p:nvPr/>
        </p:nvSpPr>
        <p:spPr>
          <a:xfrm>
            <a:off x="1213534" y="218663"/>
            <a:ext cx="9765299" cy="707886"/>
          </a:xfrm>
          <a:prstGeom prst="rect">
            <a:avLst/>
          </a:prstGeom>
          <a:solidFill>
            <a:schemeClr val="bg1"/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b="1" dirty="0">
                <a:solidFill>
                  <a:srgbClr val="002060"/>
                </a:solidFill>
              </a:rPr>
              <a:t>With reference to each STATEMENT OF WHAT MATTERS there are DESCRIPTIONS OF LEARNING, and within those descriptions there are PROGRESSION STEPS.</a:t>
            </a:r>
          </a:p>
        </p:txBody>
      </p:sp>
      <p:pic>
        <p:nvPicPr>
          <p:cNvPr id="2" name="Picture 1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7966159-B413-2769-EBFD-CEDC53C769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087282"/>
            <a:ext cx="12192000" cy="770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052218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730310" y="243403"/>
            <a:ext cx="10725614" cy="715089"/>
          </a:xfrm>
          <a:prstGeom prst="roundRect">
            <a:avLst/>
          </a:prstGeom>
          <a:solidFill>
            <a:srgbClr val="00206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ptos"/>
                <a:cs typeface="Calibri"/>
              </a:rPr>
              <a:t>Agor y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Calibri"/>
              </a:rPr>
              <a:t>wers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Calibri"/>
              </a:rPr>
              <a:t> – Dyma fi!</a:t>
            </a:r>
            <a:r>
              <a:rPr lang="en-US" sz="3600" b="1" dirty="0">
                <a:solidFill>
                  <a:schemeClr val="bg1"/>
                </a:solidFill>
                <a:cs typeface="Calibri"/>
              </a:rPr>
              <a:t>    </a:t>
            </a:r>
            <a:r>
              <a:rPr lang="en-US" sz="3600" i="1" dirty="0">
                <a:solidFill>
                  <a:schemeClr val="bg1"/>
                </a:solidFill>
                <a:cs typeface="Calibri"/>
              </a:rPr>
              <a:t>Lesson openers – This is me!</a:t>
            </a:r>
            <a:endParaRPr lang="en-US" sz="3600" dirty="0">
              <a:solidFill>
                <a:schemeClr val="bg1"/>
              </a:solidFill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19D2C75-C423-CF27-7BCC-6105D70A43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7719441"/>
              </p:ext>
            </p:extLst>
          </p:nvPr>
        </p:nvGraphicFramePr>
        <p:xfrm>
          <a:off x="763281" y="1242335"/>
          <a:ext cx="10668685" cy="463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74251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5294434">
                  <a:extLst>
                    <a:ext uri="{9D8B030D-6E8A-4147-A177-3AD203B41FA5}">
                      <a16:colId xmlns:a16="http://schemas.microsoft.com/office/drawing/2014/main" val="1005698731"/>
                    </a:ext>
                  </a:extLst>
                </a:gridCol>
              </a:tblGrid>
              <a:tr h="904875">
                <a:tc>
                  <a:txBody>
                    <a:bodyPr/>
                    <a:lstStyle/>
                    <a:p>
                      <a:pPr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Croeso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i’r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wers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Gymraeg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Nod y 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wers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heddiw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dysgu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amdanaf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Edrychwch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arna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Heddiw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rydych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chi'n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mynd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ddysgu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amdanaf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Gwrandewch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arna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Barod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Edrychwch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ar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y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bwrdd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gwyn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/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sgrîn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Ydych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chi'n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barod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Agorwch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eich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llyfrau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Pawb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hapus?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Ysgrifennwch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y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dyddiad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Pawb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barod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Trowch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dudalen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5.</a:t>
                      </a:r>
                      <a:endParaRPr lang="en-US" b="1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Oes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cwestiwn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</a:tbl>
          </a:graphicData>
        </a:graphic>
      </p:graphicFrame>
      <p:pic>
        <p:nvPicPr>
          <p:cNvPr id="2" name="Picture 1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30B26E7-B1A2-EF35-B628-678717BEFE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086893"/>
            <a:ext cx="12192000" cy="770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0740287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1BE8E9-A84E-4A77-9CCD-4AB2C81DDF16}"/>
              </a:ext>
            </a:extLst>
          </p:cNvPr>
          <p:cNvSpPr txBox="1"/>
          <p:nvPr/>
        </p:nvSpPr>
        <p:spPr>
          <a:xfrm>
            <a:off x="486937" y="143108"/>
            <a:ext cx="8932126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200" b="1" dirty="0">
                <a:solidFill>
                  <a:srgbClr val="002060"/>
                </a:solidFill>
                <a:latin typeface="Aptos"/>
              </a:rPr>
              <a:t>Dyma’r atebion.  Ond, beth ydy’r cwestiynau?!   </a:t>
            </a:r>
            <a:endParaRPr lang="en-US" sz="3200"/>
          </a:p>
          <a:p>
            <a:r>
              <a:rPr lang="cy-GB" sz="2400" i="1" dirty="0" err="1">
                <a:solidFill>
                  <a:srgbClr val="002060"/>
                </a:solidFill>
                <a:latin typeface="Aptos"/>
              </a:rPr>
              <a:t>Here</a:t>
            </a:r>
            <a:r>
              <a:rPr lang="cy-GB" sz="2400" i="1" dirty="0">
                <a:solidFill>
                  <a:srgbClr val="002060"/>
                </a:solidFill>
                <a:latin typeface="Aptos"/>
              </a:rPr>
              <a:t> </a:t>
            </a:r>
            <a:r>
              <a:rPr lang="cy-GB" sz="2400" i="1" dirty="0" err="1">
                <a:solidFill>
                  <a:srgbClr val="002060"/>
                </a:solidFill>
                <a:latin typeface="Aptos"/>
              </a:rPr>
              <a:t>are</a:t>
            </a:r>
            <a:r>
              <a:rPr lang="cy-GB" sz="2400" i="1" dirty="0">
                <a:solidFill>
                  <a:srgbClr val="002060"/>
                </a:solidFill>
                <a:latin typeface="Aptos"/>
              </a:rPr>
              <a:t> the </a:t>
            </a:r>
            <a:r>
              <a:rPr lang="cy-GB" sz="2400" i="1" dirty="0" err="1">
                <a:solidFill>
                  <a:srgbClr val="002060"/>
                </a:solidFill>
                <a:latin typeface="Aptos"/>
              </a:rPr>
              <a:t>answers</a:t>
            </a:r>
            <a:r>
              <a:rPr lang="cy-GB" sz="2400" i="1" dirty="0">
                <a:solidFill>
                  <a:srgbClr val="002060"/>
                </a:solidFill>
                <a:latin typeface="Aptos"/>
              </a:rPr>
              <a:t>.</a:t>
            </a:r>
            <a:r>
              <a:rPr lang="cy-GB" sz="2400" dirty="0">
                <a:solidFill>
                  <a:srgbClr val="002060"/>
                </a:solidFill>
                <a:latin typeface="Aptos"/>
              </a:rPr>
              <a:t> </a:t>
            </a:r>
            <a:r>
              <a:rPr lang="cy-GB" sz="2400" i="1" dirty="0" err="1">
                <a:solidFill>
                  <a:srgbClr val="002060"/>
                </a:solidFill>
                <a:latin typeface="Aptos"/>
              </a:rPr>
              <a:t>But</a:t>
            </a:r>
            <a:r>
              <a:rPr lang="cy-GB" sz="2400" i="1" dirty="0">
                <a:solidFill>
                  <a:srgbClr val="002060"/>
                </a:solidFill>
                <a:latin typeface="Aptos"/>
              </a:rPr>
              <a:t>, </a:t>
            </a:r>
            <a:r>
              <a:rPr lang="cy-GB" sz="2400" i="1" dirty="0" err="1">
                <a:solidFill>
                  <a:srgbClr val="002060"/>
                </a:solidFill>
                <a:latin typeface="Aptos"/>
              </a:rPr>
              <a:t>what</a:t>
            </a:r>
            <a:r>
              <a:rPr lang="cy-GB" sz="2400" i="1" dirty="0">
                <a:solidFill>
                  <a:srgbClr val="002060"/>
                </a:solidFill>
                <a:latin typeface="Aptos"/>
              </a:rPr>
              <a:t> </a:t>
            </a:r>
            <a:r>
              <a:rPr lang="cy-GB" sz="2400" i="1" dirty="0" err="1">
                <a:solidFill>
                  <a:srgbClr val="002060"/>
                </a:solidFill>
                <a:latin typeface="Aptos"/>
              </a:rPr>
              <a:t>are</a:t>
            </a:r>
            <a:r>
              <a:rPr lang="cy-GB" sz="2400" i="1" dirty="0">
                <a:solidFill>
                  <a:srgbClr val="002060"/>
                </a:solidFill>
                <a:latin typeface="Aptos"/>
              </a:rPr>
              <a:t> the </a:t>
            </a:r>
            <a:r>
              <a:rPr lang="cy-GB" sz="2400" i="1" dirty="0" err="1">
                <a:solidFill>
                  <a:srgbClr val="002060"/>
                </a:solidFill>
                <a:latin typeface="Aptos"/>
              </a:rPr>
              <a:t>questions</a:t>
            </a:r>
            <a:r>
              <a:rPr lang="cy-GB" sz="2400" i="1" dirty="0">
                <a:solidFill>
                  <a:srgbClr val="002060"/>
                </a:solidFill>
                <a:latin typeface="Aptos"/>
              </a:rPr>
              <a:t>?!</a:t>
            </a:r>
            <a:r>
              <a:rPr lang="en-US" sz="2400" dirty="0">
                <a:solidFill>
                  <a:srgbClr val="002060"/>
                </a:solidFill>
                <a:latin typeface="Aptos"/>
              </a:rPr>
              <a:t> </a:t>
            </a:r>
            <a:endParaRPr lang="en-US"/>
          </a:p>
          <a:p>
            <a:endParaRPr lang="en-US" sz="1200">
              <a:latin typeface="WordVisiPilcrow_MSFontService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8E30DA7-DE35-35A5-DE4E-946E6404D5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0053833"/>
              </p:ext>
            </p:extLst>
          </p:nvPr>
        </p:nvGraphicFramePr>
        <p:xfrm>
          <a:off x="1319560" y="1278237"/>
          <a:ext cx="9551749" cy="46329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425665">
                  <a:extLst>
                    <a:ext uri="{9D8B030D-6E8A-4147-A177-3AD203B41FA5}">
                      <a16:colId xmlns:a16="http://schemas.microsoft.com/office/drawing/2014/main" val="2874421779"/>
                    </a:ext>
                  </a:extLst>
                </a:gridCol>
                <a:gridCol w="5126084">
                  <a:extLst>
                    <a:ext uri="{9D8B030D-6E8A-4147-A177-3AD203B41FA5}">
                      <a16:colId xmlns:a16="http://schemas.microsoft.com/office/drawing/2014/main" val="1093426955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endParaRPr lang="cy-GB" sz="1600" dirty="0">
                        <a:effectLst/>
                        <a:latin typeface="Calibri"/>
                      </a:endParaRPr>
                    </a:p>
                    <a:p>
                      <a:pPr lvl="0">
                        <a:lnSpc>
                          <a:spcPct val="100000"/>
                        </a:lnSpc>
                        <a:buNone/>
                      </a:pPr>
                      <a:endParaRPr lang="cy-GB" sz="1600" dirty="0">
                        <a:effectLst/>
                        <a:latin typeface="Calibri"/>
                      </a:endParaRPr>
                    </a:p>
                  </a:txBody>
                  <a:tcPr marL="66675" marR="66675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r>
                        <a:rPr lang="cy-GB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Dw i’n byw yn Aberystwyth.</a:t>
                      </a:r>
                      <a:r>
                        <a:rPr lang="cy-GB" sz="240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</a:p>
                  </a:txBody>
                  <a:tcPr marL="66675" marR="66675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74677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endParaRPr lang="cy-GB" sz="1600" dirty="0">
                        <a:effectLst/>
                        <a:latin typeface="Calibri"/>
                      </a:endParaRPr>
                    </a:p>
                    <a:p>
                      <a:pPr lvl="0">
                        <a:lnSpc>
                          <a:spcPct val="100000"/>
                        </a:lnSpc>
                        <a:buNone/>
                      </a:pPr>
                      <a:endParaRPr lang="cy-GB" sz="1600" dirty="0">
                        <a:effectLst/>
                        <a:latin typeface="Calibri"/>
                      </a:endParaRPr>
                    </a:p>
                  </a:txBody>
                  <a:tcPr marL="66675" marR="66675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r>
                        <a:rPr lang="cy-GB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Ceri ydw i.</a:t>
                      </a:r>
                      <a:r>
                        <a:rPr lang="cy-GB" sz="240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</a:p>
                  </a:txBody>
                  <a:tcPr marL="66675" marR="66675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6890971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lvl="0">
                        <a:lnSpc>
                          <a:spcPct val="100000"/>
                        </a:lnSpc>
                        <a:buNone/>
                      </a:pPr>
                      <a:endParaRPr lang="cy-GB" sz="1600" dirty="0">
                        <a:effectLst/>
                        <a:latin typeface="Calibri"/>
                      </a:endParaRPr>
                    </a:p>
                    <a:p>
                      <a:pPr lvl="0">
                        <a:lnSpc>
                          <a:spcPct val="100000"/>
                        </a:lnSpc>
                        <a:buNone/>
                      </a:pPr>
                      <a:endParaRPr lang="cy-GB" sz="1600" dirty="0">
                        <a:effectLst/>
                        <a:latin typeface="Calibri"/>
                      </a:endParaRPr>
                    </a:p>
                  </a:txBody>
                  <a:tcPr marL="66674" marR="66674"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0000"/>
                        </a:lnSpc>
                        <a:buNone/>
                      </a:pPr>
                      <a:r>
                        <a:rPr lang="cy-GB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Dw i'n dda iawn, diolch.</a:t>
                      </a:r>
                    </a:p>
                  </a:txBody>
                  <a:tcPr marL="66674" marR="66674" anchor="ctr"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631274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endParaRPr lang="cy-GB" sz="1600" dirty="0">
                        <a:effectLst/>
                        <a:latin typeface="Calibri"/>
                      </a:endParaRPr>
                    </a:p>
                    <a:p>
                      <a:pPr lvl="0">
                        <a:lnSpc>
                          <a:spcPct val="100000"/>
                        </a:lnSpc>
                        <a:buNone/>
                      </a:pPr>
                      <a:endParaRPr lang="cy-GB" sz="1600" dirty="0">
                        <a:effectLst/>
                        <a:latin typeface="Calibri"/>
                      </a:endParaRPr>
                    </a:p>
                  </a:txBody>
                  <a:tcPr marL="66675" marR="66675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r>
                        <a:rPr lang="cy-GB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Dw i’n hoffi darllen a siopa.</a:t>
                      </a:r>
                      <a:r>
                        <a:rPr lang="cy-GB" sz="240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</a:p>
                  </a:txBody>
                  <a:tcPr marL="66675" marR="66675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8886169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endParaRPr lang="cy-GB" sz="1600" dirty="0">
                        <a:effectLst/>
                        <a:latin typeface="Calibri"/>
                      </a:endParaRPr>
                    </a:p>
                    <a:p>
                      <a:pPr lvl="0">
                        <a:lnSpc>
                          <a:spcPct val="100000"/>
                        </a:lnSpc>
                        <a:buNone/>
                      </a:pPr>
                      <a:endParaRPr lang="cy-GB" sz="1600" dirty="0">
                        <a:effectLst/>
                        <a:latin typeface="Calibri"/>
                      </a:endParaRPr>
                    </a:p>
                  </a:txBody>
                  <a:tcPr marL="66675" marR="66675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r>
                        <a:rPr lang="cy-GB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Ydw, dw i’n hoffi dysgu Cymraeg.</a:t>
                      </a:r>
                      <a:r>
                        <a:rPr lang="cy-GB" sz="240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</a:p>
                  </a:txBody>
                  <a:tcPr marL="66675" marR="66675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75840981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endParaRPr lang="cy-GB" sz="1600" dirty="0">
                        <a:effectLst/>
                        <a:latin typeface="Calibri"/>
                      </a:endParaRPr>
                    </a:p>
                    <a:p>
                      <a:pPr lvl="0">
                        <a:lnSpc>
                          <a:spcPct val="100000"/>
                        </a:lnSpc>
                        <a:buNone/>
                      </a:pPr>
                      <a:endParaRPr lang="cy-GB" sz="1600" dirty="0">
                        <a:effectLst/>
                        <a:latin typeface="Calibri"/>
                      </a:endParaRPr>
                    </a:p>
                  </a:txBody>
                  <a:tcPr marL="66675" marR="66675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r>
                        <a:rPr lang="cy-GB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Nac ydw, dw i ddim yn hoffi coginio.</a:t>
                      </a:r>
                      <a:r>
                        <a:rPr lang="cy-GB" sz="240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</a:p>
                  </a:txBody>
                  <a:tcPr marL="66675" marR="66675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64170633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endParaRPr lang="cy-GB" sz="1600" dirty="0">
                        <a:effectLst/>
                        <a:latin typeface="Calibri"/>
                      </a:endParaRPr>
                    </a:p>
                    <a:p>
                      <a:pPr lvl="0">
                        <a:lnSpc>
                          <a:spcPct val="100000"/>
                        </a:lnSpc>
                        <a:buNone/>
                      </a:pPr>
                      <a:endParaRPr lang="cy-GB" sz="1600" dirty="0">
                        <a:effectLst/>
                        <a:latin typeface="Calibri"/>
                      </a:endParaRPr>
                    </a:p>
                  </a:txBody>
                  <a:tcPr marL="66675" marR="66675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r>
                        <a:rPr lang="cy-GB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Fy hobïau ydy syrffio a nofio.</a:t>
                      </a:r>
                      <a:r>
                        <a:rPr lang="cy-GB" sz="240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</a:p>
                  </a:txBody>
                  <a:tcPr marL="66675" marR="66675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8687364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endParaRPr lang="cy-GB" sz="1600" dirty="0">
                        <a:effectLst/>
                        <a:latin typeface="Calibri"/>
                      </a:endParaRPr>
                    </a:p>
                    <a:p>
                      <a:pPr lvl="0">
                        <a:lnSpc>
                          <a:spcPct val="100000"/>
                        </a:lnSpc>
                        <a:buNone/>
                      </a:pPr>
                      <a:endParaRPr lang="cy-GB" sz="1600" dirty="0">
                        <a:effectLst/>
                        <a:latin typeface="Calibri"/>
                      </a:endParaRPr>
                    </a:p>
                  </a:txBody>
                  <a:tcPr marL="66675" marR="66675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r>
                        <a:rPr lang="cy-GB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Dw i’n hoffi bwyta cyri a reis. </a:t>
                      </a:r>
                    </a:p>
                  </a:txBody>
                  <a:tcPr marL="66675" marR="66675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4138301"/>
                  </a:ext>
                </a:extLst>
              </a:tr>
            </a:tbl>
          </a:graphicData>
        </a:graphic>
      </p:graphicFrame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1F1AF089-570C-896F-9B68-7C95DFCB1B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96239" y="49251"/>
            <a:ext cx="1323278" cy="1332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053358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1BE8E9-A84E-4A77-9CCD-4AB2C81DDF16}"/>
              </a:ext>
            </a:extLst>
          </p:cNvPr>
          <p:cNvSpPr txBox="1"/>
          <p:nvPr/>
        </p:nvSpPr>
        <p:spPr>
          <a:xfrm>
            <a:off x="486937" y="240681"/>
            <a:ext cx="8932126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200" b="1" dirty="0">
                <a:solidFill>
                  <a:srgbClr val="002060"/>
                </a:solidFill>
                <a:latin typeface="Aptos"/>
              </a:rPr>
              <a:t>Dyma’r atebion.  Ond, beth ydy’r cwestiynau?!   </a:t>
            </a:r>
            <a:endParaRPr lang="en-US" sz="3200"/>
          </a:p>
          <a:p>
            <a:r>
              <a:rPr lang="cy-GB" sz="2400" i="1" dirty="0" err="1">
                <a:solidFill>
                  <a:srgbClr val="002060"/>
                </a:solidFill>
                <a:latin typeface="Aptos"/>
              </a:rPr>
              <a:t>Here</a:t>
            </a:r>
            <a:r>
              <a:rPr lang="cy-GB" sz="2400" i="1" dirty="0">
                <a:solidFill>
                  <a:srgbClr val="002060"/>
                </a:solidFill>
                <a:latin typeface="Aptos"/>
              </a:rPr>
              <a:t> </a:t>
            </a:r>
            <a:r>
              <a:rPr lang="cy-GB" sz="2400" i="1" dirty="0" err="1">
                <a:solidFill>
                  <a:srgbClr val="002060"/>
                </a:solidFill>
                <a:latin typeface="Aptos"/>
              </a:rPr>
              <a:t>are</a:t>
            </a:r>
            <a:r>
              <a:rPr lang="cy-GB" sz="2400" i="1" dirty="0">
                <a:solidFill>
                  <a:srgbClr val="002060"/>
                </a:solidFill>
                <a:latin typeface="Aptos"/>
              </a:rPr>
              <a:t> the </a:t>
            </a:r>
            <a:r>
              <a:rPr lang="cy-GB" sz="2400" i="1" dirty="0" err="1">
                <a:solidFill>
                  <a:srgbClr val="002060"/>
                </a:solidFill>
                <a:latin typeface="Aptos"/>
              </a:rPr>
              <a:t>answers</a:t>
            </a:r>
            <a:r>
              <a:rPr lang="cy-GB" sz="2400" i="1" dirty="0">
                <a:solidFill>
                  <a:srgbClr val="002060"/>
                </a:solidFill>
                <a:latin typeface="Aptos"/>
              </a:rPr>
              <a:t>.</a:t>
            </a:r>
            <a:r>
              <a:rPr lang="cy-GB" sz="2400" dirty="0">
                <a:solidFill>
                  <a:srgbClr val="002060"/>
                </a:solidFill>
                <a:latin typeface="Aptos"/>
              </a:rPr>
              <a:t> </a:t>
            </a:r>
            <a:r>
              <a:rPr lang="cy-GB" sz="2400" i="1" dirty="0" err="1">
                <a:solidFill>
                  <a:srgbClr val="002060"/>
                </a:solidFill>
                <a:latin typeface="Aptos"/>
              </a:rPr>
              <a:t>But</a:t>
            </a:r>
            <a:r>
              <a:rPr lang="cy-GB" sz="2400" i="1" dirty="0">
                <a:solidFill>
                  <a:srgbClr val="002060"/>
                </a:solidFill>
                <a:latin typeface="Aptos"/>
              </a:rPr>
              <a:t>, </a:t>
            </a:r>
            <a:r>
              <a:rPr lang="cy-GB" sz="2400" i="1" dirty="0" err="1">
                <a:solidFill>
                  <a:srgbClr val="002060"/>
                </a:solidFill>
                <a:latin typeface="Aptos"/>
              </a:rPr>
              <a:t>what</a:t>
            </a:r>
            <a:r>
              <a:rPr lang="cy-GB" sz="2400" i="1" dirty="0">
                <a:solidFill>
                  <a:srgbClr val="002060"/>
                </a:solidFill>
                <a:latin typeface="Aptos"/>
              </a:rPr>
              <a:t> </a:t>
            </a:r>
            <a:r>
              <a:rPr lang="cy-GB" sz="2400" i="1" dirty="0" err="1">
                <a:solidFill>
                  <a:srgbClr val="002060"/>
                </a:solidFill>
                <a:latin typeface="Aptos"/>
              </a:rPr>
              <a:t>are</a:t>
            </a:r>
            <a:r>
              <a:rPr lang="cy-GB" sz="2400" i="1" dirty="0">
                <a:solidFill>
                  <a:srgbClr val="002060"/>
                </a:solidFill>
                <a:latin typeface="Aptos"/>
              </a:rPr>
              <a:t> the </a:t>
            </a:r>
            <a:r>
              <a:rPr lang="cy-GB" sz="2400" i="1" dirty="0" err="1">
                <a:solidFill>
                  <a:srgbClr val="002060"/>
                </a:solidFill>
                <a:latin typeface="Aptos"/>
              </a:rPr>
              <a:t>questions</a:t>
            </a:r>
            <a:r>
              <a:rPr lang="cy-GB" sz="2400" i="1" dirty="0">
                <a:solidFill>
                  <a:srgbClr val="002060"/>
                </a:solidFill>
                <a:latin typeface="Aptos"/>
              </a:rPr>
              <a:t>?!</a:t>
            </a:r>
            <a:r>
              <a:rPr lang="en-US" sz="2400" dirty="0">
                <a:solidFill>
                  <a:srgbClr val="002060"/>
                </a:solidFill>
                <a:latin typeface="Aptos"/>
              </a:rPr>
              <a:t> </a:t>
            </a:r>
            <a:endParaRPr lang="en-US"/>
          </a:p>
          <a:p>
            <a:endParaRPr lang="en-US" sz="1200">
              <a:latin typeface="WordVisiPilcrow_MSFontService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8E30DA7-DE35-35A5-DE4E-946E6404D5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5879463"/>
              </p:ext>
            </p:extLst>
          </p:nvPr>
        </p:nvGraphicFramePr>
        <p:xfrm>
          <a:off x="1319560" y="1575110"/>
          <a:ext cx="9551749" cy="40233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425665">
                  <a:extLst>
                    <a:ext uri="{9D8B030D-6E8A-4147-A177-3AD203B41FA5}">
                      <a16:colId xmlns:a16="http://schemas.microsoft.com/office/drawing/2014/main" val="2874421779"/>
                    </a:ext>
                  </a:extLst>
                </a:gridCol>
                <a:gridCol w="5126084">
                  <a:extLst>
                    <a:ext uri="{9D8B030D-6E8A-4147-A177-3AD203B41FA5}">
                      <a16:colId xmlns:a16="http://schemas.microsoft.com/office/drawing/2014/main" val="1093426955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r>
                        <a:rPr lang="cy-GB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Ble wyt ti'n byw?</a:t>
                      </a:r>
                    </a:p>
                  </a:txBody>
                  <a:tcPr marL="66675" marR="66675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r>
                        <a:rPr lang="cy-GB" sz="24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Dw i’n byw yn Aberystwyth. </a:t>
                      </a:r>
                    </a:p>
                  </a:txBody>
                  <a:tcPr marL="66675" marR="66675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74677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r>
                        <a:rPr lang="cy-GB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Pwy wyt ti?</a:t>
                      </a:r>
                    </a:p>
                  </a:txBody>
                  <a:tcPr marL="66675" marR="66675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r>
                        <a:rPr lang="cy-GB" sz="24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Ceri ydw i. </a:t>
                      </a:r>
                    </a:p>
                  </a:txBody>
                  <a:tcPr marL="66675" marR="66675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6890971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lvl="0">
                        <a:lnSpc>
                          <a:spcPct val="100000"/>
                        </a:lnSpc>
                        <a:buNone/>
                      </a:pPr>
                      <a:r>
                        <a:rPr lang="cy-GB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Sut wyt ti?</a:t>
                      </a:r>
                    </a:p>
                  </a:txBody>
                  <a:tcPr marL="66674" marR="66674" anchor="ctr"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0000"/>
                        </a:lnSpc>
                        <a:buNone/>
                      </a:pPr>
                      <a:r>
                        <a:rPr lang="cy-GB" sz="24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Dw i'n dda iawn, diolch.</a:t>
                      </a:r>
                    </a:p>
                  </a:txBody>
                  <a:tcPr marL="66674" marR="66674" anchor="ctr"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3750731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r>
                        <a:rPr lang="cy-GB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Beth wyt ti'n hoffi wneud?</a:t>
                      </a:r>
                    </a:p>
                    <a:p>
                      <a:pPr lvl="0">
                        <a:lnSpc>
                          <a:spcPct val="100000"/>
                        </a:lnSpc>
                        <a:buNone/>
                      </a:pPr>
                      <a:r>
                        <a:rPr lang="cy-GB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Beth ydy dy hobïau?</a:t>
                      </a:r>
                    </a:p>
                  </a:txBody>
                  <a:tcPr marL="66675" marR="66675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r>
                        <a:rPr lang="cy-GB" sz="24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Dw i’n hoffi darllen a siopa. </a:t>
                      </a:r>
                    </a:p>
                  </a:txBody>
                  <a:tcPr marL="66675" marR="66675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8886169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r>
                        <a:rPr lang="cy-GB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Wyt ti'n hoffi dysgu Cymraeg?</a:t>
                      </a:r>
                    </a:p>
                  </a:txBody>
                  <a:tcPr marL="66675" marR="66675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r>
                        <a:rPr lang="cy-GB" sz="24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Ydw, dw i’n hoffi dysgu Cymraeg. </a:t>
                      </a:r>
                    </a:p>
                  </a:txBody>
                  <a:tcPr marL="66675" marR="66675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75840981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r>
                        <a:rPr lang="cy-GB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Wyt ti'n hoffi coginio?</a:t>
                      </a:r>
                    </a:p>
                  </a:txBody>
                  <a:tcPr marL="66675" marR="66675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r>
                        <a:rPr lang="cy-GB" sz="24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Nac ydw, dw i ddim yn hoffi coginio. </a:t>
                      </a:r>
                    </a:p>
                  </a:txBody>
                  <a:tcPr marL="66675" marR="66675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64170633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r>
                        <a:rPr lang="cy-GB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Beth ydy dy hobïau?</a:t>
                      </a:r>
                    </a:p>
                  </a:txBody>
                  <a:tcPr marL="66675" marR="66675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r>
                        <a:rPr lang="cy-GB" sz="24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Fy hobïau ydy syrffio a nofio. </a:t>
                      </a:r>
                    </a:p>
                  </a:txBody>
                  <a:tcPr marL="66675" marR="66675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8687364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r>
                        <a:rPr lang="cy-GB" sz="24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Beth wyt ti'n hoffi fwyta?</a:t>
                      </a:r>
                    </a:p>
                  </a:txBody>
                  <a:tcPr marL="66675" marR="66675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ct val="100000"/>
                        </a:lnSpc>
                      </a:pPr>
                      <a:r>
                        <a:rPr lang="cy-GB" sz="24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Dw i’n hoffi bwyta cyri a reis. </a:t>
                      </a:r>
                    </a:p>
                  </a:txBody>
                  <a:tcPr marL="66675" marR="66675" anchor="ctr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4138301"/>
                  </a:ext>
                </a:extLst>
              </a:tr>
            </a:tbl>
          </a:graphicData>
        </a:graphic>
      </p:graphicFrame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1F1AF089-570C-896F-9B68-7C95DFCB1B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96239" y="49251"/>
            <a:ext cx="1323278" cy="1332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846158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52514C-53BB-C00D-5B22-B565C65D0407}"/>
              </a:ext>
            </a:extLst>
          </p:cNvPr>
          <p:cNvSpPr/>
          <p:nvPr/>
        </p:nvSpPr>
        <p:spPr>
          <a:xfrm>
            <a:off x="291369" y="287424"/>
            <a:ext cx="11606743" cy="628092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A9FB44-1271-ED3A-D7F5-5AE59C6E1488}"/>
              </a:ext>
            </a:extLst>
          </p:cNvPr>
          <p:cNvSpPr txBox="1"/>
          <p:nvPr/>
        </p:nvSpPr>
        <p:spPr>
          <a:xfrm rot="21060000">
            <a:off x="733966" y="2580873"/>
            <a:ext cx="3396560" cy="2553891"/>
          </a:xfrm>
          <a:prstGeom prst="round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  <a:latin typeface="Aptos"/>
                <a:cs typeface="Cavolini"/>
              </a:rPr>
              <a:t>Beth </a:t>
            </a:r>
            <a:r>
              <a:rPr lang="en-US" sz="3600" b="1" err="1">
                <a:solidFill>
                  <a:srgbClr val="002060"/>
                </a:solidFill>
                <a:latin typeface="Aptos"/>
                <a:cs typeface="Cavolini"/>
              </a:rPr>
              <a:t>wyt</a:t>
            </a:r>
            <a:r>
              <a:rPr lang="en-US" sz="36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Aptos"/>
                <a:cs typeface="Cavolini"/>
              </a:rPr>
              <a:t>ti’n</a:t>
            </a:r>
            <a:r>
              <a:rPr lang="en-US" sz="36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Aptos"/>
                <a:cs typeface="Cavolini"/>
              </a:rPr>
              <a:t>gallu</a:t>
            </a:r>
            <a:r>
              <a:rPr lang="en-US" sz="36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Aptos"/>
                <a:cs typeface="Cavolini"/>
              </a:rPr>
              <a:t>dweud</a:t>
            </a:r>
            <a:r>
              <a:rPr lang="en-US" sz="36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Aptos"/>
                <a:cs typeface="Cavolini"/>
              </a:rPr>
              <a:t>amdanat</a:t>
            </a:r>
            <a:r>
              <a:rPr lang="en-US" sz="36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Aptos"/>
                <a:cs typeface="Cavolini"/>
              </a:rPr>
              <a:t>ti</a:t>
            </a:r>
            <a:r>
              <a:rPr lang="en-US" sz="36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Aptos"/>
                <a:cs typeface="Cavolini"/>
              </a:rPr>
              <a:t>dy</a:t>
            </a:r>
            <a:r>
              <a:rPr lang="en-US" sz="36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Aptos"/>
                <a:cs typeface="Cavolini"/>
              </a:rPr>
              <a:t>hun</a:t>
            </a:r>
            <a:r>
              <a:rPr lang="en-US" sz="3600" b="1" dirty="0">
                <a:solidFill>
                  <a:srgbClr val="002060"/>
                </a:solidFill>
                <a:latin typeface="Aptos"/>
                <a:cs typeface="Cavolini"/>
              </a:rPr>
              <a:t>?</a:t>
            </a:r>
            <a:endParaRPr lang="en-US" sz="3600">
              <a:solidFill>
                <a:srgbClr val="002060"/>
              </a:solidFill>
              <a:latin typeface="Apto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E09D87-258C-D2DD-4930-07AC549FB37C}"/>
              </a:ext>
            </a:extLst>
          </p:cNvPr>
          <p:cNvSpPr txBox="1"/>
          <p:nvPr/>
        </p:nvSpPr>
        <p:spPr>
          <a:xfrm rot="480000">
            <a:off x="8543241" y="2933935"/>
            <a:ext cx="2687782" cy="3111460"/>
          </a:xfrm>
          <a:prstGeom prst="round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600" i="1" dirty="0">
                <a:solidFill>
                  <a:srgbClr val="002060"/>
                </a:solidFill>
                <a:latin typeface="Aptos"/>
                <a:cs typeface="Cavolini"/>
              </a:rPr>
              <a:t>What can </a:t>
            </a:r>
            <a:endParaRPr lang="en-US" sz="3600" i="1">
              <a:solidFill>
                <a:srgbClr val="002060"/>
              </a:solidFill>
              <a:latin typeface="Aptos"/>
              <a:cs typeface="Calibri" panose="020F0502020204030204"/>
            </a:endParaRPr>
          </a:p>
          <a:p>
            <a:pPr algn="ctr"/>
            <a:r>
              <a:rPr lang="en-US" sz="3600" i="1" dirty="0">
                <a:solidFill>
                  <a:srgbClr val="002060"/>
                </a:solidFill>
                <a:latin typeface="Aptos"/>
                <a:cs typeface="Cavolini"/>
              </a:rPr>
              <a:t>you say about yourself in Welsh?</a:t>
            </a:r>
            <a:endParaRPr lang="en-US" sz="3600" i="1">
              <a:solidFill>
                <a:srgbClr val="002060"/>
              </a:solidFill>
              <a:latin typeface="Aptos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1DD341-8B75-579A-1688-2B5A3C363263}"/>
              </a:ext>
            </a:extLst>
          </p:cNvPr>
          <p:cNvSpPr txBox="1"/>
          <p:nvPr/>
        </p:nvSpPr>
        <p:spPr>
          <a:xfrm>
            <a:off x="3114379" y="435736"/>
            <a:ext cx="5961992" cy="1736646"/>
          </a:xfrm>
          <a:prstGeom prst="round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>
                <a:solidFill>
                  <a:srgbClr val="002060"/>
                </a:solidFill>
                <a:latin typeface="Aptos"/>
                <a:cs typeface="Calibri"/>
              </a:rPr>
              <a:t>Dyma fi!</a:t>
            </a:r>
            <a:endParaRPr lang="en-GB" sz="9600" b="1">
              <a:solidFill>
                <a:srgbClr val="002060"/>
              </a:solidFill>
              <a:latin typeface="Aptos"/>
              <a:cs typeface="Cavolini"/>
            </a:endParaRPr>
          </a:p>
        </p:txBody>
      </p:sp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4C30412F-1736-5C5A-96B6-CFBACEDBEE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244898" y="2330605"/>
            <a:ext cx="3702204" cy="3674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782092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52514C-53BB-C00D-5B22-B565C65D0407}"/>
              </a:ext>
            </a:extLst>
          </p:cNvPr>
          <p:cNvSpPr/>
          <p:nvPr/>
        </p:nvSpPr>
        <p:spPr>
          <a:xfrm>
            <a:off x="291369" y="287424"/>
            <a:ext cx="11606743" cy="628092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A9FB44-1271-ED3A-D7F5-5AE59C6E1488}"/>
              </a:ext>
            </a:extLst>
          </p:cNvPr>
          <p:cNvSpPr txBox="1"/>
          <p:nvPr/>
        </p:nvSpPr>
        <p:spPr>
          <a:xfrm rot="21060000">
            <a:off x="619395" y="737799"/>
            <a:ext cx="2634308" cy="646986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Aptos"/>
                <a:cs typeface="Cavolini"/>
              </a:rPr>
              <a:t>PWY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wyt</a:t>
            </a:r>
            <a:r>
              <a:rPr lang="en-US" sz="3200" b="1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ti</a:t>
            </a:r>
            <a:r>
              <a:rPr lang="en-US" sz="3200" b="1">
                <a:solidFill>
                  <a:srgbClr val="002060"/>
                </a:solidFill>
                <a:latin typeface="Aptos"/>
                <a:cs typeface="Cavolini"/>
              </a:rPr>
              <a:t>?</a:t>
            </a:r>
            <a:endParaRPr lang="en-US">
              <a:solidFill>
                <a:srgbClr val="002060"/>
              </a:solidFill>
              <a:latin typeface="Apto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540F00-C165-6061-C665-1F88A17F725E}"/>
              </a:ext>
            </a:extLst>
          </p:cNvPr>
          <p:cNvSpPr txBox="1"/>
          <p:nvPr/>
        </p:nvSpPr>
        <p:spPr>
          <a:xfrm rot="960000">
            <a:off x="7313464" y="1172384"/>
            <a:ext cx="4105380" cy="646986"/>
          </a:xfrm>
          <a:prstGeom prst="round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BLE 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rwyt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ti'n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byw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?</a:t>
            </a:r>
            <a:endParaRPr lang="en-US" dirty="0">
              <a:solidFill>
                <a:srgbClr val="002060"/>
              </a:solidFill>
              <a:latin typeface="Apto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A4C077-563B-9412-F29F-1C14A321165D}"/>
              </a:ext>
            </a:extLst>
          </p:cNvPr>
          <p:cNvSpPr txBox="1"/>
          <p:nvPr/>
        </p:nvSpPr>
        <p:spPr>
          <a:xfrm rot="360000">
            <a:off x="2948929" y="1314591"/>
            <a:ext cx="2592025" cy="646986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SUT 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wyt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ti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?</a:t>
            </a:r>
            <a:endParaRPr lang="en-US" dirty="0">
              <a:solidFill>
                <a:srgbClr val="002060"/>
              </a:solidFill>
              <a:latin typeface="Apto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48E104-D074-7A62-A77C-E31E2D5ECB8A}"/>
              </a:ext>
            </a:extLst>
          </p:cNvPr>
          <p:cNvSpPr txBox="1"/>
          <p:nvPr/>
        </p:nvSpPr>
        <p:spPr>
          <a:xfrm rot="840000">
            <a:off x="614470" y="3964091"/>
            <a:ext cx="4346027" cy="64698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Aptos"/>
                <a:cs typeface="Cavolini"/>
              </a:rPr>
              <a:t>BETH 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ydy</a:t>
            </a:r>
            <a:r>
              <a:rPr lang="en-US" sz="3200" b="1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dy</a:t>
            </a:r>
            <a:r>
              <a:rPr lang="en-US" sz="3200" b="1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hobi</a:t>
            </a:r>
            <a:r>
              <a:rPr lang="en-US" sz="3200" b="1">
                <a:solidFill>
                  <a:srgbClr val="002060"/>
                </a:solidFill>
                <a:latin typeface="Aptos"/>
                <a:cs typeface="Cavolini"/>
              </a:rPr>
              <a:t>?</a:t>
            </a:r>
            <a:endParaRPr lang="en-US">
              <a:solidFill>
                <a:srgbClr val="002060"/>
              </a:solidFill>
              <a:latin typeface="Apto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CB4EA34-FE99-EFD7-3142-F1ACCA6E7C0F}"/>
              </a:ext>
            </a:extLst>
          </p:cNvPr>
          <p:cNvSpPr txBox="1"/>
          <p:nvPr/>
        </p:nvSpPr>
        <p:spPr>
          <a:xfrm rot="21060000">
            <a:off x="-602181" y="4680356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  <a:latin typeface="Aptos"/>
                <a:cs typeface="Cavolini"/>
              </a:rPr>
              <a:t>Ble?</a:t>
            </a:r>
            <a:endParaRPr lang="en-US">
              <a:solidFill>
                <a:srgbClr val="FF0000"/>
              </a:solidFill>
              <a:latin typeface="Apto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709D29-241A-52A2-2963-F696DDF3D5DC}"/>
              </a:ext>
            </a:extLst>
          </p:cNvPr>
          <p:cNvSpPr txBox="1"/>
          <p:nvPr/>
        </p:nvSpPr>
        <p:spPr>
          <a:xfrm rot="780000">
            <a:off x="777301" y="4969392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FF0000"/>
                </a:solidFill>
                <a:latin typeface="Aptos"/>
                <a:cs typeface="Cavolini"/>
              </a:rPr>
              <a:t>Pryd</a:t>
            </a:r>
            <a:r>
              <a:rPr lang="en-US" sz="3200" b="1" dirty="0">
                <a:solidFill>
                  <a:srgbClr val="FF0000"/>
                </a:solidFill>
                <a:latin typeface="Aptos"/>
                <a:cs typeface="Cavolini"/>
              </a:rPr>
              <a:t>?</a:t>
            </a:r>
            <a:endParaRPr lang="en-US">
              <a:solidFill>
                <a:srgbClr val="FF0000"/>
              </a:solidFill>
              <a:latin typeface="Apto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25BCA1C-710F-DC42-180D-7857B63DA2A1}"/>
              </a:ext>
            </a:extLst>
          </p:cNvPr>
          <p:cNvSpPr txBox="1"/>
          <p:nvPr/>
        </p:nvSpPr>
        <p:spPr>
          <a:xfrm>
            <a:off x="317474" y="5718254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  <a:latin typeface="Aptos"/>
                <a:cs typeface="Cavolini"/>
              </a:rPr>
              <a:t>Gyda </a:t>
            </a:r>
            <a:r>
              <a:rPr lang="en-US" sz="3200" b="1" err="1">
                <a:solidFill>
                  <a:srgbClr val="FF0000"/>
                </a:solidFill>
                <a:latin typeface="Aptos"/>
                <a:cs typeface="Cavolini"/>
              </a:rPr>
              <a:t>phwy</a:t>
            </a:r>
            <a:r>
              <a:rPr lang="en-US" sz="3200" b="1" dirty="0">
                <a:solidFill>
                  <a:srgbClr val="FF0000"/>
                </a:solidFill>
                <a:latin typeface="Aptos"/>
                <a:cs typeface="Cavolini"/>
              </a:rPr>
              <a:t>?</a:t>
            </a:r>
            <a:endParaRPr lang="en-US">
              <a:solidFill>
                <a:srgbClr val="FF0000"/>
              </a:solidFill>
              <a:latin typeface="Apto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C46D5E2-BFB5-4618-0532-48B0D922DD98}"/>
              </a:ext>
            </a:extLst>
          </p:cNvPr>
          <p:cNvSpPr txBox="1"/>
          <p:nvPr/>
        </p:nvSpPr>
        <p:spPr>
          <a:xfrm rot="21060000">
            <a:off x="6988126" y="4084115"/>
            <a:ext cx="4752109" cy="64698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Aptos"/>
                <a:cs typeface="Cavolini"/>
              </a:rPr>
              <a:t>BETH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wyt</a:t>
            </a:r>
            <a:r>
              <a:rPr lang="en-US" sz="3200" b="1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ti'n</a:t>
            </a:r>
            <a:r>
              <a:rPr lang="en-US" sz="3200" b="1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hoffi</a:t>
            </a:r>
            <a:r>
              <a:rPr lang="en-US" sz="3200" b="1">
                <a:solidFill>
                  <a:srgbClr val="002060"/>
                </a:solidFill>
                <a:latin typeface="Aptos"/>
                <a:cs typeface="Cavolini"/>
              </a:rPr>
              <a:t>?</a:t>
            </a:r>
            <a:endParaRPr lang="en-US">
              <a:solidFill>
                <a:srgbClr val="002060"/>
              </a:solidFill>
              <a:latin typeface="Apto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4CADD3A-8CD2-BFF2-5799-A7F339E5B8C9}"/>
              </a:ext>
            </a:extLst>
          </p:cNvPr>
          <p:cNvSpPr txBox="1"/>
          <p:nvPr/>
        </p:nvSpPr>
        <p:spPr>
          <a:xfrm rot="420000">
            <a:off x="5509476" y="5319011"/>
            <a:ext cx="5713057" cy="65163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BETH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dwyt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ti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ddim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yn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hoffi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?</a:t>
            </a:r>
            <a:endParaRPr lang="en-US" dirty="0">
              <a:solidFill>
                <a:srgbClr val="002060"/>
              </a:solidFill>
              <a:latin typeface="Apto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6538218-0E1B-03C7-9B36-E3B7D1403D71}"/>
              </a:ext>
            </a:extLst>
          </p:cNvPr>
          <p:cNvSpPr txBox="1"/>
          <p:nvPr/>
        </p:nvSpPr>
        <p:spPr>
          <a:xfrm rot="780000">
            <a:off x="8979022" y="4795618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  <a:latin typeface="Aptos"/>
                <a:cs typeface="Cavolini"/>
              </a:rPr>
              <a:t>Pam?</a:t>
            </a:r>
            <a:endParaRPr lang="en-US">
              <a:solidFill>
                <a:srgbClr val="FF0000"/>
              </a:solidFill>
              <a:latin typeface="Aptos"/>
              <a:cs typeface="Calibri" panose="020F0502020204030204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AD5A949-194F-491B-2530-3943AA1D84E0}"/>
              </a:ext>
            </a:extLst>
          </p:cNvPr>
          <p:cNvSpPr txBox="1"/>
          <p:nvPr/>
        </p:nvSpPr>
        <p:spPr>
          <a:xfrm rot="21300000">
            <a:off x="5058524" y="5833611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  <a:latin typeface="Aptos"/>
                <a:cs typeface="Cavolini"/>
              </a:rPr>
              <a:t>Pam?</a:t>
            </a:r>
            <a:endParaRPr lang="en-US" dirty="0">
              <a:solidFill>
                <a:srgbClr val="FF0000"/>
              </a:solidFill>
              <a:latin typeface="Aptos"/>
              <a:cs typeface="Calibri" panose="020F050202020403020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D4BC69-016B-CEA5-767B-B98A9A140DBB}"/>
              </a:ext>
            </a:extLst>
          </p:cNvPr>
          <p:cNvSpPr txBox="1"/>
          <p:nvPr/>
        </p:nvSpPr>
        <p:spPr>
          <a:xfrm>
            <a:off x="3114379" y="2247809"/>
            <a:ext cx="5961992" cy="1736646"/>
          </a:xfrm>
          <a:prstGeom prst="round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>
                <a:solidFill>
                  <a:srgbClr val="002060"/>
                </a:solidFill>
                <a:latin typeface="Aptos"/>
                <a:cs typeface="Calibri"/>
              </a:rPr>
              <a:t>Dyma fi!</a:t>
            </a:r>
            <a:endParaRPr lang="en-GB" sz="9600" b="1">
              <a:solidFill>
                <a:srgbClr val="002060"/>
              </a:solidFill>
              <a:latin typeface="Aptos"/>
              <a:cs typeface="Cavolini"/>
            </a:endParaRPr>
          </a:p>
        </p:txBody>
      </p:sp>
    </p:spTree>
    <p:extLst>
      <p:ext uri="{BB962C8B-B14F-4D97-AF65-F5344CB8AC3E}">
        <p14:creationId xmlns:p14="http://schemas.microsoft.com/office/powerpoint/2010/main" val="1971015135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52514C-53BB-C00D-5B22-B565C65D0407}"/>
              </a:ext>
            </a:extLst>
          </p:cNvPr>
          <p:cNvSpPr/>
          <p:nvPr/>
        </p:nvSpPr>
        <p:spPr>
          <a:xfrm>
            <a:off x="291369" y="259546"/>
            <a:ext cx="11606743" cy="628092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dirty="0">
              <a:cs typeface="Calibri"/>
            </a:endParaRPr>
          </a:p>
        </p:txBody>
      </p:sp>
      <p:pic>
        <p:nvPicPr>
          <p:cNvPr id="5" name="Picture 6" descr="A picture containing text, doll, toy&#10;&#10;Description automatically generated">
            <a:extLst>
              <a:ext uri="{FF2B5EF4-FFF2-40B4-BE49-F238E27FC236}">
                <a16:creationId xmlns:a16="http://schemas.microsoft.com/office/drawing/2014/main" id="{CA4F3BBB-C739-906F-2A0B-1BE47020DA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110" y="533026"/>
            <a:ext cx="1842654" cy="2328313"/>
          </a:xfrm>
          <a:prstGeom prst="rect">
            <a:avLst/>
          </a:prstGeom>
        </p:spPr>
      </p:pic>
      <p:pic>
        <p:nvPicPr>
          <p:cNvPr id="3" name="Picture 5" descr="Map&#10;&#10;Description automatically generated">
            <a:extLst>
              <a:ext uri="{FF2B5EF4-FFF2-40B4-BE49-F238E27FC236}">
                <a16:creationId xmlns:a16="http://schemas.microsoft.com/office/drawing/2014/main" id="{256E55F0-EC80-CA04-2D44-886392A8F0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34944" y="542126"/>
            <a:ext cx="1828800" cy="233782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6" descr="A picture containing light&#10;&#10;Description automatically generated">
            <a:extLst>
              <a:ext uri="{FF2B5EF4-FFF2-40B4-BE49-F238E27FC236}">
                <a16:creationId xmlns:a16="http://schemas.microsoft.com/office/drawing/2014/main" id="{540BC3E2-BC65-006B-4CFB-FA0860E464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880000">
            <a:off x="3119928" y="1812811"/>
            <a:ext cx="1149929" cy="136014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3" name="Picture 13" descr="Chart&#10;&#10;Description automatically generated">
            <a:extLst>
              <a:ext uri="{FF2B5EF4-FFF2-40B4-BE49-F238E27FC236}">
                <a16:creationId xmlns:a16="http://schemas.microsoft.com/office/drawing/2014/main" id="{D0A61ACC-70B4-2274-D9EA-C18E7C869C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-840000">
            <a:off x="4290722" y="3076399"/>
            <a:ext cx="1704110" cy="1545534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8" descr="Logo, company name&#10;&#10;Description automatically generated">
            <a:extLst>
              <a:ext uri="{FF2B5EF4-FFF2-40B4-BE49-F238E27FC236}">
                <a16:creationId xmlns:a16="http://schemas.microsoft.com/office/drawing/2014/main" id="{0D2AAFBB-85B6-921D-68CC-0251DB0FEB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080000">
            <a:off x="6117988" y="2945663"/>
            <a:ext cx="1271848" cy="125799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4" name="Picture 14" descr="A picture containing text, businesscard, vector graphics&#10;&#10;Description automatically generated">
            <a:extLst>
              <a:ext uri="{FF2B5EF4-FFF2-40B4-BE49-F238E27FC236}">
                <a16:creationId xmlns:a16="http://schemas.microsoft.com/office/drawing/2014/main" id="{34374D45-62D1-98E2-EDED-F5141D7893B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600000">
            <a:off x="4685434" y="4544289"/>
            <a:ext cx="1477241" cy="149629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5321771-5A47-4223-A968-34EE1A466B4F}"/>
              </a:ext>
            </a:extLst>
          </p:cNvPr>
          <p:cNvSpPr txBox="1"/>
          <p:nvPr/>
        </p:nvSpPr>
        <p:spPr>
          <a:xfrm rot="21060000">
            <a:off x="4912735" y="2456737"/>
            <a:ext cx="1801091" cy="646986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hoffi</a:t>
            </a:r>
            <a:endParaRPr lang="en-US" sz="3200" b="1">
              <a:solidFill>
                <a:srgbClr val="002060"/>
              </a:solidFill>
              <a:latin typeface="Aptos"/>
              <a:cs typeface="Cavolini"/>
            </a:endParaRPr>
          </a:p>
        </p:txBody>
      </p:sp>
      <p:pic>
        <p:nvPicPr>
          <p:cNvPr id="15" name="Picture 15" descr="Icon&#10;&#10;Description automatically generated">
            <a:extLst>
              <a:ext uri="{FF2B5EF4-FFF2-40B4-BE49-F238E27FC236}">
                <a16:creationId xmlns:a16="http://schemas.microsoft.com/office/drawing/2014/main" id="{BBE34812-7009-CF69-92DD-014ACB9A4E6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720000">
            <a:off x="9696912" y="3750523"/>
            <a:ext cx="1680730" cy="1549112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6" name="Picture 16" descr="A picture containing toy&#10;&#10;Description automatically generated">
            <a:extLst>
              <a:ext uri="{FF2B5EF4-FFF2-40B4-BE49-F238E27FC236}">
                <a16:creationId xmlns:a16="http://schemas.microsoft.com/office/drawing/2014/main" id="{B252EFF3-BE94-1725-9C56-2034FDD1228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0700000">
            <a:off x="8277515" y="3802295"/>
            <a:ext cx="1347356" cy="184785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732FED3-280D-11BA-0F46-A690EE36BE8A}"/>
              </a:ext>
            </a:extLst>
          </p:cNvPr>
          <p:cNvSpPr txBox="1"/>
          <p:nvPr/>
        </p:nvSpPr>
        <p:spPr>
          <a:xfrm>
            <a:off x="8349400" y="3104149"/>
            <a:ext cx="2840181" cy="646986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ddim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yn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hoffi</a:t>
            </a:r>
            <a:endParaRPr lang="en-US" sz="3200" b="1">
              <a:solidFill>
                <a:srgbClr val="002060"/>
              </a:solidFill>
              <a:latin typeface="Aptos"/>
              <a:cs typeface="Cavolini"/>
            </a:endParaRPr>
          </a:p>
        </p:txBody>
      </p:sp>
      <p:pic>
        <p:nvPicPr>
          <p:cNvPr id="17" name="Picture 17" descr="Icon&#10;&#10;Description automatically generated">
            <a:extLst>
              <a:ext uri="{FF2B5EF4-FFF2-40B4-BE49-F238E27FC236}">
                <a16:creationId xmlns:a16="http://schemas.microsoft.com/office/drawing/2014/main" id="{E8437610-AF25-CF57-EA44-9C205A96C6E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428018" y="5412798"/>
            <a:ext cx="1330037" cy="1006186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0" name="Picture 20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7E371B1C-2675-78C4-EB68-C599BC4899F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24587" y="4203123"/>
            <a:ext cx="1613189" cy="1887682"/>
          </a:xfrm>
          <a:prstGeom prst="rect">
            <a:avLst/>
          </a:prstGeom>
        </p:spPr>
      </p:pic>
      <p:pic>
        <p:nvPicPr>
          <p:cNvPr id="22" name="Picture 22">
            <a:extLst>
              <a:ext uri="{FF2B5EF4-FFF2-40B4-BE49-F238E27FC236}">
                <a16:creationId xmlns:a16="http://schemas.microsoft.com/office/drawing/2014/main" id="{77C4E1F5-F360-6BD4-F135-4226A4E9533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780000">
            <a:off x="607436" y="4026043"/>
            <a:ext cx="1209675" cy="1562966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4" name="Picture 24" descr="Logo&#10;&#10;Description automatically generated">
            <a:extLst>
              <a:ext uri="{FF2B5EF4-FFF2-40B4-BE49-F238E27FC236}">
                <a16:creationId xmlns:a16="http://schemas.microsoft.com/office/drawing/2014/main" id="{EA375668-F6F1-3ADE-5731-0053C8F280D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756930" y="5446135"/>
            <a:ext cx="1584614" cy="939512"/>
          </a:xfrm>
          <a:prstGeom prst="rect">
            <a:avLst/>
          </a:prstGeom>
        </p:spPr>
      </p:pic>
      <p:pic>
        <p:nvPicPr>
          <p:cNvPr id="21" name="Picture 21">
            <a:extLst>
              <a:ext uri="{FF2B5EF4-FFF2-40B4-BE49-F238E27FC236}">
                <a16:creationId xmlns:a16="http://schemas.microsoft.com/office/drawing/2014/main" id="{B3E0DEDB-4F09-7A01-6655-CF757DE67C1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0400000">
            <a:off x="2351810" y="3672752"/>
            <a:ext cx="1143000" cy="189547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D5E032C-C2A0-B8CE-DD30-1F0E461E4810}"/>
              </a:ext>
            </a:extLst>
          </p:cNvPr>
          <p:cNvSpPr txBox="1"/>
          <p:nvPr/>
        </p:nvSpPr>
        <p:spPr>
          <a:xfrm rot="21060000">
            <a:off x="548553" y="3412700"/>
            <a:ext cx="1801091" cy="646986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Aptos"/>
                <a:cs typeface="Cavolini"/>
              </a:rPr>
              <a:t>hobïau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1D73916-B96A-5F10-3E0A-F84CA3E8BD65}"/>
              </a:ext>
            </a:extLst>
          </p:cNvPr>
          <p:cNvSpPr txBox="1"/>
          <p:nvPr/>
        </p:nvSpPr>
        <p:spPr>
          <a:xfrm>
            <a:off x="3184074" y="259175"/>
            <a:ext cx="5961992" cy="156966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>
                <a:solidFill>
                  <a:srgbClr val="002060"/>
                </a:solidFill>
                <a:latin typeface="Aptos"/>
                <a:cs typeface="Calibri"/>
              </a:rPr>
              <a:t>Dyma fi!</a:t>
            </a:r>
            <a:endParaRPr lang="en-GB" sz="9600" b="1">
              <a:solidFill>
                <a:srgbClr val="002060"/>
              </a:solidFill>
              <a:latin typeface="Aptos"/>
              <a:cs typeface="Cavolini"/>
            </a:endParaRPr>
          </a:p>
        </p:txBody>
      </p:sp>
    </p:spTree>
    <p:extLst>
      <p:ext uri="{BB962C8B-B14F-4D97-AF65-F5344CB8AC3E}">
        <p14:creationId xmlns:p14="http://schemas.microsoft.com/office/powerpoint/2010/main" val="2865726944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52514C-53BB-C00D-5B22-B565C65D0407}"/>
              </a:ext>
            </a:extLst>
          </p:cNvPr>
          <p:cNvSpPr/>
          <p:nvPr/>
        </p:nvSpPr>
        <p:spPr>
          <a:xfrm>
            <a:off x="291369" y="259546"/>
            <a:ext cx="11606743" cy="628092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8D36F0-5A38-F4BB-E0DB-DAF2137F6AD1}"/>
              </a:ext>
            </a:extLst>
          </p:cNvPr>
          <p:cNvSpPr txBox="1"/>
          <p:nvPr/>
        </p:nvSpPr>
        <p:spPr>
          <a:xfrm>
            <a:off x="3184074" y="259175"/>
            <a:ext cx="5961992" cy="156966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>
                <a:solidFill>
                  <a:srgbClr val="002060"/>
                </a:solidFill>
                <a:latin typeface="Aptos"/>
                <a:cs typeface="Calibri"/>
              </a:rPr>
              <a:t>Dyma fi!</a:t>
            </a:r>
            <a:endParaRPr lang="en-GB" sz="9600" b="1">
              <a:solidFill>
                <a:srgbClr val="002060"/>
              </a:solidFill>
              <a:latin typeface="Aptos"/>
              <a:cs typeface="Cavolini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84E441C-07FA-D8D2-2DC7-C804BC237CBB}"/>
              </a:ext>
            </a:extLst>
          </p:cNvPr>
          <p:cNvSpPr/>
          <p:nvPr/>
        </p:nvSpPr>
        <p:spPr>
          <a:xfrm>
            <a:off x="762000" y="568036"/>
            <a:ext cx="1939636" cy="236912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544BAE1-C7A9-1286-0664-6362E280413F}"/>
              </a:ext>
            </a:extLst>
          </p:cNvPr>
          <p:cNvSpPr/>
          <p:nvPr/>
        </p:nvSpPr>
        <p:spPr>
          <a:xfrm>
            <a:off x="9490363" y="568036"/>
            <a:ext cx="1939636" cy="236912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06953DE-F462-A4F4-8D85-52F2C1A8F71F}"/>
              </a:ext>
            </a:extLst>
          </p:cNvPr>
          <p:cNvSpPr/>
          <p:nvPr/>
        </p:nvSpPr>
        <p:spPr>
          <a:xfrm rot="20880000">
            <a:off x="3049913" y="1757160"/>
            <a:ext cx="1163781" cy="134389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20E77E3-9B36-E352-09FE-92F878F410F3}"/>
              </a:ext>
            </a:extLst>
          </p:cNvPr>
          <p:cNvSpPr/>
          <p:nvPr/>
        </p:nvSpPr>
        <p:spPr>
          <a:xfrm rot="1080000">
            <a:off x="628773" y="4135004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D5279BA-2C2D-CFD3-6C04-9F4509D7B698}"/>
              </a:ext>
            </a:extLst>
          </p:cNvPr>
          <p:cNvSpPr/>
          <p:nvPr/>
        </p:nvSpPr>
        <p:spPr>
          <a:xfrm rot="-780000">
            <a:off x="2416010" y="3483841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6C840ED-DB44-B2D7-E169-4CAD11F30637}"/>
              </a:ext>
            </a:extLst>
          </p:cNvPr>
          <p:cNvSpPr/>
          <p:nvPr/>
        </p:nvSpPr>
        <p:spPr>
          <a:xfrm rot="5400000">
            <a:off x="2028081" y="4813876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E9D4853-A12A-D43B-9FD6-BFC6D228A9E2}"/>
              </a:ext>
            </a:extLst>
          </p:cNvPr>
          <p:cNvSpPr/>
          <p:nvPr/>
        </p:nvSpPr>
        <p:spPr>
          <a:xfrm rot="1080000">
            <a:off x="4494191" y="3206749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5E032C-C2A0-B8CE-DD30-1F0E461E4810}"/>
              </a:ext>
            </a:extLst>
          </p:cNvPr>
          <p:cNvSpPr txBox="1"/>
          <p:nvPr/>
        </p:nvSpPr>
        <p:spPr>
          <a:xfrm rot="21060000">
            <a:off x="548553" y="3412700"/>
            <a:ext cx="1801091" cy="646986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hobïau</a:t>
            </a:r>
            <a:endParaRPr lang="en-US" sz="3200" b="1">
              <a:solidFill>
                <a:srgbClr val="002060"/>
              </a:solidFill>
              <a:latin typeface="Aptos"/>
              <a:cs typeface="Cavolini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DAED4E9-0CA1-6F11-B1E9-FF30C3AA2E38}"/>
              </a:ext>
            </a:extLst>
          </p:cNvPr>
          <p:cNvSpPr/>
          <p:nvPr/>
        </p:nvSpPr>
        <p:spPr>
          <a:xfrm rot="3900000">
            <a:off x="4812845" y="4633766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55401C5-E444-9796-D1DD-FFAEEACE1419}"/>
              </a:ext>
            </a:extLst>
          </p:cNvPr>
          <p:cNvSpPr/>
          <p:nvPr/>
        </p:nvSpPr>
        <p:spPr>
          <a:xfrm rot="19980000">
            <a:off x="6142882" y="3026640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6DBAA8E-F74D-663E-DB46-F7D7E585CCA2}"/>
              </a:ext>
            </a:extLst>
          </p:cNvPr>
          <p:cNvSpPr/>
          <p:nvPr/>
        </p:nvSpPr>
        <p:spPr>
          <a:xfrm rot="6300000">
            <a:off x="6530809" y="4633767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DB00B67-4119-9C0A-79A2-A3B930C04F25}"/>
              </a:ext>
            </a:extLst>
          </p:cNvPr>
          <p:cNvSpPr/>
          <p:nvPr/>
        </p:nvSpPr>
        <p:spPr>
          <a:xfrm rot="1080000">
            <a:off x="8636700" y="3747077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99C258B-3BC2-F591-D39B-71ED84187855}"/>
              </a:ext>
            </a:extLst>
          </p:cNvPr>
          <p:cNvSpPr/>
          <p:nvPr/>
        </p:nvSpPr>
        <p:spPr>
          <a:xfrm rot="-1500000">
            <a:off x="10132991" y="3788640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732FED3-280D-11BA-0F46-A690EE36BE8A}"/>
              </a:ext>
            </a:extLst>
          </p:cNvPr>
          <p:cNvSpPr txBox="1"/>
          <p:nvPr/>
        </p:nvSpPr>
        <p:spPr>
          <a:xfrm>
            <a:off x="8498083" y="3104149"/>
            <a:ext cx="2933108" cy="646986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ddim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yn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hoffi</a:t>
            </a:r>
            <a:endParaRPr lang="en-US" sz="3200" b="1">
              <a:solidFill>
                <a:srgbClr val="002060"/>
              </a:solidFill>
              <a:latin typeface="Aptos"/>
              <a:cs typeface="Cavolini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B91AE59-0DED-04AD-9F13-0A1D71F933C5}"/>
              </a:ext>
            </a:extLst>
          </p:cNvPr>
          <p:cNvSpPr/>
          <p:nvPr/>
        </p:nvSpPr>
        <p:spPr>
          <a:xfrm rot="5400000">
            <a:off x="9606519" y="4813876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5321771-5A47-4223-A968-34EE1A466B4F}"/>
              </a:ext>
            </a:extLst>
          </p:cNvPr>
          <p:cNvSpPr txBox="1"/>
          <p:nvPr/>
        </p:nvSpPr>
        <p:spPr>
          <a:xfrm rot="-300000">
            <a:off x="4977784" y="2475322"/>
            <a:ext cx="1801091" cy="646986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hoffi</a:t>
            </a:r>
            <a:endParaRPr lang="en-US" sz="3200" b="1">
              <a:solidFill>
                <a:srgbClr val="002060"/>
              </a:solidFill>
              <a:latin typeface="Aptos"/>
              <a:cs typeface="Cavolini"/>
            </a:endParaRPr>
          </a:p>
        </p:txBody>
      </p:sp>
    </p:spTree>
    <p:extLst>
      <p:ext uri="{BB962C8B-B14F-4D97-AF65-F5344CB8AC3E}">
        <p14:creationId xmlns:p14="http://schemas.microsoft.com/office/powerpoint/2010/main" val="4170285812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52514C-53BB-C00D-5B22-B565C65D0407}"/>
              </a:ext>
            </a:extLst>
          </p:cNvPr>
          <p:cNvSpPr/>
          <p:nvPr/>
        </p:nvSpPr>
        <p:spPr>
          <a:xfrm>
            <a:off x="291369" y="259546"/>
            <a:ext cx="11606743" cy="628092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A9FB44-1271-ED3A-D7F5-5AE59C6E1488}"/>
              </a:ext>
            </a:extLst>
          </p:cNvPr>
          <p:cNvSpPr txBox="1"/>
          <p:nvPr/>
        </p:nvSpPr>
        <p:spPr>
          <a:xfrm rot="720000">
            <a:off x="839025" y="1026248"/>
            <a:ext cx="2410692" cy="646986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Mari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dw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i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540F00-C165-6061-C665-1F88A17F725E}"/>
              </a:ext>
            </a:extLst>
          </p:cNvPr>
          <p:cNvSpPr txBox="1"/>
          <p:nvPr/>
        </p:nvSpPr>
        <p:spPr>
          <a:xfrm rot="20940000">
            <a:off x="8473157" y="1323395"/>
            <a:ext cx="3055645" cy="1191816"/>
          </a:xfrm>
          <a:prstGeom prst="round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Aptos"/>
                <a:cs typeface="Cavolini"/>
              </a:rPr>
              <a:t>Dw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i'n</a:t>
            </a:r>
            <a:r>
              <a:rPr lang="en-US" sz="3200" b="1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byw</a:t>
            </a:r>
            <a:r>
              <a:rPr lang="en-US" sz="3200" b="1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yn</a:t>
            </a:r>
            <a:r>
              <a:rPr lang="en-US" sz="3200" b="1">
                <a:solidFill>
                  <a:srgbClr val="002060"/>
                </a:solidFill>
                <a:latin typeface="Aptos"/>
                <a:cs typeface="Cavolini"/>
              </a:rPr>
              <a:t> Abertawe.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A4C077-563B-9412-F29F-1C14A321165D}"/>
              </a:ext>
            </a:extLst>
          </p:cNvPr>
          <p:cNvSpPr txBox="1"/>
          <p:nvPr/>
        </p:nvSpPr>
        <p:spPr>
          <a:xfrm rot="-840000">
            <a:off x="601678" y="2314603"/>
            <a:ext cx="3355122" cy="646986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Aptos"/>
                <a:cs typeface="Cavolini"/>
              </a:rPr>
              <a:t>Dw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i'n</a:t>
            </a:r>
            <a:r>
              <a:rPr lang="en-US" sz="3200" b="1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dda</a:t>
            </a:r>
            <a:r>
              <a:rPr lang="en-US" sz="3200" b="1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Cavolini"/>
              </a:rPr>
              <a:t>iawn</a:t>
            </a:r>
            <a:r>
              <a:rPr lang="en-US" sz="3200" b="1">
                <a:solidFill>
                  <a:srgbClr val="002060"/>
                </a:solidFill>
                <a:latin typeface="Aptos"/>
                <a:cs typeface="Cavolini"/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48E104-D074-7A62-A77C-E31E2D5ECB8A}"/>
              </a:ext>
            </a:extLst>
          </p:cNvPr>
          <p:cNvSpPr txBox="1"/>
          <p:nvPr/>
        </p:nvSpPr>
        <p:spPr>
          <a:xfrm rot="21240000">
            <a:off x="667870" y="4049743"/>
            <a:ext cx="4773490" cy="173664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Aptos"/>
                <a:cs typeface="Cavolini"/>
              </a:rPr>
              <a:t>Fy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 </a:t>
            </a:r>
            <a:r>
              <a:rPr lang="en-US" sz="3200" b="1" dirty="0" err="1">
                <a:solidFill>
                  <a:srgbClr val="002060"/>
                </a:solidFill>
                <a:latin typeface="Aptos"/>
                <a:cs typeface="Cavolini"/>
              </a:rPr>
              <a:t>hobïau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 </a:t>
            </a:r>
            <a:r>
              <a:rPr lang="en-US" sz="3200" b="1" dirty="0" err="1">
                <a:solidFill>
                  <a:srgbClr val="002060"/>
                </a:solidFill>
                <a:latin typeface="Aptos"/>
                <a:cs typeface="Cavolini"/>
              </a:rPr>
              <a:t>ydy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Aptos"/>
                <a:cs typeface="Cavolini"/>
              </a:rPr>
              <a:t>darllen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, </a:t>
            </a:r>
            <a:r>
              <a:rPr lang="en-US" sz="3200" b="1" dirty="0" err="1">
                <a:solidFill>
                  <a:srgbClr val="002060"/>
                </a:solidFill>
                <a:latin typeface="Aptos"/>
                <a:cs typeface="Cavolini"/>
              </a:rPr>
              <a:t>mynd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Aptos"/>
                <a:cs typeface="Cavolini"/>
              </a:rPr>
              <a:t>a'r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 ci am </a:t>
            </a:r>
            <a:r>
              <a:rPr lang="en-US" sz="3200" b="1" dirty="0" err="1">
                <a:solidFill>
                  <a:srgbClr val="002060"/>
                </a:solidFill>
                <a:latin typeface="Aptos"/>
                <a:cs typeface="Cavolini"/>
              </a:rPr>
              <a:t>dro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 a </a:t>
            </a:r>
            <a:r>
              <a:rPr lang="en-US" sz="3200" b="1" dirty="0" err="1">
                <a:solidFill>
                  <a:srgbClr val="002060"/>
                </a:solidFill>
                <a:latin typeface="Aptos"/>
                <a:cs typeface="Cavolini"/>
              </a:rPr>
              <a:t>gwylio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 Netflix.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C46D5E2-BFB5-4618-0532-48B0D922DD98}"/>
              </a:ext>
            </a:extLst>
          </p:cNvPr>
          <p:cNvSpPr txBox="1"/>
          <p:nvPr/>
        </p:nvSpPr>
        <p:spPr>
          <a:xfrm rot="480000">
            <a:off x="4169493" y="2690950"/>
            <a:ext cx="5193511" cy="119181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Dw </a:t>
            </a:r>
            <a:r>
              <a:rPr lang="en-US" sz="3200" b="1" dirty="0" err="1">
                <a:solidFill>
                  <a:srgbClr val="002060"/>
                </a:solidFill>
                <a:latin typeface="Aptos"/>
                <a:cs typeface="Cavolini"/>
              </a:rPr>
              <a:t>i'n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Aptos"/>
                <a:cs typeface="Cavolini"/>
              </a:rPr>
              <a:t>hoffi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Aptos"/>
                <a:cs typeface="Cavolini"/>
              </a:rPr>
              <a:t>pinc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, </a:t>
            </a:r>
            <a:r>
              <a:rPr lang="en-US" sz="3200" b="1" dirty="0" err="1">
                <a:solidFill>
                  <a:srgbClr val="002060"/>
                </a:solidFill>
                <a:latin typeface="Aptos"/>
                <a:cs typeface="Cavolini"/>
              </a:rPr>
              <a:t>bwyta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Aptos"/>
                <a:cs typeface="Cavolini"/>
              </a:rPr>
              <a:t>siocled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, </a:t>
            </a:r>
            <a:r>
              <a:rPr lang="en-US" sz="3200" b="1" dirty="0" err="1">
                <a:solidFill>
                  <a:srgbClr val="002060"/>
                </a:solidFill>
                <a:latin typeface="Aptos"/>
                <a:cs typeface="Cavolini"/>
              </a:rPr>
              <a:t>Cymraeg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 a </a:t>
            </a:r>
            <a:r>
              <a:rPr lang="en-US" sz="3200" b="1" dirty="0" err="1">
                <a:solidFill>
                  <a:srgbClr val="002060"/>
                </a:solidFill>
                <a:latin typeface="Aptos"/>
                <a:cs typeface="Cavolini"/>
              </a:rPr>
              <a:t>siopa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4CADD3A-8CD2-BFF2-5799-A7F339E5B8C9}"/>
              </a:ext>
            </a:extLst>
          </p:cNvPr>
          <p:cNvSpPr txBox="1"/>
          <p:nvPr/>
        </p:nvSpPr>
        <p:spPr>
          <a:xfrm rot="21060000">
            <a:off x="6141119" y="4419141"/>
            <a:ext cx="5411045" cy="120110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Dw </a:t>
            </a:r>
            <a:r>
              <a:rPr lang="en-US" sz="3200" b="1" dirty="0" err="1">
                <a:solidFill>
                  <a:srgbClr val="002060"/>
                </a:solidFill>
                <a:latin typeface="Aptos"/>
                <a:cs typeface="Cavolini"/>
              </a:rPr>
              <a:t>i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 </a:t>
            </a:r>
            <a:r>
              <a:rPr lang="en-US" sz="3200" b="1" dirty="0" err="1">
                <a:solidFill>
                  <a:srgbClr val="002060"/>
                </a:solidFill>
                <a:latin typeface="Aptos"/>
                <a:cs typeface="Cavolini"/>
              </a:rPr>
              <a:t>ddim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Aptos"/>
                <a:cs typeface="Cavolini"/>
              </a:rPr>
              <a:t>yn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Aptos"/>
                <a:cs typeface="Cavolini"/>
              </a:rPr>
              <a:t>hoffi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Aptos"/>
                <a:cs typeface="Cavolini"/>
              </a:rPr>
              <a:t>rhedeg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, bananas a </a:t>
            </a:r>
            <a:r>
              <a:rPr lang="en-US" sz="3200" b="1" dirty="0" err="1">
                <a:solidFill>
                  <a:srgbClr val="002060"/>
                </a:solidFill>
                <a:latin typeface="Aptos"/>
                <a:cs typeface="Cavolini"/>
              </a:rPr>
              <a:t>phryf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Aptos"/>
                <a:cs typeface="Cavolini"/>
              </a:rPr>
              <a:t>copyn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Cavolini"/>
              </a:rPr>
              <a:t>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486FB-1E91-4350-6BCD-C9DC1E5C9642}"/>
              </a:ext>
            </a:extLst>
          </p:cNvPr>
          <p:cNvSpPr txBox="1"/>
          <p:nvPr/>
        </p:nvSpPr>
        <p:spPr>
          <a:xfrm>
            <a:off x="9274415" y="5714086"/>
            <a:ext cx="2048277" cy="646986"/>
          </a:xfrm>
          <a:prstGeom prst="roundRect">
            <a:avLst/>
          </a:prstGeom>
          <a:solidFill>
            <a:srgbClr val="00206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chemeClr val="bg1"/>
                </a:solidFill>
                <a:latin typeface="Aptos"/>
                <a:cs typeface="Cavolini"/>
              </a:rPr>
              <a:t>achos</a:t>
            </a:r>
            <a:r>
              <a:rPr lang="en-US" sz="3200" b="1" dirty="0">
                <a:solidFill>
                  <a:schemeClr val="bg1"/>
                </a:solidFill>
                <a:latin typeface="Aptos"/>
                <a:cs typeface="Cavolini"/>
              </a:rPr>
              <a:t>...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AC2DD69-8F36-45EC-2229-4E61FA8F3A11}"/>
              </a:ext>
            </a:extLst>
          </p:cNvPr>
          <p:cNvSpPr txBox="1"/>
          <p:nvPr/>
        </p:nvSpPr>
        <p:spPr>
          <a:xfrm>
            <a:off x="3184074" y="259175"/>
            <a:ext cx="5961992" cy="156966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>
                <a:solidFill>
                  <a:srgbClr val="002060"/>
                </a:solidFill>
                <a:latin typeface="Aptos"/>
                <a:cs typeface="Calibri"/>
              </a:rPr>
              <a:t>Dyma fi!</a:t>
            </a:r>
            <a:endParaRPr lang="en-GB" sz="9600" b="1">
              <a:solidFill>
                <a:srgbClr val="002060"/>
              </a:solidFill>
              <a:latin typeface="Aptos"/>
              <a:cs typeface="Cavolini"/>
            </a:endParaRPr>
          </a:p>
        </p:txBody>
      </p:sp>
    </p:spTree>
    <p:extLst>
      <p:ext uri="{BB962C8B-B14F-4D97-AF65-F5344CB8AC3E}">
        <p14:creationId xmlns:p14="http://schemas.microsoft.com/office/powerpoint/2010/main" val="532819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A6A6129-4601-0D45-89C0-511608FA4530}"/>
              </a:ext>
            </a:extLst>
          </p:cNvPr>
          <p:cNvSpPr txBox="1"/>
          <p:nvPr/>
        </p:nvSpPr>
        <p:spPr>
          <a:xfrm>
            <a:off x="978552" y="711589"/>
            <a:ext cx="6778932" cy="4733211"/>
          </a:xfrm>
          <a:prstGeom prst="round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4000" b="1">
                <a:solidFill>
                  <a:srgbClr val="002060"/>
                </a:solidFill>
                <a:latin typeface="Aptos"/>
                <a:cs typeface="Arial"/>
              </a:rPr>
              <a:t>Tasg i’r Portffolio</a:t>
            </a:r>
          </a:p>
          <a:p>
            <a:pPr algn="ctr"/>
            <a:endParaRPr lang="cy-GB" sz="2400" b="1" u="sng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cy-GB" sz="2800" b="1">
                <a:solidFill>
                  <a:srgbClr val="002060"/>
                </a:solidFill>
                <a:latin typeface="Aptos"/>
                <a:cs typeface="Arial"/>
              </a:rPr>
              <a:t>Tasg Ysgrifennu 2: Sylfaen A2</a:t>
            </a:r>
          </a:p>
          <a:p>
            <a:pPr algn="ctr"/>
            <a:r>
              <a:rPr lang="cy-GB">
                <a:solidFill>
                  <a:srgbClr val="002060"/>
                </a:solidFill>
                <a:latin typeface="Aptos"/>
                <a:cs typeface="Arial" panose="020B0604020202020204" pitchFamily="34" charset="0"/>
              </a:rPr>
              <a:t>(o’r Pecyn Cymorth gan y Coleg Cymraeg Cenedlaethol)</a:t>
            </a:r>
          </a:p>
          <a:p>
            <a:pPr algn="ctr"/>
            <a:endParaRPr lang="cy-GB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endParaRPr lang="cy-GB" sz="2400" b="1">
              <a:solidFill>
                <a:srgbClr val="002060"/>
              </a:solidFill>
              <a:latin typeface="Aptos"/>
              <a:cs typeface="Arial"/>
            </a:endParaRPr>
          </a:p>
          <a:p>
            <a:pPr algn="ctr"/>
            <a:r>
              <a:rPr lang="en-GB" sz="240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Ysgrifennu</a:t>
            </a:r>
            <a:r>
              <a:rPr lang="en-GB" sz="2400">
                <a:solidFill>
                  <a:srgbClr val="002060"/>
                </a:solidFill>
                <a:latin typeface="Aptos"/>
                <a:ea typeface="+mn-lt"/>
                <a:cs typeface="+mn-lt"/>
              </a:rPr>
              <a:t> e-</a:t>
            </a:r>
            <a:r>
              <a:rPr lang="en-GB" sz="240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bost</a:t>
            </a:r>
            <a:r>
              <a:rPr lang="en-GB" sz="2400">
                <a:solidFill>
                  <a:srgbClr val="002060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sz="240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yn</a:t>
            </a:r>
            <a:r>
              <a:rPr lang="en-GB" sz="2400">
                <a:solidFill>
                  <a:srgbClr val="002060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sz="240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cyflwyno</a:t>
            </a:r>
            <a:r>
              <a:rPr lang="en-GB" sz="2400">
                <a:solidFill>
                  <a:srgbClr val="002060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sz="240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eich</a:t>
            </a:r>
            <a:r>
              <a:rPr lang="en-GB" sz="2400">
                <a:solidFill>
                  <a:srgbClr val="002060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sz="240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hun</a:t>
            </a:r>
            <a:r>
              <a:rPr lang="en-GB" sz="2400">
                <a:solidFill>
                  <a:srgbClr val="002060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sz="240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ar</a:t>
            </a:r>
            <a:r>
              <a:rPr lang="en-GB" sz="2400">
                <a:solidFill>
                  <a:srgbClr val="002060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sz="240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ddechrau’r</a:t>
            </a:r>
            <a:r>
              <a:rPr lang="en-GB" sz="2400">
                <a:solidFill>
                  <a:srgbClr val="002060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sz="240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cwrs</a:t>
            </a:r>
            <a:endParaRPr lang="en-GB" sz="240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pPr algn="ctr"/>
            <a:endParaRPr lang="en-GB" sz="2400">
              <a:solidFill>
                <a:srgbClr val="002060"/>
              </a:solidFill>
              <a:latin typeface="Aptos"/>
              <a:ea typeface="Calibri" panose="020F0502020204030204"/>
              <a:cs typeface="Calibri"/>
            </a:endParaRPr>
          </a:p>
          <a:p>
            <a:pPr algn="ctr"/>
            <a:r>
              <a:rPr lang="en-GB" sz="2400" i="1">
                <a:solidFill>
                  <a:srgbClr val="002060"/>
                </a:solidFill>
                <a:latin typeface="Aptos"/>
                <a:ea typeface="Calibri" panose="020F0502020204030204"/>
                <a:cs typeface="Calibri"/>
              </a:rPr>
              <a:t>Write an e-mail introducing yourself at the beginning of the course</a:t>
            </a:r>
          </a:p>
        </p:txBody>
      </p:sp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8B73ED2-ED38-B91F-864F-186B1A09A1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7" descr="A blue file folder with a clip&#10;&#10;Description automatically generated">
            <a:extLst>
              <a:ext uri="{FF2B5EF4-FFF2-40B4-BE49-F238E27FC236}">
                <a16:creationId xmlns:a16="http://schemas.microsoft.com/office/drawing/2014/main" id="{D23BD99D-97FF-BF8A-6423-684BC6719C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12174" y="2045319"/>
            <a:ext cx="2787237" cy="2061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7575565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8356129-C5EA-6EC5-BA73-DF60ACCB44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A884690-177F-24D5-9775-E88A41DFF7A3}"/>
              </a:ext>
            </a:extLst>
          </p:cNvPr>
          <p:cNvSpPr txBox="1"/>
          <p:nvPr/>
        </p:nvSpPr>
        <p:spPr>
          <a:xfrm>
            <a:off x="2258614" y="1537911"/>
            <a:ext cx="7675459" cy="3779758"/>
          </a:xfrm>
          <a:prstGeom prst="round2Diag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ea typeface="Calibri"/>
                <a:cs typeface="Calibri"/>
              </a:rPr>
              <a:t>Bendigedig, </a:t>
            </a:r>
            <a:r>
              <a:rPr lang="en-US" sz="5400" b="1" dirty="0" err="1">
                <a:solidFill>
                  <a:schemeClr val="bg1"/>
                </a:solidFill>
                <a:ea typeface="Calibri"/>
                <a:cs typeface="Calibri"/>
              </a:rPr>
              <a:t>bawb</a:t>
            </a:r>
            <a:r>
              <a:rPr lang="en-US" sz="5400" b="1" dirty="0">
                <a:solidFill>
                  <a:schemeClr val="bg1"/>
                </a:solidFill>
                <a:ea typeface="Calibri"/>
                <a:cs typeface="Calibri"/>
              </a:rPr>
              <a:t>!</a:t>
            </a:r>
          </a:p>
          <a:p>
            <a:pPr algn="ctr"/>
            <a:endParaRPr lang="en-US" sz="5400" b="1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endParaRPr lang="en-US" sz="5400" b="1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5400" b="1" dirty="0">
                <a:solidFill>
                  <a:schemeClr val="bg1"/>
                </a:solidFill>
                <a:ea typeface="Calibri"/>
                <a:cs typeface="Calibri"/>
              </a:rPr>
              <a:t>Hwyl </a:t>
            </a:r>
            <a:r>
              <a:rPr lang="en-US" sz="5400" b="1" dirty="0" err="1">
                <a:solidFill>
                  <a:schemeClr val="bg1"/>
                </a:solidFill>
                <a:ea typeface="Calibri"/>
                <a:cs typeface="Calibri"/>
              </a:rPr>
              <a:t>fawr</a:t>
            </a:r>
            <a:r>
              <a:rPr lang="en-US" sz="5400" b="1" dirty="0">
                <a:solidFill>
                  <a:schemeClr val="bg1"/>
                </a:solidFill>
                <a:ea typeface="Calibri"/>
                <a:cs typeface="Calibri"/>
              </a:rPr>
              <a:t>!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Picture 5" descr="A pink and white logo&#10;&#10;Description automatically generated">
            <a:extLst>
              <a:ext uri="{FF2B5EF4-FFF2-40B4-BE49-F238E27FC236}">
                <a16:creationId xmlns:a16="http://schemas.microsoft.com/office/drawing/2014/main" id="{3277CF68-2EA7-FACD-69A1-02F7786351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253" y="51919"/>
            <a:ext cx="2667000" cy="987172"/>
          </a:xfrm>
          <a:prstGeom prst="rect">
            <a:avLst/>
          </a:prstGeom>
        </p:spPr>
      </p:pic>
      <p:pic>
        <p:nvPicPr>
          <p:cNvPr id="12" name="Graphic 11" descr="Star with solid fill">
            <a:extLst>
              <a:ext uri="{FF2B5EF4-FFF2-40B4-BE49-F238E27FC236}">
                <a16:creationId xmlns:a16="http://schemas.microsoft.com/office/drawing/2014/main" id="{605EBDFC-1BE8-5B29-7F5E-D2326A88AD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243861" y="2572215"/>
            <a:ext cx="1713570" cy="1713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8321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e290860-00c3-4563-84af-61c49c5fda71">
      <Terms xmlns="http://schemas.microsoft.com/office/infopath/2007/PartnerControls"/>
    </lcf76f155ced4ddcb4097134ff3c332f>
    <TaxCatchAll xmlns="6c16a7c9-3119-4e12-91f3-1db7792fc1f1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E4F8DF7EFA3C4498F61FF0193699BE8" ma:contentTypeVersion="12" ma:contentTypeDescription="Create a new document." ma:contentTypeScope="" ma:versionID="fc2ead577cdc8bfbc58f59917bf4d82e">
  <xsd:schema xmlns:xsd="http://www.w3.org/2001/XMLSchema" xmlns:xs="http://www.w3.org/2001/XMLSchema" xmlns:p="http://schemas.microsoft.com/office/2006/metadata/properties" xmlns:ns2="fe290860-00c3-4563-84af-61c49c5fda71" xmlns:ns3="6c16a7c9-3119-4e12-91f3-1db7792fc1f1" targetNamespace="http://schemas.microsoft.com/office/2006/metadata/properties" ma:root="true" ma:fieldsID="679b58e38f6cfe6c9484e2cd01ad671d" ns2:_="" ns3:_="">
    <xsd:import namespace="fe290860-00c3-4563-84af-61c49c5fda71"/>
    <xsd:import namespace="6c16a7c9-3119-4e12-91f3-1db7792fc1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290860-00c3-4563-84af-61c49c5fda7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BillingMetadata" ma:index="1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16a7c9-3119-4e12-91f3-1db7792fc1f1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1abe7ac3-576b-4144-82f8-2adb6e0c25cd}" ma:internalName="TaxCatchAll" ma:showField="CatchAllData" ma:web="6c16a7c9-3119-4e12-91f3-1db7792fc1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1744B73-67DC-4658-B983-704F5DB56124}">
  <ds:schemaRefs>
    <ds:schemaRef ds:uri="http://schemas.microsoft.com/office/2006/metadata/properties"/>
    <ds:schemaRef ds:uri="http://schemas.microsoft.com/office/infopath/2007/PartnerControls"/>
    <ds:schemaRef ds:uri="fe290860-00c3-4563-84af-61c49c5fda71"/>
    <ds:schemaRef ds:uri="6c16a7c9-3119-4e12-91f3-1db7792fc1f1"/>
  </ds:schemaRefs>
</ds:datastoreItem>
</file>

<file path=customXml/itemProps2.xml><?xml version="1.0" encoding="utf-8"?>
<ds:datastoreItem xmlns:ds="http://schemas.openxmlformats.org/officeDocument/2006/customXml" ds:itemID="{597EBDDE-3618-4A61-85BB-13D859D206C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e290860-00c3-4563-84af-61c49c5fda71"/>
    <ds:schemaRef ds:uri="6c16a7c9-3119-4e12-91f3-1db7792fc1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C09484F-2743-4EF7-8B1A-EF7DEEDC87D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1534</Words>
  <Application>Microsoft Office PowerPoint</Application>
  <PresentationFormat>Widescreen</PresentationFormat>
  <Paragraphs>377</Paragraphs>
  <Slides>72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72</vt:i4>
      </vt:variant>
    </vt:vector>
  </HeadingPairs>
  <TitlesOfParts>
    <vt:vector size="79" baseType="lpstr">
      <vt:lpstr>Liberation Sans</vt:lpstr>
      <vt:lpstr>WordVisiPilcrow_MSFontService</vt:lpstr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Aneirin Karadog</cp:lastModifiedBy>
  <cp:revision>492</cp:revision>
  <dcterms:created xsi:type="dcterms:W3CDTF">2024-12-20T10:07:35Z</dcterms:created>
  <dcterms:modified xsi:type="dcterms:W3CDTF">2025-10-23T10:26:14Z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lpwstr>664900.000000000</vt:lpwstr>
  </property>
  <property fmtid="{D5CDD505-2E9C-101B-9397-08002B2CF9AE}" pid="3" name="ContentTypeId">
    <vt:lpwstr>0x010100FE4F8DF7EFA3C4498F61FF0193699BE8</vt:lpwstr>
  </property>
  <property fmtid="{D5CDD505-2E9C-101B-9397-08002B2CF9AE}" pid="4" name="ComplianceAssetId">
    <vt:lpwstr/>
  </property>
  <property fmtid="{D5CDD505-2E9C-101B-9397-08002B2CF9AE}" pid="5" name="_ExtendedDescription">
    <vt:lpwstr/>
  </property>
  <property fmtid="{D5CDD505-2E9C-101B-9397-08002B2CF9AE}" pid="6" name="TriggerFlowInfo">
    <vt:lpwstr/>
  </property>
  <property fmtid="{D5CDD505-2E9C-101B-9397-08002B2CF9AE}" pid="7" name="MediaServiceImageTags">
    <vt:lpwstr/>
  </property>
</Properties>
</file>