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018" autoAdjust="0"/>
    <p:restoredTop sz="91972" autoAdjust="0"/>
  </p:normalViewPr>
  <p:slideViewPr>
    <p:cSldViewPr snapToGrid="0" snapToObjects="1">
      <p:cViewPr varScale="1">
        <p:scale>
          <a:sx n="109" d="100"/>
          <a:sy n="109" d="100"/>
        </p:scale>
        <p:origin x="475" y="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14277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6283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720840" y="-1920240"/>
            <a:ext cx="4937760" cy="4937760"/>
          </a:xfrm>
          <a:prstGeom prst="ellipse">
            <a:avLst/>
          </a:prstGeom>
          <a:solidFill>
            <a:srgbClr val="1F3A5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-1554480" y="3703320"/>
            <a:ext cx="3840480" cy="3840480"/>
          </a:xfrm>
          <a:prstGeom prst="ellipse">
            <a:avLst/>
          </a:prstGeom>
          <a:solidFill>
            <a:srgbClr val="1F3A5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685800" y="566928"/>
            <a:ext cx="658368" cy="658368"/>
          </a:xfrm>
          <a:prstGeom prst="roundRect">
            <a:avLst>
              <a:gd name="adj" fmla="val 16667"/>
            </a:avLst>
          </a:prstGeom>
          <a:solidFill>
            <a:srgbClr val="D98E32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1248" y="722376"/>
            <a:ext cx="347472" cy="347472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685800" y="1481328"/>
            <a:ext cx="777240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Modernising Business Information Systems at FGH Security</a:t>
            </a:r>
            <a:endParaRPr lang="en-US" sz="3400" dirty="0"/>
          </a:p>
        </p:txBody>
      </p:sp>
      <p:sp>
        <p:nvSpPr>
          <p:cNvPr id="7" name="Text 4"/>
          <p:cNvSpPr/>
          <p:nvPr/>
        </p:nvSpPr>
        <p:spPr>
          <a:xfrm>
            <a:off x="685800" y="2761488"/>
            <a:ext cx="69494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i="1" dirty="0">
                <a:solidFill>
                  <a:srgbClr val="C9DC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Comparative Analysis of Business Information Systems and Strategic Recommendations</a:t>
            </a:r>
            <a:endParaRPr lang="en-US" sz="1500" dirty="0"/>
          </a:p>
        </p:txBody>
      </p:sp>
      <p:sp>
        <p:nvSpPr>
          <p:cNvPr id="8" name="Text 5"/>
          <p:cNvSpPr/>
          <p:nvPr/>
        </p:nvSpPr>
        <p:spPr>
          <a:xfrm>
            <a:off x="685800" y="3611880"/>
            <a:ext cx="68580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Alhaji Abubakar Bangura: 2428995   |Christine Hope Castro:  2426721     |  Rosalie Cayetano</a:t>
            </a:r>
            <a:r>
              <a:rPr lang="en-US" sz="125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: 2430254    </a:t>
            </a:r>
            <a:r>
              <a:rPr lang="en-US" sz="12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| Yasir Ibrahem: 2429666 </a:t>
            </a:r>
            <a:endParaRPr lang="en-US" sz="1250" dirty="0"/>
          </a:p>
        </p:txBody>
      </p:sp>
      <p:sp>
        <p:nvSpPr>
          <p:cNvPr id="9" name="Text 6"/>
          <p:cNvSpPr/>
          <p:nvPr/>
        </p:nvSpPr>
        <p:spPr>
          <a:xfrm>
            <a:off x="685800" y="4114800"/>
            <a:ext cx="77724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D98E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Case Company: FGH Security</a:t>
            </a:r>
            <a:endParaRPr lang="en-US" sz="1150" dirty="0"/>
          </a:p>
          <a:p>
            <a:pPr marL="0" indent="0">
              <a:buNone/>
            </a:pPr>
            <a:r>
              <a:rPr lang="en-US" sz="1150" dirty="0">
                <a:solidFill>
                  <a:srgbClr val="C9DC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Alston House, White Cross, South Road, Lancaster LA1 4XQ, United Kingdom  •  fghsecurity.co.uk</a:t>
            </a:r>
            <a:endParaRPr lang="en-US" sz="11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92608"/>
            <a:ext cx="475488" cy="475488"/>
          </a:xfrm>
          <a:prstGeom prst="roundRect">
            <a:avLst>
              <a:gd name="adj" fmla="val 19231"/>
            </a:avLst>
          </a:prstGeom>
          <a:solidFill>
            <a:srgbClr val="EAF1F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928" y="402336"/>
            <a:ext cx="256032" cy="25603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78992" y="256032"/>
            <a:ext cx="6949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Presentation Objectives</a:t>
            </a:r>
            <a:endParaRPr lang="en-US" sz="2700" dirty="0"/>
          </a:p>
        </p:txBody>
      </p:sp>
      <p:sp>
        <p:nvSpPr>
          <p:cNvPr id="5" name="Text 2"/>
          <p:cNvSpPr/>
          <p:nvPr/>
        </p:nvSpPr>
        <p:spPr>
          <a:xfrm>
            <a:off x="8229600" y="274320"/>
            <a:ext cx="548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b="1" dirty="0">
                <a:solidFill>
                  <a:srgbClr val="C9DCE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</a:t>
            </a:r>
            <a:endParaRPr lang="en-US" sz="1600" dirty="0"/>
          </a:p>
        </p:txBody>
      </p:sp>
      <p:sp>
        <p:nvSpPr>
          <p:cNvPr id="6" name="Shape 3"/>
          <p:cNvSpPr/>
          <p:nvPr/>
        </p:nvSpPr>
        <p:spPr>
          <a:xfrm>
            <a:off x="548640" y="1078992"/>
            <a:ext cx="8046720" cy="658368"/>
          </a:xfrm>
          <a:prstGeom prst="roundRect">
            <a:avLst>
              <a:gd name="adj" fmla="val 11111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4"/>
          <p:cNvSpPr/>
          <p:nvPr/>
        </p:nvSpPr>
        <p:spPr>
          <a:xfrm>
            <a:off x="749808" y="1234440"/>
            <a:ext cx="347472" cy="347472"/>
          </a:xfrm>
          <a:prstGeom prst="ellipse">
            <a:avLst/>
          </a:prstGeom>
          <a:solidFill>
            <a:srgbClr val="16283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749808" y="1234440"/>
            <a:ext cx="34747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300" dirty="0"/>
          </a:p>
        </p:txBody>
      </p:sp>
      <p:sp>
        <p:nvSpPr>
          <p:cNvPr id="9" name="Text 6"/>
          <p:cNvSpPr/>
          <p:nvPr/>
        </p:nvSpPr>
        <p:spPr>
          <a:xfrm>
            <a:off x="1298448" y="1152144"/>
            <a:ext cx="713232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628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Explain — </a:t>
            </a:r>
            <a:r>
              <a:rPr lang="en-US" sz="13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role of Business Information Systems (BIS) in modern organisations.</a:t>
            </a:r>
            <a:endParaRPr lang="en-US" sz="1350" dirty="0"/>
          </a:p>
        </p:txBody>
      </p:sp>
      <p:sp>
        <p:nvSpPr>
          <p:cNvPr id="10" name="Shape 7"/>
          <p:cNvSpPr/>
          <p:nvPr/>
        </p:nvSpPr>
        <p:spPr>
          <a:xfrm>
            <a:off x="548640" y="1847088"/>
            <a:ext cx="8046720" cy="658368"/>
          </a:xfrm>
          <a:prstGeom prst="roundRect">
            <a:avLst>
              <a:gd name="adj" fmla="val 11111"/>
            </a:avLst>
          </a:prstGeom>
          <a:solidFill>
            <a:srgbClr val="EAF1F7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Shape 8"/>
          <p:cNvSpPr/>
          <p:nvPr/>
        </p:nvSpPr>
        <p:spPr>
          <a:xfrm>
            <a:off x="749808" y="2002536"/>
            <a:ext cx="347472" cy="347472"/>
          </a:xfrm>
          <a:prstGeom prst="ellipse">
            <a:avLst/>
          </a:prstGeom>
          <a:solidFill>
            <a:srgbClr val="16283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749808" y="2002536"/>
            <a:ext cx="34747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300" dirty="0"/>
          </a:p>
        </p:txBody>
      </p:sp>
      <p:sp>
        <p:nvSpPr>
          <p:cNvPr id="13" name="Text 10"/>
          <p:cNvSpPr/>
          <p:nvPr/>
        </p:nvSpPr>
        <p:spPr>
          <a:xfrm>
            <a:off x="1298448" y="1920240"/>
            <a:ext cx="713232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628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Compare — </a:t>
            </a:r>
            <a:r>
              <a:rPr lang="en-US" sz="13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Three major information systems used by businesses: CRM, ERP and WFM.</a:t>
            </a:r>
            <a:endParaRPr lang="en-US" sz="1350" dirty="0"/>
          </a:p>
        </p:txBody>
      </p:sp>
      <p:sp>
        <p:nvSpPr>
          <p:cNvPr id="14" name="Shape 11"/>
          <p:cNvSpPr/>
          <p:nvPr/>
        </p:nvSpPr>
        <p:spPr>
          <a:xfrm>
            <a:off x="548640" y="2615184"/>
            <a:ext cx="8046720" cy="658368"/>
          </a:xfrm>
          <a:prstGeom prst="roundRect">
            <a:avLst>
              <a:gd name="adj" fmla="val 11111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2"/>
          <p:cNvSpPr/>
          <p:nvPr/>
        </p:nvSpPr>
        <p:spPr>
          <a:xfrm>
            <a:off x="749808" y="2770632"/>
            <a:ext cx="347472" cy="347472"/>
          </a:xfrm>
          <a:prstGeom prst="ellipse">
            <a:avLst/>
          </a:prstGeom>
          <a:solidFill>
            <a:srgbClr val="16283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749808" y="2770632"/>
            <a:ext cx="34747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300" dirty="0"/>
          </a:p>
        </p:txBody>
      </p:sp>
      <p:sp>
        <p:nvSpPr>
          <p:cNvPr id="17" name="Text 14"/>
          <p:cNvSpPr/>
          <p:nvPr/>
        </p:nvSpPr>
        <p:spPr>
          <a:xfrm>
            <a:off x="1298448" y="2688336"/>
            <a:ext cx="713232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628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Evaluate — </a:t>
            </a:r>
            <a:r>
              <a:rPr lang="en-US" sz="13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Ethical and security issues associated with digital information systems.</a:t>
            </a:r>
            <a:endParaRPr lang="en-US" sz="1350" dirty="0"/>
          </a:p>
        </p:txBody>
      </p:sp>
      <p:sp>
        <p:nvSpPr>
          <p:cNvPr id="18" name="Shape 15"/>
          <p:cNvSpPr/>
          <p:nvPr/>
        </p:nvSpPr>
        <p:spPr>
          <a:xfrm>
            <a:off x="548640" y="3383280"/>
            <a:ext cx="8046720" cy="658368"/>
          </a:xfrm>
          <a:prstGeom prst="roundRect">
            <a:avLst>
              <a:gd name="adj" fmla="val 11111"/>
            </a:avLst>
          </a:prstGeom>
          <a:solidFill>
            <a:srgbClr val="EAF1F7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Shape 16"/>
          <p:cNvSpPr/>
          <p:nvPr/>
        </p:nvSpPr>
        <p:spPr>
          <a:xfrm>
            <a:off x="749808" y="3538728"/>
            <a:ext cx="347472" cy="347472"/>
          </a:xfrm>
          <a:prstGeom prst="ellipse">
            <a:avLst/>
          </a:prstGeom>
          <a:solidFill>
            <a:srgbClr val="16283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7"/>
          <p:cNvSpPr/>
          <p:nvPr/>
        </p:nvSpPr>
        <p:spPr>
          <a:xfrm>
            <a:off x="749808" y="3538728"/>
            <a:ext cx="34747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300" dirty="0"/>
          </a:p>
        </p:txBody>
      </p:sp>
      <p:sp>
        <p:nvSpPr>
          <p:cNvPr id="21" name="Text 18"/>
          <p:cNvSpPr/>
          <p:nvPr/>
        </p:nvSpPr>
        <p:spPr>
          <a:xfrm>
            <a:off x="1298448" y="3456432"/>
            <a:ext cx="713232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628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Analyse — </a:t>
            </a:r>
            <a:r>
              <a:rPr lang="en-US" sz="13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FGH Security's current information systems and digital environment.</a:t>
            </a:r>
            <a:endParaRPr lang="en-US" sz="1350" dirty="0"/>
          </a:p>
        </p:txBody>
      </p:sp>
      <p:sp>
        <p:nvSpPr>
          <p:cNvPr id="22" name="Shape 19"/>
          <p:cNvSpPr/>
          <p:nvPr/>
        </p:nvSpPr>
        <p:spPr>
          <a:xfrm>
            <a:off x="548640" y="4151376"/>
            <a:ext cx="8046720" cy="658368"/>
          </a:xfrm>
          <a:prstGeom prst="roundRect">
            <a:avLst>
              <a:gd name="adj" fmla="val 11111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Shape 20"/>
          <p:cNvSpPr/>
          <p:nvPr/>
        </p:nvSpPr>
        <p:spPr>
          <a:xfrm>
            <a:off x="749808" y="4306824"/>
            <a:ext cx="347472" cy="347472"/>
          </a:xfrm>
          <a:prstGeom prst="ellipse">
            <a:avLst/>
          </a:prstGeom>
          <a:solidFill>
            <a:srgbClr val="16283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21"/>
          <p:cNvSpPr/>
          <p:nvPr/>
        </p:nvSpPr>
        <p:spPr>
          <a:xfrm>
            <a:off x="749808" y="4306824"/>
            <a:ext cx="34747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1300" dirty="0"/>
          </a:p>
        </p:txBody>
      </p:sp>
      <p:sp>
        <p:nvSpPr>
          <p:cNvPr id="25" name="Text 22"/>
          <p:cNvSpPr/>
          <p:nvPr/>
        </p:nvSpPr>
        <p:spPr>
          <a:xfrm>
            <a:off x="1298448" y="4224528"/>
            <a:ext cx="713232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628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Recommend — </a:t>
            </a:r>
            <a:r>
              <a:rPr lang="en-US" sz="13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most suitable business information system for future growth.</a:t>
            </a:r>
            <a:endParaRPr lang="en-US" sz="13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92608"/>
            <a:ext cx="475488" cy="475488"/>
          </a:xfrm>
          <a:prstGeom prst="roundRect">
            <a:avLst>
              <a:gd name="adj" fmla="val 19231"/>
            </a:avLst>
          </a:prstGeom>
          <a:solidFill>
            <a:srgbClr val="EAF1F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928" y="402336"/>
            <a:ext cx="256032" cy="25603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78992" y="256032"/>
            <a:ext cx="6949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About FGH Security</a:t>
            </a:r>
            <a:endParaRPr lang="en-US" sz="2700" dirty="0"/>
          </a:p>
        </p:txBody>
      </p:sp>
      <p:sp>
        <p:nvSpPr>
          <p:cNvPr id="5" name="Text 2"/>
          <p:cNvSpPr/>
          <p:nvPr/>
        </p:nvSpPr>
        <p:spPr>
          <a:xfrm>
            <a:off x="8229600" y="274320"/>
            <a:ext cx="548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b="1" dirty="0">
                <a:solidFill>
                  <a:srgbClr val="C9DCE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03</a:t>
            </a:r>
            <a:endParaRPr lang="en-US" sz="1600" dirty="0"/>
          </a:p>
        </p:txBody>
      </p:sp>
      <p:sp>
        <p:nvSpPr>
          <p:cNvPr id="6" name="Text 3"/>
          <p:cNvSpPr/>
          <p:nvPr/>
        </p:nvSpPr>
        <p:spPr>
          <a:xfrm>
            <a:off x="548640" y="969264"/>
            <a:ext cx="80467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5A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One of the UK's leading security service providers, employing thousands of security professionals and serving clients in hospitality, retail, healthcare, education, and events.</a:t>
            </a:r>
            <a:r>
              <a:rPr lang="fi-FI" sz="1250" i="1" dirty="0">
                <a:solidFill>
                  <a:srgbClr val="5A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(Laudon, K. C., &amp; Laudon, J. P. 2023)  </a:t>
            </a:r>
            <a:endParaRPr lang="en-US" sz="1250" dirty="0"/>
          </a:p>
        </p:txBody>
      </p:sp>
      <p:sp>
        <p:nvSpPr>
          <p:cNvPr id="7" name="Shape 4"/>
          <p:cNvSpPr/>
          <p:nvPr/>
        </p:nvSpPr>
        <p:spPr>
          <a:xfrm>
            <a:off x="548640" y="1627632"/>
            <a:ext cx="4297680" cy="3200400"/>
          </a:xfrm>
          <a:prstGeom prst="roundRect">
            <a:avLst>
              <a:gd name="adj" fmla="val 2286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777240" y="1792224"/>
            <a:ext cx="38404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Core Services</a:t>
            </a:r>
            <a:endParaRPr lang="en-US" sz="1500" dirty="0"/>
          </a:p>
        </p:txBody>
      </p:sp>
      <p:sp>
        <p:nvSpPr>
          <p:cNvPr id="9" name="Shape 6"/>
          <p:cNvSpPr/>
          <p:nvPr/>
        </p:nvSpPr>
        <p:spPr>
          <a:xfrm>
            <a:off x="777240" y="2212848"/>
            <a:ext cx="1874520" cy="512064"/>
          </a:xfrm>
          <a:prstGeom prst="roundRect">
            <a:avLst>
              <a:gd name="adj" fmla="val 10714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8680" y="2377440"/>
            <a:ext cx="182880" cy="182880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1106424" y="2212848"/>
            <a:ext cx="1517904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Event Security</a:t>
            </a:r>
            <a:endParaRPr lang="en-US" sz="1050" dirty="0"/>
          </a:p>
        </p:txBody>
      </p:sp>
      <p:sp>
        <p:nvSpPr>
          <p:cNvPr id="12" name="Shape 8"/>
          <p:cNvSpPr/>
          <p:nvPr/>
        </p:nvSpPr>
        <p:spPr>
          <a:xfrm>
            <a:off x="2770632" y="2212848"/>
            <a:ext cx="1874520" cy="512064"/>
          </a:xfrm>
          <a:prstGeom prst="roundRect">
            <a:avLst>
              <a:gd name="adj" fmla="val 10714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3" name="Image 2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62072" y="2377440"/>
            <a:ext cx="182880" cy="182880"/>
          </a:xfrm>
          <a:prstGeom prst="rect">
            <a:avLst/>
          </a:prstGeom>
        </p:spPr>
      </p:pic>
      <p:sp>
        <p:nvSpPr>
          <p:cNvPr id="14" name="Text 9"/>
          <p:cNvSpPr/>
          <p:nvPr/>
        </p:nvSpPr>
        <p:spPr>
          <a:xfrm>
            <a:off x="3099816" y="2212848"/>
            <a:ext cx="1517904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Door Supervision</a:t>
            </a:r>
            <a:endParaRPr lang="en-US" sz="1050" dirty="0"/>
          </a:p>
        </p:txBody>
      </p:sp>
      <p:sp>
        <p:nvSpPr>
          <p:cNvPr id="15" name="Shape 10"/>
          <p:cNvSpPr/>
          <p:nvPr/>
        </p:nvSpPr>
        <p:spPr>
          <a:xfrm>
            <a:off x="777240" y="2834640"/>
            <a:ext cx="1874520" cy="512064"/>
          </a:xfrm>
          <a:prstGeom prst="roundRect">
            <a:avLst>
              <a:gd name="adj" fmla="val 10714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6" name="Image 3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8680" y="2999232"/>
            <a:ext cx="182880" cy="182880"/>
          </a:xfrm>
          <a:prstGeom prst="rect">
            <a:avLst/>
          </a:prstGeom>
        </p:spPr>
      </p:pic>
      <p:sp>
        <p:nvSpPr>
          <p:cNvPr id="17" name="Text 11"/>
          <p:cNvSpPr/>
          <p:nvPr/>
        </p:nvSpPr>
        <p:spPr>
          <a:xfrm>
            <a:off x="1106424" y="2834640"/>
            <a:ext cx="1517904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Corporate Security</a:t>
            </a:r>
            <a:endParaRPr lang="en-US" sz="1050" dirty="0"/>
          </a:p>
        </p:txBody>
      </p:sp>
      <p:sp>
        <p:nvSpPr>
          <p:cNvPr id="18" name="Shape 12"/>
          <p:cNvSpPr/>
          <p:nvPr/>
        </p:nvSpPr>
        <p:spPr>
          <a:xfrm>
            <a:off x="2770632" y="2834640"/>
            <a:ext cx="1874520" cy="512064"/>
          </a:xfrm>
          <a:prstGeom prst="roundRect">
            <a:avLst>
              <a:gd name="adj" fmla="val 10714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9" name="Image 4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62072" y="2999232"/>
            <a:ext cx="182880" cy="182880"/>
          </a:xfrm>
          <a:prstGeom prst="rect">
            <a:avLst/>
          </a:prstGeom>
        </p:spPr>
      </p:pic>
      <p:sp>
        <p:nvSpPr>
          <p:cNvPr id="20" name="Text 13"/>
          <p:cNvSpPr/>
          <p:nvPr/>
        </p:nvSpPr>
        <p:spPr>
          <a:xfrm>
            <a:off x="3099816" y="2834640"/>
            <a:ext cx="1517904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Mobile Patrols</a:t>
            </a:r>
            <a:endParaRPr lang="en-US" sz="1050" dirty="0"/>
          </a:p>
        </p:txBody>
      </p:sp>
      <p:sp>
        <p:nvSpPr>
          <p:cNvPr id="21" name="Shape 14"/>
          <p:cNvSpPr/>
          <p:nvPr/>
        </p:nvSpPr>
        <p:spPr>
          <a:xfrm>
            <a:off x="777240" y="3456432"/>
            <a:ext cx="1874520" cy="512064"/>
          </a:xfrm>
          <a:prstGeom prst="roundRect">
            <a:avLst>
              <a:gd name="adj" fmla="val 10714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2" name="Image 5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8680" y="3621024"/>
            <a:ext cx="182880" cy="182880"/>
          </a:xfrm>
          <a:prstGeom prst="rect">
            <a:avLst/>
          </a:prstGeom>
        </p:spPr>
      </p:pic>
      <p:sp>
        <p:nvSpPr>
          <p:cNvPr id="23" name="Text 15"/>
          <p:cNvSpPr/>
          <p:nvPr/>
        </p:nvSpPr>
        <p:spPr>
          <a:xfrm>
            <a:off x="1106424" y="3456432"/>
            <a:ext cx="1517904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CCTV Monitoring</a:t>
            </a:r>
            <a:endParaRPr lang="en-US" sz="1050" dirty="0"/>
          </a:p>
        </p:txBody>
      </p:sp>
      <p:sp>
        <p:nvSpPr>
          <p:cNvPr id="24" name="Shape 16"/>
          <p:cNvSpPr/>
          <p:nvPr/>
        </p:nvSpPr>
        <p:spPr>
          <a:xfrm>
            <a:off x="2770632" y="3456432"/>
            <a:ext cx="1874520" cy="512064"/>
          </a:xfrm>
          <a:prstGeom prst="roundRect">
            <a:avLst>
              <a:gd name="adj" fmla="val 10714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5" name="Image 6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62072" y="3621024"/>
            <a:ext cx="182880" cy="182880"/>
          </a:xfrm>
          <a:prstGeom prst="rect">
            <a:avLst/>
          </a:prstGeom>
        </p:spPr>
      </p:pic>
      <p:sp>
        <p:nvSpPr>
          <p:cNvPr id="26" name="Text 17"/>
          <p:cNvSpPr/>
          <p:nvPr/>
        </p:nvSpPr>
        <p:spPr>
          <a:xfrm>
            <a:off x="3099816" y="3456432"/>
            <a:ext cx="1517904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Risk Management</a:t>
            </a:r>
            <a:endParaRPr lang="en-US" sz="1050" dirty="0"/>
          </a:p>
        </p:txBody>
      </p:sp>
      <p:sp>
        <p:nvSpPr>
          <p:cNvPr id="27" name="Shape 18"/>
          <p:cNvSpPr/>
          <p:nvPr/>
        </p:nvSpPr>
        <p:spPr>
          <a:xfrm>
            <a:off x="777240" y="4078224"/>
            <a:ext cx="1874520" cy="512064"/>
          </a:xfrm>
          <a:prstGeom prst="roundRect">
            <a:avLst>
              <a:gd name="adj" fmla="val 10714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8" name="Image 7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8680" y="4242816"/>
            <a:ext cx="182880" cy="182880"/>
          </a:xfrm>
          <a:prstGeom prst="rect">
            <a:avLst/>
          </a:prstGeom>
        </p:spPr>
      </p:pic>
      <p:sp>
        <p:nvSpPr>
          <p:cNvPr id="29" name="Text 19"/>
          <p:cNvSpPr/>
          <p:nvPr/>
        </p:nvSpPr>
        <p:spPr>
          <a:xfrm>
            <a:off x="1106424" y="4078224"/>
            <a:ext cx="1517904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Training Services</a:t>
            </a:r>
            <a:endParaRPr lang="en-US" sz="1050" dirty="0"/>
          </a:p>
        </p:txBody>
      </p:sp>
      <p:sp>
        <p:nvSpPr>
          <p:cNvPr id="30" name="Shape 20"/>
          <p:cNvSpPr/>
          <p:nvPr/>
        </p:nvSpPr>
        <p:spPr>
          <a:xfrm>
            <a:off x="2770632" y="4078224"/>
            <a:ext cx="1874520" cy="512064"/>
          </a:xfrm>
          <a:prstGeom prst="roundRect">
            <a:avLst>
              <a:gd name="adj" fmla="val 10714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1" name="Image 8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62072" y="4242816"/>
            <a:ext cx="182880" cy="182880"/>
          </a:xfrm>
          <a:prstGeom prst="rect">
            <a:avLst/>
          </a:prstGeom>
        </p:spPr>
      </p:pic>
      <p:sp>
        <p:nvSpPr>
          <p:cNvPr id="32" name="Text 21"/>
          <p:cNvSpPr/>
          <p:nvPr/>
        </p:nvSpPr>
        <p:spPr>
          <a:xfrm>
            <a:off x="3099816" y="4078224"/>
            <a:ext cx="1517904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Nationwide Coverage</a:t>
            </a:r>
            <a:endParaRPr lang="en-US" sz="1050" dirty="0"/>
          </a:p>
        </p:txBody>
      </p:sp>
      <p:sp>
        <p:nvSpPr>
          <p:cNvPr id="33" name="Shape 22"/>
          <p:cNvSpPr/>
          <p:nvPr/>
        </p:nvSpPr>
        <p:spPr>
          <a:xfrm>
            <a:off x="5074920" y="1627632"/>
            <a:ext cx="3520440" cy="3200400"/>
          </a:xfrm>
          <a:prstGeom prst="roundRect">
            <a:avLst>
              <a:gd name="adj" fmla="val 2286"/>
            </a:avLst>
          </a:prstGeom>
          <a:solidFill>
            <a:srgbClr val="EAF1F7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4" name="Text 23"/>
          <p:cNvSpPr/>
          <p:nvPr/>
        </p:nvSpPr>
        <p:spPr>
          <a:xfrm>
            <a:off x="5303520" y="1792224"/>
            <a:ext cx="3108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Current Digital Environment</a:t>
            </a:r>
            <a:endParaRPr lang="en-US" sz="1500" dirty="0"/>
          </a:p>
        </p:txBody>
      </p:sp>
      <p:sp>
        <p:nvSpPr>
          <p:cNvPr id="35" name="Text 24"/>
          <p:cNvSpPr/>
          <p:nvPr/>
        </p:nvSpPr>
        <p:spPr>
          <a:xfrm>
            <a:off x="5303520" y="2212848"/>
            <a:ext cx="30632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just">
              <a:buNone/>
            </a:pPr>
            <a:r>
              <a:rPr lang="en-US" sz="1200" b="1" dirty="0">
                <a:solidFill>
                  <a:srgbClr val="16283C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Previous system: </a:t>
            </a:r>
            <a:r>
              <a:rPr lang="en-US" sz="1200" dirty="0">
                <a:solidFill>
                  <a:srgbClr val="1E2A3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PIRAM workforce management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1200" b="1" dirty="0">
                <a:solidFill>
                  <a:srgbClr val="16283C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Current system: </a:t>
            </a:r>
            <a:r>
              <a:rPr lang="en-US" sz="1200" dirty="0">
                <a:solidFill>
                  <a:srgbClr val="1E2A3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C247 workforce management software. ( </a:t>
            </a:r>
            <a:r>
              <a:rPr lang="en-US" sz="1200" i="1" dirty="0">
                <a:solidFill>
                  <a:srgbClr val="5A6B7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FGH Security, 2025).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US" sz="1200" i="1" dirty="0">
                <a:solidFill>
                  <a:srgbClr val="5A6B7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A growing business requiring greater automation, integration, and business intelligence.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92608"/>
            <a:ext cx="475488" cy="475488"/>
          </a:xfrm>
          <a:prstGeom prst="roundRect">
            <a:avLst>
              <a:gd name="adj" fmla="val 19231"/>
            </a:avLst>
          </a:prstGeom>
          <a:solidFill>
            <a:srgbClr val="EAF1F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928" y="402336"/>
            <a:ext cx="256032" cy="25603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78992" y="256032"/>
            <a:ext cx="6949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are Business Information Systems?</a:t>
            </a:r>
            <a:endParaRPr lang="en-US" sz="2700" dirty="0"/>
          </a:p>
        </p:txBody>
      </p:sp>
      <p:sp>
        <p:nvSpPr>
          <p:cNvPr id="5" name="Text 2"/>
          <p:cNvSpPr/>
          <p:nvPr/>
        </p:nvSpPr>
        <p:spPr>
          <a:xfrm>
            <a:off x="8229600" y="274320"/>
            <a:ext cx="548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b="1" dirty="0">
                <a:solidFill>
                  <a:srgbClr val="C9DCE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04</a:t>
            </a:r>
            <a:endParaRPr lang="en-US" sz="1600" dirty="0"/>
          </a:p>
        </p:txBody>
      </p:sp>
      <p:sp>
        <p:nvSpPr>
          <p:cNvPr id="6" name="Text 3"/>
          <p:cNvSpPr/>
          <p:nvPr/>
        </p:nvSpPr>
        <p:spPr>
          <a:xfrm>
            <a:off x="548640" y="969264"/>
            <a:ext cx="8046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5A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Business Information Systems (BIS) combine four components to collect, process, store and distribute information for business operations.</a:t>
            </a:r>
            <a:endParaRPr lang="en-US" sz="1250" dirty="0"/>
          </a:p>
        </p:txBody>
      </p:sp>
      <p:sp>
        <p:nvSpPr>
          <p:cNvPr id="7" name="Shape 4"/>
          <p:cNvSpPr/>
          <p:nvPr/>
        </p:nvSpPr>
        <p:spPr>
          <a:xfrm>
            <a:off x="548640" y="1572768"/>
            <a:ext cx="1901952" cy="1234440"/>
          </a:xfrm>
          <a:prstGeom prst="roundRect">
            <a:avLst>
              <a:gd name="adj" fmla="val 5926"/>
            </a:avLst>
          </a:prstGeom>
          <a:solidFill>
            <a:srgbClr val="EAF1F7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Shape 5"/>
          <p:cNvSpPr/>
          <p:nvPr/>
        </p:nvSpPr>
        <p:spPr>
          <a:xfrm>
            <a:off x="1225296" y="1737360"/>
            <a:ext cx="548640" cy="548640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9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2456" y="1874520"/>
            <a:ext cx="274320" cy="274320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548640" y="2359152"/>
            <a:ext cx="190195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People</a:t>
            </a:r>
            <a:endParaRPr lang="en-US" sz="1400" dirty="0"/>
          </a:p>
        </p:txBody>
      </p:sp>
      <p:sp>
        <p:nvSpPr>
          <p:cNvPr id="11" name="Shape 7"/>
          <p:cNvSpPr/>
          <p:nvPr/>
        </p:nvSpPr>
        <p:spPr>
          <a:xfrm>
            <a:off x="2633472" y="1572768"/>
            <a:ext cx="1901952" cy="1234440"/>
          </a:xfrm>
          <a:prstGeom prst="roundRect">
            <a:avLst>
              <a:gd name="adj" fmla="val 5926"/>
            </a:avLst>
          </a:prstGeom>
          <a:solidFill>
            <a:srgbClr val="EAF1F7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8"/>
          <p:cNvSpPr/>
          <p:nvPr/>
        </p:nvSpPr>
        <p:spPr>
          <a:xfrm>
            <a:off x="3310128" y="1737360"/>
            <a:ext cx="548640" cy="548640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3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47288" y="1874520"/>
            <a:ext cx="274320" cy="274320"/>
          </a:xfrm>
          <a:prstGeom prst="rect">
            <a:avLst/>
          </a:prstGeom>
        </p:spPr>
      </p:pic>
      <p:sp>
        <p:nvSpPr>
          <p:cNvPr id="14" name="Text 9"/>
          <p:cNvSpPr/>
          <p:nvPr/>
        </p:nvSpPr>
        <p:spPr>
          <a:xfrm>
            <a:off x="2633472" y="2359152"/>
            <a:ext cx="190195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Processes</a:t>
            </a:r>
            <a:endParaRPr lang="en-US" sz="1400" dirty="0"/>
          </a:p>
        </p:txBody>
      </p:sp>
      <p:sp>
        <p:nvSpPr>
          <p:cNvPr id="15" name="Shape 10"/>
          <p:cNvSpPr/>
          <p:nvPr/>
        </p:nvSpPr>
        <p:spPr>
          <a:xfrm>
            <a:off x="4718304" y="1572768"/>
            <a:ext cx="1901952" cy="1234440"/>
          </a:xfrm>
          <a:prstGeom prst="roundRect">
            <a:avLst>
              <a:gd name="adj" fmla="val 5926"/>
            </a:avLst>
          </a:prstGeom>
          <a:solidFill>
            <a:srgbClr val="EAF1F7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Shape 11"/>
          <p:cNvSpPr/>
          <p:nvPr/>
        </p:nvSpPr>
        <p:spPr>
          <a:xfrm>
            <a:off x="5394960" y="1737360"/>
            <a:ext cx="548640" cy="548640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7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32120" y="1874520"/>
            <a:ext cx="274320" cy="274320"/>
          </a:xfrm>
          <a:prstGeom prst="rect">
            <a:avLst/>
          </a:prstGeom>
        </p:spPr>
      </p:pic>
      <p:sp>
        <p:nvSpPr>
          <p:cNvPr id="18" name="Text 12"/>
          <p:cNvSpPr/>
          <p:nvPr/>
        </p:nvSpPr>
        <p:spPr>
          <a:xfrm>
            <a:off x="4718304" y="2359152"/>
            <a:ext cx="190195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Technology</a:t>
            </a:r>
            <a:endParaRPr lang="en-US" sz="1400" dirty="0"/>
          </a:p>
        </p:txBody>
      </p:sp>
      <p:sp>
        <p:nvSpPr>
          <p:cNvPr id="19" name="Shape 13"/>
          <p:cNvSpPr/>
          <p:nvPr/>
        </p:nvSpPr>
        <p:spPr>
          <a:xfrm>
            <a:off x="6803136" y="1572768"/>
            <a:ext cx="1901952" cy="1234440"/>
          </a:xfrm>
          <a:prstGeom prst="roundRect">
            <a:avLst>
              <a:gd name="adj" fmla="val 5926"/>
            </a:avLst>
          </a:prstGeom>
          <a:solidFill>
            <a:srgbClr val="EAF1F7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Shape 14"/>
          <p:cNvSpPr/>
          <p:nvPr/>
        </p:nvSpPr>
        <p:spPr>
          <a:xfrm>
            <a:off x="7479792" y="1737360"/>
            <a:ext cx="548640" cy="548640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1" name="Image 4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16952" y="1874520"/>
            <a:ext cx="274320" cy="274320"/>
          </a:xfrm>
          <a:prstGeom prst="rect">
            <a:avLst/>
          </a:prstGeom>
        </p:spPr>
      </p:pic>
      <p:sp>
        <p:nvSpPr>
          <p:cNvPr id="22" name="Text 15"/>
          <p:cNvSpPr/>
          <p:nvPr/>
        </p:nvSpPr>
        <p:spPr>
          <a:xfrm>
            <a:off x="6803136" y="2359152"/>
            <a:ext cx="190195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Data</a:t>
            </a:r>
            <a:endParaRPr lang="en-US" sz="1400" dirty="0"/>
          </a:p>
        </p:txBody>
      </p:sp>
      <p:sp>
        <p:nvSpPr>
          <p:cNvPr id="23" name="Shape 16"/>
          <p:cNvSpPr/>
          <p:nvPr/>
        </p:nvSpPr>
        <p:spPr>
          <a:xfrm>
            <a:off x="548640" y="3063240"/>
            <a:ext cx="8046720" cy="1691640"/>
          </a:xfrm>
          <a:prstGeom prst="roundRect">
            <a:avLst>
              <a:gd name="adj" fmla="val 4324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Text 17"/>
          <p:cNvSpPr/>
          <p:nvPr/>
        </p:nvSpPr>
        <p:spPr>
          <a:xfrm>
            <a:off x="777240" y="3218688"/>
            <a:ext cx="74980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Why they matter — BIS help organisations to:</a:t>
            </a:r>
            <a:endParaRPr lang="en-US" sz="1450" dirty="0"/>
          </a:p>
        </p:txBody>
      </p:sp>
      <p:pic>
        <p:nvPicPr>
          <p:cNvPr id="25" name="Image 5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7240" y="3675888"/>
            <a:ext cx="201168" cy="201168"/>
          </a:xfrm>
          <a:prstGeom prst="rect">
            <a:avLst/>
          </a:prstGeom>
        </p:spPr>
      </p:pic>
      <p:sp>
        <p:nvSpPr>
          <p:cNvPr id="26" name="Text 18"/>
          <p:cNvSpPr/>
          <p:nvPr/>
        </p:nvSpPr>
        <p:spPr>
          <a:xfrm>
            <a:off x="1069848" y="3639312"/>
            <a:ext cx="2286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Improve efficiency</a:t>
            </a:r>
            <a:endParaRPr lang="en-US" sz="1150" dirty="0"/>
          </a:p>
        </p:txBody>
      </p:sp>
      <p:pic>
        <p:nvPicPr>
          <p:cNvPr id="27" name="Image 6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83280" y="3675888"/>
            <a:ext cx="201168" cy="201168"/>
          </a:xfrm>
          <a:prstGeom prst="rect">
            <a:avLst/>
          </a:prstGeom>
        </p:spPr>
      </p:pic>
      <p:sp>
        <p:nvSpPr>
          <p:cNvPr id="28" name="Text 19"/>
          <p:cNvSpPr/>
          <p:nvPr/>
        </p:nvSpPr>
        <p:spPr>
          <a:xfrm>
            <a:off x="3675888" y="3639312"/>
            <a:ext cx="2286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Support decision making</a:t>
            </a:r>
            <a:endParaRPr lang="en-US" sz="1150" dirty="0"/>
          </a:p>
        </p:txBody>
      </p:sp>
      <p:pic>
        <p:nvPicPr>
          <p:cNvPr id="29" name="Image 7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9320" y="3675888"/>
            <a:ext cx="201168" cy="201168"/>
          </a:xfrm>
          <a:prstGeom prst="rect">
            <a:avLst/>
          </a:prstGeom>
        </p:spPr>
      </p:pic>
      <p:sp>
        <p:nvSpPr>
          <p:cNvPr id="30" name="Text 20"/>
          <p:cNvSpPr/>
          <p:nvPr/>
        </p:nvSpPr>
        <p:spPr>
          <a:xfrm>
            <a:off x="6281928" y="3639312"/>
            <a:ext cx="2286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Reduce operational costs</a:t>
            </a:r>
            <a:endParaRPr lang="en-US" sz="1150" dirty="0"/>
          </a:p>
        </p:txBody>
      </p:sp>
      <p:pic>
        <p:nvPicPr>
          <p:cNvPr id="31" name="Image 8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7240" y="4151376"/>
            <a:ext cx="201168" cy="201168"/>
          </a:xfrm>
          <a:prstGeom prst="rect">
            <a:avLst/>
          </a:prstGeom>
        </p:spPr>
      </p:pic>
      <p:sp>
        <p:nvSpPr>
          <p:cNvPr id="32" name="Text 21"/>
          <p:cNvSpPr/>
          <p:nvPr/>
        </p:nvSpPr>
        <p:spPr>
          <a:xfrm>
            <a:off x="1069848" y="4114800"/>
            <a:ext cx="2286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Increase customer satisfaction</a:t>
            </a:r>
            <a:endParaRPr lang="en-US" sz="1150" dirty="0"/>
          </a:p>
        </p:txBody>
      </p:sp>
      <p:pic>
        <p:nvPicPr>
          <p:cNvPr id="33" name="Image 9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83280" y="4151376"/>
            <a:ext cx="201168" cy="201168"/>
          </a:xfrm>
          <a:prstGeom prst="rect">
            <a:avLst/>
          </a:prstGeom>
        </p:spPr>
      </p:pic>
      <p:sp>
        <p:nvSpPr>
          <p:cNvPr id="34" name="Text 22"/>
          <p:cNvSpPr/>
          <p:nvPr/>
        </p:nvSpPr>
        <p:spPr>
          <a:xfrm>
            <a:off x="3675888" y="4114800"/>
            <a:ext cx="2286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Gain competitive advantage</a:t>
            </a:r>
            <a:endParaRPr lang="en-US" sz="1150" dirty="0"/>
          </a:p>
        </p:txBody>
      </p:sp>
      <p:pic>
        <p:nvPicPr>
          <p:cNvPr id="35" name="Image 10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9320" y="4151376"/>
            <a:ext cx="201168" cy="201168"/>
          </a:xfrm>
          <a:prstGeom prst="rect">
            <a:avLst/>
          </a:prstGeom>
        </p:spPr>
      </p:pic>
      <p:sp>
        <p:nvSpPr>
          <p:cNvPr id="36" name="Text 23"/>
          <p:cNvSpPr/>
          <p:nvPr/>
        </p:nvSpPr>
        <p:spPr>
          <a:xfrm>
            <a:off x="6281928" y="4114800"/>
            <a:ext cx="2286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Integrate business functions</a:t>
            </a:r>
            <a:endParaRPr lang="en-US" sz="11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92608"/>
            <a:ext cx="475488" cy="475488"/>
          </a:xfrm>
          <a:prstGeom prst="roundRect">
            <a:avLst>
              <a:gd name="adj" fmla="val 19231"/>
            </a:avLst>
          </a:prstGeom>
          <a:solidFill>
            <a:srgbClr val="EAF1F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928" y="402336"/>
            <a:ext cx="256032" cy="25603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78992" y="256032"/>
            <a:ext cx="6949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Types of Business Information Systems</a:t>
            </a:r>
            <a:endParaRPr lang="en-US" sz="2700" dirty="0"/>
          </a:p>
        </p:txBody>
      </p:sp>
      <p:sp>
        <p:nvSpPr>
          <p:cNvPr id="5" name="Text 2"/>
          <p:cNvSpPr/>
          <p:nvPr/>
        </p:nvSpPr>
        <p:spPr>
          <a:xfrm>
            <a:off x="8229600" y="274320"/>
            <a:ext cx="548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b="1" dirty="0">
                <a:solidFill>
                  <a:srgbClr val="C9DCE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05</a:t>
            </a:r>
            <a:endParaRPr lang="en-US" sz="1600" dirty="0"/>
          </a:p>
        </p:txBody>
      </p:sp>
      <p:sp>
        <p:nvSpPr>
          <p:cNvPr id="6" name="Shape 3"/>
          <p:cNvSpPr/>
          <p:nvPr/>
        </p:nvSpPr>
        <p:spPr>
          <a:xfrm>
            <a:off x="548640" y="1143000"/>
            <a:ext cx="2606040" cy="3566160"/>
          </a:xfrm>
          <a:prstGeom prst="roundRect">
            <a:avLst>
              <a:gd name="adj" fmla="val 2807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4"/>
          <p:cNvSpPr/>
          <p:nvPr/>
        </p:nvSpPr>
        <p:spPr>
          <a:xfrm>
            <a:off x="1536192" y="1371600"/>
            <a:ext cx="621792" cy="621792"/>
          </a:xfrm>
          <a:prstGeom prst="roundRect">
            <a:avLst>
              <a:gd name="adj" fmla="val 17647"/>
            </a:avLst>
          </a:prstGeom>
          <a:solidFill>
            <a:srgbClr val="16283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91640" y="1527048"/>
            <a:ext cx="310896" cy="310896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548640" y="2121408"/>
            <a:ext cx="26060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CRM</a:t>
            </a:r>
            <a:endParaRPr lang="en-US" sz="2000" dirty="0"/>
          </a:p>
        </p:txBody>
      </p:sp>
      <p:sp>
        <p:nvSpPr>
          <p:cNvPr id="10" name="Text 6"/>
          <p:cNvSpPr/>
          <p:nvPr/>
        </p:nvSpPr>
        <p:spPr>
          <a:xfrm>
            <a:off x="685800" y="2505456"/>
            <a:ext cx="23317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5A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Customer Relationship Management</a:t>
            </a:r>
            <a:endParaRPr lang="en-US" sz="1100" dirty="0"/>
          </a:p>
        </p:txBody>
      </p:sp>
      <p:sp>
        <p:nvSpPr>
          <p:cNvPr id="11" name="Text 7"/>
          <p:cNvSpPr/>
          <p:nvPr/>
        </p:nvSpPr>
        <p:spPr>
          <a:xfrm>
            <a:off x="749808" y="3035808"/>
            <a:ext cx="2203704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Manages customer relationships, sales pipelines, and service.</a:t>
            </a:r>
            <a:r>
              <a:rPr lang="en-GB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(Turban, E., Pollard, C., &amp; Wood, G., 2021) </a:t>
            </a:r>
            <a:endParaRPr lang="en-US" sz="1150" dirty="0"/>
          </a:p>
        </p:txBody>
      </p:sp>
      <p:sp>
        <p:nvSpPr>
          <p:cNvPr id="12" name="Text 8"/>
          <p:cNvSpPr/>
          <p:nvPr/>
        </p:nvSpPr>
        <p:spPr>
          <a:xfrm>
            <a:off x="685800" y="3931920"/>
            <a:ext cx="23317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D98E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Examples</a:t>
            </a:r>
            <a:endParaRPr lang="en-US" sz="1000" dirty="0"/>
          </a:p>
          <a:p>
            <a:pPr marL="0" indent="0" algn="ctr">
              <a:buNone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Monday CRM  •  Salesforce  •  HubSpot</a:t>
            </a:r>
            <a:endParaRPr lang="en-US" sz="1000" dirty="0"/>
          </a:p>
        </p:txBody>
      </p:sp>
      <p:sp>
        <p:nvSpPr>
          <p:cNvPr id="13" name="Shape 9"/>
          <p:cNvSpPr/>
          <p:nvPr/>
        </p:nvSpPr>
        <p:spPr>
          <a:xfrm>
            <a:off x="3337560" y="1143000"/>
            <a:ext cx="2606040" cy="3566160"/>
          </a:xfrm>
          <a:prstGeom prst="roundRect">
            <a:avLst>
              <a:gd name="adj" fmla="val 2807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Shape 10"/>
          <p:cNvSpPr/>
          <p:nvPr/>
        </p:nvSpPr>
        <p:spPr>
          <a:xfrm>
            <a:off x="4325112" y="1371600"/>
            <a:ext cx="621792" cy="621792"/>
          </a:xfrm>
          <a:prstGeom prst="roundRect">
            <a:avLst>
              <a:gd name="adj" fmla="val 17647"/>
            </a:avLst>
          </a:prstGeom>
          <a:solidFill>
            <a:srgbClr val="16283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5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80560" y="1527048"/>
            <a:ext cx="310896" cy="310896"/>
          </a:xfrm>
          <a:prstGeom prst="rect">
            <a:avLst/>
          </a:prstGeom>
        </p:spPr>
      </p:pic>
      <p:sp>
        <p:nvSpPr>
          <p:cNvPr id="16" name="Text 11"/>
          <p:cNvSpPr/>
          <p:nvPr/>
        </p:nvSpPr>
        <p:spPr>
          <a:xfrm>
            <a:off x="3337560" y="2121408"/>
            <a:ext cx="26060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ERP</a:t>
            </a:r>
            <a:endParaRPr lang="en-US" sz="2000" dirty="0"/>
          </a:p>
        </p:txBody>
      </p:sp>
      <p:sp>
        <p:nvSpPr>
          <p:cNvPr id="17" name="Text 12"/>
          <p:cNvSpPr/>
          <p:nvPr/>
        </p:nvSpPr>
        <p:spPr>
          <a:xfrm>
            <a:off x="3474720" y="2505456"/>
            <a:ext cx="23317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5A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Resource Planning</a:t>
            </a:r>
            <a:endParaRPr lang="en-US" sz="1100" dirty="0"/>
          </a:p>
        </p:txBody>
      </p:sp>
      <p:sp>
        <p:nvSpPr>
          <p:cNvPr id="18" name="Text 13"/>
          <p:cNvSpPr/>
          <p:nvPr/>
        </p:nvSpPr>
        <p:spPr>
          <a:xfrm>
            <a:off x="3538728" y="3035808"/>
            <a:ext cx="2203704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Integrates finance, HR, procurement and operations in one platform.</a:t>
            </a:r>
            <a:endParaRPr lang="en-US" sz="1150" dirty="0"/>
          </a:p>
        </p:txBody>
      </p:sp>
      <p:sp>
        <p:nvSpPr>
          <p:cNvPr id="19" name="Text 14"/>
          <p:cNvSpPr/>
          <p:nvPr/>
        </p:nvSpPr>
        <p:spPr>
          <a:xfrm>
            <a:off x="3474720" y="3931920"/>
            <a:ext cx="23317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D98E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Examples</a:t>
            </a:r>
            <a:endParaRPr lang="en-US" sz="1000" dirty="0"/>
          </a:p>
          <a:p>
            <a:pPr marL="0" indent="0" algn="ctr">
              <a:buNone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SAP S/4HANA  •  Oracle ERP  •  Dynamics 365</a:t>
            </a:r>
            <a:endParaRPr lang="en-US" sz="1000" dirty="0"/>
          </a:p>
        </p:txBody>
      </p:sp>
      <p:sp>
        <p:nvSpPr>
          <p:cNvPr id="20" name="Shape 15"/>
          <p:cNvSpPr/>
          <p:nvPr/>
        </p:nvSpPr>
        <p:spPr>
          <a:xfrm>
            <a:off x="6126480" y="1143000"/>
            <a:ext cx="2606040" cy="3566160"/>
          </a:xfrm>
          <a:prstGeom prst="roundRect">
            <a:avLst>
              <a:gd name="adj" fmla="val 2807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Shape 16"/>
          <p:cNvSpPr/>
          <p:nvPr/>
        </p:nvSpPr>
        <p:spPr>
          <a:xfrm>
            <a:off x="7114032" y="1371600"/>
            <a:ext cx="621792" cy="621792"/>
          </a:xfrm>
          <a:prstGeom prst="roundRect">
            <a:avLst>
              <a:gd name="adj" fmla="val 17647"/>
            </a:avLst>
          </a:prstGeom>
          <a:solidFill>
            <a:srgbClr val="16283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2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69480" y="1527048"/>
            <a:ext cx="310896" cy="310896"/>
          </a:xfrm>
          <a:prstGeom prst="rect">
            <a:avLst/>
          </a:prstGeom>
        </p:spPr>
      </p:pic>
      <p:sp>
        <p:nvSpPr>
          <p:cNvPr id="23" name="Text 17"/>
          <p:cNvSpPr/>
          <p:nvPr/>
        </p:nvSpPr>
        <p:spPr>
          <a:xfrm>
            <a:off x="6126480" y="2121408"/>
            <a:ext cx="26060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WFM</a:t>
            </a:r>
            <a:endParaRPr lang="en-US" sz="2000" dirty="0"/>
          </a:p>
        </p:txBody>
      </p:sp>
      <p:sp>
        <p:nvSpPr>
          <p:cNvPr id="24" name="Text 18"/>
          <p:cNvSpPr/>
          <p:nvPr/>
        </p:nvSpPr>
        <p:spPr>
          <a:xfrm>
            <a:off x="6263640" y="2505456"/>
            <a:ext cx="23317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5A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Workforce Management System</a:t>
            </a:r>
            <a:endParaRPr lang="en-US" sz="1100" dirty="0"/>
          </a:p>
        </p:txBody>
      </p:sp>
      <p:sp>
        <p:nvSpPr>
          <p:cNvPr id="25" name="Text 19"/>
          <p:cNvSpPr/>
          <p:nvPr/>
        </p:nvSpPr>
        <p:spPr>
          <a:xfrm>
            <a:off x="6327648" y="3035808"/>
            <a:ext cx="2203704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Scheduling, rostering, attendance and workforce deployment.</a:t>
            </a:r>
            <a:endParaRPr lang="en-US" sz="1150" dirty="0"/>
          </a:p>
        </p:txBody>
      </p:sp>
      <p:sp>
        <p:nvSpPr>
          <p:cNvPr id="26" name="Text 20"/>
          <p:cNvSpPr/>
          <p:nvPr/>
        </p:nvSpPr>
        <p:spPr>
          <a:xfrm>
            <a:off x="6263640" y="3931920"/>
            <a:ext cx="23317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D98E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Examples</a:t>
            </a:r>
            <a:endParaRPr lang="en-US" sz="1000" dirty="0"/>
          </a:p>
          <a:p>
            <a:pPr marL="0" indent="0" algn="ctr">
              <a:buNone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C247  •  Deputy  •  UKG  •  PIRAM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92608"/>
            <a:ext cx="475488" cy="475488"/>
          </a:xfrm>
          <a:prstGeom prst="roundRect">
            <a:avLst>
              <a:gd name="adj" fmla="val 19231"/>
            </a:avLst>
          </a:prstGeom>
          <a:solidFill>
            <a:srgbClr val="EAF1F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928" y="402336"/>
            <a:ext cx="256032" cy="25603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78992" y="256032"/>
            <a:ext cx="6949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Comparison of Information Systems</a:t>
            </a:r>
            <a:endParaRPr lang="en-US" sz="2700" dirty="0"/>
          </a:p>
        </p:txBody>
      </p:sp>
      <p:sp>
        <p:nvSpPr>
          <p:cNvPr id="5" name="Text 2"/>
          <p:cNvSpPr/>
          <p:nvPr/>
        </p:nvSpPr>
        <p:spPr>
          <a:xfrm>
            <a:off x="8229600" y="274320"/>
            <a:ext cx="548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b="1" dirty="0">
                <a:solidFill>
                  <a:srgbClr val="C9DCE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06</a:t>
            </a:r>
            <a:endParaRPr lang="en-US" sz="1600" dirty="0"/>
          </a:p>
        </p:txBody>
      </p:sp>
      <p:graphicFrame>
        <p:nvGraphicFramePr>
          <p:cNvPr id="7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48640" y="1371600"/>
          <a:ext cx="8046720" cy="2834640"/>
        </p:xfrm>
        <a:graphic>
          <a:graphicData uri="http://schemas.openxmlformats.org/drawingml/2006/table">
            <a:tbl>
              <a:tblPr/>
              <a:tblGrid>
                <a:gridCol w="1828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202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774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2024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0292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mbria" pitchFamily="34" charset="0"/>
                          <a:ea typeface="Cambria" pitchFamily="34" charset="-122"/>
                          <a:cs typeface="Cambria" pitchFamily="34" charset="-120"/>
                        </a:rPr>
                        <a:t>System</a:t>
                      </a:r>
                      <a:endParaRPr lang="en-US" sz="1300" dirty="0">
                        <a:latin typeface="Cambria" charset="0"/>
                        <a:ea typeface="Cambria" charset="0"/>
                        <a:cs typeface="Cambria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83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mbria" pitchFamily="34" charset="0"/>
                          <a:ea typeface="Cambria" pitchFamily="34" charset="-122"/>
                          <a:cs typeface="Cambria" pitchFamily="34" charset="-120"/>
                        </a:rPr>
                        <a:t>Main Function</a:t>
                      </a:r>
                      <a:endParaRPr lang="en-US" sz="1300" dirty="0">
                        <a:latin typeface="Cambria" charset="0"/>
                        <a:ea typeface="Cambria" charset="0"/>
                        <a:cs typeface="Cambria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83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mbria" pitchFamily="34" charset="0"/>
                          <a:ea typeface="Cambria" pitchFamily="34" charset="-122"/>
                          <a:cs typeface="Cambria" pitchFamily="34" charset="-120"/>
                        </a:rPr>
                        <a:t>Advantages</a:t>
                      </a:r>
                      <a:endParaRPr lang="en-US" sz="1300" dirty="0">
                        <a:latin typeface="Cambria" charset="0"/>
                        <a:ea typeface="Cambria" charset="0"/>
                        <a:cs typeface="Cambria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83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mbria" pitchFamily="34" charset="0"/>
                          <a:ea typeface="Cambria" pitchFamily="34" charset="-122"/>
                          <a:cs typeface="Cambria" pitchFamily="34" charset="-120"/>
                        </a:rPr>
                        <a:t>Limitations</a:t>
                      </a:r>
                      <a:endParaRPr lang="en-US" sz="1300" dirty="0">
                        <a:latin typeface="Cambria" charset="0"/>
                        <a:ea typeface="Cambria" charset="0"/>
                        <a:cs typeface="Cambria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83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7724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16283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CRM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1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E2A3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Customer management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E2A3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Better customer experience; sales tracking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E2A3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Expensive implementation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7724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16283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ERP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1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E2A3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Business integration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E2A3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Real-time data; centralised information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E2A3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Complex and costly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7724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16283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Workforce Management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1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E2A3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Staff scheduling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E2A3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Better shift planning; labour optimisation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E2A3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Limited strategic reporting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6" name="Shape 3"/>
          <p:cNvSpPr/>
          <p:nvPr/>
        </p:nvSpPr>
        <p:spPr>
          <a:xfrm>
            <a:off x="548640" y="4206240"/>
            <a:ext cx="8046720" cy="566928"/>
          </a:xfrm>
          <a:prstGeom prst="roundRect">
            <a:avLst>
              <a:gd name="adj" fmla="val 12903"/>
            </a:avLst>
          </a:prstGeom>
          <a:solidFill>
            <a:srgbClr val="EAF1F7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240" y="4370832"/>
            <a:ext cx="237744" cy="237744"/>
          </a:xfrm>
          <a:prstGeom prst="rect">
            <a:avLst/>
          </a:prstGeom>
        </p:spPr>
      </p:pic>
      <p:sp>
        <p:nvSpPr>
          <p:cNvPr id="9" name="Text 4"/>
          <p:cNvSpPr/>
          <p:nvPr/>
        </p:nvSpPr>
        <p:spPr>
          <a:xfrm>
            <a:off x="1143000" y="4206240"/>
            <a:ext cx="73152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i="1" dirty="0">
                <a:solidFill>
                  <a:srgbClr val="1628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Each system solves a different problem — the right choice depends on the organisation's priorities and existing systems (Salesforce Inc., 2025).</a:t>
            </a:r>
            <a:endParaRPr lang="en-US" sz="11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92608"/>
            <a:ext cx="475488" cy="475488"/>
          </a:xfrm>
          <a:prstGeom prst="roundRect">
            <a:avLst>
              <a:gd name="adj" fmla="val 19231"/>
            </a:avLst>
          </a:prstGeom>
          <a:solidFill>
            <a:srgbClr val="EAF1F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928" y="402336"/>
            <a:ext cx="256032" cy="25603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78992" y="256032"/>
            <a:ext cx="6949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CRM in Focus: Monday CRM</a:t>
            </a:r>
            <a:endParaRPr lang="en-US" sz="2700" dirty="0"/>
          </a:p>
        </p:txBody>
      </p:sp>
      <p:sp>
        <p:nvSpPr>
          <p:cNvPr id="5" name="Text 2"/>
          <p:cNvSpPr/>
          <p:nvPr/>
        </p:nvSpPr>
        <p:spPr>
          <a:xfrm>
            <a:off x="8229600" y="274320"/>
            <a:ext cx="548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b="1" dirty="0">
                <a:solidFill>
                  <a:srgbClr val="C9DCE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07</a:t>
            </a:r>
            <a:endParaRPr lang="en-US" sz="1600" dirty="0"/>
          </a:p>
        </p:txBody>
      </p:sp>
      <p:sp>
        <p:nvSpPr>
          <p:cNvPr id="6" name="Shape 3"/>
          <p:cNvSpPr/>
          <p:nvPr/>
        </p:nvSpPr>
        <p:spPr>
          <a:xfrm>
            <a:off x="548640" y="1143000"/>
            <a:ext cx="2606040" cy="3566160"/>
          </a:xfrm>
          <a:prstGeom prst="roundRect">
            <a:avLst>
              <a:gd name="adj" fmla="val 2807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749808" y="1325880"/>
            <a:ext cx="22402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Key Features</a:t>
            </a:r>
            <a:endParaRPr lang="en-US" sz="1600" dirty="0"/>
          </a:p>
        </p:txBody>
      </p:sp>
      <p:sp>
        <p:nvSpPr>
          <p:cNvPr id="8" name="Text 5"/>
          <p:cNvSpPr/>
          <p:nvPr/>
        </p:nvSpPr>
        <p:spPr>
          <a:xfrm>
            <a:off x="749808" y="1783080"/>
            <a:ext cx="2240280" cy="2788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27000" indent="-127000">
              <a:spcAft>
                <a:spcPts val="8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Customer &amp; sales pipeline management</a:t>
            </a:r>
            <a:endParaRPr lang="en-US" sz="1150" dirty="0"/>
          </a:p>
          <a:p>
            <a:pPr marL="127000" indent="-127000">
              <a:spcAft>
                <a:spcPts val="8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&amp; workflow automation</a:t>
            </a:r>
            <a:endParaRPr lang="en-US" sz="1150" dirty="0"/>
          </a:p>
          <a:p>
            <a:pPr marL="127000" indent="-127000">
              <a:spcAft>
                <a:spcPts val="8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Dashboards &amp; AI-powered assistance</a:t>
            </a:r>
            <a:endParaRPr lang="en-US" sz="1150" dirty="0"/>
          </a:p>
          <a:p>
            <a:pPr marL="127000" indent="-127000">
              <a:spcAft>
                <a:spcPts val="8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Mobile app; integrates with Outlook, Teams and Slack</a:t>
            </a:r>
            <a:endParaRPr lang="en-US" sz="1150" dirty="0"/>
          </a:p>
        </p:txBody>
      </p:sp>
      <p:sp>
        <p:nvSpPr>
          <p:cNvPr id="9" name="Shape 6"/>
          <p:cNvSpPr/>
          <p:nvPr/>
        </p:nvSpPr>
        <p:spPr>
          <a:xfrm>
            <a:off x="3337560" y="1143000"/>
            <a:ext cx="2606040" cy="3566160"/>
          </a:xfrm>
          <a:prstGeom prst="roundRect">
            <a:avLst>
              <a:gd name="adj" fmla="val 2807"/>
            </a:avLst>
          </a:prstGeom>
          <a:solidFill>
            <a:srgbClr val="EAF1F7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3538728" y="1325880"/>
            <a:ext cx="22402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Benefits</a:t>
            </a:r>
            <a:endParaRPr lang="en-US" sz="1600" dirty="0"/>
          </a:p>
        </p:txBody>
      </p:sp>
      <p:sp>
        <p:nvSpPr>
          <p:cNvPr id="11" name="Text 8"/>
          <p:cNvSpPr/>
          <p:nvPr/>
        </p:nvSpPr>
        <p:spPr>
          <a:xfrm>
            <a:off x="3538728" y="1783080"/>
            <a:ext cx="2240280" cy="2788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27000" indent="-127000">
              <a:spcAft>
                <a:spcPts val="8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Improved communication</a:t>
            </a:r>
            <a:endParaRPr lang="en-US" sz="1150" dirty="0"/>
          </a:p>
          <a:p>
            <a:pPr marL="127000" indent="-127000">
              <a:spcAft>
                <a:spcPts val="8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Better customer engagement</a:t>
            </a:r>
            <a:endParaRPr lang="en-US" sz="1150" dirty="0"/>
          </a:p>
          <a:p>
            <a:pPr marL="127000" indent="-127000">
              <a:spcAft>
                <a:spcPts val="8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Increased productivity</a:t>
            </a:r>
            <a:endParaRPr lang="en-US" sz="1150" dirty="0"/>
          </a:p>
          <a:p>
            <a:pPr marL="127000" indent="-127000">
              <a:spcAft>
                <a:spcPts val="8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Real-time reporting</a:t>
            </a:r>
            <a:endParaRPr lang="en-US" sz="1150" dirty="0"/>
          </a:p>
          <a:p>
            <a:pPr marL="127000" indent="-127000">
              <a:spcAft>
                <a:spcPts val="8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Customisable workflows</a:t>
            </a:r>
            <a:endParaRPr lang="en-US" sz="1150" dirty="0"/>
          </a:p>
        </p:txBody>
      </p:sp>
      <p:sp>
        <p:nvSpPr>
          <p:cNvPr id="12" name="Shape 9"/>
          <p:cNvSpPr/>
          <p:nvPr/>
        </p:nvSpPr>
        <p:spPr>
          <a:xfrm>
            <a:off x="6126480" y="1143000"/>
            <a:ext cx="2606040" cy="3566160"/>
          </a:xfrm>
          <a:prstGeom prst="roundRect">
            <a:avLst>
              <a:gd name="adj" fmla="val 2807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6327648" y="1325880"/>
            <a:ext cx="22402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D98E3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Limitations</a:t>
            </a:r>
            <a:endParaRPr lang="en-US" sz="1600" dirty="0"/>
          </a:p>
        </p:txBody>
      </p:sp>
      <p:sp>
        <p:nvSpPr>
          <p:cNvPr id="14" name="Text 11"/>
          <p:cNvSpPr/>
          <p:nvPr/>
        </p:nvSpPr>
        <p:spPr>
          <a:xfrm>
            <a:off x="6327648" y="1783080"/>
            <a:ext cx="2240280" cy="2788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27000" indent="-127000">
              <a:spcAft>
                <a:spcPts val="8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Subscription costs</a:t>
            </a:r>
            <a:endParaRPr lang="en-US" sz="1150" dirty="0"/>
          </a:p>
          <a:p>
            <a:pPr marL="127000" indent="-127000">
              <a:spcAft>
                <a:spcPts val="8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Learning curve for staff</a:t>
            </a:r>
            <a:endParaRPr lang="en-US" sz="1150" dirty="0"/>
          </a:p>
          <a:p>
            <a:pPr marL="127000" indent="-127000">
              <a:spcAft>
                <a:spcPts val="8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Limited accounting functionality</a:t>
            </a:r>
            <a:endParaRPr lang="en-US" sz="11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92608"/>
            <a:ext cx="475488" cy="475488"/>
          </a:xfrm>
          <a:prstGeom prst="roundRect">
            <a:avLst>
              <a:gd name="adj" fmla="val 19231"/>
            </a:avLst>
          </a:prstGeom>
          <a:solidFill>
            <a:srgbClr val="EAF1F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928" y="402336"/>
            <a:ext cx="256032" cy="25603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78992" y="256032"/>
            <a:ext cx="6949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Popular CRM Software Compared</a:t>
            </a:r>
            <a:endParaRPr lang="en-US" sz="2700" dirty="0"/>
          </a:p>
        </p:txBody>
      </p:sp>
      <p:sp>
        <p:nvSpPr>
          <p:cNvPr id="5" name="Text 2"/>
          <p:cNvSpPr/>
          <p:nvPr/>
        </p:nvSpPr>
        <p:spPr>
          <a:xfrm>
            <a:off x="8229600" y="274320"/>
            <a:ext cx="548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b="1" dirty="0">
                <a:solidFill>
                  <a:srgbClr val="C9DCE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08</a:t>
            </a:r>
            <a:endParaRPr lang="en-US" sz="1600" dirty="0"/>
          </a:p>
        </p:txBody>
      </p:sp>
      <p:graphicFrame>
        <p:nvGraphicFramePr>
          <p:cNvPr id="9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48640" y="1188720"/>
          <a:ext cx="8046720" cy="2788920"/>
        </p:xfrm>
        <a:graphic>
          <a:graphicData uri="http://schemas.openxmlformats.org/drawingml/2006/table">
            <a:tbl>
              <a:tblPr/>
              <a:tblGrid>
                <a:gridCol w="28346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2120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1148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mbria" pitchFamily="34" charset="0"/>
                          <a:ea typeface="Cambria" pitchFamily="34" charset="-122"/>
                          <a:cs typeface="Cambria" pitchFamily="34" charset="-120"/>
                        </a:rPr>
                        <a:t>CRM</a:t>
                      </a:r>
                      <a:endParaRPr lang="en-US" sz="1300" dirty="0">
                        <a:latin typeface="Cambria" charset="0"/>
                        <a:ea typeface="Cambria" charset="0"/>
                        <a:cs typeface="Cambria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83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mbria" pitchFamily="34" charset="0"/>
                          <a:ea typeface="Cambria" pitchFamily="34" charset="-122"/>
                          <a:cs typeface="Cambria" pitchFamily="34" charset="-120"/>
                        </a:rPr>
                        <a:t>Key Strength</a:t>
                      </a:r>
                      <a:endParaRPr lang="en-US" sz="1300" dirty="0">
                        <a:latin typeface="Cambria" charset="0"/>
                        <a:ea typeface="Cambria" charset="0"/>
                        <a:cs typeface="Cambria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83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548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6283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Monday CRM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1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E2A3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Highly visual and easy to customise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548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6283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Salesforce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1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E2A3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Global market leader with advanced AI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548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6283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HubSpot CRM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1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E2A3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Excellent free version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7548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6283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Zoho CRM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1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E2A3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Cost-effective for SMEs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7548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6283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Microsoft Dynamics 365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1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E2A3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Strong Microsoft integration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7" name="Shape 3"/>
          <p:cNvSpPr/>
          <p:nvPr/>
        </p:nvSpPr>
        <p:spPr>
          <a:xfrm>
            <a:off x="548640" y="4160520"/>
            <a:ext cx="8046720" cy="658368"/>
          </a:xfrm>
          <a:prstGeom prst="roundRect">
            <a:avLst>
              <a:gd name="adj" fmla="val 11111"/>
            </a:avLst>
          </a:prstGeom>
          <a:solidFill>
            <a:srgbClr val="EAF1F7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240" y="4370832"/>
            <a:ext cx="237744" cy="237744"/>
          </a:xfrm>
          <a:prstGeom prst="rect">
            <a:avLst/>
          </a:prstGeom>
        </p:spPr>
      </p:pic>
      <p:sp>
        <p:nvSpPr>
          <p:cNvPr id="6" name="Text 4"/>
          <p:cNvSpPr/>
          <p:nvPr/>
        </p:nvSpPr>
        <p:spPr>
          <a:xfrm>
            <a:off x="1143000" y="4160520"/>
            <a:ext cx="73152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i="1" dirty="0">
                <a:solidFill>
                  <a:srgbClr val="1628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Monday CRM is ideal for organisations requiring flexibility and workflow automation without the complexity of enterprise-level CRM systems. (Monday.com Ltd., 2025). </a:t>
            </a:r>
            <a:endParaRPr lang="en-US" sz="11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92608"/>
            <a:ext cx="475488" cy="475488"/>
          </a:xfrm>
          <a:prstGeom prst="roundRect">
            <a:avLst>
              <a:gd name="adj" fmla="val 19231"/>
            </a:avLst>
          </a:prstGeom>
          <a:solidFill>
            <a:srgbClr val="EAF1F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928" y="402336"/>
            <a:ext cx="256032" cy="25603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78992" y="256032"/>
            <a:ext cx="6949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ERP &amp; Workforce Management Systems</a:t>
            </a:r>
            <a:endParaRPr lang="en-US" sz="2700" dirty="0"/>
          </a:p>
        </p:txBody>
      </p:sp>
      <p:sp>
        <p:nvSpPr>
          <p:cNvPr id="5" name="Text 2"/>
          <p:cNvSpPr/>
          <p:nvPr/>
        </p:nvSpPr>
        <p:spPr>
          <a:xfrm>
            <a:off x="8229600" y="274320"/>
            <a:ext cx="548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b="1" dirty="0">
                <a:solidFill>
                  <a:srgbClr val="C9DCE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09</a:t>
            </a:r>
            <a:endParaRPr lang="en-US" sz="1600" dirty="0"/>
          </a:p>
        </p:txBody>
      </p:sp>
      <p:sp>
        <p:nvSpPr>
          <p:cNvPr id="6" name="Shape 3"/>
          <p:cNvSpPr/>
          <p:nvPr/>
        </p:nvSpPr>
        <p:spPr>
          <a:xfrm>
            <a:off x="548640" y="1097280"/>
            <a:ext cx="3950208" cy="3657600"/>
          </a:xfrm>
          <a:prstGeom prst="roundRect">
            <a:avLst>
              <a:gd name="adj" fmla="val 2000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777240" y="1261872"/>
            <a:ext cx="34747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ERP Systems</a:t>
            </a:r>
            <a:endParaRPr lang="en-US" sz="1600" dirty="0"/>
          </a:p>
        </p:txBody>
      </p:sp>
      <p:sp>
        <p:nvSpPr>
          <p:cNvPr id="8" name="Text 5"/>
          <p:cNvSpPr/>
          <p:nvPr/>
        </p:nvSpPr>
        <p:spPr>
          <a:xfrm>
            <a:off x="777240" y="1645920"/>
            <a:ext cx="34747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just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Integrate all departments — finance, procurement, HR, payroll, inventory, operations and reporting — into one platform.</a:t>
            </a:r>
            <a:endParaRPr lang="en-US" sz="1150" dirty="0"/>
          </a:p>
        </p:txBody>
      </p:sp>
      <p:sp>
        <p:nvSpPr>
          <p:cNvPr id="9" name="Text 6"/>
          <p:cNvSpPr/>
          <p:nvPr/>
        </p:nvSpPr>
        <p:spPr>
          <a:xfrm>
            <a:off x="777240" y="2514600"/>
            <a:ext cx="347472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just">
              <a:buNone/>
            </a:pPr>
            <a:r>
              <a:rPr lang="en-US" sz="1150" b="1" dirty="0">
                <a:solidFill>
                  <a:srgbClr val="1628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Benefits</a:t>
            </a:r>
            <a:endParaRPr lang="en-US" sz="1150" dirty="0"/>
          </a:p>
          <a:p>
            <a:pPr marL="127000" indent="-127000" algn="just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One central database and accurate reporting</a:t>
            </a:r>
            <a:endParaRPr lang="en-US" sz="1150" dirty="0"/>
          </a:p>
          <a:p>
            <a:pPr marL="127000" indent="-127000" algn="just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Better resource planning and compliance</a:t>
            </a:r>
            <a:endParaRPr lang="en-US" sz="1150" dirty="0"/>
          </a:p>
        </p:txBody>
      </p:sp>
      <p:sp>
        <p:nvSpPr>
          <p:cNvPr id="10" name="Text 7"/>
          <p:cNvSpPr/>
          <p:nvPr/>
        </p:nvSpPr>
        <p:spPr>
          <a:xfrm>
            <a:off x="777240" y="3611880"/>
            <a:ext cx="347472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just">
              <a:buNone/>
            </a:pPr>
            <a:r>
              <a:rPr lang="en-US" sz="1150" b="1" dirty="0">
                <a:solidFill>
                  <a:srgbClr val="D98E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Limitations</a:t>
            </a:r>
            <a:endParaRPr lang="en-US" sz="1150" dirty="0"/>
          </a:p>
          <a:p>
            <a:pPr marL="127000" indent="-127000" algn="just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 implementation cost and long deployment</a:t>
            </a:r>
            <a:endParaRPr lang="en-US" sz="1150" dirty="0"/>
          </a:p>
          <a:p>
            <a:pPr marL="127000" indent="-127000" algn="just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Significant employee training required</a:t>
            </a:r>
            <a:endParaRPr lang="en-US" sz="1150" dirty="0"/>
          </a:p>
        </p:txBody>
      </p:sp>
      <p:sp>
        <p:nvSpPr>
          <p:cNvPr id="11" name="Shape 8"/>
          <p:cNvSpPr/>
          <p:nvPr/>
        </p:nvSpPr>
        <p:spPr>
          <a:xfrm>
            <a:off x="4663440" y="1097280"/>
            <a:ext cx="3931920" cy="3657600"/>
          </a:xfrm>
          <a:prstGeom prst="roundRect">
            <a:avLst>
              <a:gd name="adj" fmla="val 2000"/>
            </a:avLst>
          </a:prstGeom>
          <a:solidFill>
            <a:srgbClr val="EAF1F7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4892040" y="1261872"/>
            <a:ext cx="34747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WFM at FGH Security</a:t>
            </a:r>
            <a:endParaRPr lang="en-US" sz="1600" dirty="0"/>
          </a:p>
        </p:txBody>
      </p:sp>
      <p:sp>
        <p:nvSpPr>
          <p:cNvPr id="13" name="Text 10"/>
          <p:cNvSpPr/>
          <p:nvPr/>
        </p:nvSpPr>
        <p:spPr>
          <a:xfrm>
            <a:off x="4892040" y="1645920"/>
            <a:ext cx="347472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just">
              <a:buNone/>
            </a:pPr>
            <a:r>
              <a:rPr lang="en-US" sz="1150" b="1" dirty="0">
                <a:solidFill>
                  <a:srgbClr val="1628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PIRAM (previous)  →  C247 (current)</a:t>
            </a:r>
            <a:endParaRPr lang="en-US" sz="1150" dirty="0"/>
          </a:p>
          <a:p>
            <a:pPr marL="0" indent="0" algn="just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Main functions: staff scheduling, shift allocation, attendance monitoring, time recording and payroll support.</a:t>
            </a:r>
            <a:endParaRPr lang="en-US" sz="1150" dirty="0"/>
          </a:p>
        </p:txBody>
      </p:sp>
      <p:sp>
        <p:nvSpPr>
          <p:cNvPr id="14" name="Text 11"/>
          <p:cNvSpPr/>
          <p:nvPr/>
        </p:nvSpPr>
        <p:spPr>
          <a:xfrm>
            <a:off x="4892040" y="2743200"/>
            <a:ext cx="3474720" cy="1874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just">
              <a:buNone/>
            </a:pPr>
            <a:r>
              <a:rPr lang="en-US" sz="1150" b="1" dirty="0">
                <a:solidFill>
                  <a:srgbClr val="D98E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Observed limitations of C247</a:t>
            </a:r>
            <a:endParaRPr lang="en-US" sz="1150" dirty="0"/>
          </a:p>
          <a:p>
            <a:pPr marL="127000" indent="-127000" algn="just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Limited CRM capability and customer communication</a:t>
            </a:r>
            <a:endParaRPr lang="en-US" sz="1150" dirty="0"/>
          </a:p>
          <a:p>
            <a:pPr marL="127000" indent="-127000" algn="just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Restricted management dashboards</a:t>
            </a:r>
            <a:endParaRPr lang="en-US" sz="1150" dirty="0"/>
          </a:p>
          <a:p>
            <a:pPr marL="127000" indent="-127000" algn="just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Limited AI analytics</a:t>
            </a:r>
            <a:endParaRPr lang="en-US" sz="1150" dirty="0"/>
          </a:p>
          <a:p>
            <a:pPr marL="127000" indent="-127000" algn="just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Limited integration with wider business systems</a:t>
            </a:r>
            <a:endParaRPr lang="en-US" sz="11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92608"/>
            <a:ext cx="475488" cy="475488"/>
          </a:xfrm>
          <a:prstGeom prst="roundRect">
            <a:avLst>
              <a:gd name="adj" fmla="val 19231"/>
            </a:avLst>
          </a:prstGeom>
          <a:solidFill>
            <a:srgbClr val="EAF1F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928" y="402336"/>
            <a:ext cx="256032" cy="25603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78992" y="256032"/>
            <a:ext cx="6949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Why FGH Security Needs CRM Integration</a:t>
            </a:r>
            <a:endParaRPr lang="en-US" sz="2700" dirty="0"/>
          </a:p>
        </p:txBody>
      </p:sp>
      <p:sp>
        <p:nvSpPr>
          <p:cNvPr id="5" name="Text 2"/>
          <p:cNvSpPr/>
          <p:nvPr/>
        </p:nvSpPr>
        <p:spPr>
          <a:xfrm>
            <a:off x="8229600" y="274320"/>
            <a:ext cx="548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b="1" dirty="0">
                <a:solidFill>
                  <a:srgbClr val="C9DCE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Shape 3"/>
          <p:cNvSpPr/>
          <p:nvPr/>
        </p:nvSpPr>
        <p:spPr>
          <a:xfrm>
            <a:off x="548640" y="1097280"/>
            <a:ext cx="3950208" cy="3657600"/>
          </a:xfrm>
          <a:prstGeom prst="roundRect">
            <a:avLst>
              <a:gd name="adj" fmla="val 2000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777240" y="1261872"/>
            <a:ext cx="34747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Current Situation</a:t>
            </a:r>
            <a:endParaRPr lang="en-US" sz="1500" dirty="0"/>
          </a:p>
        </p:txBody>
      </p:sp>
      <p:sp>
        <p:nvSpPr>
          <p:cNvPr id="8" name="Text 5"/>
          <p:cNvSpPr/>
          <p:nvPr/>
        </p:nvSpPr>
        <p:spPr>
          <a:xfrm>
            <a:off x="777240" y="1645920"/>
            <a:ext cx="34747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C247 focuses mainly on workforce scheduling. Missing capabilities include:</a:t>
            </a:r>
            <a:endParaRPr lang="en-US" sz="1150" dirty="0"/>
          </a:p>
        </p:txBody>
      </p:sp>
      <p:sp>
        <p:nvSpPr>
          <p:cNvPr id="9" name="Text 6"/>
          <p:cNvSpPr/>
          <p:nvPr/>
        </p:nvSpPr>
        <p:spPr>
          <a:xfrm>
            <a:off x="777240" y="2286000"/>
            <a:ext cx="3474720" cy="22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27000" indent="-1270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 relationship management</a:t>
            </a:r>
            <a:endParaRPr lang="en-US" sz="1150" dirty="0"/>
          </a:p>
          <a:p>
            <a:pPr marL="127000" indent="-1270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Sales opportunity tracking</a:t>
            </a:r>
            <a:endParaRPr lang="en-US" sz="1150" dirty="0"/>
          </a:p>
          <a:p>
            <a:pPr marL="127000" indent="-1270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Customer service management</a:t>
            </a:r>
            <a:endParaRPr lang="en-US" sz="1150" dirty="0"/>
          </a:p>
          <a:p>
            <a:pPr marL="127000" indent="-1270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Marketing automation</a:t>
            </a:r>
            <a:endParaRPr lang="en-US" sz="1150" dirty="0"/>
          </a:p>
          <a:p>
            <a:pPr marL="127000" indent="-1270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Customer analytics</a:t>
            </a:r>
            <a:endParaRPr lang="en-US" sz="1150" dirty="0"/>
          </a:p>
        </p:txBody>
      </p:sp>
      <p:sp>
        <p:nvSpPr>
          <p:cNvPr id="10" name="Shape 7"/>
          <p:cNvSpPr/>
          <p:nvPr/>
        </p:nvSpPr>
        <p:spPr>
          <a:xfrm>
            <a:off x="4607835" y="1188720"/>
            <a:ext cx="3931920" cy="3657600"/>
          </a:xfrm>
          <a:prstGeom prst="roundRect">
            <a:avLst>
              <a:gd name="adj" fmla="val 2000"/>
            </a:avLst>
          </a:prstGeom>
          <a:solidFill>
            <a:srgbClr val="EAF1F7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4892040" y="1261872"/>
            <a:ext cx="34747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Recommendation</a:t>
            </a:r>
            <a:endParaRPr lang="en-US" sz="1500" dirty="0"/>
          </a:p>
        </p:txBody>
      </p:sp>
      <p:sp>
        <p:nvSpPr>
          <p:cNvPr id="12" name="Shape 9"/>
          <p:cNvSpPr/>
          <p:nvPr/>
        </p:nvSpPr>
        <p:spPr>
          <a:xfrm>
            <a:off x="4892040" y="1664208"/>
            <a:ext cx="3474720" cy="566928"/>
          </a:xfrm>
          <a:prstGeom prst="roundRect">
            <a:avLst>
              <a:gd name="adj" fmla="val 12903"/>
            </a:avLst>
          </a:prstGeom>
          <a:solidFill>
            <a:srgbClr val="16283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5029200" y="1664208"/>
            <a:ext cx="32004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Integrate C247 with Monday CRM — rather than replacing it</a:t>
            </a:r>
            <a:endParaRPr lang="en-US" sz="1200" dirty="0"/>
          </a:p>
        </p:txBody>
      </p:sp>
      <p:sp>
        <p:nvSpPr>
          <p:cNvPr id="14" name="Text 11"/>
          <p:cNvSpPr/>
          <p:nvPr/>
        </p:nvSpPr>
        <p:spPr>
          <a:xfrm>
            <a:off x="4892040" y="2377440"/>
            <a:ext cx="34747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D98E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Expected benefits</a:t>
            </a:r>
            <a:endParaRPr lang="en-US" sz="1200" dirty="0"/>
          </a:p>
        </p:txBody>
      </p:sp>
      <p:pic>
        <p:nvPicPr>
          <p:cNvPr id="1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2040" y="2752344"/>
            <a:ext cx="182880" cy="182880"/>
          </a:xfrm>
          <a:prstGeom prst="rect">
            <a:avLst/>
          </a:prstGeom>
        </p:spPr>
      </p:pic>
      <p:sp>
        <p:nvSpPr>
          <p:cNvPr id="16" name="Text 12"/>
          <p:cNvSpPr/>
          <p:nvPr/>
        </p:nvSpPr>
        <p:spPr>
          <a:xfrm>
            <a:off x="5166360" y="2724912"/>
            <a:ext cx="3200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Better customer communication</a:t>
            </a:r>
            <a:endParaRPr lang="en-US" sz="1150" dirty="0"/>
          </a:p>
        </p:txBody>
      </p:sp>
      <p:pic>
        <p:nvPicPr>
          <p:cNvPr id="17" name="Image 2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2040" y="3136392"/>
            <a:ext cx="182880" cy="182880"/>
          </a:xfrm>
          <a:prstGeom prst="rect">
            <a:avLst/>
          </a:prstGeom>
        </p:spPr>
      </p:pic>
      <p:sp>
        <p:nvSpPr>
          <p:cNvPr id="18" name="Text 13"/>
          <p:cNvSpPr/>
          <p:nvPr/>
        </p:nvSpPr>
        <p:spPr>
          <a:xfrm>
            <a:off x="5166360" y="3108960"/>
            <a:ext cx="3200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Centralised client records</a:t>
            </a:r>
            <a:endParaRPr lang="en-US" sz="1150" dirty="0"/>
          </a:p>
        </p:txBody>
      </p:sp>
      <p:pic>
        <p:nvPicPr>
          <p:cNvPr id="19" name="Image 3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2040" y="3520440"/>
            <a:ext cx="182880" cy="182880"/>
          </a:xfrm>
          <a:prstGeom prst="rect">
            <a:avLst/>
          </a:prstGeom>
        </p:spPr>
      </p:pic>
      <p:sp>
        <p:nvSpPr>
          <p:cNvPr id="20" name="Text 14"/>
          <p:cNvSpPr/>
          <p:nvPr/>
        </p:nvSpPr>
        <p:spPr>
          <a:xfrm>
            <a:off x="5166360" y="3493008"/>
            <a:ext cx="3200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Improved reporting</a:t>
            </a:r>
            <a:endParaRPr lang="en-US" sz="1150" dirty="0"/>
          </a:p>
        </p:txBody>
      </p:sp>
      <p:pic>
        <p:nvPicPr>
          <p:cNvPr id="21" name="Image 4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2040" y="3904488"/>
            <a:ext cx="182880" cy="182880"/>
          </a:xfrm>
          <a:prstGeom prst="rect">
            <a:avLst/>
          </a:prstGeom>
        </p:spPr>
      </p:pic>
      <p:sp>
        <p:nvSpPr>
          <p:cNvPr id="22" name="Text 15"/>
          <p:cNvSpPr/>
          <p:nvPr/>
        </p:nvSpPr>
        <p:spPr>
          <a:xfrm>
            <a:off x="5166360" y="3877056"/>
            <a:ext cx="3200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Enhanced project management</a:t>
            </a:r>
            <a:endParaRPr lang="en-US" sz="1150" dirty="0"/>
          </a:p>
        </p:txBody>
      </p:sp>
      <p:pic>
        <p:nvPicPr>
          <p:cNvPr id="23" name="Image 5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2040" y="4288536"/>
            <a:ext cx="182880" cy="182880"/>
          </a:xfrm>
          <a:prstGeom prst="rect">
            <a:avLst/>
          </a:prstGeom>
        </p:spPr>
      </p:pic>
      <p:sp>
        <p:nvSpPr>
          <p:cNvPr id="24" name="Text 16"/>
          <p:cNvSpPr/>
          <p:nvPr/>
        </p:nvSpPr>
        <p:spPr>
          <a:xfrm>
            <a:off x="5166360" y="4261104"/>
            <a:ext cx="3200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Increased customer satisfaction</a:t>
            </a:r>
            <a:endParaRPr lang="en-US" sz="11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92608"/>
            <a:ext cx="475488" cy="475488"/>
          </a:xfrm>
          <a:prstGeom prst="roundRect">
            <a:avLst>
              <a:gd name="adj" fmla="val 19231"/>
            </a:avLst>
          </a:prstGeom>
          <a:solidFill>
            <a:srgbClr val="EAF1F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928" y="402336"/>
            <a:ext cx="256032" cy="25603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78992" y="256032"/>
            <a:ext cx="6949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Ethical &amp; Security Considerations</a:t>
            </a:r>
            <a:endParaRPr lang="en-US" sz="2700" dirty="0"/>
          </a:p>
        </p:txBody>
      </p:sp>
      <p:sp>
        <p:nvSpPr>
          <p:cNvPr id="5" name="Text 2"/>
          <p:cNvSpPr/>
          <p:nvPr/>
        </p:nvSpPr>
        <p:spPr>
          <a:xfrm>
            <a:off x="8229600" y="274320"/>
            <a:ext cx="548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b="1" dirty="0">
                <a:solidFill>
                  <a:srgbClr val="C9DCE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Shape 3"/>
          <p:cNvSpPr/>
          <p:nvPr/>
        </p:nvSpPr>
        <p:spPr>
          <a:xfrm>
            <a:off x="548640" y="1097280"/>
            <a:ext cx="3931920" cy="1417320"/>
          </a:xfrm>
          <a:prstGeom prst="roundRect">
            <a:avLst>
              <a:gd name="adj" fmla="val 5161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4"/>
          <p:cNvSpPr/>
          <p:nvPr/>
        </p:nvSpPr>
        <p:spPr>
          <a:xfrm>
            <a:off x="731520" y="1280160"/>
            <a:ext cx="420624" cy="420624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2104" y="1380744"/>
            <a:ext cx="219456" cy="219456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1298448" y="1280160"/>
            <a:ext cx="30175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Data Privacy</a:t>
            </a:r>
            <a:endParaRPr lang="en-US" sz="1350" dirty="0"/>
          </a:p>
        </p:txBody>
      </p:sp>
      <p:sp>
        <p:nvSpPr>
          <p:cNvPr id="10" name="Text 6"/>
          <p:cNvSpPr/>
          <p:nvPr/>
        </p:nvSpPr>
        <p:spPr>
          <a:xfrm>
            <a:off x="777240" y="1755648"/>
            <a:ext cx="35204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GDPR compliance  •  Secure customer data  •  Consent management</a:t>
            </a:r>
            <a:endParaRPr lang="en-US" sz="1050" dirty="0"/>
          </a:p>
        </p:txBody>
      </p:sp>
      <p:sp>
        <p:nvSpPr>
          <p:cNvPr id="11" name="Shape 7"/>
          <p:cNvSpPr/>
          <p:nvPr/>
        </p:nvSpPr>
        <p:spPr>
          <a:xfrm>
            <a:off x="4663440" y="1097280"/>
            <a:ext cx="3931920" cy="1417320"/>
          </a:xfrm>
          <a:prstGeom prst="roundRect">
            <a:avLst>
              <a:gd name="adj" fmla="val 5161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8"/>
          <p:cNvSpPr/>
          <p:nvPr/>
        </p:nvSpPr>
        <p:spPr>
          <a:xfrm>
            <a:off x="4846320" y="1280160"/>
            <a:ext cx="420624" cy="420624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3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6904" y="1380744"/>
            <a:ext cx="219456" cy="219456"/>
          </a:xfrm>
          <a:prstGeom prst="rect">
            <a:avLst/>
          </a:prstGeom>
        </p:spPr>
      </p:pic>
      <p:sp>
        <p:nvSpPr>
          <p:cNvPr id="14" name="Text 9"/>
          <p:cNvSpPr/>
          <p:nvPr/>
        </p:nvSpPr>
        <p:spPr>
          <a:xfrm>
            <a:off x="5413248" y="1280160"/>
            <a:ext cx="30175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Cybersecurity</a:t>
            </a:r>
            <a:endParaRPr lang="en-US" sz="1350" dirty="0"/>
          </a:p>
        </p:txBody>
      </p:sp>
      <p:sp>
        <p:nvSpPr>
          <p:cNvPr id="15" name="Text 10"/>
          <p:cNvSpPr/>
          <p:nvPr/>
        </p:nvSpPr>
        <p:spPr>
          <a:xfrm>
            <a:off x="4892040" y="1755648"/>
            <a:ext cx="35204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Ransomware &amp; phishing attacks  •  Data breaches  •  Encryption &amp; MFA as defences</a:t>
            </a:r>
            <a:endParaRPr lang="en-US" sz="1050" dirty="0"/>
          </a:p>
        </p:txBody>
      </p:sp>
      <p:sp>
        <p:nvSpPr>
          <p:cNvPr id="16" name="Shape 11"/>
          <p:cNvSpPr/>
          <p:nvPr/>
        </p:nvSpPr>
        <p:spPr>
          <a:xfrm>
            <a:off x="548640" y="2670048"/>
            <a:ext cx="3931920" cy="1417320"/>
          </a:xfrm>
          <a:prstGeom prst="roundRect">
            <a:avLst>
              <a:gd name="adj" fmla="val 5161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2"/>
          <p:cNvSpPr/>
          <p:nvPr/>
        </p:nvSpPr>
        <p:spPr>
          <a:xfrm>
            <a:off x="731520" y="2852928"/>
            <a:ext cx="420624" cy="420624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8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2104" y="2953512"/>
            <a:ext cx="219456" cy="219456"/>
          </a:xfrm>
          <a:prstGeom prst="rect">
            <a:avLst/>
          </a:prstGeom>
        </p:spPr>
      </p:pic>
      <p:sp>
        <p:nvSpPr>
          <p:cNvPr id="19" name="Text 13"/>
          <p:cNvSpPr/>
          <p:nvPr/>
        </p:nvSpPr>
        <p:spPr>
          <a:xfrm>
            <a:off x="1298448" y="2852928"/>
            <a:ext cx="30175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AI Decision Making</a:t>
            </a:r>
            <a:endParaRPr lang="en-US" sz="1350" dirty="0"/>
          </a:p>
        </p:txBody>
      </p:sp>
      <p:sp>
        <p:nvSpPr>
          <p:cNvPr id="20" name="Text 14"/>
          <p:cNvSpPr/>
          <p:nvPr/>
        </p:nvSpPr>
        <p:spPr>
          <a:xfrm>
            <a:off x="777240" y="3328416"/>
            <a:ext cx="35204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Bias &amp; lack of transparency  •  Unfair recommendations  •  Needs human oversight</a:t>
            </a:r>
            <a:endParaRPr lang="en-US" sz="1050" dirty="0"/>
          </a:p>
        </p:txBody>
      </p:sp>
      <p:sp>
        <p:nvSpPr>
          <p:cNvPr id="21" name="Shape 15"/>
          <p:cNvSpPr/>
          <p:nvPr/>
        </p:nvSpPr>
        <p:spPr>
          <a:xfrm>
            <a:off x="4663440" y="2670048"/>
            <a:ext cx="3931920" cy="1417320"/>
          </a:xfrm>
          <a:prstGeom prst="roundRect">
            <a:avLst>
              <a:gd name="adj" fmla="val 5161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2" name="Shape 16"/>
          <p:cNvSpPr/>
          <p:nvPr/>
        </p:nvSpPr>
        <p:spPr>
          <a:xfrm>
            <a:off x="4846320" y="2852928"/>
            <a:ext cx="420624" cy="420624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3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46904" y="2953512"/>
            <a:ext cx="219456" cy="219456"/>
          </a:xfrm>
          <a:prstGeom prst="rect">
            <a:avLst/>
          </a:prstGeom>
        </p:spPr>
      </p:pic>
      <p:sp>
        <p:nvSpPr>
          <p:cNvPr id="24" name="Text 17"/>
          <p:cNvSpPr/>
          <p:nvPr/>
        </p:nvSpPr>
        <p:spPr>
          <a:xfrm>
            <a:off x="5413248" y="2852928"/>
            <a:ext cx="30175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Employee Monitoring</a:t>
            </a:r>
            <a:endParaRPr lang="en-US" sz="1350" dirty="0"/>
          </a:p>
        </p:txBody>
      </p:sp>
      <p:sp>
        <p:nvSpPr>
          <p:cNvPr id="25" name="Text 18"/>
          <p:cNvSpPr/>
          <p:nvPr/>
        </p:nvSpPr>
        <p:spPr>
          <a:xfrm>
            <a:off x="4892040" y="3328416"/>
            <a:ext cx="35204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Privacy concerns  •  Excessive surveillance  •  Reduced employee trust</a:t>
            </a:r>
            <a:endParaRPr lang="en-US" sz="1050" dirty="0"/>
          </a:p>
        </p:txBody>
      </p:sp>
      <p:sp>
        <p:nvSpPr>
          <p:cNvPr id="26" name="Shape 19"/>
          <p:cNvSpPr/>
          <p:nvPr/>
        </p:nvSpPr>
        <p:spPr>
          <a:xfrm>
            <a:off x="548640" y="4279392"/>
            <a:ext cx="8046720" cy="566928"/>
          </a:xfrm>
          <a:prstGeom prst="roundRect">
            <a:avLst>
              <a:gd name="adj" fmla="val 12903"/>
            </a:avLst>
          </a:prstGeom>
          <a:solidFill>
            <a:srgbClr val="16283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Text 20"/>
          <p:cNvSpPr/>
          <p:nvPr/>
        </p:nvSpPr>
        <p:spPr>
          <a:xfrm>
            <a:off x="777240" y="4279392"/>
            <a:ext cx="76352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D98E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Mitigation:  </a:t>
            </a: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Encryption • Multi-factor authentication • Security awareness training • AI governance &amp; ethical policies • Regular audits • Transparency (Microsoft Corporation, 2025). 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92608"/>
            <a:ext cx="475488" cy="475488"/>
          </a:xfrm>
          <a:prstGeom prst="roundRect">
            <a:avLst>
              <a:gd name="adj" fmla="val 19231"/>
            </a:avLst>
          </a:prstGeom>
          <a:solidFill>
            <a:srgbClr val="EAF1F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928" y="402336"/>
            <a:ext cx="256032" cy="25603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78992" y="256032"/>
            <a:ext cx="6949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Industry Case Studies</a:t>
            </a:r>
            <a:endParaRPr lang="en-US" sz="2700" dirty="0"/>
          </a:p>
        </p:txBody>
      </p:sp>
      <p:sp>
        <p:nvSpPr>
          <p:cNvPr id="5" name="Text 2"/>
          <p:cNvSpPr/>
          <p:nvPr/>
        </p:nvSpPr>
        <p:spPr>
          <a:xfrm>
            <a:off x="8229600" y="274320"/>
            <a:ext cx="548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b="1" dirty="0">
                <a:solidFill>
                  <a:srgbClr val="C9DCE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Shape 3"/>
          <p:cNvSpPr/>
          <p:nvPr/>
        </p:nvSpPr>
        <p:spPr>
          <a:xfrm>
            <a:off x="548640" y="1097280"/>
            <a:ext cx="2606040" cy="3657600"/>
          </a:xfrm>
          <a:prstGeom prst="roundRect">
            <a:avLst>
              <a:gd name="adj" fmla="val 2807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731520" y="1280160"/>
            <a:ext cx="22402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Monday.com</a:t>
            </a:r>
            <a:endParaRPr lang="en-US" sz="1600" dirty="0"/>
          </a:p>
        </p:txBody>
      </p:sp>
      <p:sp>
        <p:nvSpPr>
          <p:cNvPr id="8" name="Text 5"/>
          <p:cNvSpPr/>
          <p:nvPr/>
        </p:nvSpPr>
        <p:spPr>
          <a:xfrm>
            <a:off x="731520" y="1627632"/>
            <a:ext cx="22402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D98E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Cloud CRM &amp; workflow automation</a:t>
            </a:r>
            <a:endParaRPr lang="en-US" sz="1050" dirty="0"/>
          </a:p>
        </p:txBody>
      </p:sp>
      <p:sp>
        <p:nvSpPr>
          <p:cNvPr id="9" name="Text 6"/>
          <p:cNvSpPr/>
          <p:nvPr/>
        </p:nvSpPr>
        <p:spPr>
          <a:xfrm>
            <a:off x="731520" y="2103120"/>
            <a:ext cx="2240280" cy="251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27000" indent="-127000" algn="just">
              <a:spcAft>
                <a:spcPts val="800"/>
              </a:spcAft>
              <a:buSzPct val="100000"/>
              <a:buChar char="•"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Challenge: disconnected project management in growing businesses</a:t>
            </a:r>
            <a:endParaRPr lang="en-US" sz="1050" dirty="0"/>
          </a:p>
          <a:p>
            <a:pPr marL="127000" indent="-127000" algn="just">
              <a:spcAft>
                <a:spcPts val="800"/>
              </a:spcAft>
              <a:buSzPct val="100000"/>
              <a:buChar char="•"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Results: better collaboration, customer tracking and faster delivery</a:t>
            </a:r>
            <a:endParaRPr lang="en-US" sz="1050" dirty="0"/>
          </a:p>
          <a:p>
            <a:pPr marL="127000" indent="-127000" algn="just">
              <a:spcAft>
                <a:spcPts val="800"/>
              </a:spcAft>
              <a:buSzPct val="100000"/>
              <a:buChar char="•"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Lesson: cloud CRM improves collaboration and engagement</a:t>
            </a:r>
            <a:endParaRPr lang="en-US" sz="1050" dirty="0"/>
          </a:p>
        </p:txBody>
      </p:sp>
      <p:sp>
        <p:nvSpPr>
          <p:cNvPr id="10" name="Shape 7"/>
          <p:cNvSpPr/>
          <p:nvPr/>
        </p:nvSpPr>
        <p:spPr>
          <a:xfrm>
            <a:off x="3337560" y="1097280"/>
            <a:ext cx="2606040" cy="3657600"/>
          </a:xfrm>
          <a:prstGeom prst="roundRect">
            <a:avLst>
              <a:gd name="adj" fmla="val 2807"/>
            </a:avLst>
          </a:prstGeom>
          <a:solidFill>
            <a:srgbClr val="EAF1F7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3520440" y="1280160"/>
            <a:ext cx="22402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Salesforce</a:t>
            </a:r>
            <a:endParaRPr lang="en-US" sz="1600" dirty="0"/>
          </a:p>
        </p:txBody>
      </p:sp>
      <p:sp>
        <p:nvSpPr>
          <p:cNvPr id="12" name="Text 9"/>
          <p:cNvSpPr/>
          <p:nvPr/>
        </p:nvSpPr>
        <p:spPr>
          <a:xfrm>
            <a:off x="3520440" y="1627632"/>
            <a:ext cx="22402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D98E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CRM with Einstein AI</a:t>
            </a:r>
            <a:endParaRPr lang="en-US" sz="1050" dirty="0"/>
          </a:p>
        </p:txBody>
      </p:sp>
      <p:sp>
        <p:nvSpPr>
          <p:cNvPr id="13" name="Text 10"/>
          <p:cNvSpPr/>
          <p:nvPr/>
        </p:nvSpPr>
        <p:spPr>
          <a:xfrm>
            <a:off x="3520440" y="2103120"/>
            <a:ext cx="2240280" cy="251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27000" indent="-127000" algn="just">
              <a:spcAft>
                <a:spcPts val="800"/>
              </a:spcAft>
              <a:buSzPct val="100000"/>
              <a:buChar char="•"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Challenge: managing millions of customer interactions globally</a:t>
            </a:r>
            <a:endParaRPr lang="en-US" sz="1050" dirty="0"/>
          </a:p>
          <a:p>
            <a:pPr marL="127000" indent="-127000" algn="just">
              <a:spcAft>
                <a:spcPts val="800"/>
              </a:spcAft>
              <a:buSzPct val="100000"/>
              <a:buChar char="•"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Results: personalised experiences, higher sales, predictive analytics</a:t>
            </a:r>
            <a:endParaRPr lang="en-US" sz="1050" dirty="0"/>
          </a:p>
          <a:p>
            <a:pPr marL="127000" indent="-127000" algn="just">
              <a:spcAft>
                <a:spcPts val="800"/>
              </a:spcAft>
              <a:buSzPct val="100000"/>
              <a:buChar char="•"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Ethical issues: AI bias, data privacy, responsible AI governance</a:t>
            </a:r>
            <a:endParaRPr lang="en-US" sz="1050" dirty="0"/>
          </a:p>
        </p:txBody>
      </p:sp>
      <p:sp>
        <p:nvSpPr>
          <p:cNvPr id="14" name="Shape 11"/>
          <p:cNvSpPr/>
          <p:nvPr/>
        </p:nvSpPr>
        <p:spPr>
          <a:xfrm>
            <a:off x="6126480" y="1097280"/>
            <a:ext cx="2606040" cy="3657600"/>
          </a:xfrm>
          <a:prstGeom prst="roundRect">
            <a:avLst>
              <a:gd name="adj" fmla="val 2807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/>
          <p:nvPr/>
        </p:nvSpPr>
        <p:spPr>
          <a:xfrm>
            <a:off x="6309360" y="1280160"/>
            <a:ext cx="22402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Amazon</a:t>
            </a:r>
            <a:endParaRPr lang="en-US" sz="1600" dirty="0"/>
          </a:p>
        </p:txBody>
      </p:sp>
      <p:sp>
        <p:nvSpPr>
          <p:cNvPr id="16" name="Text 13"/>
          <p:cNvSpPr/>
          <p:nvPr/>
        </p:nvSpPr>
        <p:spPr>
          <a:xfrm>
            <a:off x="6309360" y="1627632"/>
            <a:ext cx="22402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D98E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ERP, AI &amp; business intelligence</a:t>
            </a:r>
            <a:endParaRPr lang="en-US" sz="1050" dirty="0"/>
          </a:p>
        </p:txBody>
      </p:sp>
      <p:sp>
        <p:nvSpPr>
          <p:cNvPr id="17" name="Text 14"/>
          <p:cNvSpPr/>
          <p:nvPr/>
        </p:nvSpPr>
        <p:spPr>
          <a:xfrm>
            <a:off x="6309360" y="2103120"/>
            <a:ext cx="2240280" cy="251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27000" indent="-127000" algn="just">
              <a:spcAft>
                <a:spcPts val="800"/>
              </a:spcAft>
              <a:buSzPct val="100000"/>
              <a:buChar char="•"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Benefits: supply chain optimisation and inventory forecasting</a:t>
            </a:r>
            <a:endParaRPr lang="en-US" sz="1050" dirty="0"/>
          </a:p>
          <a:p>
            <a:pPr marL="127000" indent="-127000" algn="just">
              <a:spcAft>
                <a:spcPts val="800"/>
              </a:spcAft>
              <a:buSzPct val="100000"/>
              <a:buChar char="•"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Concerns: employee monitoring and AI transparency. (European Union, 2016). </a:t>
            </a:r>
            <a:endParaRPr lang="en-US" sz="1050" dirty="0"/>
          </a:p>
          <a:p>
            <a:pPr marL="127000" indent="-127000" algn="just">
              <a:spcAft>
                <a:spcPts val="800"/>
              </a:spcAft>
              <a:buSzPct val="100000"/>
              <a:buChar char="•"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Lesson: efficiency must not override employee rights</a:t>
            </a:r>
            <a:endParaRPr lang="en-US" sz="10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92608"/>
            <a:ext cx="475488" cy="475488"/>
          </a:xfrm>
          <a:prstGeom prst="roundRect">
            <a:avLst>
              <a:gd name="adj" fmla="val 19231"/>
            </a:avLst>
          </a:prstGeom>
          <a:solidFill>
            <a:srgbClr val="EAF1F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928" y="402336"/>
            <a:ext cx="256032" cy="25603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78992" y="256032"/>
            <a:ext cx="6949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Recommendations &amp; Conclusion</a:t>
            </a:r>
            <a:endParaRPr lang="en-US" sz="2700" dirty="0"/>
          </a:p>
        </p:txBody>
      </p:sp>
      <p:sp>
        <p:nvSpPr>
          <p:cNvPr id="5" name="Text 2"/>
          <p:cNvSpPr/>
          <p:nvPr/>
        </p:nvSpPr>
        <p:spPr>
          <a:xfrm>
            <a:off x="8229600" y="274320"/>
            <a:ext cx="548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b="1" dirty="0">
                <a:solidFill>
                  <a:srgbClr val="C9DCE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Shape 3"/>
          <p:cNvSpPr/>
          <p:nvPr/>
        </p:nvSpPr>
        <p:spPr>
          <a:xfrm>
            <a:off x="548640" y="1097280"/>
            <a:ext cx="3950208" cy="3657600"/>
          </a:xfrm>
          <a:prstGeom prst="roundRect">
            <a:avLst>
              <a:gd name="adj" fmla="val 2000"/>
            </a:avLst>
          </a:prstGeom>
          <a:solidFill>
            <a:srgbClr val="EAF1F7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777240" y="1261872"/>
            <a:ext cx="347472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Recommended Solution</a:t>
            </a:r>
            <a:endParaRPr lang="en-US" sz="1500" dirty="0"/>
          </a:p>
        </p:txBody>
      </p:sp>
      <p:sp>
        <p:nvSpPr>
          <p:cNvPr id="8" name="Shape 5"/>
          <p:cNvSpPr/>
          <p:nvPr/>
        </p:nvSpPr>
        <p:spPr>
          <a:xfrm>
            <a:off x="777240" y="1700784"/>
            <a:ext cx="3474720" cy="585216"/>
          </a:xfrm>
          <a:prstGeom prst="roundRect">
            <a:avLst>
              <a:gd name="adj" fmla="val 12500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Shape 6"/>
          <p:cNvSpPr/>
          <p:nvPr/>
        </p:nvSpPr>
        <p:spPr>
          <a:xfrm>
            <a:off x="914400" y="1837944"/>
            <a:ext cx="310896" cy="310896"/>
          </a:xfrm>
          <a:prstGeom prst="ellipse">
            <a:avLst/>
          </a:prstGeom>
          <a:solidFill>
            <a:srgbClr val="16283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914400" y="1837944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200" dirty="0"/>
          </a:p>
        </p:txBody>
      </p:sp>
      <p:sp>
        <p:nvSpPr>
          <p:cNvPr id="11" name="Text 8"/>
          <p:cNvSpPr/>
          <p:nvPr/>
        </p:nvSpPr>
        <p:spPr>
          <a:xfrm>
            <a:off x="1371600" y="1700784"/>
            <a:ext cx="2788920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628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Keep: </a:t>
            </a: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C247 Workforce Management for scheduling</a:t>
            </a:r>
            <a:endParaRPr lang="en-US" sz="1050" dirty="0"/>
          </a:p>
        </p:txBody>
      </p:sp>
      <p:sp>
        <p:nvSpPr>
          <p:cNvPr id="12" name="Shape 9"/>
          <p:cNvSpPr/>
          <p:nvPr/>
        </p:nvSpPr>
        <p:spPr>
          <a:xfrm>
            <a:off x="777240" y="2414016"/>
            <a:ext cx="3474720" cy="585216"/>
          </a:xfrm>
          <a:prstGeom prst="roundRect">
            <a:avLst>
              <a:gd name="adj" fmla="val 12500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Shape 10"/>
          <p:cNvSpPr/>
          <p:nvPr/>
        </p:nvSpPr>
        <p:spPr>
          <a:xfrm>
            <a:off x="914400" y="2551176"/>
            <a:ext cx="310896" cy="310896"/>
          </a:xfrm>
          <a:prstGeom prst="ellipse">
            <a:avLst/>
          </a:prstGeom>
          <a:solidFill>
            <a:srgbClr val="16283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914400" y="2551176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200" dirty="0"/>
          </a:p>
        </p:txBody>
      </p:sp>
      <p:sp>
        <p:nvSpPr>
          <p:cNvPr id="15" name="Text 12"/>
          <p:cNvSpPr/>
          <p:nvPr/>
        </p:nvSpPr>
        <p:spPr>
          <a:xfrm>
            <a:off x="1371600" y="2414016"/>
            <a:ext cx="2788920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628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Integrate: </a:t>
            </a: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Monday CRM for customer relationships</a:t>
            </a:r>
            <a:endParaRPr lang="en-US" sz="1050" dirty="0"/>
          </a:p>
        </p:txBody>
      </p:sp>
      <p:sp>
        <p:nvSpPr>
          <p:cNvPr id="16" name="Shape 13"/>
          <p:cNvSpPr/>
          <p:nvPr/>
        </p:nvSpPr>
        <p:spPr>
          <a:xfrm>
            <a:off x="777240" y="3127248"/>
            <a:ext cx="3474720" cy="585216"/>
          </a:xfrm>
          <a:prstGeom prst="roundRect">
            <a:avLst>
              <a:gd name="adj" fmla="val 12500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Shape 14"/>
          <p:cNvSpPr/>
          <p:nvPr/>
        </p:nvSpPr>
        <p:spPr>
          <a:xfrm>
            <a:off x="914400" y="3264408"/>
            <a:ext cx="310896" cy="310896"/>
          </a:xfrm>
          <a:prstGeom prst="ellipse">
            <a:avLst/>
          </a:prstGeom>
          <a:solidFill>
            <a:srgbClr val="16283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5"/>
          <p:cNvSpPr/>
          <p:nvPr/>
        </p:nvSpPr>
        <p:spPr>
          <a:xfrm>
            <a:off x="914400" y="3264408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200" dirty="0"/>
          </a:p>
        </p:txBody>
      </p:sp>
      <p:sp>
        <p:nvSpPr>
          <p:cNvPr id="19" name="Text 16"/>
          <p:cNvSpPr/>
          <p:nvPr/>
        </p:nvSpPr>
        <p:spPr>
          <a:xfrm>
            <a:off x="1371600" y="3127248"/>
            <a:ext cx="2788920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628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Add later: </a:t>
            </a: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Business Intelligence tools (Power BI, Tableau)</a:t>
            </a:r>
            <a:endParaRPr lang="en-US" sz="1050" dirty="0"/>
          </a:p>
        </p:txBody>
      </p:sp>
      <p:sp>
        <p:nvSpPr>
          <p:cNvPr id="20" name="Text 17"/>
          <p:cNvSpPr/>
          <p:nvPr/>
        </p:nvSpPr>
        <p:spPr>
          <a:xfrm>
            <a:off x="777240" y="3950208"/>
            <a:ext cx="34747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5A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Expected benefits: better customer relationships, improved reporting, operational efficiency, informed decisions and competitive advantage.</a:t>
            </a:r>
            <a:endParaRPr lang="en-US" sz="1050" dirty="0"/>
          </a:p>
        </p:txBody>
      </p:sp>
      <p:sp>
        <p:nvSpPr>
          <p:cNvPr id="21" name="Shape 18"/>
          <p:cNvSpPr/>
          <p:nvPr/>
        </p:nvSpPr>
        <p:spPr>
          <a:xfrm>
            <a:off x="4663440" y="1097280"/>
            <a:ext cx="3931920" cy="3657600"/>
          </a:xfrm>
          <a:prstGeom prst="roundRect">
            <a:avLst>
              <a:gd name="adj" fmla="val 2000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2" name="Text 19"/>
          <p:cNvSpPr/>
          <p:nvPr/>
        </p:nvSpPr>
        <p:spPr>
          <a:xfrm>
            <a:off x="4892040" y="1261872"/>
            <a:ext cx="347472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Conclusion</a:t>
            </a:r>
            <a:endParaRPr lang="en-US" sz="1500" dirty="0"/>
          </a:p>
        </p:txBody>
      </p:sp>
      <p:sp>
        <p:nvSpPr>
          <p:cNvPr id="23" name="Text 20"/>
          <p:cNvSpPr/>
          <p:nvPr/>
        </p:nvSpPr>
        <p:spPr>
          <a:xfrm>
            <a:off x="4892040" y="1700784"/>
            <a:ext cx="3474720" cy="2926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27000" indent="-127000">
              <a:spcAft>
                <a:spcPts val="10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Business Information Systems are essential for modern organisations.</a:t>
            </a:r>
            <a:endParaRPr lang="en-US" sz="1150" dirty="0"/>
          </a:p>
          <a:p>
            <a:pPr marL="127000" indent="-127000">
              <a:spcAft>
                <a:spcPts val="10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C247 effectively manages workforce scheduling, but customer relationship management remains limited.</a:t>
            </a:r>
            <a:endParaRPr lang="en-US" sz="1150" dirty="0"/>
          </a:p>
          <a:p>
            <a:pPr marL="127000" indent="-127000">
              <a:spcAft>
                <a:spcPts val="10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Integrating Monday CRM alongside C247 would improve efficiency, customer engagement and business intelligence while supporting growth.</a:t>
            </a:r>
            <a:endParaRPr lang="en-US" sz="1150" dirty="0"/>
          </a:p>
          <a:p>
            <a:pPr marL="127000" indent="-127000">
              <a:spcAft>
                <a:spcPts val="10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Ethical AI use, cybersecurity, and GDPR compliance should remain strategic priorities. (European Union, 2016). </a:t>
            </a:r>
            <a:endParaRPr lang="en-US" sz="11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6283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223760" y="3566160"/>
            <a:ext cx="3657600" cy="3657600"/>
          </a:xfrm>
          <a:prstGeom prst="ellipse">
            <a:avLst/>
          </a:prstGeom>
          <a:solidFill>
            <a:srgbClr val="1F3A5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548640" y="384048"/>
            <a:ext cx="475488" cy="475488"/>
          </a:xfrm>
          <a:prstGeom prst="roundRect">
            <a:avLst>
              <a:gd name="adj" fmla="val 19231"/>
            </a:avLst>
          </a:prstGeom>
          <a:solidFill>
            <a:srgbClr val="D98E32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368" y="493776"/>
            <a:ext cx="256032" cy="256032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1170432" y="347472"/>
            <a:ext cx="68580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 </a:t>
            </a:r>
            <a:endParaRPr lang="en-US" sz="2600" dirty="0"/>
          </a:p>
        </p:txBody>
      </p:sp>
      <p:sp>
        <p:nvSpPr>
          <p:cNvPr id="6" name="Text 3"/>
          <p:cNvSpPr/>
          <p:nvPr/>
        </p:nvSpPr>
        <p:spPr>
          <a:xfrm>
            <a:off x="548640" y="1234440"/>
            <a:ext cx="3977640" cy="3566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just">
              <a:spcAft>
                <a:spcPts val="1200"/>
              </a:spcAft>
              <a:buNone/>
            </a:pPr>
            <a:r>
              <a:rPr lang="en-GB" sz="1050" dirty="0">
                <a:solidFill>
                  <a:srgbClr val="C9DCEC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(No date) Home - FGH security. Available at: https://fghsecurity.co.uk/ (Accessed: 11 July 2026). </a:t>
            </a:r>
          </a:p>
          <a:p>
            <a:pPr marL="0" indent="0" algn="just">
              <a:spcAft>
                <a:spcPts val="1200"/>
              </a:spcAft>
              <a:buNone/>
            </a:pPr>
            <a:r>
              <a:rPr lang="en-US" sz="1050" dirty="0">
                <a:solidFill>
                  <a:srgbClr val="C9DCEC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Laudon, K. C., &amp; Laudon, J. P. (2023). Management information systems: Managing the digital firm (18th ed.). Pearson.</a:t>
            </a:r>
            <a:endParaRPr lang="en-US" sz="10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spcAft>
                <a:spcPts val="1200"/>
              </a:spcAft>
              <a:buNone/>
            </a:pPr>
            <a:r>
              <a:rPr lang="en-US" sz="1050" dirty="0">
                <a:solidFill>
                  <a:srgbClr val="C9DCEC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Stair, R., &amp; Reynolds, G. (2021). Principles of information systems (14th ed.). Cengage Learning.</a:t>
            </a:r>
            <a:endParaRPr lang="en-US" sz="10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spcAft>
                <a:spcPts val="1200"/>
              </a:spcAft>
              <a:buNone/>
            </a:pPr>
            <a:r>
              <a:rPr lang="en-US" sz="1050" dirty="0">
                <a:solidFill>
                  <a:srgbClr val="C9DCEC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Turban, E., Pollard, C., &amp; Wood, G. (2021). Information technology for management (12th ed.). Wiley.</a:t>
            </a:r>
            <a:endParaRPr lang="en-US" sz="10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spcAft>
                <a:spcPts val="1200"/>
              </a:spcAft>
              <a:buNone/>
            </a:pPr>
            <a:r>
              <a:rPr lang="en-US" sz="1050" dirty="0">
                <a:solidFill>
                  <a:srgbClr val="C9DCEC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Monday.com Ltd. (2025). Monday CRM. https://monday.com/crm</a:t>
            </a:r>
            <a:endParaRPr lang="en-US" sz="10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4800600" y="1234440"/>
            <a:ext cx="3840480" cy="3566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just">
              <a:spcAft>
                <a:spcPts val="1200"/>
              </a:spcAft>
              <a:buNone/>
            </a:pPr>
            <a:r>
              <a:rPr lang="en-GB" sz="1050" dirty="0">
                <a:solidFill>
                  <a:srgbClr val="C9DC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(No date a) Salesforce: The #1 agentic AI CRM | Salesforce. Available at: https://www.salesforce.com/ (Accessed: 11 July 2026). </a:t>
            </a:r>
          </a:p>
          <a:p>
            <a:pPr marL="0" indent="0" algn="just">
              <a:spcAft>
                <a:spcPts val="1200"/>
              </a:spcAft>
              <a:buNone/>
            </a:pPr>
            <a:r>
              <a:rPr lang="en-GB" sz="1050" dirty="0">
                <a:solidFill>
                  <a:srgbClr val="C9DC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(No date a) HubSpot | Software &amp; Tools for your business - homepage. Available at: https://www.hubspot.com/ (Accessed: 11 July 2026). </a:t>
            </a:r>
          </a:p>
          <a:p>
            <a:pPr marL="0" indent="0" algn="just">
              <a:spcAft>
                <a:spcPts val="1200"/>
              </a:spcAft>
              <a:buNone/>
            </a:pPr>
            <a:r>
              <a:rPr lang="en-GB" sz="1050" dirty="0">
                <a:solidFill>
                  <a:srgbClr val="C9DC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(No date a) Oracle | Cloud Applications and Cloud Platform. Available at: https://www.oracle.com/ (Accessed: 11 July 2026). </a:t>
            </a:r>
          </a:p>
          <a:p>
            <a:pPr marL="0" indent="0" algn="just">
              <a:spcAft>
                <a:spcPts val="1200"/>
              </a:spcAft>
              <a:buNone/>
            </a:pPr>
            <a:r>
              <a:rPr lang="en-GB" sz="1050" dirty="0">
                <a:solidFill>
                  <a:srgbClr val="C9DC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(No date a) Microsoft Dynamics 365 - Wikipedia. Available at: https://en.wikipedia.org/wiki/Microsoft_Dynamics_365 (Accessed: 11 July 2026). </a:t>
            </a:r>
          </a:p>
          <a:p>
            <a:pPr marL="0" indent="0" algn="just">
              <a:spcAft>
                <a:spcPts val="1200"/>
              </a:spcAft>
              <a:buNone/>
            </a:pPr>
            <a:r>
              <a:rPr lang="en-GB" sz="1050" dirty="0">
                <a:solidFill>
                  <a:srgbClr val="C9DC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(No date a) General Data Protection Regulation - Wikipedia. Available at: https://en.wikipedia.org/wiki/General_Data_Protection_Regulation (Accessed: 11 July 2026). </a:t>
            </a:r>
            <a:endParaRPr lang="en-US" sz="10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1367</Words>
  <Application>Microsoft Office PowerPoint</Application>
  <PresentationFormat>On-screen Show (16:9)</PresentationFormat>
  <Paragraphs>220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Cambria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Modernising Business Information Systems at FGH Security</dc:title>
  <dc:subject>PptxGenJS Presentation</dc:subject>
  <dc:creator>PptxGenJS</dc:creator>
  <cp:lastModifiedBy>Rosalie Cayetano</cp:lastModifiedBy>
  <cp:revision>13</cp:revision>
  <dcterms:created xsi:type="dcterms:W3CDTF">2026-07-04T09:31:42Z</dcterms:created>
  <dcterms:modified xsi:type="dcterms:W3CDTF">2026-07-13T06:27:44Z</dcterms:modified>
</cp:coreProperties>
</file>