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8"/>
  </p:notesMasterIdLst>
  <p:handoutMasterIdLst>
    <p:handoutMasterId r:id="rId29"/>
  </p:handoutMasterIdLst>
  <p:sldIdLst>
    <p:sldId id="392" r:id="rId2"/>
    <p:sldId id="275" r:id="rId3"/>
    <p:sldId id="396" r:id="rId4"/>
    <p:sldId id="399" r:id="rId5"/>
    <p:sldId id="400" r:id="rId6"/>
    <p:sldId id="401" r:id="rId7"/>
    <p:sldId id="402" r:id="rId8"/>
    <p:sldId id="403" r:id="rId9"/>
    <p:sldId id="257" r:id="rId10"/>
    <p:sldId id="404" r:id="rId11"/>
    <p:sldId id="405" r:id="rId12"/>
    <p:sldId id="407" r:id="rId13"/>
    <p:sldId id="406" r:id="rId14"/>
    <p:sldId id="408" r:id="rId15"/>
    <p:sldId id="409" r:id="rId16"/>
    <p:sldId id="410" r:id="rId17"/>
    <p:sldId id="411" r:id="rId18"/>
    <p:sldId id="412" r:id="rId19"/>
    <p:sldId id="413" r:id="rId20"/>
    <p:sldId id="414" r:id="rId21"/>
    <p:sldId id="415" r:id="rId22"/>
    <p:sldId id="416" r:id="rId23"/>
    <p:sldId id="417" r:id="rId24"/>
    <p:sldId id="271" r:id="rId25"/>
    <p:sldId id="393" r:id="rId26"/>
    <p:sldId id="391" r:id="rId27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69775" autoAdjust="0"/>
  </p:normalViewPr>
  <p:slideViewPr>
    <p:cSldViewPr>
      <p:cViewPr varScale="1">
        <p:scale>
          <a:sx n="81" d="100"/>
          <a:sy n="81" d="100"/>
        </p:scale>
        <p:origin x="1572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256709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71460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4114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2924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47486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528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05984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4917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9149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0990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4384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9304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7835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8729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1561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727314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5536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02076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32895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34984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70262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58014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6126003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890870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03/11/2021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03/11/2021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03/11/2021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03/11/2021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03/11/2021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03/11/2021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03/11/2021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03/11/2021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03/11/2021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03/11/2021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03/11/2021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03/11/2021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LCMB7013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737312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3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Motivation at Work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Managing Performance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408" y="1271191"/>
            <a:ext cx="10972800" cy="4315618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do we mean by ‘motivation’?</a:t>
            </a:r>
          </a:p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theories on motivation: </a:t>
            </a:r>
          </a:p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approaches </a:t>
            </a:r>
          </a:p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 theories (the ‘what’ of motivation) </a:t>
            </a:r>
          </a:p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process theories (the ‘how’ of motivation). </a:t>
            </a:r>
          </a:p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the relevance for performance management?</a:t>
            </a:r>
          </a:p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pay a motivator?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What is Motivation?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556792"/>
            <a:ext cx="10745387" cy="4104456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‘internal forces that impel action and the external forces that can act as inducements to action’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(Locke and Latham 2004:388).</a:t>
            </a:r>
          </a:p>
          <a:p>
            <a:pPr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Three aspects of action:</a:t>
            </a:r>
          </a:p>
          <a:p>
            <a:pPr lvl="1">
              <a:spcBef>
                <a:spcPts val="600"/>
              </a:spcBef>
              <a:buFont typeface="Arial" pitchFamily="34" charset="0"/>
              <a:buChar char="•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direction of choice: what a person is trying to do</a:t>
            </a:r>
          </a:p>
          <a:p>
            <a:pPr lvl="1">
              <a:spcBef>
                <a:spcPts val="600"/>
              </a:spcBef>
              <a:buFont typeface="Arial" pitchFamily="34" charset="0"/>
              <a:buChar char="•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effort or intensity: how hard a person is trying</a:t>
            </a:r>
          </a:p>
          <a:p>
            <a:pPr lvl="1">
              <a:spcBef>
                <a:spcPts val="600"/>
              </a:spcBef>
              <a:buFont typeface="Arial" pitchFamily="34" charset="0"/>
              <a:buChar char="•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duration or persistence: how long a person is trying.</a:t>
            </a:r>
          </a:p>
        </p:txBody>
      </p:sp>
    </p:spTree>
    <p:extLst>
      <p:ext uri="{BB962C8B-B14F-4D97-AF65-F5344CB8AC3E}">
        <p14:creationId xmlns:p14="http://schemas.microsoft.com/office/powerpoint/2010/main" val="2707322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Extrinsic and Intrinsic Motivation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556792"/>
            <a:ext cx="10745387" cy="4104456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Extrinsic motivation: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derived from expectation of receiving extrinsic or tangible reward (e.g.  pay, promotion or pension).</a:t>
            </a:r>
          </a:p>
          <a:p>
            <a:pPr marL="0" indent="0" algn="just">
              <a:spcBef>
                <a:spcPts val="60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600"/>
              </a:spcBef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Intrinsic motivation: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derived from expectation of receiving intrinsic or ‘psychological’ reward (e.g. recognition, respect or achievement). </a:t>
            </a:r>
          </a:p>
        </p:txBody>
      </p:sp>
    </p:spTree>
    <p:extLst>
      <p:ext uri="{BB962C8B-B14F-4D97-AF65-F5344CB8AC3E}">
        <p14:creationId xmlns:p14="http://schemas.microsoft.com/office/powerpoint/2010/main" val="31338339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Scientific Management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376772"/>
            <a:ext cx="10745387" cy="4356484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pioneered by F.W. Taylor</a:t>
            </a:r>
          </a:p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clear division of tasks and responsibilities between management and workers</a:t>
            </a:r>
          </a:p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simplification of tasks into narrowly defined jobs</a:t>
            </a:r>
          </a:p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surveillance of workers through use of hierarchies</a:t>
            </a:r>
          </a:p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‘economic man’ motivated by financial incentives  </a:t>
            </a:r>
          </a:p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strongly criticised it is still in evidence today (e.g. call centre work).</a:t>
            </a:r>
          </a:p>
        </p:txBody>
      </p:sp>
    </p:spTree>
    <p:extLst>
      <p:ext uri="{BB962C8B-B14F-4D97-AF65-F5344CB8AC3E}">
        <p14:creationId xmlns:p14="http://schemas.microsoft.com/office/powerpoint/2010/main" val="22382860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Human Relations Movement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376772"/>
            <a:ext cx="10745387" cy="4356484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Hawthorne studies (attributed to Elton Mayo)</a:t>
            </a:r>
          </a:p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‘social man’ rather than ‘economic man’</a:t>
            </a:r>
          </a:p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factors important in the work environment. </a:t>
            </a:r>
          </a:p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influential in generating ideas about work groups, leadership and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3166351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Content Theories (1)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844824"/>
            <a:ext cx="10745387" cy="3888432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 on the ‘needs’ that shape motivational action 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theories: </a:t>
            </a:r>
          </a:p>
          <a:p>
            <a:pPr lvl="1" algn="just">
              <a:spcBef>
                <a:spcPts val="600"/>
              </a:spcBef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Maslow’s hierarchy of needs</a:t>
            </a:r>
          </a:p>
          <a:p>
            <a:pPr lvl="1" algn="just">
              <a:spcBef>
                <a:spcPts val="600"/>
              </a:spcBef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Alderfer’s modified need hierarchy</a:t>
            </a:r>
          </a:p>
          <a:p>
            <a:pPr lvl="1" algn="just">
              <a:spcBef>
                <a:spcPts val="600"/>
              </a:spcBef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Herzberg’s two factor theory</a:t>
            </a:r>
          </a:p>
        </p:txBody>
      </p:sp>
    </p:spTree>
    <p:extLst>
      <p:ext uri="{BB962C8B-B14F-4D97-AF65-F5344CB8AC3E}">
        <p14:creationId xmlns:p14="http://schemas.microsoft.com/office/powerpoint/2010/main" val="2356276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Content Theories (2)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844824"/>
            <a:ext cx="10745387" cy="3888432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McClelland’s achievement motivation theory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Hackman and Oldman’s job characteristics model.</a:t>
            </a:r>
          </a:p>
          <a:p>
            <a:pPr algn="just">
              <a:spcBef>
                <a:spcPts val="600"/>
              </a:spcBef>
            </a:pP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600"/>
              </a:spcBef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theories mostly adopt a universal perspective and assume all people have a common set of needs. </a:t>
            </a:r>
          </a:p>
        </p:txBody>
      </p:sp>
    </p:spTree>
    <p:extLst>
      <p:ext uri="{BB962C8B-B14F-4D97-AF65-F5344CB8AC3E}">
        <p14:creationId xmlns:p14="http://schemas.microsoft.com/office/powerpoint/2010/main" val="4125272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266"/>
            <a:ext cx="10972800" cy="11430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Maslow's Hierarchy of Needs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D4CF780C-E16F-4013-87D5-778385645E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1124744"/>
            <a:ext cx="12192000" cy="5733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Alderfer’s Modified Need Hierarchy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628800"/>
            <a:ext cx="10745387" cy="4104456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Three related needs: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existence needs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relatedness needs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growth needs.</a:t>
            </a:r>
          </a:p>
          <a:p>
            <a:pPr marL="0" indent="0" algn="just">
              <a:spcBef>
                <a:spcPts val="600"/>
              </a:spcBef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than one need can be activated at any one time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‘frustration regression’ process. </a:t>
            </a:r>
          </a:p>
        </p:txBody>
      </p:sp>
    </p:spTree>
    <p:extLst>
      <p:ext uri="{BB962C8B-B14F-4D97-AF65-F5344CB8AC3E}">
        <p14:creationId xmlns:p14="http://schemas.microsoft.com/office/powerpoint/2010/main" val="3575003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Herzberg’s Two Factor Theory (1)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231E7B2-8051-4F88-BCC9-F81A0F4614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9704705"/>
              </p:ext>
            </p:extLst>
          </p:nvPr>
        </p:nvGraphicFramePr>
        <p:xfrm>
          <a:off x="832520" y="1844824"/>
          <a:ext cx="10526960" cy="36724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63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63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49367">
                <a:tc>
                  <a:txBody>
                    <a:bodyPr/>
                    <a:lstStyle/>
                    <a:p>
                      <a:pPr algn="ctr"/>
                      <a:r>
                        <a:rPr lang="en-GB" sz="2800" b="1" u="sng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Motivators</a:t>
                      </a:r>
                      <a:endParaRPr lang="en-US" sz="2800" dirty="0">
                        <a:latin typeface="+mj-lt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u="sng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Hygiene Factors</a:t>
                      </a:r>
                    </a:p>
                    <a:p>
                      <a:pPr algn="ctr"/>
                      <a:endParaRPr lang="en-US" sz="2800" dirty="0">
                        <a:latin typeface="+mj-lt"/>
                        <a:cs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576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Achievement	</a:t>
                      </a:r>
                      <a:endParaRPr lang="en-US" sz="2800" dirty="0">
                        <a:latin typeface="+mj-lt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Company policy &amp; admin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576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Recognition</a:t>
                      </a:r>
                      <a:endParaRPr lang="en-US" sz="2800" dirty="0">
                        <a:latin typeface="+mj-lt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Supervision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576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Work itself</a:t>
                      </a:r>
                      <a:endParaRPr lang="en-US" sz="2800" dirty="0">
                        <a:latin typeface="+mj-lt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Relationship with supervisor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576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Responsibility</a:t>
                      </a:r>
                      <a:endParaRPr lang="en-US" sz="2800" dirty="0">
                        <a:latin typeface="+mj-lt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Relationship with peers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2956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Herzberg’s Two Factor Theory (2)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7F4B381-2D3E-43EE-AB41-0BEA817553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7767990"/>
              </p:ext>
            </p:extLst>
          </p:nvPr>
        </p:nvGraphicFramePr>
        <p:xfrm>
          <a:off x="1008348" y="1988840"/>
          <a:ext cx="10175304" cy="32626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76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876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8349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u="sng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Motivators</a:t>
                      </a:r>
                      <a:endParaRPr lang="en-US" sz="2800" dirty="0">
                        <a:latin typeface="+mj-lt"/>
                        <a:cs typeface="Times New Roman"/>
                      </a:endParaRPr>
                    </a:p>
                    <a:p>
                      <a:pPr algn="ctr"/>
                      <a:endParaRPr lang="en-US" sz="2800" dirty="0">
                        <a:latin typeface="+mj-lt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u="sng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Hygiene Factors</a:t>
                      </a:r>
                    </a:p>
                    <a:p>
                      <a:pPr algn="ctr"/>
                      <a:endParaRPr lang="en-US" sz="2800" dirty="0">
                        <a:latin typeface="+mj-lt"/>
                        <a:cs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9801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Advancement</a:t>
                      </a:r>
                      <a:endParaRPr lang="en-US" sz="2800" dirty="0">
                        <a:latin typeface="+mj-lt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Work conditions</a:t>
                      </a:r>
                      <a:endParaRPr lang="en-US" sz="2800" dirty="0">
                        <a:latin typeface="+mj-lt"/>
                        <a:cs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9801">
                <a:tc>
                  <a:txBody>
                    <a:bodyPr/>
                    <a:lstStyle/>
                    <a:p>
                      <a:r>
                        <a:rPr lang="en-US" sz="2800" dirty="0">
                          <a:latin typeface="+mj-lt"/>
                          <a:cs typeface="Times New Roman"/>
                        </a:rPr>
                        <a:t>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Salary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9801">
                <a:tc>
                  <a:txBody>
                    <a:bodyPr/>
                    <a:lstStyle/>
                    <a:p>
                      <a:endParaRPr lang="en-US" sz="2800" dirty="0">
                        <a:latin typeface="+mj-lt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Status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9801">
                <a:tc>
                  <a:txBody>
                    <a:bodyPr/>
                    <a:lstStyle/>
                    <a:p>
                      <a:endParaRPr lang="en-US" sz="2800" dirty="0">
                        <a:latin typeface="+mj-lt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latin typeface="+mj-lt"/>
                          <a:ea typeface="ＭＳ Ｐゴシック" pitchFamily="-107" charset="-128"/>
                          <a:cs typeface="Times New Roman"/>
                        </a:rPr>
                        <a:t>Security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50295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McClelland’s Achievement Needs Theory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556792"/>
            <a:ext cx="10745387" cy="4104456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 influenced by three trait-like needs: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achievement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affiliation.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Traits are based on experience and can be developed (e.g. through training).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Hierarchical position can influence needs.</a:t>
            </a:r>
          </a:p>
        </p:txBody>
      </p:sp>
    </p:spTree>
    <p:extLst>
      <p:ext uri="{BB962C8B-B14F-4D97-AF65-F5344CB8AC3E}">
        <p14:creationId xmlns:p14="http://schemas.microsoft.com/office/powerpoint/2010/main" val="3038354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475" y="188640"/>
            <a:ext cx="11319048" cy="11430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Job Characteristics Model </a:t>
            </a:r>
            <a:r>
              <a:rPr lang="en-GB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(Hackman and Oldham) (1)</a:t>
            </a:r>
            <a:endParaRPr lang="en-GB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556792"/>
            <a:ext cx="10745387" cy="4104456"/>
          </a:xfrm>
        </p:spPr>
        <p:txBody>
          <a:bodyPr>
            <a:noAutofit/>
          </a:bodyPr>
          <a:lstStyle/>
          <a:p>
            <a:pPr marL="0" indent="0" algn="just">
              <a:spcBef>
                <a:spcPts val="600"/>
              </a:spcBef>
              <a:buNone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Core job characteristics that promote motivation: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variety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identity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significance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autonomy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feedback.</a:t>
            </a:r>
          </a:p>
        </p:txBody>
      </p:sp>
    </p:spTree>
    <p:extLst>
      <p:ext uri="{BB962C8B-B14F-4D97-AF65-F5344CB8AC3E}">
        <p14:creationId xmlns:p14="http://schemas.microsoft.com/office/powerpoint/2010/main" val="26495348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475" y="188640"/>
            <a:ext cx="11319048" cy="11430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Job Characteristics Model </a:t>
            </a:r>
            <a:r>
              <a:rPr lang="en-GB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(Hackman and Oldham) (2)</a:t>
            </a:r>
            <a:endParaRPr lang="en-GB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556792"/>
            <a:ext cx="10745387" cy="4104456"/>
          </a:xfrm>
        </p:spPr>
        <p:txBody>
          <a:bodyPr>
            <a:noAutofit/>
          </a:bodyPr>
          <a:lstStyle/>
          <a:p>
            <a:pPr marL="0" indent="0" algn="just">
              <a:spcBef>
                <a:spcPts val="600"/>
              </a:spcBef>
              <a:buNone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Influence mediated by three ‘critical psychological states’:</a:t>
            </a:r>
          </a:p>
          <a:p>
            <a:pPr marL="971550" lvl="1" indent="-571500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experienced meaningfulness </a:t>
            </a:r>
          </a:p>
          <a:p>
            <a:pPr marL="971550" lvl="1" indent="-571500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perceived responsibility </a:t>
            </a:r>
          </a:p>
          <a:p>
            <a:pPr marL="971550" lvl="1" indent="-571500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 of results.</a:t>
            </a:r>
          </a:p>
        </p:txBody>
      </p:sp>
    </p:spTree>
    <p:extLst>
      <p:ext uri="{BB962C8B-B14F-4D97-AF65-F5344CB8AC3E}">
        <p14:creationId xmlns:p14="http://schemas.microsoft.com/office/powerpoint/2010/main" val="15957130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475" y="188640"/>
            <a:ext cx="11319048" cy="11430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Process Theories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556792"/>
            <a:ext cx="10745387" cy="4104456"/>
          </a:xfrm>
        </p:spPr>
        <p:txBody>
          <a:bodyPr>
            <a:noAutofit/>
          </a:bodyPr>
          <a:lstStyle/>
          <a:p>
            <a:pPr marL="0" indent="0" algn="just">
              <a:spcBef>
                <a:spcPts val="600"/>
              </a:spcBef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 the cognitive processes by which people make motivated decisions.</a:t>
            </a:r>
          </a:p>
          <a:p>
            <a:pPr marL="0" indent="0" algn="just">
              <a:spcBef>
                <a:spcPts val="600"/>
              </a:spcBef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theories:</a:t>
            </a:r>
          </a:p>
          <a:p>
            <a:pPr marL="971550" lvl="1" indent="-571500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expectancy theory</a:t>
            </a:r>
          </a:p>
          <a:p>
            <a:pPr marL="971550" lvl="1" indent="-571500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goal-setting theory</a:t>
            </a:r>
          </a:p>
          <a:p>
            <a:pPr marL="971550" lvl="1" indent="-571500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equity theory.</a:t>
            </a:r>
          </a:p>
          <a:p>
            <a:pPr marL="0" indent="0" algn="just">
              <a:spcBef>
                <a:spcPts val="600"/>
              </a:spcBef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Emphasise individual differences.</a:t>
            </a:r>
          </a:p>
        </p:txBody>
      </p:sp>
    </p:spTree>
    <p:extLst>
      <p:ext uri="{BB962C8B-B14F-4D97-AF65-F5344CB8AC3E}">
        <p14:creationId xmlns:p14="http://schemas.microsoft.com/office/powerpoint/2010/main" val="98411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475" y="188640"/>
            <a:ext cx="11319048" cy="11430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Expectancy Theory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556792"/>
            <a:ext cx="10745387" cy="4104456"/>
          </a:xfrm>
        </p:spPr>
        <p:txBody>
          <a:bodyPr>
            <a:noAutofit/>
          </a:bodyPr>
          <a:lstStyle/>
          <a:p>
            <a:pPr marL="0" indent="0" algn="ctr">
              <a:spcBef>
                <a:spcPts val="600"/>
              </a:spcBef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 (Motivation) = V x I x E</a:t>
            </a:r>
          </a:p>
          <a:p>
            <a:pPr marL="0" indent="0" algn="just">
              <a:spcBef>
                <a:spcPts val="600"/>
              </a:spcBef>
              <a:buNone/>
            </a:pP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 = Valence 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 value an individual places on  the reward. </a:t>
            </a:r>
          </a:p>
          <a:p>
            <a:pPr marL="0" indent="0" algn="just">
              <a:spcBef>
                <a:spcPts val="600"/>
              </a:spcBef>
              <a:buNone/>
            </a:pP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= Instrumentality 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 the extent to which the individual believes carrying out an action will lead to positive reward/outcome. </a:t>
            </a:r>
          </a:p>
          <a:p>
            <a:pPr marL="0" indent="0" algn="just">
              <a:spcBef>
                <a:spcPts val="600"/>
              </a:spcBef>
              <a:buNone/>
            </a:pP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 = Expectancy 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 the perception that a behaviour/effort will lead to desired level of performance. </a:t>
            </a:r>
          </a:p>
        </p:txBody>
      </p:sp>
    </p:spTree>
    <p:extLst>
      <p:ext uri="{BB962C8B-B14F-4D97-AF65-F5344CB8AC3E}">
        <p14:creationId xmlns:p14="http://schemas.microsoft.com/office/powerpoint/2010/main" val="5116195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475" y="188640"/>
            <a:ext cx="11319048" cy="11430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Expectancy Theory – Implications for Performance Management (1)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916832"/>
            <a:ext cx="10745387" cy="3744416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 expectations during selection and induction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jobs so that expectations can be met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training, learning and development to ensure appropriate level of skills and abilities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clear and direct link between performance and reward</a:t>
            </a:r>
          </a:p>
        </p:txBody>
      </p:sp>
    </p:spTree>
    <p:extLst>
      <p:ext uri="{BB962C8B-B14F-4D97-AF65-F5344CB8AC3E}">
        <p14:creationId xmlns:p14="http://schemas.microsoft.com/office/powerpoint/2010/main" val="29171614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475" y="188640"/>
            <a:ext cx="11319048" cy="11430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Expectancy Theory – Implications for Performance Management (2)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916832"/>
            <a:ext cx="10745387" cy="3744416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rewards are valued 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flexible and individualised reward packages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promised rewards must be forthcoming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 targets must be achievable.</a:t>
            </a:r>
          </a:p>
        </p:txBody>
      </p:sp>
    </p:spTree>
    <p:extLst>
      <p:ext uri="{BB962C8B-B14F-4D97-AF65-F5344CB8AC3E}">
        <p14:creationId xmlns:p14="http://schemas.microsoft.com/office/powerpoint/2010/main" val="34314005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475" y="188640"/>
            <a:ext cx="11319048" cy="11430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Goal Setting Theory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052736"/>
            <a:ext cx="10745387" cy="4608512"/>
          </a:xfrm>
        </p:spPr>
        <p:txBody>
          <a:bodyPr>
            <a:noAutofit/>
          </a:bodyPr>
          <a:lstStyle/>
          <a:p>
            <a:pPr marL="0" indent="0" algn="just">
              <a:spcBef>
                <a:spcPts val="600"/>
              </a:spcBef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Goals must be:</a:t>
            </a:r>
          </a:p>
          <a:p>
            <a:pPr lvl="1" algn="just">
              <a:spcBef>
                <a:spcPts val="600"/>
              </a:spcBef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specific and challenging</a:t>
            </a:r>
          </a:p>
          <a:p>
            <a:pPr lvl="1" algn="just">
              <a:spcBef>
                <a:spcPts val="600"/>
              </a:spcBef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capable of objective measurement</a:t>
            </a:r>
          </a:p>
          <a:p>
            <a:pPr lvl="1" algn="just">
              <a:spcBef>
                <a:spcPts val="600"/>
              </a:spcBef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attainable and time bound</a:t>
            </a:r>
          </a:p>
          <a:p>
            <a:pPr lvl="1" algn="just">
              <a:spcBef>
                <a:spcPts val="600"/>
              </a:spcBef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owned and accepted by employees.</a:t>
            </a:r>
          </a:p>
          <a:p>
            <a:pPr marL="0" indent="0" algn="just">
              <a:spcBef>
                <a:spcPts val="600"/>
              </a:spcBef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prompt, precise feedback required so people know how they are doing</a:t>
            </a:r>
          </a:p>
          <a:p>
            <a:pPr marL="0" indent="0" algn="just">
              <a:spcBef>
                <a:spcPts val="600"/>
              </a:spcBef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 in development of SMART objectives. </a:t>
            </a:r>
          </a:p>
        </p:txBody>
      </p:sp>
    </p:spTree>
    <p:extLst>
      <p:ext uri="{BB962C8B-B14F-4D97-AF65-F5344CB8AC3E}">
        <p14:creationId xmlns:p14="http://schemas.microsoft.com/office/powerpoint/2010/main" val="3503927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475" y="188640"/>
            <a:ext cx="11319048" cy="11430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SMART Objectives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FBC99B29-894A-4F1E-B187-6247F30D20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/>
          <a:srcRect t="5797"/>
          <a:stretch/>
        </p:blipFill>
        <p:spPr bwMode="auto">
          <a:xfrm>
            <a:off x="421219" y="1268760"/>
            <a:ext cx="11605120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512033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475" y="188640"/>
            <a:ext cx="11319048" cy="11430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Equity Theory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052736"/>
            <a:ext cx="10745387" cy="4608512"/>
          </a:xfrm>
        </p:spPr>
        <p:txBody>
          <a:bodyPr>
            <a:noAutofit/>
          </a:bodyPr>
          <a:lstStyle/>
          <a:p>
            <a:pPr marL="0" indent="0" algn="just">
              <a:spcBef>
                <a:spcPts val="600"/>
              </a:spcBef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concerns individuals’ perceptions of how fairly they are treated in comparison with the treatment of others.</a:t>
            </a:r>
          </a:p>
          <a:p>
            <a:pPr marL="0" indent="0" algn="just">
              <a:spcBef>
                <a:spcPts val="600"/>
              </a:spcBef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developed into theories of organisational justice: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distributive justice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procedural justice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interactional justice.</a:t>
            </a:r>
          </a:p>
          <a:p>
            <a:pPr marL="0" indent="0" algn="just">
              <a:spcBef>
                <a:spcPts val="600"/>
              </a:spcBef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particularly important for performance appraisal and reward.</a:t>
            </a:r>
          </a:p>
        </p:txBody>
      </p:sp>
    </p:spTree>
    <p:extLst>
      <p:ext uri="{BB962C8B-B14F-4D97-AF65-F5344CB8AC3E}">
        <p14:creationId xmlns:p14="http://schemas.microsoft.com/office/powerpoint/2010/main" val="21222750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475" y="188640"/>
            <a:ext cx="11319048" cy="11430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Does Money Motivate?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484784"/>
            <a:ext cx="10745387" cy="4176464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For: 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Taylor and McGregor's Theory Y Manager, Maslow, Drucker, Locke  </a:t>
            </a:r>
          </a:p>
          <a:p>
            <a:pPr algn="just">
              <a:spcBef>
                <a:spcPts val="600"/>
              </a:spcBef>
            </a:pP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Against: 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Deming, Herzberg, Kohn, Deci and Ryan, Pfeffer</a:t>
            </a:r>
          </a:p>
          <a:p>
            <a:pPr marL="0" indent="0" algn="just">
              <a:spcBef>
                <a:spcPts val="600"/>
              </a:spcBef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Conclusion: A motivator for some and most will not work without pay, but it depends on individual circumstances and other factors. </a:t>
            </a:r>
          </a:p>
        </p:txBody>
      </p:sp>
    </p:spTree>
    <p:extLst>
      <p:ext uri="{BB962C8B-B14F-4D97-AF65-F5344CB8AC3E}">
        <p14:creationId xmlns:p14="http://schemas.microsoft.com/office/powerpoint/2010/main" val="30628966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Conclusion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 is a necessary contributor to performance but not the only contributor.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 is individual in nature and an invisible process.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a huge array of theories – no one universally accepted theory.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 and process theories all have implications for performance management. </a:t>
            </a:r>
            <a:endParaRPr lang="en-US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7117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143000"/>
            <a:ext cx="10729191" cy="4338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2022.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Armstrong's Handbook of Performance Management: An Evidence-Based Guide to Performance Leadership.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 ed. London: Kogan Page.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Hutchinson, S., 2013.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 ed. London: CIPD - Kogan Page.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Pulakos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D., &amp; and Battista, M., 2020.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 Transformation: Lessons Learned and Next Steps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New York: Oxford University Press.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Rees, G. &amp; Smith, P. E., 2021.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Human Resource Management: An International Perspective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3 ed. London: SAGE Publication.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Torrington, D., Hall, L., Taylor, S. &amp; Atkinson, C., 2014.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9 ed. Harlow: Pearson Education Limited.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691199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1050</Words>
  <Application>Microsoft Office PowerPoint</Application>
  <PresentationFormat>Widescreen</PresentationFormat>
  <Paragraphs>179</Paragraphs>
  <Slides>26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Aharoni</vt:lpstr>
      <vt:lpstr>Arial</vt:lpstr>
      <vt:lpstr>Candara</vt:lpstr>
      <vt:lpstr>Myriad Pro</vt:lpstr>
      <vt:lpstr>Symbol</vt:lpstr>
      <vt:lpstr>Times New Roman</vt:lpstr>
      <vt:lpstr>Verdana</vt:lpstr>
      <vt:lpstr>Wingdings</vt:lpstr>
      <vt:lpstr>20140311PresentationUWTSDTemplate</vt:lpstr>
      <vt:lpstr>LCMB7013</vt:lpstr>
      <vt:lpstr>Overview</vt:lpstr>
      <vt:lpstr>What is Motivation?</vt:lpstr>
      <vt:lpstr>Extrinsic and Intrinsic Motivation</vt:lpstr>
      <vt:lpstr>Scientific Management</vt:lpstr>
      <vt:lpstr>Human Relations Movement</vt:lpstr>
      <vt:lpstr>Content Theories (1) </vt:lpstr>
      <vt:lpstr>Content Theories (2) </vt:lpstr>
      <vt:lpstr>Maslow's Hierarchy of Needs</vt:lpstr>
      <vt:lpstr>Alderfer’s Modified Need Hierarchy</vt:lpstr>
      <vt:lpstr>Herzberg’s Two Factor Theory (1)</vt:lpstr>
      <vt:lpstr>Herzberg’s Two Factor Theory (2)</vt:lpstr>
      <vt:lpstr>McClelland’s Achievement Needs Theory</vt:lpstr>
      <vt:lpstr>Job Characteristics Model (Hackman and Oldham) (1)</vt:lpstr>
      <vt:lpstr>Job Characteristics Model (Hackman and Oldham) (2)</vt:lpstr>
      <vt:lpstr>Process Theories</vt:lpstr>
      <vt:lpstr>Expectancy Theory </vt:lpstr>
      <vt:lpstr>Expectancy Theory – Implications for Performance Management (1)</vt:lpstr>
      <vt:lpstr>Expectancy Theory – Implications for Performance Management (2)</vt:lpstr>
      <vt:lpstr>Goal Setting Theory </vt:lpstr>
      <vt:lpstr>SMART Objectives</vt:lpstr>
      <vt:lpstr>Equity Theory</vt:lpstr>
      <vt:lpstr>Does Money Motivate?</vt:lpstr>
      <vt:lpstr>Conclusion</vt:lpstr>
      <vt:lpstr>Any Questions?</vt:lpstr>
      <vt:lpstr>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Hossein Shokri</cp:lastModifiedBy>
  <cp:revision>84</cp:revision>
  <dcterms:created xsi:type="dcterms:W3CDTF">2020-09-30T03:06:41Z</dcterms:created>
  <dcterms:modified xsi:type="dcterms:W3CDTF">2021-11-04T00:20:34Z</dcterms:modified>
</cp:coreProperties>
</file>