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4"/>
  </p:notesMasterIdLst>
  <p:sldIdLst>
    <p:sldId id="325" r:id="rId2"/>
    <p:sldId id="326" r:id="rId3"/>
    <p:sldId id="327" r:id="rId4"/>
    <p:sldId id="330" r:id="rId5"/>
    <p:sldId id="331" r:id="rId6"/>
    <p:sldId id="332" r:id="rId7"/>
    <p:sldId id="333" r:id="rId8"/>
    <p:sldId id="334" r:id="rId9"/>
    <p:sldId id="336" r:id="rId10"/>
    <p:sldId id="337" r:id="rId11"/>
    <p:sldId id="338" r:id="rId12"/>
    <p:sldId id="33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20"/>
    <p:restoredTop sz="94652"/>
  </p:normalViewPr>
  <p:slideViewPr>
    <p:cSldViewPr snapToGrid="0">
      <p:cViewPr varScale="1">
        <p:scale>
          <a:sx n="74" d="100"/>
          <a:sy n="74" d="100"/>
        </p:scale>
        <p:origin x="101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B57A2E-1D5D-4FD0-A7B5-CC4ABDDBC466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8A27AA-AAFF-4C9F-BEEC-EC5BB7150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5932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8142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9041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8917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4407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9116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4416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9468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7344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6771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8058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4926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400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96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094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5787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7110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1906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6651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6590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75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0663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BE8C24-8F19-48BD-9439-D44B2622D0BB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5795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glassdoor.co.uk/Job/trinity-university-jobs-SRCH_KO0,18.htm" TargetMode="Externa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maxicare.com.ph/health-and-wellness/why-you-should-quit-smoking/" TargetMode="Externa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microsoft.com/office/2007/relationships/hdphoto" Target="../media/hdphoto3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png"/><Relationship Id="rId4" Type="http://schemas.microsoft.com/office/2007/relationships/hdphoto" Target="../media/hdphoto4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png"/><Relationship Id="rId4" Type="http://schemas.microsoft.com/office/2007/relationships/hdphoto" Target="../media/hdphoto5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png"/><Relationship Id="rId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png"/><Relationship Id="rId4" Type="http://schemas.microsoft.com/office/2007/relationships/hdphoto" Target="../media/hdphoto6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png"/><Relationship Id="rId4" Type="http://schemas.microsoft.com/office/2007/relationships/hdphoto" Target="../media/hdphoto2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png"/><Relationship Id="rId4" Type="http://schemas.microsoft.com/office/2007/relationships/hdphoto" Target="../media/hdphoto7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2.png"/><Relationship Id="rId4" Type="http://schemas.microsoft.com/office/2007/relationships/hdphoto" Target="../media/hdphoto8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3.png"/><Relationship Id="rId4" Type="http://schemas.microsoft.com/office/2007/relationships/hdphoto" Target="../media/hdphoto9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0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9029CE1-7068-B883-B6C0-895389097780}"/>
              </a:ext>
            </a:extLst>
          </p:cNvPr>
          <p:cNvSpPr txBox="1"/>
          <p:nvPr/>
        </p:nvSpPr>
        <p:spPr>
          <a:xfrm>
            <a:off x="3048000" y="1333448"/>
            <a:ext cx="6096000" cy="46115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Name: Abhishek Saini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2613438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Programme: MSc Public Health And Social Care in Practice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Module: Social Epidemiology and Public care in Practice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Code: LCHS7000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Lecture: Dr Hamdi Hussain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 Component 1- Group Presentation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(Practice intervention)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Task 2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97B4F0-5378-2230-B2AB-F2A4ECC1C49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315317" y="360863"/>
            <a:ext cx="1460671" cy="1257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9609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274E794-6EEF-EE2F-0EB6-996EEA5481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7ABCBF3E-D86C-422E-2E7B-76A4DF5D2A31}"/>
              </a:ext>
            </a:extLst>
          </p:cNvPr>
          <p:cNvSpPr txBox="1"/>
          <p:nvPr/>
        </p:nvSpPr>
        <p:spPr>
          <a:xfrm>
            <a:off x="890338" y="640080"/>
            <a:ext cx="3734014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BREATH FREE, LIVE FREE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 dirty="0">
              <a:latin typeface="+mj-lt"/>
              <a:ea typeface="+mj-ea"/>
              <a:cs typeface="+mj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9763396-6343-7D67-3B82-801C11E133A3}"/>
              </a:ext>
            </a:extLst>
          </p:cNvPr>
          <p:cNvSpPr txBox="1"/>
          <p:nvPr/>
        </p:nvSpPr>
        <p:spPr>
          <a:xfrm>
            <a:off x="890339" y="4636008"/>
            <a:ext cx="3734014" cy="15727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“Don’t let smoking choose your future”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D906E92-8372-DEA8-6853-627C2019FC9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3" b="305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EC33108-B63F-B502-28F3-A812227FAC68}"/>
              </a:ext>
            </a:extLst>
          </p:cNvPr>
          <p:cNvSpPr txBox="1"/>
          <p:nvPr/>
        </p:nvSpPr>
        <p:spPr>
          <a:xfrm>
            <a:off x="6116569" y="800100"/>
            <a:ext cx="5237229" cy="53768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8957155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AEB2417-928C-5902-BB45-C324A3921FD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84747" y="1467555"/>
            <a:ext cx="3966202" cy="3954639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ctrTitle"/>
          </p:nvPr>
        </p:nvSpPr>
        <p:spPr>
          <a:xfrm>
            <a:off x="762000" y="745071"/>
            <a:ext cx="6812280" cy="4339488"/>
          </a:xfrm>
        </p:spPr>
        <p:txBody>
          <a:bodyPr anchor="ctr">
            <a:normAutofit/>
          </a:bodyPr>
          <a:lstStyle/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Smoking-Cessation Health Promotion Campaign for Young Adults Aged 18–24</a:t>
            </a:r>
            <a:br>
              <a:rPr lang="en-US" sz="5300" b="1" dirty="0">
                <a:latin typeface="+mn-lt"/>
              </a:rPr>
            </a:br>
            <a:endParaRPr lang="en-GB" sz="2700" b="1" dirty="0"/>
          </a:p>
        </p:txBody>
      </p:sp>
    </p:spTree>
    <p:extLst>
      <p:ext uri="{BB962C8B-B14F-4D97-AF65-F5344CB8AC3E}">
        <p14:creationId xmlns:p14="http://schemas.microsoft.com/office/powerpoint/2010/main" val="23210825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Campaign Introduction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anchor="ctr">
            <a:normAutofit/>
          </a:bodyPr>
          <a:lstStyle/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campaign aims at raising awareness of smoking and preventing smoking among young adults. (ASH, 2025)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Activities promote quit attempts and involvement in evidence-based support. (ASH, 2025)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3157" y="1576696"/>
            <a:ext cx="8951205" cy="5037728"/>
          </a:xfrm>
        </p:spPr>
      </p:pic>
      <p:pic>
        <p:nvPicPr>
          <p:cNvPr id="3" name="Content Placeholder 1">
            <a:extLst>
              <a:ext uri="{FF2B5EF4-FFF2-40B4-BE49-F238E27FC236}">
                <a16:creationId xmlns:a16="http://schemas.microsoft.com/office/drawing/2014/main" id="{EB41C151-631B-E51C-5746-2D7D02A79CC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3156" y="1482430"/>
            <a:ext cx="8951205" cy="5037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09753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Campaign Delivery Strategy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anchor="ctr"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recruitment of participants will be supported by universities, colleges and community organizations. (NICE, 2021)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Sessions will be a mix of in-person and at-home learning. (Woodrow et al., 2024)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Flexibility of participation will be able to overcome accessibility barriers. (Woodrow et al., 2024)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Participants will be given information on cessation services available. (NICE, 2021)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4273" y="1690688"/>
            <a:ext cx="7409454" cy="4170033"/>
          </a:xfrm>
        </p:spPr>
      </p:pic>
    </p:spTree>
    <p:extLst>
      <p:ext uri="{BB962C8B-B14F-4D97-AF65-F5344CB8AC3E}">
        <p14:creationId xmlns:p14="http://schemas.microsoft.com/office/powerpoint/2010/main" val="36700511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Eight-Week Intervention Activities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10942122" cy="2793876"/>
          </a:xfrm>
        </p:spPr>
        <p:txBody>
          <a:bodyPr anchor="ctr"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Weeks 1-2 build awareness of the harms of smoking and discover smoking triggers. (NICE, 2021)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Weeks 3-4 provide motivation, quit goals and coping strategies. (Hartmann-Boyce et al., 2021a)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Wks 5-6 add in cessation options/relaxation techniques for relapse prevention. (NICE, 2021)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Peer encouragement and progress evaluation is a focus in Weeks 7-8. (Hartmann-Boyce et al., 2021a)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2075" y="3003767"/>
            <a:ext cx="9394371" cy="5287142"/>
          </a:xfrm>
        </p:spPr>
      </p:pic>
    </p:spTree>
    <p:extLst>
      <p:ext uri="{BB962C8B-B14F-4D97-AF65-F5344CB8AC3E}">
        <p14:creationId xmlns:p14="http://schemas.microsoft.com/office/powerpoint/2010/main" val="1266753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Behavioral Support and Cessation Treatments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anchor="ctr">
            <a:normAutofit fontScale="85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Behavioural counselling guides participants in creating individual quit plans. (Hartmann-Boyce et al., 2021b), see also)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NRT can help minimize withdrawal symptoms and aid in quitting. (Hartmann-Boyce et al., 2018)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E-cigarettes can help adults quit smoking. (Hajek et al., 2019; Hartmann-Boyce et al., 2021b)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 to quit should be separated from the initiation of nicotine. (Beard et al., 2022; NHS, 2021c)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568" y="1489466"/>
            <a:ext cx="8328902" cy="4687497"/>
          </a:xfrm>
        </p:spPr>
      </p:pic>
    </p:spTree>
    <p:extLst>
      <p:ext uri="{BB962C8B-B14F-4D97-AF65-F5344CB8AC3E}">
        <p14:creationId xmlns:p14="http://schemas.microsoft.com/office/powerpoint/2010/main" val="14147675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Process Evaluation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anchor="ctr">
            <a:normAutofit fontScale="85000" lnSpcReduction="1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Number of participants enrolled will be measured using recruitment records. (Woodrow et al., 2024)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Weekly attendance records will be kept and programmed will be completed. (Woodrow et al., 2024)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Activity records will be used to track participant use of campaign resources. (NICE, 2021)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Delivering challenges and areas for improvement will be identified through feedback forms. (Woodrow et al., 2024)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9800" y="2161309"/>
            <a:ext cx="5862990" cy="3299684"/>
          </a:xfrm>
        </p:spPr>
      </p:pic>
    </p:spTree>
    <p:extLst>
      <p:ext uri="{BB962C8B-B14F-4D97-AF65-F5344CB8AC3E}">
        <p14:creationId xmlns:p14="http://schemas.microsoft.com/office/powerpoint/2010/main" val="15839573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Impact and Outcome Evaluation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anchor="ctr">
            <a:no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baseline and week-8 results of knowledge questionnaires will be compared. (Public Health England, 2019)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Quitting confidence and reported quit intentions will be measured via participant surveys. (Tattan-Birch et al., 2021)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Engagement in cessation services will be measured by referral records. (Public Health England, 2019)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Quit attempts and self-reported abstinence will be documented on follow-up questionnaires. (Public Health England, 2019)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0680" y="1825625"/>
            <a:ext cx="6184747" cy="3810351"/>
          </a:xfrm>
        </p:spPr>
      </p:pic>
    </p:spTree>
    <p:extLst>
      <p:ext uri="{BB962C8B-B14F-4D97-AF65-F5344CB8AC3E}">
        <p14:creationId xmlns:p14="http://schemas.microsoft.com/office/powerpoint/2010/main" val="13009856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Campaign Poster and Partners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4740965" cy="4351338"/>
          </a:xfrm>
        </p:spPr>
        <p:txBody>
          <a:bodyPr anchor="ctr">
            <a:noAutofit/>
          </a:bodyPr>
          <a:lstStyle/>
          <a:p>
            <a:pPr marL="0" indent="0" algn="ctr">
              <a:buNone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BREATHE FREE, LIVE FREE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Eight weeks. One decision. A healthier future.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Free quitting support, coping strategies and treatment information will be provided.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Specialist stop smoking pathways will be provided by NHS Stop Smoking Services (NHS, 2021a).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Smoking-health information is available at credible sources, such as ASH or Cancer Research UK.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Welsh cessation services provide tangible NHS-supported quitting provision (Welsh Government, 2025).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1513" y="2047095"/>
            <a:ext cx="6383384" cy="3592562"/>
          </a:xfrm>
        </p:spPr>
      </p:pic>
    </p:spTree>
    <p:extLst>
      <p:ext uri="{BB962C8B-B14F-4D97-AF65-F5344CB8AC3E}">
        <p14:creationId xmlns:p14="http://schemas.microsoft.com/office/powerpoint/2010/main" val="1252612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Local and National Campaign Partners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830283" y="1805533"/>
            <a:ext cx="6294912" cy="4351338"/>
          </a:xfrm>
        </p:spPr>
        <p:txBody>
          <a:bodyPr anchor="ctr"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Stop Smoking Services by the NHS offer specialist advice and support to quit smoking. (NHS, 2021a)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Welsh cessation services provide NHS pathways for quitting. (Welsh Government, 2025)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ASH offers tobacco-control facts and statistics. (ASH, 2025)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Cancer Research UK offers educational information on smoking and the risks of cancer.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7691" y="1318161"/>
            <a:ext cx="4262385" cy="5326083"/>
          </a:xfrm>
        </p:spPr>
      </p:pic>
    </p:spTree>
    <p:extLst>
      <p:ext uri="{BB962C8B-B14F-4D97-AF65-F5344CB8AC3E}">
        <p14:creationId xmlns:p14="http://schemas.microsoft.com/office/powerpoint/2010/main" val="22065486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01675"/>
          </a:xfrm>
        </p:spPr>
        <p:txBody>
          <a:bodyPr/>
          <a:lstStyle/>
          <a:p>
            <a:pPr algn="ctr"/>
            <a:r>
              <a:rPr lang="en-US" b="1" dirty="0"/>
              <a:t>References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944880"/>
            <a:ext cx="11155680" cy="5608320"/>
          </a:xfrm>
        </p:spPr>
        <p:txBody>
          <a:bodyPr anchor="ctr">
            <a:normAutofit fontScale="40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ASH (Action on Smoking and Health). 2025. Smoking statistics. Available at: https://ash.org.uk/resources/view/smoking-statistics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Beard, E., Brown, J. and Shahab, L. 2022. Association of quarterly prevalence of e-cigarette use with ever regular smoking among young adults in England: a time-series analysis between 2007 and 2018. Addiction, 117(8), pp.2283–2293. Available at: https://pubmed.ncbi.nlm.nih.gov/35263816/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Brose, L.S., Brown, J., Robson, D. and McNeill, A. 2020b. Mental health, smoking, harm reduction and quit attempts—a population survey in England. BMC Public Health, 20(1), p.1237. Available at: https://pubmed.ncbi.nlm.nih.gov/32795286/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Hajek, P., Phillips-Waller, A., Przulj, D., Pesola, F., Myers Smith, K., Bisal, N., Li, J., Parrott, S., Sasieni, P., Dawkins, L., Ross, L., Goniewicz, M., Wu, Q. and McRobbie, H.J. 2019. E-cigarettes compared with nicotine replacement therapy within the UK Stop Smoking Services: the TEC RCT. Health Technology Assessment, 23(43), pp.1–82. Available at: https://pubmed.ncbi.nlm.nih.gov/31434605/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Hartmann-Boyce, J., Chepkin, S.C., Ye, W., Bullen, C. and Lancaster, T. 2018. Nicotine replacement therapy versus control for smoking cessation. Cochrane Database of Systematic Reviews, 5, CD000146. Available at: https://pubmed.ncbi.nlm.nih.gov/29852054/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Hartmann-Boyce, J., Livingstone-Banks, J., Ordóñez-Mena, J.M., Fanshawe, T.R., Lindson, N., Freeman, S.C., Sutton, A.J., Theodoulou, A. and Aveyard, P. 2021a. Behavioural interventions for smoking cessation: an overview and network meta-analysis. Cochrane Database of Systematic Reviews, 1(1), CD013229. Available at: https://pubmed.ncbi.nlm.nih.gov/33411338/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Hartmann-Boyce, J., McRobbie, H., Butler, A.R., Lindson, N., Bullen, C., Begh, R., Theodoulou, A., Notley, C., Rigotti, N.A., Turner, T., Fanshawe, T.R. and Hajek, P. 2021b. Electronic cigarettes for smoking cessation. Cochrane Database of Systematic Reviews, 9(9), CD010216. Available at: https://pubmed.ncbi.nlm.nih.gov/34519354/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(National Health Service). 2021a. NHS stop smoking services help you quit. Available at: https://www.nhs.uk/live-well/quit-smoking/nhs-stop-smoking-services-help-you-quit/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(National Health Service). 2021b. Quit smoking. Available at: https://www.nhs.uk/live-well/quit-smoking/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(National Health Service). 2021c. Using e-cigarettes to stop smoking. Available at: https://www.nhs.uk/live-well/quit-smoking/using-e-cigarettes-to-stop-smoking/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NICE (National Institute for Health and Care Excellence). 2021. Tobacco: preventing uptake, promoting quitting and treating dependence. NICE guideline NG209. Updated 2025. Available at: https://www.nice.org.uk/guidance/ng209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Public Health England. 2019. Health matters: stopping smoking – what works? Available at: https://www.gov.uk/government/publications/health-matters-stopping-smoking-what-works/health-matters-stopping-smoking-what-works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Tattan-Birch, H., Brown, J., Kock, L. and Shahab, L. 2021. Moderators of the association between regular smoking exposure and motivation and attempts to quit: a repeat cross-sectional study. Addiction, 116(10), pp.2837–2846. Available at: https://pubmed.ncbi.nlm.nih.gov/33739568/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Welsh Government. 2025. NHS smoking cessation services: September to December 2024. Available at: https://www.gov.wales/nhs-smoking-cessation-services-september-december-2024-html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Woodrow, N., Gillespie, D., Kitchin, L., O’Brien, M., Chapman, S., Chng, N.R., Passey, A., Aquino, M.R.J., Clarke, Z. and Goyder, E. 2024. Reintroducing face-to-face support alongside remote support to form a hybrid stop smoking service in England: a formative mixed methods evaluation. BMC Public Health, 24(1), p.718. Available at: https://pubmed.ncbi.nlm.nih.gov/38448869/</a:t>
            </a:r>
          </a:p>
        </p:txBody>
      </p:sp>
    </p:spTree>
    <p:extLst>
      <p:ext uri="{BB962C8B-B14F-4D97-AF65-F5344CB8AC3E}">
        <p14:creationId xmlns:p14="http://schemas.microsoft.com/office/powerpoint/2010/main" val="33317887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1522</Words>
  <Application>Microsoft Office PowerPoint</Application>
  <PresentationFormat>Widescreen</PresentationFormat>
  <Paragraphs>79</Paragraphs>
  <Slides>12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Smoking-Cessation Health Promotion Campaign for Young Adults Aged 18–24 </vt:lpstr>
      <vt:lpstr>Campaign Introduction</vt:lpstr>
      <vt:lpstr>Campaign Delivery Strategy</vt:lpstr>
      <vt:lpstr>Eight-Week Intervention Activities</vt:lpstr>
      <vt:lpstr>Behavioral Support and Cessation Treatments</vt:lpstr>
      <vt:lpstr>Process Evaluation</vt:lpstr>
      <vt:lpstr>Impact and Outcome Evaluation</vt:lpstr>
      <vt:lpstr>Campaign Poster and Partners</vt:lpstr>
      <vt:lpstr>Local and National Campaign Partners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Smoking-Cessation Health Promotion Campaign for Young Adults Aged 18–24  Target behaviour: Smoking cessation and prevention. Target population: Young adults aged 18–24 years.</dc:title>
  <dc:creator/>
  <cp:revision>1</cp:revision>
  <dcterms:created xsi:type="dcterms:W3CDTF">2026-09-19T18:01:15Z</dcterms:created>
  <dcterms:modified xsi:type="dcterms:W3CDTF">2026-10-09T14:14:52Z</dcterms:modified>
</cp:coreProperties>
</file>