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4"/>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8288000" cy="10287000"/>
  <p:notesSz cx="6858000" cy="9144000"/>
  <p:embeddedFontLst>
    <p:embeddedFont>
      <p:font typeface="Times New Roman Bold" charset="1" panose="02020803070505020304"/>
      <p:regular r:id="rId27"/>
    </p:embeddedFont>
    <p:embeddedFont>
      <p:font typeface="Times New Roman" charset="1" panose="02020603050405020304"/>
      <p:regular r:id="rId28"/>
    </p:embeddedFont>
    <p:embeddedFont>
      <p:font typeface="Times New Roman Italics" charset="1" panose="02020503050405090304"/>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notesMasters/notesMaster1.xml" Type="http://schemas.openxmlformats.org/officeDocument/2006/relationships/notesMaster"/><Relationship Id="rId25" Target="theme/theme2.xml" Type="http://schemas.openxmlformats.org/officeDocument/2006/relationships/theme"/><Relationship Id="rId26" Target="notesSlides/notesSlide1.xml" Type="http://schemas.openxmlformats.org/officeDocument/2006/relationships/notesSlide"/><Relationship Id="rId27" Target="fonts/font27.fntdata" Type="http://schemas.openxmlformats.org/officeDocument/2006/relationships/font"/><Relationship Id="rId28" Target="fonts/font28.fntdata" Type="http://schemas.openxmlformats.org/officeDocument/2006/relationships/font"/><Relationship Id="rId29" Target="notesSlides/notesSlide2.xml" Type="http://schemas.openxmlformats.org/officeDocument/2006/relationships/notesSlide"/><Relationship Id="rId3" Target="viewProps.xml" Type="http://schemas.openxmlformats.org/officeDocument/2006/relationships/viewProps"/><Relationship Id="rId30" Target="notesSlides/notesSlide3.xml" Type="http://schemas.openxmlformats.org/officeDocument/2006/relationships/notesSlide"/><Relationship Id="rId31" Target="notesSlides/notesSlide4.xml" Type="http://schemas.openxmlformats.org/officeDocument/2006/relationships/notesSlide"/><Relationship Id="rId32" Target="notesSlides/notesSlide5.xml" Type="http://schemas.openxmlformats.org/officeDocument/2006/relationships/notesSlide"/><Relationship Id="rId33" Target="notesSlides/notesSlide6.xml" Type="http://schemas.openxmlformats.org/officeDocument/2006/relationships/notesSlide"/><Relationship Id="rId34" Target="notesSlides/notesSlide7.xml" Type="http://schemas.openxmlformats.org/officeDocument/2006/relationships/notesSlide"/><Relationship Id="rId35" Target="notesSlides/notesSlide8.xml" Type="http://schemas.openxmlformats.org/officeDocument/2006/relationships/notesSlide"/><Relationship Id="rId36" Target="notesSlides/notesSlide9.xml" Type="http://schemas.openxmlformats.org/officeDocument/2006/relationships/notesSlide"/><Relationship Id="rId37" Target="notesSlides/notesSlide10.xml" Type="http://schemas.openxmlformats.org/officeDocument/2006/relationships/notesSlide"/><Relationship Id="rId38" Target="notesSlides/notesSlide11.xml" Type="http://schemas.openxmlformats.org/officeDocument/2006/relationships/notesSlide"/><Relationship Id="rId39" Target="notesSlides/notesSlide12.xml" Type="http://schemas.openxmlformats.org/officeDocument/2006/relationships/notesSlide"/><Relationship Id="rId4" Target="theme/theme1.xml" Type="http://schemas.openxmlformats.org/officeDocument/2006/relationships/theme"/><Relationship Id="rId40" Target="notesSlides/notesSlide13.xml" Type="http://schemas.openxmlformats.org/officeDocument/2006/relationships/notesSlide"/><Relationship Id="rId41" Target="notesSlides/notesSlide14.xml" Type="http://schemas.openxmlformats.org/officeDocument/2006/relationships/notesSlide"/><Relationship Id="rId42" Target="notesSlides/notesSlide15.xml" Type="http://schemas.openxmlformats.org/officeDocument/2006/relationships/notesSlide"/><Relationship Id="rId43" Target="notesSlides/notesSlide16.xml" Type="http://schemas.openxmlformats.org/officeDocument/2006/relationships/notesSlide"/><Relationship Id="rId44" Target="notesSlides/notesSlide17.xml" Type="http://schemas.openxmlformats.org/officeDocument/2006/relationships/notesSlide"/><Relationship Id="rId45" Target="fonts/font45.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Improved healthcare service delivery requires a very complex and resource-strained setup of the NHS where resource mobilisation is critical to sustaining service delivery. There has been a overload of patient demand along with the problem of workforce shortage and organisational inefficiency that has aggravated the problem of hiring. Recruitment has more or less become an HRM process that needs to be adjusted to organisational goals, objectives of workforce sustainability and long term organisational operational efficiency enhancement measures amongst healthcare systems.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NHS has more than 1.3 million employees, but even today, empty positions keep affecting the service provision and efficiency. The acute deficits in nursing, general practice, and specialised positions point to imbalance in the labour market in terms of supply and demand. Moreover, there is an ageing workforce and lack of successful workforce planning and this contributes to more gaps in the recruitment. Such issues have created the need to use data-based HR initiatives that guarantee that there are optimum staffing and long-term workforce management results.</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challenge that can be met in the recruitment process in the NHS are long periods of hiring, dependence on the labour market in other countries, and the lack of attraction of highly qualified professionals. These problems lead to decrease of agility within the organisational context and augmented risks in operations. The lack of efficacious recruitment systems and the poor employer brand also restrict the attraction of talents. This has caused a drag on streamlined recruitment processes, employer value propositions, and strategic planning of workforce to overcome the shortages of staff.   </a:t>
            </a:r>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NHS workforce statistics, the vacancy rates in the areas are 810 percent, especially in the clinical field. The surveys of the staff members focus on the issues of the workload, burnout, and job dissatisfaction, which have an indirect impact on the effectiveness of recruitment. In as much as NHS People Plan lays out strategic workforce priorities, there are gaps in the implementation. </a:t>
            </a:r>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organizational issues include funding constraints, ineffective human resources planning, and bureaucratic recruitment and selection systems, which become an important obstacle to NHS human resource hiring. The lack of responsiveness to changes in the labour market is caused by delays in the approval. These inefficiencies make it difficult to recruit staff on time, which have adverse effects on service delivery. </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Leadership and policy-related aspects are involved in the challenges of recruitment because of poor HR practices and external interferences like brexit that curtailed accessibility to EU healthcare workers. Weakness in recruiting pipelines has been caused by policy uncertainty and poor long-term planning of the workforce. The alignment level of the leadership should be strong to provide proactive HR practices to sustain the development of the workforce and organisational stability. </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Negative effects of cultural issues in the NHS such as the stress level, burnout, and ineffective work-life balance affect the attractiveness of the employers. The breach of psychological contracts diminishes the trust and engagement of employees in terms of recruitment and retention. Poor organisational culture is a deterring factor to the potential candidates and as such, the supportive working conditions.</a:t>
            </a:r>
          </a:p>
          <a:p>
            <a:r>
              <a:rPr lang="en-US"/>
              <a:t> </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theories of Human Resource Management offer a systematic method of the analytical process of recruitment difficulties. The psychological contract theory clarifies expectations of the employees whereas the hierarchy brought out by Maslow illustrates motivational drivers that affect the choice of job. The theory of employer branding puts much focus on the organisation attracting talents on the basis of organisational reputation. </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Recruitment measures currently used by NHS are mostly comprised of short-term solutions that tend to offer quick and reactive tools to counteract the present circumstances. Less digital transformation and ineffective recruiting methods make them less effective. Excessive dependence in overseas hiring is a weakness. The critical assessment reveals that an issue that should be addressed is the proactive HR innovation.</a:t>
            </a:r>
          </a:p>
          <a:p>
            <a:r>
              <a:rPr lang="en-US"/>
              <a:t>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is a high disparity between the demand and supply of labor force because of training facilities and the haphazard application of policy. This gap is increased by high burnout and turnover. Mismatches between strategy and implementation serve to point out inefficiencies, and as such, a comprehensive HR vision is needed in terms of harmonizing the policy, training, and workforce planning.</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Strategic suggestions can be made to implement predictive workforce analytics to anticipate future staffing requirements and act in advance to counter possible skills deficiency. The employer branding should be reinforced to increase the attractiveness of an organisation as well as compete in the labour market. Long-term development of talent can also be promoted with the assistance of expansion of domestic training programmes, educational partnerships. </a:t>
            </a:r>
          </a:p>
          <a:p>
            <a:r>
              <a:rPr lang="en-US"/>
              <a:t> </a:t>
            </a:r>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areas of improvement being the work of operational character involve digitisation of hiring, shorter delays in hiring, and the use of artificial intelligence to conduct more efficient and precise screening on applicants. These will go a long way in improving operational efficiency, reducing administrative workload and enhancing the general feed back of the candidate.</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Some of the innovative responses that are possible are flexible working practices, formal apprenticeship programmes, and key global talent alliances. These methods increase diversity of workforce, accessibility and long term talent channels. The NHS can actively ensure the recruitment problems are overcome by being proactive in terms of the HR practices in an effort to enhance employee experience.</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recruitment strategies should be implemented in a systematic and gradual process that is more aligned towards the organisational priorities and long-term objectives. The application of innovative HR solutions, such as artificial intelligence, will go a long way in ensuring efficiency and process optimization. Co-operation between vital stakeholders will make sure that there is correct alignment and distribution of resources.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NHS has been facing recruitment challenges and therefore, the HRM approach is so extensive that integrating both the theory and practice is taken into consideration. It is necessary to address the major structural, cultural, and policy-related concerns in order to make the workforce sustainable over the long period.  </a:t>
            </a:r>
          </a:p>
          <a:p>
            <a:r>
              <a:rPr lang="en-US"/>
              <a:t> </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4.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4.jpe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4.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4.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7.png" Type="http://schemas.openxmlformats.org/officeDocument/2006/relationships/image"/><Relationship Id="rId4" Target="../media/image8.svg" Type="http://schemas.openxmlformats.org/officeDocument/2006/relationships/image"/><Relationship Id="rId5" Target="../media/image4.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4.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1.png" Type="http://schemas.openxmlformats.org/officeDocument/2006/relationships/image"/><Relationship Id="rId4" Target="../media/image12.svg" Type="http://schemas.openxmlformats.org/officeDocument/2006/relationships/image"/><Relationship Id="rId5" Target="../media/image4.jpe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4.jpeg" Type="http://schemas.openxmlformats.org/officeDocument/2006/relationships/image"/><Relationship Id="rId4" Target="../media/image15.png" Type="http://schemas.openxmlformats.org/officeDocument/2006/relationships/image"/><Relationship Id="rId5" Target="../media/image16.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4.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4.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 Id="rId3" Target="../media/image4.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media/image7.png" Type="http://schemas.openxmlformats.org/officeDocument/2006/relationships/image"/><Relationship Id="rId4" Target="../media/image8.svg" Type="http://schemas.openxmlformats.org/officeDocument/2006/relationships/image"/><Relationship Id="rId5" Target="../media/image4.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 Id="rId3" Target="../media/image4.jpe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6.xml" Type="http://schemas.openxmlformats.org/officeDocument/2006/relationships/notesSlide"/><Relationship Id="rId3" Target="../media/image4.jpe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7.xml" Type="http://schemas.openxmlformats.org/officeDocument/2006/relationships/notesSlide"/><Relationship Id="rId3" Target="../media/image4.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https://digital.nhs.uk/data-and-information/publications/statistical/nhs-workforce-statistics" TargetMode="External" Type="http://schemas.openxmlformats.org/officeDocument/2006/relationships/hyperlink"/><Relationship Id="rId11" Target="https://www.england.nhs.uk/publication/nhs-long-term-workforce-plan/?utm_source=researchgate.com" TargetMode="External" Type="http://schemas.openxmlformats.org/officeDocument/2006/relationships/hyperlink"/><Relationship Id="rId12" Target="https://www.oecd.org/en/topics/policy-issues/the-future-of-health-systems.html" TargetMode="External" Type="http://schemas.openxmlformats.org/officeDocument/2006/relationships/hyperlink"/><Relationship Id="rId13" Target="https://www.weforum.org/publications/the-future-of-jobs-report-2023/" TargetMode="External" Type="http://schemas.openxmlformats.org/officeDocument/2006/relationships/hyperlink"/><Relationship Id="rId14" Target="https://www.who.int/campaigns/annual-theme/year-of-health-and-care-workers-2021/facts" TargetMode="External" Type="http://schemas.openxmlformats.org/officeDocument/2006/relationships/hyperlink"/><Relationship Id="rId2" Target="../media/image4.jpeg" Type="http://schemas.openxmlformats.org/officeDocument/2006/relationships/image"/><Relationship Id="rId3" Target="https://www.bma.org.uk/advice-and-support/nhs-delivery-and-workforce" TargetMode="External" Type="http://schemas.openxmlformats.org/officeDocument/2006/relationships/hyperlink"/><Relationship Id="rId4" Target="https://www.cipd.org/uk/knowledge/employment-law/recruitment/" TargetMode="External" Type="http://schemas.openxmlformats.org/officeDocument/2006/relationships/hyperlink"/><Relationship Id="rId5" Target="https://www.cipd.org/en/knowledge/factsheets/psychological-factsheet/?utm_source=researchgate.com" TargetMode="External" Type="http://schemas.openxmlformats.org/officeDocument/2006/relationships/hyperlink"/><Relationship Id="rId6" Target="https://www.mckinsey.com/industries/social-sector/our-insights/care-for-the-caretakers-building-the-global-public-health-workforce" TargetMode="External" Type="http://schemas.openxmlformats.org/officeDocument/2006/relationships/hyperlink"/><Relationship Id="rId7" Target="https://reader.health.org.uk/a-critical-moment/the-nhs-workforce-in-england-profile-and-trends?utm_source=researchgate.com" TargetMode="External" Type="http://schemas.openxmlformats.org/officeDocument/2006/relationships/hyperlink"/><Relationship Id="rId8" Target="https://www.kingsfund.org.uk/insight-and-analysis/reports/nhs-staffing-shortages?utm_source=researchgate.com" TargetMode="External" Type="http://schemas.openxmlformats.org/officeDocument/2006/relationships/hyperlink"/><Relationship Id="rId9" Target="https://www.nhsstaffsurveys.com/"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grpSp>
        <p:nvGrpSpPr>
          <p:cNvPr name="Group 4" id="4"/>
          <p:cNvGrpSpPr/>
          <p:nvPr/>
        </p:nvGrpSpPr>
        <p:grpSpPr>
          <a:xfrm rot="0">
            <a:off x="6502000" y="1028700"/>
            <a:ext cx="5284457" cy="2736851"/>
            <a:chOff x="0" y="0"/>
            <a:chExt cx="8283524" cy="4290085"/>
          </a:xfrm>
        </p:grpSpPr>
        <p:sp>
          <p:nvSpPr>
            <p:cNvPr name="Freeform 5" id="5"/>
            <p:cNvSpPr/>
            <p:nvPr/>
          </p:nvSpPr>
          <p:spPr>
            <a:xfrm flipH="false" flipV="false" rot="0">
              <a:off x="0" y="0"/>
              <a:ext cx="8283575" cy="4290060"/>
            </a:xfrm>
            <a:custGeom>
              <a:avLst/>
              <a:gdLst/>
              <a:ahLst/>
              <a:cxnLst/>
              <a:rect r="r" b="b" t="t" l="l"/>
              <a:pathLst>
                <a:path h="4290060" w="8283575">
                  <a:moveTo>
                    <a:pt x="0" y="0"/>
                  </a:moveTo>
                  <a:lnTo>
                    <a:pt x="8283575" y="0"/>
                  </a:lnTo>
                  <a:lnTo>
                    <a:pt x="8283575" y="4290060"/>
                  </a:lnTo>
                  <a:lnTo>
                    <a:pt x="0" y="4290060"/>
                  </a:lnTo>
                  <a:lnTo>
                    <a:pt x="0" y="0"/>
                  </a:lnTo>
                  <a:close/>
                </a:path>
              </a:pathLst>
            </a:custGeom>
            <a:blipFill>
              <a:blip r:embed="rId3"/>
              <a:stretch>
                <a:fillRect l="0" t="0" r="0" b="0"/>
              </a:stretch>
            </a:blipFill>
          </p:spPr>
        </p:sp>
      </p:grpSp>
      <p:sp>
        <p:nvSpPr>
          <p:cNvPr name="Freeform 6" id="6"/>
          <p:cNvSpPr/>
          <p:nvPr/>
        </p:nvSpPr>
        <p:spPr>
          <a:xfrm flipH="false" flipV="false" rot="0">
            <a:off x="-4534564" y="-718957"/>
            <a:ext cx="9358017" cy="10295973"/>
          </a:xfrm>
          <a:custGeom>
            <a:avLst/>
            <a:gdLst/>
            <a:ahLst/>
            <a:cxnLst/>
            <a:rect r="r" b="b" t="t" l="l"/>
            <a:pathLst>
              <a:path h="10295973" w="9358017">
                <a:moveTo>
                  <a:pt x="0" y="0"/>
                </a:moveTo>
                <a:lnTo>
                  <a:pt x="9358017" y="0"/>
                </a:lnTo>
                <a:lnTo>
                  <a:pt x="9358017" y="10295973"/>
                </a:lnTo>
                <a:lnTo>
                  <a:pt x="0" y="1029597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3087304" y="3736976"/>
            <a:ext cx="12113849" cy="756031"/>
          </a:xfrm>
          <a:prstGeom prst="rect">
            <a:avLst/>
          </a:prstGeom>
        </p:spPr>
        <p:txBody>
          <a:bodyPr anchor="t" rtlCol="false" tIns="0" lIns="0" bIns="0" rIns="0">
            <a:spAutoFit/>
          </a:bodyPr>
          <a:lstStyle/>
          <a:p>
            <a:pPr algn="ctr">
              <a:lnSpc>
                <a:spcPts val="5804"/>
              </a:lnSpc>
              <a:spcBef>
                <a:spcPct val="0"/>
              </a:spcBef>
            </a:pPr>
            <a:r>
              <a:rPr lang="en-US" b="true" sz="4836">
                <a:solidFill>
                  <a:srgbClr val="4472C4"/>
                </a:solidFill>
                <a:latin typeface="Times New Roman Bold"/>
                <a:ea typeface="Times New Roman Bold"/>
                <a:cs typeface="Times New Roman Bold"/>
                <a:sym typeface="Times New Roman Bold"/>
              </a:rPr>
              <a:t>Module Name - Human Capital  Management </a:t>
            </a:r>
            <a:r>
              <a:rPr lang="en-US" b="true" sz="4836">
                <a:solidFill>
                  <a:srgbClr val="4472C4"/>
                </a:solidFill>
                <a:latin typeface="Times New Roman Bold"/>
                <a:ea typeface="Times New Roman Bold"/>
                <a:cs typeface="Times New Roman Bold"/>
                <a:sym typeface="Times New Roman Bold"/>
              </a:rPr>
              <a:t> </a:t>
            </a:r>
          </a:p>
        </p:txBody>
      </p:sp>
      <p:sp>
        <p:nvSpPr>
          <p:cNvPr name="TextBox 8" id="8"/>
          <p:cNvSpPr txBox="true"/>
          <p:nvPr/>
        </p:nvSpPr>
        <p:spPr>
          <a:xfrm rot="0">
            <a:off x="4521826" y="4667840"/>
            <a:ext cx="9133905" cy="596211"/>
          </a:xfrm>
          <a:prstGeom prst="rect">
            <a:avLst/>
          </a:prstGeom>
        </p:spPr>
        <p:txBody>
          <a:bodyPr anchor="t" rtlCol="false" tIns="0" lIns="0" bIns="0" rIns="0">
            <a:spAutoFit/>
          </a:bodyPr>
          <a:lstStyle/>
          <a:p>
            <a:pPr algn="ctr">
              <a:lnSpc>
                <a:spcPts val="4416"/>
              </a:lnSpc>
              <a:spcBef>
                <a:spcPct val="0"/>
              </a:spcBef>
            </a:pPr>
            <a:r>
              <a:rPr lang="en-US" sz="3680">
                <a:solidFill>
                  <a:srgbClr val="4472C4"/>
                </a:solidFill>
                <a:latin typeface="Times New Roman"/>
                <a:ea typeface="Times New Roman"/>
                <a:cs typeface="Times New Roman"/>
                <a:sym typeface="Times New Roman"/>
              </a:rPr>
              <a:t>Module Code - LCMB7023 </a:t>
            </a:r>
            <a:r>
              <a:rPr lang="en-US" sz="3680">
                <a:solidFill>
                  <a:srgbClr val="4472C4"/>
                </a:solidFill>
                <a:latin typeface="Times New Roman"/>
                <a:ea typeface="Times New Roman"/>
                <a:cs typeface="Times New Roman"/>
                <a:sym typeface="Times New Roman"/>
              </a:rPr>
              <a:t> </a:t>
            </a:r>
          </a:p>
        </p:txBody>
      </p:sp>
      <p:sp>
        <p:nvSpPr>
          <p:cNvPr name="TextBox 9" id="9"/>
          <p:cNvSpPr txBox="true"/>
          <p:nvPr/>
        </p:nvSpPr>
        <p:spPr>
          <a:xfrm rot="0">
            <a:off x="4353744" y="5328441"/>
            <a:ext cx="9470069" cy="596211"/>
          </a:xfrm>
          <a:prstGeom prst="rect">
            <a:avLst/>
          </a:prstGeom>
        </p:spPr>
        <p:txBody>
          <a:bodyPr anchor="t" rtlCol="false" tIns="0" lIns="0" bIns="0" rIns="0">
            <a:spAutoFit/>
          </a:bodyPr>
          <a:lstStyle/>
          <a:p>
            <a:pPr algn="ctr">
              <a:lnSpc>
                <a:spcPts val="4416"/>
              </a:lnSpc>
              <a:spcBef>
                <a:spcPct val="0"/>
              </a:spcBef>
            </a:pPr>
            <a:r>
              <a:rPr lang="en-US" sz="3680">
                <a:solidFill>
                  <a:srgbClr val="4472C4"/>
                </a:solidFill>
                <a:latin typeface="Times New Roman"/>
                <a:ea typeface="Times New Roman"/>
                <a:cs typeface="Times New Roman"/>
                <a:sym typeface="Times New Roman"/>
              </a:rPr>
              <a:t>Lecturer’s Name - </a:t>
            </a:r>
            <a:r>
              <a:rPr lang="en-US" sz="3680">
                <a:solidFill>
                  <a:srgbClr val="4472C4"/>
                </a:solidFill>
                <a:latin typeface="Times New Roman"/>
                <a:ea typeface="Times New Roman"/>
                <a:cs typeface="Times New Roman"/>
                <a:sym typeface="Times New Roman"/>
              </a:rPr>
              <a:t>Lakshani Nissanga Mendis</a:t>
            </a:r>
          </a:p>
        </p:txBody>
      </p:sp>
      <p:sp>
        <p:nvSpPr>
          <p:cNvPr name="TextBox 10" id="10"/>
          <p:cNvSpPr txBox="true"/>
          <p:nvPr/>
        </p:nvSpPr>
        <p:spPr>
          <a:xfrm rot="0">
            <a:off x="4157105" y="6096103"/>
            <a:ext cx="9498626" cy="600449"/>
          </a:xfrm>
          <a:prstGeom prst="rect">
            <a:avLst/>
          </a:prstGeom>
        </p:spPr>
        <p:txBody>
          <a:bodyPr anchor="t" rtlCol="false" tIns="0" lIns="0" bIns="0" rIns="0">
            <a:spAutoFit/>
          </a:bodyPr>
          <a:lstStyle/>
          <a:p>
            <a:pPr algn="ctr">
              <a:lnSpc>
                <a:spcPts val="4430"/>
              </a:lnSpc>
              <a:spcBef>
                <a:spcPct val="0"/>
              </a:spcBef>
            </a:pPr>
            <a:r>
              <a:rPr lang="en-US" b="true" sz="3691">
                <a:solidFill>
                  <a:srgbClr val="000000"/>
                </a:solidFill>
                <a:latin typeface="Times New Roman Bold"/>
                <a:ea typeface="Times New Roman Bold"/>
                <a:cs typeface="Times New Roman Bold"/>
                <a:sym typeface="Times New Roman Bold"/>
              </a:rPr>
              <a:t>Submitted By - (Name &amp; ID Number)</a:t>
            </a:r>
          </a:p>
        </p:txBody>
      </p:sp>
      <p:sp>
        <p:nvSpPr>
          <p:cNvPr name="TextBox 11" id="11"/>
          <p:cNvSpPr txBox="true"/>
          <p:nvPr/>
        </p:nvSpPr>
        <p:spPr>
          <a:xfrm rot="0">
            <a:off x="4768232" y="6877526"/>
            <a:ext cx="8056412" cy="1933575"/>
          </a:xfrm>
          <a:prstGeom prst="rect">
            <a:avLst/>
          </a:prstGeom>
        </p:spPr>
        <p:txBody>
          <a:bodyPr anchor="t" rtlCol="false" tIns="0" lIns="0" bIns="0" rIns="0">
            <a:spAutoFit/>
          </a:bodyPr>
          <a:lstStyle/>
          <a:p>
            <a:pPr algn="ctr">
              <a:lnSpc>
                <a:spcPts val="3757"/>
              </a:lnSpc>
            </a:pPr>
            <a:r>
              <a:rPr lang="en-US" sz="3131">
                <a:solidFill>
                  <a:srgbClr val="4472C4"/>
                </a:solidFill>
                <a:latin typeface="Times New Roman"/>
                <a:ea typeface="Times New Roman"/>
                <a:cs typeface="Times New Roman"/>
                <a:sym typeface="Times New Roman"/>
              </a:rPr>
              <a:t>Dhruv Girishbhai Shingala - 2530033 MohammedAadil  Sadikbhai Rana - 2530040</a:t>
            </a:r>
          </a:p>
          <a:p>
            <a:pPr algn="ctr">
              <a:lnSpc>
                <a:spcPts val="3757"/>
              </a:lnSpc>
            </a:pPr>
            <a:r>
              <a:rPr lang="en-US" sz="3131">
                <a:solidFill>
                  <a:srgbClr val="4472C4"/>
                </a:solidFill>
                <a:latin typeface="Times New Roman"/>
                <a:ea typeface="Times New Roman"/>
                <a:cs typeface="Times New Roman"/>
                <a:sym typeface="Times New Roman"/>
              </a:rPr>
              <a:t>Shahbuddin Shah - 2519349</a:t>
            </a:r>
          </a:p>
          <a:p>
            <a:pPr algn="ctr">
              <a:lnSpc>
                <a:spcPts val="3757"/>
              </a:lnSpc>
              <a:spcBef>
                <a:spcPct val="0"/>
              </a:spcBef>
            </a:pPr>
            <a:r>
              <a:rPr lang="en-US" sz="3131">
                <a:solidFill>
                  <a:srgbClr val="4472C4"/>
                </a:solidFill>
                <a:latin typeface="Times New Roman"/>
                <a:ea typeface="Times New Roman"/>
                <a:cs typeface="Times New Roman"/>
                <a:sym typeface="Times New Roman"/>
              </a:rPr>
              <a:t>Vrushabh Rakeshbhai Patel - 2528085</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grpSp>
        <p:nvGrpSpPr>
          <p:cNvPr name="Group 4" id="4"/>
          <p:cNvGrpSpPr/>
          <p:nvPr/>
        </p:nvGrpSpPr>
        <p:grpSpPr>
          <a:xfrm rot="0">
            <a:off x="6502000" y="1028700"/>
            <a:ext cx="5284457" cy="2736851"/>
            <a:chOff x="0" y="0"/>
            <a:chExt cx="8283524" cy="4290085"/>
          </a:xfrm>
        </p:grpSpPr>
        <p:sp>
          <p:nvSpPr>
            <p:cNvPr name="Freeform 5" id="5"/>
            <p:cNvSpPr/>
            <p:nvPr/>
          </p:nvSpPr>
          <p:spPr>
            <a:xfrm flipH="false" flipV="false" rot="0">
              <a:off x="0" y="0"/>
              <a:ext cx="8283575" cy="4290060"/>
            </a:xfrm>
            <a:custGeom>
              <a:avLst/>
              <a:gdLst/>
              <a:ahLst/>
              <a:cxnLst/>
              <a:rect r="r" b="b" t="t" l="l"/>
              <a:pathLst>
                <a:path h="4290060" w="8283575">
                  <a:moveTo>
                    <a:pt x="0" y="0"/>
                  </a:moveTo>
                  <a:lnTo>
                    <a:pt x="8283575" y="0"/>
                  </a:lnTo>
                  <a:lnTo>
                    <a:pt x="8283575" y="4290060"/>
                  </a:lnTo>
                  <a:lnTo>
                    <a:pt x="0" y="4290060"/>
                  </a:lnTo>
                  <a:lnTo>
                    <a:pt x="0" y="0"/>
                  </a:lnTo>
                  <a:close/>
                </a:path>
              </a:pathLst>
            </a:custGeom>
            <a:blipFill>
              <a:blip r:embed="rId3"/>
              <a:stretch>
                <a:fillRect l="0" t="0" r="0" b="0"/>
              </a:stretch>
            </a:blipFill>
          </p:spPr>
        </p:sp>
      </p:grpSp>
      <p:sp>
        <p:nvSpPr>
          <p:cNvPr name="Freeform 6" id="6"/>
          <p:cNvSpPr/>
          <p:nvPr/>
        </p:nvSpPr>
        <p:spPr>
          <a:xfrm flipH="false" flipV="false" rot="0">
            <a:off x="-4534564" y="-718957"/>
            <a:ext cx="9358017" cy="10295973"/>
          </a:xfrm>
          <a:custGeom>
            <a:avLst/>
            <a:gdLst/>
            <a:ahLst/>
            <a:cxnLst/>
            <a:rect r="r" b="b" t="t" l="l"/>
            <a:pathLst>
              <a:path h="10295973" w="9358017">
                <a:moveTo>
                  <a:pt x="0" y="0"/>
                </a:moveTo>
                <a:lnTo>
                  <a:pt x="9358017" y="0"/>
                </a:lnTo>
                <a:lnTo>
                  <a:pt x="9358017" y="10295973"/>
                </a:lnTo>
                <a:lnTo>
                  <a:pt x="0" y="1029597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7" id="7"/>
          <p:cNvSpPr txBox="true"/>
          <p:nvPr/>
        </p:nvSpPr>
        <p:spPr>
          <a:xfrm rot="0">
            <a:off x="2043971" y="4390930"/>
            <a:ext cx="14200057" cy="2557286"/>
          </a:xfrm>
          <a:prstGeom prst="rect">
            <a:avLst/>
          </a:prstGeom>
        </p:spPr>
        <p:txBody>
          <a:bodyPr anchor="t" rtlCol="false" tIns="0" lIns="0" bIns="0" rIns="0">
            <a:spAutoFit/>
          </a:bodyPr>
          <a:lstStyle/>
          <a:p>
            <a:pPr algn="ctr">
              <a:lnSpc>
                <a:spcPts val="10050"/>
              </a:lnSpc>
              <a:spcBef>
                <a:spcPct val="0"/>
              </a:spcBef>
            </a:pPr>
            <a:r>
              <a:rPr lang="en-US" b="true" sz="8375">
                <a:solidFill>
                  <a:srgbClr val="4472C4"/>
                </a:solidFill>
                <a:latin typeface="Times New Roman Bold"/>
                <a:ea typeface="Times New Roman Bold"/>
                <a:cs typeface="Times New Roman Bold"/>
                <a:sym typeface="Times New Roman Bold"/>
              </a:rPr>
              <a:t>H</a:t>
            </a:r>
            <a:r>
              <a:rPr lang="en-US" b="true" sz="8375">
                <a:solidFill>
                  <a:srgbClr val="4472C4"/>
                </a:solidFill>
                <a:latin typeface="Times New Roman Bold"/>
                <a:ea typeface="Times New Roman Bold"/>
                <a:cs typeface="Times New Roman Bold"/>
                <a:sym typeface="Times New Roman Bold"/>
              </a:rPr>
              <a:t>uman Capital Challenges in the NHS: An HRM Perspective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 y="0"/>
            <a:ext cx="6250905" cy="10287000"/>
            <a:chOff x="0" y="0"/>
            <a:chExt cx="8334540" cy="13716000"/>
          </a:xfrm>
        </p:grpSpPr>
        <p:sp>
          <p:nvSpPr>
            <p:cNvPr name="Freeform 3" id="3"/>
            <p:cNvSpPr/>
            <p:nvPr/>
          </p:nvSpPr>
          <p:spPr>
            <a:xfrm flipH="false" flipV="false" rot="0">
              <a:off x="0" y="0"/>
              <a:ext cx="8334502" cy="13716000"/>
            </a:xfrm>
            <a:custGeom>
              <a:avLst/>
              <a:gdLst/>
              <a:ahLst/>
              <a:cxnLst/>
              <a:rect r="r" b="b" t="t" l="l"/>
              <a:pathLst>
                <a:path h="13716000" w="8334502">
                  <a:moveTo>
                    <a:pt x="0" y="0"/>
                  </a:moveTo>
                  <a:lnTo>
                    <a:pt x="4519041" y="0"/>
                  </a:lnTo>
                  <a:lnTo>
                    <a:pt x="4775581" y="164465"/>
                  </a:lnTo>
                  <a:cubicBezTo>
                    <a:pt x="6922770" y="1615059"/>
                    <a:pt x="8334502" y="4071620"/>
                    <a:pt x="8334502" y="6858000"/>
                  </a:cubicBezTo>
                  <a:cubicBezTo>
                    <a:pt x="8334502" y="9644380"/>
                    <a:pt x="6922770" y="12100941"/>
                    <a:pt x="4775581" y="13551536"/>
                  </a:cubicBezTo>
                  <a:lnTo>
                    <a:pt x="4519041" y="13716000"/>
                  </a:lnTo>
                  <a:lnTo>
                    <a:pt x="0" y="13716000"/>
                  </a:lnTo>
                  <a:close/>
                </a:path>
              </a:pathLst>
            </a:custGeom>
            <a:solidFill>
              <a:srgbClr val="ED7D31"/>
            </a:solidFill>
          </p:spPr>
        </p:sp>
      </p:grpSp>
      <p:grpSp>
        <p:nvGrpSpPr>
          <p:cNvPr name="Group 4" id="4"/>
          <p:cNvGrpSpPr/>
          <p:nvPr/>
        </p:nvGrpSpPr>
        <p:grpSpPr>
          <a:xfrm rot="0">
            <a:off x="1030253" y="1730359"/>
            <a:ext cx="4800600" cy="6691741"/>
            <a:chOff x="0" y="0"/>
            <a:chExt cx="6400800" cy="8922322"/>
          </a:xfrm>
        </p:grpSpPr>
        <p:sp>
          <p:nvSpPr>
            <p:cNvPr name="Freeform 5" id="5"/>
            <p:cNvSpPr/>
            <p:nvPr/>
          </p:nvSpPr>
          <p:spPr>
            <a:xfrm flipH="false" flipV="false" rot="0">
              <a:off x="0" y="0"/>
              <a:ext cx="6400800" cy="8922326"/>
            </a:xfrm>
            <a:custGeom>
              <a:avLst/>
              <a:gdLst/>
              <a:ahLst/>
              <a:cxnLst/>
              <a:rect r="r" b="b" t="t" l="l"/>
              <a:pathLst>
                <a:path h="8922326" w="6400800">
                  <a:moveTo>
                    <a:pt x="0" y="0"/>
                  </a:moveTo>
                  <a:lnTo>
                    <a:pt x="6400800" y="0"/>
                  </a:lnTo>
                  <a:lnTo>
                    <a:pt x="6400800" y="8922326"/>
                  </a:lnTo>
                  <a:lnTo>
                    <a:pt x="0" y="8922326"/>
                  </a:lnTo>
                  <a:close/>
                </a:path>
              </a:pathLst>
            </a:custGeom>
            <a:blipFill>
              <a:blip r:embed="rId3">
                <a:alphaModFix amt="0"/>
              </a:blip>
              <a:stretch>
                <a:fillRect l="-128847" t="0" r="-128847" b="0"/>
              </a:stretch>
            </a:blipFill>
          </p:spPr>
        </p:sp>
        <p:sp>
          <p:nvSpPr>
            <p:cNvPr name="TextBox 6" id="6"/>
            <p:cNvSpPr txBox="true"/>
            <p:nvPr/>
          </p:nvSpPr>
          <p:spPr>
            <a:xfrm>
              <a:off x="0" y="38100"/>
              <a:ext cx="6400800" cy="8884222"/>
            </a:xfrm>
            <a:prstGeom prst="rect">
              <a:avLst/>
            </a:prstGeom>
          </p:spPr>
          <p:txBody>
            <a:bodyPr anchor="ctr" rtlCol="false" tIns="0" lIns="0" bIns="0" rIns="0"/>
            <a:lstStyle/>
            <a:p>
              <a:pPr algn="l">
                <a:lnSpc>
                  <a:spcPts val="6642"/>
                </a:lnSpc>
              </a:pPr>
              <a:r>
                <a:rPr lang="en-US" sz="6150" b="true">
                  <a:solidFill>
                    <a:srgbClr val="FFFFFF"/>
                  </a:solidFill>
                  <a:latin typeface="Times New Roman Bold"/>
                  <a:ea typeface="Times New Roman Bold"/>
                  <a:cs typeface="Times New Roman Bold"/>
                  <a:sym typeface="Times New Roman Bold"/>
                </a:rPr>
                <a:t>Introduction of NHS </a:t>
              </a:r>
            </a:p>
          </p:txBody>
        </p:sp>
      </p:grpSp>
      <p:grpSp>
        <p:nvGrpSpPr>
          <p:cNvPr name="Group 7" id="7"/>
          <p:cNvGrpSpPr/>
          <p:nvPr/>
        </p:nvGrpSpPr>
        <p:grpSpPr>
          <a:xfrm rot="0">
            <a:off x="11230356" y="3587972"/>
            <a:ext cx="6315646" cy="6315646"/>
            <a:chOff x="0" y="0"/>
            <a:chExt cx="8420862" cy="8420862"/>
          </a:xfrm>
        </p:grpSpPr>
        <p:sp>
          <p:nvSpPr>
            <p:cNvPr name="Freeform 8" id="8"/>
            <p:cNvSpPr/>
            <p:nvPr/>
          </p:nvSpPr>
          <p:spPr>
            <a:xfrm flipH="false" flipV="false" rot="0">
              <a:off x="4083685" y="4083431"/>
              <a:ext cx="4325123" cy="4337304"/>
            </a:xfrm>
            <a:custGeom>
              <a:avLst/>
              <a:gdLst/>
              <a:ahLst/>
              <a:cxnLst/>
              <a:rect r="r" b="b" t="t" l="l"/>
              <a:pathLst>
                <a:path h="4337304" w="4325123">
                  <a:moveTo>
                    <a:pt x="1795653" y="3715258"/>
                  </a:moveTo>
                  <a:cubicBezTo>
                    <a:pt x="2019935" y="3610737"/>
                    <a:pt x="2232787" y="3485896"/>
                    <a:pt x="2431923" y="3342894"/>
                  </a:cubicBezTo>
                  <a:cubicBezTo>
                    <a:pt x="2488946" y="3302000"/>
                    <a:pt x="2568194" y="3314954"/>
                    <a:pt x="2609215" y="3371977"/>
                  </a:cubicBezTo>
                  <a:cubicBezTo>
                    <a:pt x="2650236" y="3429000"/>
                    <a:pt x="2637155" y="3508248"/>
                    <a:pt x="2580132" y="3549269"/>
                  </a:cubicBezTo>
                  <a:cubicBezTo>
                    <a:pt x="2368296" y="3701415"/>
                    <a:pt x="2141728" y="3834257"/>
                    <a:pt x="1903095" y="3945509"/>
                  </a:cubicBezTo>
                  <a:cubicBezTo>
                    <a:pt x="1839468" y="3975100"/>
                    <a:pt x="1763903" y="3947541"/>
                    <a:pt x="1734312" y="3884041"/>
                  </a:cubicBezTo>
                  <a:cubicBezTo>
                    <a:pt x="1704721" y="3820541"/>
                    <a:pt x="1732280" y="3744849"/>
                    <a:pt x="1795780" y="3715258"/>
                  </a:cubicBezTo>
                  <a:close/>
                  <a:moveTo>
                    <a:pt x="3152775" y="2676017"/>
                  </a:moveTo>
                  <a:cubicBezTo>
                    <a:pt x="3311017" y="2488311"/>
                    <a:pt x="3452114" y="2285746"/>
                    <a:pt x="3573653" y="2070735"/>
                  </a:cubicBezTo>
                  <a:cubicBezTo>
                    <a:pt x="3608197" y="2009648"/>
                    <a:pt x="3685667" y="1988185"/>
                    <a:pt x="3746754" y="2022602"/>
                  </a:cubicBezTo>
                  <a:cubicBezTo>
                    <a:pt x="3807841" y="2057019"/>
                    <a:pt x="3829304" y="2134616"/>
                    <a:pt x="3794887" y="2195703"/>
                  </a:cubicBezTo>
                  <a:cubicBezTo>
                    <a:pt x="3665474" y="2424557"/>
                    <a:pt x="3515360" y="2640076"/>
                    <a:pt x="3347085" y="2839720"/>
                  </a:cubicBezTo>
                  <a:cubicBezTo>
                    <a:pt x="3301873" y="2893314"/>
                    <a:pt x="3221736" y="2900172"/>
                    <a:pt x="3168142" y="2854960"/>
                  </a:cubicBezTo>
                  <a:cubicBezTo>
                    <a:pt x="3114548" y="2809748"/>
                    <a:pt x="3107690" y="2729611"/>
                    <a:pt x="3152902" y="2676017"/>
                  </a:cubicBezTo>
                  <a:close/>
                  <a:moveTo>
                    <a:pt x="3946525" y="1162685"/>
                  </a:moveTo>
                  <a:cubicBezTo>
                    <a:pt x="4009898" y="928497"/>
                    <a:pt x="4052189" y="685673"/>
                    <a:pt x="4071493" y="436372"/>
                  </a:cubicBezTo>
                  <a:cubicBezTo>
                    <a:pt x="4076954" y="366395"/>
                    <a:pt x="4137914" y="314071"/>
                    <a:pt x="4207891" y="319532"/>
                  </a:cubicBezTo>
                  <a:cubicBezTo>
                    <a:pt x="4277868" y="324993"/>
                    <a:pt x="4330192" y="385953"/>
                    <a:pt x="4324731" y="455930"/>
                  </a:cubicBezTo>
                  <a:cubicBezTo>
                    <a:pt x="4304284" y="721233"/>
                    <a:pt x="4259072" y="979678"/>
                    <a:pt x="4191635" y="1228979"/>
                  </a:cubicBezTo>
                  <a:cubicBezTo>
                    <a:pt x="4173347" y="1296670"/>
                    <a:pt x="4103624" y="1336675"/>
                    <a:pt x="4035933" y="1318387"/>
                  </a:cubicBezTo>
                  <a:cubicBezTo>
                    <a:pt x="3968242" y="1300099"/>
                    <a:pt x="3928237" y="1230376"/>
                    <a:pt x="3946525" y="1162685"/>
                  </a:cubicBezTo>
                  <a:close/>
                  <a:moveTo>
                    <a:pt x="3513582" y="254000"/>
                  </a:moveTo>
                  <a:lnTo>
                    <a:pt x="2751582" y="254000"/>
                  </a:lnTo>
                  <a:cubicBezTo>
                    <a:pt x="2681478" y="254000"/>
                    <a:pt x="2624582" y="197104"/>
                    <a:pt x="2624582" y="127000"/>
                  </a:cubicBezTo>
                  <a:cubicBezTo>
                    <a:pt x="2624582" y="56896"/>
                    <a:pt x="2681478" y="0"/>
                    <a:pt x="2751582" y="0"/>
                  </a:cubicBezTo>
                  <a:lnTo>
                    <a:pt x="3513582" y="0"/>
                  </a:lnTo>
                  <a:cubicBezTo>
                    <a:pt x="3583686" y="0"/>
                    <a:pt x="3640582" y="56896"/>
                    <a:pt x="3640582" y="127000"/>
                  </a:cubicBezTo>
                  <a:cubicBezTo>
                    <a:pt x="3640582" y="197104"/>
                    <a:pt x="3583686" y="254000"/>
                    <a:pt x="3513582" y="254000"/>
                  </a:cubicBezTo>
                  <a:close/>
                  <a:moveTo>
                    <a:pt x="1735582" y="254000"/>
                  </a:moveTo>
                  <a:lnTo>
                    <a:pt x="973582" y="254000"/>
                  </a:lnTo>
                  <a:cubicBezTo>
                    <a:pt x="903478" y="254000"/>
                    <a:pt x="846582" y="197104"/>
                    <a:pt x="846582" y="127000"/>
                  </a:cubicBezTo>
                  <a:cubicBezTo>
                    <a:pt x="846582" y="56896"/>
                    <a:pt x="903478" y="0"/>
                    <a:pt x="973582" y="0"/>
                  </a:cubicBezTo>
                  <a:lnTo>
                    <a:pt x="1735582" y="0"/>
                  </a:lnTo>
                  <a:cubicBezTo>
                    <a:pt x="1805686" y="0"/>
                    <a:pt x="1862582" y="56896"/>
                    <a:pt x="1862582" y="127000"/>
                  </a:cubicBezTo>
                  <a:cubicBezTo>
                    <a:pt x="1862582" y="197104"/>
                    <a:pt x="1805686" y="254000"/>
                    <a:pt x="1735582" y="254000"/>
                  </a:cubicBezTo>
                  <a:close/>
                  <a:moveTo>
                    <a:pt x="254000" y="296418"/>
                  </a:moveTo>
                  <a:lnTo>
                    <a:pt x="254000" y="1058418"/>
                  </a:lnTo>
                  <a:cubicBezTo>
                    <a:pt x="254000" y="1128522"/>
                    <a:pt x="197104" y="1185418"/>
                    <a:pt x="127000" y="1185418"/>
                  </a:cubicBezTo>
                  <a:cubicBezTo>
                    <a:pt x="56896" y="1185418"/>
                    <a:pt x="0" y="1128522"/>
                    <a:pt x="0" y="1058418"/>
                  </a:cubicBezTo>
                  <a:lnTo>
                    <a:pt x="0" y="296418"/>
                  </a:lnTo>
                  <a:cubicBezTo>
                    <a:pt x="0" y="226314"/>
                    <a:pt x="56896" y="169418"/>
                    <a:pt x="127000" y="169418"/>
                  </a:cubicBezTo>
                  <a:cubicBezTo>
                    <a:pt x="197104" y="169418"/>
                    <a:pt x="254000" y="226314"/>
                    <a:pt x="254000" y="296418"/>
                  </a:cubicBezTo>
                  <a:close/>
                  <a:moveTo>
                    <a:pt x="254000" y="2074418"/>
                  </a:moveTo>
                  <a:lnTo>
                    <a:pt x="254000" y="2836418"/>
                  </a:lnTo>
                  <a:cubicBezTo>
                    <a:pt x="254000" y="2906521"/>
                    <a:pt x="197104" y="2963418"/>
                    <a:pt x="127000" y="2963418"/>
                  </a:cubicBezTo>
                  <a:cubicBezTo>
                    <a:pt x="56896" y="2963418"/>
                    <a:pt x="0" y="2906521"/>
                    <a:pt x="0" y="2836418"/>
                  </a:cubicBezTo>
                  <a:lnTo>
                    <a:pt x="0" y="2074418"/>
                  </a:lnTo>
                  <a:cubicBezTo>
                    <a:pt x="0" y="2004314"/>
                    <a:pt x="56896" y="1947418"/>
                    <a:pt x="127000" y="1947418"/>
                  </a:cubicBezTo>
                  <a:cubicBezTo>
                    <a:pt x="197104" y="1947418"/>
                    <a:pt x="254000" y="2004314"/>
                    <a:pt x="254000" y="2074418"/>
                  </a:cubicBezTo>
                  <a:close/>
                  <a:moveTo>
                    <a:pt x="254000" y="3852418"/>
                  </a:moveTo>
                  <a:lnTo>
                    <a:pt x="254000" y="4210431"/>
                  </a:lnTo>
                  <a:lnTo>
                    <a:pt x="127000" y="4210431"/>
                  </a:lnTo>
                  <a:lnTo>
                    <a:pt x="127000" y="4083431"/>
                  </a:lnTo>
                  <a:lnTo>
                    <a:pt x="127000" y="4210431"/>
                  </a:lnTo>
                  <a:lnTo>
                    <a:pt x="127000" y="4083431"/>
                  </a:lnTo>
                  <a:cubicBezTo>
                    <a:pt x="378079" y="4083431"/>
                    <a:pt x="623570" y="4060063"/>
                    <a:pt x="861441" y="4015359"/>
                  </a:cubicBezTo>
                  <a:cubicBezTo>
                    <a:pt x="930402" y="4002405"/>
                    <a:pt x="996696" y="4047871"/>
                    <a:pt x="1009650" y="4116705"/>
                  </a:cubicBezTo>
                  <a:cubicBezTo>
                    <a:pt x="1022604" y="4185539"/>
                    <a:pt x="977138" y="4251959"/>
                    <a:pt x="908304" y="4264914"/>
                  </a:cubicBezTo>
                  <a:cubicBezTo>
                    <a:pt x="655066" y="4312412"/>
                    <a:pt x="393827" y="4337304"/>
                    <a:pt x="127000" y="4337304"/>
                  </a:cubicBezTo>
                  <a:cubicBezTo>
                    <a:pt x="93345" y="4337304"/>
                    <a:pt x="60960" y="4323969"/>
                    <a:pt x="37211" y="4300093"/>
                  </a:cubicBezTo>
                  <a:cubicBezTo>
                    <a:pt x="13462" y="4276217"/>
                    <a:pt x="0" y="4243959"/>
                    <a:pt x="0" y="4210304"/>
                  </a:cubicBezTo>
                  <a:lnTo>
                    <a:pt x="0" y="3852418"/>
                  </a:lnTo>
                  <a:cubicBezTo>
                    <a:pt x="0" y="3782314"/>
                    <a:pt x="56896" y="3725418"/>
                    <a:pt x="127000" y="3725418"/>
                  </a:cubicBezTo>
                  <a:cubicBezTo>
                    <a:pt x="197104" y="3725418"/>
                    <a:pt x="254000" y="3782314"/>
                    <a:pt x="254000" y="3852418"/>
                  </a:cubicBezTo>
                  <a:close/>
                </a:path>
              </a:pathLst>
            </a:custGeom>
            <a:solidFill>
              <a:srgbClr val="FFC000"/>
            </a:solidFill>
          </p:spPr>
        </p:sp>
        <p:sp>
          <p:nvSpPr>
            <p:cNvPr name="Freeform 9" id="9"/>
            <p:cNvSpPr/>
            <p:nvPr/>
          </p:nvSpPr>
          <p:spPr>
            <a:xfrm flipH="false" flipV="false" rot="0">
              <a:off x="4083431" y="4402572"/>
              <a:ext cx="4325377" cy="4018163"/>
            </a:xfrm>
            <a:custGeom>
              <a:avLst/>
              <a:gdLst/>
              <a:ahLst/>
              <a:cxnLst/>
              <a:rect r="r" b="b" t="t" l="l"/>
              <a:pathLst>
                <a:path h="4018163" w="4325377">
                  <a:moveTo>
                    <a:pt x="1795907" y="3396117"/>
                  </a:moveTo>
                  <a:cubicBezTo>
                    <a:pt x="2020189" y="3291596"/>
                    <a:pt x="2233041" y="3166755"/>
                    <a:pt x="2432177" y="3023753"/>
                  </a:cubicBezTo>
                  <a:cubicBezTo>
                    <a:pt x="2489200" y="2982859"/>
                    <a:pt x="2568448" y="2995813"/>
                    <a:pt x="2609469" y="3052836"/>
                  </a:cubicBezTo>
                  <a:cubicBezTo>
                    <a:pt x="2650490" y="3109859"/>
                    <a:pt x="2637409" y="3189107"/>
                    <a:pt x="2580386" y="3230128"/>
                  </a:cubicBezTo>
                  <a:cubicBezTo>
                    <a:pt x="2368550" y="3382274"/>
                    <a:pt x="2141982" y="3515116"/>
                    <a:pt x="1903349" y="3626368"/>
                  </a:cubicBezTo>
                  <a:cubicBezTo>
                    <a:pt x="1839722" y="3655959"/>
                    <a:pt x="1764157" y="3628400"/>
                    <a:pt x="1734566" y="3564900"/>
                  </a:cubicBezTo>
                  <a:cubicBezTo>
                    <a:pt x="1704975" y="3501400"/>
                    <a:pt x="1732534" y="3425708"/>
                    <a:pt x="1796034" y="3396117"/>
                  </a:cubicBezTo>
                  <a:close/>
                  <a:moveTo>
                    <a:pt x="3153029" y="2356876"/>
                  </a:moveTo>
                  <a:cubicBezTo>
                    <a:pt x="3311271" y="2169170"/>
                    <a:pt x="3452368" y="1966605"/>
                    <a:pt x="3573907" y="1751594"/>
                  </a:cubicBezTo>
                  <a:cubicBezTo>
                    <a:pt x="3608451" y="1690507"/>
                    <a:pt x="3685921" y="1669044"/>
                    <a:pt x="3747008" y="1703461"/>
                  </a:cubicBezTo>
                  <a:cubicBezTo>
                    <a:pt x="3808095" y="1737878"/>
                    <a:pt x="3829558" y="1815475"/>
                    <a:pt x="3795141" y="1876562"/>
                  </a:cubicBezTo>
                  <a:cubicBezTo>
                    <a:pt x="3665728" y="2105416"/>
                    <a:pt x="3515614" y="2320935"/>
                    <a:pt x="3347339" y="2520579"/>
                  </a:cubicBezTo>
                  <a:cubicBezTo>
                    <a:pt x="3302127" y="2574173"/>
                    <a:pt x="3221990" y="2581031"/>
                    <a:pt x="3168396" y="2535819"/>
                  </a:cubicBezTo>
                  <a:cubicBezTo>
                    <a:pt x="3114802" y="2490607"/>
                    <a:pt x="3107944" y="2410470"/>
                    <a:pt x="3153156" y="2356876"/>
                  </a:cubicBezTo>
                  <a:close/>
                  <a:moveTo>
                    <a:pt x="3946779" y="843544"/>
                  </a:moveTo>
                  <a:cubicBezTo>
                    <a:pt x="4010152" y="609356"/>
                    <a:pt x="4052443" y="366532"/>
                    <a:pt x="4071747" y="117231"/>
                  </a:cubicBezTo>
                  <a:cubicBezTo>
                    <a:pt x="4077208" y="47254"/>
                    <a:pt x="4138168" y="-5070"/>
                    <a:pt x="4208145" y="391"/>
                  </a:cubicBezTo>
                  <a:cubicBezTo>
                    <a:pt x="4278122" y="5852"/>
                    <a:pt x="4330446" y="66812"/>
                    <a:pt x="4324985" y="136789"/>
                  </a:cubicBezTo>
                  <a:cubicBezTo>
                    <a:pt x="4304538" y="402092"/>
                    <a:pt x="4259326" y="660537"/>
                    <a:pt x="4191889" y="909838"/>
                  </a:cubicBezTo>
                  <a:cubicBezTo>
                    <a:pt x="4173601" y="977529"/>
                    <a:pt x="4103878" y="1017534"/>
                    <a:pt x="4036187" y="999246"/>
                  </a:cubicBezTo>
                  <a:cubicBezTo>
                    <a:pt x="3968496" y="980958"/>
                    <a:pt x="3928491" y="911235"/>
                    <a:pt x="3946779" y="843544"/>
                  </a:cubicBezTo>
                  <a:close/>
                  <a:moveTo>
                    <a:pt x="127000" y="3764290"/>
                  </a:moveTo>
                  <a:lnTo>
                    <a:pt x="127000" y="3891290"/>
                  </a:lnTo>
                  <a:lnTo>
                    <a:pt x="127000" y="3764290"/>
                  </a:lnTo>
                  <a:cubicBezTo>
                    <a:pt x="378079" y="3764290"/>
                    <a:pt x="623570" y="3740922"/>
                    <a:pt x="861441" y="3696218"/>
                  </a:cubicBezTo>
                  <a:cubicBezTo>
                    <a:pt x="930402" y="3683264"/>
                    <a:pt x="996696" y="3728730"/>
                    <a:pt x="1009650" y="3797564"/>
                  </a:cubicBezTo>
                  <a:cubicBezTo>
                    <a:pt x="1022604" y="3866398"/>
                    <a:pt x="977138" y="3932819"/>
                    <a:pt x="908304" y="3945773"/>
                  </a:cubicBezTo>
                  <a:cubicBezTo>
                    <a:pt x="655066" y="3993271"/>
                    <a:pt x="393827" y="4018163"/>
                    <a:pt x="127000" y="4018163"/>
                  </a:cubicBezTo>
                  <a:cubicBezTo>
                    <a:pt x="56896" y="4018163"/>
                    <a:pt x="0" y="3961267"/>
                    <a:pt x="0" y="3891163"/>
                  </a:cubicBezTo>
                  <a:cubicBezTo>
                    <a:pt x="0" y="3821059"/>
                    <a:pt x="56896" y="3764163"/>
                    <a:pt x="127000" y="3764163"/>
                  </a:cubicBezTo>
                  <a:close/>
                </a:path>
              </a:pathLst>
            </a:custGeom>
            <a:solidFill>
              <a:srgbClr val="FFC000"/>
            </a:solidFill>
          </p:spPr>
        </p:sp>
      </p:grpSp>
      <p:grpSp>
        <p:nvGrpSpPr>
          <p:cNvPr name="Group 10" id="10"/>
          <p:cNvGrpSpPr/>
          <p:nvPr/>
        </p:nvGrpSpPr>
        <p:grpSpPr>
          <a:xfrm rot="0">
            <a:off x="6670958" y="887016"/>
            <a:ext cx="10359733" cy="8378428"/>
            <a:chOff x="0" y="0"/>
            <a:chExt cx="13812977" cy="11171238"/>
          </a:xfrm>
        </p:grpSpPr>
        <p:sp>
          <p:nvSpPr>
            <p:cNvPr name="Freeform 11" id="11"/>
            <p:cNvSpPr/>
            <p:nvPr/>
          </p:nvSpPr>
          <p:spPr>
            <a:xfrm flipH="false" flipV="false" rot="0">
              <a:off x="0" y="0"/>
              <a:ext cx="13812982" cy="11171238"/>
            </a:xfrm>
            <a:custGeom>
              <a:avLst/>
              <a:gdLst/>
              <a:ahLst/>
              <a:cxnLst/>
              <a:rect r="r" b="b" t="t" l="l"/>
              <a:pathLst>
                <a:path h="11171238" w="13812982">
                  <a:moveTo>
                    <a:pt x="0" y="0"/>
                  </a:moveTo>
                  <a:lnTo>
                    <a:pt x="13812982" y="0"/>
                  </a:lnTo>
                  <a:lnTo>
                    <a:pt x="13812982" y="11171238"/>
                  </a:lnTo>
                  <a:lnTo>
                    <a:pt x="0" y="11171238"/>
                  </a:lnTo>
                  <a:close/>
                </a:path>
              </a:pathLst>
            </a:custGeom>
            <a:blipFill>
              <a:blip r:embed="rId3">
                <a:alphaModFix amt="0"/>
              </a:blip>
              <a:stretch>
                <a:fillRect l="-53765" t="0" r="-53765" b="0"/>
              </a:stretch>
            </a:blipFill>
          </p:spPr>
        </p:sp>
        <p:sp>
          <p:nvSpPr>
            <p:cNvPr name="TextBox 12" id="12"/>
            <p:cNvSpPr txBox="true"/>
            <p:nvPr/>
          </p:nvSpPr>
          <p:spPr>
            <a:xfrm>
              <a:off x="0" y="28575"/>
              <a:ext cx="13812977" cy="11142663"/>
            </a:xfrm>
            <a:prstGeom prst="rect">
              <a:avLst/>
            </a:prstGeom>
          </p:spPr>
          <p:txBody>
            <a:bodyPr anchor="ctr" rtlCol="false" tIns="0" lIns="0" bIns="0" rIns="0"/>
            <a:lstStyle/>
            <a:p>
              <a:pPr algn="just" marL="760095" indent="-380048" lvl="1">
                <a:lnSpc>
                  <a:spcPts val="4536"/>
                </a:lnSpc>
                <a:buFont typeface="Arial"/>
                <a:buChar char="•"/>
              </a:pPr>
              <a:r>
                <a:rPr lang="en-US" sz="4200">
                  <a:solidFill>
                    <a:srgbClr val="000000"/>
                  </a:solidFill>
                  <a:latin typeface="Times New Roman"/>
                  <a:ea typeface="Times New Roman"/>
                  <a:cs typeface="Times New Roman"/>
                  <a:sym typeface="Times New Roman"/>
                </a:rPr>
                <a:t>NHS as significant employer at an international level (NHS England, 2023).</a:t>
              </a:r>
            </a:p>
            <a:p>
              <a:pPr algn="just" marL="760095" indent="-380048" lvl="1">
                <a:lnSpc>
                  <a:spcPts val="4536"/>
                </a:lnSpc>
                <a:buFont typeface="Arial"/>
                <a:buChar char="•"/>
              </a:pPr>
              <a:r>
                <a:rPr lang="en-US" sz="4200">
                  <a:solidFill>
                    <a:srgbClr val="000000"/>
                  </a:solidFill>
                  <a:latin typeface="Times New Roman"/>
                  <a:ea typeface="Times New Roman"/>
                  <a:cs typeface="Times New Roman"/>
                  <a:sym typeface="Times New Roman"/>
                </a:rPr>
                <a:t>Strategic Hr focus Recruitment</a:t>
              </a:r>
            </a:p>
            <a:p>
              <a:pPr algn="just" marL="760095" indent="-380048" lvl="1">
                <a:lnSpc>
                  <a:spcPts val="4536"/>
                </a:lnSpc>
                <a:buFont typeface="Arial"/>
                <a:buChar char="•"/>
              </a:pPr>
              <a:r>
                <a:rPr lang="en-US" sz="4200">
                  <a:solidFill>
                    <a:srgbClr val="000000"/>
                  </a:solidFill>
                  <a:latin typeface="Times New Roman"/>
                  <a:ea typeface="Times New Roman"/>
                  <a:cs typeface="Times New Roman"/>
                  <a:sym typeface="Times New Roman"/>
                </a:rPr>
                <a:t>The growing patient demand strains</a:t>
              </a:r>
            </a:p>
            <a:p>
              <a:pPr algn="just" marL="760095" indent="-380048" lvl="1">
                <a:lnSpc>
                  <a:spcPts val="4536"/>
                </a:lnSpc>
                <a:buFont typeface="Arial"/>
                <a:buChar char="•"/>
              </a:pPr>
              <a:r>
                <a:rPr lang="en-US" sz="4200">
                  <a:solidFill>
                    <a:srgbClr val="000000"/>
                  </a:solidFill>
                  <a:latin typeface="Times New Roman"/>
                  <a:ea typeface="Times New Roman"/>
                  <a:cs typeface="Times New Roman"/>
                  <a:sym typeface="Times New Roman"/>
                </a:rPr>
                <a:t>Increasing labor crunch issues</a:t>
              </a:r>
            </a:p>
            <a:p>
              <a:pPr algn="just" marL="760095" indent="-380048" lvl="1">
                <a:lnSpc>
                  <a:spcPts val="4536"/>
                </a:lnSpc>
                <a:buFont typeface="Arial"/>
                <a:buChar char="•"/>
              </a:pPr>
              <a:r>
                <a:rPr lang="en-US" sz="4200">
                  <a:solidFill>
                    <a:srgbClr val="000000"/>
                  </a:solidFill>
                  <a:latin typeface="Times New Roman"/>
                  <a:ea typeface="Times New Roman"/>
                  <a:cs typeface="Times New Roman"/>
                  <a:sym typeface="Times New Roman"/>
                </a:rPr>
                <a:t>Increasing demands of service provision (NHS England, 2023). </a:t>
              </a:r>
            </a:p>
            <a:p>
              <a:pPr algn="just" marL="760095" indent="-380048" lvl="1">
                <a:lnSpc>
                  <a:spcPts val="4536"/>
                </a:lnSpc>
              </a:pP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2115122" y="2115122"/>
            <a:ext cx="10287000" cy="6056757"/>
            <a:chOff x="0" y="0"/>
            <a:chExt cx="13716000" cy="8075676"/>
          </a:xfrm>
        </p:grpSpPr>
        <p:sp>
          <p:nvSpPr>
            <p:cNvPr name="Freeform 3" id="3"/>
            <p:cNvSpPr/>
            <p:nvPr/>
          </p:nvSpPr>
          <p:spPr>
            <a:xfrm flipH="false" flipV="false" rot="0">
              <a:off x="0" y="0"/>
              <a:ext cx="13716000" cy="8075676"/>
            </a:xfrm>
            <a:custGeom>
              <a:avLst/>
              <a:gdLst/>
              <a:ahLst/>
              <a:cxnLst/>
              <a:rect r="r" b="b" t="t" l="l"/>
              <a:pathLst>
                <a:path h="8075676" w="13716000">
                  <a:moveTo>
                    <a:pt x="13716000" y="0"/>
                  </a:moveTo>
                  <a:lnTo>
                    <a:pt x="0" y="0"/>
                  </a:lnTo>
                  <a:lnTo>
                    <a:pt x="0" y="8075676"/>
                  </a:lnTo>
                  <a:lnTo>
                    <a:pt x="13716000" y="8075676"/>
                  </a:lnTo>
                  <a:close/>
                </a:path>
              </a:pathLst>
            </a:custGeom>
            <a:gradFill rotWithShape="true">
              <a:gsLst>
                <a:gs pos="8000">
                  <a:srgbClr val="000000">
                    <a:alpha val="100000"/>
                  </a:srgbClr>
                </a:gs>
                <a:gs pos="100000">
                  <a:srgbClr val="2F5597">
                    <a:alpha val="100000"/>
                  </a:srgbClr>
                </a:gs>
              </a:gsLst>
              <a:lin ang="19200000"/>
            </a:gradFill>
          </p:spPr>
        </p:sp>
      </p:grpSp>
      <p:grpSp>
        <p:nvGrpSpPr>
          <p:cNvPr name="Group 4" id="4"/>
          <p:cNvGrpSpPr/>
          <p:nvPr/>
        </p:nvGrpSpPr>
        <p:grpSpPr>
          <a:xfrm rot="5400000">
            <a:off x="-2115131" y="2130333"/>
            <a:ext cx="10287000" cy="6056757"/>
            <a:chOff x="0" y="0"/>
            <a:chExt cx="13716000" cy="8075676"/>
          </a:xfrm>
        </p:grpSpPr>
        <p:sp>
          <p:nvSpPr>
            <p:cNvPr name="Freeform 5" id="5"/>
            <p:cNvSpPr/>
            <p:nvPr/>
          </p:nvSpPr>
          <p:spPr>
            <a:xfrm flipH="false" flipV="false" rot="0">
              <a:off x="0" y="0"/>
              <a:ext cx="13716000" cy="8075676"/>
            </a:xfrm>
            <a:custGeom>
              <a:avLst/>
              <a:gdLst/>
              <a:ahLst/>
              <a:cxnLst/>
              <a:rect r="r" b="b" t="t" l="l"/>
              <a:pathLst>
                <a:path h="8075676" w="13716000">
                  <a:moveTo>
                    <a:pt x="13716000" y="0"/>
                  </a:moveTo>
                  <a:lnTo>
                    <a:pt x="0" y="0"/>
                  </a:lnTo>
                  <a:lnTo>
                    <a:pt x="0" y="8075676"/>
                  </a:lnTo>
                  <a:lnTo>
                    <a:pt x="13716000" y="8075676"/>
                  </a:lnTo>
                  <a:close/>
                </a:path>
              </a:pathLst>
            </a:custGeom>
            <a:gradFill rotWithShape="true">
              <a:gsLst>
                <a:gs pos="0">
                  <a:srgbClr val="000000">
                    <a:alpha val="0"/>
                  </a:srgbClr>
                </a:gs>
                <a:gs pos="99000">
                  <a:srgbClr val="4472C4">
                    <a:alpha val="46000"/>
                  </a:srgbClr>
                </a:gs>
              </a:gsLst>
              <a:lin ang="18000000"/>
            </a:gradFill>
          </p:spPr>
        </p:sp>
      </p:grpSp>
      <p:grpSp>
        <p:nvGrpSpPr>
          <p:cNvPr name="Group 6" id="6"/>
          <p:cNvGrpSpPr/>
          <p:nvPr/>
        </p:nvGrpSpPr>
        <p:grpSpPr>
          <a:xfrm rot="5400000">
            <a:off x="1151887" y="5382130"/>
            <a:ext cx="3752964" cy="6056757"/>
            <a:chOff x="0" y="0"/>
            <a:chExt cx="5003952" cy="8075676"/>
          </a:xfrm>
        </p:grpSpPr>
        <p:sp>
          <p:nvSpPr>
            <p:cNvPr name="Freeform 7" id="7"/>
            <p:cNvSpPr/>
            <p:nvPr/>
          </p:nvSpPr>
          <p:spPr>
            <a:xfrm flipH="false" flipV="false" rot="0">
              <a:off x="0" y="0"/>
              <a:ext cx="5003927" cy="8075676"/>
            </a:xfrm>
            <a:custGeom>
              <a:avLst/>
              <a:gdLst/>
              <a:ahLst/>
              <a:cxnLst/>
              <a:rect r="r" b="b" t="t" l="l"/>
              <a:pathLst>
                <a:path h="8075676" w="5003927">
                  <a:moveTo>
                    <a:pt x="5003927" y="0"/>
                  </a:moveTo>
                  <a:lnTo>
                    <a:pt x="0" y="0"/>
                  </a:lnTo>
                  <a:lnTo>
                    <a:pt x="0" y="8075676"/>
                  </a:lnTo>
                  <a:lnTo>
                    <a:pt x="5003927" y="8075676"/>
                  </a:lnTo>
                  <a:close/>
                </a:path>
              </a:pathLst>
            </a:custGeom>
            <a:gradFill rotWithShape="true">
              <a:gsLst>
                <a:gs pos="2000">
                  <a:srgbClr val="4472C4">
                    <a:alpha val="29000"/>
                  </a:srgbClr>
                </a:gs>
                <a:gs pos="100000">
                  <a:srgbClr val="000000">
                    <a:alpha val="30000"/>
                  </a:srgbClr>
                </a:gs>
              </a:gsLst>
              <a:lin ang="2400000"/>
            </a:gradFill>
          </p:spPr>
        </p:sp>
      </p:grpSp>
      <p:grpSp>
        <p:nvGrpSpPr>
          <p:cNvPr name="Group 8" id="8"/>
          <p:cNvGrpSpPr/>
          <p:nvPr/>
        </p:nvGrpSpPr>
        <p:grpSpPr>
          <a:xfrm rot="-964560">
            <a:off x="-752608" y="1454572"/>
            <a:ext cx="5850531" cy="6268441"/>
            <a:chOff x="0" y="0"/>
            <a:chExt cx="7800708" cy="8357921"/>
          </a:xfrm>
        </p:grpSpPr>
        <p:sp>
          <p:nvSpPr>
            <p:cNvPr name="Freeform 9" id="9"/>
            <p:cNvSpPr/>
            <p:nvPr/>
          </p:nvSpPr>
          <p:spPr>
            <a:xfrm flipH="false" flipV="false" rot="0">
              <a:off x="0" y="0"/>
              <a:ext cx="7800721" cy="8357870"/>
            </a:xfrm>
            <a:custGeom>
              <a:avLst/>
              <a:gdLst/>
              <a:ahLst/>
              <a:cxnLst/>
              <a:rect r="r" b="b" t="t" l="l"/>
              <a:pathLst>
                <a:path h="8357870" w="7800721">
                  <a:moveTo>
                    <a:pt x="4864481" y="187833"/>
                  </a:moveTo>
                  <a:cubicBezTo>
                    <a:pt x="6565646" y="716915"/>
                    <a:pt x="7800721" y="2303653"/>
                    <a:pt x="7800721" y="4178935"/>
                  </a:cubicBezTo>
                  <a:cubicBezTo>
                    <a:pt x="7800721" y="6486906"/>
                    <a:pt x="5929757" y="8357870"/>
                    <a:pt x="3621786" y="8357870"/>
                  </a:cubicBezTo>
                  <a:cubicBezTo>
                    <a:pt x="2179320" y="8357870"/>
                    <a:pt x="907542" y="7626985"/>
                    <a:pt x="156591" y="6515354"/>
                  </a:cubicBezTo>
                  <a:lnTo>
                    <a:pt x="0" y="6257798"/>
                  </a:lnTo>
                  <a:lnTo>
                    <a:pt x="1662684" y="488569"/>
                  </a:lnTo>
                  <a:lnTo>
                    <a:pt x="1995170" y="328422"/>
                  </a:lnTo>
                  <a:cubicBezTo>
                    <a:pt x="2495042" y="116967"/>
                    <a:pt x="3044825" y="0"/>
                    <a:pt x="3621786" y="0"/>
                  </a:cubicBezTo>
                  <a:cubicBezTo>
                    <a:pt x="4054475" y="0"/>
                    <a:pt x="4471924" y="65786"/>
                    <a:pt x="4864481" y="187833"/>
                  </a:cubicBezTo>
                  <a:close/>
                </a:path>
              </a:pathLst>
            </a:custGeom>
            <a:gradFill rotWithShape="true">
              <a:gsLst>
                <a:gs pos="29000">
                  <a:srgbClr val="000000">
                    <a:alpha val="0"/>
                  </a:srgbClr>
                </a:gs>
                <a:gs pos="100000">
                  <a:srgbClr val="4472C4">
                    <a:alpha val="43000"/>
                  </a:srgbClr>
                </a:gs>
              </a:gsLst>
              <a:lin ang="2764587"/>
            </a:gradFill>
          </p:spPr>
        </p:sp>
      </p:grpSp>
      <p:grpSp>
        <p:nvGrpSpPr>
          <p:cNvPr name="Group 10" id="10"/>
          <p:cNvGrpSpPr/>
          <p:nvPr/>
        </p:nvGrpSpPr>
        <p:grpSpPr>
          <a:xfrm rot="5400000">
            <a:off x="-2115141" y="2115122"/>
            <a:ext cx="10287000" cy="6056757"/>
            <a:chOff x="0" y="0"/>
            <a:chExt cx="13716000" cy="8075676"/>
          </a:xfrm>
        </p:grpSpPr>
        <p:sp>
          <p:nvSpPr>
            <p:cNvPr name="Freeform 11" id="11"/>
            <p:cNvSpPr/>
            <p:nvPr/>
          </p:nvSpPr>
          <p:spPr>
            <a:xfrm flipH="false" flipV="false" rot="0">
              <a:off x="0" y="0"/>
              <a:ext cx="13716000" cy="8075676"/>
            </a:xfrm>
            <a:custGeom>
              <a:avLst/>
              <a:gdLst/>
              <a:ahLst/>
              <a:cxnLst/>
              <a:rect r="r" b="b" t="t" l="l"/>
              <a:pathLst>
                <a:path h="8075676" w="13716000">
                  <a:moveTo>
                    <a:pt x="13716000" y="0"/>
                  </a:moveTo>
                  <a:lnTo>
                    <a:pt x="0" y="0"/>
                  </a:lnTo>
                  <a:lnTo>
                    <a:pt x="0" y="8075676"/>
                  </a:lnTo>
                  <a:lnTo>
                    <a:pt x="13716000" y="8075676"/>
                  </a:lnTo>
                  <a:close/>
                </a:path>
              </a:pathLst>
            </a:custGeom>
            <a:gradFill rotWithShape="true">
              <a:gsLst>
                <a:gs pos="0">
                  <a:srgbClr val="000000">
                    <a:alpha val="0"/>
                  </a:srgbClr>
                </a:gs>
                <a:gs pos="99000">
                  <a:srgbClr val="8FAADC">
                    <a:alpha val="11000"/>
                  </a:srgbClr>
                </a:gs>
              </a:gsLst>
              <a:lin ang="1800000"/>
            </a:gradFill>
          </p:spPr>
        </p:sp>
      </p:grpSp>
      <p:grpSp>
        <p:nvGrpSpPr>
          <p:cNvPr name="Group 12" id="12"/>
          <p:cNvGrpSpPr/>
          <p:nvPr/>
        </p:nvGrpSpPr>
        <p:grpSpPr>
          <a:xfrm rot="0">
            <a:off x="700088" y="880281"/>
            <a:ext cx="4802048" cy="5081245"/>
            <a:chOff x="0" y="0"/>
            <a:chExt cx="6402730" cy="6774993"/>
          </a:xfrm>
        </p:grpSpPr>
        <p:sp>
          <p:nvSpPr>
            <p:cNvPr name="Freeform 13" id="13"/>
            <p:cNvSpPr/>
            <p:nvPr/>
          </p:nvSpPr>
          <p:spPr>
            <a:xfrm flipH="false" flipV="false" rot="0">
              <a:off x="0" y="0"/>
              <a:ext cx="6402732" cy="6774994"/>
            </a:xfrm>
            <a:custGeom>
              <a:avLst/>
              <a:gdLst/>
              <a:ahLst/>
              <a:cxnLst/>
              <a:rect r="r" b="b" t="t" l="l"/>
              <a:pathLst>
                <a:path h="6774994" w="6402732">
                  <a:moveTo>
                    <a:pt x="0" y="0"/>
                  </a:moveTo>
                  <a:lnTo>
                    <a:pt x="6402732" y="0"/>
                  </a:lnTo>
                  <a:lnTo>
                    <a:pt x="6402732" y="6774994"/>
                  </a:lnTo>
                  <a:lnTo>
                    <a:pt x="0" y="6774994"/>
                  </a:lnTo>
                  <a:close/>
                </a:path>
              </a:pathLst>
            </a:custGeom>
            <a:blipFill>
              <a:blip r:embed="rId3">
                <a:alphaModFix amt="0"/>
              </a:blip>
              <a:stretch>
                <a:fillRect l="-85763" t="0" r="-85763" b="0"/>
              </a:stretch>
            </a:blipFill>
          </p:spPr>
        </p:sp>
        <p:sp>
          <p:nvSpPr>
            <p:cNvPr name="TextBox 14" id="14"/>
            <p:cNvSpPr txBox="true"/>
            <p:nvPr/>
          </p:nvSpPr>
          <p:spPr>
            <a:xfrm>
              <a:off x="0" y="38100"/>
              <a:ext cx="6402730" cy="6736893"/>
            </a:xfrm>
            <a:prstGeom prst="rect">
              <a:avLst/>
            </a:prstGeom>
          </p:spPr>
          <p:txBody>
            <a:bodyPr anchor="b" rtlCol="false" tIns="0" lIns="0" bIns="0" rIns="0"/>
            <a:lstStyle/>
            <a:p>
              <a:pPr algn="r">
                <a:lnSpc>
                  <a:spcPts val="6480"/>
                </a:lnSpc>
              </a:pPr>
              <a:r>
                <a:rPr lang="en-US" sz="6000" b="true">
                  <a:solidFill>
                    <a:srgbClr val="FFFFFF"/>
                  </a:solidFill>
                  <a:latin typeface="Times New Roman Bold"/>
                  <a:ea typeface="Times New Roman Bold"/>
                  <a:cs typeface="Times New Roman Bold"/>
                  <a:sym typeface="Times New Roman Bold"/>
                </a:rPr>
                <a:t>Workforce Overview </a:t>
              </a:r>
            </a:p>
          </p:txBody>
        </p:sp>
      </p:grpSp>
      <p:grpSp>
        <p:nvGrpSpPr>
          <p:cNvPr name="Group 15" id="15"/>
          <p:cNvGrpSpPr/>
          <p:nvPr/>
        </p:nvGrpSpPr>
        <p:grpSpPr>
          <a:xfrm rot="0">
            <a:off x="6872592" y="1541002"/>
            <a:ext cx="10051180" cy="1447876"/>
            <a:chOff x="0" y="0"/>
            <a:chExt cx="13401573" cy="1930502"/>
          </a:xfrm>
        </p:grpSpPr>
        <p:sp>
          <p:nvSpPr>
            <p:cNvPr name="Freeform 16" id="16"/>
            <p:cNvSpPr/>
            <p:nvPr/>
          </p:nvSpPr>
          <p:spPr>
            <a:xfrm flipH="false" flipV="false" rot="0">
              <a:off x="0" y="0"/>
              <a:ext cx="13401675" cy="1930527"/>
            </a:xfrm>
            <a:custGeom>
              <a:avLst/>
              <a:gdLst/>
              <a:ahLst/>
              <a:cxnLst/>
              <a:rect r="r" b="b" t="t" l="l"/>
              <a:pathLst>
                <a:path h="1930527" w="13401675">
                  <a:moveTo>
                    <a:pt x="0" y="321818"/>
                  </a:moveTo>
                  <a:cubicBezTo>
                    <a:pt x="0" y="144018"/>
                    <a:pt x="144018" y="0"/>
                    <a:pt x="321818" y="0"/>
                  </a:cubicBezTo>
                  <a:lnTo>
                    <a:pt x="13079857" y="0"/>
                  </a:lnTo>
                  <a:cubicBezTo>
                    <a:pt x="13257530" y="0"/>
                    <a:pt x="13401675" y="144018"/>
                    <a:pt x="13401675" y="321818"/>
                  </a:cubicBezTo>
                  <a:lnTo>
                    <a:pt x="13401675" y="1608709"/>
                  </a:lnTo>
                  <a:cubicBezTo>
                    <a:pt x="13401675" y="1786382"/>
                    <a:pt x="13257657" y="1930527"/>
                    <a:pt x="13079857" y="1930527"/>
                  </a:cubicBezTo>
                  <a:lnTo>
                    <a:pt x="321818" y="1930527"/>
                  </a:lnTo>
                  <a:cubicBezTo>
                    <a:pt x="144018" y="1930527"/>
                    <a:pt x="0" y="1786382"/>
                    <a:pt x="0" y="1608709"/>
                  </a:cubicBez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grpSp>
        <p:nvGrpSpPr>
          <p:cNvPr name="Group 17" id="17"/>
          <p:cNvGrpSpPr/>
          <p:nvPr/>
        </p:nvGrpSpPr>
        <p:grpSpPr>
          <a:xfrm rot="0">
            <a:off x="6938505" y="1606925"/>
            <a:ext cx="9919345" cy="1316041"/>
            <a:chOff x="0" y="0"/>
            <a:chExt cx="13225793" cy="1754721"/>
          </a:xfrm>
        </p:grpSpPr>
        <p:sp>
          <p:nvSpPr>
            <p:cNvPr name="Freeform 18" id="18"/>
            <p:cNvSpPr/>
            <p:nvPr/>
          </p:nvSpPr>
          <p:spPr>
            <a:xfrm flipH="false" flipV="false" rot="0">
              <a:off x="0" y="0"/>
              <a:ext cx="13225793" cy="1754721"/>
            </a:xfrm>
            <a:custGeom>
              <a:avLst/>
              <a:gdLst/>
              <a:ahLst/>
              <a:cxnLst/>
              <a:rect r="r" b="b" t="t" l="l"/>
              <a:pathLst>
                <a:path h="1754721" w="13225793">
                  <a:moveTo>
                    <a:pt x="0" y="0"/>
                  </a:moveTo>
                  <a:lnTo>
                    <a:pt x="13225793" y="0"/>
                  </a:lnTo>
                  <a:lnTo>
                    <a:pt x="13225793" y="1754721"/>
                  </a:lnTo>
                  <a:lnTo>
                    <a:pt x="0" y="17547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9" id="19"/>
            <p:cNvGrpSpPr/>
            <p:nvPr/>
          </p:nvGrpSpPr>
          <p:grpSpPr>
            <a:xfrm rot="0">
              <a:off x="0" y="0"/>
              <a:ext cx="13225793" cy="1754721"/>
              <a:chOff x="0" y="0"/>
              <a:chExt cx="13225793" cy="1754721"/>
            </a:xfrm>
          </p:grpSpPr>
          <p:sp>
            <p:nvSpPr>
              <p:cNvPr name="Freeform 20" id="20"/>
              <p:cNvSpPr/>
              <p:nvPr/>
            </p:nvSpPr>
            <p:spPr>
              <a:xfrm flipH="false" flipV="false" rot="0">
                <a:off x="0" y="0"/>
                <a:ext cx="13225797" cy="1754720"/>
              </a:xfrm>
              <a:custGeom>
                <a:avLst/>
                <a:gdLst/>
                <a:ahLst/>
                <a:cxnLst/>
                <a:rect r="r" b="b" t="t" l="l"/>
                <a:pathLst>
                  <a:path h="1754720" w="13225797">
                    <a:moveTo>
                      <a:pt x="0" y="0"/>
                    </a:moveTo>
                    <a:lnTo>
                      <a:pt x="13225797" y="0"/>
                    </a:lnTo>
                    <a:lnTo>
                      <a:pt x="13225797" y="1754720"/>
                    </a:lnTo>
                    <a:lnTo>
                      <a:pt x="0" y="1754720"/>
                    </a:lnTo>
                    <a:close/>
                  </a:path>
                </a:pathLst>
              </a:custGeom>
              <a:blipFill>
                <a:blip r:embed="rId3">
                  <a:alphaModFix amt="0"/>
                </a:blip>
                <a:stretch>
                  <a:fillRect l="0" t="-96863" r="0" b="-96863"/>
                </a:stretch>
              </a:blipFill>
            </p:spPr>
          </p:sp>
          <p:sp>
            <p:nvSpPr>
              <p:cNvPr name="TextBox 21" id="21"/>
              <p:cNvSpPr txBox="true"/>
              <p:nvPr/>
            </p:nvSpPr>
            <p:spPr>
              <a:xfrm>
                <a:off x="0" y="19050"/>
                <a:ext cx="13225793" cy="1735671"/>
              </a:xfrm>
              <a:prstGeom prst="rect">
                <a:avLst/>
              </a:prstGeom>
            </p:spPr>
            <p:txBody>
              <a:bodyPr anchor="ctr" rtlCol="false" tIns="0" lIns="0" bIns="0" rIns="0"/>
              <a:lstStyle/>
              <a:p>
                <a:pPr algn="just">
                  <a:lnSpc>
                    <a:spcPts val="4050"/>
                  </a:lnSpc>
                </a:pPr>
                <a:r>
                  <a:rPr lang="en-US" sz="3750">
                    <a:solidFill>
                      <a:srgbClr val="FFFFFF"/>
                    </a:solidFill>
                    <a:latin typeface="Times New Roman"/>
                    <a:ea typeface="Times New Roman"/>
                    <a:cs typeface="Times New Roman"/>
                    <a:sym typeface="Times New Roman"/>
                  </a:rPr>
                  <a:t>Employee base of more than 1.3 million (NHS Digital, 2024).</a:t>
                </a:r>
              </a:p>
            </p:txBody>
          </p:sp>
        </p:grpSp>
      </p:grpSp>
      <p:grpSp>
        <p:nvGrpSpPr>
          <p:cNvPr name="Group 22" id="22"/>
          <p:cNvGrpSpPr/>
          <p:nvPr/>
        </p:nvGrpSpPr>
        <p:grpSpPr>
          <a:xfrm rot="0">
            <a:off x="6872592" y="3096873"/>
            <a:ext cx="10051180" cy="1447876"/>
            <a:chOff x="0" y="0"/>
            <a:chExt cx="13401573" cy="1930502"/>
          </a:xfrm>
        </p:grpSpPr>
        <p:sp>
          <p:nvSpPr>
            <p:cNvPr name="Freeform 23" id="23"/>
            <p:cNvSpPr/>
            <p:nvPr/>
          </p:nvSpPr>
          <p:spPr>
            <a:xfrm flipH="false" flipV="false" rot="0">
              <a:off x="0" y="0"/>
              <a:ext cx="13401675" cy="1930527"/>
            </a:xfrm>
            <a:custGeom>
              <a:avLst/>
              <a:gdLst/>
              <a:ahLst/>
              <a:cxnLst/>
              <a:rect r="r" b="b" t="t" l="l"/>
              <a:pathLst>
                <a:path h="1930527" w="13401675">
                  <a:moveTo>
                    <a:pt x="0" y="321818"/>
                  </a:moveTo>
                  <a:cubicBezTo>
                    <a:pt x="0" y="144018"/>
                    <a:pt x="144018" y="0"/>
                    <a:pt x="321818" y="0"/>
                  </a:cubicBezTo>
                  <a:lnTo>
                    <a:pt x="13079857" y="0"/>
                  </a:lnTo>
                  <a:cubicBezTo>
                    <a:pt x="13257530" y="0"/>
                    <a:pt x="13401675" y="144018"/>
                    <a:pt x="13401675" y="321818"/>
                  </a:cubicBezTo>
                  <a:lnTo>
                    <a:pt x="13401675" y="1608709"/>
                  </a:lnTo>
                  <a:cubicBezTo>
                    <a:pt x="13401675" y="1786382"/>
                    <a:pt x="13257657" y="1930527"/>
                    <a:pt x="13079857" y="1930527"/>
                  </a:cubicBezTo>
                  <a:lnTo>
                    <a:pt x="321818" y="1930527"/>
                  </a:lnTo>
                  <a:cubicBezTo>
                    <a:pt x="144018" y="1930527"/>
                    <a:pt x="0" y="1786382"/>
                    <a:pt x="0" y="1608709"/>
                  </a:cubicBez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grpSp>
        <p:nvGrpSpPr>
          <p:cNvPr name="Group 24" id="24"/>
          <p:cNvGrpSpPr/>
          <p:nvPr/>
        </p:nvGrpSpPr>
        <p:grpSpPr>
          <a:xfrm rot="0">
            <a:off x="6938505" y="3162795"/>
            <a:ext cx="9919345" cy="1316041"/>
            <a:chOff x="0" y="0"/>
            <a:chExt cx="13225793" cy="1754721"/>
          </a:xfrm>
        </p:grpSpPr>
        <p:sp>
          <p:nvSpPr>
            <p:cNvPr name="Freeform 25" id="25"/>
            <p:cNvSpPr/>
            <p:nvPr/>
          </p:nvSpPr>
          <p:spPr>
            <a:xfrm flipH="false" flipV="false" rot="0">
              <a:off x="0" y="0"/>
              <a:ext cx="13225793" cy="1754721"/>
            </a:xfrm>
            <a:custGeom>
              <a:avLst/>
              <a:gdLst/>
              <a:ahLst/>
              <a:cxnLst/>
              <a:rect r="r" b="b" t="t" l="l"/>
              <a:pathLst>
                <a:path h="1754721" w="13225793">
                  <a:moveTo>
                    <a:pt x="0" y="0"/>
                  </a:moveTo>
                  <a:lnTo>
                    <a:pt x="13225793" y="0"/>
                  </a:lnTo>
                  <a:lnTo>
                    <a:pt x="13225793" y="1754721"/>
                  </a:lnTo>
                  <a:lnTo>
                    <a:pt x="0" y="17547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26" id="26"/>
            <p:cNvGrpSpPr/>
            <p:nvPr/>
          </p:nvGrpSpPr>
          <p:grpSpPr>
            <a:xfrm rot="0">
              <a:off x="0" y="0"/>
              <a:ext cx="13225793" cy="1754721"/>
              <a:chOff x="0" y="0"/>
              <a:chExt cx="13225793" cy="1754721"/>
            </a:xfrm>
          </p:grpSpPr>
          <p:sp>
            <p:nvSpPr>
              <p:cNvPr name="Freeform 27" id="27"/>
              <p:cNvSpPr/>
              <p:nvPr/>
            </p:nvSpPr>
            <p:spPr>
              <a:xfrm flipH="false" flipV="false" rot="0">
                <a:off x="0" y="0"/>
                <a:ext cx="13225797" cy="1754720"/>
              </a:xfrm>
              <a:custGeom>
                <a:avLst/>
                <a:gdLst/>
                <a:ahLst/>
                <a:cxnLst/>
                <a:rect r="r" b="b" t="t" l="l"/>
                <a:pathLst>
                  <a:path h="1754720" w="13225797">
                    <a:moveTo>
                      <a:pt x="0" y="0"/>
                    </a:moveTo>
                    <a:lnTo>
                      <a:pt x="13225797" y="0"/>
                    </a:lnTo>
                    <a:lnTo>
                      <a:pt x="13225797" y="1754720"/>
                    </a:lnTo>
                    <a:lnTo>
                      <a:pt x="0" y="1754720"/>
                    </a:lnTo>
                    <a:close/>
                  </a:path>
                </a:pathLst>
              </a:custGeom>
              <a:blipFill>
                <a:blip r:embed="rId3">
                  <a:alphaModFix amt="0"/>
                </a:blip>
                <a:stretch>
                  <a:fillRect l="0" t="-96863" r="0" b="-96863"/>
                </a:stretch>
              </a:blipFill>
            </p:spPr>
          </p:sp>
          <p:sp>
            <p:nvSpPr>
              <p:cNvPr name="TextBox 28" id="28"/>
              <p:cNvSpPr txBox="true"/>
              <p:nvPr/>
            </p:nvSpPr>
            <p:spPr>
              <a:xfrm>
                <a:off x="0" y="19050"/>
                <a:ext cx="13225793" cy="1735671"/>
              </a:xfrm>
              <a:prstGeom prst="rect">
                <a:avLst/>
              </a:prstGeom>
            </p:spPr>
            <p:txBody>
              <a:bodyPr anchor="ctr" rtlCol="false" tIns="0" lIns="0" bIns="0" rIns="0"/>
              <a:lstStyle/>
              <a:p>
                <a:pPr algn="just">
                  <a:lnSpc>
                    <a:spcPts val="4050"/>
                  </a:lnSpc>
                </a:pPr>
                <a:r>
                  <a:rPr lang="en-US" sz="3750">
                    <a:solidFill>
                      <a:srgbClr val="FFFFFF"/>
                    </a:solidFill>
                    <a:latin typeface="Times New Roman"/>
                    <a:ea typeface="Times New Roman"/>
                    <a:cs typeface="Times New Roman"/>
                    <a:sym typeface="Times New Roman"/>
                  </a:rPr>
                  <a:t>On all roles, high vacancy rates</a:t>
                </a:r>
              </a:p>
            </p:txBody>
          </p:sp>
        </p:grpSp>
      </p:grpSp>
      <p:grpSp>
        <p:nvGrpSpPr>
          <p:cNvPr name="Group 29" id="29"/>
          <p:cNvGrpSpPr/>
          <p:nvPr/>
        </p:nvGrpSpPr>
        <p:grpSpPr>
          <a:xfrm rot="0">
            <a:off x="6872592" y="4652753"/>
            <a:ext cx="10051180" cy="1447876"/>
            <a:chOff x="0" y="0"/>
            <a:chExt cx="13401573" cy="1930502"/>
          </a:xfrm>
        </p:grpSpPr>
        <p:sp>
          <p:nvSpPr>
            <p:cNvPr name="Freeform 30" id="30"/>
            <p:cNvSpPr/>
            <p:nvPr/>
          </p:nvSpPr>
          <p:spPr>
            <a:xfrm flipH="false" flipV="false" rot="0">
              <a:off x="0" y="0"/>
              <a:ext cx="13401675" cy="1930527"/>
            </a:xfrm>
            <a:custGeom>
              <a:avLst/>
              <a:gdLst/>
              <a:ahLst/>
              <a:cxnLst/>
              <a:rect r="r" b="b" t="t" l="l"/>
              <a:pathLst>
                <a:path h="1930527" w="13401675">
                  <a:moveTo>
                    <a:pt x="0" y="321818"/>
                  </a:moveTo>
                  <a:cubicBezTo>
                    <a:pt x="0" y="144018"/>
                    <a:pt x="144018" y="0"/>
                    <a:pt x="321818" y="0"/>
                  </a:cubicBezTo>
                  <a:lnTo>
                    <a:pt x="13079857" y="0"/>
                  </a:lnTo>
                  <a:cubicBezTo>
                    <a:pt x="13257530" y="0"/>
                    <a:pt x="13401675" y="144018"/>
                    <a:pt x="13401675" y="321818"/>
                  </a:cubicBezTo>
                  <a:lnTo>
                    <a:pt x="13401675" y="1608709"/>
                  </a:lnTo>
                  <a:cubicBezTo>
                    <a:pt x="13401675" y="1786382"/>
                    <a:pt x="13257657" y="1930527"/>
                    <a:pt x="13079857" y="1930527"/>
                  </a:cubicBezTo>
                  <a:lnTo>
                    <a:pt x="321818" y="1930527"/>
                  </a:lnTo>
                  <a:cubicBezTo>
                    <a:pt x="144018" y="1930527"/>
                    <a:pt x="0" y="1786382"/>
                    <a:pt x="0" y="1608709"/>
                  </a:cubicBez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grpSp>
        <p:nvGrpSpPr>
          <p:cNvPr name="Group 31" id="31"/>
          <p:cNvGrpSpPr/>
          <p:nvPr/>
        </p:nvGrpSpPr>
        <p:grpSpPr>
          <a:xfrm rot="0">
            <a:off x="6938505" y="4718666"/>
            <a:ext cx="9919345" cy="1316041"/>
            <a:chOff x="0" y="0"/>
            <a:chExt cx="13225793" cy="1754721"/>
          </a:xfrm>
        </p:grpSpPr>
        <p:sp>
          <p:nvSpPr>
            <p:cNvPr name="Freeform 32" id="32"/>
            <p:cNvSpPr/>
            <p:nvPr/>
          </p:nvSpPr>
          <p:spPr>
            <a:xfrm flipH="false" flipV="false" rot="0">
              <a:off x="0" y="0"/>
              <a:ext cx="13225793" cy="1754721"/>
            </a:xfrm>
            <a:custGeom>
              <a:avLst/>
              <a:gdLst/>
              <a:ahLst/>
              <a:cxnLst/>
              <a:rect r="r" b="b" t="t" l="l"/>
              <a:pathLst>
                <a:path h="1754721" w="13225793">
                  <a:moveTo>
                    <a:pt x="0" y="0"/>
                  </a:moveTo>
                  <a:lnTo>
                    <a:pt x="13225793" y="0"/>
                  </a:lnTo>
                  <a:lnTo>
                    <a:pt x="13225793" y="1754721"/>
                  </a:lnTo>
                  <a:lnTo>
                    <a:pt x="0" y="17547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33" id="33"/>
            <p:cNvGrpSpPr/>
            <p:nvPr/>
          </p:nvGrpSpPr>
          <p:grpSpPr>
            <a:xfrm rot="0">
              <a:off x="0" y="0"/>
              <a:ext cx="13225793" cy="1754721"/>
              <a:chOff x="0" y="0"/>
              <a:chExt cx="13225793" cy="1754721"/>
            </a:xfrm>
          </p:grpSpPr>
          <p:sp>
            <p:nvSpPr>
              <p:cNvPr name="Freeform 34" id="34"/>
              <p:cNvSpPr/>
              <p:nvPr/>
            </p:nvSpPr>
            <p:spPr>
              <a:xfrm flipH="false" flipV="false" rot="0">
                <a:off x="0" y="0"/>
                <a:ext cx="13225797" cy="1754720"/>
              </a:xfrm>
              <a:custGeom>
                <a:avLst/>
                <a:gdLst/>
                <a:ahLst/>
                <a:cxnLst/>
                <a:rect r="r" b="b" t="t" l="l"/>
                <a:pathLst>
                  <a:path h="1754720" w="13225797">
                    <a:moveTo>
                      <a:pt x="0" y="0"/>
                    </a:moveTo>
                    <a:lnTo>
                      <a:pt x="13225797" y="0"/>
                    </a:lnTo>
                    <a:lnTo>
                      <a:pt x="13225797" y="1754720"/>
                    </a:lnTo>
                    <a:lnTo>
                      <a:pt x="0" y="1754720"/>
                    </a:lnTo>
                    <a:close/>
                  </a:path>
                </a:pathLst>
              </a:custGeom>
              <a:blipFill>
                <a:blip r:embed="rId3">
                  <a:alphaModFix amt="0"/>
                </a:blip>
                <a:stretch>
                  <a:fillRect l="0" t="-96863" r="0" b="-96863"/>
                </a:stretch>
              </a:blipFill>
            </p:spPr>
          </p:sp>
          <p:sp>
            <p:nvSpPr>
              <p:cNvPr name="TextBox 35" id="35"/>
              <p:cNvSpPr txBox="true"/>
              <p:nvPr/>
            </p:nvSpPr>
            <p:spPr>
              <a:xfrm>
                <a:off x="0" y="19050"/>
                <a:ext cx="13225793" cy="1735671"/>
              </a:xfrm>
              <a:prstGeom prst="rect">
                <a:avLst/>
              </a:prstGeom>
            </p:spPr>
            <p:txBody>
              <a:bodyPr anchor="ctr" rtlCol="false" tIns="0" lIns="0" bIns="0" rIns="0"/>
              <a:lstStyle/>
              <a:p>
                <a:pPr algn="l">
                  <a:lnSpc>
                    <a:spcPts val="4050"/>
                  </a:lnSpc>
                </a:pPr>
                <a:r>
                  <a:rPr lang="en-US" sz="3750">
                    <a:solidFill>
                      <a:srgbClr val="FFFFFF"/>
                    </a:solidFill>
                    <a:latin typeface="Times New Roman"/>
                    <a:ea typeface="Times New Roman"/>
                    <a:cs typeface="Times New Roman"/>
                    <a:sym typeface="Times New Roman"/>
                  </a:rPr>
                  <a:t>Nurse and GP inadequacies</a:t>
                </a:r>
              </a:p>
            </p:txBody>
          </p:sp>
        </p:grpSp>
      </p:grpSp>
      <p:grpSp>
        <p:nvGrpSpPr>
          <p:cNvPr name="Group 36" id="36"/>
          <p:cNvGrpSpPr/>
          <p:nvPr/>
        </p:nvGrpSpPr>
        <p:grpSpPr>
          <a:xfrm rot="0">
            <a:off x="6872592" y="6208624"/>
            <a:ext cx="10051180" cy="1447876"/>
            <a:chOff x="0" y="0"/>
            <a:chExt cx="13401573" cy="1930502"/>
          </a:xfrm>
        </p:grpSpPr>
        <p:sp>
          <p:nvSpPr>
            <p:cNvPr name="Freeform 37" id="37"/>
            <p:cNvSpPr/>
            <p:nvPr/>
          </p:nvSpPr>
          <p:spPr>
            <a:xfrm flipH="false" flipV="false" rot="0">
              <a:off x="0" y="0"/>
              <a:ext cx="13401675" cy="1930527"/>
            </a:xfrm>
            <a:custGeom>
              <a:avLst/>
              <a:gdLst/>
              <a:ahLst/>
              <a:cxnLst/>
              <a:rect r="r" b="b" t="t" l="l"/>
              <a:pathLst>
                <a:path h="1930527" w="13401675">
                  <a:moveTo>
                    <a:pt x="0" y="321818"/>
                  </a:moveTo>
                  <a:cubicBezTo>
                    <a:pt x="0" y="144018"/>
                    <a:pt x="144018" y="0"/>
                    <a:pt x="321818" y="0"/>
                  </a:cubicBezTo>
                  <a:lnTo>
                    <a:pt x="13079857" y="0"/>
                  </a:lnTo>
                  <a:cubicBezTo>
                    <a:pt x="13257530" y="0"/>
                    <a:pt x="13401675" y="144018"/>
                    <a:pt x="13401675" y="321818"/>
                  </a:cubicBezTo>
                  <a:lnTo>
                    <a:pt x="13401675" y="1608709"/>
                  </a:lnTo>
                  <a:cubicBezTo>
                    <a:pt x="13401675" y="1786382"/>
                    <a:pt x="13257657" y="1930527"/>
                    <a:pt x="13079857" y="1930527"/>
                  </a:cubicBezTo>
                  <a:lnTo>
                    <a:pt x="321818" y="1930527"/>
                  </a:lnTo>
                  <a:cubicBezTo>
                    <a:pt x="144018" y="1930527"/>
                    <a:pt x="0" y="1786382"/>
                    <a:pt x="0" y="1608709"/>
                  </a:cubicBez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grpSp>
        <p:nvGrpSpPr>
          <p:cNvPr name="Group 38" id="38"/>
          <p:cNvGrpSpPr/>
          <p:nvPr/>
        </p:nvGrpSpPr>
        <p:grpSpPr>
          <a:xfrm rot="0">
            <a:off x="6938505" y="6274546"/>
            <a:ext cx="9919345" cy="1316041"/>
            <a:chOff x="0" y="0"/>
            <a:chExt cx="13225793" cy="1754721"/>
          </a:xfrm>
        </p:grpSpPr>
        <p:sp>
          <p:nvSpPr>
            <p:cNvPr name="Freeform 39" id="39"/>
            <p:cNvSpPr/>
            <p:nvPr/>
          </p:nvSpPr>
          <p:spPr>
            <a:xfrm flipH="false" flipV="false" rot="0">
              <a:off x="0" y="0"/>
              <a:ext cx="13225793" cy="1754721"/>
            </a:xfrm>
            <a:custGeom>
              <a:avLst/>
              <a:gdLst/>
              <a:ahLst/>
              <a:cxnLst/>
              <a:rect r="r" b="b" t="t" l="l"/>
              <a:pathLst>
                <a:path h="1754721" w="13225793">
                  <a:moveTo>
                    <a:pt x="0" y="0"/>
                  </a:moveTo>
                  <a:lnTo>
                    <a:pt x="13225793" y="0"/>
                  </a:lnTo>
                  <a:lnTo>
                    <a:pt x="13225793" y="1754721"/>
                  </a:lnTo>
                  <a:lnTo>
                    <a:pt x="0" y="17547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0" id="40"/>
            <p:cNvGrpSpPr/>
            <p:nvPr/>
          </p:nvGrpSpPr>
          <p:grpSpPr>
            <a:xfrm rot="0">
              <a:off x="0" y="0"/>
              <a:ext cx="13225793" cy="1754721"/>
              <a:chOff x="0" y="0"/>
              <a:chExt cx="13225793" cy="1754721"/>
            </a:xfrm>
          </p:grpSpPr>
          <p:sp>
            <p:nvSpPr>
              <p:cNvPr name="Freeform 41" id="41"/>
              <p:cNvSpPr/>
              <p:nvPr/>
            </p:nvSpPr>
            <p:spPr>
              <a:xfrm flipH="false" flipV="false" rot="0">
                <a:off x="0" y="0"/>
                <a:ext cx="13225797" cy="1754720"/>
              </a:xfrm>
              <a:custGeom>
                <a:avLst/>
                <a:gdLst/>
                <a:ahLst/>
                <a:cxnLst/>
                <a:rect r="r" b="b" t="t" l="l"/>
                <a:pathLst>
                  <a:path h="1754720" w="13225797">
                    <a:moveTo>
                      <a:pt x="0" y="0"/>
                    </a:moveTo>
                    <a:lnTo>
                      <a:pt x="13225797" y="0"/>
                    </a:lnTo>
                    <a:lnTo>
                      <a:pt x="13225797" y="1754720"/>
                    </a:lnTo>
                    <a:lnTo>
                      <a:pt x="0" y="1754720"/>
                    </a:lnTo>
                    <a:close/>
                  </a:path>
                </a:pathLst>
              </a:custGeom>
              <a:blipFill>
                <a:blip r:embed="rId3">
                  <a:alphaModFix amt="0"/>
                </a:blip>
                <a:stretch>
                  <a:fillRect l="0" t="-96863" r="0" b="-96863"/>
                </a:stretch>
              </a:blipFill>
            </p:spPr>
          </p:sp>
          <p:sp>
            <p:nvSpPr>
              <p:cNvPr name="TextBox 42" id="42"/>
              <p:cNvSpPr txBox="true"/>
              <p:nvPr/>
            </p:nvSpPr>
            <p:spPr>
              <a:xfrm>
                <a:off x="0" y="19050"/>
                <a:ext cx="13225793" cy="1735671"/>
              </a:xfrm>
              <a:prstGeom prst="rect">
                <a:avLst/>
              </a:prstGeom>
            </p:spPr>
            <p:txBody>
              <a:bodyPr anchor="ctr" rtlCol="false" tIns="0" lIns="0" bIns="0" rIns="0"/>
              <a:lstStyle/>
              <a:p>
                <a:pPr algn="l">
                  <a:lnSpc>
                    <a:spcPts val="4050"/>
                  </a:lnSpc>
                </a:pPr>
                <a:r>
                  <a:rPr lang="en-US" sz="3750">
                    <a:solidFill>
                      <a:srgbClr val="FFFFFF"/>
                    </a:solidFill>
                    <a:latin typeface="Times New Roman"/>
                    <a:ea typeface="Times New Roman"/>
                    <a:cs typeface="Times New Roman"/>
                    <a:sym typeface="Times New Roman"/>
                  </a:rPr>
                  <a:t>Demographic issues of ageing workforce</a:t>
                </a:r>
              </a:p>
            </p:txBody>
          </p:sp>
        </p:grpSp>
      </p:grpSp>
      <p:grpSp>
        <p:nvGrpSpPr>
          <p:cNvPr name="Group 43" id="43"/>
          <p:cNvGrpSpPr/>
          <p:nvPr/>
        </p:nvGrpSpPr>
        <p:grpSpPr>
          <a:xfrm rot="0">
            <a:off x="6872592" y="7764504"/>
            <a:ext cx="10051180" cy="1447876"/>
            <a:chOff x="0" y="0"/>
            <a:chExt cx="13401573" cy="1930502"/>
          </a:xfrm>
        </p:grpSpPr>
        <p:sp>
          <p:nvSpPr>
            <p:cNvPr name="Freeform 44" id="44"/>
            <p:cNvSpPr/>
            <p:nvPr/>
          </p:nvSpPr>
          <p:spPr>
            <a:xfrm flipH="false" flipV="false" rot="0">
              <a:off x="0" y="0"/>
              <a:ext cx="13401675" cy="1930527"/>
            </a:xfrm>
            <a:custGeom>
              <a:avLst/>
              <a:gdLst/>
              <a:ahLst/>
              <a:cxnLst/>
              <a:rect r="r" b="b" t="t" l="l"/>
              <a:pathLst>
                <a:path h="1930527" w="13401675">
                  <a:moveTo>
                    <a:pt x="0" y="321818"/>
                  </a:moveTo>
                  <a:cubicBezTo>
                    <a:pt x="0" y="144018"/>
                    <a:pt x="144018" y="0"/>
                    <a:pt x="321818" y="0"/>
                  </a:cubicBezTo>
                  <a:lnTo>
                    <a:pt x="13079857" y="0"/>
                  </a:lnTo>
                  <a:cubicBezTo>
                    <a:pt x="13257530" y="0"/>
                    <a:pt x="13401675" y="144018"/>
                    <a:pt x="13401675" y="321818"/>
                  </a:cubicBezTo>
                  <a:lnTo>
                    <a:pt x="13401675" y="1608709"/>
                  </a:lnTo>
                  <a:cubicBezTo>
                    <a:pt x="13401675" y="1786382"/>
                    <a:pt x="13257657" y="1930527"/>
                    <a:pt x="13079857" y="1930527"/>
                  </a:cubicBezTo>
                  <a:lnTo>
                    <a:pt x="321818" y="1930527"/>
                  </a:lnTo>
                  <a:cubicBezTo>
                    <a:pt x="144018" y="1930527"/>
                    <a:pt x="0" y="1786382"/>
                    <a:pt x="0" y="1608709"/>
                  </a:cubicBez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grpSp>
        <p:nvGrpSpPr>
          <p:cNvPr name="Group 45" id="45"/>
          <p:cNvGrpSpPr/>
          <p:nvPr/>
        </p:nvGrpSpPr>
        <p:grpSpPr>
          <a:xfrm rot="0">
            <a:off x="6938505" y="7830417"/>
            <a:ext cx="9919345" cy="1316041"/>
            <a:chOff x="0" y="0"/>
            <a:chExt cx="13225793" cy="1754721"/>
          </a:xfrm>
        </p:grpSpPr>
        <p:sp>
          <p:nvSpPr>
            <p:cNvPr name="Freeform 46" id="46"/>
            <p:cNvSpPr/>
            <p:nvPr/>
          </p:nvSpPr>
          <p:spPr>
            <a:xfrm flipH="false" flipV="false" rot="0">
              <a:off x="0" y="0"/>
              <a:ext cx="13225793" cy="1754721"/>
            </a:xfrm>
            <a:custGeom>
              <a:avLst/>
              <a:gdLst/>
              <a:ahLst/>
              <a:cxnLst/>
              <a:rect r="r" b="b" t="t" l="l"/>
              <a:pathLst>
                <a:path h="1754721" w="13225793">
                  <a:moveTo>
                    <a:pt x="0" y="0"/>
                  </a:moveTo>
                  <a:lnTo>
                    <a:pt x="13225793" y="0"/>
                  </a:lnTo>
                  <a:lnTo>
                    <a:pt x="13225793" y="1754721"/>
                  </a:lnTo>
                  <a:lnTo>
                    <a:pt x="0" y="175472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7" id="47"/>
            <p:cNvGrpSpPr/>
            <p:nvPr/>
          </p:nvGrpSpPr>
          <p:grpSpPr>
            <a:xfrm rot="0">
              <a:off x="0" y="0"/>
              <a:ext cx="13225793" cy="1754721"/>
              <a:chOff x="0" y="0"/>
              <a:chExt cx="13225793" cy="1754721"/>
            </a:xfrm>
          </p:grpSpPr>
          <p:sp>
            <p:nvSpPr>
              <p:cNvPr name="Freeform 48" id="48"/>
              <p:cNvSpPr/>
              <p:nvPr/>
            </p:nvSpPr>
            <p:spPr>
              <a:xfrm flipH="false" flipV="false" rot="0">
                <a:off x="0" y="0"/>
                <a:ext cx="13225797" cy="1754720"/>
              </a:xfrm>
              <a:custGeom>
                <a:avLst/>
                <a:gdLst/>
                <a:ahLst/>
                <a:cxnLst/>
                <a:rect r="r" b="b" t="t" l="l"/>
                <a:pathLst>
                  <a:path h="1754720" w="13225797">
                    <a:moveTo>
                      <a:pt x="0" y="0"/>
                    </a:moveTo>
                    <a:lnTo>
                      <a:pt x="13225797" y="0"/>
                    </a:lnTo>
                    <a:lnTo>
                      <a:pt x="13225797" y="1754720"/>
                    </a:lnTo>
                    <a:lnTo>
                      <a:pt x="0" y="1754720"/>
                    </a:lnTo>
                    <a:close/>
                  </a:path>
                </a:pathLst>
              </a:custGeom>
              <a:blipFill>
                <a:blip r:embed="rId3">
                  <a:alphaModFix amt="0"/>
                </a:blip>
                <a:stretch>
                  <a:fillRect l="0" t="-96863" r="0" b="-96863"/>
                </a:stretch>
              </a:blipFill>
            </p:spPr>
          </p:sp>
          <p:sp>
            <p:nvSpPr>
              <p:cNvPr name="TextBox 49" id="49"/>
              <p:cNvSpPr txBox="true"/>
              <p:nvPr/>
            </p:nvSpPr>
            <p:spPr>
              <a:xfrm>
                <a:off x="0" y="19050"/>
                <a:ext cx="13225793" cy="1735671"/>
              </a:xfrm>
              <a:prstGeom prst="rect">
                <a:avLst/>
              </a:prstGeom>
            </p:spPr>
            <p:txBody>
              <a:bodyPr anchor="ctr" rtlCol="false" tIns="0" lIns="0" bIns="0" rIns="0"/>
              <a:lstStyle/>
              <a:p>
                <a:pPr algn="just">
                  <a:lnSpc>
                    <a:spcPts val="4050"/>
                  </a:lnSpc>
                </a:pPr>
                <a:r>
                  <a:rPr lang="en-US" sz="3750">
                    <a:solidFill>
                      <a:srgbClr val="FFFFFF"/>
                    </a:solidFill>
                    <a:latin typeface="Times New Roman"/>
                    <a:ea typeface="Times New Roman"/>
                    <a:cs typeface="Times New Roman"/>
                    <a:sym typeface="Times New Roman"/>
                  </a:rPr>
                  <a:t>There is a constant surplus between the demand and supply of workforce (NHS Digital, 2024). </a:t>
                </a:r>
              </a:p>
            </p:txBody>
          </p:sp>
        </p:gr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865084" y="5003797"/>
            <a:ext cx="4937760" cy="4800600"/>
            <a:chOff x="0" y="0"/>
            <a:chExt cx="6583680" cy="6400800"/>
          </a:xfrm>
        </p:grpSpPr>
        <p:sp>
          <p:nvSpPr>
            <p:cNvPr name="Freeform 3" id="3"/>
            <p:cNvSpPr/>
            <p:nvPr/>
          </p:nvSpPr>
          <p:spPr>
            <a:xfrm flipH="false" flipV="false" rot="0">
              <a:off x="0" y="0"/>
              <a:ext cx="6583680" cy="6400800"/>
            </a:xfrm>
            <a:custGeom>
              <a:avLst/>
              <a:gdLst/>
              <a:ahLst/>
              <a:cxnLst/>
              <a:rect r="r" b="b" t="t" l="l"/>
              <a:pathLst>
                <a:path h="6400800" w="6583680">
                  <a:moveTo>
                    <a:pt x="6583680" y="6400800"/>
                  </a:moveTo>
                  <a:lnTo>
                    <a:pt x="6583680" y="0"/>
                  </a:lnTo>
                  <a:lnTo>
                    <a:pt x="0" y="6400800"/>
                  </a:lnTo>
                  <a:close/>
                </a:path>
              </a:pathLst>
            </a:custGeom>
            <a:solidFill>
              <a:srgbClr val="FFC000"/>
            </a:solidFill>
          </p:spPr>
        </p:sp>
      </p:grpSp>
      <p:grpSp>
        <p:nvGrpSpPr>
          <p:cNvPr name="Group 4" id="4"/>
          <p:cNvGrpSpPr/>
          <p:nvPr/>
        </p:nvGrpSpPr>
        <p:grpSpPr>
          <a:xfrm rot="0">
            <a:off x="948376" y="920629"/>
            <a:ext cx="16386153" cy="8440398"/>
            <a:chOff x="0" y="0"/>
            <a:chExt cx="21848204" cy="11253864"/>
          </a:xfrm>
        </p:grpSpPr>
        <p:sp>
          <p:nvSpPr>
            <p:cNvPr name="Freeform 5" id="5"/>
            <p:cNvSpPr/>
            <p:nvPr/>
          </p:nvSpPr>
          <p:spPr>
            <a:xfrm flipH="false" flipV="false" rot="0">
              <a:off x="0" y="0"/>
              <a:ext cx="21848190" cy="11253851"/>
            </a:xfrm>
            <a:custGeom>
              <a:avLst/>
              <a:gdLst/>
              <a:ahLst/>
              <a:cxnLst/>
              <a:rect r="r" b="b" t="t" l="l"/>
              <a:pathLst>
                <a:path h="11253851" w="21848190">
                  <a:moveTo>
                    <a:pt x="19050" y="0"/>
                  </a:moveTo>
                  <a:lnTo>
                    <a:pt x="21829140" y="0"/>
                  </a:lnTo>
                  <a:cubicBezTo>
                    <a:pt x="21839681" y="0"/>
                    <a:pt x="21848190" y="8509"/>
                    <a:pt x="21848190" y="19050"/>
                  </a:cubicBezTo>
                  <a:lnTo>
                    <a:pt x="21848190" y="11234801"/>
                  </a:lnTo>
                  <a:cubicBezTo>
                    <a:pt x="21848190" y="11245342"/>
                    <a:pt x="21839681" y="11253851"/>
                    <a:pt x="21829140" y="11253851"/>
                  </a:cubicBezTo>
                  <a:lnTo>
                    <a:pt x="19050" y="11253851"/>
                  </a:lnTo>
                  <a:cubicBezTo>
                    <a:pt x="8509" y="11253851"/>
                    <a:pt x="0" y="11245342"/>
                    <a:pt x="0" y="11234801"/>
                  </a:cubicBezTo>
                  <a:lnTo>
                    <a:pt x="0" y="19050"/>
                  </a:lnTo>
                  <a:cubicBezTo>
                    <a:pt x="0" y="8509"/>
                    <a:pt x="8509" y="0"/>
                    <a:pt x="19050" y="0"/>
                  </a:cubicBezTo>
                  <a:moveTo>
                    <a:pt x="19050" y="38100"/>
                  </a:moveTo>
                  <a:lnTo>
                    <a:pt x="19050" y="19050"/>
                  </a:lnTo>
                  <a:lnTo>
                    <a:pt x="38100" y="19050"/>
                  </a:lnTo>
                  <a:lnTo>
                    <a:pt x="38100" y="11234801"/>
                  </a:lnTo>
                  <a:lnTo>
                    <a:pt x="19050" y="11234801"/>
                  </a:lnTo>
                  <a:lnTo>
                    <a:pt x="19050" y="11215751"/>
                  </a:lnTo>
                  <a:lnTo>
                    <a:pt x="21829140" y="11215751"/>
                  </a:lnTo>
                  <a:lnTo>
                    <a:pt x="21829140" y="11234801"/>
                  </a:lnTo>
                  <a:lnTo>
                    <a:pt x="21810090" y="11234801"/>
                  </a:lnTo>
                  <a:lnTo>
                    <a:pt x="21810090" y="19050"/>
                  </a:lnTo>
                  <a:lnTo>
                    <a:pt x="21829140" y="19050"/>
                  </a:lnTo>
                  <a:lnTo>
                    <a:pt x="21829140" y="38100"/>
                  </a:lnTo>
                  <a:lnTo>
                    <a:pt x="19050" y="38100"/>
                  </a:lnTo>
                  <a:close/>
                </a:path>
              </a:pathLst>
            </a:custGeom>
            <a:solidFill>
              <a:srgbClr val="404040"/>
            </a:solidFill>
          </p:spPr>
        </p:sp>
      </p:grpSp>
      <p:grpSp>
        <p:nvGrpSpPr>
          <p:cNvPr name="Group 6" id="6"/>
          <p:cNvGrpSpPr/>
          <p:nvPr/>
        </p:nvGrpSpPr>
        <p:grpSpPr>
          <a:xfrm rot="0">
            <a:off x="1613649" y="1782956"/>
            <a:ext cx="4482351" cy="6721088"/>
            <a:chOff x="0" y="0"/>
            <a:chExt cx="5976468" cy="8961450"/>
          </a:xfrm>
        </p:grpSpPr>
        <p:sp>
          <p:nvSpPr>
            <p:cNvPr name="Freeform 7" id="7"/>
            <p:cNvSpPr/>
            <p:nvPr/>
          </p:nvSpPr>
          <p:spPr>
            <a:xfrm flipH="false" flipV="false" rot="0">
              <a:off x="0" y="0"/>
              <a:ext cx="5976468" cy="8961452"/>
            </a:xfrm>
            <a:custGeom>
              <a:avLst/>
              <a:gdLst/>
              <a:ahLst/>
              <a:cxnLst/>
              <a:rect r="r" b="b" t="t" l="l"/>
              <a:pathLst>
                <a:path h="8961452" w="5976468">
                  <a:moveTo>
                    <a:pt x="0" y="0"/>
                  </a:moveTo>
                  <a:lnTo>
                    <a:pt x="5976468" y="0"/>
                  </a:lnTo>
                  <a:lnTo>
                    <a:pt x="5976468" y="8961452"/>
                  </a:lnTo>
                  <a:lnTo>
                    <a:pt x="0" y="8961452"/>
                  </a:lnTo>
                  <a:close/>
                </a:path>
              </a:pathLst>
            </a:custGeom>
            <a:blipFill>
              <a:blip r:embed="rId3">
                <a:alphaModFix amt="0"/>
              </a:blip>
              <a:stretch>
                <a:fillRect l="-142385" t="0" r="-142385" b="0"/>
              </a:stretch>
            </a:blipFill>
          </p:spPr>
        </p:sp>
        <p:sp>
          <p:nvSpPr>
            <p:cNvPr name="TextBox 8" id="8"/>
            <p:cNvSpPr txBox="true"/>
            <p:nvPr/>
          </p:nvSpPr>
          <p:spPr>
            <a:xfrm>
              <a:off x="0" y="38100"/>
              <a:ext cx="5976468" cy="8923350"/>
            </a:xfrm>
            <a:prstGeom prst="rect">
              <a:avLst/>
            </a:prstGeom>
          </p:spPr>
          <p:txBody>
            <a:bodyPr anchor="ctr" rtlCol="false" tIns="0" lIns="0" bIns="0" rIns="0"/>
            <a:lstStyle/>
            <a:p>
              <a:pPr algn="r">
                <a:lnSpc>
                  <a:spcPts val="6642"/>
                </a:lnSpc>
              </a:pPr>
              <a:r>
                <a:rPr lang="en-US" sz="6150" b="true">
                  <a:solidFill>
                    <a:srgbClr val="000000"/>
                  </a:solidFill>
                  <a:latin typeface="Times New Roman Bold"/>
                  <a:ea typeface="Times New Roman Bold"/>
                  <a:cs typeface="Times New Roman Bold"/>
                  <a:sym typeface="Times New Roman Bold"/>
                </a:rPr>
                <a:t>Recruitment Challenges </a:t>
              </a:r>
            </a:p>
          </p:txBody>
        </p:sp>
      </p:grpSp>
      <p:sp>
        <p:nvSpPr>
          <p:cNvPr name="AutoShape 9" id="9"/>
          <p:cNvSpPr/>
          <p:nvPr/>
        </p:nvSpPr>
        <p:spPr>
          <a:xfrm rot="5379900">
            <a:off x="4539739" y="5197145"/>
            <a:ext cx="4883401" cy="0"/>
          </a:xfrm>
          <a:prstGeom prst="line">
            <a:avLst/>
          </a:prstGeom>
          <a:ln cap="rnd" w="19050">
            <a:solidFill>
              <a:srgbClr val="000000"/>
            </a:solidFill>
            <a:prstDash val="solid"/>
            <a:headEnd type="none" len="sm" w="sm"/>
            <a:tailEnd type="none" len="sm" w="sm"/>
          </a:ln>
        </p:spPr>
      </p:sp>
      <p:grpSp>
        <p:nvGrpSpPr>
          <p:cNvPr name="Group 10" id="10"/>
          <p:cNvGrpSpPr/>
          <p:nvPr/>
        </p:nvGrpSpPr>
        <p:grpSpPr>
          <a:xfrm rot="0">
            <a:off x="7882890" y="2473309"/>
            <a:ext cx="7054272" cy="5340391"/>
            <a:chOff x="0" y="0"/>
            <a:chExt cx="9405696" cy="7120522"/>
          </a:xfrm>
        </p:grpSpPr>
        <p:sp>
          <p:nvSpPr>
            <p:cNvPr name="Freeform 11" id="11"/>
            <p:cNvSpPr/>
            <p:nvPr/>
          </p:nvSpPr>
          <p:spPr>
            <a:xfrm flipH="false" flipV="false" rot="0">
              <a:off x="0" y="0"/>
              <a:ext cx="9405696" cy="7120520"/>
            </a:xfrm>
            <a:custGeom>
              <a:avLst/>
              <a:gdLst/>
              <a:ahLst/>
              <a:cxnLst/>
              <a:rect r="r" b="b" t="t" l="l"/>
              <a:pathLst>
                <a:path h="7120520" w="9405696">
                  <a:moveTo>
                    <a:pt x="0" y="0"/>
                  </a:moveTo>
                  <a:lnTo>
                    <a:pt x="9405696" y="0"/>
                  </a:lnTo>
                  <a:lnTo>
                    <a:pt x="9405696" y="7120520"/>
                  </a:lnTo>
                  <a:lnTo>
                    <a:pt x="0" y="7120520"/>
                  </a:lnTo>
                  <a:close/>
                </a:path>
              </a:pathLst>
            </a:custGeom>
            <a:blipFill>
              <a:blip r:embed="rId3">
                <a:alphaModFix amt="0"/>
              </a:blip>
              <a:stretch>
                <a:fillRect l="-47131" t="0" r="-47131" b="0"/>
              </a:stretch>
            </a:blipFill>
          </p:spPr>
        </p:sp>
        <p:sp>
          <p:nvSpPr>
            <p:cNvPr name="TextBox 12" id="12"/>
            <p:cNvSpPr txBox="true"/>
            <p:nvPr/>
          </p:nvSpPr>
          <p:spPr>
            <a:xfrm>
              <a:off x="0" y="19050"/>
              <a:ext cx="9405696" cy="7101472"/>
            </a:xfrm>
            <a:prstGeom prst="rect">
              <a:avLst/>
            </a:prstGeom>
          </p:spPr>
          <p:txBody>
            <a:bodyPr anchor="ctr" rtlCol="false" tIns="0" lIns="0" bIns="0" rIns="0"/>
            <a:lstStyle/>
            <a:p>
              <a:pPr algn="just" marL="597217" indent="-298609" lvl="1">
                <a:lnSpc>
                  <a:spcPts val="3564"/>
                </a:lnSpc>
                <a:buFont typeface="Arial"/>
                <a:buChar char="•"/>
              </a:pPr>
              <a:r>
                <a:rPr lang="en-US" sz="3300">
                  <a:solidFill>
                    <a:srgbClr val="000000"/>
                  </a:solidFill>
                  <a:latin typeface="Times New Roman"/>
                  <a:ea typeface="Times New Roman"/>
                  <a:cs typeface="Times New Roman"/>
                  <a:sym typeface="Times New Roman"/>
                </a:rPr>
                <a:t>Major shortage of talent in positions (Morgan, 2022).</a:t>
              </a:r>
            </a:p>
            <a:p>
              <a:pPr algn="just" marL="597217" indent="-298609" lvl="1">
                <a:lnSpc>
                  <a:spcPts val="3564"/>
                </a:lnSpc>
                <a:buFont typeface="Arial"/>
                <a:buChar char="•"/>
              </a:pPr>
              <a:r>
                <a:rPr lang="en-US" sz="3300">
                  <a:solidFill>
                    <a:srgbClr val="000000"/>
                  </a:solidFill>
                  <a:latin typeface="Times New Roman"/>
                  <a:ea typeface="Times New Roman"/>
                  <a:cs typeface="Times New Roman"/>
                  <a:sym typeface="Times New Roman"/>
                </a:rPr>
                <a:t>Long recruitment and hiring process</a:t>
              </a:r>
            </a:p>
            <a:p>
              <a:pPr algn="just" marL="597217" indent="-298609" lvl="1">
                <a:lnSpc>
                  <a:spcPts val="3564"/>
                </a:lnSpc>
                <a:buFont typeface="Arial"/>
                <a:buChar char="•"/>
              </a:pPr>
              <a:r>
                <a:rPr lang="en-US" sz="3300">
                  <a:solidFill>
                    <a:srgbClr val="000000"/>
                  </a:solidFill>
                  <a:latin typeface="Times New Roman"/>
                  <a:ea typeface="Times New Roman"/>
                  <a:cs typeface="Times New Roman"/>
                  <a:sym typeface="Times New Roman"/>
                </a:rPr>
                <a:t>There is excessive dependence on foreign labor force </a:t>
              </a:r>
            </a:p>
            <a:p>
              <a:pPr algn="just" marL="597217" indent="-298609" lvl="1">
                <a:lnSpc>
                  <a:spcPts val="3564"/>
                </a:lnSpc>
                <a:buFont typeface="Arial"/>
                <a:buChar char="•"/>
              </a:pPr>
              <a:r>
                <a:rPr lang="en-US" sz="3300">
                  <a:solidFill>
                    <a:srgbClr val="000000"/>
                  </a:solidFill>
                  <a:latin typeface="Times New Roman"/>
                  <a:ea typeface="Times New Roman"/>
                  <a:cs typeface="Times New Roman"/>
                  <a:sym typeface="Times New Roman"/>
                </a:rPr>
                <a:t>Minimal attractiveness in the employer	</a:t>
              </a:r>
            </a:p>
            <a:p>
              <a:pPr algn="just" marL="597217" indent="-298609" lvl="1">
                <a:lnSpc>
                  <a:spcPts val="3564"/>
                </a:lnSpc>
                <a:buFont typeface="Arial"/>
                <a:buChar char="•"/>
              </a:pPr>
              <a:r>
                <a:rPr lang="en-US" sz="3300">
                  <a:solidFill>
                    <a:srgbClr val="000000"/>
                  </a:solidFill>
                  <a:latin typeface="Times New Roman"/>
                  <a:ea typeface="Times New Roman"/>
                  <a:cs typeface="Times New Roman"/>
                  <a:sym typeface="Times New Roman"/>
                </a:rPr>
                <a:t>Strong rivalry in the sector of healthcare (Morgan, 2022). </a:t>
              </a: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510351" y="1782956"/>
            <a:ext cx="4591269" cy="6721088"/>
            <a:chOff x="0" y="0"/>
            <a:chExt cx="6121692" cy="8961450"/>
          </a:xfrm>
        </p:grpSpPr>
        <p:sp>
          <p:nvSpPr>
            <p:cNvPr name="Freeform 3" id="3"/>
            <p:cNvSpPr/>
            <p:nvPr/>
          </p:nvSpPr>
          <p:spPr>
            <a:xfrm flipH="false" flipV="false" rot="0">
              <a:off x="0" y="0"/>
              <a:ext cx="6121696" cy="8961452"/>
            </a:xfrm>
            <a:custGeom>
              <a:avLst/>
              <a:gdLst/>
              <a:ahLst/>
              <a:cxnLst/>
              <a:rect r="r" b="b" t="t" l="l"/>
              <a:pathLst>
                <a:path h="8961452" w="6121696">
                  <a:moveTo>
                    <a:pt x="0" y="0"/>
                  </a:moveTo>
                  <a:lnTo>
                    <a:pt x="6121696" y="0"/>
                  </a:lnTo>
                  <a:lnTo>
                    <a:pt x="6121696" y="8961452"/>
                  </a:lnTo>
                  <a:lnTo>
                    <a:pt x="0" y="8961452"/>
                  </a:lnTo>
                  <a:close/>
                </a:path>
              </a:pathLst>
            </a:custGeom>
            <a:blipFill>
              <a:blip r:embed="rId3">
                <a:alphaModFix amt="0"/>
              </a:blip>
              <a:stretch>
                <a:fillRect l="-137821" t="0" r="-137821" b="0"/>
              </a:stretch>
            </a:blipFill>
          </p:spPr>
        </p:sp>
        <p:sp>
          <p:nvSpPr>
            <p:cNvPr name="TextBox 4" id="4"/>
            <p:cNvSpPr txBox="true"/>
            <p:nvPr/>
          </p:nvSpPr>
          <p:spPr>
            <a:xfrm>
              <a:off x="0" y="57150"/>
              <a:ext cx="6121692" cy="8904300"/>
            </a:xfrm>
            <a:prstGeom prst="rect">
              <a:avLst/>
            </a:prstGeom>
          </p:spPr>
          <p:txBody>
            <a:bodyPr anchor="ctr" rtlCol="false" tIns="0" lIns="0" bIns="0" rIns="0"/>
            <a:lstStyle/>
            <a:p>
              <a:pPr algn="r">
                <a:lnSpc>
                  <a:spcPts val="9072"/>
                </a:lnSpc>
              </a:pPr>
              <a:r>
                <a:rPr lang="en-US" sz="8400" b="true">
                  <a:solidFill>
                    <a:srgbClr val="000000"/>
                  </a:solidFill>
                  <a:latin typeface="Times New Roman Bold"/>
                  <a:ea typeface="Times New Roman Bold"/>
                  <a:cs typeface="Times New Roman Bold"/>
                  <a:sym typeface="Times New Roman Bold"/>
                </a:rPr>
                <a:t>Evidence</a:t>
              </a:r>
            </a:p>
            <a:p>
              <a:pPr algn="r">
                <a:lnSpc>
                  <a:spcPts val="9072"/>
                </a:lnSpc>
              </a:pPr>
              <a:r>
                <a:rPr lang="en-US" sz="8400" b="true">
                  <a:solidFill>
                    <a:srgbClr val="000000"/>
                  </a:solidFill>
                  <a:latin typeface="Times New Roman Bold"/>
                  <a:ea typeface="Times New Roman Bold"/>
                  <a:cs typeface="Times New Roman Bold"/>
                  <a:sym typeface="Times New Roman Bold"/>
                </a:rPr>
                <a:t>(Data Insights) </a:t>
              </a:r>
            </a:p>
          </p:txBody>
        </p:sp>
      </p:grpSp>
      <p:grpSp>
        <p:nvGrpSpPr>
          <p:cNvPr name="Group 5" id="5"/>
          <p:cNvGrpSpPr/>
          <p:nvPr/>
        </p:nvGrpSpPr>
        <p:grpSpPr>
          <a:xfrm rot="0">
            <a:off x="6976872" y="485280"/>
            <a:ext cx="10825963" cy="9319127"/>
            <a:chOff x="0" y="0"/>
            <a:chExt cx="14434617" cy="12425502"/>
          </a:xfrm>
        </p:grpSpPr>
        <p:sp>
          <p:nvSpPr>
            <p:cNvPr name="Freeform 6" id="6"/>
            <p:cNvSpPr/>
            <p:nvPr/>
          </p:nvSpPr>
          <p:spPr>
            <a:xfrm flipH="false" flipV="false" rot="0">
              <a:off x="0" y="0"/>
              <a:ext cx="14434567" cy="12425553"/>
            </a:xfrm>
            <a:custGeom>
              <a:avLst/>
              <a:gdLst/>
              <a:ahLst/>
              <a:cxnLst/>
              <a:rect r="r" b="b" t="t" l="l"/>
              <a:pathLst>
                <a:path h="12425553" w="14434567">
                  <a:moveTo>
                    <a:pt x="0" y="0"/>
                  </a:moveTo>
                  <a:lnTo>
                    <a:pt x="2242566" y="0"/>
                  </a:lnTo>
                  <a:lnTo>
                    <a:pt x="3673983" y="0"/>
                  </a:lnTo>
                  <a:lnTo>
                    <a:pt x="5786882" y="0"/>
                  </a:lnTo>
                  <a:lnTo>
                    <a:pt x="7271766" y="0"/>
                  </a:lnTo>
                  <a:lnTo>
                    <a:pt x="14434567" y="0"/>
                  </a:lnTo>
                  <a:lnTo>
                    <a:pt x="14434567" y="5729859"/>
                  </a:lnTo>
                  <a:lnTo>
                    <a:pt x="7547737" y="12425553"/>
                  </a:lnTo>
                  <a:lnTo>
                    <a:pt x="5786882" y="12425553"/>
                  </a:lnTo>
                  <a:lnTo>
                    <a:pt x="5786882" y="12421997"/>
                  </a:lnTo>
                  <a:lnTo>
                    <a:pt x="3673983" y="12421997"/>
                  </a:lnTo>
                  <a:lnTo>
                    <a:pt x="3673983" y="12425553"/>
                  </a:lnTo>
                  <a:lnTo>
                    <a:pt x="0" y="12425553"/>
                  </a:lnTo>
                  <a:close/>
                </a:path>
              </a:pathLst>
            </a:custGeom>
            <a:solidFill>
              <a:srgbClr val="808080">
                <a:alpha val="5882"/>
              </a:srgbClr>
            </a:solidFill>
          </p:spPr>
        </p:sp>
      </p:grpSp>
      <p:grpSp>
        <p:nvGrpSpPr>
          <p:cNvPr name="Group 7" id="7"/>
          <p:cNvGrpSpPr/>
          <p:nvPr/>
        </p:nvGrpSpPr>
        <p:grpSpPr>
          <a:xfrm rot="0">
            <a:off x="12865084" y="5003797"/>
            <a:ext cx="4937760" cy="4800600"/>
            <a:chOff x="0" y="0"/>
            <a:chExt cx="6583680" cy="6400800"/>
          </a:xfrm>
        </p:grpSpPr>
        <p:sp>
          <p:nvSpPr>
            <p:cNvPr name="Freeform 8" id="8"/>
            <p:cNvSpPr/>
            <p:nvPr/>
          </p:nvSpPr>
          <p:spPr>
            <a:xfrm flipH="false" flipV="false" rot="0">
              <a:off x="0" y="0"/>
              <a:ext cx="6583680" cy="6400800"/>
            </a:xfrm>
            <a:custGeom>
              <a:avLst/>
              <a:gdLst/>
              <a:ahLst/>
              <a:cxnLst/>
              <a:rect r="r" b="b" t="t" l="l"/>
              <a:pathLst>
                <a:path h="6400800" w="6583680">
                  <a:moveTo>
                    <a:pt x="6583680" y="6400800"/>
                  </a:moveTo>
                  <a:lnTo>
                    <a:pt x="6583680" y="0"/>
                  </a:lnTo>
                  <a:lnTo>
                    <a:pt x="0" y="6400800"/>
                  </a:lnTo>
                  <a:close/>
                </a:path>
              </a:pathLst>
            </a:custGeom>
            <a:solidFill>
              <a:srgbClr val="FFC000"/>
            </a:solidFill>
          </p:spPr>
        </p:sp>
      </p:grpSp>
      <p:grpSp>
        <p:nvGrpSpPr>
          <p:cNvPr name="Group 9" id="9"/>
          <p:cNvGrpSpPr/>
          <p:nvPr/>
        </p:nvGrpSpPr>
        <p:grpSpPr>
          <a:xfrm rot="0">
            <a:off x="948376" y="920629"/>
            <a:ext cx="16386153" cy="8440398"/>
            <a:chOff x="0" y="0"/>
            <a:chExt cx="21848204" cy="11253864"/>
          </a:xfrm>
        </p:grpSpPr>
        <p:sp>
          <p:nvSpPr>
            <p:cNvPr name="Freeform 10" id="10"/>
            <p:cNvSpPr/>
            <p:nvPr/>
          </p:nvSpPr>
          <p:spPr>
            <a:xfrm flipH="false" flipV="false" rot="0">
              <a:off x="0" y="0"/>
              <a:ext cx="21848190" cy="11253851"/>
            </a:xfrm>
            <a:custGeom>
              <a:avLst/>
              <a:gdLst/>
              <a:ahLst/>
              <a:cxnLst/>
              <a:rect r="r" b="b" t="t" l="l"/>
              <a:pathLst>
                <a:path h="11253851" w="21848190">
                  <a:moveTo>
                    <a:pt x="19050" y="0"/>
                  </a:moveTo>
                  <a:lnTo>
                    <a:pt x="21829140" y="0"/>
                  </a:lnTo>
                  <a:cubicBezTo>
                    <a:pt x="21839681" y="0"/>
                    <a:pt x="21848190" y="8509"/>
                    <a:pt x="21848190" y="19050"/>
                  </a:cubicBezTo>
                  <a:lnTo>
                    <a:pt x="21848190" y="11234801"/>
                  </a:lnTo>
                  <a:cubicBezTo>
                    <a:pt x="21848190" y="11245342"/>
                    <a:pt x="21839681" y="11253851"/>
                    <a:pt x="21829140" y="11253851"/>
                  </a:cubicBezTo>
                  <a:lnTo>
                    <a:pt x="19050" y="11253851"/>
                  </a:lnTo>
                  <a:cubicBezTo>
                    <a:pt x="8509" y="11253851"/>
                    <a:pt x="0" y="11245342"/>
                    <a:pt x="0" y="11234801"/>
                  </a:cubicBezTo>
                  <a:lnTo>
                    <a:pt x="0" y="19050"/>
                  </a:lnTo>
                  <a:cubicBezTo>
                    <a:pt x="0" y="8509"/>
                    <a:pt x="8509" y="0"/>
                    <a:pt x="19050" y="0"/>
                  </a:cubicBezTo>
                  <a:moveTo>
                    <a:pt x="19050" y="38100"/>
                  </a:moveTo>
                  <a:lnTo>
                    <a:pt x="19050" y="19050"/>
                  </a:lnTo>
                  <a:lnTo>
                    <a:pt x="38100" y="19050"/>
                  </a:lnTo>
                  <a:lnTo>
                    <a:pt x="38100" y="11234801"/>
                  </a:lnTo>
                  <a:lnTo>
                    <a:pt x="19050" y="11234801"/>
                  </a:lnTo>
                  <a:lnTo>
                    <a:pt x="19050" y="11215751"/>
                  </a:lnTo>
                  <a:lnTo>
                    <a:pt x="21829140" y="11215751"/>
                  </a:lnTo>
                  <a:lnTo>
                    <a:pt x="21829140" y="11234801"/>
                  </a:lnTo>
                  <a:lnTo>
                    <a:pt x="21810090" y="11234801"/>
                  </a:lnTo>
                  <a:lnTo>
                    <a:pt x="21810090" y="19050"/>
                  </a:lnTo>
                  <a:lnTo>
                    <a:pt x="21829140" y="19050"/>
                  </a:lnTo>
                  <a:lnTo>
                    <a:pt x="21829140" y="38100"/>
                  </a:lnTo>
                  <a:lnTo>
                    <a:pt x="19050" y="38100"/>
                  </a:lnTo>
                  <a:close/>
                </a:path>
              </a:pathLst>
            </a:custGeom>
            <a:solidFill>
              <a:srgbClr val="404040"/>
            </a:solidFill>
          </p:spPr>
        </p:sp>
      </p:grpSp>
      <p:grpSp>
        <p:nvGrpSpPr>
          <p:cNvPr name="Group 11" id="11"/>
          <p:cNvGrpSpPr/>
          <p:nvPr/>
        </p:nvGrpSpPr>
        <p:grpSpPr>
          <a:xfrm rot="0">
            <a:off x="7642193" y="1545784"/>
            <a:ext cx="7634659" cy="1351093"/>
            <a:chOff x="0" y="0"/>
            <a:chExt cx="10179545" cy="1801457"/>
          </a:xfrm>
        </p:grpSpPr>
        <p:sp>
          <p:nvSpPr>
            <p:cNvPr name="Freeform 12" id="12"/>
            <p:cNvSpPr/>
            <p:nvPr/>
          </p:nvSpPr>
          <p:spPr>
            <a:xfrm flipH="false" flipV="false" rot="0">
              <a:off x="12700" y="12700"/>
              <a:ext cx="10154158" cy="1776095"/>
            </a:xfrm>
            <a:custGeom>
              <a:avLst/>
              <a:gdLst/>
              <a:ahLst/>
              <a:cxnLst/>
              <a:rect r="r" b="b" t="t" l="l"/>
              <a:pathLst>
                <a:path h="1776095" w="10154158">
                  <a:moveTo>
                    <a:pt x="0" y="296037"/>
                  </a:moveTo>
                  <a:cubicBezTo>
                    <a:pt x="0" y="132588"/>
                    <a:pt x="134112" y="0"/>
                    <a:pt x="299466" y="0"/>
                  </a:cubicBezTo>
                  <a:lnTo>
                    <a:pt x="9854692" y="0"/>
                  </a:lnTo>
                  <a:cubicBezTo>
                    <a:pt x="10020047" y="0"/>
                    <a:pt x="10154158" y="132588"/>
                    <a:pt x="10154158" y="296037"/>
                  </a:cubicBezTo>
                  <a:lnTo>
                    <a:pt x="10154158" y="1480058"/>
                  </a:lnTo>
                  <a:cubicBezTo>
                    <a:pt x="10154158" y="1643507"/>
                    <a:pt x="10020047" y="1776095"/>
                    <a:pt x="9854692" y="1776095"/>
                  </a:cubicBezTo>
                  <a:lnTo>
                    <a:pt x="299466" y="1776095"/>
                  </a:lnTo>
                  <a:cubicBezTo>
                    <a:pt x="134112" y="1776095"/>
                    <a:pt x="0" y="1643507"/>
                    <a:pt x="0" y="1480058"/>
                  </a:cubicBezTo>
                  <a:close/>
                </a:path>
              </a:pathLst>
            </a:custGeom>
            <a:solidFill>
              <a:srgbClr val="5B9BD5"/>
            </a:solidFill>
          </p:spPr>
        </p:sp>
        <p:sp>
          <p:nvSpPr>
            <p:cNvPr name="Freeform 13" id="13"/>
            <p:cNvSpPr/>
            <p:nvPr/>
          </p:nvSpPr>
          <p:spPr>
            <a:xfrm flipH="false" flipV="false" rot="0">
              <a:off x="0" y="0"/>
              <a:ext cx="10179558" cy="1801495"/>
            </a:xfrm>
            <a:custGeom>
              <a:avLst/>
              <a:gdLst/>
              <a:ahLst/>
              <a:cxnLst/>
              <a:rect r="r" b="b" t="t" l="l"/>
              <a:pathLst>
                <a:path h="1801495" w="10179558">
                  <a:moveTo>
                    <a:pt x="0" y="308737"/>
                  </a:moveTo>
                  <a:cubicBezTo>
                    <a:pt x="0" y="138049"/>
                    <a:pt x="139954" y="0"/>
                    <a:pt x="312166" y="0"/>
                  </a:cubicBezTo>
                  <a:lnTo>
                    <a:pt x="9867392" y="0"/>
                  </a:lnTo>
                  <a:lnTo>
                    <a:pt x="9867392" y="12700"/>
                  </a:lnTo>
                  <a:lnTo>
                    <a:pt x="9867392" y="0"/>
                  </a:lnTo>
                  <a:cubicBezTo>
                    <a:pt x="10039731" y="0"/>
                    <a:pt x="10179558" y="138049"/>
                    <a:pt x="10179558" y="308737"/>
                  </a:cubicBezTo>
                  <a:lnTo>
                    <a:pt x="10166858" y="308737"/>
                  </a:lnTo>
                  <a:lnTo>
                    <a:pt x="10179558" y="308737"/>
                  </a:lnTo>
                  <a:lnTo>
                    <a:pt x="10179558" y="1492758"/>
                  </a:lnTo>
                  <a:lnTo>
                    <a:pt x="10166858" y="1492758"/>
                  </a:lnTo>
                  <a:lnTo>
                    <a:pt x="10179558" y="1492758"/>
                  </a:lnTo>
                  <a:cubicBezTo>
                    <a:pt x="10179558" y="1663446"/>
                    <a:pt x="10039604" y="1801495"/>
                    <a:pt x="9867392" y="1801495"/>
                  </a:cubicBezTo>
                  <a:lnTo>
                    <a:pt x="9867392" y="1788795"/>
                  </a:lnTo>
                  <a:lnTo>
                    <a:pt x="9867392" y="1801495"/>
                  </a:lnTo>
                  <a:lnTo>
                    <a:pt x="312166" y="1801495"/>
                  </a:lnTo>
                  <a:lnTo>
                    <a:pt x="312166" y="1788795"/>
                  </a:lnTo>
                  <a:lnTo>
                    <a:pt x="312166" y="1801495"/>
                  </a:lnTo>
                  <a:cubicBezTo>
                    <a:pt x="139954" y="1801495"/>
                    <a:pt x="0" y="1663446"/>
                    <a:pt x="0" y="1492758"/>
                  </a:cubicBezTo>
                  <a:lnTo>
                    <a:pt x="0" y="308737"/>
                  </a:lnTo>
                  <a:lnTo>
                    <a:pt x="12700" y="308737"/>
                  </a:lnTo>
                  <a:lnTo>
                    <a:pt x="0" y="308737"/>
                  </a:lnTo>
                  <a:moveTo>
                    <a:pt x="25400" y="308737"/>
                  </a:moveTo>
                  <a:lnTo>
                    <a:pt x="25400" y="1492758"/>
                  </a:lnTo>
                  <a:lnTo>
                    <a:pt x="12700" y="1492758"/>
                  </a:lnTo>
                  <a:lnTo>
                    <a:pt x="25400" y="1492758"/>
                  </a:lnTo>
                  <a:cubicBezTo>
                    <a:pt x="25400" y="1649095"/>
                    <a:pt x="153670" y="1776095"/>
                    <a:pt x="312166" y="1776095"/>
                  </a:cubicBezTo>
                  <a:lnTo>
                    <a:pt x="9867392" y="1776095"/>
                  </a:lnTo>
                  <a:cubicBezTo>
                    <a:pt x="10025888" y="1776095"/>
                    <a:pt x="10154158" y="1649095"/>
                    <a:pt x="10154158" y="1492758"/>
                  </a:cubicBezTo>
                  <a:lnTo>
                    <a:pt x="10154158" y="308737"/>
                  </a:lnTo>
                  <a:cubicBezTo>
                    <a:pt x="10154158" y="152400"/>
                    <a:pt x="10025888" y="25400"/>
                    <a:pt x="9867392" y="25400"/>
                  </a:cubicBezTo>
                  <a:lnTo>
                    <a:pt x="312166" y="25400"/>
                  </a:lnTo>
                  <a:lnTo>
                    <a:pt x="312166" y="12700"/>
                  </a:lnTo>
                  <a:lnTo>
                    <a:pt x="312166" y="25400"/>
                  </a:lnTo>
                  <a:cubicBezTo>
                    <a:pt x="153670" y="25400"/>
                    <a:pt x="25400" y="152400"/>
                    <a:pt x="25400" y="308737"/>
                  </a:cubicBezTo>
                  <a:close/>
                </a:path>
              </a:pathLst>
            </a:custGeom>
            <a:solidFill>
              <a:srgbClr val="FFFFFF"/>
            </a:solidFill>
          </p:spPr>
        </p:sp>
      </p:grpSp>
      <p:grpSp>
        <p:nvGrpSpPr>
          <p:cNvPr name="Group 14" id="14"/>
          <p:cNvGrpSpPr/>
          <p:nvPr/>
        </p:nvGrpSpPr>
        <p:grpSpPr>
          <a:xfrm rot="0">
            <a:off x="7707211" y="1610811"/>
            <a:ext cx="7504605" cy="1221048"/>
            <a:chOff x="0" y="0"/>
            <a:chExt cx="10006140" cy="1628064"/>
          </a:xfrm>
        </p:grpSpPr>
        <p:sp>
          <p:nvSpPr>
            <p:cNvPr name="Freeform 15" id="15"/>
            <p:cNvSpPr/>
            <p:nvPr/>
          </p:nvSpPr>
          <p:spPr>
            <a:xfrm flipH="false" flipV="false" rot="0">
              <a:off x="0" y="0"/>
              <a:ext cx="10006142" cy="1628060"/>
            </a:xfrm>
            <a:custGeom>
              <a:avLst/>
              <a:gdLst/>
              <a:ahLst/>
              <a:cxnLst/>
              <a:rect r="r" b="b" t="t" l="l"/>
              <a:pathLst>
                <a:path h="1628060" w="10006142">
                  <a:moveTo>
                    <a:pt x="0" y="0"/>
                  </a:moveTo>
                  <a:lnTo>
                    <a:pt x="10006142" y="0"/>
                  </a:lnTo>
                  <a:lnTo>
                    <a:pt x="10006142" y="1628060"/>
                  </a:lnTo>
                  <a:lnTo>
                    <a:pt x="0" y="1628060"/>
                  </a:lnTo>
                  <a:close/>
                </a:path>
              </a:pathLst>
            </a:custGeom>
            <a:blipFill>
              <a:blip r:embed="rId3">
                <a:alphaModFix amt="0"/>
              </a:blip>
              <a:stretch>
                <a:fillRect l="0" t="-69755" r="0" b="-69756"/>
              </a:stretch>
            </a:blipFill>
          </p:spPr>
        </p:sp>
        <p:sp>
          <p:nvSpPr>
            <p:cNvPr name="TextBox 16" id="16"/>
            <p:cNvSpPr txBox="true"/>
            <p:nvPr/>
          </p:nvSpPr>
          <p:spPr>
            <a:xfrm>
              <a:off x="0" y="9525"/>
              <a:ext cx="10006140" cy="1618539"/>
            </a:xfrm>
            <a:prstGeom prst="rect">
              <a:avLst/>
            </a:prstGeom>
          </p:spPr>
          <p:txBody>
            <a:bodyPr anchor="ctr" rtlCol="false" tIns="0" lIns="0" bIns="0" rIns="0"/>
            <a:lstStyle/>
            <a:p>
              <a:pPr algn="just">
                <a:lnSpc>
                  <a:spcPts val="3726"/>
                </a:lnSpc>
              </a:pPr>
              <a:r>
                <a:rPr lang="en-US" sz="3450">
                  <a:solidFill>
                    <a:srgbClr val="FFFFFF"/>
                  </a:solidFill>
                  <a:latin typeface="Times New Roman"/>
                  <a:ea typeface="Times New Roman"/>
                  <a:cs typeface="Times New Roman"/>
                  <a:sym typeface="Times New Roman"/>
                </a:rPr>
                <a:t>Vacancy rate about 8-10 percent. (NHS, 2022)</a:t>
              </a:r>
            </a:p>
          </p:txBody>
        </p:sp>
      </p:grpSp>
      <p:grpSp>
        <p:nvGrpSpPr>
          <p:cNvPr name="Group 17" id="17"/>
          <p:cNvGrpSpPr/>
          <p:nvPr/>
        </p:nvGrpSpPr>
        <p:grpSpPr>
          <a:xfrm rot="0">
            <a:off x="7642193" y="2977191"/>
            <a:ext cx="7634659" cy="1351093"/>
            <a:chOff x="0" y="0"/>
            <a:chExt cx="10179545" cy="1801457"/>
          </a:xfrm>
        </p:grpSpPr>
        <p:sp>
          <p:nvSpPr>
            <p:cNvPr name="Freeform 18" id="18"/>
            <p:cNvSpPr/>
            <p:nvPr/>
          </p:nvSpPr>
          <p:spPr>
            <a:xfrm flipH="false" flipV="false" rot="0">
              <a:off x="12700" y="12700"/>
              <a:ext cx="10154158" cy="1776095"/>
            </a:xfrm>
            <a:custGeom>
              <a:avLst/>
              <a:gdLst/>
              <a:ahLst/>
              <a:cxnLst/>
              <a:rect r="r" b="b" t="t" l="l"/>
              <a:pathLst>
                <a:path h="1776095" w="10154158">
                  <a:moveTo>
                    <a:pt x="0" y="296037"/>
                  </a:moveTo>
                  <a:cubicBezTo>
                    <a:pt x="0" y="132588"/>
                    <a:pt x="134112" y="0"/>
                    <a:pt x="299466" y="0"/>
                  </a:cubicBezTo>
                  <a:lnTo>
                    <a:pt x="9854692" y="0"/>
                  </a:lnTo>
                  <a:cubicBezTo>
                    <a:pt x="10020047" y="0"/>
                    <a:pt x="10154158" y="132588"/>
                    <a:pt x="10154158" y="296037"/>
                  </a:cubicBezTo>
                  <a:lnTo>
                    <a:pt x="10154158" y="1480058"/>
                  </a:lnTo>
                  <a:cubicBezTo>
                    <a:pt x="10154158" y="1643507"/>
                    <a:pt x="10020047" y="1776095"/>
                    <a:pt x="9854692" y="1776095"/>
                  </a:cubicBezTo>
                  <a:lnTo>
                    <a:pt x="299466" y="1776095"/>
                  </a:lnTo>
                  <a:cubicBezTo>
                    <a:pt x="134112" y="1776095"/>
                    <a:pt x="0" y="1643507"/>
                    <a:pt x="0" y="1480058"/>
                  </a:cubicBezTo>
                  <a:close/>
                </a:path>
              </a:pathLst>
            </a:custGeom>
            <a:solidFill>
              <a:srgbClr val="CD54A7"/>
            </a:solidFill>
          </p:spPr>
        </p:sp>
        <p:sp>
          <p:nvSpPr>
            <p:cNvPr name="Freeform 19" id="19"/>
            <p:cNvSpPr/>
            <p:nvPr/>
          </p:nvSpPr>
          <p:spPr>
            <a:xfrm flipH="false" flipV="false" rot="0">
              <a:off x="0" y="0"/>
              <a:ext cx="10179558" cy="1801495"/>
            </a:xfrm>
            <a:custGeom>
              <a:avLst/>
              <a:gdLst/>
              <a:ahLst/>
              <a:cxnLst/>
              <a:rect r="r" b="b" t="t" l="l"/>
              <a:pathLst>
                <a:path h="1801495" w="10179558">
                  <a:moveTo>
                    <a:pt x="0" y="308737"/>
                  </a:moveTo>
                  <a:cubicBezTo>
                    <a:pt x="0" y="138049"/>
                    <a:pt x="139954" y="0"/>
                    <a:pt x="312166" y="0"/>
                  </a:cubicBezTo>
                  <a:lnTo>
                    <a:pt x="9867392" y="0"/>
                  </a:lnTo>
                  <a:lnTo>
                    <a:pt x="9867392" y="12700"/>
                  </a:lnTo>
                  <a:lnTo>
                    <a:pt x="9867392" y="0"/>
                  </a:lnTo>
                  <a:cubicBezTo>
                    <a:pt x="10039731" y="0"/>
                    <a:pt x="10179558" y="138049"/>
                    <a:pt x="10179558" y="308737"/>
                  </a:cubicBezTo>
                  <a:lnTo>
                    <a:pt x="10166858" y="308737"/>
                  </a:lnTo>
                  <a:lnTo>
                    <a:pt x="10179558" y="308737"/>
                  </a:lnTo>
                  <a:lnTo>
                    <a:pt x="10179558" y="1492758"/>
                  </a:lnTo>
                  <a:lnTo>
                    <a:pt x="10166858" y="1492758"/>
                  </a:lnTo>
                  <a:lnTo>
                    <a:pt x="10179558" y="1492758"/>
                  </a:lnTo>
                  <a:cubicBezTo>
                    <a:pt x="10179558" y="1663446"/>
                    <a:pt x="10039604" y="1801495"/>
                    <a:pt x="9867392" y="1801495"/>
                  </a:cubicBezTo>
                  <a:lnTo>
                    <a:pt x="9867392" y="1788795"/>
                  </a:lnTo>
                  <a:lnTo>
                    <a:pt x="9867392" y="1801495"/>
                  </a:lnTo>
                  <a:lnTo>
                    <a:pt x="312166" y="1801495"/>
                  </a:lnTo>
                  <a:lnTo>
                    <a:pt x="312166" y="1788795"/>
                  </a:lnTo>
                  <a:lnTo>
                    <a:pt x="312166" y="1801495"/>
                  </a:lnTo>
                  <a:cubicBezTo>
                    <a:pt x="139954" y="1801495"/>
                    <a:pt x="0" y="1663446"/>
                    <a:pt x="0" y="1492758"/>
                  </a:cubicBezTo>
                  <a:lnTo>
                    <a:pt x="0" y="308737"/>
                  </a:lnTo>
                  <a:lnTo>
                    <a:pt x="12700" y="308737"/>
                  </a:lnTo>
                  <a:lnTo>
                    <a:pt x="0" y="308737"/>
                  </a:lnTo>
                  <a:moveTo>
                    <a:pt x="25400" y="308737"/>
                  </a:moveTo>
                  <a:lnTo>
                    <a:pt x="25400" y="1492758"/>
                  </a:lnTo>
                  <a:lnTo>
                    <a:pt x="12700" y="1492758"/>
                  </a:lnTo>
                  <a:lnTo>
                    <a:pt x="25400" y="1492758"/>
                  </a:lnTo>
                  <a:cubicBezTo>
                    <a:pt x="25400" y="1649095"/>
                    <a:pt x="153670" y="1776095"/>
                    <a:pt x="312166" y="1776095"/>
                  </a:cubicBezTo>
                  <a:lnTo>
                    <a:pt x="9867392" y="1776095"/>
                  </a:lnTo>
                  <a:cubicBezTo>
                    <a:pt x="10025888" y="1776095"/>
                    <a:pt x="10154158" y="1649095"/>
                    <a:pt x="10154158" y="1492758"/>
                  </a:cubicBezTo>
                  <a:lnTo>
                    <a:pt x="10154158" y="308737"/>
                  </a:lnTo>
                  <a:cubicBezTo>
                    <a:pt x="10154158" y="152400"/>
                    <a:pt x="10025888" y="25400"/>
                    <a:pt x="9867392" y="25400"/>
                  </a:cubicBezTo>
                  <a:lnTo>
                    <a:pt x="312166" y="25400"/>
                  </a:lnTo>
                  <a:lnTo>
                    <a:pt x="312166" y="12700"/>
                  </a:lnTo>
                  <a:lnTo>
                    <a:pt x="312166" y="25400"/>
                  </a:lnTo>
                  <a:cubicBezTo>
                    <a:pt x="153670" y="25400"/>
                    <a:pt x="25400" y="152400"/>
                    <a:pt x="25400" y="308737"/>
                  </a:cubicBezTo>
                  <a:close/>
                </a:path>
              </a:pathLst>
            </a:custGeom>
            <a:solidFill>
              <a:srgbClr val="FFFFFF"/>
            </a:solidFill>
          </p:spPr>
        </p:sp>
      </p:grpSp>
      <p:grpSp>
        <p:nvGrpSpPr>
          <p:cNvPr name="Group 20" id="20"/>
          <p:cNvGrpSpPr/>
          <p:nvPr/>
        </p:nvGrpSpPr>
        <p:grpSpPr>
          <a:xfrm rot="0">
            <a:off x="7707211" y="3042218"/>
            <a:ext cx="7504605" cy="1221048"/>
            <a:chOff x="0" y="0"/>
            <a:chExt cx="10006140" cy="1628064"/>
          </a:xfrm>
        </p:grpSpPr>
        <p:sp>
          <p:nvSpPr>
            <p:cNvPr name="Freeform 21" id="21"/>
            <p:cNvSpPr/>
            <p:nvPr/>
          </p:nvSpPr>
          <p:spPr>
            <a:xfrm flipH="false" flipV="false" rot="0">
              <a:off x="0" y="0"/>
              <a:ext cx="10006142" cy="1628060"/>
            </a:xfrm>
            <a:custGeom>
              <a:avLst/>
              <a:gdLst/>
              <a:ahLst/>
              <a:cxnLst/>
              <a:rect r="r" b="b" t="t" l="l"/>
              <a:pathLst>
                <a:path h="1628060" w="10006142">
                  <a:moveTo>
                    <a:pt x="0" y="0"/>
                  </a:moveTo>
                  <a:lnTo>
                    <a:pt x="10006142" y="0"/>
                  </a:lnTo>
                  <a:lnTo>
                    <a:pt x="10006142" y="1628060"/>
                  </a:lnTo>
                  <a:lnTo>
                    <a:pt x="0" y="1628060"/>
                  </a:lnTo>
                  <a:close/>
                </a:path>
              </a:pathLst>
            </a:custGeom>
            <a:blipFill>
              <a:blip r:embed="rId3">
                <a:alphaModFix amt="0"/>
              </a:blip>
              <a:stretch>
                <a:fillRect l="0" t="-69755" r="0" b="-69756"/>
              </a:stretch>
            </a:blipFill>
          </p:spPr>
        </p:sp>
        <p:sp>
          <p:nvSpPr>
            <p:cNvPr name="TextBox 22" id="22"/>
            <p:cNvSpPr txBox="true"/>
            <p:nvPr/>
          </p:nvSpPr>
          <p:spPr>
            <a:xfrm>
              <a:off x="0" y="9525"/>
              <a:ext cx="10006140" cy="1618539"/>
            </a:xfrm>
            <a:prstGeom prst="rect">
              <a:avLst/>
            </a:prstGeom>
          </p:spPr>
          <p:txBody>
            <a:bodyPr anchor="ctr" rtlCol="false" tIns="0" lIns="0" bIns="0" rIns="0"/>
            <a:lstStyle/>
            <a:p>
              <a:pPr algn="just">
                <a:lnSpc>
                  <a:spcPts val="3726"/>
                </a:lnSpc>
              </a:pPr>
              <a:r>
                <a:rPr lang="en-US" sz="3450">
                  <a:solidFill>
                    <a:srgbClr val="FFFFFF"/>
                  </a:solidFill>
                  <a:latin typeface="Times New Roman"/>
                  <a:ea typeface="Times New Roman"/>
                  <a:cs typeface="Times New Roman"/>
                  <a:sym typeface="Times New Roman"/>
                </a:rPr>
                <a:t>Unholy findings of NHS Staff Survey. </a:t>
              </a:r>
            </a:p>
          </p:txBody>
        </p:sp>
      </p:grpSp>
      <p:grpSp>
        <p:nvGrpSpPr>
          <p:cNvPr name="Group 23" id="23"/>
          <p:cNvGrpSpPr/>
          <p:nvPr/>
        </p:nvGrpSpPr>
        <p:grpSpPr>
          <a:xfrm rot="0">
            <a:off x="7642193" y="4408599"/>
            <a:ext cx="7634659" cy="1351093"/>
            <a:chOff x="0" y="0"/>
            <a:chExt cx="10179545" cy="1801457"/>
          </a:xfrm>
        </p:grpSpPr>
        <p:sp>
          <p:nvSpPr>
            <p:cNvPr name="Freeform 24" id="24"/>
            <p:cNvSpPr/>
            <p:nvPr/>
          </p:nvSpPr>
          <p:spPr>
            <a:xfrm flipH="false" flipV="false" rot="0">
              <a:off x="12700" y="12700"/>
              <a:ext cx="10154158" cy="1776095"/>
            </a:xfrm>
            <a:custGeom>
              <a:avLst/>
              <a:gdLst/>
              <a:ahLst/>
              <a:cxnLst/>
              <a:rect r="r" b="b" t="t" l="l"/>
              <a:pathLst>
                <a:path h="1776095" w="10154158">
                  <a:moveTo>
                    <a:pt x="0" y="296037"/>
                  </a:moveTo>
                  <a:cubicBezTo>
                    <a:pt x="0" y="132588"/>
                    <a:pt x="134112" y="0"/>
                    <a:pt x="299466" y="0"/>
                  </a:cubicBezTo>
                  <a:lnTo>
                    <a:pt x="9854692" y="0"/>
                  </a:lnTo>
                  <a:cubicBezTo>
                    <a:pt x="10020047" y="0"/>
                    <a:pt x="10154158" y="132588"/>
                    <a:pt x="10154158" y="296037"/>
                  </a:cubicBezTo>
                  <a:lnTo>
                    <a:pt x="10154158" y="1480058"/>
                  </a:lnTo>
                  <a:cubicBezTo>
                    <a:pt x="10154158" y="1643507"/>
                    <a:pt x="10020047" y="1776095"/>
                    <a:pt x="9854692" y="1776095"/>
                  </a:cubicBezTo>
                  <a:lnTo>
                    <a:pt x="299466" y="1776095"/>
                  </a:lnTo>
                  <a:cubicBezTo>
                    <a:pt x="134112" y="1776095"/>
                    <a:pt x="0" y="1643507"/>
                    <a:pt x="0" y="1480058"/>
                  </a:cubicBezTo>
                  <a:close/>
                </a:path>
              </a:pathLst>
            </a:custGeom>
            <a:solidFill>
              <a:srgbClr val="B2C500"/>
            </a:solidFill>
          </p:spPr>
        </p:sp>
        <p:sp>
          <p:nvSpPr>
            <p:cNvPr name="Freeform 25" id="25"/>
            <p:cNvSpPr/>
            <p:nvPr/>
          </p:nvSpPr>
          <p:spPr>
            <a:xfrm flipH="false" flipV="false" rot="0">
              <a:off x="0" y="0"/>
              <a:ext cx="10179558" cy="1801495"/>
            </a:xfrm>
            <a:custGeom>
              <a:avLst/>
              <a:gdLst/>
              <a:ahLst/>
              <a:cxnLst/>
              <a:rect r="r" b="b" t="t" l="l"/>
              <a:pathLst>
                <a:path h="1801495" w="10179558">
                  <a:moveTo>
                    <a:pt x="0" y="308737"/>
                  </a:moveTo>
                  <a:cubicBezTo>
                    <a:pt x="0" y="138049"/>
                    <a:pt x="139954" y="0"/>
                    <a:pt x="312166" y="0"/>
                  </a:cubicBezTo>
                  <a:lnTo>
                    <a:pt x="9867392" y="0"/>
                  </a:lnTo>
                  <a:lnTo>
                    <a:pt x="9867392" y="12700"/>
                  </a:lnTo>
                  <a:lnTo>
                    <a:pt x="9867392" y="0"/>
                  </a:lnTo>
                  <a:cubicBezTo>
                    <a:pt x="10039731" y="0"/>
                    <a:pt x="10179558" y="138049"/>
                    <a:pt x="10179558" y="308737"/>
                  </a:cubicBezTo>
                  <a:lnTo>
                    <a:pt x="10166858" y="308737"/>
                  </a:lnTo>
                  <a:lnTo>
                    <a:pt x="10179558" y="308737"/>
                  </a:lnTo>
                  <a:lnTo>
                    <a:pt x="10179558" y="1492758"/>
                  </a:lnTo>
                  <a:lnTo>
                    <a:pt x="10166858" y="1492758"/>
                  </a:lnTo>
                  <a:lnTo>
                    <a:pt x="10179558" y="1492758"/>
                  </a:lnTo>
                  <a:cubicBezTo>
                    <a:pt x="10179558" y="1663446"/>
                    <a:pt x="10039604" y="1801495"/>
                    <a:pt x="9867392" y="1801495"/>
                  </a:cubicBezTo>
                  <a:lnTo>
                    <a:pt x="9867392" y="1788795"/>
                  </a:lnTo>
                  <a:lnTo>
                    <a:pt x="9867392" y="1801495"/>
                  </a:lnTo>
                  <a:lnTo>
                    <a:pt x="312166" y="1801495"/>
                  </a:lnTo>
                  <a:lnTo>
                    <a:pt x="312166" y="1788795"/>
                  </a:lnTo>
                  <a:lnTo>
                    <a:pt x="312166" y="1801495"/>
                  </a:lnTo>
                  <a:cubicBezTo>
                    <a:pt x="139954" y="1801495"/>
                    <a:pt x="0" y="1663446"/>
                    <a:pt x="0" y="1492758"/>
                  </a:cubicBezTo>
                  <a:lnTo>
                    <a:pt x="0" y="308737"/>
                  </a:lnTo>
                  <a:lnTo>
                    <a:pt x="12700" y="308737"/>
                  </a:lnTo>
                  <a:lnTo>
                    <a:pt x="0" y="308737"/>
                  </a:lnTo>
                  <a:moveTo>
                    <a:pt x="25400" y="308737"/>
                  </a:moveTo>
                  <a:lnTo>
                    <a:pt x="25400" y="1492758"/>
                  </a:lnTo>
                  <a:lnTo>
                    <a:pt x="12700" y="1492758"/>
                  </a:lnTo>
                  <a:lnTo>
                    <a:pt x="25400" y="1492758"/>
                  </a:lnTo>
                  <a:cubicBezTo>
                    <a:pt x="25400" y="1649095"/>
                    <a:pt x="153670" y="1776095"/>
                    <a:pt x="312166" y="1776095"/>
                  </a:cubicBezTo>
                  <a:lnTo>
                    <a:pt x="9867392" y="1776095"/>
                  </a:lnTo>
                  <a:cubicBezTo>
                    <a:pt x="10025888" y="1776095"/>
                    <a:pt x="10154158" y="1649095"/>
                    <a:pt x="10154158" y="1492758"/>
                  </a:cubicBezTo>
                  <a:lnTo>
                    <a:pt x="10154158" y="308737"/>
                  </a:lnTo>
                  <a:cubicBezTo>
                    <a:pt x="10154158" y="152400"/>
                    <a:pt x="10025888" y="25400"/>
                    <a:pt x="9867392" y="25400"/>
                  </a:cubicBezTo>
                  <a:lnTo>
                    <a:pt x="312166" y="25400"/>
                  </a:lnTo>
                  <a:lnTo>
                    <a:pt x="312166" y="12700"/>
                  </a:lnTo>
                  <a:lnTo>
                    <a:pt x="312166" y="25400"/>
                  </a:lnTo>
                  <a:cubicBezTo>
                    <a:pt x="153670" y="25400"/>
                    <a:pt x="25400" y="152400"/>
                    <a:pt x="25400" y="308737"/>
                  </a:cubicBezTo>
                  <a:close/>
                </a:path>
              </a:pathLst>
            </a:custGeom>
            <a:solidFill>
              <a:srgbClr val="FFFFFF"/>
            </a:solidFill>
          </p:spPr>
        </p:sp>
      </p:grpSp>
      <p:grpSp>
        <p:nvGrpSpPr>
          <p:cNvPr name="Group 26" id="26"/>
          <p:cNvGrpSpPr/>
          <p:nvPr/>
        </p:nvGrpSpPr>
        <p:grpSpPr>
          <a:xfrm rot="0">
            <a:off x="7707211" y="4473616"/>
            <a:ext cx="7504605" cy="1221048"/>
            <a:chOff x="0" y="0"/>
            <a:chExt cx="10006140" cy="1628064"/>
          </a:xfrm>
        </p:grpSpPr>
        <p:sp>
          <p:nvSpPr>
            <p:cNvPr name="Freeform 27" id="27"/>
            <p:cNvSpPr/>
            <p:nvPr/>
          </p:nvSpPr>
          <p:spPr>
            <a:xfrm flipH="false" flipV="false" rot="0">
              <a:off x="0" y="0"/>
              <a:ext cx="10006142" cy="1628060"/>
            </a:xfrm>
            <a:custGeom>
              <a:avLst/>
              <a:gdLst/>
              <a:ahLst/>
              <a:cxnLst/>
              <a:rect r="r" b="b" t="t" l="l"/>
              <a:pathLst>
                <a:path h="1628060" w="10006142">
                  <a:moveTo>
                    <a:pt x="0" y="0"/>
                  </a:moveTo>
                  <a:lnTo>
                    <a:pt x="10006142" y="0"/>
                  </a:lnTo>
                  <a:lnTo>
                    <a:pt x="10006142" y="1628060"/>
                  </a:lnTo>
                  <a:lnTo>
                    <a:pt x="0" y="1628060"/>
                  </a:lnTo>
                  <a:close/>
                </a:path>
              </a:pathLst>
            </a:custGeom>
            <a:blipFill>
              <a:blip r:embed="rId3">
                <a:alphaModFix amt="0"/>
              </a:blip>
              <a:stretch>
                <a:fillRect l="0" t="-69755" r="0" b="-69756"/>
              </a:stretch>
            </a:blipFill>
          </p:spPr>
        </p:sp>
        <p:sp>
          <p:nvSpPr>
            <p:cNvPr name="TextBox 28" id="28"/>
            <p:cNvSpPr txBox="true"/>
            <p:nvPr/>
          </p:nvSpPr>
          <p:spPr>
            <a:xfrm>
              <a:off x="0" y="9525"/>
              <a:ext cx="10006140" cy="1618539"/>
            </a:xfrm>
            <a:prstGeom prst="rect">
              <a:avLst/>
            </a:prstGeom>
          </p:spPr>
          <p:txBody>
            <a:bodyPr anchor="ctr" rtlCol="false" tIns="0" lIns="0" bIns="0" rIns="0"/>
            <a:lstStyle/>
            <a:p>
              <a:pPr algn="just">
                <a:lnSpc>
                  <a:spcPts val="3726"/>
                </a:lnSpc>
              </a:pPr>
              <a:r>
                <a:rPr lang="en-US" sz="3450">
                  <a:solidFill>
                    <a:srgbClr val="FFFFFF"/>
                  </a:solidFill>
                  <a:latin typeface="Times New Roman"/>
                  <a:ea typeface="Times New Roman"/>
                  <a:cs typeface="Times New Roman"/>
                  <a:sym typeface="Times New Roman"/>
                </a:rPr>
                <a:t>The issues of high workload and burnout. </a:t>
              </a:r>
            </a:p>
          </p:txBody>
        </p:sp>
      </p:grpSp>
      <p:grpSp>
        <p:nvGrpSpPr>
          <p:cNvPr name="Group 29" id="29"/>
          <p:cNvGrpSpPr/>
          <p:nvPr/>
        </p:nvGrpSpPr>
        <p:grpSpPr>
          <a:xfrm rot="0">
            <a:off x="7642193" y="5839997"/>
            <a:ext cx="7634659" cy="1351093"/>
            <a:chOff x="0" y="0"/>
            <a:chExt cx="10179545" cy="1801457"/>
          </a:xfrm>
        </p:grpSpPr>
        <p:sp>
          <p:nvSpPr>
            <p:cNvPr name="Freeform 30" id="30"/>
            <p:cNvSpPr/>
            <p:nvPr/>
          </p:nvSpPr>
          <p:spPr>
            <a:xfrm flipH="false" flipV="false" rot="0">
              <a:off x="12700" y="12700"/>
              <a:ext cx="10154158" cy="1776095"/>
            </a:xfrm>
            <a:custGeom>
              <a:avLst/>
              <a:gdLst/>
              <a:ahLst/>
              <a:cxnLst/>
              <a:rect r="r" b="b" t="t" l="l"/>
              <a:pathLst>
                <a:path h="1776095" w="10154158">
                  <a:moveTo>
                    <a:pt x="0" y="296037"/>
                  </a:moveTo>
                  <a:cubicBezTo>
                    <a:pt x="0" y="132588"/>
                    <a:pt x="134112" y="0"/>
                    <a:pt x="299466" y="0"/>
                  </a:cubicBezTo>
                  <a:lnTo>
                    <a:pt x="9854692" y="0"/>
                  </a:lnTo>
                  <a:cubicBezTo>
                    <a:pt x="10020047" y="0"/>
                    <a:pt x="10154158" y="132588"/>
                    <a:pt x="10154158" y="296037"/>
                  </a:cubicBezTo>
                  <a:lnTo>
                    <a:pt x="10154158" y="1480058"/>
                  </a:lnTo>
                  <a:cubicBezTo>
                    <a:pt x="10154158" y="1643507"/>
                    <a:pt x="10020047" y="1776095"/>
                    <a:pt x="9854692" y="1776095"/>
                  </a:cubicBezTo>
                  <a:lnTo>
                    <a:pt x="299466" y="1776095"/>
                  </a:lnTo>
                  <a:cubicBezTo>
                    <a:pt x="134112" y="1776095"/>
                    <a:pt x="0" y="1643507"/>
                    <a:pt x="0" y="1480058"/>
                  </a:cubicBezTo>
                  <a:close/>
                </a:path>
              </a:pathLst>
            </a:custGeom>
            <a:solidFill>
              <a:srgbClr val="48BBBB"/>
            </a:solidFill>
          </p:spPr>
        </p:sp>
        <p:sp>
          <p:nvSpPr>
            <p:cNvPr name="Freeform 31" id="31"/>
            <p:cNvSpPr/>
            <p:nvPr/>
          </p:nvSpPr>
          <p:spPr>
            <a:xfrm flipH="false" flipV="false" rot="0">
              <a:off x="0" y="0"/>
              <a:ext cx="10179558" cy="1801495"/>
            </a:xfrm>
            <a:custGeom>
              <a:avLst/>
              <a:gdLst/>
              <a:ahLst/>
              <a:cxnLst/>
              <a:rect r="r" b="b" t="t" l="l"/>
              <a:pathLst>
                <a:path h="1801495" w="10179558">
                  <a:moveTo>
                    <a:pt x="0" y="308737"/>
                  </a:moveTo>
                  <a:cubicBezTo>
                    <a:pt x="0" y="138049"/>
                    <a:pt x="139954" y="0"/>
                    <a:pt x="312166" y="0"/>
                  </a:cubicBezTo>
                  <a:lnTo>
                    <a:pt x="9867392" y="0"/>
                  </a:lnTo>
                  <a:lnTo>
                    <a:pt x="9867392" y="12700"/>
                  </a:lnTo>
                  <a:lnTo>
                    <a:pt x="9867392" y="0"/>
                  </a:lnTo>
                  <a:cubicBezTo>
                    <a:pt x="10039731" y="0"/>
                    <a:pt x="10179558" y="138049"/>
                    <a:pt x="10179558" y="308737"/>
                  </a:cubicBezTo>
                  <a:lnTo>
                    <a:pt x="10166858" y="308737"/>
                  </a:lnTo>
                  <a:lnTo>
                    <a:pt x="10179558" y="308737"/>
                  </a:lnTo>
                  <a:lnTo>
                    <a:pt x="10179558" y="1492758"/>
                  </a:lnTo>
                  <a:lnTo>
                    <a:pt x="10166858" y="1492758"/>
                  </a:lnTo>
                  <a:lnTo>
                    <a:pt x="10179558" y="1492758"/>
                  </a:lnTo>
                  <a:cubicBezTo>
                    <a:pt x="10179558" y="1663446"/>
                    <a:pt x="10039604" y="1801495"/>
                    <a:pt x="9867392" y="1801495"/>
                  </a:cubicBezTo>
                  <a:lnTo>
                    <a:pt x="9867392" y="1788795"/>
                  </a:lnTo>
                  <a:lnTo>
                    <a:pt x="9867392" y="1801495"/>
                  </a:lnTo>
                  <a:lnTo>
                    <a:pt x="312166" y="1801495"/>
                  </a:lnTo>
                  <a:lnTo>
                    <a:pt x="312166" y="1788795"/>
                  </a:lnTo>
                  <a:lnTo>
                    <a:pt x="312166" y="1801495"/>
                  </a:lnTo>
                  <a:cubicBezTo>
                    <a:pt x="139954" y="1801495"/>
                    <a:pt x="0" y="1663446"/>
                    <a:pt x="0" y="1492758"/>
                  </a:cubicBezTo>
                  <a:lnTo>
                    <a:pt x="0" y="308737"/>
                  </a:lnTo>
                  <a:lnTo>
                    <a:pt x="12700" y="308737"/>
                  </a:lnTo>
                  <a:lnTo>
                    <a:pt x="0" y="308737"/>
                  </a:lnTo>
                  <a:moveTo>
                    <a:pt x="25400" y="308737"/>
                  </a:moveTo>
                  <a:lnTo>
                    <a:pt x="25400" y="1492758"/>
                  </a:lnTo>
                  <a:lnTo>
                    <a:pt x="12700" y="1492758"/>
                  </a:lnTo>
                  <a:lnTo>
                    <a:pt x="25400" y="1492758"/>
                  </a:lnTo>
                  <a:cubicBezTo>
                    <a:pt x="25400" y="1649095"/>
                    <a:pt x="153670" y="1776095"/>
                    <a:pt x="312166" y="1776095"/>
                  </a:cubicBezTo>
                  <a:lnTo>
                    <a:pt x="9867392" y="1776095"/>
                  </a:lnTo>
                  <a:cubicBezTo>
                    <a:pt x="10025888" y="1776095"/>
                    <a:pt x="10154158" y="1649095"/>
                    <a:pt x="10154158" y="1492758"/>
                  </a:cubicBezTo>
                  <a:lnTo>
                    <a:pt x="10154158" y="308737"/>
                  </a:lnTo>
                  <a:cubicBezTo>
                    <a:pt x="10154158" y="152400"/>
                    <a:pt x="10025888" y="25400"/>
                    <a:pt x="9867392" y="25400"/>
                  </a:cubicBezTo>
                  <a:lnTo>
                    <a:pt x="312166" y="25400"/>
                  </a:lnTo>
                  <a:lnTo>
                    <a:pt x="312166" y="12700"/>
                  </a:lnTo>
                  <a:lnTo>
                    <a:pt x="312166" y="25400"/>
                  </a:lnTo>
                  <a:cubicBezTo>
                    <a:pt x="153670" y="25400"/>
                    <a:pt x="25400" y="152400"/>
                    <a:pt x="25400" y="308737"/>
                  </a:cubicBezTo>
                  <a:close/>
                </a:path>
              </a:pathLst>
            </a:custGeom>
            <a:solidFill>
              <a:srgbClr val="FFFFFF"/>
            </a:solidFill>
          </p:spPr>
        </p:sp>
      </p:grpSp>
      <p:grpSp>
        <p:nvGrpSpPr>
          <p:cNvPr name="Group 32" id="32"/>
          <p:cNvGrpSpPr/>
          <p:nvPr/>
        </p:nvGrpSpPr>
        <p:grpSpPr>
          <a:xfrm rot="0">
            <a:off x="7707211" y="5905024"/>
            <a:ext cx="7504605" cy="1221048"/>
            <a:chOff x="0" y="0"/>
            <a:chExt cx="10006140" cy="1628064"/>
          </a:xfrm>
        </p:grpSpPr>
        <p:sp>
          <p:nvSpPr>
            <p:cNvPr name="Freeform 33" id="33"/>
            <p:cNvSpPr/>
            <p:nvPr/>
          </p:nvSpPr>
          <p:spPr>
            <a:xfrm flipH="false" flipV="false" rot="0">
              <a:off x="0" y="0"/>
              <a:ext cx="10006142" cy="1628060"/>
            </a:xfrm>
            <a:custGeom>
              <a:avLst/>
              <a:gdLst/>
              <a:ahLst/>
              <a:cxnLst/>
              <a:rect r="r" b="b" t="t" l="l"/>
              <a:pathLst>
                <a:path h="1628060" w="10006142">
                  <a:moveTo>
                    <a:pt x="0" y="0"/>
                  </a:moveTo>
                  <a:lnTo>
                    <a:pt x="10006142" y="0"/>
                  </a:lnTo>
                  <a:lnTo>
                    <a:pt x="10006142" y="1628060"/>
                  </a:lnTo>
                  <a:lnTo>
                    <a:pt x="0" y="1628060"/>
                  </a:lnTo>
                  <a:close/>
                </a:path>
              </a:pathLst>
            </a:custGeom>
            <a:blipFill>
              <a:blip r:embed="rId3">
                <a:alphaModFix amt="0"/>
              </a:blip>
              <a:stretch>
                <a:fillRect l="0" t="-69755" r="0" b="-69756"/>
              </a:stretch>
            </a:blipFill>
          </p:spPr>
        </p:sp>
        <p:sp>
          <p:nvSpPr>
            <p:cNvPr name="TextBox 34" id="34"/>
            <p:cNvSpPr txBox="true"/>
            <p:nvPr/>
          </p:nvSpPr>
          <p:spPr>
            <a:xfrm>
              <a:off x="0" y="9525"/>
              <a:ext cx="10006140" cy="1618539"/>
            </a:xfrm>
            <a:prstGeom prst="rect">
              <a:avLst/>
            </a:prstGeom>
          </p:spPr>
          <p:txBody>
            <a:bodyPr anchor="ctr" rtlCol="false" tIns="0" lIns="0" bIns="0" rIns="0"/>
            <a:lstStyle/>
            <a:p>
              <a:pPr algn="just">
                <a:lnSpc>
                  <a:spcPts val="3726"/>
                </a:lnSpc>
              </a:pPr>
              <a:r>
                <a:rPr lang="en-US" sz="3450">
                  <a:solidFill>
                    <a:srgbClr val="FFFFFF"/>
                  </a:solidFill>
                  <a:latin typeface="Times New Roman"/>
                  <a:ea typeface="Times New Roman"/>
                  <a:cs typeface="Times New Roman"/>
                  <a:sym typeface="Times New Roman"/>
                </a:rPr>
                <a:t>NHS strategic priorities of people plan (NHS, 2022) </a:t>
              </a:r>
            </a:p>
          </p:txBody>
        </p:sp>
      </p:grpSp>
      <p:grpSp>
        <p:nvGrpSpPr>
          <p:cNvPr name="Group 35" id="35"/>
          <p:cNvGrpSpPr/>
          <p:nvPr/>
        </p:nvGrpSpPr>
        <p:grpSpPr>
          <a:xfrm rot="0">
            <a:off x="7642193" y="7271404"/>
            <a:ext cx="7634659" cy="1351093"/>
            <a:chOff x="0" y="0"/>
            <a:chExt cx="10179545" cy="1801457"/>
          </a:xfrm>
        </p:grpSpPr>
        <p:sp>
          <p:nvSpPr>
            <p:cNvPr name="Freeform 36" id="36"/>
            <p:cNvSpPr/>
            <p:nvPr/>
          </p:nvSpPr>
          <p:spPr>
            <a:xfrm flipH="false" flipV="false" rot="0">
              <a:off x="12700" y="12700"/>
              <a:ext cx="10154158" cy="1776095"/>
            </a:xfrm>
            <a:custGeom>
              <a:avLst/>
              <a:gdLst/>
              <a:ahLst/>
              <a:cxnLst/>
              <a:rect r="r" b="b" t="t" l="l"/>
              <a:pathLst>
                <a:path h="1776095" w="10154158">
                  <a:moveTo>
                    <a:pt x="0" y="296037"/>
                  </a:moveTo>
                  <a:cubicBezTo>
                    <a:pt x="0" y="132588"/>
                    <a:pt x="134112" y="0"/>
                    <a:pt x="299466" y="0"/>
                  </a:cubicBezTo>
                  <a:lnTo>
                    <a:pt x="9854692" y="0"/>
                  </a:lnTo>
                  <a:cubicBezTo>
                    <a:pt x="10020047" y="0"/>
                    <a:pt x="10154158" y="132588"/>
                    <a:pt x="10154158" y="296037"/>
                  </a:cubicBezTo>
                  <a:lnTo>
                    <a:pt x="10154158" y="1480058"/>
                  </a:lnTo>
                  <a:cubicBezTo>
                    <a:pt x="10154158" y="1643507"/>
                    <a:pt x="10020047" y="1776095"/>
                    <a:pt x="9854692" y="1776095"/>
                  </a:cubicBezTo>
                  <a:lnTo>
                    <a:pt x="299466" y="1776095"/>
                  </a:lnTo>
                  <a:cubicBezTo>
                    <a:pt x="134112" y="1776095"/>
                    <a:pt x="0" y="1643507"/>
                    <a:pt x="0" y="1480058"/>
                  </a:cubicBezTo>
                  <a:close/>
                </a:path>
              </a:pathLst>
            </a:custGeom>
            <a:solidFill>
              <a:srgbClr val="9C47AD"/>
            </a:solidFill>
          </p:spPr>
        </p:sp>
        <p:sp>
          <p:nvSpPr>
            <p:cNvPr name="Freeform 37" id="37"/>
            <p:cNvSpPr/>
            <p:nvPr/>
          </p:nvSpPr>
          <p:spPr>
            <a:xfrm flipH="false" flipV="false" rot="0">
              <a:off x="0" y="0"/>
              <a:ext cx="10179558" cy="1801495"/>
            </a:xfrm>
            <a:custGeom>
              <a:avLst/>
              <a:gdLst/>
              <a:ahLst/>
              <a:cxnLst/>
              <a:rect r="r" b="b" t="t" l="l"/>
              <a:pathLst>
                <a:path h="1801495" w="10179558">
                  <a:moveTo>
                    <a:pt x="0" y="308737"/>
                  </a:moveTo>
                  <a:cubicBezTo>
                    <a:pt x="0" y="138049"/>
                    <a:pt x="139954" y="0"/>
                    <a:pt x="312166" y="0"/>
                  </a:cubicBezTo>
                  <a:lnTo>
                    <a:pt x="9867392" y="0"/>
                  </a:lnTo>
                  <a:lnTo>
                    <a:pt x="9867392" y="12700"/>
                  </a:lnTo>
                  <a:lnTo>
                    <a:pt x="9867392" y="0"/>
                  </a:lnTo>
                  <a:cubicBezTo>
                    <a:pt x="10039731" y="0"/>
                    <a:pt x="10179558" y="138049"/>
                    <a:pt x="10179558" y="308737"/>
                  </a:cubicBezTo>
                  <a:lnTo>
                    <a:pt x="10166858" y="308737"/>
                  </a:lnTo>
                  <a:lnTo>
                    <a:pt x="10179558" y="308737"/>
                  </a:lnTo>
                  <a:lnTo>
                    <a:pt x="10179558" y="1492758"/>
                  </a:lnTo>
                  <a:lnTo>
                    <a:pt x="10166858" y="1492758"/>
                  </a:lnTo>
                  <a:lnTo>
                    <a:pt x="10179558" y="1492758"/>
                  </a:lnTo>
                  <a:cubicBezTo>
                    <a:pt x="10179558" y="1663446"/>
                    <a:pt x="10039604" y="1801495"/>
                    <a:pt x="9867392" y="1801495"/>
                  </a:cubicBezTo>
                  <a:lnTo>
                    <a:pt x="9867392" y="1788795"/>
                  </a:lnTo>
                  <a:lnTo>
                    <a:pt x="9867392" y="1801495"/>
                  </a:lnTo>
                  <a:lnTo>
                    <a:pt x="312166" y="1801495"/>
                  </a:lnTo>
                  <a:lnTo>
                    <a:pt x="312166" y="1788795"/>
                  </a:lnTo>
                  <a:lnTo>
                    <a:pt x="312166" y="1801495"/>
                  </a:lnTo>
                  <a:cubicBezTo>
                    <a:pt x="139954" y="1801495"/>
                    <a:pt x="0" y="1663446"/>
                    <a:pt x="0" y="1492758"/>
                  </a:cubicBezTo>
                  <a:lnTo>
                    <a:pt x="0" y="308737"/>
                  </a:lnTo>
                  <a:lnTo>
                    <a:pt x="12700" y="308737"/>
                  </a:lnTo>
                  <a:lnTo>
                    <a:pt x="0" y="308737"/>
                  </a:lnTo>
                  <a:moveTo>
                    <a:pt x="25400" y="308737"/>
                  </a:moveTo>
                  <a:lnTo>
                    <a:pt x="25400" y="1492758"/>
                  </a:lnTo>
                  <a:lnTo>
                    <a:pt x="12700" y="1492758"/>
                  </a:lnTo>
                  <a:lnTo>
                    <a:pt x="25400" y="1492758"/>
                  </a:lnTo>
                  <a:cubicBezTo>
                    <a:pt x="25400" y="1649095"/>
                    <a:pt x="153670" y="1776095"/>
                    <a:pt x="312166" y="1776095"/>
                  </a:cubicBezTo>
                  <a:lnTo>
                    <a:pt x="9867392" y="1776095"/>
                  </a:lnTo>
                  <a:cubicBezTo>
                    <a:pt x="10025888" y="1776095"/>
                    <a:pt x="10154158" y="1649095"/>
                    <a:pt x="10154158" y="1492758"/>
                  </a:cubicBezTo>
                  <a:lnTo>
                    <a:pt x="10154158" y="308737"/>
                  </a:lnTo>
                  <a:cubicBezTo>
                    <a:pt x="10154158" y="152400"/>
                    <a:pt x="10025888" y="25400"/>
                    <a:pt x="9867392" y="25400"/>
                  </a:cubicBezTo>
                  <a:lnTo>
                    <a:pt x="312166" y="25400"/>
                  </a:lnTo>
                  <a:lnTo>
                    <a:pt x="312166" y="12700"/>
                  </a:lnTo>
                  <a:lnTo>
                    <a:pt x="312166" y="25400"/>
                  </a:lnTo>
                  <a:cubicBezTo>
                    <a:pt x="153670" y="25400"/>
                    <a:pt x="25400" y="152400"/>
                    <a:pt x="25400" y="308737"/>
                  </a:cubicBezTo>
                  <a:close/>
                </a:path>
              </a:pathLst>
            </a:custGeom>
            <a:solidFill>
              <a:srgbClr val="FFFFFF"/>
            </a:solidFill>
          </p:spPr>
        </p:sp>
      </p:grpSp>
      <p:grpSp>
        <p:nvGrpSpPr>
          <p:cNvPr name="Group 38" id="38"/>
          <p:cNvGrpSpPr/>
          <p:nvPr/>
        </p:nvGrpSpPr>
        <p:grpSpPr>
          <a:xfrm rot="0">
            <a:off x="7707211" y="7336431"/>
            <a:ext cx="7504605" cy="1221048"/>
            <a:chOff x="0" y="0"/>
            <a:chExt cx="10006140" cy="1628064"/>
          </a:xfrm>
        </p:grpSpPr>
        <p:sp>
          <p:nvSpPr>
            <p:cNvPr name="Freeform 39" id="39"/>
            <p:cNvSpPr/>
            <p:nvPr/>
          </p:nvSpPr>
          <p:spPr>
            <a:xfrm flipH="false" flipV="false" rot="0">
              <a:off x="0" y="0"/>
              <a:ext cx="10006142" cy="1628060"/>
            </a:xfrm>
            <a:custGeom>
              <a:avLst/>
              <a:gdLst/>
              <a:ahLst/>
              <a:cxnLst/>
              <a:rect r="r" b="b" t="t" l="l"/>
              <a:pathLst>
                <a:path h="1628060" w="10006142">
                  <a:moveTo>
                    <a:pt x="0" y="0"/>
                  </a:moveTo>
                  <a:lnTo>
                    <a:pt x="10006142" y="0"/>
                  </a:lnTo>
                  <a:lnTo>
                    <a:pt x="10006142" y="1628060"/>
                  </a:lnTo>
                  <a:lnTo>
                    <a:pt x="0" y="1628060"/>
                  </a:lnTo>
                  <a:close/>
                </a:path>
              </a:pathLst>
            </a:custGeom>
            <a:blipFill>
              <a:blip r:embed="rId3">
                <a:alphaModFix amt="0"/>
              </a:blip>
              <a:stretch>
                <a:fillRect l="0" t="-69755" r="0" b="-69756"/>
              </a:stretch>
            </a:blipFill>
          </p:spPr>
        </p:sp>
        <p:sp>
          <p:nvSpPr>
            <p:cNvPr name="TextBox 40" id="40"/>
            <p:cNvSpPr txBox="true"/>
            <p:nvPr/>
          </p:nvSpPr>
          <p:spPr>
            <a:xfrm>
              <a:off x="0" y="9525"/>
              <a:ext cx="10006140" cy="1618539"/>
            </a:xfrm>
            <a:prstGeom prst="rect">
              <a:avLst/>
            </a:prstGeom>
          </p:spPr>
          <p:txBody>
            <a:bodyPr anchor="ctr" rtlCol="false" tIns="0" lIns="0" bIns="0" rIns="0"/>
            <a:lstStyle/>
            <a:p>
              <a:pPr algn="just">
                <a:lnSpc>
                  <a:spcPts val="3726"/>
                </a:lnSpc>
              </a:pPr>
              <a:r>
                <a:rPr lang="en-US" sz="3450">
                  <a:solidFill>
                    <a:srgbClr val="FFFFFF"/>
                  </a:solidFill>
                  <a:latin typeface="Times New Roman"/>
                  <a:ea typeface="Times New Roman"/>
                  <a:cs typeface="Times New Roman"/>
                  <a:sym typeface="Times New Roman"/>
                </a:rPr>
                <a:t>Problems of retention that impact the recruitment.</a:t>
              </a: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sp>
        <p:nvSpPr>
          <p:cNvPr name="Freeform 4" id="4"/>
          <p:cNvSpPr/>
          <p:nvPr/>
        </p:nvSpPr>
        <p:spPr>
          <a:xfrm flipH="false" flipV="false" rot="0">
            <a:off x="-32795" y="763257"/>
            <a:ext cx="7826940" cy="9359494"/>
          </a:xfrm>
          <a:custGeom>
            <a:avLst/>
            <a:gdLst/>
            <a:ahLst/>
            <a:cxnLst/>
            <a:rect r="r" b="b" t="t" l="l"/>
            <a:pathLst>
              <a:path h="9359494" w="7826940">
                <a:moveTo>
                  <a:pt x="0" y="0"/>
                </a:moveTo>
                <a:lnTo>
                  <a:pt x="7826941" y="0"/>
                </a:lnTo>
                <a:lnTo>
                  <a:pt x="7826941" y="9359494"/>
                </a:lnTo>
                <a:lnTo>
                  <a:pt x="0" y="935949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960120" y="1864519"/>
            <a:ext cx="5783580" cy="6557962"/>
            <a:chOff x="0" y="0"/>
            <a:chExt cx="7711440" cy="8743950"/>
          </a:xfrm>
        </p:grpSpPr>
        <p:sp>
          <p:nvSpPr>
            <p:cNvPr name="Freeform 6" id="6"/>
            <p:cNvSpPr/>
            <p:nvPr/>
          </p:nvSpPr>
          <p:spPr>
            <a:xfrm flipH="false" flipV="false" rot="0">
              <a:off x="0" y="0"/>
              <a:ext cx="7711440" cy="8743948"/>
            </a:xfrm>
            <a:custGeom>
              <a:avLst/>
              <a:gdLst/>
              <a:ahLst/>
              <a:cxnLst/>
              <a:rect r="r" b="b" t="t" l="l"/>
              <a:pathLst>
                <a:path h="8743948" w="7711440">
                  <a:moveTo>
                    <a:pt x="0" y="0"/>
                  </a:moveTo>
                  <a:lnTo>
                    <a:pt x="7711440" y="0"/>
                  </a:lnTo>
                  <a:lnTo>
                    <a:pt x="7711440" y="8743948"/>
                  </a:lnTo>
                  <a:lnTo>
                    <a:pt x="0" y="8743948"/>
                  </a:lnTo>
                  <a:close/>
                </a:path>
              </a:pathLst>
            </a:custGeom>
            <a:blipFill>
              <a:blip r:embed="rId5">
                <a:alphaModFix amt="0"/>
              </a:blip>
              <a:stretch>
                <a:fillRect l="-95482" t="0" r="-95482" b="0"/>
              </a:stretch>
            </a:blipFill>
          </p:spPr>
        </p:sp>
        <p:sp>
          <p:nvSpPr>
            <p:cNvPr name="TextBox 7" id="7"/>
            <p:cNvSpPr txBox="true"/>
            <p:nvPr/>
          </p:nvSpPr>
          <p:spPr>
            <a:xfrm>
              <a:off x="0" y="28575"/>
              <a:ext cx="7711440" cy="8715375"/>
            </a:xfrm>
            <a:prstGeom prst="rect">
              <a:avLst/>
            </a:prstGeom>
          </p:spPr>
          <p:txBody>
            <a:bodyPr anchor="ctr" rtlCol="false" tIns="0" lIns="0" bIns="0" rIns="0"/>
            <a:lstStyle/>
            <a:p>
              <a:pPr algn="l">
                <a:lnSpc>
                  <a:spcPts val="5832"/>
                </a:lnSpc>
              </a:pPr>
              <a:r>
                <a:rPr lang="en-US" sz="5400" b="true">
                  <a:solidFill>
                    <a:srgbClr val="44546A"/>
                  </a:solidFill>
                  <a:latin typeface="Times New Roman Bold"/>
                  <a:ea typeface="Times New Roman Bold"/>
                  <a:cs typeface="Times New Roman Bold"/>
                  <a:sym typeface="Times New Roman Bold"/>
                </a:rPr>
                <a:t>Structural Causes of Recruitment</a:t>
              </a:r>
            </a:p>
          </p:txBody>
        </p:sp>
      </p:grpSp>
      <p:grpSp>
        <p:nvGrpSpPr>
          <p:cNvPr name="Group 8" id="8"/>
          <p:cNvGrpSpPr/>
          <p:nvPr/>
        </p:nvGrpSpPr>
        <p:grpSpPr>
          <a:xfrm rot="0">
            <a:off x="9258300" y="1207008"/>
            <a:ext cx="7831836" cy="7845552"/>
            <a:chOff x="0" y="0"/>
            <a:chExt cx="10442448" cy="10460736"/>
          </a:xfrm>
        </p:grpSpPr>
        <p:sp>
          <p:nvSpPr>
            <p:cNvPr name="Freeform 9" id="9"/>
            <p:cNvSpPr/>
            <p:nvPr/>
          </p:nvSpPr>
          <p:spPr>
            <a:xfrm flipH="false" flipV="false" rot="0">
              <a:off x="0" y="0"/>
              <a:ext cx="10442448" cy="10460736"/>
            </a:xfrm>
            <a:custGeom>
              <a:avLst/>
              <a:gdLst/>
              <a:ahLst/>
              <a:cxnLst/>
              <a:rect r="r" b="b" t="t" l="l"/>
              <a:pathLst>
                <a:path h="10460736" w="10442448">
                  <a:moveTo>
                    <a:pt x="0" y="0"/>
                  </a:moveTo>
                  <a:lnTo>
                    <a:pt x="10442448" y="0"/>
                  </a:lnTo>
                  <a:lnTo>
                    <a:pt x="10442448" y="10460736"/>
                  </a:lnTo>
                  <a:lnTo>
                    <a:pt x="0" y="10460736"/>
                  </a:lnTo>
                  <a:close/>
                </a:path>
              </a:pathLst>
            </a:custGeom>
            <a:blipFill>
              <a:blip r:embed="rId5">
                <a:alphaModFix amt="0"/>
              </a:blip>
              <a:stretch>
                <a:fillRect l="-78528" t="0" r="-78528" b="0"/>
              </a:stretch>
            </a:blipFill>
          </p:spPr>
        </p:sp>
        <p:sp>
          <p:nvSpPr>
            <p:cNvPr name="TextBox 10" id="10"/>
            <p:cNvSpPr txBox="true"/>
            <p:nvPr/>
          </p:nvSpPr>
          <p:spPr>
            <a:xfrm>
              <a:off x="0" y="9525"/>
              <a:ext cx="10442448" cy="10451211"/>
            </a:xfrm>
            <a:prstGeom prst="rect">
              <a:avLst/>
            </a:prstGeom>
          </p:spPr>
          <p:txBody>
            <a:bodyPr anchor="ctr" rtlCol="false" tIns="0" lIns="0" bIns="0" rIns="0"/>
            <a:lstStyle/>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Few available finances and resources (England, 2019).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Poor systems of workforce planning.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Recruitment processes are bureaucratic and slows down.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Stagnant levels of approval and recruitment.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Inadequate training capacity in the country (England, 2019).  </a:t>
              </a:r>
            </a:p>
          </p:txBody>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 y="0"/>
            <a:ext cx="8267557" cy="10287000"/>
          </a:xfrm>
          <a:custGeom>
            <a:avLst/>
            <a:gdLst/>
            <a:ahLst/>
            <a:cxnLst/>
            <a:rect r="r" b="b" t="t" l="l"/>
            <a:pathLst>
              <a:path h="10287000" w="8267557">
                <a:moveTo>
                  <a:pt x="0" y="0"/>
                </a:moveTo>
                <a:lnTo>
                  <a:pt x="8267558" y="0"/>
                </a:lnTo>
                <a:lnTo>
                  <a:pt x="8267558"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3" id="3"/>
          <p:cNvGrpSpPr/>
          <p:nvPr/>
        </p:nvGrpSpPr>
        <p:grpSpPr>
          <a:xfrm rot="0">
            <a:off x="1257300" y="1069972"/>
            <a:ext cx="6057900" cy="8147066"/>
            <a:chOff x="0" y="0"/>
            <a:chExt cx="8077200" cy="10862754"/>
          </a:xfrm>
        </p:grpSpPr>
        <p:sp>
          <p:nvSpPr>
            <p:cNvPr name="Freeform 4" id="4"/>
            <p:cNvSpPr/>
            <p:nvPr/>
          </p:nvSpPr>
          <p:spPr>
            <a:xfrm flipH="false" flipV="false" rot="0">
              <a:off x="0" y="0"/>
              <a:ext cx="8077200" cy="10862752"/>
            </a:xfrm>
            <a:custGeom>
              <a:avLst/>
              <a:gdLst/>
              <a:ahLst/>
              <a:cxnLst/>
              <a:rect r="r" b="b" t="t" l="l"/>
              <a:pathLst>
                <a:path h="10862752" w="8077200">
                  <a:moveTo>
                    <a:pt x="0" y="0"/>
                  </a:moveTo>
                  <a:lnTo>
                    <a:pt x="8077200" y="0"/>
                  </a:lnTo>
                  <a:lnTo>
                    <a:pt x="8077200" y="10862752"/>
                  </a:lnTo>
                  <a:lnTo>
                    <a:pt x="0" y="10862752"/>
                  </a:lnTo>
                  <a:close/>
                </a:path>
              </a:pathLst>
            </a:custGeom>
            <a:blipFill>
              <a:blip r:embed="rId5">
                <a:alphaModFix amt="0"/>
              </a:blip>
              <a:stretch>
                <a:fillRect l="-122551" t="0" r="-122551" b="0"/>
              </a:stretch>
            </a:blipFill>
          </p:spPr>
        </p:sp>
        <p:sp>
          <p:nvSpPr>
            <p:cNvPr name="TextBox 5" id="5"/>
            <p:cNvSpPr txBox="true"/>
            <p:nvPr/>
          </p:nvSpPr>
          <p:spPr>
            <a:xfrm>
              <a:off x="0" y="38100"/>
              <a:ext cx="8077200" cy="10824654"/>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Causes of Policy and Leadership </a:t>
              </a:r>
            </a:p>
          </p:txBody>
        </p:sp>
      </p:grpSp>
      <p:grpSp>
        <p:nvGrpSpPr>
          <p:cNvPr name="Group 6" id="6"/>
          <p:cNvGrpSpPr/>
          <p:nvPr/>
        </p:nvGrpSpPr>
        <p:grpSpPr>
          <a:xfrm rot="0">
            <a:off x="9144000" y="1069972"/>
            <a:ext cx="7886700" cy="8147066"/>
            <a:chOff x="0" y="0"/>
            <a:chExt cx="10515600" cy="10862754"/>
          </a:xfrm>
        </p:grpSpPr>
        <p:sp>
          <p:nvSpPr>
            <p:cNvPr name="Freeform 7" id="7"/>
            <p:cNvSpPr/>
            <p:nvPr/>
          </p:nvSpPr>
          <p:spPr>
            <a:xfrm flipH="false" flipV="false" rot="0">
              <a:off x="0" y="0"/>
              <a:ext cx="10515602" cy="10862752"/>
            </a:xfrm>
            <a:custGeom>
              <a:avLst/>
              <a:gdLst/>
              <a:ahLst/>
              <a:cxnLst/>
              <a:rect r="r" b="b" t="t" l="l"/>
              <a:pathLst>
                <a:path h="10862752" w="10515602">
                  <a:moveTo>
                    <a:pt x="0" y="0"/>
                  </a:moveTo>
                  <a:lnTo>
                    <a:pt x="10515602" y="0"/>
                  </a:lnTo>
                  <a:lnTo>
                    <a:pt x="10515602" y="10862752"/>
                  </a:lnTo>
                  <a:lnTo>
                    <a:pt x="0" y="10862752"/>
                  </a:lnTo>
                  <a:close/>
                </a:path>
              </a:pathLst>
            </a:custGeom>
            <a:blipFill>
              <a:blip r:embed="rId5">
                <a:alphaModFix amt="0"/>
              </a:blip>
              <a:stretch>
                <a:fillRect l="-82539" t="0" r="-82539" b="0"/>
              </a:stretch>
            </a:blipFill>
          </p:spPr>
        </p:sp>
        <p:sp>
          <p:nvSpPr>
            <p:cNvPr name="TextBox 8" id="8"/>
            <p:cNvSpPr txBox="true"/>
            <p:nvPr/>
          </p:nvSpPr>
          <p:spPr>
            <a:xfrm>
              <a:off x="0" y="9525"/>
              <a:ext cx="10515600" cy="10853229"/>
            </a:xfrm>
            <a:prstGeom prst="rect">
              <a:avLst/>
            </a:prstGeom>
          </p:spPr>
          <p:txBody>
            <a:bodyPr anchor="ctr" rtlCol="false" tIns="0" lIns="0" bIns="0" rIns="0"/>
            <a:lstStyle/>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Poor practices on strategic HR alignment (British Medical Association, 2022).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Brexit implication on the availability of labor.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Disruptive policy implementation systems.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Absence of workforce planning in the long run. </a:t>
              </a:r>
            </a:p>
            <a:p>
              <a:pPr algn="just" marL="542925" indent="-271462" lvl="1">
                <a:lnSpc>
                  <a:spcPts val="3240"/>
                </a:lnSpc>
                <a:buFont typeface="Arial"/>
                <a:buChar char="•"/>
              </a:pPr>
              <a:r>
                <a:rPr lang="en-US" sz="3000">
                  <a:solidFill>
                    <a:srgbClr val="000000"/>
                  </a:solidFill>
                  <a:latin typeface="Times New Roman"/>
                  <a:ea typeface="Times New Roman"/>
                  <a:cs typeface="Times New Roman"/>
                  <a:sym typeface="Times New Roman"/>
                </a:rPr>
                <a:t>HR decision making gap areas of leadership (British Medical Association, 2022).  </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gradFill rotWithShape="true">
              <a:gsLst>
                <a:gs pos="16000">
                  <a:srgbClr val="70AD47">
                    <a:alpha val="20000"/>
                  </a:srgbClr>
                </a:gs>
                <a:gs pos="85000">
                  <a:srgbClr val="4472C4">
                    <a:alpha val="40000"/>
                  </a:srgbClr>
                </a:gs>
              </a:gsLst>
              <a:lin ang="12000000"/>
            </a:gradFill>
          </p:spPr>
        </p:sp>
      </p:grpSp>
      <p:sp>
        <p:nvSpPr>
          <p:cNvPr name="Freeform 4" id="4"/>
          <p:cNvSpPr/>
          <p:nvPr/>
        </p:nvSpPr>
        <p:spPr>
          <a:xfrm flipH="false" flipV="false" rot="0">
            <a:off x="-27346" y="-12249"/>
            <a:ext cx="7251106" cy="3732228"/>
          </a:xfrm>
          <a:custGeom>
            <a:avLst/>
            <a:gdLst/>
            <a:ahLst/>
            <a:cxnLst/>
            <a:rect r="r" b="b" t="t" l="l"/>
            <a:pathLst>
              <a:path h="3732228" w="7251106">
                <a:moveTo>
                  <a:pt x="0" y="0"/>
                </a:moveTo>
                <a:lnTo>
                  <a:pt x="7251106" y="0"/>
                </a:lnTo>
                <a:lnTo>
                  <a:pt x="7251106" y="3732228"/>
                </a:lnTo>
                <a:lnTo>
                  <a:pt x="0" y="373222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4541882" y="1486891"/>
            <a:ext cx="8632041" cy="2756021"/>
            <a:chOff x="0" y="0"/>
            <a:chExt cx="11509388" cy="3674694"/>
          </a:xfrm>
        </p:grpSpPr>
        <p:sp>
          <p:nvSpPr>
            <p:cNvPr name="Freeform 6" id="6"/>
            <p:cNvSpPr/>
            <p:nvPr/>
          </p:nvSpPr>
          <p:spPr>
            <a:xfrm flipH="false" flipV="false" rot="0">
              <a:off x="0" y="0"/>
              <a:ext cx="11509392" cy="3674698"/>
            </a:xfrm>
            <a:custGeom>
              <a:avLst/>
              <a:gdLst/>
              <a:ahLst/>
              <a:cxnLst/>
              <a:rect r="r" b="b" t="t" l="l"/>
              <a:pathLst>
                <a:path h="3674698" w="11509392">
                  <a:moveTo>
                    <a:pt x="0" y="0"/>
                  </a:moveTo>
                  <a:lnTo>
                    <a:pt x="11509392" y="0"/>
                  </a:lnTo>
                  <a:lnTo>
                    <a:pt x="11509392" y="3674698"/>
                  </a:lnTo>
                  <a:lnTo>
                    <a:pt x="0" y="3674698"/>
                  </a:lnTo>
                  <a:close/>
                </a:path>
              </a:pathLst>
            </a:custGeom>
            <a:blipFill>
              <a:blip r:embed="rId5">
                <a:alphaModFix amt="0"/>
              </a:blip>
              <a:stretch>
                <a:fillRect l="0" t="-11028" r="0" b="-11028"/>
              </a:stretch>
            </a:blipFill>
          </p:spPr>
        </p:sp>
        <p:sp>
          <p:nvSpPr>
            <p:cNvPr name="TextBox 7" id="7"/>
            <p:cNvSpPr txBox="true"/>
            <p:nvPr/>
          </p:nvSpPr>
          <p:spPr>
            <a:xfrm>
              <a:off x="0" y="28575"/>
              <a:ext cx="11509388" cy="3646119"/>
            </a:xfrm>
            <a:prstGeom prst="rect">
              <a:avLst/>
            </a:prstGeom>
          </p:spPr>
          <p:txBody>
            <a:bodyPr anchor="ctr" rtlCol="false" tIns="0" lIns="0" bIns="0" rIns="0"/>
            <a:lstStyle/>
            <a:p>
              <a:pPr algn="ctr">
                <a:lnSpc>
                  <a:spcPts val="5832"/>
                </a:lnSpc>
              </a:pPr>
              <a:r>
                <a:rPr lang="en-US" sz="5400" b="true">
                  <a:solidFill>
                    <a:srgbClr val="44546A"/>
                  </a:solidFill>
                  <a:latin typeface="Times New Roman Bold"/>
                  <a:ea typeface="Times New Roman Bold"/>
                  <a:cs typeface="Times New Roman Bold"/>
                  <a:sym typeface="Times New Roman Bold"/>
                </a:rPr>
                <a:t>Cultural Causes </a:t>
              </a:r>
            </a:p>
          </p:txBody>
        </p:sp>
      </p:grpSp>
      <p:sp>
        <p:nvSpPr>
          <p:cNvPr name="TextBox 8" id="8"/>
          <p:cNvSpPr txBox="true"/>
          <p:nvPr/>
        </p:nvSpPr>
        <p:spPr>
          <a:xfrm rot="0">
            <a:off x="4633446" y="4533776"/>
            <a:ext cx="8633831" cy="4628378"/>
          </a:xfrm>
          <a:prstGeom prst="rect">
            <a:avLst/>
          </a:prstGeom>
        </p:spPr>
        <p:txBody>
          <a:bodyPr anchor="t" rtlCol="false" tIns="0" lIns="0" bIns="0" rIns="0">
            <a:spAutoFit/>
          </a:bodyPr>
          <a:lstStyle/>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Stressful work environment in organisation (World Health Organization, 2021).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The issues of poor work-life balance.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More burnout among medical workers.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Poor morale and activity of employees.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External poor employer brand perception (World Health Organization, 2021). </a:t>
            </a:r>
          </a:p>
        </p:txBody>
      </p:sp>
      <p:sp>
        <p:nvSpPr>
          <p:cNvPr name="Freeform 9" id="9"/>
          <p:cNvSpPr/>
          <p:nvPr/>
        </p:nvSpPr>
        <p:spPr>
          <a:xfrm flipH="false" flipV="false" rot="0">
            <a:off x="13587412" y="6219463"/>
            <a:ext cx="4713599" cy="4075205"/>
          </a:xfrm>
          <a:custGeom>
            <a:avLst/>
            <a:gdLst/>
            <a:ahLst/>
            <a:cxnLst/>
            <a:rect r="r" b="b" t="t" l="l"/>
            <a:pathLst>
              <a:path h="4075205" w="4713599">
                <a:moveTo>
                  <a:pt x="0" y="0"/>
                </a:moveTo>
                <a:lnTo>
                  <a:pt x="4713599" y="0"/>
                </a:lnTo>
                <a:lnTo>
                  <a:pt x="4713599" y="4075205"/>
                </a:lnTo>
                <a:lnTo>
                  <a:pt x="0" y="407520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grpSp>
        <p:nvGrpSpPr>
          <p:cNvPr name="Group 4" id="4"/>
          <p:cNvGrpSpPr/>
          <p:nvPr/>
        </p:nvGrpSpPr>
        <p:grpSpPr>
          <a:xfrm rot="0">
            <a:off x="9141162" y="1204436"/>
            <a:ext cx="7466962" cy="2181073"/>
            <a:chOff x="0" y="0"/>
            <a:chExt cx="9955949" cy="2908097"/>
          </a:xfrm>
        </p:grpSpPr>
        <p:sp>
          <p:nvSpPr>
            <p:cNvPr name="Freeform 5" id="5"/>
            <p:cNvSpPr/>
            <p:nvPr/>
          </p:nvSpPr>
          <p:spPr>
            <a:xfrm flipH="false" flipV="false" rot="0">
              <a:off x="0" y="0"/>
              <a:ext cx="9955952" cy="2908102"/>
            </a:xfrm>
            <a:custGeom>
              <a:avLst/>
              <a:gdLst/>
              <a:ahLst/>
              <a:cxnLst/>
              <a:rect r="r" b="b" t="t" l="l"/>
              <a:pathLst>
                <a:path h="2908102" w="9955952">
                  <a:moveTo>
                    <a:pt x="0" y="0"/>
                  </a:moveTo>
                  <a:lnTo>
                    <a:pt x="9955952" y="0"/>
                  </a:lnTo>
                  <a:lnTo>
                    <a:pt x="9955952" y="2908102"/>
                  </a:lnTo>
                  <a:lnTo>
                    <a:pt x="0" y="2908102"/>
                  </a:lnTo>
                  <a:close/>
                </a:path>
              </a:pathLst>
            </a:custGeom>
            <a:blipFill>
              <a:blip r:embed="rId3">
                <a:alphaModFix amt="0"/>
              </a:blip>
              <a:stretch>
                <a:fillRect l="0" t="-16707" r="0" b="-16707"/>
              </a:stretch>
            </a:blipFill>
          </p:spPr>
        </p:sp>
        <p:sp>
          <p:nvSpPr>
            <p:cNvPr name="TextBox 6" id="6"/>
            <p:cNvSpPr txBox="true"/>
            <p:nvPr/>
          </p:nvSpPr>
          <p:spPr>
            <a:xfrm>
              <a:off x="0" y="28575"/>
              <a:ext cx="9955949" cy="2879522"/>
            </a:xfrm>
            <a:prstGeom prst="rect">
              <a:avLst/>
            </a:prstGeom>
          </p:spPr>
          <p:txBody>
            <a:bodyPr anchor="ctr" rtlCol="false" tIns="0" lIns="0" bIns="0" rIns="0"/>
            <a:lstStyle/>
            <a:p>
              <a:pPr algn="l">
                <a:lnSpc>
                  <a:spcPts val="5832"/>
                </a:lnSpc>
              </a:pPr>
              <a:r>
                <a:rPr lang="en-US" sz="5400" b="true">
                  <a:solidFill>
                    <a:srgbClr val="44546A"/>
                  </a:solidFill>
                  <a:latin typeface="Times New Roman Bold"/>
                  <a:ea typeface="Times New Roman Bold"/>
                  <a:cs typeface="Times New Roman Bold"/>
                  <a:sym typeface="Times New Roman Bold"/>
                </a:rPr>
                <a:t>HRM Theoretical Framework </a:t>
              </a:r>
            </a:p>
          </p:txBody>
        </p:sp>
      </p:grpSp>
      <p:grpSp>
        <p:nvGrpSpPr>
          <p:cNvPr name="Group 7" id="7"/>
          <p:cNvGrpSpPr/>
          <p:nvPr/>
        </p:nvGrpSpPr>
        <p:grpSpPr>
          <a:xfrm rot="0">
            <a:off x="9135866" y="3632521"/>
            <a:ext cx="7466371" cy="5458930"/>
            <a:chOff x="0" y="0"/>
            <a:chExt cx="9955162" cy="7278573"/>
          </a:xfrm>
        </p:grpSpPr>
        <p:sp>
          <p:nvSpPr>
            <p:cNvPr name="Freeform 8" id="8"/>
            <p:cNvSpPr/>
            <p:nvPr/>
          </p:nvSpPr>
          <p:spPr>
            <a:xfrm flipH="false" flipV="false" rot="0">
              <a:off x="0" y="0"/>
              <a:ext cx="9955156" cy="7278578"/>
            </a:xfrm>
            <a:custGeom>
              <a:avLst/>
              <a:gdLst/>
              <a:ahLst/>
              <a:cxnLst/>
              <a:rect r="r" b="b" t="t" l="l"/>
              <a:pathLst>
                <a:path h="7278578" w="9955156">
                  <a:moveTo>
                    <a:pt x="0" y="0"/>
                  </a:moveTo>
                  <a:lnTo>
                    <a:pt x="9955156" y="0"/>
                  </a:lnTo>
                  <a:lnTo>
                    <a:pt x="9955156" y="7278578"/>
                  </a:lnTo>
                  <a:lnTo>
                    <a:pt x="0" y="7278578"/>
                  </a:lnTo>
                  <a:close/>
                </a:path>
              </a:pathLst>
            </a:custGeom>
            <a:blipFill>
              <a:blip r:embed="rId3">
                <a:alphaModFix amt="0"/>
              </a:blip>
              <a:stretch>
                <a:fillRect l="-43807" t="0" r="-43807" b="0"/>
              </a:stretch>
            </a:blipFill>
          </p:spPr>
        </p:sp>
        <p:sp>
          <p:nvSpPr>
            <p:cNvPr name="TextBox 9" id="9"/>
            <p:cNvSpPr txBox="true"/>
            <p:nvPr/>
          </p:nvSpPr>
          <p:spPr>
            <a:xfrm>
              <a:off x="0" y="9525"/>
              <a:ext cx="9955162" cy="7269048"/>
            </a:xfrm>
            <a:prstGeom prst="rect">
              <a:avLst/>
            </a:prstGeom>
          </p:spPr>
          <p:txBody>
            <a:bodyPr anchor="ctr" rtlCol="false" tIns="0" lIns="0" bIns="0" rIns="0"/>
            <a:lstStyle/>
            <a:p>
              <a:pPr algn="l" marL="542925" indent="-271462" lvl="1">
                <a:lnSpc>
                  <a:spcPts val="3240"/>
                </a:lnSpc>
                <a:buFont typeface="Arial"/>
                <a:buChar char="•"/>
              </a:pPr>
              <a:r>
                <a:rPr lang="en-US" sz="3000">
                  <a:solidFill>
                    <a:srgbClr val="44546A"/>
                  </a:solidFill>
                  <a:latin typeface="Times New Roman"/>
                  <a:ea typeface="Times New Roman"/>
                  <a:cs typeface="Times New Roman"/>
                  <a:sym typeface="Times New Roman"/>
                </a:rPr>
                <a:t>Application of the Psychological Contract Theory (CIPD, 2025). </a:t>
              </a:r>
            </a:p>
            <a:p>
              <a:pPr algn="l" marL="542925" indent="-271462" lvl="1">
                <a:lnSpc>
                  <a:spcPts val="3240"/>
                </a:lnSpc>
                <a:buFont typeface="Arial"/>
                <a:buChar char="•"/>
              </a:pPr>
              <a:r>
                <a:rPr lang="en-US" sz="3000">
                  <a:solidFill>
                    <a:srgbClr val="44546A"/>
                  </a:solidFill>
                  <a:latin typeface="Times New Roman"/>
                  <a:ea typeface="Times New Roman"/>
                  <a:cs typeface="Times New Roman"/>
                  <a:sym typeface="Times New Roman"/>
                </a:rPr>
                <a:t>The model of Hierarchy of Needs developed by Maslow. </a:t>
              </a:r>
            </a:p>
            <a:p>
              <a:pPr algn="l" marL="542925" indent="-271462" lvl="1">
                <a:lnSpc>
                  <a:spcPts val="3240"/>
                </a:lnSpc>
                <a:buFont typeface="Arial"/>
                <a:buChar char="•"/>
              </a:pPr>
              <a:r>
                <a:rPr lang="en-US" sz="3000">
                  <a:solidFill>
                    <a:srgbClr val="44546A"/>
                  </a:solidFill>
                  <a:latin typeface="Times New Roman"/>
                  <a:ea typeface="Times New Roman"/>
                  <a:cs typeface="Times New Roman"/>
                  <a:sym typeface="Times New Roman"/>
                </a:rPr>
                <a:t>Relevance of the Employer Branding Theory. </a:t>
              </a:r>
            </a:p>
            <a:p>
              <a:pPr algn="l" marL="542925" indent="-271462" lvl="1">
                <a:lnSpc>
                  <a:spcPts val="3240"/>
                </a:lnSpc>
                <a:buFont typeface="Arial"/>
                <a:buChar char="•"/>
              </a:pPr>
              <a:r>
                <a:rPr lang="en-US" sz="3000">
                  <a:solidFill>
                    <a:srgbClr val="44546A"/>
                  </a:solidFill>
                  <a:latin typeface="Times New Roman"/>
                  <a:ea typeface="Times New Roman"/>
                  <a:cs typeface="Times New Roman"/>
                  <a:sym typeface="Times New Roman"/>
                </a:rPr>
                <a:t>Factors of motivation and engagement of employees. </a:t>
              </a:r>
            </a:p>
            <a:p>
              <a:pPr algn="l" marL="542925" indent="-271462" lvl="1">
                <a:lnSpc>
                  <a:spcPts val="3240"/>
                </a:lnSpc>
                <a:buFont typeface="Arial"/>
                <a:buChar char="•"/>
              </a:pPr>
              <a:r>
                <a:rPr lang="en-US" sz="3000">
                  <a:solidFill>
                    <a:srgbClr val="44546A"/>
                  </a:solidFill>
                  <a:latin typeface="Times New Roman"/>
                  <a:ea typeface="Times New Roman"/>
                  <a:cs typeface="Times New Roman"/>
                  <a:sym typeface="Times New Roman"/>
                </a:rPr>
                <a:t>Matching of expectation and results (CIPD, 2025).  </a:t>
              </a:r>
            </a:p>
          </p:txBody>
        </p:sp>
      </p:grpSp>
      <p:sp>
        <p:nvSpPr>
          <p:cNvPr name="Freeform 10" id="10"/>
          <p:cNvSpPr/>
          <p:nvPr/>
        </p:nvSpPr>
        <p:spPr>
          <a:xfrm flipH="false" flipV="false" rot="0">
            <a:off x="3953" y="79496"/>
            <a:ext cx="8892911" cy="10207504"/>
          </a:xfrm>
          <a:custGeom>
            <a:avLst/>
            <a:gdLst/>
            <a:ahLst/>
            <a:cxnLst/>
            <a:rect r="r" b="b" t="t" l="l"/>
            <a:pathLst>
              <a:path h="10207504" w="8892911">
                <a:moveTo>
                  <a:pt x="0" y="0"/>
                </a:moveTo>
                <a:lnTo>
                  <a:pt x="8892911" y="0"/>
                </a:lnTo>
                <a:lnTo>
                  <a:pt x="8892911" y="10207504"/>
                </a:lnTo>
                <a:lnTo>
                  <a:pt x="0" y="1020750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3">
                <a:alphaModFix amt="0"/>
              </a:blip>
              <a:stretch>
                <a:fillRect l="0" t="-104573" r="0" b="-104573"/>
              </a:stretch>
            </a:blipFill>
          </p:spPr>
        </p:sp>
        <p:sp>
          <p:nvSpPr>
            <p:cNvPr name="TextBox 4" id="4"/>
            <p:cNvSpPr txBox="true"/>
            <p:nvPr/>
          </p:nvSpPr>
          <p:spPr>
            <a:xfrm>
              <a:off x="0" y="38100"/>
              <a:ext cx="21031200" cy="2613025"/>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Critical Evaluation </a:t>
              </a:r>
            </a:p>
          </p:txBody>
        </p:sp>
      </p:grpSp>
      <p:grpSp>
        <p:nvGrpSpPr>
          <p:cNvPr name="Group 5" id="5"/>
          <p:cNvGrpSpPr/>
          <p:nvPr/>
        </p:nvGrpSpPr>
        <p:grpSpPr>
          <a:xfrm rot="0">
            <a:off x="1247775" y="2729713"/>
            <a:ext cx="15792450" cy="19050"/>
            <a:chOff x="0" y="0"/>
            <a:chExt cx="21056600" cy="25400"/>
          </a:xfrm>
        </p:grpSpPr>
        <p:sp>
          <p:nvSpPr>
            <p:cNvPr name="Freeform 6" id="6"/>
            <p:cNvSpPr/>
            <p:nvPr/>
          </p:nvSpPr>
          <p:spPr>
            <a:xfrm flipH="false" flipV="false" rot="0">
              <a:off x="12700" y="12700"/>
              <a:ext cx="21031200" cy="0"/>
            </a:xfrm>
            <a:custGeom>
              <a:avLst/>
              <a:gdLst/>
              <a:ahLst/>
              <a:cxnLst/>
              <a:rect r="r" b="b" t="t" l="l"/>
              <a:pathLst>
                <a:path h="0" w="21031200">
                  <a:moveTo>
                    <a:pt x="0" y="0"/>
                  </a:moveTo>
                  <a:lnTo>
                    <a:pt x="21031200" y="0"/>
                  </a:lnTo>
                </a:path>
              </a:pathLst>
            </a:custGeom>
            <a:solidFill>
              <a:srgbClr val="4472C4"/>
            </a:solidFill>
          </p:spPr>
        </p:sp>
        <p:sp>
          <p:nvSpPr>
            <p:cNvPr name="Freeform 7" id="7"/>
            <p:cNvSpPr/>
            <p:nvPr/>
          </p:nvSpPr>
          <p:spPr>
            <a:xfrm flipH="false" flipV="false" rot="0">
              <a:off x="12700" y="0"/>
              <a:ext cx="21031200" cy="25400"/>
            </a:xfrm>
            <a:custGeom>
              <a:avLst/>
              <a:gdLst/>
              <a:ahLst/>
              <a:cxnLst/>
              <a:rect r="r" b="b" t="t" l="l"/>
              <a:pathLst>
                <a:path h="25400" w="21031200">
                  <a:moveTo>
                    <a:pt x="0" y="0"/>
                  </a:moveTo>
                  <a:lnTo>
                    <a:pt x="21031200" y="0"/>
                  </a:lnTo>
                  <a:lnTo>
                    <a:pt x="21031200" y="25400"/>
                  </a:lnTo>
                  <a:lnTo>
                    <a:pt x="0" y="25400"/>
                  </a:lnTo>
                  <a:close/>
                </a:path>
              </a:pathLst>
            </a:custGeom>
            <a:solidFill>
              <a:srgbClr val="4472C4"/>
            </a:solidFill>
          </p:spPr>
        </p:sp>
      </p:grpSp>
      <p:sp>
        <p:nvSpPr>
          <p:cNvPr name="TextBox 8" id="8"/>
          <p:cNvSpPr txBox="true"/>
          <p:nvPr/>
        </p:nvSpPr>
        <p:spPr>
          <a:xfrm rot="0">
            <a:off x="1347788" y="2848775"/>
            <a:ext cx="15592425" cy="1105062"/>
          </a:xfrm>
          <a:prstGeom prst="rect">
            <a:avLst/>
          </a:prstGeom>
        </p:spPr>
        <p:txBody>
          <a:bodyPr anchor="t" rtlCol="false" tIns="0" lIns="0" bIns="0" rIns="0">
            <a:spAutoFit/>
          </a:bodyPr>
          <a:lstStyle/>
          <a:p>
            <a:pPr algn="just">
              <a:lnSpc>
                <a:spcPts val="4050"/>
              </a:lnSpc>
            </a:pPr>
            <a:r>
              <a:rPr lang="en-US" sz="3750">
                <a:solidFill>
                  <a:srgbClr val="000000"/>
                </a:solidFill>
                <a:latin typeface="Times New Roman"/>
                <a:ea typeface="Times New Roman"/>
                <a:cs typeface="Times New Roman"/>
                <a:sym typeface="Times New Roman"/>
              </a:rPr>
              <a:t>Strategies of recruitment mostly reactive (National Audit Office, 2024). </a:t>
            </a:r>
          </a:p>
        </p:txBody>
      </p:sp>
      <p:grpSp>
        <p:nvGrpSpPr>
          <p:cNvPr name="Group 9" id="9"/>
          <p:cNvGrpSpPr/>
          <p:nvPr/>
        </p:nvGrpSpPr>
        <p:grpSpPr>
          <a:xfrm rot="0">
            <a:off x="1247775" y="4034790"/>
            <a:ext cx="15792450" cy="19050"/>
            <a:chOff x="0" y="0"/>
            <a:chExt cx="21056600" cy="25400"/>
          </a:xfrm>
        </p:grpSpPr>
        <p:sp>
          <p:nvSpPr>
            <p:cNvPr name="Freeform 10" id="10"/>
            <p:cNvSpPr/>
            <p:nvPr/>
          </p:nvSpPr>
          <p:spPr>
            <a:xfrm flipH="false" flipV="false" rot="0">
              <a:off x="12700" y="12700"/>
              <a:ext cx="21031200" cy="0"/>
            </a:xfrm>
            <a:custGeom>
              <a:avLst/>
              <a:gdLst/>
              <a:ahLst/>
              <a:cxnLst/>
              <a:rect r="r" b="b" t="t" l="l"/>
              <a:pathLst>
                <a:path h="0" w="21031200">
                  <a:moveTo>
                    <a:pt x="0" y="0"/>
                  </a:moveTo>
                  <a:lnTo>
                    <a:pt x="21031200" y="0"/>
                  </a:lnTo>
                </a:path>
              </a:pathLst>
            </a:custGeom>
            <a:solidFill>
              <a:srgbClr val="4472C4"/>
            </a:solidFill>
          </p:spPr>
        </p:sp>
        <p:sp>
          <p:nvSpPr>
            <p:cNvPr name="Freeform 11" id="11"/>
            <p:cNvSpPr/>
            <p:nvPr/>
          </p:nvSpPr>
          <p:spPr>
            <a:xfrm flipH="false" flipV="false" rot="0">
              <a:off x="12700" y="0"/>
              <a:ext cx="21031200" cy="25400"/>
            </a:xfrm>
            <a:custGeom>
              <a:avLst/>
              <a:gdLst/>
              <a:ahLst/>
              <a:cxnLst/>
              <a:rect r="r" b="b" t="t" l="l"/>
              <a:pathLst>
                <a:path h="25400" w="21031200">
                  <a:moveTo>
                    <a:pt x="0" y="0"/>
                  </a:moveTo>
                  <a:lnTo>
                    <a:pt x="21031200" y="0"/>
                  </a:lnTo>
                  <a:lnTo>
                    <a:pt x="21031200" y="25400"/>
                  </a:lnTo>
                  <a:lnTo>
                    <a:pt x="0" y="25400"/>
                  </a:lnTo>
                  <a:close/>
                </a:path>
              </a:pathLst>
            </a:custGeom>
            <a:solidFill>
              <a:srgbClr val="4472C4"/>
            </a:solidFill>
          </p:spPr>
        </p:sp>
      </p:grpSp>
      <p:sp>
        <p:nvSpPr>
          <p:cNvPr name="TextBox 12" id="12"/>
          <p:cNvSpPr txBox="true"/>
          <p:nvPr/>
        </p:nvSpPr>
        <p:spPr>
          <a:xfrm rot="0">
            <a:off x="1347788" y="4153853"/>
            <a:ext cx="15592425" cy="1105062"/>
          </a:xfrm>
          <a:prstGeom prst="rect">
            <a:avLst/>
          </a:prstGeom>
        </p:spPr>
        <p:txBody>
          <a:bodyPr anchor="t" rtlCol="false" tIns="0" lIns="0" bIns="0" rIns="0">
            <a:spAutoFit/>
          </a:bodyPr>
          <a:lstStyle/>
          <a:p>
            <a:pPr algn="l">
              <a:lnSpc>
                <a:spcPts val="4050"/>
              </a:lnSpc>
            </a:pPr>
            <a:r>
              <a:rPr lang="en-US" sz="3750">
                <a:solidFill>
                  <a:srgbClr val="000000"/>
                </a:solidFill>
                <a:latin typeface="Times New Roman"/>
                <a:ea typeface="Times New Roman"/>
                <a:cs typeface="Times New Roman"/>
                <a:sym typeface="Times New Roman"/>
              </a:rPr>
              <a:t>Poor implementation of digital HR applications. </a:t>
            </a:r>
          </a:p>
        </p:txBody>
      </p:sp>
      <p:grpSp>
        <p:nvGrpSpPr>
          <p:cNvPr name="Group 13" id="13"/>
          <p:cNvGrpSpPr/>
          <p:nvPr/>
        </p:nvGrpSpPr>
        <p:grpSpPr>
          <a:xfrm rot="0">
            <a:off x="1247775" y="5339877"/>
            <a:ext cx="15792450" cy="19050"/>
            <a:chOff x="0" y="0"/>
            <a:chExt cx="21056600" cy="25400"/>
          </a:xfrm>
        </p:grpSpPr>
        <p:sp>
          <p:nvSpPr>
            <p:cNvPr name="Freeform 14" id="14"/>
            <p:cNvSpPr/>
            <p:nvPr/>
          </p:nvSpPr>
          <p:spPr>
            <a:xfrm flipH="false" flipV="false" rot="0">
              <a:off x="12700" y="12700"/>
              <a:ext cx="21031200" cy="0"/>
            </a:xfrm>
            <a:custGeom>
              <a:avLst/>
              <a:gdLst/>
              <a:ahLst/>
              <a:cxnLst/>
              <a:rect r="r" b="b" t="t" l="l"/>
              <a:pathLst>
                <a:path h="0" w="21031200">
                  <a:moveTo>
                    <a:pt x="0" y="0"/>
                  </a:moveTo>
                  <a:lnTo>
                    <a:pt x="21031200" y="0"/>
                  </a:lnTo>
                </a:path>
              </a:pathLst>
            </a:custGeom>
            <a:solidFill>
              <a:srgbClr val="4472C4"/>
            </a:solidFill>
          </p:spPr>
        </p:sp>
        <p:sp>
          <p:nvSpPr>
            <p:cNvPr name="Freeform 15" id="15"/>
            <p:cNvSpPr/>
            <p:nvPr/>
          </p:nvSpPr>
          <p:spPr>
            <a:xfrm flipH="false" flipV="false" rot="0">
              <a:off x="12700" y="0"/>
              <a:ext cx="21031200" cy="25400"/>
            </a:xfrm>
            <a:custGeom>
              <a:avLst/>
              <a:gdLst/>
              <a:ahLst/>
              <a:cxnLst/>
              <a:rect r="r" b="b" t="t" l="l"/>
              <a:pathLst>
                <a:path h="25400" w="21031200">
                  <a:moveTo>
                    <a:pt x="0" y="0"/>
                  </a:moveTo>
                  <a:lnTo>
                    <a:pt x="21031200" y="0"/>
                  </a:lnTo>
                  <a:lnTo>
                    <a:pt x="21031200" y="25400"/>
                  </a:lnTo>
                  <a:lnTo>
                    <a:pt x="0" y="25400"/>
                  </a:lnTo>
                  <a:close/>
                </a:path>
              </a:pathLst>
            </a:custGeom>
            <a:solidFill>
              <a:srgbClr val="4472C4"/>
            </a:solidFill>
          </p:spPr>
        </p:sp>
      </p:grpSp>
      <p:sp>
        <p:nvSpPr>
          <p:cNvPr name="TextBox 16" id="16"/>
          <p:cNvSpPr txBox="true"/>
          <p:nvPr/>
        </p:nvSpPr>
        <p:spPr>
          <a:xfrm rot="0">
            <a:off x="1347788" y="5458939"/>
            <a:ext cx="15592425" cy="1105062"/>
          </a:xfrm>
          <a:prstGeom prst="rect">
            <a:avLst/>
          </a:prstGeom>
        </p:spPr>
        <p:txBody>
          <a:bodyPr anchor="t" rtlCol="false" tIns="0" lIns="0" bIns="0" rIns="0">
            <a:spAutoFit/>
          </a:bodyPr>
          <a:lstStyle/>
          <a:p>
            <a:pPr algn="l">
              <a:lnSpc>
                <a:spcPts val="4050"/>
              </a:lnSpc>
            </a:pPr>
            <a:r>
              <a:rPr lang="en-US" sz="3750">
                <a:solidFill>
                  <a:srgbClr val="000000"/>
                </a:solidFill>
                <a:latin typeface="Times New Roman"/>
                <a:ea typeface="Times New Roman"/>
                <a:cs typeface="Times New Roman"/>
                <a:sym typeface="Times New Roman"/>
              </a:rPr>
              <a:t>Hiring processes, which are inefficient and slow. </a:t>
            </a:r>
          </a:p>
        </p:txBody>
      </p:sp>
      <p:grpSp>
        <p:nvGrpSpPr>
          <p:cNvPr name="Group 17" id="17"/>
          <p:cNvGrpSpPr/>
          <p:nvPr/>
        </p:nvGrpSpPr>
        <p:grpSpPr>
          <a:xfrm rot="0">
            <a:off x="1247775" y="6644954"/>
            <a:ext cx="15792450" cy="19050"/>
            <a:chOff x="0" y="0"/>
            <a:chExt cx="21056600" cy="25400"/>
          </a:xfrm>
        </p:grpSpPr>
        <p:sp>
          <p:nvSpPr>
            <p:cNvPr name="Freeform 18" id="18"/>
            <p:cNvSpPr/>
            <p:nvPr/>
          </p:nvSpPr>
          <p:spPr>
            <a:xfrm flipH="false" flipV="false" rot="0">
              <a:off x="12700" y="12700"/>
              <a:ext cx="21031200" cy="0"/>
            </a:xfrm>
            <a:custGeom>
              <a:avLst/>
              <a:gdLst/>
              <a:ahLst/>
              <a:cxnLst/>
              <a:rect r="r" b="b" t="t" l="l"/>
              <a:pathLst>
                <a:path h="0" w="21031200">
                  <a:moveTo>
                    <a:pt x="0" y="0"/>
                  </a:moveTo>
                  <a:lnTo>
                    <a:pt x="21031200" y="0"/>
                  </a:lnTo>
                </a:path>
              </a:pathLst>
            </a:custGeom>
            <a:solidFill>
              <a:srgbClr val="4472C4"/>
            </a:solidFill>
          </p:spPr>
        </p:sp>
        <p:sp>
          <p:nvSpPr>
            <p:cNvPr name="Freeform 19" id="19"/>
            <p:cNvSpPr/>
            <p:nvPr/>
          </p:nvSpPr>
          <p:spPr>
            <a:xfrm flipH="false" flipV="false" rot="0">
              <a:off x="12700" y="0"/>
              <a:ext cx="21031200" cy="25400"/>
            </a:xfrm>
            <a:custGeom>
              <a:avLst/>
              <a:gdLst/>
              <a:ahLst/>
              <a:cxnLst/>
              <a:rect r="r" b="b" t="t" l="l"/>
              <a:pathLst>
                <a:path h="25400" w="21031200">
                  <a:moveTo>
                    <a:pt x="0" y="0"/>
                  </a:moveTo>
                  <a:lnTo>
                    <a:pt x="21031200" y="0"/>
                  </a:lnTo>
                  <a:lnTo>
                    <a:pt x="21031200" y="25400"/>
                  </a:lnTo>
                  <a:lnTo>
                    <a:pt x="0" y="25400"/>
                  </a:lnTo>
                  <a:close/>
                </a:path>
              </a:pathLst>
            </a:custGeom>
            <a:solidFill>
              <a:srgbClr val="4472C4"/>
            </a:solidFill>
          </p:spPr>
        </p:sp>
      </p:grpSp>
      <p:sp>
        <p:nvSpPr>
          <p:cNvPr name="TextBox 20" id="20"/>
          <p:cNvSpPr txBox="true"/>
          <p:nvPr/>
        </p:nvSpPr>
        <p:spPr>
          <a:xfrm rot="0">
            <a:off x="1347788" y="6764017"/>
            <a:ext cx="15592425" cy="1105062"/>
          </a:xfrm>
          <a:prstGeom prst="rect">
            <a:avLst/>
          </a:prstGeom>
        </p:spPr>
        <p:txBody>
          <a:bodyPr anchor="t" rtlCol="false" tIns="0" lIns="0" bIns="0" rIns="0">
            <a:spAutoFit/>
          </a:bodyPr>
          <a:lstStyle/>
          <a:p>
            <a:pPr algn="l">
              <a:lnSpc>
                <a:spcPts val="4050"/>
              </a:lnSpc>
            </a:pPr>
            <a:r>
              <a:rPr lang="en-US" sz="3750">
                <a:solidFill>
                  <a:srgbClr val="000000"/>
                </a:solidFill>
                <a:latin typeface="Times New Roman"/>
                <a:ea typeface="Times New Roman"/>
                <a:cs typeface="Times New Roman"/>
                <a:sym typeface="Times New Roman"/>
              </a:rPr>
              <a:t>Oversensitivity on international recruitment. </a:t>
            </a:r>
          </a:p>
        </p:txBody>
      </p:sp>
      <p:grpSp>
        <p:nvGrpSpPr>
          <p:cNvPr name="Group 21" id="21"/>
          <p:cNvGrpSpPr/>
          <p:nvPr/>
        </p:nvGrpSpPr>
        <p:grpSpPr>
          <a:xfrm rot="0">
            <a:off x="1247775" y="7950041"/>
            <a:ext cx="15792450" cy="19050"/>
            <a:chOff x="0" y="0"/>
            <a:chExt cx="21056600" cy="25400"/>
          </a:xfrm>
        </p:grpSpPr>
        <p:sp>
          <p:nvSpPr>
            <p:cNvPr name="Freeform 22" id="22"/>
            <p:cNvSpPr/>
            <p:nvPr/>
          </p:nvSpPr>
          <p:spPr>
            <a:xfrm flipH="false" flipV="false" rot="0">
              <a:off x="12700" y="12700"/>
              <a:ext cx="21031200" cy="0"/>
            </a:xfrm>
            <a:custGeom>
              <a:avLst/>
              <a:gdLst/>
              <a:ahLst/>
              <a:cxnLst/>
              <a:rect r="r" b="b" t="t" l="l"/>
              <a:pathLst>
                <a:path h="0" w="21031200">
                  <a:moveTo>
                    <a:pt x="0" y="0"/>
                  </a:moveTo>
                  <a:lnTo>
                    <a:pt x="21031200" y="0"/>
                  </a:lnTo>
                </a:path>
              </a:pathLst>
            </a:custGeom>
            <a:solidFill>
              <a:srgbClr val="4472C4"/>
            </a:solidFill>
          </p:spPr>
        </p:sp>
        <p:sp>
          <p:nvSpPr>
            <p:cNvPr name="Freeform 23" id="23"/>
            <p:cNvSpPr/>
            <p:nvPr/>
          </p:nvSpPr>
          <p:spPr>
            <a:xfrm flipH="false" flipV="false" rot="0">
              <a:off x="12700" y="0"/>
              <a:ext cx="21031200" cy="25400"/>
            </a:xfrm>
            <a:custGeom>
              <a:avLst/>
              <a:gdLst/>
              <a:ahLst/>
              <a:cxnLst/>
              <a:rect r="r" b="b" t="t" l="l"/>
              <a:pathLst>
                <a:path h="25400" w="21031200">
                  <a:moveTo>
                    <a:pt x="0" y="0"/>
                  </a:moveTo>
                  <a:lnTo>
                    <a:pt x="21031200" y="0"/>
                  </a:lnTo>
                  <a:lnTo>
                    <a:pt x="21031200" y="25400"/>
                  </a:lnTo>
                  <a:lnTo>
                    <a:pt x="0" y="25400"/>
                  </a:lnTo>
                  <a:close/>
                </a:path>
              </a:pathLst>
            </a:custGeom>
            <a:solidFill>
              <a:srgbClr val="4472C4"/>
            </a:solidFill>
          </p:spPr>
        </p:sp>
      </p:grpSp>
      <p:sp>
        <p:nvSpPr>
          <p:cNvPr name="TextBox 24" id="24"/>
          <p:cNvSpPr txBox="true"/>
          <p:nvPr/>
        </p:nvSpPr>
        <p:spPr>
          <a:xfrm rot="0">
            <a:off x="1347788" y="8069104"/>
            <a:ext cx="15592425" cy="1105062"/>
          </a:xfrm>
          <a:prstGeom prst="rect">
            <a:avLst/>
          </a:prstGeom>
        </p:spPr>
        <p:txBody>
          <a:bodyPr anchor="t" rtlCol="false" tIns="0" lIns="0" bIns="0" rIns="0">
            <a:spAutoFit/>
          </a:bodyPr>
          <a:lstStyle/>
          <a:p>
            <a:pPr algn="just">
              <a:lnSpc>
                <a:spcPts val="4050"/>
              </a:lnSpc>
            </a:pPr>
            <a:r>
              <a:rPr lang="en-US" sz="3750">
                <a:solidFill>
                  <a:srgbClr val="000000"/>
                </a:solidFill>
                <a:latin typeface="Times New Roman"/>
                <a:ea typeface="Times New Roman"/>
                <a:cs typeface="Times New Roman"/>
                <a:sym typeface="Times New Roman"/>
              </a:rPr>
              <a:t>Lack of strong connectivity with organisational strategy (National Audit Office, 2024).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33787" y="1678543"/>
            <a:ext cx="6929904" cy="6929904"/>
            <a:chOff x="0" y="0"/>
            <a:chExt cx="9239872" cy="9239872"/>
          </a:xfrm>
        </p:grpSpPr>
        <p:sp>
          <p:nvSpPr>
            <p:cNvPr name="Freeform 3" id="3"/>
            <p:cNvSpPr/>
            <p:nvPr/>
          </p:nvSpPr>
          <p:spPr>
            <a:xfrm flipH="false" flipV="false" rot="0">
              <a:off x="0" y="0"/>
              <a:ext cx="9239885" cy="9239885"/>
            </a:xfrm>
            <a:custGeom>
              <a:avLst/>
              <a:gdLst/>
              <a:ahLst/>
              <a:cxnLst/>
              <a:rect r="r" b="b" t="t" l="l"/>
              <a:pathLst>
                <a:path h="9239885" w="9239885">
                  <a:moveTo>
                    <a:pt x="0" y="4619879"/>
                  </a:moveTo>
                  <a:cubicBezTo>
                    <a:pt x="0" y="2068449"/>
                    <a:pt x="2068449" y="0"/>
                    <a:pt x="4619879" y="0"/>
                  </a:cubicBezTo>
                  <a:cubicBezTo>
                    <a:pt x="7171309" y="0"/>
                    <a:pt x="9239885" y="2068449"/>
                    <a:pt x="9239885" y="4619879"/>
                  </a:cubicBezTo>
                  <a:cubicBezTo>
                    <a:pt x="9239885" y="7171309"/>
                    <a:pt x="7171436" y="9239885"/>
                    <a:pt x="4619879" y="9239885"/>
                  </a:cubicBezTo>
                  <a:cubicBezTo>
                    <a:pt x="2068322" y="9239885"/>
                    <a:pt x="0" y="7171436"/>
                    <a:pt x="0" y="4619879"/>
                  </a:cubicBezTo>
                  <a:close/>
                </a:path>
              </a:pathLst>
            </a:custGeom>
            <a:solidFill>
              <a:srgbClr val="ED7D31"/>
            </a:solidFill>
          </p:spPr>
        </p:sp>
      </p:grpSp>
      <p:grpSp>
        <p:nvGrpSpPr>
          <p:cNvPr name="Group 4" id="4"/>
          <p:cNvGrpSpPr/>
          <p:nvPr/>
        </p:nvGrpSpPr>
        <p:grpSpPr>
          <a:xfrm rot="0">
            <a:off x="1756610" y="2095033"/>
            <a:ext cx="4860760" cy="6096943"/>
            <a:chOff x="0" y="0"/>
            <a:chExt cx="6481013" cy="8129257"/>
          </a:xfrm>
        </p:grpSpPr>
        <p:sp>
          <p:nvSpPr>
            <p:cNvPr name="Freeform 5" id="5"/>
            <p:cNvSpPr/>
            <p:nvPr/>
          </p:nvSpPr>
          <p:spPr>
            <a:xfrm flipH="false" flipV="false" rot="0">
              <a:off x="0" y="0"/>
              <a:ext cx="6481012" cy="8129256"/>
            </a:xfrm>
            <a:custGeom>
              <a:avLst/>
              <a:gdLst/>
              <a:ahLst/>
              <a:cxnLst/>
              <a:rect r="r" b="b" t="t" l="l"/>
              <a:pathLst>
                <a:path h="8129256" w="6481012">
                  <a:moveTo>
                    <a:pt x="0" y="0"/>
                  </a:moveTo>
                  <a:lnTo>
                    <a:pt x="6481012" y="0"/>
                  </a:lnTo>
                  <a:lnTo>
                    <a:pt x="6481012" y="8129256"/>
                  </a:lnTo>
                  <a:lnTo>
                    <a:pt x="0" y="8129256"/>
                  </a:lnTo>
                  <a:close/>
                </a:path>
              </a:pathLst>
            </a:custGeom>
            <a:blipFill>
              <a:blip r:embed="rId3">
                <a:alphaModFix amt="0"/>
              </a:blip>
              <a:stretch>
                <a:fillRect l="-110933" t="0" r="-110933" b="0"/>
              </a:stretch>
            </a:blipFill>
          </p:spPr>
        </p:sp>
        <p:sp>
          <p:nvSpPr>
            <p:cNvPr name="TextBox 6" id="6"/>
            <p:cNvSpPr txBox="true"/>
            <p:nvPr/>
          </p:nvSpPr>
          <p:spPr>
            <a:xfrm>
              <a:off x="0" y="38100"/>
              <a:ext cx="6481013" cy="8091157"/>
            </a:xfrm>
            <a:prstGeom prst="rect">
              <a:avLst/>
            </a:prstGeom>
          </p:spPr>
          <p:txBody>
            <a:bodyPr anchor="ctr" rtlCol="false" tIns="0" lIns="0" bIns="0" rIns="0"/>
            <a:lstStyle/>
            <a:p>
              <a:pPr algn="l">
                <a:lnSpc>
                  <a:spcPts val="5994"/>
                </a:lnSpc>
              </a:pPr>
              <a:r>
                <a:rPr lang="en-US" sz="5550" b="true">
                  <a:solidFill>
                    <a:srgbClr val="FFFFFF"/>
                  </a:solidFill>
                  <a:latin typeface="Times New Roman Bold"/>
                  <a:ea typeface="Times New Roman Bold"/>
                  <a:cs typeface="Times New Roman Bold"/>
                  <a:sym typeface="Times New Roman Bold"/>
                </a:rPr>
                <a:t>Gaps and Contradictions</a:t>
              </a:r>
            </a:p>
          </p:txBody>
        </p:sp>
      </p:grpSp>
      <p:grpSp>
        <p:nvGrpSpPr>
          <p:cNvPr name="Group 7" id="7"/>
          <p:cNvGrpSpPr/>
          <p:nvPr/>
        </p:nvGrpSpPr>
        <p:grpSpPr>
          <a:xfrm rot="-1790880">
            <a:off x="12930330" y="1316469"/>
            <a:ext cx="4672346" cy="4672346"/>
            <a:chOff x="0" y="0"/>
            <a:chExt cx="6229794" cy="6229794"/>
          </a:xfrm>
        </p:grpSpPr>
        <p:sp>
          <p:nvSpPr>
            <p:cNvPr name="Freeform 8" id="8"/>
            <p:cNvSpPr/>
            <p:nvPr/>
          </p:nvSpPr>
          <p:spPr>
            <a:xfrm flipH="false" flipV="false" rot="0">
              <a:off x="2656040" y="-154"/>
              <a:ext cx="3557995" cy="4455797"/>
            </a:xfrm>
            <a:custGeom>
              <a:avLst/>
              <a:gdLst/>
              <a:ahLst/>
              <a:cxnLst/>
              <a:rect r="r" b="b" t="t" l="l"/>
              <a:pathLst>
                <a:path h="4455797" w="3557995">
                  <a:moveTo>
                    <a:pt x="1907578" y="357532"/>
                  </a:moveTo>
                  <a:cubicBezTo>
                    <a:pt x="2141131" y="480214"/>
                    <a:pt x="2359317" y="632614"/>
                    <a:pt x="2556294" y="812065"/>
                  </a:cubicBezTo>
                  <a:cubicBezTo>
                    <a:pt x="2608110" y="859309"/>
                    <a:pt x="2611920" y="939573"/>
                    <a:pt x="2564676" y="991516"/>
                  </a:cubicBezTo>
                  <a:cubicBezTo>
                    <a:pt x="2517432" y="1043459"/>
                    <a:pt x="2437168" y="1047142"/>
                    <a:pt x="2385225" y="999898"/>
                  </a:cubicBezTo>
                  <a:cubicBezTo>
                    <a:pt x="2204250" y="835179"/>
                    <a:pt x="2003844" y="695098"/>
                    <a:pt x="1789341" y="582449"/>
                  </a:cubicBezTo>
                  <a:cubicBezTo>
                    <a:pt x="1727238" y="549810"/>
                    <a:pt x="1703362" y="473102"/>
                    <a:pt x="1736001" y="410999"/>
                  </a:cubicBezTo>
                  <a:cubicBezTo>
                    <a:pt x="1768640" y="348896"/>
                    <a:pt x="1845348" y="325020"/>
                    <a:pt x="1907451" y="357659"/>
                  </a:cubicBezTo>
                  <a:close/>
                  <a:moveTo>
                    <a:pt x="3204375" y="1643788"/>
                  </a:moveTo>
                  <a:cubicBezTo>
                    <a:pt x="3330994" y="1879881"/>
                    <a:pt x="3425228" y="2128801"/>
                    <a:pt x="3486696" y="2383817"/>
                  </a:cubicBezTo>
                  <a:cubicBezTo>
                    <a:pt x="3503206" y="2452016"/>
                    <a:pt x="3461169" y="2520596"/>
                    <a:pt x="3393097" y="2537106"/>
                  </a:cubicBezTo>
                  <a:cubicBezTo>
                    <a:pt x="3325025" y="2553616"/>
                    <a:pt x="3256318" y="2511579"/>
                    <a:pt x="3239808" y="2443507"/>
                  </a:cubicBezTo>
                  <a:cubicBezTo>
                    <a:pt x="3183293" y="2209192"/>
                    <a:pt x="3096806" y="1980719"/>
                    <a:pt x="2980474" y="1763803"/>
                  </a:cubicBezTo>
                  <a:cubicBezTo>
                    <a:pt x="2947327" y="1701954"/>
                    <a:pt x="2970568" y="1624992"/>
                    <a:pt x="3032417" y="1591845"/>
                  </a:cubicBezTo>
                  <a:cubicBezTo>
                    <a:pt x="3094266" y="1558698"/>
                    <a:pt x="3171228" y="1581939"/>
                    <a:pt x="3204375" y="1643788"/>
                  </a:cubicBezTo>
                  <a:close/>
                  <a:moveTo>
                    <a:pt x="3557308" y="3435504"/>
                  </a:moveTo>
                  <a:cubicBezTo>
                    <a:pt x="3530257" y="3697124"/>
                    <a:pt x="3470059" y="3956331"/>
                    <a:pt x="3376333" y="4206648"/>
                  </a:cubicBezTo>
                  <a:cubicBezTo>
                    <a:pt x="3351695" y="4272307"/>
                    <a:pt x="3278543" y="4305708"/>
                    <a:pt x="3212884" y="4281070"/>
                  </a:cubicBezTo>
                  <a:cubicBezTo>
                    <a:pt x="3147225" y="4256432"/>
                    <a:pt x="3113824" y="4183280"/>
                    <a:pt x="3138462" y="4117621"/>
                  </a:cubicBezTo>
                  <a:cubicBezTo>
                    <a:pt x="3224441" y="3887751"/>
                    <a:pt x="3279813" y="3649753"/>
                    <a:pt x="3304705" y="3409342"/>
                  </a:cubicBezTo>
                  <a:cubicBezTo>
                    <a:pt x="3311944" y="3339619"/>
                    <a:pt x="3374301" y="3288819"/>
                    <a:pt x="3444024" y="3296058"/>
                  </a:cubicBezTo>
                  <a:cubicBezTo>
                    <a:pt x="3513747" y="3303297"/>
                    <a:pt x="3564547" y="3365654"/>
                    <a:pt x="3557308" y="3435377"/>
                  </a:cubicBezTo>
                  <a:close/>
                  <a:moveTo>
                    <a:pt x="2524544" y="4438804"/>
                  </a:moveTo>
                  <a:lnTo>
                    <a:pt x="1862620" y="4061614"/>
                  </a:lnTo>
                  <a:cubicBezTo>
                    <a:pt x="1801660" y="4026816"/>
                    <a:pt x="1780451" y="3949346"/>
                    <a:pt x="1815249" y="3888386"/>
                  </a:cubicBezTo>
                  <a:cubicBezTo>
                    <a:pt x="1850047" y="3827426"/>
                    <a:pt x="1927517" y="3806217"/>
                    <a:pt x="1988477" y="3841015"/>
                  </a:cubicBezTo>
                  <a:lnTo>
                    <a:pt x="2650401" y="4218459"/>
                  </a:lnTo>
                  <a:cubicBezTo>
                    <a:pt x="2711361" y="4253257"/>
                    <a:pt x="2732570" y="4330727"/>
                    <a:pt x="2697772" y="4391687"/>
                  </a:cubicBezTo>
                  <a:cubicBezTo>
                    <a:pt x="2662974" y="4452647"/>
                    <a:pt x="2585504" y="4473856"/>
                    <a:pt x="2524544" y="4439058"/>
                  </a:cubicBezTo>
                  <a:close/>
                  <a:moveTo>
                    <a:pt x="979970" y="3558313"/>
                  </a:moveTo>
                  <a:lnTo>
                    <a:pt x="396024" y="3225319"/>
                  </a:lnTo>
                  <a:cubicBezTo>
                    <a:pt x="360718" y="3205253"/>
                    <a:pt x="337223" y="3169439"/>
                    <a:pt x="332651" y="3129053"/>
                  </a:cubicBezTo>
                  <a:lnTo>
                    <a:pt x="322618" y="3039899"/>
                  </a:lnTo>
                  <a:cubicBezTo>
                    <a:pt x="314871" y="2970176"/>
                    <a:pt x="365036" y="2907311"/>
                    <a:pt x="434759" y="2899564"/>
                  </a:cubicBezTo>
                  <a:cubicBezTo>
                    <a:pt x="504482" y="2891817"/>
                    <a:pt x="567347" y="2941982"/>
                    <a:pt x="575094" y="3011705"/>
                  </a:cubicBezTo>
                  <a:lnTo>
                    <a:pt x="585127" y="3100859"/>
                  </a:lnTo>
                  <a:lnTo>
                    <a:pt x="458889" y="3114956"/>
                  </a:lnTo>
                  <a:lnTo>
                    <a:pt x="521754" y="3004593"/>
                  </a:lnTo>
                  <a:lnTo>
                    <a:pt x="1105700" y="3337714"/>
                  </a:lnTo>
                  <a:cubicBezTo>
                    <a:pt x="1166660" y="3372512"/>
                    <a:pt x="1187869" y="3449982"/>
                    <a:pt x="1153071" y="3510942"/>
                  </a:cubicBezTo>
                  <a:cubicBezTo>
                    <a:pt x="1118273" y="3571902"/>
                    <a:pt x="1040803" y="3593111"/>
                    <a:pt x="979843" y="3558313"/>
                  </a:cubicBezTo>
                  <a:close/>
                  <a:moveTo>
                    <a:pt x="209842" y="2030249"/>
                  </a:moveTo>
                  <a:lnTo>
                    <a:pt x="125260" y="1272948"/>
                  </a:lnTo>
                  <a:cubicBezTo>
                    <a:pt x="117513" y="1203225"/>
                    <a:pt x="167678" y="1140360"/>
                    <a:pt x="237401" y="1132613"/>
                  </a:cubicBezTo>
                  <a:cubicBezTo>
                    <a:pt x="307124" y="1124866"/>
                    <a:pt x="369989" y="1175031"/>
                    <a:pt x="377736" y="1244754"/>
                  </a:cubicBezTo>
                  <a:lnTo>
                    <a:pt x="462318" y="2002055"/>
                  </a:lnTo>
                  <a:cubicBezTo>
                    <a:pt x="470065" y="2071778"/>
                    <a:pt x="419900" y="2134643"/>
                    <a:pt x="350177" y="2142390"/>
                  </a:cubicBezTo>
                  <a:cubicBezTo>
                    <a:pt x="280454" y="2150137"/>
                    <a:pt x="217589" y="2099972"/>
                    <a:pt x="209842" y="2030249"/>
                  </a:cubicBezTo>
                  <a:close/>
                  <a:moveTo>
                    <a:pt x="12357" y="263171"/>
                  </a:moveTo>
                  <a:lnTo>
                    <a:pt x="800" y="159666"/>
                  </a:lnTo>
                  <a:cubicBezTo>
                    <a:pt x="-3264" y="123725"/>
                    <a:pt x="8293" y="87784"/>
                    <a:pt x="32296" y="60860"/>
                  </a:cubicBezTo>
                  <a:cubicBezTo>
                    <a:pt x="56299" y="33936"/>
                    <a:pt x="90843" y="18569"/>
                    <a:pt x="126911" y="18569"/>
                  </a:cubicBezTo>
                  <a:lnTo>
                    <a:pt x="126911" y="145569"/>
                  </a:lnTo>
                  <a:lnTo>
                    <a:pt x="112814" y="19331"/>
                  </a:lnTo>
                  <a:cubicBezTo>
                    <a:pt x="380149" y="-10514"/>
                    <a:pt x="646087" y="-5434"/>
                    <a:pt x="905040" y="32031"/>
                  </a:cubicBezTo>
                  <a:cubicBezTo>
                    <a:pt x="974509" y="42064"/>
                    <a:pt x="1022642" y="106453"/>
                    <a:pt x="1012482" y="175922"/>
                  </a:cubicBezTo>
                  <a:cubicBezTo>
                    <a:pt x="1002322" y="245391"/>
                    <a:pt x="938060" y="293524"/>
                    <a:pt x="868591" y="283364"/>
                  </a:cubicBezTo>
                  <a:cubicBezTo>
                    <a:pt x="630720" y="248947"/>
                    <a:pt x="386499" y="244248"/>
                    <a:pt x="141008" y="271680"/>
                  </a:cubicBezTo>
                  <a:cubicBezTo>
                    <a:pt x="136309" y="272188"/>
                    <a:pt x="131610" y="272442"/>
                    <a:pt x="126911" y="272442"/>
                  </a:cubicBezTo>
                  <a:lnTo>
                    <a:pt x="126911" y="145442"/>
                  </a:lnTo>
                  <a:lnTo>
                    <a:pt x="253149" y="131345"/>
                  </a:lnTo>
                  <a:lnTo>
                    <a:pt x="264706" y="234850"/>
                  </a:lnTo>
                  <a:cubicBezTo>
                    <a:pt x="272453" y="304573"/>
                    <a:pt x="222288" y="367438"/>
                    <a:pt x="152565" y="375185"/>
                  </a:cubicBezTo>
                  <a:cubicBezTo>
                    <a:pt x="82842" y="382932"/>
                    <a:pt x="19977" y="332767"/>
                    <a:pt x="12230" y="263044"/>
                  </a:cubicBezTo>
                  <a:close/>
                </a:path>
              </a:pathLst>
            </a:custGeom>
            <a:solidFill>
              <a:srgbClr val="FFC000"/>
            </a:solidFill>
          </p:spPr>
        </p:sp>
        <p:sp>
          <p:nvSpPr>
            <p:cNvPr name="Freeform 9" id="9"/>
            <p:cNvSpPr/>
            <p:nvPr/>
          </p:nvSpPr>
          <p:spPr>
            <a:xfrm flipH="false" flipV="false" rot="0">
              <a:off x="2656078" y="-27"/>
              <a:ext cx="3557957" cy="4289053"/>
            </a:xfrm>
            <a:custGeom>
              <a:avLst/>
              <a:gdLst/>
              <a:ahLst/>
              <a:cxnLst/>
              <a:rect r="r" b="b" t="t" l="l"/>
              <a:pathLst>
                <a:path h="4289053" w="3557957">
                  <a:moveTo>
                    <a:pt x="1907540" y="357405"/>
                  </a:moveTo>
                  <a:cubicBezTo>
                    <a:pt x="2141093" y="480087"/>
                    <a:pt x="2359279" y="632487"/>
                    <a:pt x="2556256" y="811938"/>
                  </a:cubicBezTo>
                  <a:cubicBezTo>
                    <a:pt x="2608072" y="859182"/>
                    <a:pt x="2611882" y="939446"/>
                    <a:pt x="2564638" y="991389"/>
                  </a:cubicBezTo>
                  <a:cubicBezTo>
                    <a:pt x="2517394" y="1043332"/>
                    <a:pt x="2437130" y="1047015"/>
                    <a:pt x="2385187" y="999771"/>
                  </a:cubicBezTo>
                  <a:cubicBezTo>
                    <a:pt x="2204212" y="835052"/>
                    <a:pt x="2003806" y="694971"/>
                    <a:pt x="1789303" y="582322"/>
                  </a:cubicBezTo>
                  <a:cubicBezTo>
                    <a:pt x="1727200" y="549683"/>
                    <a:pt x="1703324" y="472975"/>
                    <a:pt x="1735963" y="410872"/>
                  </a:cubicBezTo>
                  <a:cubicBezTo>
                    <a:pt x="1768602" y="348769"/>
                    <a:pt x="1845310" y="324893"/>
                    <a:pt x="1907413" y="357532"/>
                  </a:cubicBezTo>
                  <a:close/>
                  <a:moveTo>
                    <a:pt x="3204337" y="1643661"/>
                  </a:moveTo>
                  <a:cubicBezTo>
                    <a:pt x="3330956" y="1879754"/>
                    <a:pt x="3425190" y="2128674"/>
                    <a:pt x="3486658" y="2383690"/>
                  </a:cubicBezTo>
                  <a:cubicBezTo>
                    <a:pt x="3503168" y="2451889"/>
                    <a:pt x="3461131" y="2520469"/>
                    <a:pt x="3393059" y="2536979"/>
                  </a:cubicBezTo>
                  <a:cubicBezTo>
                    <a:pt x="3324987" y="2553489"/>
                    <a:pt x="3256280" y="2511452"/>
                    <a:pt x="3239770" y="2443380"/>
                  </a:cubicBezTo>
                  <a:cubicBezTo>
                    <a:pt x="3183255" y="2209065"/>
                    <a:pt x="3096768" y="1980592"/>
                    <a:pt x="2980436" y="1763676"/>
                  </a:cubicBezTo>
                  <a:cubicBezTo>
                    <a:pt x="2947289" y="1701827"/>
                    <a:pt x="2970530" y="1624865"/>
                    <a:pt x="3032379" y="1591718"/>
                  </a:cubicBezTo>
                  <a:cubicBezTo>
                    <a:pt x="3094228" y="1558571"/>
                    <a:pt x="3171190" y="1581812"/>
                    <a:pt x="3204337" y="1643661"/>
                  </a:cubicBezTo>
                  <a:close/>
                  <a:moveTo>
                    <a:pt x="3557270" y="3435377"/>
                  </a:moveTo>
                  <a:cubicBezTo>
                    <a:pt x="3530219" y="3696997"/>
                    <a:pt x="3470021" y="3956204"/>
                    <a:pt x="3376295" y="4206521"/>
                  </a:cubicBezTo>
                  <a:cubicBezTo>
                    <a:pt x="3351657" y="4272180"/>
                    <a:pt x="3278505" y="4305581"/>
                    <a:pt x="3212846" y="4280943"/>
                  </a:cubicBezTo>
                  <a:cubicBezTo>
                    <a:pt x="3147187" y="4256305"/>
                    <a:pt x="3113786" y="4183153"/>
                    <a:pt x="3138424" y="4117494"/>
                  </a:cubicBezTo>
                  <a:cubicBezTo>
                    <a:pt x="3224403" y="3887624"/>
                    <a:pt x="3279775" y="3649626"/>
                    <a:pt x="3304667" y="3409215"/>
                  </a:cubicBezTo>
                  <a:cubicBezTo>
                    <a:pt x="3311906" y="3339492"/>
                    <a:pt x="3374263" y="3288692"/>
                    <a:pt x="3443986" y="3295931"/>
                  </a:cubicBezTo>
                  <a:cubicBezTo>
                    <a:pt x="3513709" y="3303170"/>
                    <a:pt x="3564509" y="3365527"/>
                    <a:pt x="3557270" y="3435250"/>
                  </a:cubicBezTo>
                  <a:close/>
                  <a:moveTo>
                    <a:pt x="127000" y="18569"/>
                  </a:moveTo>
                  <a:lnTo>
                    <a:pt x="127000" y="145569"/>
                  </a:lnTo>
                  <a:lnTo>
                    <a:pt x="112903" y="19331"/>
                  </a:lnTo>
                  <a:cubicBezTo>
                    <a:pt x="380238" y="-10514"/>
                    <a:pt x="646176" y="-5434"/>
                    <a:pt x="905129" y="32031"/>
                  </a:cubicBezTo>
                  <a:cubicBezTo>
                    <a:pt x="974598" y="42064"/>
                    <a:pt x="1022731" y="106453"/>
                    <a:pt x="1012571" y="175922"/>
                  </a:cubicBezTo>
                  <a:cubicBezTo>
                    <a:pt x="1002411" y="245391"/>
                    <a:pt x="938149" y="293524"/>
                    <a:pt x="868680" y="283364"/>
                  </a:cubicBezTo>
                  <a:cubicBezTo>
                    <a:pt x="630809" y="248947"/>
                    <a:pt x="386588" y="244248"/>
                    <a:pt x="141097" y="271680"/>
                  </a:cubicBezTo>
                  <a:cubicBezTo>
                    <a:pt x="136398" y="272188"/>
                    <a:pt x="131699" y="272442"/>
                    <a:pt x="127000" y="272442"/>
                  </a:cubicBezTo>
                  <a:cubicBezTo>
                    <a:pt x="56896" y="272442"/>
                    <a:pt x="0" y="215546"/>
                    <a:pt x="0" y="145442"/>
                  </a:cubicBezTo>
                  <a:cubicBezTo>
                    <a:pt x="0" y="75338"/>
                    <a:pt x="56896" y="18442"/>
                    <a:pt x="127000" y="18442"/>
                  </a:cubicBezTo>
                  <a:close/>
                </a:path>
              </a:pathLst>
            </a:custGeom>
            <a:solidFill>
              <a:srgbClr val="FFC000"/>
            </a:solidFill>
          </p:spPr>
        </p:sp>
      </p:grpSp>
      <p:grpSp>
        <p:nvGrpSpPr>
          <p:cNvPr name="Group 10" id="10"/>
          <p:cNvGrpSpPr/>
          <p:nvPr/>
        </p:nvGrpSpPr>
        <p:grpSpPr>
          <a:xfrm rot="0">
            <a:off x="1365075" y="7171487"/>
            <a:ext cx="819150" cy="819150"/>
            <a:chOff x="0" y="0"/>
            <a:chExt cx="1092200" cy="1092200"/>
          </a:xfrm>
        </p:grpSpPr>
        <p:sp>
          <p:nvSpPr>
            <p:cNvPr name="Freeform 11" id="11"/>
            <p:cNvSpPr/>
            <p:nvPr/>
          </p:nvSpPr>
          <p:spPr>
            <a:xfrm flipH="false" flipV="false" rot="0">
              <a:off x="0" y="0"/>
              <a:ext cx="1092200" cy="1092200"/>
            </a:xfrm>
            <a:custGeom>
              <a:avLst/>
              <a:gdLst/>
              <a:ahLst/>
              <a:cxnLst/>
              <a:rect r="r" b="b" t="t" l="l"/>
              <a:pathLst>
                <a:path h="1092200" w="1092200">
                  <a:moveTo>
                    <a:pt x="0" y="546100"/>
                  </a:moveTo>
                  <a:cubicBezTo>
                    <a:pt x="0" y="244475"/>
                    <a:pt x="244475" y="0"/>
                    <a:pt x="546100" y="0"/>
                  </a:cubicBezTo>
                  <a:cubicBezTo>
                    <a:pt x="847725" y="0"/>
                    <a:pt x="1092200" y="244475"/>
                    <a:pt x="1092200" y="546100"/>
                  </a:cubicBezTo>
                  <a:cubicBezTo>
                    <a:pt x="1092200" y="847725"/>
                    <a:pt x="847725" y="1092200"/>
                    <a:pt x="546100" y="1092200"/>
                  </a:cubicBezTo>
                  <a:cubicBezTo>
                    <a:pt x="244475" y="1092200"/>
                    <a:pt x="0" y="847725"/>
                    <a:pt x="0" y="546100"/>
                  </a:cubicBezTo>
                  <a:close/>
                </a:path>
              </a:pathLst>
            </a:custGeom>
            <a:solidFill>
              <a:srgbClr val="5B9BD5"/>
            </a:solidFill>
          </p:spPr>
        </p:sp>
      </p:grpSp>
      <p:sp>
        <p:nvSpPr>
          <p:cNvPr name="TextBox 12" id="12"/>
          <p:cNvSpPr txBox="true"/>
          <p:nvPr/>
        </p:nvSpPr>
        <p:spPr>
          <a:xfrm rot="0">
            <a:off x="8146666" y="2353818"/>
            <a:ext cx="8121720" cy="5792429"/>
          </a:xfrm>
          <a:prstGeom prst="rect">
            <a:avLst/>
          </a:prstGeom>
        </p:spPr>
        <p:txBody>
          <a:bodyPr anchor="t" rtlCol="false" tIns="0" lIns="0" bIns="0" rIns="0">
            <a:spAutoFit/>
          </a:bodyPr>
          <a:lstStyle/>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The lack of demand and supply exists (OECD, 2020).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Demand on capacity exceeded training capacity.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Even policy and execution gaps were observed.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There is still inconsistency in the returns of the investments. </a:t>
            </a:r>
          </a:p>
          <a:p>
            <a:pPr algn="just" marL="651510" indent="-325755" lvl="1">
              <a:lnSpc>
                <a:spcPts val="3888"/>
              </a:lnSpc>
              <a:buFont typeface="Arial"/>
              <a:buChar char="•"/>
            </a:pPr>
            <a:r>
              <a:rPr lang="en-US" sz="3600">
                <a:solidFill>
                  <a:srgbClr val="000000"/>
                </a:solidFill>
                <a:latin typeface="Times New Roman"/>
                <a:ea typeface="Times New Roman"/>
                <a:cs typeface="Times New Roman"/>
                <a:sym typeface="Times New Roman"/>
              </a:rPr>
              <a:t>The problem of retention that affects the recruitment process (OECD, 2020).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3">
                <a:alphaModFix amt="0"/>
              </a:blip>
              <a:stretch>
                <a:fillRect l="0" t="-104573" r="0" b="-104573"/>
              </a:stretch>
            </a:blipFill>
          </p:spPr>
        </p:sp>
        <p:sp>
          <p:nvSpPr>
            <p:cNvPr name="TextBox 4" id="4"/>
            <p:cNvSpPr txBox="true"/>
            <p:nvPr/>
          </p:nvSpPr>
          <p:spPr>
            <a:xfrm>
              <a:off x="0" y="38100"/>
              <a:ext cx="21031200" cy="2613025"/>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Strategic Recommendations </a:t>
              </a:r>
            </a:p>
          </p:txBody>
        </p:sp>
      </p:grpSp>
      <p:grpSp>
        <p:nvGrpSpPr>
          <p:cNvPr name="Group 5" id="5"/>
          <p:cNvGrpSpPr/>
          <p:nvPr/>
        </p:nvGrpSpPr>
        <p:grpSpPr>
          <a:xfrm rot="0">
            <a:off x="1381220" y="4101274"/>
            <a:ext cx="1345873" cy="1345873"/>
            <a:chOff x="0" y="0"/>
            <a:chExt cx="1794497" cy="1794497"/>
          </a:xfrm>
        </p:grpSpPr>
        <p:sp>
          <p:nvSpPr>
            <p:cNvPr name="Freeform 6" id="6"/>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7" id="7"/>
          <p:cNvGrpSpPr/>
          <p:nvPr/>
        </p:nvGrpSpPr>
        <p:grpSpPr>
          <a:xfrm rot="0">
            <a:off x="1654331" y="4374385"/>
            <a:ext cx="799652" cy="799652"/>
            <a:chOff x="0" y="0"/>
            <a:chExt cx="1066203" cy="1066203"/>
          </a:xfrm>
        </p:grpSpPr>
        <p:sp>
          <p:nvSpPr>
            <p:cNvPr name="Freeform 8" id="8"/>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9" id="9"/>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10" id="10"/>
          <p:cNvGrpSpPr/>
          <p:nvPr/>
        </p:nvGrpSpPr>
        <p:grpSpPr>
          <a:xfrm rot="0">
            <a:off x="3010729" y="4096512"/>
            <a:ext cx="3181931" cy="1355398"/>
            <a:chOff x="0" y="0"/>
            <a:chExt cx="4242575" cy="1807197"/>
          </a:xfrm>
        </p:grpSpPr>
        <p:sp>
          <p:nvSpPr>
            <p:cNvPr name="Freeform 11" id="11"/>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12" id="12"/>
            <p:cNvSpPr txBox="true"/>
            <p:nvPr/>
          </p:nvSpPr>
          <p:spPr>
            <a:xfrm>
              <a:off x="0" y="-19050"/>
              <a:ext cx="4242575" cy="1826247"/>
            </a:xfrm>
            <a:prstGeom prst="rect">
              <a:avLst/>
            </a:prstGeom>
          </p:spPr>
          <p:txBody>
            <a:bodyPr anchor="ctr" rtlCol="false" tIns="0" lIns="0" bIns="0" rIns="0"/>
            <a:lstStyle/>
            <a:p>
              <a:pPr algn="just">
                <a:lnSpc>
                  <a:spcPts val="3240"/>
                </a:lnSpc>
              </a:pPr>
              <a:r>
                <a:rPr lang="en-US" sz="2700">
                  <a:solidFill>
                    <a:srgbClr val="000000"/>
                  </a:solidFill>
                  <a:latin typeface="Times New Roman"/>
                  <a:ea typeface="Times New Roman"/>
                  <a:cs typeface="Times New Roman"/>
                  <a:sym typeface="Times New Roman"/>
                </a:rPr>
                <a:t>Embrace forecasting tools of workforce (NHS England, 2023). </a:t>
              </a:r>
            </a:p>
          </p:txBody>
        </p:sp>
      </p:grpSp>
      <p:grpSp>
        <p:nvGrpSpPr>
          <p:cNvPr name="Group 13" id="13"/>
          <p:cNvGrpSpPr/>
          <p:nvPr/>
        </p:nvGrpSpPr>
        <p:grpSpPr>
          <a:xfrm rot="0">
            <a:off x="6740662" y="4101274"/>
            <a:ext cx="1345873" cy="1345873"/>
            <a:chOff x="0" y="0"/>
            <a:chExt cx="1794497" cy="1794497"/>
          </a:xfrm>
        </p:grpSpPr>
        <p:sp>
          <p:nvSpPr>
            <p:cNvPr name="Freeform 14" id="14"/>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15" id="15"/>
          <p:cNvGrpSpPr/>
          <p:nvPr/>
        </p:nvGrpSpPr>
        <p:grpSpPr>
          <a:xfrm rot="0">
            <a:off x="7013772" y="4374385"/>
            <a:ext cx="799652" cy="799652"/>
            <a:chOff x="0" y="0"/>
            <a:chExt cx="1066203" cy="1066203"/>
          </a:xfrm>
        </p:grpSpPr>
        <p:sp>
          <p:nvSpPr>
            <p:cNvPr name="Freeform 16" id="16"/>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17" id="17"/>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18" id="18"/>
          <p:cNvGrpSpPr/>
          <p:nvPr/>
        </p:nvGrpSpPr>
        <p:grpSpPr>
          <a:xfrm rot="0">
            <a:off x="8370170" y="4096512"/>
            <a:ext cx="3181931" cy="1355398"/>
            <a:chOff x="0" y="0"/>
            <a:chExt cx="4242575" cy="1807197"/>
          </a:xfrm>
        </p:grpSpPr>
        <p:sp>
          <p:nvSpPr>
            <p:cNvPr name="Freeform 19" id="19"/>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20" id="20"/>
            <p:cNvSpPr txBox="true"/>
            <p:nvPr/>
          </p:nvSpPr>
          <p:spPr>
            <a:xfrm>
              <a:off x="0" y="-9525"/>
              <a:ext cx="4242575" cy="1816722"/>
            </a:xfrm>
            <a:prstGeom prst="rect">
              <a:avLst/>
            </a:prstGeom>
          </p:spPr>
          <p:txBody>
            <a:bodyPr anchor="ctr" rtlCol="false" tIns="0" lIns="0" bIns="0" rIns="0"/>
            <a:lstStyle/>
            <a:p>
              <a:pPr algn="just">
                <a:lnSpc>
                  <a:spcPts val="2879"/>
                </a:lnSpc>
              </a:pPr>
              <a:r>
                <a:rPr lang="en-US" sz="2400">
                  <a:solidFill>
                    <a:srgbClr val="000000"/>
                  </a:solidFill>
                  <a:latin typeface="Times New Roman"/>
                  <a:ea typeface="Times New Roman"/>
                  <a:cs typeface="Times New Roman"/>
                  <a:sym typeface="Times New Roman"/>
                </a:rPr>
                <a:t>Enhance branding of the employers. </a:t>
              </a:r>
            </a:p>
          </p:txBody>
        </p:sp>
      </p:grpSp>
      <p:grpSp>
        <p:nvGrpSpPr>
          <p:cNvPr name="Group 21" id="21"/>
          <p:cNvGrpSpPr/>
          <p:nvPr/>
        </p:nvGrpSpPr>
        <p:grpSpPr>
          <a:xfrm rot="0">
            <a:off x="12100103" y="4101274"/>
            <a:ext cx="1345873" cy="1345873"/>
            <a:chOff x="0" y="0"/>
            <a:chExt cx="1794497" cy="1794497"/>
          </a:xfrm>
        </p:grpSpPr>
        <p:sp>
          <p:nvSpPr>
            <p:cNvPr name="Freeform 22" id="22"/>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23" id="23"/>
          <p:cNvGrpSpPr/>
          <p:nvPr/>
        </p:nvGrpSpPr>
        <p:grpSpPr>
          <a:xfrm rot="0">
            <a:off x="12373213" y="4374385"/>
            <a:ext cx="799652" cy="799652"/>
            <a:chOff x="0" y="0"/>
            <a:chExt cx="1066203" cy="1066203"/>
          </a:xfrm>
        </p:grpSpPr>
        <p:sp>
          <p:nvSpPr>
            <p:cNvPr name="Freeform 24" id="24"/>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25" id="25"/>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26" id="26"/>
          <p:cNvGrpSpPr/>
          <p:nvPr/>
        </p:nvGrpSpPr>
        <p:grpSpPr>
          <a:xfrm rot="0">
            <a:off x="13729611" y="4096512"/>
            <a:ext cx="3181931" cy="1355398"/>
            <a:chOff x="0" y="0"/>
            <a:chExt cx="4242575" cy="1807197"/>
          </a:xfrm>
        </p:grpSpPr>
        <p:sp>
          <p:nvSpPr>
            <p:cNvPr name="Freeform 27" id="27"/>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28" id="28"/>
            <p:cNvSpPr txBox="true"/>
            <p:nvPr/>
          </p:nvSpPr>
          <p:spPr>
            <a:xfrm>
              <a:off x="0" y="-9525"/>
              <a:ext cx="4242575" cy="1816722"/>
            </a:xfrm>
            <a:prstGeom prst="rect">
              <a:avLst/>
            </a:prstGeom>
          </p:spPr>
          <p:txBody>
            <a:bodyPr anchor="ctr" rtlCol="false" tIns="0" lIns="0" bIns="0" rIns="0"/>
            <a:lstStyle/>
            <a:p>
              <a:pPr algn="just">
                <a:lnSpc>
                  <a:spcPts val="2879"/>
                </a:lnSpc>
              </a:pPr>
              <a:r>
                <a:rPr lang="en-US" sz="2400">
                  <a:solidFill>
                    <a:srgbClr val="000000"/>
                  </a:solidFill>
                  <a:latin typeface="Times New Roman"/>
                  <a:ea typeface="Times New Roman"/>
                  <a:cs typeface="Times New Roman"/>
                  <a:sym typeface="Times New Roman"/>
                </a:rPr>
                <a:t>Increase domestic training programmes to a considerable degree. </a:t>
              </a:r>
            </a:p>
          </p:txBody>
        </p:sp>
      </p:grpSp>
      <p:grpSp>
        <p:nvGrpSpPr>
          <p:cNvPr name="Group 29" id="29"/>
          <p:cNvGrpSpPr/>
          <p:nvPr/>
        </p:nvGrpSpPr>
        <p:grpSpPr>
          <a:xfrm rot="0">
            <a:off x="1381220" y="6556734"/>
            <a:ext cx="1345873" cy="1345873"/>
            <a:chOff x="0" y="0"/>
            <a:chExt cx="1794497" cy="1794497"/>
          </a:xfrm>
        </p:grpSpPr>
        <p:sp>
          <p:nvSpPr>
            <p:cNvPr name="Freeform 30" id="30"/>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31" id="31"/>
          <p:cNvGrpSpPr/>
          <p:nvPr/>
        </p:nvGrpSpPr>
        <p:grpSpPr>
          <a:xfrm rot="0">
            <a:off x="1654331" y="6829844"/>
            <a:ext cx="799652" cy="799652"/>
            <a:chOff x="0" y="0"/>
            <a:chExt cx="1066203" cy="1066203"/>
          </a:xfrm>
        </p:grpSpPr>
        <p:sp>
          <p:nvSpPr>
            <p:cNvPr name="Freeform 32" id="32"/>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33" id="33"/>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34" id="34"/>
          <p:cNvGrpSpPr/>
          <p:nvPr/>
        </p:nvGrpSpPr>
        <p:grpSpPr>
          <a:xfrm rot="0">
            <a:off x="3010729" y="6551971"/>
            <a:ext cx="3181931" cy="1355398"/>
            <a:chOff x="0" y="0"/>
            <a:chExt cx="4242575" cy="1807197"/>
          </a:xfrm>
        </p:grpSpPr>
        <p:sp>
          <p:nvSpPr>
            <p:cNvPr name="Freeform 35" id="35"/>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36" id="36"/>
            <p:cNvSpPr txBox="true"/>
            <p:nvPr/>
          </p:nvSpPr>
          <p:spPr>
            <a:xfrm>
              <a:off x="0" y="-9525"/>
              <a:ext cx="4242575" cy="1816722"/>
            </a:xfrm>
            <a:prstGeom prst="rect">
              <a:avLst/>
            </a:prstGeom>
          </p:spPr>
          <p:txBody>
            <a:bodyPr anchor="ctr" rtlCol="false" tIns="0" lIns="0" bIns="0" rIns="0"/>
            <a:lstStyle/>
            <a:p>
              <a:pPr algn="just">
                <a:lnSpc>
                  <a:spcPts val="2879"/>
                </a:lnSpc>
              </a:pPr>
              <a:r>
                <a:rPr lang="en-US" sz="2400">
                  <a:solidFill>
                    <a:srgbClr val="000000"/>
                  </a:solidFill>
                  <a:latin typeface="Times New Roman"/>
                  <a:ea typeface="Times New Roman"/>
                  <a:cs typeface="Times New Roman"/>
                  <a:sym typeface="Times New Roman"/>
                </a:rPr>
                <a:t>Enhance long term workforce planning strategies. </a:t>
              </a:r>
            </a:p>
          </p:txBody>
        </p:sp>
      </p:grpSp>
      <p:grpSp>
        <p:nvGrpSpPr>
          <p:cNvPr name="Group 37" id="37"/>
          <p:cNvGrpSpPr/>
          <p:nvPr/>
        </p:nvGrpSpPr>
        <p:grpSpPr>
          <a:xfrm rot="0">
            <a:off x="6740662" y="6556734"/>
            <a:ext cx="1345873" cy="1345873"/>
            <a:chOff x="0" y="0"/>
            <a:chExt cx="1794497" cy="1794497"/>
          </a:xfrm>
        </p:grpSpPr>
        <p:sp>
          <p:nvSpPr>
            <p:cNvPr name="Freeform 38" id="38"/>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39" id="39"/>
          <p:cNvGrpSpPr/>
          <p:nvPr/>
        </p:nvGrpSpPr>
        <p:grpSpPr>
          <a:xfrm rot="0">
            <a:off x="7013772" y="6829844"/>
            <a:ext cx="799652" cy="799652"/>
            <a:chOff x="0" y="0"/>
            <a:chExt cx="1066203" cy="1066203"/>
          </a:xfrm>
        </p:grpSpPr>
        <p:sp>
          <p:nvSpPr>
            <p:cNvPr name="Freeform 40" id="40"/>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41" id="41"/>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42" id="42"/>
          <p:cNvGrpSpPr/>
          <p:nvPr/>
        </p:nvGrpSpPr>
        <p:grpSpPr>
          <a:xfrm rot="0">
            <a:off x="8370170" y="6551971"/>
            <a:ext cx="3181931" cy="1355398"/>
            <a:chOff x="0" y="0"/>
            <a:chExt cx="4242575" cy="1807197"/>
          </a:xfrm>
        </p:grpSpPr>
        <p:sp>
          <p:nvSpPr>
            <p:cNvPr name="Freeform 43" id="43"/>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44" id="44"/>
            <p:cNvSpPr txBox="true"/>
            <p:nvPr/>
          </p:nvSpPr>
          <p:spPr>
            <a:xfrm>
              <a:off x="0" y="-9525"/>
              <a:ext cx="4242575" cy="1816722"/>
            </a:xfrm>
            <a:prstGeom prst="rect">
              <a:avLst/>
            </a:prstGeom>
          </p:spPr>
          <p:txBody>
            <a:bodyPr anchor="ctr" rtlCol="false" tIns="0" lIns="0" bIns="0" rIns="0"/>
            <a:lstStyle/>
            <a:p>
              <a:pPr algn="just">
                <a:lnSpc>
                  <a:spcPts val="2879"/>
                </a:lnSpc>
              </a:pPr>
              <a:r>
                <a:rPr lang="en-US" sz="2400">
                  <a:solidFill>
                    <a:srgbClr val="000000"/>
                  </a:solidFill>
                  <a:latin typeface="Times New Roman"/>
                  <a:ea typeface="Times New Roman"/>
                  <a:cs typeface="Times New Roman"/>
                  <a:sym typeface="Times New Roman"/>
                </a:rPr>
                <a:t>Sharpen HR plan and organisational objectives (NHS England, 2023). </a:t>
              </a:r>
            </a:p>
          </p:txBody>
        </p:sp>
      </p:gr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sp>
        <p:nvSpPr>
          <p:cNvPr name="Freeform 4" id="4"/>
          <p:cNvSpPr/>
          <p:nvPr/>
        </p:nvSpPr>
        <p:spPr>
          <a:xfrm flipH="false" flipV="false" rot="0">
            <a:off x="-32795" y="763257"/>
            <a:ext cx="7826940" cy="9359494"/>
          </a:xfrm>
          <a:custGeom>
            <a:avLst/>
            <a:gdLst/>
            <a:ahLst/>
            <a:cxnLst/>
            <a:rect r="r" b="b" t="t" l="l"/>
            <a:pathLst>
              <a:path h="9359494" w="7826940">
                <a:moveTo>
                  <a:pt x="0" y="0"/>
                </a:moveTo>
                <a:lnTo>
                  <a:pt x="7826941" y="0"/>
                </a:lnTo>
                <a:lnTo>
                  <a:pt x="7826941" y="9359494"/>
                </a:lnTo>
                <a:lnTo>
                  <a:pt x="0" y="935949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960120" y="1864519"/>
            <a:ext cx="5783580" cy="6557962"/>
            <a:chOff x="0" y="0"/>
            <a:chExt cx="7711440" cy="8743950"/>
          </a:xfrm>
        </p:grpSpPr>
        <p:sp>
          <p:nvSpPr>
            <p:cNvPr name="Freeform 6" id="6"/>
            <p:cNvSpPr/>
            <p:nvPr/>
          </p:nvSpPr>
          <p:spPr>
            <a:xfrm flipH="false" flipV="false" rot="0">
              <a:off x="0" y="0"/>
              <a:ext cx="7711440" cy="8743948"/>
            </a:xfrm>
            <a:custGeom>
              <a:avLst/>
              <a:gdLst/>
              <a:ahLst/>
              <a:cxnLst/>
              <a:rect r="r" b="b" t="t" l="l"/>
              <a:pathLst>
                <a:path h="8743948" w="7711440">
                  <a:moveTo>
                    <a:pt x="0" y="0"/>
                  </a:moveTo>
                  <a:lnTo>
                    <a:pt x="7711440" y="0"/>
                  </a:lnTo>
                  <a:lnTo>
                    <a:pt x="7711440" y="8743948"/>
                  </a:lnTo>
                  <a:lnTo>
                    <a:pt x="0" y="8743948"/>
                  </a:lnTo>
                  <a:close/>
                </a:path>
              </a:pathLst>
            </a:custGeom>
            <a:blipFill>
              <a:blip r:embed="rId5">
                <a:alphaModFix amt="0"/>
              </a:blip>
              <a:stretch>
                <a:fillRect l="-95482" t="0" r="-95482" b="0"/>
              </a:stretch>
            </a:blipFill>
          </p:spPr>
        </p:sp>
        <p:sp>
          <p:nvSpPr>
            <p:cNvPr name="TextBox 7" id="7"/>
            <p:cNvSpPr txBox="true"/>
            <p:nvPr/>
          </p:nvSpPr>
          <p:spPr>
            <a:xfrm>
              <a:off x="0" y="28575"/>
              <a:ext cx="7711440" cy="8715375"/>
            </a:xfrm>
            <a:prstGeom prst="rect">
              <a:avLst/>
            </a:prstGeom>
          </p:spPr>
          <p:txBody>
            <a:bodyPr anchor="ctr" rtlCol="false" tIns="0" lIns="0" bIns="0" rIns="0"/>
            <a:lstStyle/>
            <a:p>
              <a:pPr algn="l">
                <a:lnSpc>
                  <a:spcPts val="5832"/>
                </a:lnSpc>
              </a:pPr>
              <a:r>
                <a:rPr lang="en-US" sz="5400" b="true">
                  <a:solidFill>
                    <a:srgbClr val="44546A"/>
                  </a:solidFill>
                  <a:latin typeface="Times New Roman Bold"/>
                  <a:ea typeface="Times New Roman Bold"/>
                  <a:cs typeface="Times New Roman Bold"/>
                  <a:sym typeface="Times New Roman Bold"/>
                </a:rPr>
                <a:t>Operational Recommendations </a:t>
              </a:r>
            </a:p>
          </p:txBody>
        </p:sp>
      </p:grpSp>
      <p:grpSp>
        <p:nvGrpSpPr>
          <p:cNvPr name="Group 8" id="8"/>
          <p:cNvGrpSpPr/>
          <p:nvPr/>
        </p:nvGrpSpPr>
        <p:grpSpPr>
          <a:xfrm rot="0">
            <a:off x="9258300" y="1207008"/>
            <a:ext cx="7831836" cy="7845552"/>
            <a:chOff x="0" y="0"/>
            <a:chExt cx="10442448" cy="10460736"/>
          </a:xfrm>
        </p:grpSpPr>
        <p:sp>
          <p:nvSpPr>
            <p:cNvPr name="Freeform 9" id="9"/>
            <p:cNvSpPr/>
            <p:nvPr/>
          </p:nvSpPr>
          <p:spPr>
            <a:xfrm flipH="false" flipV="false" rot="0">
              <a:off x="0" y="0"/>
              <a:ext cx="10442448" cy="10460736"/>
            </a:xfrm>
            <a:custGeom>
              <a:avLst/>
              <a:gdLst/>
              <a:ahLst/>
              <a:cxnLst/>
              <a:rect r="r" b="b" t="t" l="l"/>
              <a:pathLst>
                <a:path h="10460736" w="10442448">
                  <a:moveTo>
                    <a:pt x="0" y="0"/>
                  </a:moveTo>
                  <a:lnTo>
                    <a:pt x="10442448" y="0"/>
                  </a:lnTo>
                  <a:lnTo>
                    <a:pt x="10442448" y="10460736"/>
                  </a:lnTo>
                  <a:lnTo>
                    <a:pt x="0" y="10460736"/>
                  </a:lnTo>
                  <a:close/>
                </a:path>
              </a:pathLst>
            </a:custGeom>
            <a:blipFill>
              <a:blip r:embed="rId5">
                <a:alphaModFix amt="0"/>
              </a:blip>
              <a:stretch>
                <a:fillRect l="-78528" t="0" r="-78528" b="0"/>
              </a:stretch>
            </a:blipFill>
          </p:spPr>
        </p:sp>
        <p:sp>
          <p:nvSpPr>
            <p:cNvPr name="TextBox 10" id="10"/>
            <p:cNvSpPr txBox="true"/>
            <p:nvPr/>
          </p:nvSpPr>
          <p:spPr>
            <a:xfrm>
              <a:off x="0" y="19050"/>
              <a:ext cx="10442448" cy="10441686"/>
            </a:xfrm>
            <a:prstGeom prst="rect">
              <a:avLst/>
            </a:prstGeom>
          </p:spPr>
          <p:txBody>
            <a:bodyPr anchor="ctr" rtlCol="false" tIns="0" lIns="0" bIns="0" rIns="0"/>
            <a:lstStyle/>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Find effective ways of applying digital recruitment systems (Dinkin, 2022).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Decrease the total time of hiring.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Apply AI-based recruiting screening solutions.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Improve the experience of the candidates.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Standardize the tedious recruitment processes (Dinkin, 2022). </a:t>
              </a:r>
            </a:p>
          </p:txBody>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457" y="0"/>
            <a:ext cx="18287543" cy="10287000"/>
            <a:chOff x="0" y="0"/>
            <a:chExt cx="24383390" cy="13716000"/>
          </a:xfrm>
        </p:grpSpPr>
        <p:sp>
          <p:nvSpPr>
            <p:cNvPr name="Freeform 3" id="3"/>
            <p:cNvSpPr/>
            <p:nvPr/>
          </p:nvSpPr>
          <p:spPr>
            <a:xfrm flipH="false" flipV="false" rot="0">
              <a:off x="0" y="0"/>
              <a:ext cx="24383364" cy="13716000"/>
            </a:xfrm>
            <a:custGeom>
              <a:avLst/>
              <a:gdLst/>
              <a:ahLst/>
              <a:cxnLst/>
              <a:rect r="r" b="b" t="t" l="l"/>
              <a:pathLst>
                <a:path h="13716000" w="24383364">
                  <a:moveTo>
                    <a:pt x="0" y="0"/>
                  </a:moveTo>
                  <a:lnTo>
                    <a:pt x="24383364" y="0"/>
                  </a:lnTo>
                  <a:lnTo>
                    <a:pt x="24383364" y="13716000"/>
                  </a:lnTo>
                  <a:lnTo>
                    <a:pt x="0" y="13716000"/>
                  </a:lnTo>
                  <a:close/>
                </a:path>
              </a:pathLst>
            </a:custGeom>
            <a:solidFill>
              <a:srgbClr val="FFFFFF"/>
            </a:solidFill>
          </p:spPr>
        </p:sp>
      </p:grpSp>
      <p:grpSp>
        <p:nvGrpSpPr>
          <p:cNvPr name="Group 4" id="4"/>
          <p:cNvGrpSpPr/>
          <p:nvPr/>
        </p:nvGrpSpPr>
        <p:grpSpPr>
          <a:xfrm rot="0">
            <a:off x="1207008" y="1864519"/>
            <a:ext cx="5783580" cy="6557962"/>
            <a:chOff x="0" y="0"/>
            <a:chExt cx="7711440" cy="8743950"/>
          </a:xfrm>
        </p:grpSpPr>
        <p:sp>
          <p:nvSpPr>
            <p:cNvPr name="Freeform 5" id="5"/>
            <p:cNvSpPr/>
            <p:nvPr/>
          </p:nvSpPr>
          <p:spPr>
            <a:xfrm flipH="false" flipV="false" rot="0">
              <a:off x="0" y="0"/>
              <a:ext cx="7711440" cy="8743948"/>
            </a:xfrm>
            <a:custGeom>
              <a:avLst/>
              <a:gdLst/>
              <a:ahLst/>
              <a:cxnLst/>
              <a:rect r="r" b="b" t="t" l="l"/>
              <a:pathLst>
                <a:path h="8743948" w="7711440">
                  <a:moveTo>
                    <a:pt x="0" y="0"/>
                  </a:moveTo>
                  <a:lnTo>
                    <a:pt x="7711440" y="0"/>
                  </a:lnTo>
                  <a:lnTo>
                    <a:pt x="7711440" y="8743948"/>
                  </a:lnTo>
                  <a:lnTo>
                    <a:pt x="0" y="8743948"/>
                  </a:lnTo>
                  <a:close/>
                </a:path>
              </a:pathLst>
            </a:custGeom>
            <a:blipFill>
              <a:blip r:embed="rId3">
                <a:alphaModFix amt="0"/>
              </a:blip>
              <a:stretch>
                <a:fillRect l="-95482" t="0" r="-95482" b="0"/>
              </a:stretch>
            </a:blipFill>
          </p:spPr>
        </p:sp>
        <p:sp>
          <p:nvSpPr>
            <p:cNvPr name="TextBox 6" id="6"/>
            <p:cNvSpPr txBox="true"/>
            <p:nvPr/>
          </p:nvSpPr>
          <p:spPr>
            <a:xfrm>
              <a:off x="0" y="28575"/>
              <a:ext cx="7711440" cy="8715375"/>
            </a:xfrm>
            <a:prstGeom prst="rect">
              <a:avLst/>
            </a:prstGeom>
          </p:spPr>
          <p:txBody>
            <a:bodyPr anchor="ctr" rtlCol="false" tIns="0" lIns="0" bIns="0" rIns="0"/>
            <a:lstStyle/>
            <a:p>
              <a:pPr algn="l">
                <a:lnSpc>
                  <a:spcPts val="5832"/>
                </a:lnSpc>
              </a:pPr>
              <a:r>
                <a:rPr lang="en-US" sz="5400" b="true">
                  <a:solidFill>
                    <a:srgbClr val="44546A"/>
                  </a:solidFill>
                  <a:latin typeface="Times New Roman Bold"/>
                  <a:ea typeface="Times New Roman Bold"/>
                  <a:cs typeface="Times New Roman Bold"/>
                  <a:sym typeface="Times New Roman Bold"/>
                </a:rPr>
                <a:t>Innovative Solutions </a:t>
              </a:r>
            </a:p>
          </p:txBody>
        </p:sp>
      </p:grpSp>
      <p:sp>
        <p:nvSpPr>
          <p:cNvPr name="Freeform 7" id="7"/>
          <p:cNvSpPr/>
          <p:nvPr/>
        </p:nvSpPr>
        <p:spPr>
          <a:xfrm flipH="false" flipV="false" rot="0">
            <a:off x="7346023" y="7925"/>
            <a:ext cx="10941977" cy="10287000"/>
          </a:xfrm>
          <a:custGeom>
            <a:avLst/>
            <a:gdLst/>
            <a:ahLst/>
            <a:cxnLst/>
            <a:rect r="r" b="b" t="t" l="l"/>
            <a:pathLst>
              <a:path h="10287000" w="10941977">
                <a:moveTo>
                  <a:pt x="0" y="0"/>
                </a:moveTo>
                <a:lnTo>
                  <a:pt x="10941977" y="0"/>
                </a:lnTo>
                <a:lnTo>
                  <a:pt x="10941977" y="10287000"/>
                </a:lnTo>
                <a:lnTo>
                  <a:pt x="0" y="102870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8" id="8"/>
          <p:cNvGrpSpPr/>
          <p:nvPr/>
        </p:nvGrpSpPr>
        <p:grpSpPr>
          <a:xfrm rot="0">
            <a:off x="9949215" y="1549479"/>
            <a:ext cx="7378665" cy="7188041"/>
            <a:chOff x="0" y="0"/>
            <a:chExt cx="9838220" cy="9584055"/>
          </a:xfrm>
        </p:grpSpPr>
        <p:sp>
          <p:nvSpPr>
            <p:cNvPr name="Freeform 9" id="9"/>
            <p:cNvSpPr/>
            <p:nvPr/>
          </p:nvSpPr>
          <p:spPr>
            <a:xfrm flipH="false" flipV="false" rot="0">
              <a:off x="0" y="0"/>
              <a:ext cx="9838216" cy="9584054"/>
            </a:xfrm>
            <a:custGeom>
              <a:avLst/>
              <a:gdLst/>
              <a:ahLst/>
              <a:cxnLst/>
              <a:rect r="r" b="b" t="t" l="l"/>
              <a:pathLst>
                <a:path h="9584054" w="9838216">
                  <a:moveTo>
                    <a:pt x="0" y="0"/>
                  </a:moveTo>
                  <a:lnTo>
                    <a:pt x="9838216" y="0"/>
                  </a:lnTo>
                  <a:lnTo>
                    <a:pt x="9838216" y="9584054"/>
                  </a:lnTo>
                  <a:lnTo>
                    <a:pt x="0" y="9584054"/>
                  </a:lnTo>
                  <a:close/>
                </a:path>
              </a:pathLst>
            </a:custGeom>
            <a:blipFill>
              <a:blip r:embed="rId3">
                <a:alphaModFix amt="0"/>
              </a:blip>
              <a:stretch>
                <a:fillRect l="-74988" t="0" r="-74988" b="0"/>
              </a:stretch>
            </a:blipFill>
          </p:spPr>
        </p:sp>
        <p:sp>
          <p:nvSpPr>
            <p:cNvPr name="TextBox 10" id="10"/>
            <p:cNvSpPr txBox="true"/>
            <p:nvPr/>
          </p:nvSpPr>
          <p:spPr>
            <a:xfrm>
              <a:off x="0" y="19050"/>
              <a:ext cx="9838220" cy="9565005"/>
            </a:xfrm>
            <a:prstGeom prst="rect">
              <a:avLst/>
            </a:prstGeom>
          </p:spPr>
          <p:txBody>
            <a:bodyPr anchor="ctr" rtlCol="false" tIns="0" lIns="0" bIns="0" rIns="0"/>
            <a:lstStyle/>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Implement flexible structure of working (World Economic Forum, 2023).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Establish programmes of structured apprenticeship.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Establish international partnerships in talent.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Use hybrid models of workforce management. </a:t>
              </a:r>
            </a:p>
            <a:p>
              <a:pPr algn="just" marL="651510" indent="-325755" lvl="1">
                <a:lnSpc>
                  <a:spcPts val="3888"/>
                </a:lnSpc>
                <a:buFont typeface="Arial"/>
                <a:buChar char="•"/>
              </a:pPr>
              <a:r>
                <a:rPr lang="en-US" sz="3600">
                  <a:solidFill>
                    <a:srgbClr val="44546A"/>
                  </a:solidFill>
                  <a:latin typeface="Times New Roman"/>
                  <a:ea typeface="Times New Roman"/>
                  <a:cs typeface="Times New Roman"/>
                  <a:sym typeface="Times New Roman"/>
                </a:rPr>
                <a:t>Encourage diversity oriented recruitment policies (World Economic Forum, 2023).  </a:t>
              </a:r>
            </a:p>
          </p:txBody>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3">
                <a:alphaModFix amt="0"/>
              </a:blip>
              <a:stretch>
                <a:fillRect l="0" t="-104573" r="0" b="-104573"/>
              </a:stretch>
            </a:blipFill>
          </p:spPr>
        </p:sp>
        <p:sp>
          <p:nvSpPr>
            <p:cNvPr name="TextBox 4" id="4"/>
            <p:cNvSpPr txBox="true"/>
            <p:nvPr/>
          </p:nvSpPr>
          <p:spPr>
            <a:xfrm>
              <a:off x="0" y="38100"/>
              <a:ext cx="21031200" cy="2613025"/>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Implementation Strategy </a:t>
              </a:r>
            </a:p>
          </p:txBody>
        </p:sp>
      </p:grpSp>
      <p:grpSp>
        <p:nvGrpSpPr>
          <p:cNvPr name="Group 5" id="5"/>
          <p:cNvGrpSpPr/>
          <p:nvPr/>
        </p:nvGrpSpPr>
        <p:grpSpPr>
          <a:xfrm rot="0">
            <a:off x="1257300" y="2743533"/>
            <a:ext cx="15773400" cy="1086136"/>
            <a:chOff x="0" y="0"/>
            <a:chExt cx="21031200" cy="1448181"/>
          </a:xfrm>
        </p:grpSpPr>
        <p:sp>
          <p:nvSpPr>
            <p:cNvPr name="Freeform 6" id="6"/>
            <p:cNvSpPr/>
            <p:nvPr/>
          </p:nvSpPr>
          <p:spPr>
            <a:xfrm flipH="false" flipV="false" rot="0">
              <a:off x="0" y="0"/>
              <a:ext cx="21031200" cy="1448054"/>
            </a:xfrm>
            <a:custGeom>
              <a:avLst/>
              <a:gdLst/>
              <a:ahLst/>
              <a:cxnLst/>
              <a:rect r="r" b="b" t="t" l="l"/>
              <a:pathLst>
                <a:path h="1448054" w="21031200">
                  <a:moveTo>
                    <a:pt x="0" y="144780"/>
                  </a:moveTo>
                  <a:cubicBezTo>
                    <a:pt x="0" y="64897"/>
                    <a:pt x="64897" y="0"/>
                    <a:pt x="144780" y="0"/>
                  </a:cubicBezTo>
                  <a:lnTo>
                    <a:pt x="20886420" y="0"/>
                  </a:lnTo>
                  <a:cubicBezTo>
                    <a:pt x="20966430" y="0"/>
                    <a:pt x="21031200" y="64897"/>
                    <a:pt x="21031200" y="144780"/>
                  </a:cubicBezTo>
                  <a:lnTo>
                    <a:pt x="21031200" y="1303274"/>
                  </a:lnTo>
                  <a:cubicBezTo>
                    <a:pt x="21031200" y="1383284"/>
                    <a:pt x="20966303" y="1448054"/>
                    <a:pt x="20886420" y="1448054"/>
                  </a:cubicBezTo>
                  <a:lnTo>
                    <a:pt x="144780" y="1448054"/>
                  </a:lnTo>
                  <a:cubicBezTo>
                    <a:pt x="64770" y="1448054"/>
                    <a:pt x="0" y="1383157"/>
                    <a:pt x="0" y="1303274"/>
                  </a:cubicBezTo>
                  <a:close/>
                </a:path>
              </a:pathLst>
            </a:custGeom>
            <a:solidFill>
              <a:srgbClr val="CFD5EA"/>
            </a:solidFill>
          </p:spPr>
        </p:sp>
      </p:grpSp>
      <p:grpSp>
        <p:nvGrpSpPr>
          <p:cNvPr name="Group 7" id="7"/>
          <p:cNvGrpSpPr/>
          <p:nvPr/>
        </p:nvGrpSpPr>
        <p:grpSpPr>
          <a:xfrm rot="0">
            <a:off x="1576330" y="2978391"/>
            <a:ext cx="616420" cy="616420"/>
            <a:chOff x="0" y="0"/>
            <a:chExt cx="821893" cy="821893"/>
          </a:xfrm>
        </p:grpSpPr>
        <p:sp>
          <p:nvSpPr>
            <p:cNvPr name="Freeform 8" id="8"/>
            <p:cNvSpPr/>
            <p:nvPr/>
          </p:nvSpPr>
          <p:spPr>
            <a:xfrm flipH="false" flipV="false" rot="0">
              <a:off x="12700" y="12700"/>
              <a:ext cx="796544" cy="796544"/>
            </a:xfrm>
            <a:custGeom>
              <a:avLst/>
              <a:gdLst/>
              <a:ahLst/>
              <a:cxnLst/>
              <a:rect r="r" b="b" t="t" l="l"/>
              <a:pathLst>
                <a:path h="796544" w="796544">
                  <a:moveTo>
                    <a:pt x="0" y="0"/>
                  </a:moveTo>
                  <a:lnTo>
                    <a:pt x="796544" y="0"/>
                  </a:lnTo>
                  <a:lnTo>
                    <a:pt x="796544" y="796544"/>
                  </a:lnTo>
                  <a:lnTo>
                    <a:pt x="0" y="796544"/>
                  </a:lnTo>
                  <a:close/>
                </a:path>
              </a:pathLst>
            </a:custGeom>
            <a:solidFill>
              <a:srgbClr val="00C4CC"/>
            </a:solidFill>
          </p:spPr>
        </p:sp>
        <p:sp>
          <p:nvSpPr>
            <p:cNvPr name="Freeform 9" id="9"/>
            <p:cNvSpPr/>
            <p:nvPr/>
          </p:nvSpPr>
          <p:spPr>
            <a:xfrm flipH="false" flipV="false" rot="0">
              <a:off x="0" y="0"/>
              <a:ext cx="821944" cy="821944"/>
            </a:xfrm>
            <a:custGeom>
              <a:avLst/>
              <a:gdLst/>
              <a:ahLst/>
              <a:cxnLst/>
              <a:rect r="r" b="b" t="t" l="l"/>
              <a:pathLst>
                <a:path h="821944" w="821944">
                  <a:moveTo>
                    <a:pt x="12700" y="0"/>
                  </a:moveTo>
                  <a:lnTo>
                    <a:pt x="809244" y="0"/>
                  </a:lnTo>
                  <a:cubicBezTo>
                    <a:pt x="816229" y="0"/>
                    <a:pt x="821944" y="5715"/>
                    <a:pt x="821944" y="12700"/>
                  </a:cubicBezTo>
                  <a:lnTo>
                    <a:pt x="821944" y="809244"/>
                  </a:lnTo>
                  <a:cubicBezTo>
                    <a:pt x="821944" y="816229"/>
                    <a:pt x="816229" y="821944"/>
                    <a:pt x="809244" y="821944"/>
                  </a:cubicBezTo>
                  <a:lnTo>
                    <a:pt x="12700" y="821944"/>
                  </a:lnTo>
                  <a:cubicBezTo>
                    <a:pt x="5715" y="821944"/>
                    <a:pt x="0" y="816229"/>
                    <a:pt x="0" y="809244"/>
                  </a:cubicBezTo>
                  <a:lnTo>
                    <a:pt x="0" y="12700"/>
                  </a:lnTo>
                  <a:cubicBezTo>
                    <a:pt x="0" y="5715"/>
                    <a:pt x="5715" y="0"/>
                    <a:pt x="12700" y="0"/>
                  </a:cubicBezTo>
                  <a:moveTo>
                    <a:pt x="12700" y="25400"/>
                  </a:moveTo>
                  <a:lnTo>
                    <a:pt x="12700" y="12700"/>
                  </a:lnTo>
                  <a:lnTo>
                    <a:pt x="25400" y="12700"/>
                  </a:lnTo>
                  <a:lnTo>
                    <a:pt x="25400" y="809244"/>
                  </a:lnTo>
                  <a:lnTo>
                    <a:pt x="12700" y="809244"/>
                  </a:lnTo>
                  <a:lnTo>
                    <a:pt x="12700" y="796544"/>
                  </a:lnTo>
                  <a:lnTo>
                    <a:pt x="809244" y="796544"/>
                  </a:lnTo>
                  <a:lnTo>
                    <a:pt x="809244" y="809244"/>
                  </a:lnTo>
                  <a:lnTo>
                    <a:pt x="796544" y="809244"/>
                  </a:lnTo>
                  <a:lnTo>
                    <a:pt x="796544" y="12700"/>
                  </a:lnTo>
                  <a:lnTo>
                    <a:pt x="809244" y="12700"/>
                  </a:lnTo>
                  <a:lnTo>
                    <a:pt x="809244" y="25400"/>
                  </a:lnTo>
                  <a:lnTo>
                    <a:pt x="12700" y="25400"/>
                  </a:lnTo>
                  <a:close/>
                </a:path>
              </a:pathLst>
            </a:custGeom>
            <a:solidFill>
              <a:srgbClr val="FFFFFF"/>
            </a:solidFill>
          </p:spPr>
        </p:sp>
      </p:grpSp>
      <p:grpSp>
        <p:nvGrpSpPr>
          <p:cNvPr name="Group 10" id="10"/>
          <p:cNvGrpSpPr/>
          <p:nvPr/>
        </p:nvGrpSpPr>
        <p:grpSpPr>
          <a:xfrm rot="0">
            <a:off x="2507018" y="2738771"/>
            <a:ext cx="14528435" cy="1095661"/>
            <a:chOff x="0" y="0"/>
            <a:chExt cx="19371246" cy="1460881"/>
          </a:xfrm>
        </p:grpSpPr>
        <p:sp>
          <p:nvSpPr>
            <p:cNvPr name="Freeform 11" id="11"/>
            <p:cNvSpPr/>
            <p:nvPr/>
          </p:nvSpPr>
          <p:spPr>
            <a:xfrm flipH="false" flipV="false" rot="0">
              <a:off x="0" y="0"/>
              <a:ext cx="19371252" cy="1460878"/>
            </a:xfrm>
            <a:custGeom>
              <a:avLst/>
              <a:gdLst/>
              <a:ahLst/>
              <a:cxnLst/>
              <a:rect r="r" b="b" t="t" l="l"/>
              <a:pathLst>
                <a:path h="1460878" w="19371252">
                  <a:moveTo>
                    <a:pt x="0" y="0"/>
                  </a:moveTo>
                  <a:lnTo>
                    <a:pt x="19371252" y="0"/>
                  </a:lnTo>
                  <a:lnTo>
                    <a:pt x="19371252" y="1460878"/>
                  </a:lnTo>
                  <a:lnTo>
                    <a:pt x="0" y="1460878"/>
                  </a:lnTo>
                  <a:close/>
                </a:path>
              </a:pathLst>
            </a:custGeom>
            <a:blipFill>
              <a:blip r:embed="rId3">
                <a:alphaModFix amt="0"/>
              </a:blip>
              <a:stretch>
                <a:fillRect l="0" t="-208371" r="0" b="-208371"/>
              </a:stretch>
            </a:blipFill>
          </p:spPr>
        </p:sp>
        <p:sp>
          <p:nvSpPr>
            <p:cNvPr name="TextBox 12" id="12"/>
            <p:cNvSpPr txBox="true"/>
            <p:nvPr/>
          </p:nvSpPr>
          <p:spPr>
            <a:xfrm>
              <a:off x="0" y="-19050"/>
              <a:ext cx="19371246" cy="1479931"/>
            </a:xfrm>
            <a:prstGeom prst="rect">
              <a:avLst/>
            </a:prstGeom>
          </p:spPr>
          <p:txBody>
            <a:bodyPr anchor="ctr" rtlCol="false" tIns="0" lIns="0" bIns="0" rIns="0"/>
            <a:lstStyle/>
            <a:p>
              <a:pPr algn="l">
                <a:lnSpc>
                  <a:spcPts val="3419"/>
                </a:lnSpc>
              </a:pPr>
              <a:r>
                <a:rPr lang="en-US" sz="2850">
                  <a:solidFill>
                    <a:srgbClr val="000000"/>
                  </a:solidFill>
                  <a:latin typeface="Times New Roman"/>
                  <a:ea typeface="Times New Roman"/>
                  <a:cs typeface="Times New Roman"/>
                  <a:sym typeface="Times New Roman"/>
                </a:rPr>
                <a:t>Application of phased strategy of recruitment (CIPD, 2024). </a:t>
              </a:r>
            </a:p>
          </p:txBody>
        </p:sp>
      </p:grpSp>
      <p:grpSp>
        <p:nvGrpSpPr>
          <p:cNvPr name="Group 13" id="13"/>
          <p:cNvGrpSpPr/>
          <p:nvPr/>
        </p:nvGrpSpPr>
        <p:grpSpPr>
          <a:xfrm rot="0">
            <a:off x="1257300" y="4101208"/>
            <a:ext cx="15773400" cy="1086136"/>
            <a:chOff x="0" y="0"/>
            <a:chExt cx="21031200" cy="1448181"/>
          </a:xfrm>
        </p:grpSpPr>
        <p:sp>
          <p:nvSpPr>
            <p:cNvPr name="Freeform 14" id="14"/>
            <p:cNvSpPr/>
            <p:nvPr/>
          </p:nvSpPr>
          <p:spPr>
            <a:xfrm flipH="false" flipV="false" rot="0">
              <a:off x="0" y="0"/>
              <a:ext cx="21031200" cy="1448054"/>
            </a:xfrm>
            <a:custGeom>
              <a:avLst/>
              <a:gdLst/>
              <a:ahLst/>
              <a:cxnLst/>
              <a:rect r="r" b="b" t="t" l="l"/>
              <a:pathLst>
                <a:path h="1448054" w="21031200">
                  <a:moveTo>
                    <a:pt x="0" y="144780"/>
                  </a:moveTo>
                  <a:cubicBezTo>
                    <a:pt x="0" y="64897"/>
                    <a:pt x="64897" y="0"/>
                    <a:pt x="144780" y="0"/>
                  </a:cubicBezTo>
                  <a:lnTo>
                    <a:pt x="20886420" y="0"/>
                  </a:lnTo>
                  <a:cubicBezTo>
                    <a:pt x="20966430" y="0"/>
                    <a:pt x="21031200" y="64897"/>
                    <a:pt x="21031200" y="144780"/>
                  </a:cubicBezTo>
                  <a:lnTo>
                    <a:pt x="21031200" y="1303274"/>
                  </a:lnTo>
                  <a:cubicBezTo>
                    <a:pt x="21031200" y="1383284"/>
                    <a:pt x="20966303" y="1448054"/>
                    <a:pt x="20886420" y="1448054"/>
                  </a:cubicBezTo>
                  <a:lnTo>
                    <a:pt x="144780" y="1448054"/>
                  </a:lnTo>
                  <a:cubicBezTo>
                    <a:pt x="64770" y="1448054"/>
                    <a:pt x="0" y="1383157"/>
                    <a:pt x="0" y="1303274"/>
                  </a:cubicBezTo>
                  <a:close/>
                </a:path>
              </a:pathLst>
            </a:custGeom>
            <a:solidFill>
              <a:srgbClr val="CFD5EA"/>
            </a:solidFill>
          </p:spPr>
        </p:sp>
      </p:grpSp>
      <p:grpSp>
        <p:nvGrpSpPr>
          <p:cNvPr name="Group 15" id="15"/>
          <p:cNvGrpSpPr/>
          <p:nvPr/>
        </p:nvGrpSpPr>
        <p:grpSpPr>
          <a:xfrm rot="0">
            <a:off x="1576330" y="4336056"/>
            <a:ext cx="616420" cy="616420"/>
            <a:chOff x="0" y="0"/>
            <a:chExt cx="821893" cy="821893"/>
          </a:xfrm>
        </p:grpSpPr>
        <p:sp>
          <p:nvSpPr>
            <p:cNvPr name="Freeform 16" id="16"/>
            <p:cNvSpPr/>
            <p:nvPr/>
          </p:nvSpPr>
          <p:spPr>
            <a:xfrm flipH="false" flipV="false" rot="0">
              <a:off x="12700" y="12700"/>
              <a:ext cx="796544" cy="796544"/>
            </a:xfrm>
            <a:custGeom>
              <a:avLst/>
              <a:gdLst/>
              <a:ahLst/>
              <a:cxnLst/>
              <a:rect r="r" b="b" t="t" l="l"/>
              <a:pathLst>
                <a:path h="796544" w="796544">
                  <a:moveTo>
                    <a:pt x="0" y="0"/>
                  </a:moveTo>
                  <a:lnTo>
                    <a:pt x="796544" y="0"/>
                  </a:lnTo>
                  <a:lnTo>
                    <a:pt x="796544" y="796544"/>
                  </a:lnTo>
                  <a:lnTo>
                    <a:pt x="0" y="796544"/>
                  </a:lnTo>
                  <a:close/>
                </a:path>
              </a:pathLst>
            </a:custGeom>
            <a:solidFill>
              <a:srgbClr val="00C4CC"/>
            </a:solidFill>
          </p:spPr>
        </p:sp>
        <p:sp>
          <p:nvSpPr>
            <p:cNvPr name="Freeform 17" id="17"/>
            <p:cNvSpPr/>
            <p:nvPr/>
          </p:nvSpPr>
          <p:spPr>
            <a:xfrm flipH="false" flipV="false" rot="0">
              <a:off x="0" y="0"/>
              <a:ext cx="821944" cy="821944"/>
            </a:xfrm>
            <a:custGeom>
              <a:avLst/>
              <a:gdLst/>
              <a:ahLst/>
              <a:cxnLst/>
              <a:rect r="r" b="b" t="t" l="l"/>
              <a:pathLst>
                <a:path h="821944" w="821944">
                  <a:moveTo>
                    <a:pt x="12700" y="0"/>
                  </a:moveTo>
                  <a:lnTo>
                    <a:pt x="809244" y="0"/>
                  </a:lnTo>
                  <a:cubicBezTo>
                    <a:pt x="816229" y="0"/>
                    <a:pt x="821944" y="5715"/>
                    <a:pt x="821944" y="12700"/>
                  </a:cubicBezTo>
                  <a:lnTo>
                    <a:pt x="821944" y="809244"/>
                  </a:lnTo>
                  <a:cubicBezTo>
                    <a:pt x="821944" y="816229"/>
                    <a:pt x="816229" y="821944"/>
                    <a:pt x="809244" y="821944"/>
                  </a:cubicBezTo>
                  <a:lnTo>
                    <a:pt x="12700" y="821944"/>
                  </a:lnTo>
                  <a:cubicBezTo>
                    <a:pt x="5715" y="821944"/>
                    <a:pt x="0" y="816229"/>
                    <a:pt x="0" y="809244"/>
                  </a:cubicBezTo>
                  <a:lnTo>
                    <a:pt x="0" y="12700"/>
                  </a:lnTo>
                  <a:cubicBezTo>
                    <a:pt x="0" y="5715"/>
                    <a:pt x="5715" y="0"/>
                    <a:pt x="12700" y="0"/>
                  </a:cubicBezTo>
                  <a:moveTo>
                    <a:pt x="12700" y="25400"/>
                  </a:moveTo>
                  <a:lnTo>
                    <a:pt x="12700" y="12700"/>
                  </a:lnTo>
                  <a:lnTo>
                    <a:pt x="25400" y="12700"/>
                  </a:lnTo>
                  <a:lnTo>
                    <a:pt x="25400" y="809244"/>
                  </a:lnTo>
                  <a:lnTo>
                    <a:pt x="12700" y="809244"/>
                  </a:lnTo>
                  <a:lnTo>
                    <a:pt x="12700" y="796544"/>
                  </a:lnTo>
                  <a:lnTo>
                    <a:pt x="809244" y="796544"/>
                  </a:lnTo>
                  <a:lnTo>
                    <a:pt x="809244" y="809244"/>
                  </a:lnTo>
                  <a:lnTo>
                    <a:pt x="796544" y="809244"/>
                  </a:lnTo>
                  <a:lnTo>
                    <a:pt x="796544" y="12700"/>
                  </a:lnTo>
                  <a:lnTo>
                    <a:pt x="809244" y="12700"/>
                  </a:lnTo>
                  <a:lnTo>
                    <a:pt x="809244" y="25400"/>
                  </a:lnTo>
                  <a:lnTo>
                    <a:pt x="12700" y="25400"/>
                  </a:lnTo>
                  <a:close/>
                </a:path>
              </a:pathLst>
            </a:custGeom>
            <a:solidFill>
              <a:srgbClr val="FFFFFF"/>
            </a:solidFill>
          </p:spPr>
        </p:sp>
      </p:grpSp>
      <p:grpSp>
        <p:nvGrpSpPr>
          <p:cNvPr name="Group 18" id="18"/>
          <p:cNvGrpSpPr/>
          <p:nvPr/>
        </p:nvGrpSpPr>
        <p:grpSpPr>
          <a:xfrm rot="0">
            <a:off x="2507018" y="4096445"/>
            <a:ext cx="14528435" cy="1095661"/>
            <a:chOff x="0" y="0"/>
            <a:chExt cx="19371246" cy="1460881"/>
          </a:xfrm>
        </p:grpSpPr>
        <p:sp>
          <p:nvSpPr>
            <p:cNvPr name="Freeform 19" id="19"/>
            <p:cNvSpPr/>
            <p:nvPr/>
          </p:nvSpPr>
          <p:spPr>
            <a:xfrm flipH="false" flipV="false" rot="0">
              <a:off x="0" y="0"/>
              <a:ext cx="19371252" cy="1460878"/>
            </a:xfrm>
            <a:custGeom>
              <a:avLst/>
              <a:gdLst/>
              <a:ahLst/>
              <a:cxnLst/>
              <a:rect r="r" b="b" t="t" l="l"/>
              <a:pathLst>
                <a:path h="1460878" w="19371252">
                  <a:moveTo>
                    <a:pt x="0" y="0"/>
                  </a:moveTo>
                  <a:lnTo>
                    <a:pt x="19371252" y="0"/>
                  </a:lnTo>
                  <a:lnTo>
                    <a:pt x="19371252" y="1460878"/>
                  </a:lnTo>
                  <a:lnTo>
                    <a:pt x="0" y="1460878"/>
                  </a:lnTo>
                  <a:close/>
                </a:path>
              </a:pathLst>
            </a:custGeom>
            <a:blipFill>
              <a:blip r:embed="rId3">
                <a:alphaModFix amt="0"/>
              </a:blip>
              <a:stretch>
                <a:fillRect l="0" t="-208371" r="0" b="-208371"/>
              </a:stretch>
            </a:blipFill>
          </p:spPr>
        </p:sp>
        <p:sp>
          <p:nvSpPr>
            <p:cNvPr name="TextBox 20" id="20"/>
            <p:cNvSpPr txBox="true"/>
            <p:nvPr/>
          </p:nvSpPr>
          <p:spPr>
            <a:xfrm>
              <a:off x="0" y="-19050"/>
              <a:ext cx="19371246" cy="1479931"/>
            </a:xfrm>
            <a:prstGeom prst="rect">
              <a:avLst/>
            </a:prstGeom>
          </p:spPr>
          <p:txBody>
            <a:bodyPr anchor="ctr" rtlCol="false" tIns="0" lIns="0" bIns="0" rIns="0"/>
            <a:lstStyle/>
            <a:p>
              <a:pPr algn="l">
                <a:lnSpc>
                  <a:spcPts val="3419"/>
                </a:lnSpc>
              </a:pPr>
              <a:r>
                <a:rPr lang="en-US" sz="2850">
                  <a:solidFill>
                    <a:srgbClr val="000000"/>
                  </a:solidFill>
                  <a:latin typeface="Times New Roman"/>
                  <a:ea typeface="Times New Roman"/>
                  <a:cs typeface="Times New Roman"/>
                  <a:sym typeface="Times New Roman"/>
                </a:rPr>
                <a:t>Combine AIs and HR technologies.</a:t>
              </a:r>
            </a:p>
          </p:txBody>
        </p:sp>
      </p:grpSp>
      <p:grpSp>
        <p:nvGrpSpPr>
          <p:cNvPr name="Group 21" id="21"/>
          <p:cNvGrpSpPr/>
          <p:nvPr/>
        </p:nvGrpSpPr>
        <p:grpSpPr>
          <a:xfrm rot="0">
            <a:off x="1257300" y="5458873"/>
            <a:ext cx="15773400" cy="1086136"/>
            <a:chOff x="0" y="0"/>
            <a:chExt cx="21031200" cy="1448181"/>
          </a:xfrm>
        </p:grpSpPr>
        <p:sp>
          <p:nvSpPr>
            <p:cNvPr name="Freeform 22" id="22"/>
            <p:cNvSpPr/>
            <p:nvPr/>
          </p:nvSpPr>
          <p:spPr>
            <a:xfrm flipH="false" flipV="false" rot="0">
              <a:off x="0" y="0"/>
              <a:ext cx="21031200" cy="1448054"/>
            </a:xfrm>
            <a:custGeom>
              <a:avLst/>
              <a:gdLst/>
              <a:ahLst/>
              <a:cxnLst/>
              <a:rect r="r" b="b" t="t" l="l"/>
              <a:pathLst>
                <a:path h="1448054" w="21031200">
                  <a:moveTo>
                    <a:pt x="0" y="144780"/>
                  </a:moveTo>
                  <a:cubicBezTo>
                    <a:pt x="0" y="64897"/>
                    <a:pt x="64897" y="0"/>
                    <a:pt x="144780" y="0"/>
                  </a:cubicBezTo>
                  <a:lnTo>
                    <a:pt x="20886420" y="0"/>
                  </a:lnTo>
                  <a:cubicBezTo>
                    <a:pt x="20966430" y="0"/>
                    <a:pt x="21031200" y="64897"/>
                    <a:pt x="21031200" y="144780"/>
                  </a:cubicBezTo>
                  <a:lnTo>
                    <a:pt x="21031200" y="1303274"/>
                  </a:lnTo>
                  <a:cubicBezTo>
                    <a:pt x="21031200" y="1383284"/>
                    <a:pt x="20966303" y="1448054"/>
                    <a:pt x="20886420" y="1448054"/>
                  </a:cubicBezTo>
                  <a:lnTo>
                    <a:pt x="144780" y="1448054"/>
                  </a:lnTo>
                  <a:cubicBezTo>
                    <a:pt x="64770" y="1448054"/>
                    <a:pt x="0" y="1383157"/>
                    <a:pt x="0" y="1303274"/>
                  </a:cubicBezTo>
                  <a:close/>
                </a:path>
              </a:pathLst>
            </a:custGeom>
            <a:solidFill>
              <a:srgbClr val="CFD5EA"/>
            </a:solidFill>
          </p:spPr>
        </p:sp>
      </p:grpSp>
      <p:grpSp>
        <p:nvGrpSpPr>
          <p:cNvPr name="Group 23" id="23"/>
          <p:cNvGrpSpPr/>
          <p:nvPr/>
        </p:nvGrpSpPr>
        <p:grpSpPr>
          <a:xfrm rot="0">
            <a:off x="1576330" y="5693731"/>
            <a:ext cx="616420" cy="616420"/>
            <a:chOff x="0" y="0"/>
            <a:chExt cx="821893" cy="821893"/>
          </a:xfrm>
        </p:grpSpPr>
        <p:sp>
          <p:nvSpPr>
            <p:cNvPr name="Freeform 24" id="24"/>
            <p:cNvSpPr/>
            <p:nvPr/>
          </p:nvSpPr>
          <p:spPr>
            <a:xfrm flipH="false" flipV="false" rot="0">
              <a:off x="12700" y="12700"/>
              <a:ext cx="796544" cy="796544"/>
            </a:xfrm>
            <a:custGeom>
              <a:avLst/>
              <a:gdLst/>
              <a:ahLst/>
              <a:cxnLst/>
              <a:rect r="r" b="b" t="t" l="l"/>
              <a:pathLst>
                <a:path h="796544" w="796544">
                  <a:moveTo>
                    <a:pt x="0" y="0"/>
                  </a:moveTo>
                  <a:lnTo>
                    <a:pt x="796544" y="0"/>
                  </a:lnTo>
                  <a:lnTo>
                    <a:pt x="796544" y="796544"/>
                  </a:lnTo>
                  <a:lnTo>
                    <a:pt x="0" y="796544"/>
                  </a:lnTo>
                  <a:close/>
                </a:path>
              </a:pathLst>
            </a:custGeom>
            <a:solidFill>
              <a:srgbClr val="00C4CC"/>
            </a:solidFill>
          </p:spPr>
        </p:sp>
        <p:sp>
          <p:nvSpPr>
            <p:cNvPr name="Freeform 25" id="25"/>
            <p:cNvSpPr/>
            <p:nvPr/>
          </p:nvSpPr>
          <p:spPr>
            <a:xfrm flipH="false" flipV="false" rot="0">
              <a:off x="0" y="0"/>
              <a:ext cx="821944" cy="821944"/>
            </a:xfrm>
            <a:custGeom>
              <a:avLst/>
              <a:gdLst/>
              <a:ahLst/>
              <a:cxnLst/>
              <a:rect r="r" b="b" t="t" l="l"/>
              <a:pathLst>
                <a:path h="821944" w="821944">
                  <a:moveTo>
                    <a:pt x="12700" y="0"/>
                  </a:moveTo>
                  <a:lnTo>
                    <a:pt x="809244" y="0"/>
                  </a:lnTo>
                  <a:cubicBezTo>
                    <a:pt x="816229" y="0"/>
                    <a:pt x="821944" y="5715"/>
                    <a:pt x="821944" y="12700"/>
                  </a:cubicBezTo>
                  <a:lnTo>
                    <a:pt x="821944" y="809244"/>
                  </a:lnTo>
                  <a:cubicBezTo>
                    <a:pt x="821944" y="816229"/>
                    <a:pt x="816229" y="821944"/>
                    <a:pt x="809244" y="821944"/>
                  </a:cubicBezTo>
                  <a:lnTo>
                    <a:pt x="12700" y="821944"/>
                  </a:lnTo>
                  <a:cubicBezTo>
                    <a:pt x="5715" y="821944"/>
                    <a:pt x="0" y="816229"/>
                    <a:pt x="0" y="809244"/>
                  </a:cubicBezTo>
                  <a:lnTo>
                    <a:pt x="0" y="12700"/>
                  </a:lnTo>
                  <a:cubicBezTo>
                    <a:pt x="0" y="5715"/>
                    <a:pt x="5715" y="0"/>
                    <a:pt x="12700" y="0"/>
                  </a:cubicBezTo>
                  <a:moveTo>
                    <a:pt x="12700" y="25400"/>
                  </a:moveTo>
                  <a:lnTo>
                    <a:pt x="12700" y="12700"/>
                  </a:lnTo>
                  <a:lnTo>
                    <a:pt x="25400" y="12700"/>
                  </a:lnTo>
                  <a:lnTo>
                    <a:pt x="25400" y="809244"/>
                  </a:lnTo>
                  <a:lnTo>
                    <a:pt x="12700" y="809244"/>
                  </a:lnTo>
                  <a:lnTo>
                    <a:pt x="12700" y="796544"/>
                  </a:lnTo>
                  <a:lnTo>
                    <a:pt x="809244" y="796544"/>
                  </a:lnTo>
                  <a:lnTo>
                    <a:pt x="809244" y="809244"/>
                  </a:lnTo>
                  <a:lnTo>
                    <a:pt x="796544" y="809244"/>
                  </a:lnTo>
                  <a:lnTo>
                    <a:pt x="796544" y="12700"/>
                  </a:lnTo>
                  <a:lnTo>
                    <a:pt x="809244" y="12700"/>
                  </a:lnTo>
                  <a:lnTo>
                    <a:pt x="809244" y="25400"/>
                  </a:lnTo>
                  <a:lnTo>
                    <a:pt x="12700" y="25400"/>
                  </a:lnTo>
                  <a:close/>
                </a:path>
              </a:pathLst>
            </a:custGeom>
            <a:solidFill>
              <a:srgbClr val="FFFFFF"/>
            </a:solidFill>
          </p:spPr>
        </p:sp>
      </p:grpSp>
      <p:grpSp>
        <p:nvGrpSpPr>
          <p:cNvPr name="Group 26" id="26"/>
          <p:cNvGrpSpPr/>
          <p:nvPr/>
        </p:nvGrpSpPr>
        <p:grpSpPr>
          <a:xfrm rot="0">
            <a:off x="2507018" y="5454110"/>
            <a:ext cx="14528435" cy="1095661"/>
            <a:chOff x="0" y="0"/>
            <a:chExt cx="19371246" cy="1460881"/>
          </a:xfrm>
        </p:grpSpPr>
        <p:sp>
          <p:nvSpPr>
            <p:cNvPr name="Freeform 27" id="27"/>
            <p:cNvSpPr/>
            <p:nvPr/>
          </p:nvSpPr>
          <p:spPr>
            <a:xfrm flipH="false" flipV="false" rot="0">
              <a:off x="0" y="0"/>
              <a:ext cx="19371252" cy="1460878"/>
            </a:xfrm>
            <a:custGeom>
              <a:avLst/>
              <a:gdLst/>
              <a:ahLst/>
              <a:cxnLst/>
              <a:rect r="r" b="b" t="t" l="l"/>
              <a:pathLst>
                <a:path h="1460878" w="19371252">
                  <a:moveTo>
                    <a:pt x="0" y="0"/>
                  </a:moveTo>
                  <a:lnTo>
                    <a:pt x="19371252" y="0"/>
                  </a:lnTo>
                  <a:lnTo>
                    <a:pt x="19371252" y="1460878"/>
                  </a:lnTo>
                  <a:lnTo>
                    <a:pt x="0" y="1460878"/>
                  </a:lnTo>
                  <a:close/>
                </a:path>
              </a:pathLst>
            </a:custGeom>
            <a:blipFill>
              <a:blip r:embed="rId3">
                <a:alphaModFix amt="0"/>
              </a:blip>
              <a:stretch>
                <a:fillRect l="0" t="-208371" r="0" b="-208371"/>
              </a:stretch>
            </a:blipFill>
          </p:spPr>
        </p:sp>
        <p:sp>
          <p:nvSpPr>
            <p:cNvPr name="TextBox 28" id="28"/>
            <p:cNvSpPr txBox="true"/>
            <p:nvPr/>
          </p:nvSpPr>
          <p:spPr>
            <a:xfrm>
              <a:off x="0" y="-19050"/>
              <a:ext cx="19371246" cy="1479931"/>
            </a:xfrm>
            <a:prstGeom prst="rect">
              <a:avLst/>
            </a:prstGeom>
          </p:spPr>
          <p:txBody>
            <a:bodyPr anchor="ctr" rtlCol="false" tIns="0" lIns="0" bIns="0" rIns="0"/>
            <a:lstStyle/>
            <a:p>
              <a:pPr algn="l">
                <a:lnSpc>
                  <a:spcPts val="3419"/>
                </a:lnSpc>
              </a:pPr>
              <a:r>
                <a:rPr lang="en-US" sz="2850">
                  <a:solidFill>
                    <a:srgbClr val="000000"/>
                  </a:solidFill>
                  <a:latin typeface="Times New Roman"/>
                  <a:ea typeface="Times New Roman"/>
                  <a:cs typeface="Times New Roman"/>
                  <a:sym typeface="Times New Roman"/>
                </a:rPr>
                <a:t>Harmonise stakeholders of the different levels of the organisation. </a:t>
              </a:r>
            </a:p>
          </p:txBody>
        </p:sp>
      </p:grpSp>
      <p:grpSp>
        <p:nvGrpSpPr>
          <p:cNvPr name="Group 29" id="29"/>
          <p:cNvGrpSpPr/>
          <p:nvPr/>
        </p:nvGrpSpPr>
        <p:grpSpPr>
          <a:xfrm rot="0">
            <a:off x="1257300" y="6816538"/>
            <a:ext cx="15773400" cy="1086136"/>
            <a:chOff x="0" y="0"/>
            <a:chExt cx="21031200" cy="1448181"/>
          </a:xfrm>
        </p:grpSpPr>
        <p:sp>
          <p:nvSpPr>
            <p:cNvPr name="Freeform 30" id="30"/>
            <p:cNvSpPr/>
            <p:nvPr/>
          </p:nvSpPr>
          <p:spPr>
            <a:xfrm flipH="false" flipV="false" rot="0">
              <a:off x="0" y="0"/>
              <a:ext cx="21031200" cy="1448054"/>
            </a:xfrm>
            <a:custGeom>
              <a:avLst/>
              <a:gdLst/>
              <a:ahLst/>
              <a:cxnLst/>
              <a:rect r="r" b="b" t="t" l="l"/>
              <a:pathLst>
                <a:path h="1448054" w="21031200">
                  <a:moveTo>
                    <a:pt x="0" y="144780"/>
                  </a:moveTo>
                  <a:cubicBezTo>
                    <a:pt x="0" y="64897"/>
                    <a:pt x="64897" y="0"/>
                    <a:pt x="144780" y="0"/>
                  </a:cubicBezTo>
                  <a:lnTo>
                    <a:pt x="20886420" y="0"/>
                  </a:lnTo>
                  <a:cubicBezTo>
                    <a:pt x="20966430" y="0"/>
                    <a:pt x="21031200" y="64897"/>
                    <a:pt x="21031200" y="144780"/>
                  </a:cubicBezTo>
                  <a:lnTo>
                    <a:pt x="21031200" y="1303274"/>
                  </a:lnTo>
                  <a:cubicBezTo>
                    <a:pt x="21031200" y="1383284"/>
                    <a:pt x="20966303" y="1448054"/>
                    <a:pt x="20886420" y="1448054"/>
                  </a:cubicBezTo>
                  <a:lnTo>
                    <a:pt x="144780" y="1448054"/>
                  </a:lnTo>
                  <a:cubicBezTo>
                    <a:pt x="64770" y="1448054"/>
                    <a:pt x="0" y="1383157"/>
                    <a:pt x="0" y="1303274"/>
                  </a:cubicBezTo>
                  <a:close/>
                </a:path>
              </a:pathLst>
            </a:custGeom>
            <a:solidFill>
              <a:srgbClr val="CFD5EA"/>
            </a:solidFill>
          </p:spPr>
        </p:sp>
      </p:grpSp>
      <p:grpSp>
        <p:nvGrpSpPr>
          <p:cNvPr name="Group 31" id="31"/>
          <p:cNvGrpSpPr/>
          <p:nvPr/>
        </p:nvGrpSpPr>
        <p:grpSpPr>
          <a:xfrm rot="0">
            <a:off x="1576330" y="7051396"/>
            <a:ext cx="616420" cy="616420"/>
            <a:chOff x="0" y="0"/>
            <a:chExt cx="821893" cy="821893"/>
          </a:xfrm>
        </p:grpSpPr>
        <p:sp>
          <p:nvSpPr>
            <p:cNvPr name="Freeform 32" id="32"/>
            <p:cNvSpPr/>
            <p:nvPr/>
          </p:nvSpPr>
          <p:spPr>
            <a:xfrm flipH="false" flipV="false" rot="0">
              <a:off x="12700" y="12700"/>
              <a:ext cx="796544" cy="796544"/>
            </a:xfrm>
            <a:custGeom>
              <a:avLst/>
              <a:gdLst/>
              <a:ahLst/>
              <a:cxnLst/>
              <a:rect r="r" b="b" t="t" l="l"/>
              <a:pathLst>
                <a:path h="796544" w="796544">
                  <a:moveTo>
                    <a:pt x="0" y="0"/>
                  </a:moveTo>
                  <a:lnTo>
                    <a:pt x="796544" y="0"/>
                  </a:lnTo>
                  <a:lnTo>
                    <a:pt x="796544" y="796544"/>
                  </a:lnTo>
                  <a:lnTo>
                    <a:pt x="0" y="796544"/>
                  </a:lnTo>
                  <a:close/>
                </a:path>
              </a:pathLst>
            </a:custGeom>
            <a:solidFill>
              <a:srgbClr val="00C4CC"/>
            </a:solidFill>
          </p:spPr>
        </p:sp>
        <p:sp>
          <p:nvSpPr>
            <p:cNvPr name="Freeform 33" id="33"/>
            <p:cNvSpPr/>
            <p:nvPr/>
          </p:nvSpPr>
          <p:spPr>
            <a:xfrm flipH="false" flipV="false" rot="0">
              <a:off x="0" y="0"/>
              <a:ext cx="821944" cy="821944"/>
            </a:xfrm>
            <a:custGeom>
              <a:avLst/>
              <a:gdLst/>
              <a:ahLst/>
              <a:cxnLst/>
              <a:rect r="r" b="b" t="t" l="l"/>
              <a:pathLst>
                <a:path h="821944" w="821944">
                  <a:moveTo>
                    <a:pt x="12700" y="0"/>
                  </a:moveTo>
                  <a:lnTo>
                    <a:pt x="809244" y="0"/>
                  </a:lnTo>
                  <a:cubicBezTo>
                    <a:pt x="816229" y="0"/>
                    <a:pt x="821944" y="5715"/>
                    <a:pt x="821944" y="12700"/>
                  </a:cubicBezTo>
                  <a:lnTo>
                    <a:pt x="821944" y="809244"/>
                  </a:lnTo>
                  <a:cubicBezTo>
                    <a:pt x="821944" y="816229"/>
                    <a:pt x="816229" y="821944"/>
                    <a:pt x="809244" y="821944"/>
                  </a:cubicBezTo>
                  <a:lnTo>
                    <a:pt x="12700" y="821944"/>
                  </a:lnTo>
                  <a:cubicBezTo>
                    <a:pt x="5715" y="821944"/>
                    <a:pt x="0" y="816229"/>
                    <a:pt x="0" y="809244"/>
                  </a:cubicBezTo>
                  <a:lnTo>
                    <a:pt x="0" y="12700"/>
                  </a:lnTo>
                  <a:cubicBezTo>
                    <a:pt x="0" y="5715"/>
                    <a:pt x="5715" y="0"/>
                    <a:pt x="12700" y="0"/>
                  </a:cubicBezTo>
                  <a:moveTo>
                    <a:pt x="12700" y="25400"/>
                  </a:moveTo>
                  <a:lnTo>
                    <a:pt x="12700" y="12700"/>
                  </a:lnTo>
                  <a:lnTo>
                    <a:pt x="25400" y="12700"/>
                  </a:lnTo>
                  <a:lnTo>
                    <a:pt x="25400" y="809244"/>
                  </a:lnTo>
                  <a:lnTo>
                    <a:pt x="12700" y="809244"/>
                  </a:lnTo>
                  <a:lnTo>
                    <a:pt x="12700" y="796544"/>
                  </a:lnTo>
                  <a:lnTo>
                    <a:pt x="809244" y="796544"/>
                  </a:lnTo>
                  <a:lnTo>
                    <a:pt x="809244" y="809244"/>
                  </a:lnTo>
                  <a:lnTo>
                    <a:pt x="796544" y="809244"/>
                  </a:lnTo>
                  <a:lnTo>
                    <a:pt x="796544" y="12700"/>
                  </a:lnTo>
                  <a:lnTo>
                    <a:pt x="809244" y="12700"/>
                  </a:lnTo>
                  <a:lnTo>
                    <a:pt x="809244" y="25400"/>
                  </a:lnTo>
                  <a:lnTo>
                    <a:pt x="12700" y="25400"/>
                  </a:lnTo>
                  <a:close/>
                </a:path>
              </a:pathLst>
            </a:custGeom>
            <a:solidFill>
              <a:srgbClr val="FFFFFF"/>
            </a:solidFill>
          </p:spPr>
        </p:sp>
      </p:grpSp>
      <p:grpSp>
        <p:nvGrpSpPr>
          <p:cNvPr name="Group 34" id="34"/>
          <p:cNvGrpSpPr/>
          <p:nvPr/>
        </p:nvGrpSpPr>
        <p:grpSpPr>
          <a:xfrm rot="0">
            <a:off x="2507018" y="6811775"/>
            <a:ext cx="14528435" cy="1095661"/>
            <a:chOff x="0" y="0"/>
            <a:chExt cx="19371246" cy="1460881"/>
          </a:xfrm>
        </p:grpSpPr>
        <p:sp>
          <p:nvSpPr>
            <p:cNvPr name="Freeform 35" id="35"/>
            <p:cNvSpPr/>
            <p:nvPr/>
          </p:nvSpPr>
          <p:spPr>
            <a:xfrm flipH="false" flipV="false" rot="0">
              <a:off x="0" y="0"/>
              <a:ext cx="19371252" cy="1460878"/>
            </a:xfrm>
            <a:custGeom>
              <a:avLst/>
              <a:gdLst/>
              <a:ahLst/>
              <a:cxnLst/>
              <a:rect r="r" b="b" t="t" l="l"/>
              <a:pathLst>
                <a:path h="1460878" w="19371252">
                  <a:moveTo>
                    <a:pt x="0" y="0"/>
                  </a:moveTo>
                  <a:lnTo>
                    <a:pt x="19371252" y="0"/>
                  </a:lnTo>
                  <a:lnTo>
                    <a:pt x="19371252" y="1460878"/>
                  </a:lnTo>
                  <a:lnTo>
                    <a:pt x="0" y="1460878"/>
                  </a:lnTo>
                  <a:close/>
                </a:path>
              </a:pathLst>
            </a:custGeom>
            <a:blipFill>
              <a:blip r:embed="rId3">
                <a:alphaModFix amt="0"/>
              </a:blip>
              <a:stretch>
                <a:fillRect l="0" t="-208371" r="0" b="-208371"/>
              </a:stretch>
            </a:blipFill>
          </p:spPr>
        </p:sp>
        <p:sp>
          <p:nvSpPr>
            <p:cNvPr name="TextBox 36" id="36"/>
            <p:cNvSpPr txBox="true"/>
            <p:nvPr/>
          </p:nvSpPr>
          <p:spPr>
            <a:xfrm>
              <a:off x="0" y="-19050"/>
              <a:ext cx="19371246" cy="1479931"/>
            </a:xfrm>
            <a:prstGeom prst="rect">
              <a:avLst/>
            </a:prstGeom>
          </p:spPr>
          <p:txBody>
            <a:bodyPr anchor="ctr" rtlCol="false" tIns="0" lIns="0" bIns="0" rIns="0"/>
            <a:lstStyle/>
            <a:p>
              <a:pPr algn="l">
                <a:lnSpc>
                  <a:spcPts val="3419"/>
                </a:lnSpc>
              </a:pPr>
              <a:r>
                <a:rPr lang="en-US" sz="2850">
                  <a:solidFill>
                    <a:srgbClr val="000000"/>
                  </a:solidFill>
                  <a:latin typeface="Times New Roman"/>
                  <a:ea typeface="Times New Roman"/>
                  <a:cs typeface="Times New Roman"/>
                  <a:sym typeface="Times New Roman"/>
                </a:rPr>
                <a:t>Monitor such KPIs as time-to-hire. </a:t>
              </a:r>
            </a:p>
          </p:txBody>
        </p:sp>
      </p:grpSp>
      <p:grpSp>
        <p:nvGrpSpPr>
          <p:cNvPr name="Group 37" id="37"/>
          <p:cNvGrpSpPr/>
          <p:nvPr/>
        </p:nvGrpSpPr>
        <p:grpSpPr>
          <a:xfrm rot="0">
            <a:off x="1257300" y="8174212"/>
            <a:ext cx="15773400" cy="1086136"/>
            <a:chOff x="0" y="0"/>
            <a:chExt cx="21031200" cy="1448181"/>
          </a:xfrm>
        </p:grpSpPr>
        <p:sp>
          <p:nvSpPr>
            <p:cNvPr name="Freeform 38" id="38"/>
            <p:cNvSpPr/>
            <p:nvPr/>
          </p:nvSpPr>
          <p:spPr>
            <a:xfrm flipH="false" flipV="false" rot="0">
              <a:off x="0" y="0"/>
              <a:ext cx="21031200" cy="1448054"/>
            </a:xfrm>
            <a:custGeom>
              <a:avLst/>
              <a:gdLst/>
              <a:ahLst/>
              <a:cxnLst/>
              <a:rect r="r" b="b" t="t" l="l"/>
              <a:pathLst>
                <a:path h="1448054" w="21031200">
                  <a:moveTo>
                    <a:pt x="0" y="144780"/>
                  </a:moveTo>
                  <a:cubicBezTo>
                    <a:pt x="0" y="64897"/>
                    <a:pt x="64897" y="0"/>
                    <a:pt x="144780" y="0"/>
                  </a:cubicBezTo>
                  <a:lnTo>
                    <a:pt x="20886420" y="0"/>
                  </a:lnTo>
                  <a:cubicBezTo>
                    <a:pt x="20966430" y="0"/>
                    <a:pt x="21031200" y="64897"/>
                    <a:pt x="21031200" y="144780"/>
                  </a:cubicBezTo>
                  <a:lnTo>
                    <a:pt x="21031200" y="1303274"/>
                  </a:lnTo>
                  <a:cubicBezTo>
                    <a:pt x="21031200" y="1383284"/>
                    <a:pt x="20966303" y="1448054"/>
                    <a:pt x="20886420" y="1448054"/>
                  </a:cubicBezTo>
                  <a:lnTo>
                    <a:pt x="144780" y="1448054"/>
                  </a:lnTo>
                  <a:cubicBezTo>
                    <a:pt x="64770" y="1448054"/>
                    <a:pt x="0" y="1383157"/>
                    <a:pt x="0" y="1303274"/>
                  </a:cubicBezTo>
                  <a:close/>
                </a:path>
              </a:pathLst>
            </a:custGeom>
            <a:solidFill>
              <a:srgbClr val="CFD5EA"/>
            </a:solidFill>
          </p:spPr>
        </p:sp>
      </p:grpSp>
      <p:grpSp>
        <p:nvGrpSpPr>
          <p:cNvPr name="Group 39" id="39"/>
          <p:cNvGrpSpPr/>
          <p:nvPr/>
        </p:nvGrpSpPr>
        <p:grpSpPr>
          <a:xfrm rot="0">
            <a:off x="1576330" y="8409061"/>
            <a:ext cx="616420" cy="616420"/>
            <a:chOff x="0" y="0"/>
            <a:chExt cx="821893" cy="821893"/>
          </a:xfrm>
        </p:grpSpPr>
        <p:sp>
          <p:nvSpPr>
            <p:cNvPr name="Freeform 40" id="40"/>
            <p:cNvSpPr/>
            <p:nvPr/>
          </p:nvSpPr>
          <p:spPr>
            <a:xfrm flipH="false" flipV="false" rot="0">
              <a:off x="12700" y="12700"/>
              <a:ext cx="796544" cy="796544"/>
            </a:xfrm>
            <a:custGeom>
              <a:avLst/>
              <a:gdLst/>
              <a:ahLst/>
              <a:cxnLst/>
              <a:rect r="r" b="b" t="t" l="l"/>
              <a:pathLst>
                <a:path h="796544" w="796544">
                  <a:moveTo>
                    <a:pt x="0" y="0"/>
                  </a:moveTo>
                  <a:lnTo>
                    <a:pt x="796544" y="0"/>
                  </a:lnTo>
                  <a:lnTo>
                    <a:pt x="796544" y="796544"/>
                  </a:lnTo>
                  <a:lnTo>
                    <a:pt x="0" y="796544"/>
                  </a:lnTo>
                  <a:close/>
                </a:path>
              </a:pathLst>
            </a:custGeom>
            <a:solidFill>
              <a:srgbClr val="00C4CC"/>
            </a:solidFill>
          </p:spPr>
        </p:sp>
        <p:sp>
          <p:nvSpPr>
            <p:cNvPr name="Freeform 41" id="41"/>
            <p:cNvSpPr/>
            <p:nvPr/>
          </p:nvSpPr>
          <p:spPr>
            <a:xfrm flipH="false" flipV="false" rot="0">
              <a:off x="0" y="0"/>
              <a:ext cx="821944" cy="821944"/>
            </a:xfrm>
            <a:custGeom>
              <a:avLst/>
              <a:gdLst/>
              <a:ahLst/>
              <a:cxnLst/>
              <a:rect r="r" b="b" t="t" l="l"/>
              <a:pathLst>
                <a:path h="821944" w="821944">
                  <a:moveTo>
                    <a:pt x="12700" y="0"/>
                  </a:moveTo>
                  <a:lnTo>
                    <a:pt x="809244" y="0"/>
                  </a:lnTo>
                  <a:cubicBezTo>
                    <a:pt x="816229" y="0"/>
                    <a:pt x="821944" y="5715"/>
                    <a:pt x="821944" y="12700"/>
                  </a:cubicBezTo>
                  <a:lnTo>
                    <a:pt x="821944" y="809244"/>
                  </a:lnTo>
                  <a:cubicBezTo>
                    <a:pt x="821944" y="816229"/>
                    <a:pt x="816229" y="821944"/>
                    <a:pt x="809244" y="821944"/>
                  </a:cubicBezTo>
                  <a:lnTo>
                    <a:pt x="12700" y="821944"/>
                  </a:lnTo>
                  <a:cubicBezTo>
                    <a:pt x="5715" y="821944"/>
                    <a:pt x="0" y="816229"/>
                    <a:pt x="0" y="809244"/>
                  </a:cubicBezTo>
                  <a:lnTo>
                    <a:pt x="0" y="12700"/>
                  </a:lnTo>
                  <a:cubicBezTo>
                    <a:pt x="0" y="5715"/>
                    <a:pt x="5715" y="0"/>
                    <a:pt x="12700" y="0"/>
                  </a:cubicBezTo>
                  <a:moveTo>
                    <a:pt x="12700" y="25400"/>
                  </a:moveTo>
                  <a:lnTo>
                    <a:pt x="12700" y="12700"/>
                  </a:lnTo>
                  <a:lnTo>
                    <a:pt x="25400" y="12700"/>
                  </a:lnTo>
                  <a:lnTo>
                    <a:pt x="25400" y="809244"/>
                  </a:lnTo>
                  <a:lnTo>
                    <a:pt x="12700" y="809244"/>
                  </a:lnTo>
                  <a:lnTo>
                    <a:pt x="12700" y="796544"/>
                  </a:lnTo>
                  <a:lnTo>
                    <a:pt x="809244" y="796544"/>
                  </a:lnTo>
                  <a:lnTo>
                    <a:pt x="809244" y="809244"/>
                  </a:lnTo>
                  <a:lnTo>
                    <a:pt x="796544" y="809244"/>
                  </a:lnTo>
                  <a:lnTo>
                    <a:pt x="796544" y="12700"/>
                  </a:lnTo>
                  <a:lnTo>
                    <a:pt x="809244" y="12700"/>
                  </a:lnTo>
                  <a:lnTo>
                    <a:pt x="809244" y="25400"/>
                  </a:lnTo>
                  <a:lnTo>
                    <a:pt x="12700" y="25400"/>
                  </a:lnTo>
                  <a:close/>
                </a:path>
              </a:pathLst>
            </a:custGeom>
            <a:solidFill>
              <a:srgbClr val="FFFFFF"/>
            </a:solidFill>
          </p:spPr>
        </p:sp>
      </p:grpSp>
      <p:grpSp>
        <p:nvGrpSpPr>
          <p:cNvPr name="Group 42" id="42"/>
          <p:cNvGrpSpPr/>
          <p:nvPr/>
        </p:nvGrpSpPr>
        <p:grpSpPr>
          <a:xfrm rot="0">
            <a:off x="2507018" y="8169450"/>
            <a:ext cx="14528435" cy="1095661"/>
            <a:chOff x="0" y="0"/>
            <a:chExt cx="19371246" cy="1460881"/>
          </a:xfrm>
        </p:grpSpPr>
        <p:sp>
          <p:nvSpPr>
            <p:cNvPr name="Freeform 43" id="43"/>
            <p:cNvSpPr/>
            <p:nvPr/>
          </p:nvSpPr>
          <p:spPr>
            <a:xfrm flipH="false" flipV="false" rot="0">
              <a:off x="0" y="0"/>
              <a:ext cx="19371252" cy="1460878"/>
            </a:xfrm>
            <a:custGeom>
              <a:avLst/>
              <a:gdLst/>
              <a:ahLst/>
              <a:cxnLst/>
              <a:rect r="r" b="b" t="t" l="l"/>
              <a:pathLst>
                <a:path h="1460878" w="19371252">
                  <a:moveTo>
                    <a:pt x="0" y="0"/>
                  </a:moveTo>
                  <a:lnTo>
                    <a:pt x="19371252" y="0"/>
                  </a:lnTo>
                  <a:lnTo>
                    <a:pt x="19371252" y="1460878"/>
                  </a:lnTo>
                  <a:lnTo>
                    <a:pt x="0" y="1460878"/>
                  </a:lnTo>
                  <a:close/>
                </a:path>
              </a:pathLst>
            </a:custGeom>
            <a:blipFill>
              <a:blip r:embed="rId3">
                <a:alphaModFix amt="0"/>
              </a:blip>
              <a:stretch>
                <a:fillRect l="0" t="-208371" r="0" b="-208371"/>
              </a:stretch>
            </a:blipFill>
          </p:spPr>
        </p:sp>
        <p:sp>
          <p:nvSpPr>
            <p:cNvPr name="TextBox 44" id="44"/>
            <p:cNvSpPr txBox="true"/>
            <p:nvPr/>
          </p:nvSpPr>
          <p:spPr>
            <a:xfrm>
              <a:off x="0" y="-19050"/>
              <a:ext cx="19371246" cy="1479931"/>
            </a:xfrm>
            <a:prstGeom prst="rect">
              <a:avLst/>
            </a:prstGeom>
          </p:spPr>
          <p:txBody>
            <a:bodyPr anchor="ctr" rtlCol="false" tIns="0" lIns="0" bIns="0" rIns="0"/>
            <a:lstStyle/>
            <a:p>
              <a:pPr algn="l">
                <a:lnSpc>
                  <a:spcPts val="3419"/>
                </a:lnSpc>
              </a:pPr>
              <a:r>
                <a:rPr lang="en-US" sz="2850">
                  <a:solidFill>
                    <a:srgbClr val="000000"/>
                  </a:solidFill>
                  <a:latin typeface="Times New Roman"/>
                  <a:ea typeface="Times New Roman"/>
                  <a:cs typeface="Times New Roman"/>
                  <a:sym typeface="Times New Roman"/>
                </a:rPr>
                <a:t>Constant quality improvement and control systems (CIPD, 2024). </a:t>
              </a:r>
            </a:p>
          </p:txBody>
        </p:sp>
      </p:gr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3">
                <a:alphaModFix amt="0"/>
              </a:blip>
              <a:stretch>
                <a:fillRect l="0" t="-104573" r="0" b="-104573"/>
              </a:stretch>
            </a:blipFill>
          </p:spPr>
        </p:sp>
        <p:sp>
          <p:nvSpPr>
            <p:cNvPr name="TextBox 4" id="4"/>
            <p:cNvSpPr txBox="true"/>
            <p:nvPr/>
          </p:nvSpPr>
          <p:spPr>
            <a:xfrm>
              <a:off x="0" y="38100"/>
              <a:ext cx="21031200" cy="2613025"/>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Conclusion </a:t>
              </a:r>
            </a:p>
          </p:txBody>
        </p:sp>
      </p:grpSp>
      <p:grpSp>
        <p:nvGrpSpPr>
          <p:cNvPr name="Group 5" id="5"/>
          <p:cNvGrpSpPr/>
          <p:nvPr/>
        </p:nvGrpSpPr>
        <p:grpSpPr>
          <a:xfrm rot="0">
            <a:off x="1381220" y="4101274"/>
            <a:ext cx="1345873" cy="1345873"/>
            <a:chOff x="0" y="0"/>
            <a:chExt cx="1794497" cy="1794497"/>
          </a:xfrm>
        </p:grpSpPr>
        <p:sp>
          <p:nvSpPr>
            <p:cNvPr name="Freeform 6" id="6"/>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7" id="7"/>
          <p:cNvGrpSpPr/>
          <p:nvPr/>
        </p:nvGrpSpPr>
        <p:grpSpPr>
          <a:xfrm rot="0">
            <a:off x="1654331" y="4374385"/>
            <a:ext cx="799652" cy="799652"/>
            <a:chOff x="0" y="0"/>
            <a:chExt cx="1066203" cy="1066203"/>
          </a:xfrm>
        </p:grpSpPr>
        <p:sp>
          <p:nvSpPr>
            <p:cNvPr name="Freeform 8" id="8"/>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9" id="9"/>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10" id="10"/>
          <p:cNvGrpSpPr/>
          <p:nvPr/>
        </p:nvGrpSpPr>
        <p:grpSpPr>
          <a:xfrm rot="0">
            <a:off x="3010729" y="4096512"/>
            <a:ext cx="3181931" cy="1355398"/>
            <a:chOff x="0" y="0"/>
            <a:chExt cx="4242575" cy="1807197"/>
          </a:xfrm>
        </p:grpSpPr>
        <p:sp>
          <p:nvSpPr>
            <p:cNvPr name="Freeform 11" id="11"/>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12" id="12"/>
            <p:cNvSpPr txBox="true"/>
            <p:nvPr/>
          </p:nvSpPr>
          <p:spPr>
            <a:xfrm>
              <a:off x="0" y="-19050"/>
              <a:ext cx="4242575" cy="1826247"/>
            </a:xfrm>
            <a:prstGeom prst="rect">
              <a:avLst/>
            </a:prstGeom>
          </p:spPr>
          <p:txBody>
            <a:bodyPr anchor="ctr" rtlCol="false" tIns="0" lIns="0" bIns="0" rIns="0"/>
            <a:lstStyle/>
            <a:p>
              <a:pPr algn="l">
                <a:lnSpc>
                  <a:spcPts val="3240"/>
                </a:lnSpc>
              </a:pPr>
              <a:r>
                <a:rPr lang="en-US" sz="2700">
                  <a:solidFill>
                    <a:srgbClr val="000000"/>
                  </a:solidFill>
                  <a:latin typeface="Times New Roman"/>
                  <a:ea typeface="Times New Roman"/>
                  <a:cs typeface="Times New Roman"/>
                  <a:sym typeface="Times New Roman"/>
                </a:rPr>
                <a:t>Recruitment is some of the most crucial organisational challenges. </a:t>
              </a:r>
            </a:p>
          </p:txBody>
        </p:sp>
      </p:grpSp>
      <p:grpSp>
        <p:nvGrpSpPr>
          <p:cNvPr name="Group 13" id="13"/>
          <p:cNvGrpSpPr/>
          <p:nvPr/>
        </p:nvGrpSpPr>
        <p:grpSpPr>
          <a:xfrm rot="0">
            <a:off x="6740662" y="4101274"/>
            <a:ext cx="1345873" cy="1345873"/>
            <a:chOff x="0" y="0"/>
            <a:chExt cx="1794497" cy="1794497"/>
          </a:xfrm>
        </p:grpSpPr>
        <p:sp>
          <p:nvSpPr>
            <p:cNvPr name="Freeform 14" id="14"/>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15" id="15"/>
          <p:cNvGrpSpPr/>
          <p:nvPr/>
        </p:nvGrpSpPr>
        <p:grpSpPr>
          <a:xfrm rot="0">
            <a:off x="7013772" y="4374385"/>
            <a:ext cx="799652" cy="799652"/>
            <a:chOff x="0" y="0"/>
            <a:chExt cx="1066203" cy="1066203"/>
          </a:xfrm>
        </p:grpSpPr>
        <p:sp>
          <p:nvSpPr>
            <p:cNvPr name="Freeform 16" id="16"/>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17" id="17"/>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18" id="18"/>
          <p:cNvGrpSpPr/>
          <p:nvPr/>
        </p:nvGrpSpPr>
        <p:grpSpPr>
          <a:xfrm rot="0">
            <a:off x="8370170" y="4096512"/>
            <a:ext cx="3181931" cy="1355398"/>
            <a:chOff x="0" y="0"/>
            <a:chExt cx="4242575" cy="1807197"/>
          </a:xfrm>
        </p:grpSpPr>
        <p:sp>
          <p:nvSpPr>
            <p:cNvPr name="Freeform 19" id="19"/>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20" id="20"/>
            <p:cNvSpPr txBox="true"/>
            <p:nvPr/>
          </p:nvSpPr>
          <p:spPr>
            <a:xfrm>
              <a:off x="0" y="-28575"/>
              <a:ext cx="4242575" cy="1835772"/>
            </a:xfrm>
            <a:prstGeom prst="rect">
              <a:avLst/>
            </a:prstGeom>
          </p:spPr>
          <p:txBody>
            <a:bodyPr anchor="ctr" rtlCol="false" tIns="0" lIns="0" bIns="0" rIns="0"/>
            <a:lstStyle/>
            <a:p>
              <a:pPr algn="l">
                <a:lnSpc>
                  <a:spcPts val="3600"/>
                </a:lnSpc>
              </a:pPr>
              <a:r>
                <a:rPr lang="en-US" sz="3000">
                  <a:solidFill>
                    <a:srgbClr val="000000"/>
                  </a:solidFill>
                  <a:latin typeface="Times New Roman"/>
                  <a:ea typeface="Times New Roman"/>
                  <a:cs typeface="Times New Roman"/>
                  <a:sym typeface="Times New Roman"/>
                </a:rPr>
                <a:t>Obviously established causes on multiple levels. </a:t>
              </a:r>
            </a:p>
          </p:txBody>
        </p:sp>
      </p:grpSp>
      <p:grpSp>
        <p:nvGrpSpPr>
          <p:cNvPr name="Group 21" id="21"/>
          <p:cNvGrpSpPr/>
          <p:nvPr/>
        </p:nvGrpSpPr>
        <p:grpSpPr>
          <a:xfrm rot="0">
            <a:off x="12100103" y="4101274"/>
            <a:ext cx="1345873" cy="1345873"/>
            <a:chOff x="0" y="0"/>
            <a:chExt cx="1794497" cy="1794497"/>
          </a:xfrm>
        </p:grpSpPr>
        <p:sp>
          <p:nvSpPr>
            <p:cNvPr name="Freeform 22" id="22"/>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23" id="23"/>
          <p:cNvGrpSpPr/>
          <p:nvPr/>
        </p:nvGrpSpPr>
        <p:grpSpPr>
          <a:xfrm rot="0">
            <a:off x="12373213" y="4374385"/>
            <a:ext cx="799652" cy="799652"/>
            <a:chOff x="0" y="0"/>
            <a:chExt cx="1066203" cy="1066203"/>
          </a:xfrm>
        </p:grpSpPr>
        <p:sp>
          <p:nvSpPr>
            <p:cNvPr name="Freeform 24" id="24"/>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25" id="25"/>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26" id="26"/>
          <p:cNvGrpSpPr/>
          <p:nvPr/>
        </p:nvGrpSpPr>
        <p:grpSpPr>
          <a:xfrm rot="0">
            <a:off x="13729611" y="4096512"/>
            <a:ext cx="3181931" cy="1355398"/>
            <a:chOff x="0" y="0"/>
            <a:chExt cx="4242575" cy="1807197"/>
          </a:xfrm>
        </p:grpSpPr>
        <p:sp>
          <p:nvSpPr>
            <p:cNvPr name="Freeform 27" id="27"/>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28" id="28"/>
            <p:cNvSpPr txBox="true"/>
            <p:nvPr/>
          </p:nvSpPr>
          <p:spPr>
            <a:xfrm>
              <a:off x="0" y="-28575"/>
              <a:ext cx="4242575" cy="1835772"/>
            </a:xfrm>
            <a:prstGeom prst="rect">
              <a:avLst/>
            </a:prstGeom>
          </p:spPr>
          <p:txBody>
            <a:bodyPr anchor="ctr" rtlCol="false" tIns="0" lIns="0" bIns="0" rIns="0"/>
            <a:lstStyle/>
            <a:p>
              <a:pPr algn="l">
                <a:lnSpc>
                  <a:spcPts val="3600"/>
                </a:lnSpc>
              </a:pPr>
              <a:r>
                <a:rPr lang="en-US" sz="3000">
                  <a:solidFill>
                    <a:srgbClr val="000000"/>
                  </a:solidFill>
                  <a:latin typeface="Times New Roman"/>
                  <a:ea typeface="Times New Roman"/>
                  <a:cs typeface="Times New Roman"/>
                  <a:sym typeface="Times New Roman"/>
                </a:rPr>
                <a:t>HRM theories favour systematic consideration. </a:t>
              </a:r>
            </a:p>
          </p:txBody>
        </p:sp>
      </p:grpSp>
      <p:grpSp>
        <p:nvGrpSpPr>
          <p:cNvPr name="Group 29" id="29"/>
          <p:cNvGrpSpPr/>
          <p:nvPr/>
        </p:nvGrpSpPr>
        <p:grpSpPr>
          <a:xfrm rot="0">
            <a:off x="1381220" y="6556734"/>
            <a:ext cx="1345873" cy="1345873"/>
            <a:chOff x="0" y="0"/>
            <a:chExt cx="1794497" cy="1794497"/>
          </a:xfrm>
        </p:grpSpPr>
        <p:sp>
          <p:nvSpPr>
            <p:cNvPr name="Freeform 30" id="30"/>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31" id="31"/>
          <p:cNvGrpSpPr/>
          <p:nvPr/>
        </p:nvGrpSpPr>
        <p:grpSpPr>
          <a:xfrm rot="0">
            <a:off x="1654331" y="6829844"/>
            <a:ext cx="799652" cy="799652"/>
            <a:chOff x="0" y="0"/>
            <a:chExt cx="1066203" cy="1066203"/>
          </a:xfrm>
        </p:grpSpPr>
        <p:sp>
          <p:nvSpPr>
            <p:cNvPr name="Freeform 32" id="32"/>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33" id="33"/>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34" id="34"/>
          <p:cNvGrpSpPr/>
          <p:nvPr/>
        </p:nvGrpSpPr>
        <p:grpSpPr>
          <a:xfrm rot="0">
            <a:off x="3010729" y="6551971"/>
            <a:ext cx="3181931" cy="1355398"/>
            <a:chOff x="0" y="0"/>
            <a:chExt cx="4242575" cy="1807197"/>
          </a:xfrm>
        </p:grpSpPr>
        <p:sp>
          <p:nvSpPr>
            <p:cNvPr name="Freeform 35" id="35"/>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36" id="36"/>
            <p:cNvSpPr txBox="true"/>
            <p:nvPr/>
          </p:nvSpPr>
          <p:spPr>
            <a:xfrm>
              <a:off x="0" y="-28575"/>
              <a:ext cx="4242575" cy="1835772"/>
            </a:xfrm>
            <a:prstGeom prst="rect">
              <a:avLst/>
            </a:prstGeom>
          </p:spPr>
          <p:txBody>
            <a:bodyPr anchor="ctr" rtlCol="false" tIns="0" lIns="0" bIns="0" rIns="0"/>
            <a:lstStyle/>
            <a:p>
              <a:pPr algn="l">
                <a:lnSpc>
                  <a:spcPts val="3600"/>
                </a:lnSpc>
              </a:pPr>
              <a:r>
                <a:rPr lang="en-US" sz="3000">
                  <a:solidFill>
                    <a:srgbClr val="000000"/>
                  </a:solidFill>
                  <a:latin typeface="Times New Roman"/>
                  <a:ea typeface="Times New Roman"/>
                  <a:cs typeface="Times New Roman"/>
                  <a:sym typeface="Times New Roman"/>
                </a:rPr>
                <a:t>Operation and strategic solutions needed. </a:t>
              </a:r>
            </a:p>
          </p:txBody>
        </p:sp>
      </p:grpSp>
      <p:grpSp>
        <p:nvGrpSpPr>
          <p:cNvPr name="Group 37" id="37"/>
          <p:cNvGrpSpPr/>
          <p:nvPr/>
        </p:nvGrpSpPr>
        <p:grpSpPr>
          <a:xfrm rot="0">
            <a:off x="6740662" y="6556734"/>
            <a:ext cx="1345873" cy="1345873"/>
            <a:chOff x="0" y="0"/>
            <a:chExt cx="1794497" cy="1794497"/>
          </a:xfrm>
        </p:grpSpPr>
        <p:sp>
          <p:nvSpPr>
            <p:cNvPr name="Freeform 38" id="38"/>
            <p:cNvSpPr/>
            <p:nvPr/>
          </p:nvSpPr>
          <p:spPr>
            <a:xfrm flipH="false" flipV="false" rot="0">
              <a:off x="0" y="0"/>
              <a:ext cx="1794510" cy="1794510"/>
            </a:xfrm>
            <a:custGeom>
              <a:avLst/>
              <a:gdLst/>
              <a:ahLst/>
              <a:cxnLst/>
              <a:rect r="r" b="b" t="t" l="l"/>
              <a:pathLst>
                <a:path h="1794510" w="1794510">
                  <a:moveTo>
                    <a:pt x="0" y="897255"/>
                  </a:moveTo>
                  <a:cubicBezTo>
                    <a:pt x="0" y="401701"/>
                    <a:pt x="401701" y="0"/>
                    <a:pt x="897255" y="0"/>
                  </a:cubicBezTo>
                  <a:cubicBezTo>
                    <a:pt x="1392809" y="0"/>
                    <a:pt x="1794510" y="401701"/>
                    <a:pt x="1794510" y="897255"/>
                  </a:cubicBezTo>
                  <a:cubicBezTo>
                    <a:pt x="1794510" y="1392809"/>
                    <a:pt x="1392809" y="1794510"/>
                    <a:pt x="897255" y="1794510"/>
                  </a:cubicBezTo>
                  <a:cubicBezTo>
                    <a:pt x="401701" y="1794510"/>
                    <a:pt x="0" y="1392809"/>
                    <a:pt x="0" y="897255"/>
                  </a:cubicBezTo>
                  <a:close/>
                </a:path>
              </a:pathLst>
            </a:custGeom>
            <a:solidFill>
              <a:srgbClr val="CFD5EA"/>
            </a:solidFill>
          </p:spPr>
        </p:sp>
      </p:grpSp>
      <p:grpSp>
        <p:nvGrpSpPr>
          <p:cNvPr name="Group 39" id="39"/>
          <p:cNvGrpSpPr/>
          <p:nvPr/>
        </p:nvGrpSpPr>
        <p:grpSpPr>
          <a:xfrm rot="0">
            <a:off x="7013772" y="6829844"/>
            <a:ext cx="799652" cy="799652"/>
            <a:chOff x="0" y="0"/>
            <a:chExt cx="1066203" cy="1066203"/>
          </a:xfrm>
        </p:grpSpPr>
        <p:sp>
          <p:nvSpPr>
            <p:cNvPr name="Freeform 40" id="40"/>
            <p:cNvSpPr/>
            <p:nvPr/>
          </p:nvSpPr>
          <p:spPr>
            <a:xfrm flipH="false" flipV="false" rot="0">
              <a:off x="12700" y="12700"/>
              <a:ext cx="1040765" cy="1040765"/>
            </a:xfrm>
            <a:custGeom>
              <a:avLst/>
              <a:gdLst/>
              <a:ahLst/>
              <a:cxnLst/>
              <a:rect r="r" b="b" t="t" l="l"/>
              <a:pathLst>
                <a:path h="1040765" w="1040765">
                  <a:moveTo>
                    <a:pt x="0" y="0"/>
                  </a:moveTo>
                  <a:lnTo>
                    <a:pt x="1040765" y="0"/>
                  </a:lnTo>
                  <a:lnTo>
                    <a:pt x="1040765" y="1040765"/>
                  </a:lnTo>
                  <a:lnTo>
                    <a:pt x="0" y="1040765"/>
                  </a:lnTo>
                  <a:close/>
                </a:path>
              </a:pathLst>
            </a:custGeom>
            <a:solidFill>
              <a:srgbClr val="00C4CC"/>
            </a:solidFill>
          </p:spPr>
        </p:sp>
        <p:sp>
          <p:nvSpPr>
            <p:cNvPr name="Freeform 41" id="41"/>
            <p:cNvSpPr/>
            <p:nvPr/>
          </p:nvSpPr>
          <p:spPr>
            <a:xfrm flipH="false" flipV="false" rot="0">
              <a:off x="0" y="0"/>
              <a:ext cx="1066165" cy="1066165"/>
            </a:xfrm>
            <a:custGeom>
              <a:avLst/>
              <a:gdLst/>
              <a:ahLst/>
              <a:cxnLst/>
              <a:rect r="r" b="b" t="t" l="l"/>
              <a:pathLst>
                <a:path h="1066165" w="1066165">
                  <a:moveTo>
                    <a:pt x="12700" y="0"/>
                  </a:moveTo>
                  <a:lnTo>
                    <a:pt x="1053465" y="0"/>
                  </a:lnTo>
                  <a:cubicBezTo>
                    <a:pt x="1060450" y="0"/>
                    <a:pt x="1066165" y="5715"/>
                    <a:pt x="1066165" y="12700"/>
                  </a:cubicBezTo>
                  <a:lnTo>
                    <a:pt x="1066165" y="1053465"/>
                  </a:lnTo>
                  <a:cubicBezTo>
                    <a:pt x="1066165" y="1060450"/>
                    <a:pt x="1060450" y="1066165"/>
                    <a:pt x="1053465" y="1066165"/>
                  </a:cubicBezTo>
                  <a:lnTo>
                    <a:pt x="12700" y="1066165"/>
                  </a:lnTo>
                  <a:cubicBezTo>
                    <a:pt x="5715" y="1066165"/>
                    <a:pt x="0" y="1060450"/>
                    <a:pt x="0" y="1053465"/>
                  </a:cubicBezTo>
                  <a:lnTo>
                    <a:pt x="0" y="12700"/>
                  </a:lnTo>
                  <a:cubicBezTo>
                    <a:pt x="0" y="5715"/>
                    <a:pt x="5715" y="0"/>
                    <a:pt x="12700" y="0"/>
                  </a:cubicBezTo>
                  <a:moveTo>
                    <a:pt x="12700" y="25400"/>
                  </a:moveTo>
                  <a:lnTo>
                    <a:pt x="12700" y="12700"/>
                  </a:lnTo>
                  <a:lnTo>
                    <a:pt x="25400" y="12700"/>
                  </a:lnTo>
                  <a:lnTo>
                    <a:pt x="25400" y="1053465"/>
                  </a:lnTo>
                  <a:lnTo>
                    <a:pt x="12700" y="1053465"/>
                  </a:lnTo>
                  <a:lnTo>
                    <a:pt x="12700" y="1040765"/>
                  </a:lnTo>
                  <a:lnTo>
                    <a:pt x="1053465" y="1040765"/>
                  </a:lnTo>
                  <a:lnTo>
                    <a:pt x="1053465" y="1053465"/>
                  </a:lnTo>
                  <a:lnTo>
                    <a:pt x="1040765" y="1053465"/>
                  </a:lnTo>
                  <a:lnTo>
                    <a:pt x="1040765" y="12700"/>
                  </a:lnTo>
                  <a:lnTo>
                    <a:pt x="1053465" y="12700"/>
                  </a:lnTo>
                  <a:lnTo>
                    <a:pt x="1053465" y="25400"/>
                  </a:lnTo>
                  <a:lnTo>
                    <a:pt x="12700" y="25400"/>
                  </a:lnTo>
                  <a:close/>
                </a:path>
              </a:pathLst>
            </a:custGeom>
            <a:solidFill>
              <a:srgbClr val="FFFFFF"/>
            </a:solidFill>
          </p:spPr>
        </p:sp>
      </p:grpSp>
      <p:grpSp>
        <p:nvGrpSpPr>
          <p:cNvPr name="Group 42" id="42"/>
          <p:cNvGrpSpPr/>
          <p:nvPr/>
        </p:nvGrpSpPr>
        <p:grpSpPr>
          <a:xfrm rot="0">
            <a:off x="8370170" y="6551971"/>
            <a:ext cx="3181931" cy="1355398"/>
            <a:chOff x="0" y="0"/>
            <a:chExt cx="4242575" cy="1807197"/>
          </a:xfrm>
        </p:grpSpPr>
        <p:sp>
          <p:nvSpPr>
            <p:cNvPr name="Freeform 43" id="43"/>
            <p:cNvSpPr/>
            <p:nvPr/>
          </p:nvSpPr>
          <p:spPr>
            <a:xfrm flipH="false" flipV="false" rot="0">
              <a:off x="0" y="0"/>
              <a:ext cx="4242574" cy="1807192"/>
            </a:xfrm>
            <a:custGeom>
              <a:avLst/>
              <a:gdLst/>
              <a:ahLst/>
              <a:cxnLst/>
              <a:rect r="r" b="b" t="t" l="l"/>
              <a:pathLst>
                <a:path h="1807192" w="4242574">
                  <a:moveTo>
                    <a:pt x="0" y="0"/>
                  </a:moveTo>
                  <a:lnTo>
                    <a:pt x="4242574" y="0"/>
                  </a:lnTo>
                  <a:lnTo>
                    <a:pt x="4242574" y="1807192"/>
                  </a:lnTo>
                  <a:lnTo>
                    <a:pt x="0" y="1807192"/>
                  </a:lnTo>
                  <a:close/>
                </a:path>
              </a:pathLst>
            </a:custGeom>
            <a:blipFill>
              <a:blip r:embed="rId3">
                <a:alphaModFix amt="0"/>
              </a:blip>
              <a:stretch>
                <a:fillRect l="-4653" t="0" r="-4653" b="0"/>
              </a:stretch>
            </a:blipFill>
          </p:spPr>
        </p:sp>
        <p:sp>
          <p:nvSpPr>
            <p:cNvPr name="TextBox 44" id="44"/>
            <p:cNvSpPr txBox="true"/>
            <p:nvPr/>
          </p:nvSpPr>
          <p:spPr>
            <a:xfrm>
              <a:off x="0" y="-28575"/>
              <a:ext cx="4242575" cy="1835772"/>
            </a:xfrm>
            <a:prstGeom prst="rect">
              <a:avLst/>
            </a:prstGeom>
          </p:spPr>
          <p:txBody>
            <a:bodyPr anchor="ctr" rtlCol="false" tIns="0" lIns="0" bIns="0" rIns="0"/>
            <a:lstStyle/>
            <a:p>
              <a:pPr algn="l">
                <a:lnSpc>
                  <a:spcPts val="3600"/>
                </a:lnSpc>
              </a:pPr>
              <a:r>
                <a:rPr lang="en-US" sz="3000">
                  <a:solidFill>
                    <a:srgbClr val="000000"/>
                  </a:solidFill>
                  <a:latin typeface="Times New Roman"/>
                  <a:ea typeface="Times New Roman"/>
                  <a:cs typeface="Times New Roman"/>
                  <a:sym typeface="Times New Roman"/>
                </a:rPr>
                <a:t>Get interested in long term workforce sustainability</a:t>
              </a:r>
            </a:p>
          </p:txBody>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5313047" y="1"/>
            <a:ext cx="1702603" cy="716994"/>
            <a:chOff x="0" y="0"/>
            <a:chExt cx="2270138" cy="955993"/>
          </a:xfrm>
        </p:grpSpPr>
        <p:sp>
          <p:nvSpPr>
            <p:cNvPr name="Freeform 3" id="3"/>
            <p:cNvSpPr/>
            <p:nvPr/>
          </p:nvSpPr>
          <p:spPr>
            <a:xfrm flipH="false" flipV="false" rot="0">
              <a:off x="0" y="0"/>
              <a:ext cx="2270125" cy="956056"/>
            </a:xfrm>
            <a:custGeom>
              <a:avLst/>
              <a:gdLst/>
              <a:ahLst/>
              <a:cxnLst/>
              <a:rect r="r" b="b" t="t" l="l"/>
              <a:pathLst>
                <a:path h="956056" w="2270125">
                  <a:moveTo>
                    <a:pt x="0" y="0"/>
                  </a:moveTo>
                  <a:lnTo>
                    <a:pt x="2270125" y="0"/>
                  </a:lnTo>
                  <a:lnTo>
                    <a:pt x="2266696" y="33655"/>
                  </a:lnTo>
                  <a:cubicBezTo>
                    <a:pt x="2159000" y="560070"/>
                    <a:pt x="1693291" y="956056"/>
                    <a:pt x="1135126" y="956056"/>
                  </a:cubicBezTo>
                  <a:cubicBezTo>
                    <a:pt x="576961" y="956056"/>
                    <a:pt x="111125" y="560070"/>
                    <a:pt x="3429" y="33655"/>
                  </a:cubicBezTo>
                  <a:close/>
                </a:path>
              </a:pathLst>
            </a:custGeom>
            <a:solidFill>
              <a:srgbClr val="FFC000"/>
            </a:solidFill>
          </p:spPr>
        </p:sp>
      </p:grpSp>
      <p:grpSp>
        <p:nvGrpSpPr>
          <p:cNvPr name="Group 4" id="4"/>
          <p:cNvGrpSpPr/>
          <p:nvPr/>
        </p:nvGrpSpPr>
        <p:grpSpPr>
          <a:xfrm rot="0">
            <a:off x="1257300" y="547688"/>
            <a:ext cx="15773400" cy="1988344"/>
            <a:chOff x="0" y="0"/>
            <a:chExt cx="21031200" cy="2651125"/>
          </a:xfrm>
        </p:grpSpPr>
        <p:sp>
          <p:nvSpPr>
            <p:cNvPr name="Freeform 5" id="5"/>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2">
                <a:alphaModFix amt="0"/>
              </a:blip>
              <a:stretch>
                <a:fillRect l="0" t="-104573" r="0" b="-104573"/>
              </a:stretch>
            </a:blipFill>
          </p:spPr>
        </p:sp>
        <p:sp>
          <p:nvSpPr>
            <p:cNvPr name="TextBox 6" id="6"/>
            <p:cNvSpPr txBox="true"/>
            <p:nvPr/>
          </p:nvSpPr>
          <p:spPr>
            <a:xfrm>
              <a:off x="0" y="38100"/>
              <a:ext cx="21031200" cy="2613025"/>
            </a:xfrm>
            <a:prstGeom prst="rect">
              <a:avLst/>
            </a:prstGeom>
          </p:spPr>
          <p:txBody>
            <a:bodyPr anchor="ctr" rtlCol="false" tIns="0" lIns="0" bIns="0" rIns="0"/>
            <a:lstStyle/>
            <a:p>
              <a:pPr algn="l">
                <a:lnSpc>
                  <a:spcPts val="7128"/>
                </a:lnSpc>
              </a:pPr>
              <a:r>
                <a:rPr lang="en-US" sz="6600" b="true">
                  <a:solidFill>
                    <a:srgbClr val="000000"/>
                  </a:solidFill>
                  <a:latin typeface="Times New Roman Bold"/>
                  <a:ea typeface="Times New Roman Bold"/>
                  <a:cs typeface="Times New Roman Bold"/>
                  <a:sym typeface="Times New Roman Bold"/>
                </a:rPr>
                <a:t>References</a:t>
              </a:r>
            </a:p>
          </p:txBody>
        </p:sp>
      </p:grpSp>
      <p:grpSp>
        <p:nvGrpSpPr>
          <p:cNvPr name="Group 7" id="7"/>
          <p:cNvGrpSpPr/>
          <p:nvPr/>
        </p:nvGrpSpPr>
        <p:grpSpPr>
          <a:xfrm rot="5400000">
            <a:off x="738311" y="3179588"/>
            <a:ext cx="6315646" cy="6315646"/>
            <a:chOff x="0" y="0"/>
            <a:chExt cx="8420862" cy="8420862"/>
          </a:xfrm>
        </p:grpSpPr>
        <p:sp>
          <p:nvSpPr>
            <p:cNvPr name="Freeform 8" id="8"/>
            <p:cNvSpPr/>
            <p:nvPr/>
          </p:nvSpPr>
          <p:spPr>
            <a:xfrm flipH="false" flipV="false" rot="0">
              <a:off x="4083685" y="4083431"/>
              <a:ext cx="4325123" cy="4337304"/>
            </a:xfrm>
            <a:custGeom>
              <a:avLst/>
              <a:gdLst/>
              <a:ahLst/>
              <a:cxnLst/>
              <a:rect r="r" b="b" t="t" l="l"/>
              <a:pathLst>
                <a:path h="4337304" w="4325123">
                  <a:moveTo>
                    <a:pt x="1795653" y="3715258"/>
                  </a:moveTo>
                  <a:cubicBezTo>
                    <a:pt x="2019935" y="3610737"/>
                    <a:pt x="2232787" y="3485896"/>
                    <a:pt x="2431923" y="3342894"/>
                  </a:cubicBezTo>
                  <a:cubicBezTo>
                    <a:pt x="2488946" y="3302000"/>
                    <a:pt x="2568194" y="3314954"/>
                    <a:pt x="2609215" y="3371977"/>
                  </a:cubicBezTo>
                  <a:cubicBezTo>
                    <a:pt x="2650236" y="3429000"/>
                    <a:pt x="2637155" y="3508248"/>
                    <a:pt x="2580132" y="3549269"/>
                  </a:cubicBezTo>
                  <a:cubicBezTo>
                    <a:pt x="2368296" y="3701415"/>
                    <a:pt x="2141728" y="3834257"/>
                    <a:pt x="1903095" y="3945509"/>
                  </a:cubicBezTo>
                  <a:cubicBezTo>
                    <a:pt x="1839468" y="3975100"/>
                    <a:pt x="1763903" y="3947541"/>
                    <a:pt x="1734312" y="3884041"/>
                  </a:cubicBezTo>
                  <a:cubicBezTo>
                    <a:pt x="1704721" y="3820541"/>
                    <a:pt x="1732280" y="3744849"/>
                    <a:pt x="1795780" y="3715258"/>
                  </a:cubicBezTo>
                  <a:close/>
                  <a:moveTo>
                    <a:pt x="3152775" y="2676017"/>
                  </a:moveTo>
                  <a:cubicBezTo>
                    <a:pt x="3311017" y="2488311"/>
                    <a:pt x="3452114" y="2285746"/>
                    <a:pt x="3573653" y="2070735"/>
                  </a:cubicBezTo>
                  <a:cubicBezTo>
                    <a:pt x="3608197" y="2009648"/>
                    <a:pt x="3685667" y="1988185"/>
                    <a:pt x="3746754" y="2022602"/>
                  </a:cubicBezTo>
                  <a:cubicBezTo>
                    <a:pt x="3807841" y="2057019"/>
                    <a:pt x="3829304" y="2134616"/>
                    <a:pt x="3794887" y="2195703"/>
                  </a:cubicBezTo>
                  <a:cubicBezTo>
                    <a:pt x="3665474" y="2424557"/>
                    <a:pt x="3515360" y="2640076"/>
                    <a:pt x="3347085" y="2839720"/>
                  </a:cubicBezTo>
                  <a:cubicBezTo>
                    <a:pt x="3301873" y="2893314"/>
                    <a:pt x="3221736" y="2900172"/>
                    <a:pt x="3168142" y="2854960"/>
                  </a:cubicBezTo>
                  <a:cubicBezTo>
                    <a:pt x="3114548" y="2809748"/>
                    <a:pt x="3107690" y="2729611"/>
                    <a:pt x="3152902" y="2676017"/>
                  </a:cubicBezTo>
                  <a:close/>
                  <a:moveTo>
                    <a:pt x="3946525" y="1162685"/>
                  </a:moveTo>
                  <a:cubicBezTo>
                    <a:pt x="4009898" y="928497"/>
                    <a:pt x="4052189" y="685673"/>
                    <a:pt x="4071493" y="436372"/>
                  </a:cubicBezTo>
                  <a:cubicBezTo>
                    <a:pt x="4076954" y="366395"/>
                    <a:pt x="4137914" y="314071"/>
                    <a:pt x="4207891" y="319532"/>
                  </a:cubicBezTo>
                  <a:cubicBezTo>
                    <a:pt x="4277868" y="324993"/>
                    <a:pt x="4330192" y="385953"/>
                    <a:pt x="4324731" y="455930"/>
                  </a:cubicBezTo>
                  <a:cubicBezTo>
                    <a:pt x="4304284" y="721233"/>
                    <a:pt x="4259072" y="979678"/>
                    <a:pt x="4191635" y="1228979"/>
                  </a:cubicBezTo>
                  <a:cubicBezTo>
                    <a:pt x="4173347" y="1296670"/>
                    <a:pt x="4103624" y="1336675"/>
                    <a:pt x="4035933" y="1318387"/>
                  </a:cubicBezTo>
                  <a:cubicBezTo>
                    <a:pt x="3968242" y="1300099"/>
                    <a:pt x="3928237" y="1230376"/>
                    <a:pt x="3946525" y="1162685"/>
                  </a:cubicBezTo>
                  <a:close/>
                  <a:moveTo>
                    <a:pt x="3513582" y="254000"/>
                  </a:moveTo>
                  <a:lnTo>
                    <a:pt x="2751582" y="254000"/>
                  </a:lnTo>
                  <a:cubicBezTo>
                    <a:pt x="2681478" y="254000"/>
                    <a:pt x="2624582" y="197104"/>
                    <a:pt x="2624582" y="127000"/>
                  </a:cubicBezTo>
                  <a:cubicBezTo>
                    <a:pt x="2624582" y="56896"/>
                    <a:pt x="2681478" y="0"/>
                    <a:pt x="2751582" y="0"/>
                  </a:cubicBezTo>
                  <a:lnTo>
                    <a:pt x="3513582" y="0"/>
                  </a:lnTo>
                  <a:cubicBezTo>
                    <a:pt x="3583686" y="0"/>
                    <a:pt x="3640582" y="56896"/>
                    <a:pt x="3640582" y="127000"/>
                  </a:cubicBezTo>
                  <a:cubicBezTo>
                    <a:pt x="3640582" y="197104"/>
                    <a:pt x="3583686" y="254000"/>
                    <a:pt x="3513582" y="254000"/>
                  </a:cubicBezTo>
                  <a:close/>
                  <a:moveTo>
                    <a:pt x="1735582" y="254000"/>
                  </a:moveTo>
                  <a:lnTo>
                    <a:pt x="973582" y="254000"/>
                  </a:lnTo>
                  <a:cubicBezTo>
                    <a:pt x="903478" y="254000"/>
                    <a:pt x="846582" y="197104"/>
                    <a:pt x="846582" y="127000"/>
                  </a:cubicBezTo>
                  <a:cubicBezTo>
                    <a:pt x="846582" y="56896"/>
                    <a:pt x="903478" y="0"/>
                    <a:pt x="973582" y="0"/>
                  </a:cubicBezTo>
                  <a:lnTo>
                    <a:pt x="1735582" y="0"/>
                  </a:lnTo>
                  <a:cubicBezTo>
                    <a:pt x="1805686" y="0"/>
                    <a:pt x="1862582" y="56896"/>
                    <a:pt x="1862582" y="127000"/>
                  </a:cubicBezTo>
                  <a:cubicBezTo>
                    <a:pt x="1862582" y="197104"/>
                    <a:pt x="1805686" y="254000"/>
                    <a:pt x="1735582" y="254000"/>
                  </a:cubicBezTo>
                  <a:close/>
                  <a:moveTo>
                    <a:pt x="254000" y="296418"/>
                  </a:moveTo>
                  <a:lnTo>
                    <a:pt x="254000" y="1058418"/>
                  </a:lnTo>
                  <a:cubicBezTo>
                    <a:pt x="254000" y="1128522"/>
                    <a:pt x="197104" y="1185418"/>
                    <a:pt x="127000" y="1185418"/>
                  </a:cubicBezTo>
                  <a:cubicBezTo>
                    <a:pt x="56896" y="1185418"/>
                    <a:pt x="0" y="1128522"/>
                    <a:pt x="0" y="1058418"/>
                  </a:cubicBezTo>
                  <a:lnTo>
                    <a:pt x="0" y="296418"/>
                  </a:lnTo>
                  <a:cubicBezTo>
                    <a:pt x="0" y="226314"/>
                    <a:pt x="56896" y="169418"/>
                    <a:pt x="127000" y="169418"/>
                  </a:cubicBezTo>
                  <a:cubicBezTo>
                    <a:pt x="197104" y="169418"/>
                    <a:pt x="254000" y="226314"/>
                    <a:pt x="254000" y="296418"/>
                  </a:cubicBezTo>
                  <a:close/>
                  <a:moveTo>
                    <a:pt x="254000" y="2074418"/>
                  </a:moveTo>
                  <a:lnTo>
                    <a:pt x="254000" y="2836418"/>
                  </a:lnTo>
                  <a:cubicBezTo>
                    <a:pt x="254000" y="2906521"/>
                    <a:pt x="197104" y="2963418"/>
                    <a:pt x="127000" y="2963418"/>
                  </a:cubicBezTo>
                  <a:cubicBezTo>
                    <a:pt x="56896" y="2963418"/>
                    <a:pt x="0" y="2906521"/>
                    <a:pt x="0" y="2836418"/>
                  </a:cubicBezTo>
                  <a:lnTo>
                    <a:pt x="0" y="2074418"/>
                  </a:lnTo>
                  <a:cubicBezTo>
                    <a:pt x="0" y="2004314"/>
                    <a:pt x="56896" y="1947418"/>
                    <a:pt x="127000" y="1947418"/>
                  </a:cubicBezTo>
                  <a:cubicBezTo>
                    <a:pt x="197104" y="1947418"/>
                    <a:pt x="254000" y="2004314"/>
                    <a:pt x="254000" y="2074418"/>
                  </a:cubicBezTo>
                  <a:close/>
                  <a:moveTo>
                    <a:pt x="254000" y="3852418"/>
                  </a:moveTo>
                  <a:lnTo>
                    <a:pt x="254000" y="4210431"/>
                  </a:lnTo>
                  <a:lnTo>
                    <a:pt x="127000" y="4210431"/>
                  </a:lnTo>
                  <a:lnTo>
                    <a:pt x="127000" y="4083431"/>
                  </a:lnTo>
                  <a:lnTo>
                    <a:pt x="127000" y="4210431"/>
                  </a:lnTo>
                  <a:lnTo>
                    <a:pt x="127000" y="4083431"/>
                  </a:lnTo>
                  <a:cubicBezTo>
                    <a:pt x="378079" y="4083431"/>
                    <a:pt x="623570" y="4060063"/>
                    <a:pt x="861441" y="4015359"/>
                  </a:cubicBezTo>
                  <a:cubicBezTo>
                    <a:pt x="930402" y="4002405"/>
                    <a:pt x="996696" y="4047871"/>
                    <a:pt x="1009650" y="4116705"/>
                  </a:cubicBezTo>
                  <a:cubicBezTo>
                    <a:pt x="1022604" y="4185539"/>
                    <a:pt x="977138" y="4251959"/>
                    <a:pt x="908304" y="4264914"/>
                  </a:cubicBezTo>
                  <a:cubicBezTo>
                    <a:pt x="655066" y="4312412"/>
                    <a:pt x="393827" y="4337304"/>
                    <a:pt x="127000" y="4337304"/>
                  </a:cubicBezTo>
                  <a:cubicBezTo>
                    <a:pt x="93345" y="4337304"/>
                    <a:pt x="60960" y="4323969"/>
                    <a:pt x="37211" y="4300093"/>
                  </a:cubicBezTo>
                  <a:cubicBezTo>
                    <a:pt x="13462" y="4276217"/>
                    <a:pt x="0" y="4243959"/>
                    <a:pt x="0" y="4210304"/>
                  </a:cubicBezTo>
                  <a:lnTo>
                    <a:pt x="0" y="3852418"/>
                  </a:lnTo>
                  <a:cubicBezTo>
                    <a:pt x="0" y="3782314"/>
                    <a:pt x="56896" y="3725418"/>
                    <a:pt x="127000" y="3725418"/>
                  </a:cubicBezTo>
                  <a:cubicBezTo>
                    <a:pt x="197104" y="3725418"/>
                    <a:pt x="254000" y="3782314"/>
                    <a:pt x="254000" y="3852418"/>
                  </a:cubicBezTo>
                  <a:close/>
                </a:path>
              </a:pathLst>
            </a:custGeom>
            <a:solidFill>
              <a:srgbClr val="FFC000"/>
            </a:solidFill>
          </p:spPr>
        </p:sp>
        <p:sp>
          <p:nvSpPr>
            <p:cNvPr name="Freeform 9" id="9"/>
            <p:cNvSpPr/>
            <p:nvPr/>
          </p:nvSpPr>
          <p:spPr>
            <a:xfrm flipH="false" flipV="false" rot="0">
              <a:off x="4083431" y="4402572"/>
              <a:ext cx="4325377" cy="4018163"/>
            </a:xfrm>
            <a:custGeom>
              <a:avLst/>
              <a:gdLst/>
              <a:ahLst/>
              <a:cxnLst/>
              <a:rect r="r" b="b" t="t" l="l"/>
              <a:pathLst>
                <a:path h="4018163" w="4325377">
                  <a:moveTo>
                    <a:pt x="1795907" y="3396117"/>
                  </a:moveTo>
                  <a:cubicBezTo>
                    <a:pt x="2020189" y="3291596"/>
                    <a:pt x="2233041" y="3166755"/>
                    <a:pt x="2432177" y="3023753"/>
                  </a:cubicBezTo>
                  <a:cubicBezTo>
                    <a:pt x="2489200" y="2982859"/>
                    <a:pt x="2568448" y="2995813"/>
                    <a:pt x="2609469" y="3052836"/>
                  </a:cubicBezTo>
                  <a:cubicBezTo>
                    <a:pt x="2650490" y="3109859"/>
                    <a:pt x="2637409" y="3189107"/>
                    <a:pt x="2580386" y="3230128"/>
                  </a:cubicBezTo>
                  <a:cubicBezTo>
                    <a:pt x="2368550" y="3382274"/>
                    <a:pt x="2141982" y="3515116"/>
                    <a:pt x="1903349" y="3626368"/>
                  </a:cubicBezTo>
                  <a:cubicBezTo>
                    <a:pt x="1839722" y="3655959"/>
                    <a:pt x="1764157" y="3628400"/>
                    <a:pt x="1734566" y="3564900"/>
                  </a:cubicBezTo>
                  <a:cubicBezTo>
                    <a:pt x="1704975" y="3501400"/>
                    <a:pt x="1732534" y="3425708"/>
                    <a:pt x="1796034" y="3396117"/>
                  </a:cubicBezTo>
                  <a:close/>
                  <a:moveTo>
                    <a:pt x="3153029" y="2356876"/>
                  </a:moveTo>
                  <a:cubicBezTo>
                    <a:pt x="3311271" y="2169170"/>
                    <a:pt x="3452368" y="1966605"/>
                    <a:pt x="3573907" y="1751594"/>
                  </a:cubicBezTo>
                  <a:cubicBezTo>
                    <a:pt x="3608451" y="1690507"/>
                    <a:pt x="3685921" y="1669044"/>
                    <a:pt x="3747008" y="1703461"/>
                  </a:cubicBezTo>
                  <a:cubicBezTo>
                    <a:pt x="3808095" y="1737878"/>
                    <a:pt x="3829558" y="1815475"/>
                    <a:pt x="3795141" y="1876562"/>
                  </a:cubicBezTo>
                  <a:cubicBezTo>
                    <a:pt x="3665728" y="2105416"/>
                    <a:pt x="3515614" y="2320935"/>
                    <a:pt x="3347339" y="2520579"/>
                  </a:cubicBezTo>
                  <a:cubicBezTo>
                    <a:pt x="3302127" y="2574173"/>
                    <a:pt x="3221990" y="2581031"/>
                    <a:pt x="3168396" y="2535819"/>
                  </a:cubicBezTo>
                  <a:cubicBezTo>
                    <a:pt x="3114802" y="2490607"/>
                    <a:pt x="3107944" y="2410470"/>
                    <a:pt x="3153156" y="2356876"/>
                  </a:cubicBezTo>
                  <a:close/>
                  <a:moveTo>
                    <a:pt x="3946779" y="843544"/>
                  </a:moveTo>
                  <a:cubicBezTo>
                    <a:pt x="4010152" y="609356"/>
                    <a:pt x="4052443" y="366532"/>
                    <a:pt x="4071747" y="117231"/>
                  </a:cubicBezTo>
                  <a:cubicBezTo>
                    <a:pt x="4077208" y="47254"/>
                    <a:pt x="4138168" y="-5070"/>
                    <a:pt x="4208145" y="391"/>
                  </a:cubicBezTo>
                  <a:cubicBezTo>
                    <a:pt x="4278122" y="5852"/>
                    <a:pt x="4330446" y="66812"/>
                    <a:pt x="4324985" y="136789"/>
                  </a:cubicBezTo>
                  <a:cubicBezTo>
                    <a:pt x="4304538" y="402092"/>
                    <a:pt x="4259326" y="660537"/>
                    <a:pt x="4191889" y="909838"/>
                  </a:cubicBezTo>
                  <a:cubicBezTo>
                    <a:pt x="4173601" y="977529"/>
                    <a:pt x="4103878" y="1017534"/>
                    <a:pt x="4036187" y="999246"/>
                  </a:cubicBezTo>
                  <a:cubicBezTo>
                    <a:pt x="3968496" y="980958"/>
                    <a:pt x="3928491" y="911235"/>
                    <a:pt x="3946779" y="843544"/>
                  </a:cubicBezTo>
                  <a:close/>
                  <a:moveTo>
                    <a:pt x="127000" y="3764290"/>
                  </a:moveTo>
                  <a:lnTo>
                    <a:pt x="127000" y="3891290"/>
                  </a:lnTo>
                  <a:lnTo>
                    <a:pt x="127000" y="3764290"/>
                  </a:lnTo>
                  <a:cubicBezTo>
                    <a:pt x="378079" y="3764290"/>
                    <a:pt x="623570" y="3740922"/>
                    <a:pt x="861441" y="3696218"/>
                  </a:cubicBezTo>
                  <a:cubicBezTo>
                    <a:pt x="930402" y="3683264"/>
                    <a:pt x="996696" y="3728730"/>
                    <a:pt x="1009650" y="3797564"/>
                  </a:cubicBezTo>
                  <a:cubicBezTo>
                    <a:pt x="1022604" y="3866398"/>
                    <a:pt x="977138" y="3932819"/>
                    <a:pt x="908304" y="3945773"/>
                  </a:cubicBezTo>
                  <a:cubicBezTo>
                    <a:pt x="655066" y="3993271"/>
                    <a:pt x="393827" y="4018163"/>
                    <a:pt x="127000" y="4018163"/>
                  </a:cubicBezTo>
                  <a:cubicBezTo>
                    <a:pt x="56896" y="4018163"/>
                    <a:pt x="0" y="3961267"/>
                    <a:pt x="0" y="3891163"/>
                  </a:cubicBezTo>
                  <a:cubicBezTo>
                    <a:pt x="0" y="3821059"/>
                    <a:pt x="56896" y="3764163"/>
                    <a:pt x="127000" y="3764163"/>
                  </a:cubicBezTo>
                  <a:close/>
                </a:path>
              </a:pathLst>
            </a:custGeom>
            <a:solidFill>
              <a:srgbClr val="FFC000"/>
            </a:solidFill>
          </p:spPr>
        </p:sp>
      </p:grpSp>
      <p:sp>
        <p:nvSpPr>
          <p:cNvPr name="TextBox 10" id="10"/>
          <p:cNvSpPr txBox="true"/>
          <p:nvPr/>
        </p:nvSpPr>
        <p:spPr>
          <a:xfrm rot="0">
            <a:off x="1348740" y="2102691"/>
            <a:ext cx="15573708" cy="8469430"/>
          </a:xfrm>
          <a:prstGeom prst="rect">
            <a:avLst/>
          </a:prstGeom>
        </p:spPr>
        <p:txBody>
          <a:bodyPr anchor="t" rtlCol="false" tIns="0" lIns="0" bIns="0" rIns="0">
            <a:spAutoFit/>
          </a:bodyPr>
          <a:lstStyle/>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British Medical Association (2022). </a:t>
            </a:r>
            <a:r>
              <a:rPr lang="en-US" sz="1800" i="true">
                <a:solidFill>
                  <a:srgbClr val="000000"/>
                </a:solidFill>
                <a:latin typeface="Times New Roman Italics"/>
                <a:ea typeface="Times New Roman Italics"/>
                <a:cs typeface="Times New Roman Italics"/>
                <a:sym typeface="Times New Roman Italics"/>
              </a:rPr>
              <a:t>NHS delivery and workforce - Advice and support - BMA</a:t>
            </a:r>
            <a:r>
              <a:rPr lang="en-US" sz="1800">
                <a:solidFill>
                  <a:srgbClr val="000000"/>
                </a:solidFill>
                <a:latin typeface="Times New Roman"/>
                <a:ea typeface="Times New Roman"/>
                <a:cs typeface="Times New Roman"/>
                <a:sym typeface="Times New Roman"/>
              </a:rPr>
              <a:t>. [online] The British Medical Association is the trade union and professional body for doctors in the UK. doi: </a:t>
            </a:r>
            <a:r>
              <a:rPr lang="en-US" sz="1800" u="sng">
                <a:solidFill>
                  <a:srgbClr val="000000"/>
                </a:solidFill>
                <a:latin typeface="Times New Roman"/>
                <a:ea typeface="Times New Roman"/>
                <a:cs typeface="Times New Roman"/>
                <a:sym typeface="Times New Roman"/>
                <a:hlinkClick r:id="rId3" tooltip="https://www.bma.org.uk/advice-and-support/nhs-delivery-and-workforce"/>
              </a:rPr>
              <a:t>https://www.bma.org.uk/advice-and-support/nhs-delivery-and-workforce</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CIPD (2024). </a:t>
            </a:r>
            <a:r>
              <a:rPr lang="en-US" sz="1800" i="true">
                <a:solidFill>
                  <a:srgbClr val="000000"/>
                </a:solidFill>
                <a:latin typeface="Times New Roman Italics"/>
                <a:ea typeface="Times New Roman Italics"/>
                <a:cs typeface="Times New Roman Italics"/>
                <a:sym typeface="Times New Roman Italics"/>
              </a:rPr>
              <a:t>CIPD | Recruitment Law Guidance</a:t>
            </a:r>
            <a:r>
              <a:rPr lang="en-US" sz="1800">
                <a:solidFill>
                  <a:srgbClr val="000000"/>
                </a:solidFill>
                <a:latin typeface="Times New Roman"/>
                <a:ea typeface="Times New Roman"/>
                <a:cs typeface="Times New Roman"/>
                <a:sym typeface="Times New Roman"/>
              </a:rPr>
              <a:t>. [online] CIPD. doi: </a:t>
            </a:r>
            <a:r>
              <a:rPr lang="en-US" sz="1800" u="sng">
                <a:solidFill>
                  <a:srgbClr val="000000"/>
                </a:solidFill>
                <a:latin typeface="Times New Roman"/>
                <a:ea typeface="Times New Roman"/>
                <a:cs typeface="Times New Roman"/>
                <a:sym typeface="Times New Roman"/>
                <a:hlinkClick r:id="rId4" tooltip="https://www.cipd.org/uk/knowledge/employment-law/recruitment/"/>
              </a:rPr>
              <a:t>https://www.cipd.org/uk/knowledge/employment-law/recruitment/</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CIPD (2025). </a:t>
            </a:r>
            <a:r>
              <a:rPr lang="en-US" sz="1800" i="true">
                <a:solidFill>
                  <a:srgbClr val="000000"/>
                </a:solidFill>
                <a:latin typeface="Times New Roman Italics"/>
                <a:ea typeface="Times New Roman Italics"/>
                <a:cs typeface="Times New Roman Italics"/>
                <a:sym typeface="Times New Roman Italics"/>
              </a:rPr>
              <a:t>CIPD | Psychological Contract</a:t>
            </a:r>
            <a:r>
              <a:rPr lang="en-US" sz="1800">
                <a:solidFill>
                  <a:srgbClr val="000000"/>
                </a:solidFill>
                <a:latin typeface="Times New Roman"/>
                <a:ea typeface="Times New Roman"/>
                <a:cs typeface="Times New Roman"/>
                <a:sym typeface="Times New Roman"/>
              </a:rPr>
              <a:t>. [online] CIPD. doi: </a:t>
            </a:r>
            <a:r>
              <a:rPr lang="en-US" sz="1800" u="sng">
                <a:solidFill>
                  <a:srgbClr val="000000"/>
                </a:solidFill>
                <a:latin typeface="Times New Roman"/>
                <a:ea typeface="Times New Roman"/>
                <a:cs typeface="Times New Roman"/>
                <a:sym typeface="Times New Roman"/>
                <a:hlinkClick r:id="rId5" tooltip="https://www.cipd.org/en/knowledge/factsheets/psychological-factsheet/?utm_source=researchgate.com"/>
              </a:rPr>
              <a:t>https://www.cipd.org/en/knowledge/factsheets/psychological-factsheet/?utm_source=researchgate.com</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Dinkin, P. (2022). </a:t>
            </a:r>
            <a:r>
              <a:rPr lang="en-US" sz="1800" i="true">
                <a:solidFill>
                  <a:srgbClr val="000000"/>
                </a:solidFill>
                <a:latin typeface="Times New Roman Italics"/>
                <a:ea typeface="Times New Roman Italics"/>
                <a:cs typeface="Times New Roman Italics"/>
                <a:sym typeface="Times New Roman Italics"/>
              </a:rPr>
              <a:t>Care for the caretakers: Building the global public health workforce</a:t>
            </a:r>
            <a:r>
              <a:rPr lang="en-US" sz="1800">
                <a:solidFill>
                  <a:srgbClr val="000000"/>
                </a:solidFill>
                <a:latin typeface="Times New Roman"/>
                <a:ea typeface="Times New Roman"/>
                <a:cs typeface="Times New Roman"/>
                <a:sym typeface="Times New Roman"/>
              </a:rPr>
              <a:t>. [online] doi: </a:t>
            </a:r>
            <a:r>
              <a:rPr lang="en-US" sz="1800" u="sng">
                <a:solidFill>
                  <a:srgbClr val="000000"/>
                </a:solidFill>
                <a:latin typeface="Times New Roman"/>
                <a:ea typeface="Times New Roman"/>
                <a:cs typeface="Times New Roman"/>
                <a:sym typeface="Times New Roman"/>
                <a:hlinkClick r:id="rId6" tooltip="https://www.mckinsey.com/industries/social-sector/our-insights/care-for-the-caretakers-building-the-global-public-health-workforce"/>
              </a:rPr>
              <a:t>https://www.mckinsey.com/industries/social-sector/our-insights/care-for-the-caretakers-building-the-global-public-health-workforce</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England, in (2019). </a:t>
            </a:r>
            <a:r>
              <a:rPr lang="en-US" sz="1800" i="true">
                <a:solidFill>
                  <a:srgbClr val="000000"/>
                </a:solidFill>
                <a:latin typeface="Times New Roman Italics"/>
                <a:ea typeface="Times New Roman Italics"/>
                <a:cs typeface="Times New Roman Italics"/>
                <a:sym typeface="Times New Roman Italics"/>
              </a:rPr>
              <a:t>The NHS workforce in Englaand: Profile and trends | A critical moment</a:t>
            </a:r>
            <a:r>
              <a:rPr lang="en-US" sz="1800">
                <a:solidFill>
                  <a:srgbClr val="000000"/>
                </a:solidFill>
                <a:latin typeface="Times New Roman"/>
                <a:ea typeface="Times New Roman"/>
                <a:cs typeface="Times New Roman"/>
                <a:sym typeface="Times New Roman"/>
              </a:rPr>
              <a:t>. [online] Health Foundation. doi: </a:t>
            </a:r>
            <a:r>
              <a:rPr lang="en-US" sz="1800" u="sng">
                <a:solidFill>
                  <a:srgbClr val="000000"/>
                </a:solidFill>
                <a:latin typeface="Times New Roman"/>
                <a:ea typeface="Times New Roman"/>
                <a:cs typeface="Times New Roman"/>
                <a:sym typeface="Times New Roman"/>
                <a:hlinkClick r:id="rId7" tooltip="https://reader.health.org.uk/a-critical-moment/the-nhs-workforce-in-england-profile-and-trends?utm_source=researchgate.com"/>
              </a:rPr>
              <a:t>https://reader.health.org.uk/a-critical-moment/the-nhs-workforce-in-england-profile-and-trends?utm_source=researchgate.com</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Morgan, B. (2022). </a:t>
            </a:r>
            <a:r>
              <a:rPr lang="en-US" sz="1800" i="true">
                <a:solidFill>
                  <a:srgbClr val="000000"/>
                </a:solidFill>
                <a:latin typeface="Times New Roman Italics"/>
                <a:ea typeface="Times New Roman Italics"/>
                <a:cs typeface="Times New Roman Italics"/>
                <a:sym typeface="Times New Roman Italics"/>
              </a:rPr>
              <a:t>NHS Staffing Shortages: Why Do Politicians Struggle To Give The NHS The Staff It Needs? | The King’s Fund</a:t>
            </a:r>
            <a:r>
              <a:rPr lang="en-US" sz="1800">
                <a:solidFill>
                  <a:srgbClr val="000000"/>
                </a:solidFill>
                <a:latin typeface="Times New Roman"/>
                <a:ea typeface="Times New Roman"/>
                <a:cs typeface="Times New Roman"/>
                <a:sym typeface="Times New Roman"/>
              </a:rPr>
              <a:t>. [online] The King’s Fund. doi: </a:t>
            </a:r>
            <a:r>
              <a:rPr lang="en-US" sz="1800" u="sng">
                <a:solidFill>
                  <a:srgbClr val="000000"/>
                </a:solidFill>
                <a:latin typeface="Times New Roman"/>
                <a:ea typeface="Times New Roman"/>
                <a:cs typeface="Times New Roman"/>
                <a:sym typeface="Times New Roman"/>
                <a:hlinkClick r:id="rId8" tooltip="https://www.kingsfund.org.uk/insight-and-analysis/reports/nhs-staffing-shortages?utm_source=researchgate.com"/>
              </a:rPr>
              <a:t>https://www.kingsfund.org.uk/insight-and-analysis/reports/nhs-staffing-shortages?utm_source=researchgate.com</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National Audit Office (2024). </a:t>
            </a:r>
            <a:r>
              <a:rPr lang="en-US" sz="1800" i="true">
                <a:solidFill>
                  <a:srgbClr val="000000"/>
                </a:solidFill>
                <a:latin typeface="Times New Roman Italics"/>
                <a:ea typeface="Times New Roman Italics"/>
                <a:cs typeface="Times New Roman Italics"/>
                <a:sym typeface="Times New Roman Italics"/>
              </a:rPr>
              <a:t>NHS England’s modelling for the Long Term Workforce Plan - NAO report</a:t>
            </a:r>
            <a:r>
              <a:rPr lang="en-US" sz="1800">
                <a:solidFill>
                  <a:srgbClr val="000000"/>
                </a:solidFill>
                <a:latin typeface="Times New Roman"/>
                <a:ea typeface="Times New Roman"/>
                <a:cs typeface="Times New Roman"/>
                <a:sym typeface="Times New Roman"/>
              </a:rPr>
              <a:t>. [online] National Audit Office (NAO). doi: https://www.nao.org.uk/reports/nhs-englands-modelling-for-the-long-term-workforce-plan/?utm_source=researchgate.com.</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NHS (2022). </a:t>
            </a:r>
            <a:r>
              <a:rPr lang="en-US" sz="1800" i="true">
                <a:solidFill>
                  <a:srgbClr val="000000"/>
                </a:solidFill>
                <a:latin typeface="Times New Roman Italics"/>
                <a:ea typeface="Times New Roman Italics"/>
                <a:cs typeface="Times New Roman Italics"/>
                <a:sym typeface="Times New Roman Italics"/>
              </a:rPr>
              <a:t>Working Together to Improve NHS Staff Experiences | NHS Staff Survey</a:t>
            </a:r>
            <a:r>
              <a:rPr lang="en-US" sz="1800">
                <a:solidFill>
                  <a:srgbClr val="000000"/>
                </a:solidFill>
                <a:latin typeface="Times New Roman"/>
                <a:ea typeface="Times New Roman"/>
                <a:cs typeface="Times New Roman"/>
                <a:sym typeface="Times New Roman"/>
              </a:rPr>
              <a:t>. [online] www.nhsstaffsurveys.com. doi: </a:t>
            </a:r>
            <a:r>
              <a:rPr lang="en-US" sz="1800" u="sng">
                <a:solidFill>
                  <a:srgbClr val="000000"/>
                </a:solidFill>
                <a:latin typeface="Times New Roman"/>
                <a:ea typeface="Times New Roman"/>
                <a:cs typeface="Times New Roman"/>
                <a:sym typeface="Times New Roman"/>
                <a:hlinkClick r:id="rId9" tooltip="https://www.nhsstaffsurveys.com/"/>
              </a:rPr>
              <a:t>https://www.nhsstaffsurveys.com/</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NHS Digital (2024). </a:t>
            </a:r>
            <a:r>
              <a:rPr lang="en-US" sz="1800" i="true">
                <a:solidFill>
                  <a:srgbClr val="000000"/>
                </a:solidFill>
                <a:latin typeface="Times New Roman Italics"/>
                <a:ea typeface="Times New Roman Italics"/>
                <a:cs typeface="Times New Roman Italics"/>
                <a:sym typeface="Times New Roman Italics"/>
              </a:rPr>
              <a:t>NHS Workforce Statistics - NHS Digital</a:t>
            </a:r>
            <a:r>
              <a:rPr lang="en-US" sz="1800">
                <a:solidFill>
                  <a:srgbClr val="000000"/>
                </a:solidFill>
                <a:latin typeface="Times New Roman"/>
                <a:ea typeface="Times New Roman"/>
                <a:cs typeface="Times New Roman"/>
                <a:sym typeface="Times New Roman"/>
              </a:rPr>
              <a:t>. [online] NHS Digital. doi: </a:t>
            </a:r>
            <a:r>
              <a:rPr lang="en-US" sz="1800" u="sng">
                <a:solidFill>
                  <a:srgbClr val="000000"/>
                </a:solidFill>
                <a:latin typeface="Times New Roman"/>
                <a:ea typeface="Times New Roman"/>
                <a:cs typeface="Times New Roman"/>
                <a:sym typeface="Times New Roman"/>
                <a:hlinkClick r:id="rId10" tooltip="https://digital.nhs.uk/data-and-information/publications/statistical/nhs-workforce-statistics"/>
              </a:rPr>
              <a:t>https://digital.nhs.uk/data-and-information/publications/statistical/nhs-workforce-statistics</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NHS England (2023). </a:t>
            </a:r>
            <a:r>
              <a:rPr lang="en-US" sz="1800" i="true">
                <a:solidFill>
                  <a:srgbClr val="000000"/>
                </a:solidFill>
                <a:latin typeface="Times New Roman Italics"/>
                <a:ea typeface="Times New Roman Italics"/>
                <a:cs typeface="Times New Roman Italics"/>
                <a:sym typeface="Times New Roman Italics"/>
              </a:rPr>
              <a:t>NHS England» NHS Long Term Workforce Plan</a:t>
            </a:r>
            <a:r>
              <a:rPr lang="en-US" sz="1800">
                <a:solidFill>
                  <a:srgbClr val="000000"/>
                </a:solidFill>
                <a:latin typeface="Times New Roman"/>
                <a:ea typeface="Times New Roman"/>
                <a:cs typeface="Times New Roman"/>
                <a:sym typeface="Times New Roman"/>
              </a:rPr>
              <a:t>. [online] England.nhs.uk. doi: </a:t>
            </a:r>
            <a:r>
              <a:rPr lang="en-US" sz="1800" u="sng">
                <a:solidFill>
                  <a:srgbClr val="000000"/>
                </a:solidFill>
                <a:latin typeface="Times New Roman"/>
                <a:ea typeface="Times New Roman"/>
                <a:cs typeface="Times New Roman"/>
                <a:sym typeface="Times New Roman"/>
                <a:hlinkClick r:id="rId11" tooltip="https://www.england.nhs.uk/publication/nhs-long-term-workforce-plan/?utm_source=researchgate.com"/>
              </a:rPr>
              <a:t>https://www.england.nhs.uk/publication/nhs-long-term-workforce-plan/?utm_source=researchgate.com</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OECD (2020). </a:t>
            </a:r>
            <a:r>
              <a:rPr lang="en-US" sz="1800" i="true">
                <a:solidFill>
                  <a:srgbClr val="000000"/>
                </a:solidFill>
                <a:latin typeface="Times New Roman Italics"/>
                <a:ea typeface="Times New Roman Italics"/>
                <a:cs typeface="Times New Roman Italics"/>
                <a:sym typeface="Times New Roman Italics"/>
              </a:rPr>
              <a:t>The future of health systems</a:t>
            </a:r>
            <a:r>
              <a:rPr lang="en-US" sz="1800">
                <a:solidFill>
                  <a:srgbClr val="000000"/>
                </a:solidFill>
                <a:latin typeface="Times New Roman"/>
                <a:ea typeface="Times New Roman"/>
                <a:cs typeface="Times New Roman"/>
                <a:sym typeface="Times New Roman"/>
              </a:rPr>
              <a:t>. [online] OECD. doi: </a:t>
            </a:r>
            <a:r>
              <a:rPr lang="en-US" sz="1800" u="sng">
                <a:solidFill>
                  <a:srgbClr val="000000"/>
                </a:solidFill>
                <a:latin typeface="Times New Roman"/>
                <a:ea typeface="Times New Roman"/>
                <a:cs typeface="Times New Roman"/>
                <a:sym typeface="Times New Roman"/>
                <a:hlinkClick r:id="rId12" tooltip="https://www.oecd.org/en/topics/policy-issues/the-future-of-health-systems.html"/>
              </a:rPr>
              <a:t>https://www.oecd.org/en/topics/policy-issues/the-future-of-health-systems.html</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World Economic Forum (2023). </a:t>
            </a:r>
            <a:r>
              <a:rPr lang="en-US" sz="1800" i="true">
                <a:solidFill>
                  <a:srgbClr val="000000"/>
                </a:solidFill>
                <a:latin typeface="Times New Roman Italics"/>
                <a:ea typeface="Times New Roman Italics"/>
                <a:cs typeface="Times New Roman Italics"/>
                <a:sym typeface="Times New Roman Italics"/>
              </a:rPr>
              <a:t>The Future of Jobs Report 2023</a:t>
            </a:r>
            <a:r>
              <a:rPr lang="en-US" sz="1800">
                <a:solidFill>
                  <a:srgbClr val="000000"/>
                </a:solidFill>
                <a:latin typeface="Times New Roman"/>
                <a:ea typeface="Times New Roman"/>
                <a:cs typeface="Times New Roman"/>
                <a:sym typeface="Times New Roman"/>
              </a:rPr>
              <a:t>. [online] World Economic Forum. doi: </a:t>
            </a:r>
            <a:r>
              <a:rPr lang="en-US" sz="1800" u="sng">
                <a:solidFill>
                  <a:srgbClr val="000000"/>
                </a:solidFill>
                <a:latin typeface="Times New Roman"/>
                <a:ea typeface="Times New Roman"/>
                <a:cs typeface="Times New Roman"/>
                <a:sym typeface="Times New Roman"/>
                <a:hlinkClick r:id="rId13" tooltip="https://www.weforum.org/publications/the-future-of-jobs-report-2023/"/>
              </a:rPr>
              <a:t>https://www.weforum.org/publications/the-future-of-jobs-report-2023/</a:t>
            </a:r>
            <a:r>
              <a:rPr lang="en-US" sz="1800">
                <a:solidFill>
                  <a:srgbClr val="000000"/>
                </a:solidFill>
                <a:latin typeface="Times New Roman"/>
                <a:ea typeface="Times New Roman"/>
                <a:cs typeface="Times New Roman"/>
                <a:sym typeface="Times New Roman"/>
              </a:rPr>
              <a:t>. </a:t>
            </a:r>
          </a:p>
          <a:p>
            <a:pPr algn="just" marL="325755" indent="-162878" lvl="1">
              <a:lnSpc>
                <a:spcPts val="1944"/>
              </a:lnSpc>
              <a:buFont typeface="Arial"/>
              <a:buChar char="•"/>
            </a:pPr>
            <a:r>
              <a:rPr lang="en-US" sz="1800">
                <a:solidFill>
                  <a:srgbClr val="000000"/>
                </a:solidFill>
                <a:latin typeface="Times New Roman"/>
                <a:ea typeface="Times New Roman"/>
                <a:cs typeface="Times New Roman"/>
                <a:sym typeface="Times New Roman"/>
              </a:rPr>
              <a:t>World Health Organization (2021). </a:t>
            </a:r>
            <a:r>
              <a:rPr lang="en-US" sz="1800" i="true">
                <a:solidFill>
                  <a:srgbClr val="000000"/>
                </a:solidFill>
                <a:latin typeface="Times New Roman Italics"/>
                <a:ea typeface="Times New Roman Italics"/>
                <a:cs typeface="Times New Roman Italics"/>
                <a:sym typeface="Times New Roman Italics"/>
              </a:rPr>
              <a:t>YHCW2021 campaign: Facts on health and care workers</a:t>
            </a:r>
            <a:r>
              <a:rPr lang="en-US" sz="1800">
                <a:solidFill>
                  <a:srgbClr val="000000"/>
                </a:solidFill>
                <a:latin typeface="Times New Roman"/>
                <a:ea typeface="Times New Roman"/>
                <a:cs typeface="Times New Roman"/>
                <a:sym typeface="Times New Roman"/>
              </a:rPr>
              <a:t>. [online] www.who.int. doi: </a:t>
            </a:r>
            <a:r>
              <a:rPr lang="en-US" sz="1800" u="sng">
                <a:solidFill>
                  <a:srgbClr val="000000"/>
                </a:solidFill>
                <a:latin typeface="Times New Roman"/>
                <a:ea typeface="Times New Roman"/>
                <a:cs typeface="Times New Roman"/>
                <a:sym typeface="Times New Roman"/>
                <a:hlinkClick r:id="rId14" tooltip="https://www.who.int/campaigns/annual-theme/year-of-health-and-care-workers-2021/facts"/>
              </a:rPr>
              <a:t>https://www.who.int/campaigns/annual-theme/year-of-health-and-care-workers-2021/facts</a:t>
            </a:r>
            <a:r>
              <a:rPr lang="en-US" sz="1800">
                <a:solidFill>
                  <a:srgbClr val="000000"/>
                </a:solidFill>
                <a:latin typeface="Times New Roman"/>
                <a:ea typeface="Times New Roman"/>
                <a:cs typeface="Times New Roman"/>
                <a:sym typeface="Times New Roman"/>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DAHF9pIpBAM</dc:identifier>
  <dcterms:modified xsi:type="dcterms:W3CDTF">2011-08-01T06:04:30Z</dcterms:modified>
  <cp:revision>1</cp:revision>
  <dc:title>PPT 01</dc:title>
</cp:coreProperties>
</file>