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6" r:id="rId2"/>
    <p:sldId id="290" r:id="rId3"/>
    <p:sldId id="291" r:id="rId4"/>
    <p:sldId id="292" r:id="rId5"/>
    <p:sldId id="293" r:id="rId6"/>
    <p:sldId id="295" r:id="rId7"/>
    <p:sldId id="299" r:id="rId8"/>
    <p:sldId id="298" r:id="rId9"/>
    <p:sldId id="312" r:id="rId10"/>
    <p:sldId id="301" r:id="rId11"/>
    <p:sldId id="273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510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86D46-C95D-4FCF-B00E-B436C0B43C24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599D1C-DC8D-4004-81A4-5B0CE4973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188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141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9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201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407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046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799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183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659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475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938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60175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7442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978538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0415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1281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166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5E162-864D-4EAA-8EED-E80D90055223}" type="datetimeFigureOut">
              <a:rPr lang="en-US" smtClean="0"/>
              <a:t>11/13/2021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7677BFA-723E-4549-A4E4-2713608D7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512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file:///C:\My%20Documents\DOCS\Bend\02Summer\Correlation%20-%20Main_files\sbk17m_files\corr34.gi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file:///C:\My%20Documents\DOCS\Bend\02Summer\Correlation%20-%20Main_files\sbk17m_files\corr34.gif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6" Type="http://schemas.openxmlformats.org/officeDocument/2006/relationships/image" Target="file:///C:\My%20Documents\DOCS\Bend\02Summer\Correlation%20-%20Main_files\sbk17m_files\corr32.gif" TargetMode="External"/><Relationship Id="rId11" Type="http://schemas.openxmlformats.org/officeDocument/2006/relationships/image" Target="../media/image7.png"/><Relationship Id="rId5" Type="http://schemas.openxmlformats.org/officeDocument/2006/relationships/image" Target="../media/image5.png"/><Relationship Id="rId10" Type="http://schemas.openxmlformats.org/officeDocument/2006/relationships/image" Target="file:///C:\My%20Documents\DOCS\Bend\02Summer\Correlation%20-%20Main_files\sbk17m_files\corr36.gif" TargetMode="External"/><Relationship Id="rId4" Type="http://schemas.openxmlformats.org/officeDocument/2006/relationships/image" Target="file:///C:\My%20Documents\DOCS\Bend\02Summer\Correlation%20-%20Main_files\sbk17m_files\corr30.gif" TargetMode="External"/><Relationship Id="rId9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57200"/>
            <a:ext cx="6600451" cy="2262781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Correlation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5029200"/>
            <a:ext cx="6600451" cy="1126283"/>
          </a:xfrm>
        </p:spPr>
        <p:txBody>
          <a:bodyPr/>
          <a:lstStyle/>
          <a:p>
            <a:r>
              <a:rPr lang="en-US" dirty="0" err="1"/>
              <a:t>Dr</a:t>
            </a:r>
            <a:r>
              <a:rPr lang="en-US" dirty="0"/>
              <a:t> Charlotte Greenway, vocal by </a:t>
            </a:r>
            <a:r>
              <a:rPr lang="en-US" dirty="0" err="1"/>
              <a:t>Dr</a:t>
            </a:r>
            <a:r>
              <a:rPr lang="en-US" dirty="0"/>
              <a:t> Stuart Jones</a:t>
            </a:r>
          </a:p>
        </p:txBody>
      </p:sp>
    </p:spTree>
    <p:extLst>
      <p:ext uri="{BB962C8B-B14F-4D97-AF65-F5344CB8AC3E}">
        <p14:creationId xmlns:p14="http://schemas.microsoft.com/office/powerpoint/2010/main" val="3742907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00"/>
    </mc:Choice>
    <mc:Fallback xmlns="">
      <p:transition spd="slow" advTm="65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526275" y="481918"/>
            <a:ext cx="6589199" cy="1280890"/>
          </a:xfrm>
        </p:spPr>
        <p:txBody>
          <a:bodyPr/>
          <a:lstStyle/>
          <a:p>
            <a:r>
              <a:rPr lang="en-US" altLang="en-US"/>
              <a:t>Differences or Relationships? </a:t>
            </a:r>
          </a:p>
        </p:txBody>
      </p:sp>
      <p:sp>
        <p:nvSpPr>
          <p:cNvPr id="132102" name="Text Box 6"/>
          <p:cNvSpPr txBox="1">
            <a:spLocks noGrp="1" noChangeArrowheads="1"/>
          </p:cNvSpPr>
          <p:nvPr>
            <p:ph idx="1"/>
          </p:nvPr>
        </p:nvSpPr>
        <p:spPr>
          <a:xfrm>
            <a:off x="5105400" y="1905000"/>
            <a:ext cx="2209800" cy="1371600"/>
          </a:xfrm>
          <a:noFill/>
          <a:ln cap="flat">
            <a:solidFill>
              <a:schemeClr val="tx1"/>
            </a:solidFill>
            <a:miter lim="800000"/>
            <a:headEnd type="none" w="med" len="med"/>
            <a:tailEnd type="none" w="med" len="med"/>
          </a:ln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800" dirty="0"/>
          </a:p>
          <a:p>
            <a:pPr marL="0" indent="0">
              <a:lnSpc>
                <a:spcPct val="9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000" dirty="0"/>
              <a:t>I am examining relationships between variables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Tx/>
              <a:buSzTx/>
              <a:buFontTx/>
              <a:buNone/>
            </a:pPr>
            <a:endParaRPr lang="en-US" altLang="en-US" sz="2000" dirty="0"/>
          </a:p>
        </p:txBody>
      </p:sp>
      <p:sp>
        <p:nvSpPr>
          <p:cNvPr id="132103" name="Text Box 7"/>
          <p:cNvSpPr txBox="1">
            <a:spLocks noChangeArrowheads="1"/>
          </p:cNvSpPr>
          <p:nvPr/>
        </p:nvSpPr>
        <p:spPr bwMode="auto">
          <a:xfrm>
            <a:off x="1560394" y="1905000"/>
            <a:ext cx="2021006" cy="12234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en-US" altLang="en-US" sz="900" dirty="0"/>
          </a:p>
          <a:p>
            <a:r>
              <a:rPr lang="en-US" altLang="en-US" dirty="0"/>
              <a:t>I am examining differences between groups </a:t>
            </a:r>
          </a:p>
          <a:p>
            <a:endParaRPr lang="en-US" altLang="en-US" sz="1050" dirty="0"/>
          </a:p>
        </p:txBody>
      </p:sp>
      <p:sp>
        <p:nvSpPr>
          <p:cNvPr id="132104" name="Line 8"/>
          <p:cNvSpPr>
            <a:spLocks noChangeShapeType="1"/>
          </p:cNvSpPr>
          <p:nvPr/>
        </p:nvSpPr>
        <p:spPr bwMode="auto">
          <a:xfrm>
            <a:off x="6096000" y="3340100"/>
            <a:ext cx="1588" cy="11557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32105" name="Line 9"/>
          <p:cNvSpPr>
            <a:spLocks noChangeShapeType="1"/>
          </p:cNvSpPr>
          <p:nvPr/>
        </p:nvSpPr>
        <p:spPr bwMode="auto">
          <a:xfrm>
            <a:off x="2514600" y="3251200"/>
            <a:ext cx="1588" cy="13208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32106" name="Text Box 10"/>
          <p:cNvSpPr txBox="1">
            <a:spLocks noChangeArrowheads="1"/>
          </p:cNvSpPr>
          <p:nvPr/>
        </p:nvSpPr>
        <p:spPr bwMode="auto">
          <a:xfrm>
            <a:off x="1217494" y="4733925"/>
            <a:ext cx="24765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800" dirty="0"/>
              <a:t>T-test, ANOVA</a:t>
            </a:r>
          </a:p>
        </p:txBody>
      </p:sp>
      <p:sp>
        <p:nvSpPr>
          <p:cNvPr id="132107" name="Text Box 11"/>
          <p:cNvSpPr txBox="1">
            <a:spLocks noChangeArrowheads="1"/>
          </p:cNvSpPr>
          <p:nvPr/>
        </p:nvSpPr>
        <p:spPr bwMode="auto">
          <a:xfrm>
            <a:off x="5470525" y="4841875"/>
            <a:ext cx="298767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2400" b="1">
                <a:solidFill>
                  <a:srgbClr val="CC3300"/>
                </a:solidFill>
              </a:rPr>
              <a:t>Correlation, Regression Analysis</a:t>
            </a:r>
            <a:r>
              <a:rPr lang="en-US" altLang="en-US" sz="24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2125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25"/>
    </mc:Choice>
    <mc:Fallback xmlns="">
      <p:transition spd="slow" advTm="59025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Example of Correlation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1178257" y="1524000"/>
            <a:ext cx="7391400" cy="4648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>
                <a:cs typeface="Times New Roman" panose="02020603050405020304" pitchFamily="18" charset="0"/>
              </a:rPr>
              <a:t>Is there an association between: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Children’s IQ and Parents’ IQ</a:t>
            </a:r>
          </a:p>
          <a:p>
            <a:pPr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Urban growth and air quality violations? </a:t>
            </a:r>
          </a:p>
          <a:p>
            <a:pPr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Number of police patrol and number of crime </a:t>
            </a:r>
          </a:p>
          <a:p>
            <a:pPr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Grade on exam and time on exam</a:t>
            </a:r>
          </a:p>
          <a:p>
            <a:pPr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Education level and salary</a:t>
            </a:r>
          </a:p>
          <a:p>
            <a:pPr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Number of friends and happiness</a:t>
            </a:r>
          </a:p>
          <a:p>
            <a:pPr>
              <a:lnSpc>
                <a:spcPct val="90000"/>
              </a:lnSpc>
            </a:pPr>
            <a:endParaRPr lang="en-US" altLang="en-US" sz="2800" dirty="0"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altLang="en-US" sz="2800" dirty="0"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altLang="en-US" sz="2800" dirty="0"/>
          </a:p>
          <a:p>
            <a:pPr>
              <a:lnSpc>
                <a:spcPct val="90000"/>
              </a:lnSpc>
            </a:pP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268074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245"/>
    </mc:Choice>
    <mc:Fallback xmlns="">
      <p:transition spd="slow" advTm="10624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Correlation 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1095233" y="1905000"/>
            <a:ext cx="7467600" cy="46920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Correlation coefficient: statistical index of the degree to which two variables are associated, or related. 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800" dirty="0"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We can determine whether one variable is related to another by seeing whether scores on the two variables </a:t>
            </a:r>
            <a:r>
              <a:rPr lang="en-US" altLang="en-US" sz="2800" i="1" dirty="0" err="1">
                <a:cs typeface="Times New Roman" panose="02020603050405020304" pitchFamily="18" charset="0"/>
              </a:rPr>
              <a:t>covary</a:t>
            </a:r>
            <a:r>
              <a:rPr lang="en-US" altLang="en-US" sz="2800" dirty="0">
                <a:cs typeface="Times New Roman" panose="02020603050405020304" pitchFamily="18" charset="0"/>
              </a:rPr>
              <a:t>---whether they </a:t>
            </a:r>
            <a:r>
              <a:rPr lang="en-US" altLang="en-US" sz="2800" u="sng" dirty="0">
                <a:cs typeface="Times New Roman" panose="02020603050405020304" pitchFamily="18" charset="0"/>
              </a:rPr>
              <a:t>vary</a:t>
            </a:r>
            <a:r>
              <a:rPr lang="en-US" altLang="en-US" sz="2800" dirty="0">
                <a:cs typeface="Times New Roman" panose="02020603050405020304" pitchFamily="18" charset="0"/>
              </a:rPr>
              <a:t> together.</a:t>
            </a:r>
          </a:p>
        </p:txBody>
      </p:sp>
    </p:spTree>
    <p:extLst>
      <p:ext uri="{BB962C8B-B14F-4D97-AF65-F5344CB8AC3E}">
        <p14:creationId xmlns:p14="http://schemas.microsoft.com/office/powerpoint/2010/main" val="2667010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16"/>
    </mc:Choice>
    <mc:Fallback xmlns="">
      <p:transition spd="slow" advTm="8081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319310"/>
            <a:ext cx="6589199" cy="1280890"/>
          </a:xfrm>
        </p:spPr>
        <p:txBody>
          <a:bodyPr/>
          <a:lstStyle/>
          <a:p>
            <a:r>
              <a:rPr lang="en-US" altLang="en-US" dirty="0">
                <a:cs typeface="Times New Roman" panose="02020603050405020304" pitchFamily="18" charset="0"/>
              </a:rPr>
              <a:t>Scatterplot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2170758"/>
            <a:ext cx="3810000" cy="3162975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r>
              <a:rPr lang="en-US" altLang="en-US" sz="2800" dirty="0">
                <a:cs typeface="Times New Roman" panose="02020603050405020304" pitchFamily="18" charset="0"/>
              </a:rPr>
              <a:t>The relationship between any two variables can be portrayed graphically on an x- and y- axis.</a:t>
            </a:r>
          </a:p>
          <a:p>
            <a:endParaRPr lang="en-US" altLang="en-US" sz="2800" dirty="0">
              <a:cs typeface="Times New Roman" panose="02020603050405020304" pitchFamily="18" charset="0"/>
            </a:endParaRPr>
          </a:p>
        </p:txBody>
      </p:sp>
      <p:pic>
        <p:nvPicPr>
          <p:cNvPr id="4" name="Picture 20" descr="corr34.gif - 2.5 K"/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1109364"/>
            <a:ext cx="4684199" cy="528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518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756"/>
    </mc:Choice>
    <mc:Fallback xmlns="">
      <p:transition spd="slow" advTm="5075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19993"/>
            <a:ext cx="6589199" cy="1280890"/>
          </a:xfrm>
        </p:spPr>
        <p:txBody>
          <a:bodyPr>
            <a:normAutofit/>
          </a:bodyPr>
          <a:lstStyle/>
          <a:p>
            <a:r>
              <a:rPr lang="en-US" altLang="en-US" sz="3200" dirty="0">
                <a:cs typeface="Times New Roman" panose="02020603050405020304" pitchFamily="18" charset="0"/>
              </a:rPr>
              <a:t>Direction of the relationship</a:t>
            </a:r>
          </a:p>
        </p:txBody>
      </p:sp>
      <p:sp>
        <p:nvSpPr>
          <p:cNvPr id="2" name="Rectangle 1"/>
          <p:cNvSpPr/>
          <p:nvPr/>
        </p:nvSpPr>
        <p:spPr>
          <a:xfrm>
            <a:off x="1600200" y="1021232"/>
            <a:ext cx="70866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" indent="-57150">
              <a:buFont typeface="Wingdings" panose="05000000000000000000" pitchFamily="2" charset="2"/>
              <a:buNone/>
            </a:pPr>
            <a:r>
              <a:rPr lang="en-US" altLang="en-US" sz="2000" dirty="0">
                <a:cs typeface="Times New Roman" panose="02020603050405020304" pitchFamily="18" charset="0"/>
              </a:rPr>
              <a:t>Variables can be positively or negatively correlated. </a:t>
            </a:r>
          </a:p>
        </p:txBody>
      </p:sp>
      <p:sp>
        <p:nvSpPr>
          <p:cNvPr id="3" name="Rectangle 2"/>
          <p:cNvSpPr/>
          <p:nvPr/>
        </p:nvSpPr>
        <p:spPr>
          <a:xfrm>
            <a:off x="336251" y="1701421"/>
            <a:ext cx="4159550" cy="92333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57150" indent="-57150"/>
            <a:r>
              <a:rPr lang="en-US" altLang="en-US" u="sng" dirty="0">
                <a:cs typeface="Times New Roman" panose="02020603050405020304" pitchFamily="18" charset="0"/>
              </a:rPr>
              <a:t>Positive correlation</a:t>
            </a:r>
            <a:r>
              <a:rPr lang="en-US" altLang="en-US" dirty="0">
                <a:cs typeface="Times New Roman" panose="02020603050405020304" pitchFamily="18" charset="0"/>
              </a:rPr>
              <a:t>: A value of one variable increase, value of other variable increase. </a:t>
            </a:r>
          </a:p>
        </p:txBody>
      </p:sp>
      <p:sp>
        <p:nvSpPr>
          <p:cNvPr id="4" name="Rectangle 3"/>
          <p:cNvSpPr/>
          <p:nvPr/>
        </p:nvSpPr>
        <p:spPr>
          <a:xfrm>
            <a:off x="4919558" y="1719450"/>
            <a:ext cx="4151654" cy="92333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57150" indent="-57150"/>
            <a:r>
              <a:rPr lang="en-US" altLang="en-US" u="sng" dirty="0">
                <a:cs typeface="Times New Roman" panose="02020603050405020304" pitchFamily="18" charset="0"/>
              </a:rPr>
              <a:t>Negative correlation</a:t>
            </a:r>
            <a:r>
              <a:rPr lang="en-US" altLang="en-US" dirty="0">
                <a:cs typeface="Times New Roman" panose="02020603050405020304" pitchFamily="18" charset="0"/>
              </a:rPr>
              <a:t>: A value of one variable increase, value of other variable decrease. 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51" y="2743200"/>
            <a:ext cx="4204299" cy="3909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9558" y="2743200"/>
            <a:ext cx="4148242" cy="3909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9256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845"/>
    </mc:Choice>
    <mc:Fallback xmlns="">
      <p:transition spd="slow" advTm="12184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152400"/>
            <a:ext cx="7620000" cy="1280890"/>
          </a:xfrm>
        </p:spPr>
        <p:txBody>
          <a:bodyPr/>
          <a:lstStyle/>
          <a:p>
            <a:r>
              <a:rPr lang="en-US" altLang="en-US" dirty="0"/>
              <a:t>Pearson’s correlation coefficient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432153"/>
            <a:ext cx="8610600" cy="4968647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>
                <a:cs typeface="Times New Roman" panose="02020603050405020304" pitchFamily="18" charset="0"/>
              </a:rPr>
              <a:t>    There are many kinds of correlation coefficients but the most commonly used measure of correlation is the </a:t>
            </a:r>
            <a:r>
              <a:rPr lang="en-US" altLang="en-US" sz="2800" u="sng" dirty="0">
                <a:cs typeface="Times New Roman" panose="02020603050405020304" pitchFamily="18" charset="0"/>
              </a:rPr>
              <a:t>Pearson’s correlation coefficient</a:t>
            </a:r>
            <a:r>
              <a:rPr lang="en-US" altLang="en-US" sz="2800" dirty="0">
                <a:cs typeface="Times New Roman" panose="02020603050405020304" pitchFamily="18" charset="0"/>
              </a:rPr>
              <a:t>.  (r)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800" dirty="0"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000" dirty="0">
                <a:cs typeface="Times New Roman" panose="02020603050405020304" pitchFamily="18" charset="0"/>
              </a:rPr>
              <a:t>The Pearson r range between -1 to +1.  </a:t>
            </a:r>
          </a:p>
          <a:p>
            <a:pPr>
              <a:lnSpc>
                <a:spcPct val="90000"/>
              </a:lnSpc>
            </a:pPr>
            <a:r>
              <a:rPr lang="en-US" altLang="en-US" sz="2000" dirty="0">
                <a:cs typeface="Times New Roman" panose="02020603050405020304" pitchFamily="18" charset="0"/>
              </a:rPr>
              <a:t>Sign indicate the direction.</a:t>
            </a:r>
          </a:p>
          <a:p>
            <a:pPr>
              <a:lnSpc>
                <a:spcPct val="90000"/>
              </a:lnSpc>
            </a:pPr>
            <a:r>
              <a:rPr lang="en-US" altLang="en-US" sz="2000" dirty="0">
                <a:cs typeface="Times New Roman" panose="02020603050405020304" pitchFamily="18" charset="0"/>
              </a:rPr>
              <a:t>The numerical value indicates the strength. </a:t>
            </a:r>
          </a:p>
          <a:p>
            <a:pPr>
              <a:lnSpc>
                <a:spcPct val="90000"/>
              </a:lnSpc>
            </a:pPr>
            <a:r>
              <a:rPr lang="en-US" altLang="en-US" sz="2000" dirty="0">
                <a:cs typeface="Times New Roman" panose="02020603050405020304" pitchFamily="18" charset="0"/>
              </a:rPr>
              <a:t>Perfect correlation : -1 or 1 </a:t>
            </a:r>
          </a:p>
          <a:p>
            <a:pPr>
              <a:lnSpc>
                <a:spcPct val="90000"/>
              </a:lnSpc>
            </a:pPr>
            <a:r>
              <a:rPr lang="en-US" altLang="en-US" sz="2000" dirty="0">
                <a:cs typeface="Times New Roman" panose="02020603050405020304" pitchFamily="18" charset="0"/>
              </a:rPr>
              <a:t>No correlation: 0 </a:t>
            </a:r>
          </a:p>
          <a:p>
            <a:pPr>
              <a:lnSpc>
                <a:spcPct val="90000"/>
              </a:lnSpc>
            </a:pPr>
            <a:r>
              <a:rPr lang="en-US" altLang="en-US" sz="2000" dirty="0">
                <a:cs typeface="Times New Roman" panose="02020603050405020304" pitchFamily="18" charset="0"/>
              </a:rPr>
              <a:t>A correlation of zero indicates the value are not linearly related.</a:t>
            </a:r>
          </a:p>
        </p:txBody>
      </p:sp>
    </p:spTree>
    <p:extLst>
      <p:ext uri="{BB962C8B-B14F-4D97-AF65-F5344CB8AC3E}">
        <p14:creationId xmlns:p14="http://schemas.microsoft.com/office/powerpoint/2010/main" val="463810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263"/>
    </mc:Choice>
    <mc:Fallback xmlns="">
      <p:transition spd="slow" advTm="110263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3" name="Rectangle 3"/>
          <p:cNvSpPr>
            <a:spLocks noChangeArrowheads="1"/>
          </p:cNvSpPr>
          <p:nvPr/>
        </p:nvSpPr>
        <p:spPr bwMode="auto">
          <a:xfrm>
            <a:off x="3186113" y="23241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97282" name="Picture 2" descr="corr30.gif - 2.2 K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371600"/>
            <a:ext cx="2771775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285" name="Rectangle 5"/>
          <p:cNvSpPr>
            <a:spLocks noChangeArrowheads="1"/>
          </p:cNvSpPr>
          <p:nvPr/>
        </p:nvSpPr>
        <p:spPr bwMode="auto">
          <a:xfrm>
            <a:off x="3186113" y="23241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97284" name="Picture 4" descr="corr32.gif - 2.6 K"/>
          <p:cNvPicPr>
            <a:picLocks noChangeAspect="1" noChangeArrowheads="1"/>
          </p:cNvPicPr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387" y="4354240"/>
            <a:ext cx="2771775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3186113" y="23241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97286" name="Picture 6" descr="corr34.gif - 2.5 K"/>
          <p:cNvPicPr>
            <a:picLocks noChangeAspect="1" noChangeArrowheads="1"/>
          </p:cNvPicPr>
          <p:nvPr/>
        </p:nvPicPr>
        <p:blipFill>
          <a:blip r:embed="rId7" r:link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812" y="1412875"/>
            <a:ext cx="2857784" cy="227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289" name="Rectangle 9"/>
          <p:cNvSpPr>
            <a:spLocks noChangeArrowheads="1"/>
          </p:cNvSpPr>
          <p:nvPr/>
        </p:nvSpPr>
        <p:spPr bwMode="auto">
          <a:xfrm>
            <a:off x="3186113" y="23241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97288" name="Picture 8" descr="corr31.gif - 2.5 K"/>
          <p:cNvPicPr>
            <a:picLocks noChangeAspect="1" noChangeArrowheads="1"/>
          </p:cNvPicPr>
          <p:nvPr/>
        </p:nvPicPr>
        <p:blipFill>
          <a:blip r:embed="rId9" r:link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023" y="4316153"/>
            <a:ext cx="2771775" cy="233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1355725" y="955675"/>
            <a:ext cx="1066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/>
              <a:t>r =1.00</a:t>
            </a:r>
          </a:p>
        </p:txBody>
      </p:sp>
      <p:sp>
        <p:nvSpPr>
          <p:cNvPr id="97291" name="Text Box 11"/>
          <p:cNvSpPr txBox="1">
            <a:spLocks noChangeArrowheads="1"/>
          </p:cNvSpPr>
          <p:nvPr/>
        </p:nvSpPr>
        <p:spPr bwMode="auto">
          <a:xfrm>
            <a:off x="6353175" y="3704295"/>
            <a:ext cx="990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 dirty="0"/>
              <a:t> r =.17</a:t>
            </a:r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5638800" y="914400"/>
            <a:ext cx="9302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US" altLang="en-US" sz="2400"/>
          </a:p>
        </p:txBody>
      </p:sp>
      <p:sp>
        <p:nvSpPr>
          <p:cNvPr id="97293" name="Text Box 13"/>
          <p:cNvSpPr txBox="1">
            <a:spLocks noChangeArrowheads="1"/>
          </p:cNvSpPr>
          <p:nvPr/>
        </p:nvSpPr>
        <p:spPr bwMode="auto">
          <a:xfrm>
            <a:off x="6437028" y="940417"/>
            <a:ext cx="990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 dirty="0"/>
              <a:t>r = .42</a:t>
            </a:r>
          </a:p>
        </p:txBody>
      </p:sp>
      <p:sp>
        <p:nvSpPr>
          <p:cNvPr id="97294" name="Text Box 14"/>
          <p:cNvSpPr txBox="1">
            <a:spLocks noChangeArrowheads="1"/>
          </p:cNvSpPr>
          <p:nvPr/>
        </p:nvSpPr>
        <p:spPr bwMode="auto">
          <a:xfrm>
            <a:off x="1279525" y="3775075"/>
            <a:ext cx="91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400"/>
              <a:t>r =.85</a:t>
            </a:r>
          </a:p>
        </p:txBody>
      </p:sp>
      <p:sp>
        <p:nvSpPr>
          <p:cNvPr id="15" name="Rectangle 2"/>
          <p:cNvSpPr txBox="1">
            <a:spLocks noChangeArrowheads="1"/>
          </p:cNvSpPr>
          <p:nvPr/>
        </p:nvSpPr>
        <p:spPr>
          <a:xfrm>
            <a:off x="297376" y="55160"/>
            <a:ext cx="7808399" cy="158569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en-US" sz="2800">
                <a:cs typeface="Times New Roman" panose="02020603050405020304" pitchFamily="18" charset="0"/>
              </a:rPr>
              <a:t>Strength of the relationship</a:t>
            </a:r>
            <a:endParaRPr lang="en-US" altLang="en-US" sz="2800" dirty="0"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726109" y="6400800"/>
            <a:ext cx="35718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dirty="0">
                <a:cs typeface="Times New Roman" panose="02020603050405020304" pitchFamily="18" charset="0"/>
              </a:rPr>
              <a:t>The magnitude of correlation: </a:t>
            </a:r>
          </a:p>
        </p:txBody>
      </p:sp>
      <p:sp>
        <p:nvSpPr>
          <p:cNvPr id="3" name="Rectangle 2"/>
          <p:cNvSpPr/>
          <p:nvPr/>
        </p:nvSpPr>
        <p:spPr>
          <a:xfrm>
            <a:off x="4004362" y="1750696"/>
            <a:ext cx="2181864" cy="415498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altLang="en-US" sz="2400" dirty="0">
                <a:cs typeface="Times New Roman" panose="02020603050405020304" pitchFamily="18" charset="0"/>
              </a:rPr>
              <a:t>Indicated by its numerical value</a:t>
            </a:r>
          </a:p>
          <a:p>
            <a:endParaRPr lang="en-US" altLang="en-US" sz="2400" dirty="0">
              <a:cs typeface="Times New Roman" panose="02020603050405020304" pitchFamily="18" charset="0"/>
            </a:endParaRPr>
          </a:p>
          <a:p>
            <a:r>
              <a:rPr lang="en-US" altLang="en-US" sz="2400" dirty="0">
                <a:cs typeface="Times New Roman" panose="02020603050405020304" pitchFamily="18" charset="0"/>
              </a:rPr>
              <a:t>Expresses the strength of the linear relationship between the variables.  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z="2400" dirty="0"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>
            <a:picLocks/>
          </p:cNvPicPr>
          <p:nvPr>
            <p:custDataLst>
              <p:tags r:id="rId1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237" y="582548"/>
            <a:ext cx="7842113" cy="5769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2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014"/>
    </mc:Choice>
    <mc:Fallback xmlns="">
      <p:transition spd="slow" advTm="130014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914400" y="1905000"/>
            <a:ext cx="8001000" cy="13716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order to determine effect size – we need guidelines…</a:t>
            </a:r>
          </a:p>
          <a:p>
            <a:endParaRPr lang="en-US" alt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Cohen (1988) – recommends the following values of r</a:t>
            </a:r>
          </a:p>
          <a:p>
            <a:endParaRPr lang="en-US" alt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Small/weak 			.10 to .29   (-.29 to -.10)</a:t>
            </a:r>
          </a:p>
          <a:p>
            <a:pPr lvl="1"/>
            <a:r>
              <a:rPr lang="en-US" alt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Medium/moderate	.30 to .49   (-.49 to -.30)</a:t>
            </a:r>
          </a:p>
          <a:p>
            <a:pPr lvl="1"/>
            <a:r>
              <a:rPr lang="en-US" altLang="en-US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Large/strong			.50 to 1.00 (- 1.00 to -.50)</a:t>
            </a:r>
          </a:p>
          <a:p>
            <a:pPr lvl="1"/>
            <a:endParaRPr lang="en-US" altLang="en-US" sz="2600" dirty="0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endParaRPr lang="en-US" altLang="en-US" sz="2800" dirty="0"/>
          </a:p>
        </p:txBody>
      </p:sp>
      <p:sp>
        <p:nvSpPr>
          <p:cNvPr id="6" name="Rectangle 5"/>
          <p:cNvSpPr/>
          <p:nvPr/>
        </p:nvSpPr>
        <p:spPr>
          <a:xfrm>
            <a:off x="1361197" y="304800"/>
            <a:ext cx="687880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 – what do the number mean?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56774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7095"/>
    </mc:Choice>
    <mc:Fallback xmlns="">
      <p:transition spd="slow" advTm="127095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5021"/>
            <a:ext cx="8419415" cy="762000"/>
          </a:xfrm>
        </p:spPr>
        <p:txBody>
          <a:bodyPr>
            <a:normAutofit/>
          </a:bodyPr>
          <a:lstStyle/>
          <a:p>
            <a:r>
              <a:rPr lang="en-US" altLang="en-US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Correlation Represents a Linear Relationship</a:t>
            </a:r>
            <a:endParaRPr lang="en-US" alt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913262"/>
            <a:ext cx="5257800" cy="5792337"/>
          </a:xfrm>
          <a:solidFill>
            <a:schemeClr val="bg2">
              <a:lumMod val="90000"/>
            </a:schemeClr>
          </a:solidFill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Correlation involves a linear relationship.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"Linear" refers to the fact that, when we graph our two variables, and there is a correlation, we get a line of points. </a:t>
            </a:r>
          </a:p>
          <a:p>
            <a:pPr>
              <a:lnSpc>
                <a:spcPct val="90000"/>
              </a:lnSpc>
            </a:pPr>
            <a:endParaRPr lang="en-US" alt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Correlation tells you how much two variables are </a:t>
            </a:r>
            <a:r>
              <a:rPr lang="en-US" altLang="en-US" sz="24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linearly related</a:t>
            </a: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not necessarily how much they are related in general. </a:t>
            </a:r>
          </a:p>
          <a:p>
            <a:pPr>
              <a:lnSpc>
                <a:spcPct val="90000"/>
              </a:lnSpc>
            </a:pPr>
            <a:endParaRPr lang="en-US" alt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some cases that two variables may have a strong, or even perfect, relationship, yet the relationship is not at all linear. In these cases, the correlation coefficient might be zero. 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known as a curvilinear relationship. 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altLang="en-US" sz="2400" dirty="0"/>
          </a:p>
        </p:txBody>
      </p:sp>
      <p:sp>
        <p:nvSpPr>
          <p:cNvPr id="2" name="Rectangle 1"/>
          <p:cNvSpPr/>
          <p:nvPr/>
        </p:nvSpPr>
        <p:spPr>
          <a:xfrm>
            <a:off x="5791200" y="914400"/>
            <a:ext cx="3123572" cy="286232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545454"/>
                </a:solidFill>
                <a:latin typeface="arial" panose="020B0604020202020204" pitchFamily="34" charset="0"/>
              </a:rPr>
              <a:t>A </a:t>
            </a:r>
            <a:r>
              <a:rPr lang="en-GB" b="1" dirty="0">
                <a:solidFill>
                  <a:srgbClr val="6A6A6A"/>
                </a:solidFill>
                <a:latin typeface="arial" panose="020B0604020202020204" pitchFamily="34" charset="0"/>
              </a:rPr>
              <a:t>Curvilinear Relationship</a:t>
            </a:r>
            <a:r>
              <a:rPr lang="en-GB" dirty="0">
                <a:solidFill>
                  <a:srgbClr val="545454"/>
                </a:solidFill>
                <a:latin typeface="arial" panose="020B0604020202020204" pitchFamily="34" charset="0"/>
              </a:rPr>
              <a:t> is a type of </a:t>
            </a:r>
            <a:r>
              <a:rPr lang="en-GB" b="1" dirty="0">
                <a:solidFill>
                  <a:srgbClr val="6A6A6A"/>
                </a:solidFill>
                <a:latin typeface="arial" panose="020B0604020202020204" pitchFamily="34" charset="0"/>
              </a:rPr>
              <a:t>relationship</a:t>
            </a:r>
            <a:r>
              <a:rPr lang="en-GB" dirty="0">
                <a:solidFill>
                  <a:srgbClr val="545454"/>
                </a:solidFill>
                <a:latin typeface="arial" panose="020B0604020202020204" pitchFamily="34" charset="0"/>
              </a:rPr>
              <a:t> between two variables where as one variable increases, so does the other variable, but only up to a certain point, after which, as one variable continues to increase, the other decreases.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3041" y="3776722"/>
            <a:ext cx="3161731" cy="2928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731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18855"/>
    </mc:Choice>
    <mc:Fallback xmlns="">
      <p:transition spd="slow" advClick="0" advTm="118855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304800"/>
            <a:ext cx="8610600" cy="990600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>
                <a:solidFill>
                  <a:schemeClr val="accent1"/>
                </a:solidFill>
              </a:rPr>
              <a:t>Spearman’s Rank Coefficient of Correlation</a:t>
            </a:r>
            <a:r>
              <a:rPr lang="en-GB" altLang="en-US" sz="3600" dirty="0">
                <a:solidFill>
                  <a:schemeClr val="accent1"/>
                </a:solidFill>
              </a:rPr>
              <a:t> </a:t>
            </a:r>
            <a:endParaRPr lang="en-US" sz="36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905000"/>
            <a:ext cx="8153400" cy="4495800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>
            <a:normAutofit fontScale="92500"/>
          </a:bodyPr>
          <a:lstStyle/>
          <a:p>
            <a:r>
              <a:rPr lang="en-GB" altLang="en-US" sz="3600" dirty="0">
                <a:solidFill>
                  <a:schemeClr val="bg1"/>
                </a:solidFill>
              </a:rPr>
              <a:t>When variables are not capable of quantitative measurement but can be arranged in serial order and when you do not expect a linear relationship the </a:t>
            </a:r>
            <a:r>
              <a:rPr lang="en-GB" altLang="en-US" sz="3600" dirty="0" err="1">
                <a:solidFill>
                  <a:schemeClr val="bg1"/>
                </a:solidFill>
              </a:rPr>
              <a:t>pearson’s</a:t>
            </a:r>
            <a:r>
              <a:rPr lang="en-GB" altLang="en-US" sz="3600" dirty="0">
                <a:solidFill>
                  <a:schemeClr val="bg1"/>
                </a:solidFill>
              </a:rPr>
              <a:t> correlation coefficient can not be used. </a:t>
            </a:r>
          </a:p>
          <a:p>
            <a:r>
              <a:rPr lang="en-GB" altLang="en-US" sz="3600" dirty="0">
                <a:solidFill>
                  <a:schemeClr val="bg1"/>
                </a:solidFill>
              </a:rPr>
              <a:t>You need the Spearman Rank correlation. </a:t>
            </a:r>
          </a:p>
          <a:p>
            <a:endParaRPr 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4605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763"/>
    </mc:Choice>
    <mc:Fallback xmlns="">
      <p:transition spd="slow" advTm="4776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19400"/>
            <a:ext cx="8153400" cy="990600"/>
          </a:xfrm>
        </p:spPr>
        <p:txBody>
          <a:bodyPr>
            <a:noAutofit/>
          </a:bodyPr>
          <a:lstStyle/>
          <a:p>
            <a:pPr algn="ctr"/>
            <a:r>
              <a:rPr lang="en-GB" sz="9600" dirty="0">
                <a:solidFill>
                  <a:schemeClr val="bg1"/>
                </a:solidFill>
              </a:rPr>
              <a:t>SPSS </a:t>
            </a:r>
            <a:r>
              <a:rPr lang="en-GB" sz="9600" dirty="0">
                <a:solidFill>
                  <a:schemeClr val="accent1"/>
                </a:solidFill>
              </a:rPr>
              <a:t>EXAMPLES</a:t>
            </a:r>
            <a:endParaRPr lang="en-US" sz="9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22018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MuOZz8JAwAAAAgAAAANAAAABwMAAAAAAQAAAAgAAAAECUlua0F0b21WMQIAAAAJBAAAAAkFAAAACQYAAAAJBwAAAAkIAAAACQkAAAAJCgAAAAkLAAAABQQAAAALUGVuU3Ryb2tlVjEEAAAACkF0dHJpYnV0ZXMFVHJhY2UJU3RhcnRUaW1lBFR5cGUEBAAED1BlbkF0dHJpYnV0ZXNWMQIAAAAKSW5rVHJhY2VWMQIAAAAQDEFjdGlvblR5cGVWMQIAAAACAAAACQwAAAAJDQAAAA6SAAAAAAAABfL///8MQWN0aW9uVHlwZVYxAQAAAAd2YWx1ZV9fAAgCAAAAAAAAAAEFAAAABAAAAAkPAAAACRAAAAB8yQAAAAAAAAHv////8v///wAAAAABBgAAAAQAAAAJEgAAAAkTAAAAje0AAAAAAAAB7P////L///8AAAAAAQcAAAAEAAAACRUAAAAJFgAAALsVAQAAAAAAAen////y////AAAAAAEIAAAABAAAAAkYAAAACRkAAACvXgEAAAAAAAHm////8v///wAAAAABCQAAAAQAAAAJGwAAAAkcAAAAaoQBAAAAAAAB4/////L///8AAAAAAQoAAAAEAAAACR4AAAAJHwAAABCzAQAAAAAAAeD////y////AAAAAAELAAAABAAAAAkhAAAACSIAAAAGyAEAAAAAAAHd////8v///wAAAAAFDAAAAA9QZW5BdHRyaWJ1dGVzVjEKAAAAB19jb2xvckEHX2NvbG9yUgdfY29sb3JHB19jb2xvckIKRml0VG9DdXJ2ZQZIZWlnaHQOSWdub3JlUHJlc3N1cmUNSXNIaWdobGlnaHRlcgVTaGFwZQVXaWR0aAAAAAAAAAAABAACAgICAQYBAQxCcnVzaFNoYXBlVjECAAAABgIAAAD/AAAAAAAAAAAAAAhAAAAF3P///wxCcnVzaFNoYXBlVjEBAAAAB3ZhbHVlX18ACAIAAAABAAAAAAAAAAAACEAFDQAAAApJbmtUcmFjZVYxAwAAAA1MaXN0YDErX2l0ZW1zDExpc3RgMStfc2l6ZQ9MaXN0YDErX3ZlcnNpb24EAAAYU2hhcmVkLklua2luZy5JbmtQb2ludFtdAgAAAAgIAgAAAAklAAAAXgAAAF4AAAABDwAAAAwAAAD/AAAAAAAAAAAAAAhAAAAB2v///9z///8BAAAAAAAAAAAACEABEAAAAA0AAAAJJwAAAD4BAAA+AQAAARIAAAAMAAAA/wAAAAAAAAAAAAAIQAAAAdj////c////AQAAAAAAAAAAAAhAARMAAAANAAAACSkAAACjAAAAowAAAAEVAAAADAAAAP8AAAAAAAAAAAAACEAAAAHW////3P///wEAAAAAAAAAAAAIQAEWAAAADQAAAAkrAAAAmwEAAJsBAAABGAAAAAwAAAD/AAAAAAAAAAAAAAhAAAAB1P///9z///8BAAAAAAAAAAAACEABGQAAAA0AAAAJLQAAAE4AAABOAAAAARsAAAAMAAAA/wAAAAAAAAAAAAAIQAAAAdL////c////AQAAAAAAAAAAAAhAARwAAAANAAAACS8AAABrAQAAawEAAAEeAAAADAAAAP8AAAAAAAAAAAAACEAAAAHQ////3P///wEAAAAAAAAAAAAIQAEfAAAADQAAAAkxAAAAwAAAAMAAAAABIQAAAAwAAAD/AAAAAAAAAAAAAAhAAAABzv///9z///8BAAAAAAAAAAAACEABIgAAAA0AAAAJMwAAAGgBAABoAQAAByUAAAAAAQAAAIAAAAAECklua1BvaW50VjECAAAACTQAAAAJNQAAAAk2AAAACTcAAAAJOAAAAAk5AAAACToAAAAJOwAAAAk8AAAACT0AAAAJPgAAAAk/AAAACUAAAAAJQQAAAAlCAAAACUMAAAAJRAAAAAlFAAAACUYAAAAJRwAAAAlIAAAACUkAAAAJSgAAAAlLAAAACUwAAAAJTQAAAAlOAAAACU8AAAAJUAAAAAlRAAAACVIAAAAJUwAAAAlUAAAACVUAAAAJVgAAAAlXAAAACVgAAAAJWQAAAAlaAAAACVsAAAAJXAAAAAldAAAACV4AAAAJXwAAAAlgAAAACWEAAAAJYgAAAAljAAAACWQAAAAJZQAAAAlmAAAACWcAAAAJaAAAAAlpAAAACWoAAAAJawAAAAlsAAAACW0AAAAJbgAAAAlvAAAACXAAAAAJcQAAAAlyAAAACXMAAAAJdAAAAAl1AAAACXYAAAAJdwAAAAl4AAAACXkAAAAJegAAAAl7AAAACXwAAAAJfQAAAAl+AAAACX8AAAAJgAAAAAmBAAAACYIAAAAJgwAAAAmEAAAACYUAAAAJhgAAAAmHAAAACYgAAAAJiQAAAAmKAAAACYsAAAAJjAAAAAmNAAAACY4AAAAJjwAAAAmQAAAACZEAAAANIgcnAAAAAAEAAAAAAgAABApJbmtQb2ludFYxAgAAAAmSAAAACZMAAAAJlAAAAAmVAAAACZYAAAAJlwAAAAmYAAAACZkAAAAJmgAAAAmbAAAACZwAAAAJnQAAAAmeAAAACZ8AAAAJoAAAAAmhAAAACaIAAAAJowAAAAmkAAAACaUAAAAJpgAAAAmnAAAACagAAAAJqQAAAAmqAAAACasAAAAJrAAAAAmtAAAACa4AAAAJrwAAAAmwAAAACbEAAAAJsgAAAAmzAAAACbQAAAAJtQAAAAm2AAAACbcAAAAJuAAAAAm5AAAACboAAAAJuwAAAAm8AAAACb0AAAAJvgAAAAm/AAAACcAAAAAJwQAAAAnCAAAACcMAAAAJxAAAAAnFAAAACcYAAAAJxwAAAAnIAAAACckAAAAJygAAAAnLAAAACcwAAAAJzQAAAAnOAAAACc8AAAAJ0AAAAAnRAAAACdIAAAAJ0wAAAAnUAAAACdUAAAAJ1gAAAAnXAAAACdgAAAAJ2QAAAAnaAAAACdsAAAAJ3AAAAAndAAAACd4AAAAJ3wAAAAngAAAACeEAAAAJ4gAAAAnjAAAACeQAAAAJ5QAAAAnmAAAACecAAAAJ6AAAAAnpAAAACeoAAAAJ6wAAAAnsAAAACe0AAAAJ7gAAAAnvAAAACfAAAAAJ8QAAAAnyAAAACfMAAAAJ9AAAAAn1AAAACfYAAAAJ9wAAAAn4AAAACfkAAAAJ+gAAAAn7AAAACfwAAAAJ/QAAAAn+AAAACf8AAAAJAAEAAAkBAQAACQIBAAAJAwEAAAkEAQAACQUBAAAJBgEAAAkHAQAACQgBAAAJCQEAAAkKAQAACQsBAAAJDAEAAAkNAQAACQ4BAAAJDwEAAAkQAQAACREBAAAJEgEAAAkTAQAACRQBAAAJFQEAAAkWAQAACRcBAAAJGAEAAAkZAQAACRoBAAAJGwEAAAkcAQAACR0BAAAJHgEAAAkfAQAACSABAAAJIQEAAAkiAQAACSMBAAAJJAEAAAklAQAACSYBAAAJJwEAAAkoAQAACSkBAAAJKgEAAAkrAQAACSwBAAAJLQEAAAkuAQAACS8BAAAJMAEAAAkxAQAACTIBAAAJMwEAAAk0AQAACTUBAAAJNgEAAAk3AQAACTgBAAAJOQEAAAk6AQAACTsBAAAJPAEAAAk9AQAACT4BAAAJPwEAAAlAAQAACUEBAAAJQgEAAAlDAQAACUQBAAAJRQEAAAlGAQAACUcBAAAJSAEAAAlJAQAACUoBAAAJSwEAAAlMAQAACU0BAAAJTgEAAAlPAQAACVABAAAJUQEAAAlSAQAACVMBAAAJVAEAAAlVAQAACVYBAAAJVwEAAAlYAQAACVkBAAAJWgEAAAlbAQAACVwBAAAJXQEAAAleAQAACV8BAAAJYAEAAAlhAQAACWIBAAAJYwEAAAlkAQAACWUBAAAJZgEAAAlnAQAACWgBAAAJaQEAAAlqAQAACWsBAAAJbAEAAAltAQAACW4BAAAJbwEAAAlwAQAACXEBAAAJcgEAAAlzAQAACXQBAAAJdQEAAAl2AQAACXcBAAAJeAEAAAl5AQAACXoBAAAJewEAAAl8AQAACX0BAAAJfgEAAAl/AQAACYABAAAJgQEAAAmCAQAACYMBAAAJhAEAAAmFAQAACYYBAAAJhwEAAAmIAQAACYkBAAAJigEAAAmLAQAACYwBAAAJjQEAAAmOAQAACY8BAAAJkAEAAAmRAQAACZIBAAAJkwEAAAmUAQAACZUBAAAJlgEAAAmXAQAACZgBAAAJmQEAAAmaAQAACZsBAAAJnAEAAAmdAQAACZ4BAAAJnwEAAAmgAQAACaEBAAAJogEAAAmjAQAACaQBAAAJpQEAAAmmAQAACacBAAAJqAEAAAmpAQAACaoBAAAJqwEAAAmsAQAACa0BAAAJrgEAAAmvAQAACbABAAAJsQEAAAmyAQAACbMBAAAJtAEAAAm1AQAACbYBAAAJtwEAAAm4AQAACbkBAAAJugEAAAm7AQAACbwBAAAJvQEAAAm+AQAACb8BAAAJwAEAAAnBAQAACcIBAAAJwwEAAAnEAQAACcUBAAAJxgEAAAnHAQAACcgBAAAJyQEAAAnKAQAACcsBAAAJzAEAAAnNAQAACc4BAAAJzwEAAA3CBykAAAAAAQAAAAABAAAECklua1BvaW50VjECAAAACdABAAAJ0QEAAAnSAQAACdMBAAAJ1AEAAAnVAQAACdYBAAAJ1wEAAAnYAQAACdkBAAAJ2gEAAAnbAQAACdwBAAAJ3QEAAAneAQAACd8BAAAJ4AEAAAnhAQAACeIBAAAJ4wEAAAnkAQAACeUBAAAJ5gEAAAnnAQAACegBAAAJ6QEAAAnqAQAACesBAAAJ7AEAAAntAQAACe4BAAAJ7wEAAAnwAQAACfEBAAAJ8gEAAAnzAQAACfQBAAAJ9QEAAAn2AQAACfcBAAAJ+AEAAAn5AQAACfoBAAAJ+wEAAAn8AQAACf0BAAAJ/gEAAAn/AQAACQACAAAJAQIAAAkCAgAACQMCAAAJBAIAAAkFAgAACQYCAAAJBwIAAAkIAgAACQkCAAAJCgIAAAkLAgAACQwCAAAJDQIAAAkOAgAACQ8CAAAJEAIAAAkRAgAACRICAAAJEwIAAAkUAgAACRUCAAAJFgIAAAkXAgAACRgCAAAJGQIAAAkaAgAACRsCAAAJHAIAAAkdAgAACR4CAAAJHwIAAAkgAgAACSECAAAJIgIAAAkjAgAACSQCAAAJJQIAAAkmAgAACScCAAAJKAIAAAkpAgAACSoCAAAJKwIAAAksAgAACS0CAAAJLgIAAAkvAgAACTACAAAJMQIAAAkyAgAACTMCAAAJNAIAAAk1AgAACTYCAAAJNwIAAAk4AgAACTkCAAAJOgIAAAk7AgAACTwCAAAJPQIAAAk+AgAACT8CAAAJQAIAAAlBAgAACUICAAAJQwIAAAlEAgAACUUCAAAJRgIAAAlHAgAACUgCAAAJSQIAAAlKAgAACUsCAAAJTAIAAAlNAgAACU4CAAAJTwIAAAlQAgAACVECAAAJUgIAAAlTAgAACVQCAAAJVQIAAAlWAgAACVcCAAAJWAIAAAlZAgAACVoCAAAJWwIAAAlcAgAACV0CAAAJXgIAAAlfAgAACWACAAAJYQIAAAliAgAACWMCAAAJZAIAAAllAgAACWYCAAAJZwIAAAloAgAACWkCAAAJagIAAAlrAgAACWwCAAAJbQIAAAluAgAACW8CAAAJcAIAAAlxAgAACXICAAANXQcrAAAAAAEAAAAAAgAABApJbmtQb2ludFYxAgAAAAlzAgAACXQCAAAJdQIAAAl2AgAACXcCAAAJeAIAAAl5AgAACXoCAAAJewIAAAl8AgAACX0CAAAJfgIAAAl/AgAACYACAAAJgQIAAAmCAgAACYMCAAAJhAIAAAmFAgAACYYCAAAJhwIAAAmIAgAACYkCAAAJigIAAAmLAgAACYwCAAAJjQIAAAmOAgAACY8CAAAJkAIAAAmRAgAACZICAAAJkwIAAAmUAgAACZUCAAAJlgIAAAmXAgAACZgCAAAJmQIAAAmaAgAACZsCAAAJnAIAAAmdAgAACZ4CAAAJnwIAAAmgAgAACaECAAAJogIAAAmjAgAACaQCAAAJpQIAAAmmAgAACacCAAAJqAIAAAmpAgAACaoCAAAJqwIAAAmsAgAACa0CAAAJrgIAAAmvAgAACbACAAAJsQIAAAmyAgAACbMCAAAJtAIAAAm1AgAACbYCAAAJtwIAAAm4AgAACbkCAAAJugIAAAm7AgAACbwCAAAJvQIAAAm+AgAACb8CAAAJwAIAAAnBAgAACcICAAAJwwIAAAnEAgAACcUCAAAJxgIAAAnHAgAACcgCAAAJyQIAAAnKAgAACcsCAAAJzAIAAAnNAgAACc4CAAAJzwIAAAnQAgAACdECAAAJ0gIAAAnTAgAACdQCAAAJ1QIAAAnWAgAACdcCAAAJ2AIAAAnZAgAACdoCAAAJ2wIAAAncAgAACd0CAAAJ3gIAAAnfAgAACeACAAAJ4QIAAAniAgAACeMCAAAJ5AIAAAnlAgAACeYCAAAJ5wIAAAnoAgAACekCAAAJ6gIAAAnrAgAACewCAAAJ7QIAAAnuAgAACe8CAAAJ8AIAAAnxAgAACfICAAAJ8wIAAAn0AgAACfUCAAAJ9gIAAAn3AgAACfgCAAAJ+QIAAAn6AgAACfsCAAAJ/AIAAAn9AgAACf4CAAAJ/wIAAAkAAwAACQEDAAAJAgMAAAkDAwAACQQDAAAJBQMAAAkGAwAACQcDAAAJCAMAAAkJAwAACQoDAAAJCwMAAAkMAwAACQ0DAAAJDgMAAAkPAwAACRADAAAJEQMAAAkSAwAACRMDAAAJFAMAAAkVAwAACRYDAAAJFwMAAAkYAwAACRkDAAAJGgMAAAkbAwAACRwDAAAJHQMAAAkeAwAACR8DAAAJIAMAAAkhAwAACSIDAAAJIwMAAAkkAwAACSUDAAAJJgMAAAknAwAACSgDAAAJKQMAAAkqAwAACSsDAAAJLAMAAAktAwAACS4DAAAJLwMAAAkwAwAACTEDAAAJMgMAAAkzAwAACTQDAAAJNQMAAAk2AwAACTcDAAAJOAMAAAk5AwAACToDAAAJOwMAAAk8AwAACT0DAAAJPgMAAAk/AwAACUADAAAJQQMAAAlCAwAACUMDAAAJRAMAAAlFAwAACUYDAAAJRwMAAAlIAwAACUkDAAAJSgMAAAlLAwAACUwDAAAJTQMAAAlOAwAACU8DAAAJUAMAAAlRAwAACVIDAAAJUwMAAAlUAwAACVUDAAAJVgMAAAlXAwAACVgDAAAJWQMAAAlaAwAACVsDAAAJXAMAAAldAwAACV4DAAAJXwMAAAlgAwAACWEDAAAJYgMAAAljAwAACWQDAAAJZQMAAAlmAwAACWcDAAAJaAMAAAlpAwAACWoDAAAJawMAAAlsAwAACW0DAAAJbgMAAAlvAwAACXADAAAJcQMAAAlyAwAACXMDAAAJdAMAAAl1AwAACXYDAAAJdwMAAAl4AwAACXkDAAAJegMAAAl7AwAACXwDAAAJfQMAAAl+AwAACX8DAAAJgAMAAAmBAwAACYIDAAAJgwMAAAmEAwAACYUDAAAJhgMAAAmHAwAACYgDAAAJiQMAAAmKAwAACYsDAAAJjAMAAAmNAwAACY4DAAAJjwMAAAmQAwAACZEDAAAJkgMAAAmTAwAACZQDAAAJlQMAAAmWAwAACZcDAAAJmAMAAAmZAwAACZoDAAAJmwMAAAmcAwAACZ0DAAAJngMAAAmfAwAACaADAAAJoQMAAAmiAwAACaMDAAAJpAMAAAmlAwAACaYDAAAJpwMAAAmoAwAACakDAAAJqgMAAAmrAwAACawDAAAJrQMAAAmuAwAACa8DAAAJsAMAAAmxAwAACbIDAAAJswMAAAm0AwAACbUDAAAJtgMAAAm3AwAACbgDAAAJuQMAAAm6AwAACbsDAAAJvAMAAAm9AwAACb4DAAAJvwMAAAnAAwAACcEDAAAJwgMAAAnDAwAACcQDAAAJxQMAAAnGAwAACccDAAAJyAMAAAnJAwAACcoDAAAJywMAAAnMAwAACc0DAAAJzgMAAAnPAwAACdADAAAJ0QMAAAnSAwAACdMDAAAJ1AMAAAnVAwAACdYDAAAJ1wMAAAnYAwAACdkDAAAJ2gMAAAnbAwAACdwDAAAJ3QMAAAneAwAACd8DAAAJ4AMAAAnhAwAACeIDAAAJ4wMAAAnkAwAACeUDAAAJ5gMAAAnnAwAACegDAAAJ6QMAAAnqAwAACesDAAAJ7AMAAAntAwAACe4DAAAJ7wMAAAnwAwAACfEDAAAJ8gMAAAnzAwAACfQDAAAJ9QMAAAn2AwAACfcDAAAJ+AMAAAn5AwAACfoDAAAJ+wMAAAn8AwAACf0DAAAJ/gMAAAn/AwAACQAEAAAJAQQAAAkCBAAACQMEAAAJBAQAAAkFBAAACQYEAAAJBwQAAAkIBAAACQkEAAAJCgQAAAkLBAAACQwEAAAJDQQAAA1lBy0AAAAAAQAAAIAAAAAECklua1BvaW50VjECAAAACQ4EAAAJDwQAAAkQBAAACREEAAAJEgQAAAkTBAAACRQEAAAJFQQAAAkWBAAACRcEAAAJGAQAAAkZBAAACRoEAAAJGwQAAAkcBAAACR0EAAAJHgQAAAkfBAAACSAEAAAJIQQAAAkiBAAACSMEAAAJJAQAAAklBAAACSYEAAAJJwQAAAkoBAAACSkEAAAJKgQAAAkrBAAACSwEAAAJLQQAAAkuBAAACS8EAAAJMAQAAAkxBAAACTIEAAAJMwQAAAk0BAAACTUEAAAJNgQAAAk3BAAACTgEAAAJOQQAAAk6BAAACTsEAAAJPAQAAAk9BAAACT4EAAAJPwQAAAlABAAACUEEAAAJQgQAAAlDBAAACUQEAAAJRQQAAAlGBAAACUcEAAAJSAQAAAlJBAAACUoEAAAJSwQAAAlMBAAACU0EAAAJTgQAAAlPBAAACVAEAAAJUQQAAAlSBAAACVMEAAAJVAQAAAlVBAAACVYEAAAJVwQAAAlYBAAACVkEAAAJWgQAAAlbBAAADTIHLwAAAAABAAAAAAIAAAQKSW5rUG9pbnRWMQIAAAAJXAQAAAldBAAACV4EAAAJXwQAAAlgBAAACWEEAAAJYgQAAAljBAAACWQEAAAJZQQAAAlmBAAACWcEAAAJaAQAAAlpBAAACWoEAAAJawQAAAlsBAAACW0EAAAJbgQAAAlvBAAACXAEAAAJcQQAAAlyBAAACXMEAAAJdAQAAAl1BAAACXYEAAAJdwQAAAl4BAAACXkEAAAJegQAAAl7BAAACXwEAAAJfQQAAAl+BAAACX8EAAAJgAQAAAmBBAAACYIEAAAJgwQAAAmEBAAACYUEAAAJhgQAAAmHBAAACYgEAAAJiQQAAAmKBAAACYsEAAAJjAQAAAmNBAAACY4EAAAJjwQAAAmQBAAACZEEAAAJkgQAAAmTBAAACZQEAAAJlQQAAAmWBAAACZcEAAAJmAQAAAmZBAAACZoEAAAJmwQAAAmcBAAACZ0EAAAJngQAAAmfBAAACaAEAAAJoQQAAAmiBAAACaMEAAAJpAQAAAmlBAAACaYEAAAJpwQAAAmoBAAACakEAAAJqgQAAAmrBAAACawEAAAJrQQAAAmuBAAACa8EAAAJsAQAAAmxBAAACbIEAAAJswQAAAm0BAAACbUEAAAJtgQAAAm3BAAACbgEAAAJuQQAAAm6BAAACbsEAAAJvAQAAAm9BAAACb4EAAAJvwQAAAnABAAACcEEAAAJwgQAAAnDBAAACcQEAAAJxQQAAAnGBAAACccEAAAJyAQAAAnJBAAACcoEAAAJywQAAAnMBAAACc0EAAAJzgQAAAnPBAAACdAEAAAJ0QQAAAnSBAAACdMEAAAJ1AQAAAnVBAAACdYEAAAJ1wQAAAnYBAAACdkEAAAJ2gQAAAnbBAAACdwEAAAJ3QQAAAneBAAACd8EAAAJ4AQAAAnhBAAACeIEAAAJ4wQAAAnkBAAACeUEAAAJ5gQAAAnnBAAACegEAAAJ6QQAAAnqBAAACesEAAAJ7AQAAAntBAAACe4EAAAJ7wQAAAnwBAAACfEEAAAJ8gQAAAnzBAAACfQEAAAJ9QQAAAn2BAAACfcEAAAJ+AQAAAn5BAAACfoEAAAJ+wQAAAn8BAAACf0EAAAJ/gQAAAn/BAAACQAFAAAJAQUAAAkCBQAACQMFAAAJBAUAAAkFBQAACQYFAAAJBwUAAAkIBQAACQkFAAAJCgUAAAkLBQAACQwFAAAJDQUAAAkOBQAACQ8FAAAJEAUAAAkRBQAACRIFAAAJEwUAAAkUBQAACRUFAAAJFgUAAAkXBQAACRgFAAAJGQUAAAkaBQAACRsFAAAJHAUAAAkdBQAACR4FAAAJHwUAAAkgBQAACSEFAAAJIgUAAAkjBQAACSQFAAAJJQUAAAkmBQAACScFAAAJKAUAAAkpBQAACSoFAAAJKwUAAAksBQAACS0FAAAJLgUAAAkvBQAACTAFAAAJMQUAAAkyBQAACTMFAAAJNAUAAAk1BQAACTYFAAAJNwUAAAk4BQAACTkFAAAJOgUAAAk7BQAACTwFAAAJPQUAAAk+BQAACT8FAAAJQAUAAAlBBQAACUIFAAAJQwUAAAlEBQAACUUFAAAJRgUAAAlHBQAACUgFAAAJSQUAAAlKBQAACUsFAAAJTAUAAAlNBQAACU4FAAAJTwUAAAlQBQAACVEFAAAJUgUAAAlTBQAACVQFAAAJVQUAAAlWBQAACVcFAAAJWAUAAAlZBQAACVoFAAAJWwUAAAlcBQAACV0FAAAJXgUAAAlfBQAACWAFAAAJYQUAAAliBQAACWMFAAAJZAUAAAllBQAACWYFAAAJZwUAAAloBQAACWkFAAAJagUAAAlrBQAACWwFAAAJbQUAAAluBQAACW8FAAAJcAUAAAlxBQAACXIFAAAJcwUAAAl0BQAACXUFAAAJdgUAAAl3BQAACXgFAAAJeQUAAAl6BQAACXsFAAAJfAUAAAl9BQAACX4FAAAJfwUAAAmABQAACYEFAAAJggUAAAmDBQAACYQFAAAJhQUAAAmGBQAACYcFAAAJiAUAAAmJBQAACYoFAAAJiwUAAAmMBQAACY0FAAAJjgUAAAmPBQAACZAFAAAJkQUAAAmSBQAACZMFAAAJlAUAAAmVBQAACZYFAAAJlwUAAAmYBQAACZkFAAAJmgUAAAmbBQAACZwFAAAJnQUAAAmeBQAACZ8FAAAJoAUAAAmhBQAACaIFAAAJowUAAAmkBQAACaUFAAAJpgUAAAmnBQAACagFAAAJqQUAAAmqBQAACasFAAAJrAUAAAmtBQAACa4FAAAJrwUAAAmwBQAACbEFAAAJsgUAAAmzBQAACbQFAAAJtQUAAAm2BQAACbcFAAAJuAUAAAm5BQAACboFAAAJuwUAAAm8BQAACb0FAAAJvgUAAAm/BQAACcAFAAAJwQUAAAnCBQAACcMFAAAJxAUAAAnFBQAACcYFAAANlQcxAAAAAAEAAAAAAQAABApJbmtQb2ludFYxAgAAAAnHBQAACcgFAAAJyQUAAAnKBQAACcsFAAAJzAUAAAnNBQAACc4FAAAJzwUAAAnQBQAACdEFAAAJ0gUAAAnTBQAACdQFAAAJ1QUAAAnWBQAACdcFAAAJ2AUAAAnZBQAACdoFAAAJ2wUAAAncBQAACd0FAAAJ3gUAAAnfBQAACeAFAAAJ4QUAAAniBQAACeMFAAAJ5AUAAAnlBQAACeYFAAAJ5wUAAAnoBQAACekFAAAJ6gUAAAnrBQAACewFAAAJ7QUAAAnuBQAACe8FAAAJ8AUAAAnxBQAACfIFAAAJ8wUAAAn0BQAACfUFAAAJ9gUAAAn3BQAACfgFAAAJ+QUAAAn6BQAACfsFAAAJ/AUAAAn9BQAACf4FAAAJ/wUAAAkABgAACQEGAAAJAgYAAAkDBgAACQQGAAAJBQYAAAkGBgAACQcGAAAJCAYAAAkJBgAACQoGAAAJCwYAAAkMBgAACQ0GAAAJDgYAAAkPBgAACRAGAAAJEQYAAAkSBgAACRMGAAAJFAYAAAkVBgAACRYGAAAJFwYAAAkYBgAACRkGAAAJGgYAAAkbBgAACRwGAAAJHQYAAAkeBgAACR8GAAAJIAYAAAkhBgAACSIGAAAJIwYAAAkkBgAACSUGAAAJJgYAAAknBgAACSgGAAAJKQYAAAkqBgAACSsGAAAJLAYAAAktBgAACS4GAAAJLwYAAAkwBgAACTEGAAAJMgYAAAkzBgAACTQGAAAJNQYAAAk2BgAACTcGAAAJOAYAAAk5BgAACToGAAAJOwYAAAk8BgAACT0GAAAJPgYAAAk/BgAACUAGAAAJQQYAAAlCBgAACUMGAAAJRAYAAAlFBgAACUYGAAAJRwYAAAlIBgAACUkGAAAJSgYAAAlLBgAACUwGAAAJTQYAAAlOBgAACU8GAAAJUAYAAAlRBgAACVIGAAAJUwYAAAlUBgAACVUGAAAJVgYAAAlXBgAACVgGAAAJWQYAAAlaBgAACVsGAAAJXAYAAAldBgAACV4GAAAJXwYAAAlgBgAACWEGAAAJYgYAAAljBgAACWQGAAAJZQYAAAlmBgAACWcGAAAJaAYAAAlpBgAACWoGAAAJawYAAAlsBgAACW0GAAAJbgYAAAlvBgAACXAGAAAJcQYAAAlyBgAACXMGAAAJdAYAAAl1BgAACXYGAAAJdwYAAAl4BgAACXkGAAAJegYAAAl7BgAACXwGAAAJfQYAAAl+BgAACX8GAAAJgAYAAAmBBgAACYIGAAAJgwYAAAmEBgAACYUGAAAJhgYAAA1ABzMAAAAAAQAAAAACAAAECklua1BvaW50VjECAAAACYcGAAAJiAYAAAmJBgAACYoGAAAJiwYAAAmMBgAACY0GAAAJjgYAAAmPBgAACZAGAAAJkQYAAAmSBgAACZMGAAAJlAYAAAmVBgAACZYGAAAJlwYAAAmYBgAACZkGAAAJmgYAAAmbBgAACZwGAAAJnQYAAAmeBgAACZ8GAAAJoAYAAAmhBgAACaIGAAAJowYAAAmkBgAACaUGAAAJpgYAAAmnBgAACagGAAAJqQYAAAmqBgAACasGAAAJrAYAAAmtBgAACa4GAAAJrwYAAAmwBgAACbEGAAAJsgYAAAmzBgAACbQGAAAJtQYAAAm2BgAACbcGAAAJuAYAAAm5BgAACboGAAAJuwYAAAm8BgAACb0GAAAJvgYAAAm/BgAACcAGAAAJwQYAAAnCBgAACcMGAAAJxAYAAAnFBgAACcYGAAAJxwYAAAnIBgAACckGAAAJygYAAAnLBgAACcwGAAAJzQYAAAnOBgAACc8GAAAJ0AYAAAnRBgAACdIGAAAJ0wYAAAnUBgAACdUGAAAJ1gYAAAnXBgAACdgGAAAJ2QYAAAnaBgAACdsGAAAJ3AYAAAndBgAACd4GAAAJ3wYAAAngBgAACeEGAAAJ4gYAAAnjBgAACeQGAAAJ5QYAAAnmBgAACecGAAAJ6AYAAAnpBgAACeoGAAAJ6wYAAAnsBgAACe0GAAAJ7gYAAAnvBgAACfAGAAAJ8QYAAAnyBgAACfMGAAAJ9AYAAAn1BgAACfYGAAAJ9wYAAAn4BgAACfkGAAAJ+gYAAAn7BgAACfwGAAAJ/QYAAAn+BgAACf8GAAAJAAcAAAkBBwAACQIHAAAJAwcAAAkEBwAACQUHAAAJBgcAAAkHBwAACQgHAAAJCQcAAAkKBwAACQsHAAAJDAcAAAkNBwAACQ4HAAAJDwcAAAkQBwAACREHAAAJEgcAAAkTBwAACRQHAAAJFQcAAAkWBwAACRcHAAAJGAcAAAkZBwAACRoHAAAJGwcAAAkcBwAACR0HAAAJHgcAAAkfBwAACSAHAAAJIQcAAAkiBwAACSMHAAAJJAcAAAklBwAACSYHAAAJJwcAAAkoBwAACSkHAAAJKgcAAAkrBwAACSwHAAAJLQcAAAkuBwAACS8HAAAJMAcAAAkxBwAACTIHAAAJMwcAAAk0BwAACTUHAAAJNgcAAAk3BwAACTgHAAAJOQcAAAk6BwAACTsHAAAJPAcAAAk9BwAACT4HAAAJPwcAAAlABwAACUEHAAAJQgcAAAlDBwAACUQHAAAJRQcAAAlGBwAACUcHAAAJSAcAAAlJBwAACUoHAAAJSwcAAAlMBwAACU0HAAAJTgcAAAlPBwAACVAHAAAJUQcAAAlSBwAACVMHAAAJVAcAAAlVBwAACVYHAAAJVwcAAAlYBwAACVkHAAAJWgcAAAlbBwAACVwHAAAJXQcAAAleBwAACV8HAAAJYAcAAAlhBwAACWIHAAAJYwcAAAlkBwAACWUHAAAJZgcAAAlnBwAACWgHAAAJaQcAAAlqBwAACWsHAAAJbAcAAAltBwAACW4HAAAJbwcAAAlwBwAACXEHAAAJcgcAAAlzBwAACXQHAAAJdQcAAAl2BwAACXcHAAAJeAcAAAl5BwAACXoHAAAJewcAAAl8BwAACX0HAAAJfgcAAAl/BwAACYAHAAAJgQcAAAmCBwAACYMHAAAJhAcAAAmFBwAACYYHAAAJhwcAAAmIBwAACYkHAAAJigcAAAmLBwAACYwHAAAJjQcAAAmOBwAACY8HAAAJkAcAAAmRBwAACZIHAAAJkwcAAAmUBwAACZUHAAAJlgcAAAmXBwAACZgHAAAJmQcAAAmaBwAACZsHAAAJnAcAAAmdBwAACZ4HAAAJnwcAAAmgBwAACaEHAAAJogcAAAmjBwAACaQHAAAJpQcAAAmmBwAACacHAAAJqAcAAAmpBwAACaoHAAAJqwcAAAmsBwAACa0HAAAJrgcAAAmvBwAACbAHAAAJsQcAAAmyBwAACbMHAAAJtAcAAAm1BwAACbYHAAAJtwcAAAm4BwAACbkHAAAJugcAAAm7BwAACbwHAAAJvQcAAAm+BwAACb8HAAAJwAcAAAnBBwAACcIHAAAJwwcAAAnEBwAACcUHAAAJxgcAAAnHBwAACcgHAAAJyQcAAAnKBwAACcsHAAAJzAcAAAnNBwAACc4HAAAJzwcAAAnQBwAACdEHAAAJ0gcAAAnTBwAACdQHAAAJ1QcAAAnWBwAACdcHAAAJ2AcAAAnZBwAACdoHAAAJ2wcAAAncBwAACd0HAAAJ3gcAAAnfBwAACeAHAAAJ4QcAAAniBwAACeMHAAAJ5AcAAAnlBwAACeYHAAAJ5wcAAAnoBwAACekHAAAJ6gcAAAnrBwAACewHAAAJ7QcAAAnuBwAADZgFNAAAAApJbmtQb2ludFYxBAAAAAFYAVkOUHJlc3N1cmVGYWN0b3IJVGltZVN0YW1wAAAAAAYGCxACAAAAroizgcJivD+Q+L6GSpysPwAAAD8AAAAAAAAAAAE1AAAANAAAAAYOnKDjsrs/kPi+hkqcrD8AAAA/EAAAAAAAAAABNgAAADQAAABmk4S/BAO7P9zqZok6ras/AAAAPx8AAAAAAAAAATcAAAA0AAAAENb4ThWruj/c6maJOq2rPwAAAD8fAAAAAAAAAAE4AAAANAAAAMAYbd4lU7o/3OpmiTqtqz8AAAA/LwAAAAAAAAABOQAAADQAAABsW+FtNvu5P9zqZok6ras/AAAAPy8AAAAAAAAAAToAAAA0AAAAdCM+HGjzuD/c6maJOq2rPwAAAD8+AAAAAAAAAAE7AAAANAAAACRmsqt4m7g/3OpmiTqtqz8AAAA/PgAAAAAAAAABPAAAADQAAACA65rKmeu3P9zqZok6ras/AAAAP04AAAAAAAAAAT0AAAA0AAAA2nCD6bo7tz/c6maJOq2rPwAAAD9OAAAAAAAAAAE+AAAANAAAADL2awjci7Y/3OpmiTqtqz8AAAA/XgAAAAAAAAABPwAAADQAAACOe1Qn/du1P9zqZok6ras/AAAAP14AAAAAAAAAAUAAAAA0AAAAlkOx1S7UtD+Q+L6GSpysPwAAAD9tAAAAAAAAAAFBAAAANAAAAPLImfRPJLQ/kPi+hkqcrD8AAAA/bQAAAAAAAAABQgAAADQAAABSToITcXSzP5D4voZKnKw/AAAAP30AAAAAAAAAAUMAAAA0AAAABllTUbMUsj+Q+L6GSpysPwAAAD99AAAAAAAAAAFEAAAANAAAAGDeO3DUZLE/kPi+hkqcrD8AAAA/jQAAAAAAAAABRQAAADQAAABoppgeBl2wP0QGF4Rai60/AAAAP40AAAAAAAAAAUYAAAA0AAAAGukMrhYFsD9EBheEWoutPwAAAD+cAAAAAAAAAAFHAAAANAAAAOjc6plvqq4//BNvgWp6rj8AAAA/nAAAAAAAAAABSAAAADQAAAD8bKT20pqsP/wTb4Fqeq4/AAAAP6wAAAAAAAAAAUkAAAA0AAAAUPKMFfTqqz/8E2+BanquPwAAAD+sAAAAAAAAAAFKAAAANAAAAAT9XVM2i6o/rCHHfnpprz8AAAA/uwAAAAAAAAABSwAAADQAAABkgkZyV9upP6whx356aa8/AAAAP7sAAAAAAAAAAUwAAAA0AAAAfBIAz7rLpz+sIcd+emmvPwAAAD/LAAAAAAAAAAFNAAAANAAAACwd0Qz9a6Y/rCHHfnpprz8AAAA/ywAAAAAAAAABTgAAADQAAACMorkrHrylP6yXDz5FLLA/AAAAP9sAAAAAAAAAAU8AAAA0AAAAmDJziIGsoz+Inrs8zaOwPwAAAD/bAAAAAAAAAAFQAAAANAAAAFQ9RMbDTKI/YKVnO1UbsT8AAAA/6gAAAAAAAAABUQAAADQAAACwwizl5JyhP2ClZztVG7E/AAAAP+oAAAAAAAAAAVIAAAA0AAAAYM39Iic9oD86rBM63ZKxPwAAAD/6AAAAAAAAAAFTAAAANAAAAHilzIOQGp8/FrO/OGUKsj8AAAA/+gAAAAAAAAABVAAAADQAAAA4sJ3B0rqdP+q5azftgbI/AAAAPwoBAAAAAAAAAVUAAAA0AAAAoMU/PVf7mj+gx8M0/XCzPwAAAD8ZAQAAAAAAAAFWAAAANAAAAFDQEHuZm5k/es5vM4Xosz8AAAA/GQEAAAAAAAABVwAAADQAAAAI2+G42zuYP1LVGzINYLQ/AAAAPykBAAAAAAAAAVgAAAA0AAAAePCDNGB8lT/c6R8upca1PwAAAD8pAQAAAAAAAAFZAAAANAAAAHjwgzRgfJU/uPDLLC0+tj8AAAA/OAEAAAAAAAABWgAAADQAAAAw+1RyohyUP2b+Iyo9Lbc/AAAAPzgBAAAAAAAAAVsAAAA0AAAA6AUmsOS8kj/QGdQkXQu5PwAAAD9IAQAAAAAAAAFcAAAANAAAAOgFJrDkvJI/ficsIm36uT8AAAA/SAEAAAAAAAABXQAAADQAAADoBSaw5LySPzQ1hB996bo/AAAAP1gBAAAAAAAAAV4AAAA0AAAA6AUmsOS8kj/qQtwcjdi7PwAAAD9YAQAAAAAAAAFfAAAANAAAAOgFJrDkvJI/dFfgGCU/vT8AAAA/ZwEAAAAAAAABYAAAADQAAADoBSaw5LySPyZlOBY1Lr4/AAAAP2cBAAAAAAAAAWEAAAA0AAAAMPtUcqIclD+weTwSzZS/PwAAAD93AQAAAAAAAAFiAAAANAAAALjlsvYd3JY/Hkcgh7J9wD8AAAA/dwEAAAAAAAABYwAAADQAAADoum7/FFucP2RRIoX+MME/AAAAP4cBAAAAAAAAAWQAAAA0AAAAsMIs5eScoT8XX3qCDiDCPwAAAD+HAQAAAAAAAAFlAAAANAAAAIyiuSsevKU/X2l8gFrTwj8AAAA/lgEAAAAAAAABZgAAADQAAAAE/V1TNouqP6Nzfn6mhsM/AAAAP5YBAAAAAAAAAWcAAAA0AAAAGukMrhYFsD/nfYB88jnEPwAAAD+mAQAAAAAAAAFoAAAANAAAAPyQ9qKBHLM/wYQse3qxxD8AAAA/pgEAAAAAAAABaQAAADQAAACKs/d4y+O2PzGIgno+7cQ/AAAAP7UBAAAAAAAAAWoAAAA0AAAAENb4ThWruj+bi9h5AinFPwAAAD+1AQAAAAAAAAFrAAAANAAAAO61hZVOyr4/m4vYeQIpxT8AAAA/xQEAAAAAAAABbAAAADQAAADlSgnuw3TBP5uL2HkCKcU/AAAAP8UBAAAAAAAAAW0AAAA0AAAAKXjbAVDcwz+bi9h5AinFPwAAAD/VAQAAAAAAAAFuAAAANAAAAGelrRXcQ8Y/m4vYeQIpxT8AAAA/1QEAAAAAAAABbwAAADQAAABVFfS4eFPIPzGIgno+7cQ/AAAAP+QBAAAAAAAAAXAAAAA0AAAARYU6XBVjyj/BhCx7erHEPwAAAD/kAQAAAAAAAAFxAAAANAAAAIsWO0e6Rsw/532AfPI5xD8AAAA/9AEAAAAAAAABcgAAADQAAAB3hoHqVlbOP8ls0n8eD8M/AAAAP/QBAAAAAAAAAXMAAAA0AAAA3gvB6v0c0D8XX3qCDiDCPwAAAD8EAgAAAAAAAAF0AAAANAAAACxlHoTU+NA/+E3MhTr1wD8AAAA/BAIAAAAAAAABdQAAADQAAAB6vnsdq9TRP0ZAdIgqBsA/AAAAPxMCAAAAAAAAAXYAAAA0AAAAdlpNRpJY0j9MXowXrba9PwAAAD8TAgAAAAAAAAF3AAAANAAAAHL2Hm953NI/NDWEH33puj8AAAA/KAIAAAAAAAABeAAAADQAAAAYo827ZErTPxwMfCdNHLg/AAAAPygCAAAAAAAAAXkAAAA0AAAAbJLwl2Bg0z/c6R8upca1PwAAAD83AgAAAAAAAAF6AAAANAAAAMKBE3RcdtM/es5vM4Xosz8AAAA/NwIAAAAAAAABewAAADQAAADCgRN0XHbTPxazvzhlCrI/AAAAP0cCAAAAAAAAAXwAAAA0AAAAwoETdFx20z/8E2+BanquPwAAAD9HAgAAAAAAAAF9AAAANAAAAMSzqt9oNNM/fM+2jhrPqT8AAAA/VwIAAAAAAAABfgAAADQAAABy9h5vedzSP/yK/pvKI6U/AAAAP2YCAAAAAAAAAX8AAAA0AAAAdCi22oWa0j/kYfajmlaiPwAAAD9mAgAAAAAAAAGAAAAANAAAAMx7B46aLNI/mHHcV9USnz8AAAA/dgIAAAAAAAABgQAAADQAAADS3zVls6jRP2AfzGd1eJk/AAAAP3YCAAAAAAAAAYIAAAA0AAAA1kNkPMwk0T84zbt3Fd6TPwAAAD+GAgAAAAAAAAGDAAAANAAAANzZKX/xXtA/ZJZbgtUhkD8AAAA/hgIAAAAAAAABhAAAADQAAAAXnWr0HIrPP1C/9hkry4g/AAAAP5UCAAAAAAAAAYUAAAA0AAAAd4aB6lZWzj+oUTYvq1KBPwAAAD+VAgAAAAAAAAGGAAAANAAAAIeyDHChysw/YLVWPK13aD8AAAA/pQIAAAAAAAABhwAAADQAAACR3pf16z7LP2C1Vjytd2g/AAAAP6UCAAAAAAAAAYgAAAA0AAAA78eu6yULyj9gtVY8rXdoPwAAAD+0AgAAAAAAAAGJAAAANAAAAKnSfyloq8g/YLVWPK13aD8AAAA/tAIAAAAAAAABigAAADQAAAAHvJYfonfHP2C1Vjytd2g/AAAAP8QCAAAAAAAAAYsAAAA0AAAAEYTzzdNvxj9gtVY8rXdoPwAAAD/EAgAAAAAAAAGMAAAANAAAAMMqljT9k8U/YLVWPK13aD8AAAA/1AIAAAAAAAABjQAAADQAAADHjsQLFhDFP2C1Vjytd2g/AAAAP9QCAAAAAAAAAY4AAAA0AAAAy/Ly4i6MxD9gtVY8rXdoPwAAAD/jAgAAAAAAAAGPAAAANAAAAM9WIbpHCMQ/YLVWPK13aD8AAAA/4wIAAAAAAAABkAAAADQAAAB9mZVJWLDDP2C1Vjytd2g/AAAAP/MCAAAAAAAAAZEAAAA0AAAA07pPkWCEwz8QyOuIVrRzPwAAAD8DAwAAAAAAAAGSAAAANAAAALChusFoPYI/gEEeDEe92z8AAAA/AAAAAAAAAAABkwAAADQAAACwobrBaD2CP8o/cwxln9s/AAAAPwAAAAAAAAAAAZQAAAA0AAAAUIwYRuT8hD8SPsgMg4HbPwAAAD8QAAAAAAAAAAGVAAAANAAAAPB2dspfvIc/XjwdDaFj2z8AAAA/EAAAAAAAAAABlgAAADQAAACAYdRO23uKP6g6cg2/Rds/AAAAPyAAAAAAAAAAAZcAAAA0AAAAkDaQV9L6jz/wOMcN3SfbPwAAAD8vAAAAAAAAAAGYAAAANAAAAOgFJrDkvJI/hDVxDhns2j8AAAA/LwAAAAAAAAABmQAAADQAAAB48IM0YHyVPxgyGw9VsNo/AAAAPz8AAAAAAAAAAZoAAAA0AAAACNvhuNs7mD/0LBoQr1baPwAAAD9PAAAAAAAAAAGbAAAANAAAAKDFPz1X+5o/iCnEEOsa2j8AAAA/TwAAAAAAAAABnAAAADQAAAA4sJ3B0rqdPxwmbhEn39k/AAAAP14AAAAAAAAAAZ0AAAA0AAAABEgVBAbtoD9CH8ISn2fZPwAAAD9hAAAAAAAAAAGeAAAANAAAAJgyc4iBrKM/IBrBE/kN2T8AAAA/cQAAAAAAAAABnwAAADQAAADkJ6JKPwylP/wUwBRTtNg/AAAAP3EAAAAAAAAAAaAAAAA0AAAAfBIAz7rLpz/aD78VrVrYPwAAAD+AAAAAAAAAAAGhAAAANAAAAAT9XVM2i6o/tAq+FgcB2D8AAAA/gAAAAAAAAAABogAAADQAAAD8bKT20pqsP9wDEhh/idc/AAAAP5AAAAAAAAAAAaMAAAA0AAAA6NzqmW+qrj+4/hAZ2S/XPwAAAD+QAAAAAAAAAAGkAAAANAAAAGimmB4GXbA/TPu6GRX01j8AAAA/oAAAAAAAAAABpQAAADQAAABg3jtw1GSxPyj2uRpvmtY/AAAAP6AAAAAAAAAAAaYAAAA0AAAAVhbfwaJssj8G8bgbyUDWPwAAAD+vAAAAAAAAAAGnAAAANAAAAKILDoRgzLM/5Ou3HCPn1T8AAAA/rwAAAAAAAAABqAAAADQAAABGhiVlP3y0P3boYR1fq9U/AAAAP78AAAAAAAAAAakAAAA0AAAAPr7Itg2EtT+e4bUe1zPVPwAAAD+/AAAAAAAAAAGqAAAANAAAAOI44JfsM7Y/Mt5fHxP41D8AAAA/zwAAAAAAAAABqwAAADQAAAAuLg9aqpO3P8TaCSBPvNQ/AAAAP88AAAAAAAAAAawAAAA0AAAA0KgmO4lDuD9Y17Mgi4DUPwAAAD/eAAAAAAAAAAGtAAAANAAAAHQjPhxo87g/6tNdIcdE1D8AAAA/3gAAAAAAAAABrgAAADQAAABsW+FtNvu5PzTSsiHlJtQ/AAAAP+4AAAAAAAAAAa8AAAA0AAAAENb4ThWruj9+0AciAwnUPwAAAD/uAAAAAAAAAAGwAAAANAAAAGaThL8EA7s/Es2xIj/N0z8AAAA//QAAAAAAAAABsQAAADQAAABeyycR0wq8PxLNsSI/zdM/AAAAP/0AAAAAAAAAAbIAAAA0AAAAroizgcJivD9aywYjXa/TPwAAAD8NAQAAAAAAAAGzAAAANAAAAAJGP/Kxurw/pslbI3uR0z8AAAA/DQEAAAAAAAABtAAAADQAAAD6feJDgMK9P6bJWyN7kdM/AAAAPx0BAAAAAAAAAbUAAAA0AAAAnvj5JF9yvj/wx7AjmXPTPwAAAD8dAQAAAAAAAAG2AAAANAAAAO61hZVOyr4/gsRaJNU30z8AAAA/LAEAAAAAAAABtwAAADQAAADi7SjnHNK/P8rCryTzGdM/AAAAPywBAAAAAAAAAbgAAAA0AAAARTQg5P1AwD9gv1klL97SPwAAAD88AQAAAAAAAAG5AAAANAAAAJfxq1TtmMA/8rsDJmui0j8AAAA/PAEAAAAAAAABugAAADQAAAA7bMM1zEjBP4a4rSanZtI/AAAAP0wBAAAAAAAAAbsAAAA0AAAAOQiVXrPMwT8atVcn4yrSPwAAAD9MAQAAAAAAAAG8AAAANAAAADOkZoeaUMI/9q9WKD3R0T8AAAA/WwEAAAAAAAABvQAAADQAAAAvQDiwgdTCP4qsACl5ldE/AAAAP1sBAAAAAAAAAb4AAAA0AAAA07pPkWCEwz8cqaoptVnRPwAAAD9rAQAAAAAAAAG/AAAANAAAACl42wFQ3MM/+qOpKg8A0T8AAAA/awEAAAAAAAABwAAAADQAAAAhFK0qN2DEP4ygUytLxNA/AAAAP3oBAAAAAAAAAcEAAAA0AAAAx47ECxYQxT8gnf0rh4jQPwAAAD96AQAAAAAAAAHCAAAANAAAAMMqljT9k8U/tJmnLMNM0D8AAAA/igEAAAAAAAABwwAAADQAAAC9xmdd5BfGP/6X/CzhLtA/AAAAP5oBAAAAAAAAAcQAAAA0AAAAuWI5hsubxj9IllEt/xDQPwAAAD+aAQAAAAAAAAHFAAAANAAAALP+Cq+yH8c/tSX3W3aqzz8AAAA/mgEAAAAAAAABxgAAADQAAACxmtzXmaPHP0kioVyybs8/AAAAP6kBAAAAAAAAAccAAAA0AAAAVRX0uHhTyD9xG/VdKvfOPwAAAD+5AQAAAAAAAAHIAAAANAAAAPuPC5pXA8k/lRRJX6J/zj8AAAA/uQEAAAAAAAAByQAAADQAAACfCiN7NrPJPysR81/eQ84/AAAAP8kBAAAAAAAAAcoAAAA0AAAA72OAFA2Pyj9RCkdhVszNPwAAAD/JAQAAAAAAAAHLAAAANAAAAJHel/XrPss/5wbxYZKQzT8AAAA/2AEAAAAAAAABzAAAADQAAAA3Wa/Wyu7LP3cDm2LOVM0/AAAAP9gBAAAAAAAAAc0AAAA0AAAAh7IMcKHKzD+b/O5jRt3MPwAAAD/oAQAAAAAAAAHOAAAANAAAAH9O3piITs0/x/VCZb5lzD8AAAA/6AEAAAAAAAABzwAAADQAAAAnyfV5Z/7NP1fy7GX6Kcw/AAAAP/cBAAAAAAAAAdAAAAA0AAAAI2XHok6Czj9760BncrLLPwAAAD/3AQAAAAAAAAHRAAAANAAAAHUiUxM+2s4/p+SUaOo6yz8AAAA/BwIAAAAAAAAB0gAAADQAAABvviQ8JV7PP6fklGjqOss/AAAAPwcCAAAAAAAAAdMAAAA0AAAAw3uwrBS2zz/N3ehpYsPKPwAAAD8XAgAAAAAAAAHUAAAANAAAAGla9mQM4s8/X9qSap6Hyj8AAAA/FwIAAAAAAAAB1QAAADQAAADeC8Hq/RzQP/HWPGvaS8o/AAAAPyYCAAAAAAAAAdYAAAA0AAAAMvvjxvky0D+H0+ZrFhDKPwAAAD8mAgAAAAAAAAHXAAAANAAAAIjqBqP1SNA/h9PmaxYQyj8AAAA/NgIAAAAAAAAB2AAAADQAAADc2Sl/8V7QPxnQkGxS1Mk/AAAAPzYCAAAAAAAAAdkAAAA0AAAAMMlMW+100D+vzDptjpjJPwAAAD9GAgAAAAAAAAHaAAAANAAAAIa4bzfpitA/r8w6bY6YyT8AAAA/RgIAAAAAAAAB2wAAADQAAADap5IT5aDQPz/J5G3KXMk/AAAAP1UCAAAAAAAAAdwAAAA0AAAALpe17+C20D8/yeRtylzJPwAAAD9VAgAAAAAAAAHdAAAANAAAAISG2MvczNA/08WObgYhyT8AAAA/ZQIAAAAAAAAB3gAAADQAAAAsZR6E1PjQP2nCOG9C5cg/AAAAP2UCAAAAAAAAAd8AAAA0AAAA1kNkPMwk0T/5vuJvfqnIPwAAAD9nAgAAAAAAAAHgAAAANAAAAIAiqvTDUNE/j7uMcLptyD8AAAA/ZwIAAAAAAAAB4QAAADQAAAAmAfCsu3zRP7O04HEy9sc/AAAAP3cCAAAAAAAAAeIAAAA0AAAA0t81ZbOo0T9JsYpybrrHPwAAAD93AgAAAAAAAAHjAAAANAAAANLfNWWzqNE/2600c6p+xz8AAAA/hwIAAAAAAAAB5AAAADQAAAB6vnsdq9TRP9utNHOqfsc/AAAAP4cCAAAAAAAAAeUAAAA0AAAAzq2e+abq0T/brTRzqn7HPwAAAD+WAgAAAAAAAAHmAAAANAAAACSdwdWiANI/b6rec+ZCxz8AAAA/lgIAAAAAAAAB5wAAADQAAAB4jOSxnhbSP/+miHQiB8c/AAAAP6YCAAAAAAAAAegAAAA0AAAAzHsHjpos0j//poh0IgfHPwAAAD+mAgAAAAAAAAHpAAAANAAAACJrKmqWQtI/laMydV7Lxj8AAAA/tgIAAAAAAAAB6gAAADQAAAB2Wk1GkljSP5WjMnVey8Y/AAAAP7YCAAAAAAAAAesAAAA0AAAAyklwIo5u0j8loNx1mo/GPwAAAD/FAgAAAAAAAAHsAAAANAAAAB45k/6JhNI/u5yGdtZTxj8AAAA/1QIAAAAAAAAB7QAAADQAAAB0KLbahZrSP7uchnbWU8Y/AAAAP/QCAAAAAAAAAe4AAAA0AAAAHAf8kn3G0j9PmTB3EhjGPwAAAD8EAwAAAAAAAAHvAAAANAAAAHL2Hm953NI/4ZXad07cxT8AAAA/EwMAAAAAAAAB8AAAADQAAADG5UFLdfLSP+GV2ndO3MU/AAAAPxMDAAAAAAAAAfEAAAA0AAAAHNVkJ3EI0z93koR4iqDFPwAAAD8jAwAAAAAAAAHyAAAANAAAAHDEhwNtHtM/B48uecZkxT8AAAA/IwMAAAAAAAAB8wAAADQAAADEs6rfaDTTPwePLnnGZMU/AAAAPzMDAAAAAAAAAfQAAAA0AAAAGKPNu2RK0z8Hjy55xmTFPwAAAD9CAwAAAAAAAAH1AAAANAAAAGyS8JdgYNM/B48uecZkxT8AAAA/QgMAAAAAAAAB9gAAADQAAADCgRN0XHbTPwePLnnGZMU/AAAAP1IDAAAAAAAAAfcAAAA0AAAAFnE2UFiM0z8Hjy55xmTFPwAAAD9hAwAAAAAAAAH4AAAANAAAAGpgWSxUotM/B48uecZkxT8AAAA/YQMAAAAAAAAB+QAAADQAAAAUP5/kS87TPwePLnnGZMU/AAAAP3EDAAAAAAAAAfoAAAA0AAAAai7CwEfk0z8Hjy55xmTFPwAAAD+BAwAAAAAAAAH7AAAANAAAABINCHk/ENQ/B48uecZkxT8AAAA/gQMAAAAAAAAB/AAAADQAAABm/CpVOybUPwePLnnGZMU/AAAAP5ADAAAAAAAAAf0AAAA0AAAAuutNMTc81D8Hjy55xmTFPwAAAD+QAwAAAAAAAAH+AAAANAAAAGTKk+kuaNQ/B48uecZkxT8AAAA/oAMAAAAAAAAB/wAAADQAAAC4ubbFKn7UPwePLnnGZMU/AAAAP6ADAAAAAAAAAQABAAA0AAAAYpj8fSKq1D8Hjy55xmTFPwAAAD+wAwAAAAAAAAEBAQAANAAAALiHH1oewNQ/B48uecZkxT8AAAA/vwMAAAAAAAABAgEAADQAAABgZmUSFuzUPwePLnnGZMU/AAAAP78DAAAAAAAAAQMBAAA0AAAAtFWI7hEC1T8Hjy55xmTFPwAAAD/PAwAAAAAAAAEEAQAANAAAAAhFq8oNGNU/B48uecZkxT8AAAA/3gMAAAAAAAABBQEAADQAAABeNM6mCS7VPwePLnnGZMU/AAAAPw0EAAAAAAAAAQYBAAA0AAAAXjTOpgku1T93koR4iqDFPwAAAD88BAAAAAAAAAEHAQAANAAAAF40zqYJLtU/4ZXad07cxT8AAAA/TAQAAAAAAAABCAEAADQAAABeNM6mCS7VP0+ZMHcSGMY/AAAAP0wEAAAAAAAAAQkBAAA0AAAAsiPxggVE1T+7nIZ21lPGPwAAAD9bBAAAAAAAAAEKAQAANAAAALIj8YIFRNU/laMydV7Lxj8AAAA/WwQAAAAAAAABCwEAADQAAACyI/GCBUTVP/+miHQiB8c/AAAAP2sEAAAAAAAAAQwBAAA0AAAAsiPxggVE1T9vqt5z5kLHPwAAAD9rBAAAAAAAAAENAQAANAAAALIj8YIFRNU/SbGKcm66xz8AAAA/dwQAAAAAAAABDgEAADQAAACyI/GCBUTVP7O04HEy9sc/AAAAP3cEAAAAAAAAAQ8BAAA0AAAAsiPxggVE1T8fuDZx9jHIPwAAAD+GBAAAAAAAAAEQAQAANAAAALIj8YIFRNU/j7uMcLptyD8AAAA/hgQAAAAAAAABEQEAADQAAACyI/GCBUTVP2nCOG9C5cg/AAAAP5YEAAAAAAAAARIBAAA0AAAAsiPxggVE1T/TxY5uBiHJPwAAAD+WBAAAAAAAAAETAQAANAAAALIj8YIFRNU/P8nkbcpcyT8AAAA/pgQAAAAAAAABFAEAADQAAACyI/GCBUTVPxnQkGxS1Mk/AAAAP6YEAAAAAAAAARUBAAA0AAAAsiPxggVE1T+H0+ZrFhDKPwAAAD+1BAAAAAAAAAEWAQAANAAAALIj8YIFRNU/8dY8a9pLyj8AAAA/tQQAAAAAAAABFwEAADQAAABeNM6mCS7VP1/akmqeh8o/AAAAP8UEAAAAAAAAARgBAAA0AAAAXjTOpgku1T/N3ehpYsPKPwAAAD/FBAAAAAAAAAEZAQAANAAAAF40zqYJLtU/p+SUaOo6yz8AAAA/1AQAAAAAAAABGgEAADQAAAAIRavKDRjVPxHo6meudss/AAAAP9QEAAAAAAAAARsBAAA0AAAAtFWI7hEC1T9760BncrLLPwAAAD/kBAAAAAAAAAEcAQAANAAAALRViO4RAtU/V/LsZfopzD8AAAA/5AQAAAAAAAABHQEAADQAAABgZmUSFuzUP8f1QmW+Zcw/AAAAP/QEAAAAAAAAAR4BAAA0AAAAYGZlEhbs1D+b/O5jRt3MPwAAAD/0BAAAAAAAAAEfAQAANAAAAAp3QjYa1tQ/CwBFYwoZzT8AAAA/AwUAAAAAAAABIAEAADQAAAAKd0I2GtbUP3cDm2LOVM0/AAAAPwMFAAAAAAAAASEBAAA0AAAAuIcfWh7A1D93A5tizlTNPwAAAD8TBQAAAAAAAAEiAQAANAAAAGKY/H0iqtQ/5wbxYZKQzT8AAAA/EwUAAAAAAAABIwEAADQAAABimPx9IqrUP1EKR2FWzM0/AAAAPyMFAAAAAAAAASQBAAA0AAAADqnZoSaU1D+7DZ1gGgjOPwAAAD8jBQAAAAAAAAElAQAANAAAAA6p2aEmlNQ/KxHzX95Dzj8AAAA/MgUAAAAAAAABJgEAADQAAABkypPpLmjUP5UUSV+if84/AAAAPzIFAAAAAAAAAScBAAA0AAAAZMqT6S5o1D8DGJ9eZrvOPwAAAD9CBQAAAAAAAAEoAQAANAAAAGb8KlU7JtQ/2x5LXe4yzz8AAAA/QgUAAAAAAAABKQEAADQAAAASDQh5PxDUP7Ul91t2qs8/AAAAP1EFAAAAAAAAASoBAAA0AAAAFD+f5EvO0z9IllEt/xDQPwAAAD9hBQAAAAAAAAErAQAANAAAAMBPfAhQuNM/tJmnLMNM0D8AAAA/YQUAAAAAAAABLAEAADQAAAAWcTZQWIzTPyCd/SuHiNA/AAAAP2EFAAAAAAAAAS0BAAA0AAAAbJLwl2Bg0z/WnqgraabQPwAAAD9xBQAAAAAAAAEuAQAANAAAAMSzqt9oNNM/RKL+Ki3i0D8AAAA/cQUAAAAAAAABLwEAADQAAAAc1WQncQjTP/qjqSoPANE/AAAAP4AFAAAAAAAAATABAAA0AAAAxuVBS3Xy0j9mp/8p0zvRPwAAAD+QBQAAAAAAAAExAQAANAAAABwH/JJ9xtI/HKmqKbVZ0T8AAAA/kAUAAAAAAAABMgEAADQAAAB0KLbahZrSP4qsACl5ldE/AAAAP6AFAAAAAAAAATMBAAA0AAAAHjmT/omE0j8+rqsoW7PRPwAAAD+gBQAAAAAAAAE0AQAANAAAAHZaTUaSWNI/rLEBKB/v0T8AAAA/rwUAAAAAAAABNQEAADQAAADMeweOmizSPxq1VyfjKtI/AAAAP68FAAAAAAAAATYBAAA0AAAAJJ3B1aIA0j+GuK0mp2bSPwAAAD+/BQAAAAAAAAE3AQAANAAAAHq+ex2r1NE/PLpYJomE0j8AAAA/vwUAAAAAAAABOAEAADQAAADS3zVls6jRP6i9riVNwNI/AAAAP84FAAAAAAAAATkBAAA0AAAAJgHwrLt80T8WwQQlEfzSPwAAAD/OBQAAAAAAAAE6AQAANAAAAIAiqvTDUNE/ysKvJPMZ0z8AAAA/3gUAAAAAAAABOwEAADQAAAAqM4cYyDrRPzjGBSS3VdM/AAAAP94FAAAAAAAAATwBAAA0AAAAgFRBYNAO0T/wx7AjmXPTPwAAAD/uBQAAAAAAAAE9AQAANAAAACxlHoTU+NA/WssGI12v0z8AAAA/7gUAAAAAAAABPgEAADQAAADYdfun2OLQPxLNsSI/zdM/AAAAP/0FAAAAAAAAAT8BAAA0AAAAhIbYy9zM0D/IzlwiIevTPwAAAD/9BQAAAAAAAAFAAQAANAAAANqnkhPloNA/ftAHIgMJ1D8AAAA/DQYAAAAAAAABQQEAADQAAADap5IT5aDQP+rTXSHHRNQ/AAAAPw0GAAAAAAAAAUIBAAA0AAAAMMlMW+100D+i1QghqWLUPwAAAD8dBgAAAAAAAAFDAQAANAAAANzZKX/xXtA/WNezIIuA1D8AAAA/HQYAAAAAAAABRAEAADQAAADeC8Hq/RzQP8TaCSBPvNQ/AAAAPywGAAAAAAAAAUUBAAA0AAAAihyeDgIH0D8y3l8fE/jUPwAAAD8sBgAAAAAAAAFGAQAANAAAAGla9mQM4s8/5t8KH/UV1T8AAAA/PAYAAAAAAAABRwEAADQAAAAXnWr0HIrPP57htR7XM9U/AAAAPzwGAAAAAAAAAUgBAAA0AAAAxd/egy0yzz8I5Qsem2/VPwAAAD9LBgAAAAAAAAFJAQAANAAAABsBmcs1Bs8/wOa2HX2N1T8AAAA/cwYAAAAAAAABSgEAADQAAADJQw1bRq7OP3boYR1fq9U/AAAAP4MGAAAAAAAAAUsBAAA0AAAAI2XHok6Czj8u6gwdQcnVPwAAAD+SBgAAAAAAAAFMAQAANAAAAHeGgepWVs4/5Ou3HCPn1T8AAAA/kgYAAAAAAAABTQEAADQAAADNpzsyXyrOP5jtYhwFBdY/AAAAP6IGAAAAAAAAAU4BAAA0AAAAe+qvwW/SzT9Q7w0c5yLWPwAAAD+iBgAAAAAAAAFPAQAANAAAAH9O3piITs0/BvG4G8lA1j8AAAA/sgYAAAAAAAABUAEAADQAAAAtkVIomfbMP3T0DhuNfNY/AAAAP7IGAAAAAAAAAVEBAAA0AAAAM/WA/7FyzD8o9rkab5rWPwAAAD/BBgAAAAAAAAFSAQAANAAAAN839Y7CGsw/KPa5Gm+a1j8AAAA/wQYAAAAAAAABUwEAADQAAADlmyNm25bLP5b5Dxoz1tY/AAAAP9EGAAAAAAAAAVQBAAA0AAAAkd6X9es+yz9M+7oZFfTWPwAAAD/RBgAAAAAAAAFVAQAANAAAAD8hDIX85so/BP1lGfcR1z8AAAA/4AYAAAAAAAABVgEAADQAAADvY4AUDY/KP7j+EBnZL9c/AAAAP/AGAAAAAAAAAVcBAAA0AAAA78eu6yULyj8kAmcYnWvXPwAAAD/wBgAAAAAAAAFYAQAANAAAAEnpaDMu38k/JAJnGJ1r1z8AAAA/AAcAAAAAAAABWQEAADQAAAD3K93CPofJP9wDEhh/idc/AAAAPwAHAAAAAAAAAVoBAAA0AAAA+48LmlcDyT+SBb0XYafXPwAAAD8PBwAAAAAAAAFbAQAANAAAAE+xxeFf18g/SgdoF0PF1z8AAAA/DwcAAAAAAAABXAEAADQAAACp0n8paKvIPwAJExcl49c/AAAAPx8HAAAAAAAAAV0BAAA0AAAAVRX0uHhTyD+0Cr4WBwHYPwAAAD8fBwAAAAAAAAFeAQAANAAAAAFYaEiJ+8c/bAxpFuke2D8AAAA/LwcAAAAAAAABXwEAADQAAABbeSKQkc/HPyIOFBbLPNg/AAAAPy8HAAAAAAAAAWABAAA0AAAAs/4Kr7Ifxz/aD78VrVrYPwAAAD8+BwAAAAAAAAFhAQAANAAAAGVBfz7Dx8Y/RBMVFXGW2D8AAAA/PgcAAAAAAAABYgEAADQAAABnpa0V3EPGP7IWaxQ10tg/AAAAP04HAAAAAAAAAWMBAAA0AAAAawnc7PS/xT9oGBYUF/DYPwAAAD9OBwAAAAAAAAFkAQAANAAAAG9tCsQNPMU/IBrBE/kN2T8AAAA/XQcAAAAAAAABZQEAADQAAAAdsH5THuTEP9QbbBPbK9k/AAAAP10HAAAAAAAAAWYBAAA0AAAAy/Ly4i6MxD9CH8ISn2fZPwAAAD9tBwAAAAAAAAFnAQAANAAAAHk1Z3I/NMQ/+CBtEoGF2T8AAAA/bQcAAAAAAAABaAEAADQAAADPViG6RwjEP/ggbRKBhdk/AAAAP30HAAAAAAAAAWkBAAA0AAAAfZmVSViwwz9kJMMRRcHZPwAAAD99BwAAAAAAAAFqAQAANAAAAIH9wyBxLMM/HCZuESff2T8AAAA/jAcAAAAAAAABawEAADQAAADXHn5oeQDDP9InGREJ/dk/AAAAP5wHAAAAAAAAAWwBAAA0AAAAh2Hy94mowj+IKcQQ6xraPwAAAD+sBwAAAAAAAAFtAQAANAAAAN2CrD+SfMI/PitvEM042j8AAAA/rAcAAAAAAAABbgEAADQAAACJxSDPoiTCP/QsGhCvVto/AAAAP7sHAAAAAAAAAW8BAAA0AAAA4ebaFqv4wT+qLsUPkXTaPwAAAD+7BwAAAAAAAAFwAQAANAAAAI0pT6a7oME/GDIbD1Ww2j8AAAA/ywcAAAAAAAABcQEAADQAAAA7bMM1zEjBP84zxg43zto/AAAAP8sHAAAAAAAAAXIBAAA0AAAA6643xdzwwD+ENXEOGezaPwAAAD/aBwAAAAAAAAFzAQAANAAAAJfxq1TtmMA/OjccDvsJ2z8AAAA/2gcAAAAAAAABdAEAADQAAABFNCDk/UDAPzo3HA77Cds/AAAAP+oHAAAAAAAAAXUBAAA0AAAAnVXaKwYVwD/wOMcN3SfbPwAAAD/qBwAAAAAAAAF2AQAANAAAAJIwnXYter8/qDpyDb9F2z8AAAA/+gcAAAAAAAABdwEAADQAAAA+cxEGPiK/P6g6cg2/Rds/AAAAP/oHAAAAAAAAAXgBAAA0AAAA7rWFlU7Kvj9ePB0NoWPbPwAAAD8JCAAAAAAAAAF5AQAANAAAAJ74+SRfcr4/XjwdDaFj2z8AAAA/CQgAAAAAAAABegEAADQAAAD6feJDgMK9PxI+yAyDgds/AAAAPxkIAAAAAAAAAXsBAAA0AAAAosBW05BqvT8SPsgMg4HbPwAAAD8ZCAAAAAAAAAF8AQAANAAAAFIDy2KhEr0/yj9zDGWf2z8AAAA/KQgAAAAAAAABfQEAADQAAACuiLOBwmK8P4BBHgxHvds/AAAAPykIAAAAAAAAAX4BAAA0AAAAXssnEdMKvD+AQR4MR73bPwAAAD84CAAAAAAAAAF/AQAANAAAAGaThL8EA7s/7kR0Cwv52z8AAAA/SAgAAAAAAAABgAEAADQAAADAGG3eJVO6P6JGHwvtFtw/AAAAP0gIAAAAAAAAAYEBAAA0AAAAHJ5V/UajuT+iRh8L7RbcPwAAAD9XCAAAAAAAAAGCAQAANAAAAHQjPhxo87g/EEp1CrFS3D8AAAA/VwgAAAAAAAABgwEAADQAAACA65rKmeu3P8ZLIAqTcNw/AAAAP2cIAAAAAAAAAYQBAAA0AAAALi4PWqqTtz/GSyAKk3DcPwAAAD9nCAAAAAAAAAGFAQAANAAAAIqz93jL47Y/fk3LCXWO3D8AAAA/dwgAAAAAAAABhgEAADQAAAAy9msI3Iu2PzJPdglXrNw/AAAAP3cIAAAAAAAAAYcBAAA0AAAA4jjgl+wztj/qUCEJOcrcPwAAAD+GCAAAAAAAAAGIAQAANAAAAD6+yLYNhLU/oFLMCBvo3D8AAAA/hggAAAAAAAABiQEAADQAAACWQ7HVLtS0P1ZUdwj9Bd0/AAAAP5YIAAAAAAAAAYoBAAA0AAAARoYlZT98tD9WVHcI/QXdPwAAAD+WCAAAAAAAAAGLAQAANAAAAFJOghNxdLM/xFfNB8FB3T8AAAA/pggAAAAAAAABjAEAADQAAABSToITcXSzP3pZeAejX90/AAAAP6YIAAAAAAAAAY0BAAA0AAAArNNqMpLEsj8uWyMHhX3dPwAAAD+1CAAAAAAAAAGOAQAANAAAAFYW38GibLI/5lzOBmeb3T8AAAA/tQgAAAAAAAABjwEAADQAAAAGWVNRsxSyP5xeeQZJud0/AAAAP8UIAAAAAAAAAZABAAA0AAAAECGw/+QMsT8KYs8FDfXdPwAAAD/FCAAAAAAAAAGRAQAANAAAALhjJI/1tLA/CmLPBQ313T8AAAA/1AgAAAAAAAABkgEAADQAAAAa6QyuFgWwP75jegXvEt4/AAAAP9QIAAAAAAAAAZMBAAA0AAAAiFcCe05arz92ZSUF0TDePwAAAD/kCAAAAAAAAAGUAQAANAAAAOjc6plvqq4/dmUlBdEw3j8AAAA/5AgAAAAAAAABlQEAADQAAACc57vXsUqtPyxn0ASzTt4/AAAAP/QIAAAAAAAAAZYBAAA0AAAA/Gyk9tKarD8sZ9AEs07ePwAAAD/0CAAAAAAAAAGXAQAANAAAAFDyjBX06qs/4mh7BJVs3j8AAAA/AwkAAAAAAAABmAEAADQAAAAE/V1TNouqP+JoewSVbN4/AAAAPwMJAAAAAAAAAZkBAAA0AAAAZIJGclfbqT+YaiYEd4rePwAAAD8TCQAAAAAAAAGaAQAANAAAAMQHL5F4K6k/mGomBHeK3j8AAAA/EwkAAAAAAAABmwEAADQAAADEBy+ReCupP05s0QNZqN4/AAAAPyMJAAAAAAAAAZwBAAA0AAAAfBIAz7rLpz9ObNEDWajePwAAAD8yCQAAAAAAAAGdAQAANAAAACwd0Qz9a6Y/TmzRA1mo3j8AAAA/QgkAAAAAAAABngEAADQAAACMorkrHrylP05s0QNZqN4/AAAAP1EJAAAAAAAAAZ8BAAA0AAAAPK2KaWBcpD9ObNEDWajePwAAAD9RCQAAAAAAAAGgAQAANAAAAJgyc4iBrKM/Bm58AzvG3j8AAAA/YQkAAAAAAAABoQEAADQAAABUPUTGw0yiPwZufAM7xt4/AAAAP2EJAAAAAAAAAaIBAAA0AAAAsMIs5eScoT8GbnwDO8bePwAAAD9xCQAAAAAAAAGjAQAANAAAAARIFQQG7aA/Bm58AzvG3j8AAAA/cQkAAAAAAAABpAEAADQAAAB4pcyDkBqfP7xvJwMd5N4/AAAAP4AJAAAAAAAAAaUBAAA0AAAA6Lpu/xRbnD+8bycDHeTePwAAAD+QCQAAAAAAAAGmAQAANAAAAKDFPz1X+5o/vG8nAx3k3j8AAAA/oAkAAAAAAAABpwEAADQAAABQ0BB7mZuZP7xvJwMd5N4/AAAAP6AJAAAAAAAAAagBAAA0AAAAuOWy9h3clj+8bycDHeTePwAAAD+vCQAAAAAAAAGpAQAANAAAAHjwgzRgfJU/vG8nAx3k3j8AAAA/rwkAAAAAAAABqgEAADQAAAAw+1RyohyUP7xvJwMd5N4/AAAAP78JAAAAAAAAAasBAAA0AAAA6AUmsOS8kj+8bycDHeTePwAAAD/OCQAAAAAAAAGsAQAANAAAAJAQ9+0mXZE/vG8nAx3k3j8AAAA/zgkAAAAAAAABrQEAADQAAACQNpBX0vqPP7xvJwMd5N4/AAAAP94JAAAAAAAAAa4BAAA0AAAAgGHUTtt7ij+8bycDHeTePwAAAD/eCQAAAAAAAAGvAQAANAAAAPB2dspfvIc/vG8nAx3k3j8AAAA/7gkAAAAAAAABsAEAADQAAABQjBhG5PyEP7xvJwMd5N4/AAAAP/0JAAAAAAAAAbEBAAA0AAAAsKG6wWg9gj+8bycDHeTePwAAAD8NCgAAAAAAAAGyAQAANAAAAGBuuXra+34/vG8nAx3k3j8AAAA/HQoAAAAAAAABswEAADQAAABgbrl62vt+PwZufAM7xt4/AAAAPywKAAAAAAAAAbQBAAA0AAAAQJn9ceN8eT8GbnwDO8bePwAAAD8sCgAAAAAAAAG1AQAANAAAAECZ/XHjfHk/TmzRA1mo3j8AAAA/PAoAAAAAAAABtgEAADQAAAAAxEFp7P1zP5hqJgR3it4/AAAAP0sKAAAAAAAAAbcBAAA0AAAAAMRBaez9cz8sZ9AEs07ePwAAAD9bCgAAAAAAAAG4AQAANAAAAADEQWns/XM/dmUlBdEw3j8AAAA/awoAAAAAAAABuQEAADQAAAAAxEFp7P1zPwpizwUN9d0/AAAAP3oKAAAAAAAAAboBAAA0AAAAwN0Lwer9bD8KYs8FDfXdPwAAAD+KCgAAAAAAAAG7AQAANAAAAMDdC8Hq/Ww/VGAkBivX3T8AAAA/igoAAAAAAAABvAEAADQAAADA3QvB6v1sP5xeeQZJud0/AAAAP5oKAAAAAAAAAb0BAAA0AAAAwN0Lwer9bD/mXM4GZ5vdPwAAAD+aCgAAAAAAAAG+AQAANAAAAMDdC8Hq/Ww/LlsjB4V93T8AAAA/ngoAAAAAAAABvwEAADQAAADA3QvB6v1sP3pZeAejX90/AAAAP54KAAAAAAAAAcABAAA0AAAAwN0Lwer9bD/EV80HwUHdPwAAAD+uCgAAAAAAAAHBAQAANAAAAMDdC8Hq/Ww/DFYiCN8j3T8AAAA/rgoAAAAAAAABwgEAADQAAADA3QvB6v1sP1ZUdwj9Bd0/AAAAP70KAAAAAAAAAcMBAAA0AAAAgDOUr/z/YT/qUCEJOcrcPwAAAD+9CgAAAAAAAAHEAQAANAAAAIAzlK/8/2E/Mk92CVes3D8AAAA/3QoAAAAAAAABxQEAADQAAACAM5Sv/P9hP35Nywl1jtw/AAAAP90KAAAAAAAAAcYBAAA0AAAAgDOUr/z/YT/GSyAKk3DcPwAAAD/sCgAAAAAAAAHHAQAANAAAAIAzlK/8/2E/EEp1CrFS3D8AAAA/DAsAAAAAAAAByAEAADQAAACAM5Sv/P9hP1pIygrPNNw/AAAAPysLAAAAAAAAAckBAAA0AAAAgDOUr/z/YT+iRh8L7RbcPwAAAD86CwAAAAAAAAHKAQAANAAAAIAzlK/8/2E/7kR0Cwv52z8AAAA/aQsAAAAAAAABywEAADQAAADA3QvB6v1sP+5EdAsL+ds/AAAAP3kLAAAAAAAAAcwBAAA0AAAAAMRBaez9cz84Q8kLKdvbPwAAAD+3CwAAAAAAAAHNAQAANAAAAADEQWns/XM/gEEeDEe92z8AAAA/xwsAAAAAAAABzgEAADQAAABAmf1x43x5P4BBHgxHvds/AAAAP+YLAAAAAAAAAc8BAAA0AAAAYG65etr7fj+AQR4MR73bPwAAAD9UDAAAAAAAAAHQAQAANAAAAMzgyYxXS7k/H1QZfB9f4T8AAAA/AAAAAAAAAAAB0QEAADQAAADM4MmMV0u5P0PTQ3wuUOE/AAAAPwAAAAAAAAAAAdIBAAA0AAAAdCM+HGjzuD9D00N8LlDhPwAAAD8PAAAAAAAAAAHTAQAANAAAACRmsqt4m7g/Q9NDfC5Q4T8AAAA/DwAAAAAAAAAB1AEAADQAAADQqCY7iUO4P0PTQ3wuUOE/AAAAPx8AAAAAAAAAAdUBAAA0AAAALi4PWqqTtz9D00N8LlDhPwAAAD8vAAAAAAAAAAHWAQAANAAAANpwg+m6O7c/Q9NDfC5Q4T8AAAA/LwAAAAAAAAAB1wEAADQAAACKs/d4y+O2P0PTQ3wuUOE/AAAAPz4AAAAAAAAAAdgBAAA0AAAA4jjgl+wztj9D00N8LlDhPwAAAD8+AAAAAAAAAAHZAQAANAAAAD6+yLYNhLU/Q9NDfC5Q4T8AAAA/TgAAAAAAAAAB2gEAADQAAADuAD1GHiy1P0PTQ3wuUOE/AAAAP04AAAAAAAAAAdsBAAA0AAAARoYlZT98tD8fVBl8H1/hPwAAAD9eAAAAAAAAAAHcAQAANAAAAKILDoRgzLM/H1QZfB9f4T8AAAA/XgAAAAAAAAAB3QEAADQAAABSToITcXSzPx9UGXwfX+E/AAAAP20AAAAAAAAAAd4BAAA0AAAArNNqMpLEsj8fVBl8H1/hPwAAAD9tAAAAAAAAAAHfAQAANAAAAAZZU1GzFLI/H1QZfB9f4T8AAAA/fQAAAAAAAAAB4AEAADQAAABg3jtw1GSxPx9UGXwfX+E/AAAAP30AAAAAAAAAAeEBAAA0AAAAECGw/+QMsT8fVBl8H1/hPwAAAD+MAAAAAAAAAAHiAQAANAAAAGimmB4GXbA/H1QZfB9f4T8AAAA/jAAAAAAAAAAB4wEAADQAAACIVwJ7TlqvPx9UGXwfX+E/AAAAP5wAAAAAAAAAAeQBAAA0AAAAPGLTuJD6rT8fVBl8H1/hPwAAAD+sAAAAAAAAAAHlAQAANAAAAJznu9exSq0/H1QZfB9f4T8AAAA/rAAAAAAAAAAB5gEAADQAAABQ8owV9OqrPx9UGXwfX+E/AAAAP6wAAAAAAAAAAecBAAA0AAAAsHd1NBU7qz8fVBl8H1/hPwAAAD+7AAAAAAAAAAHoAQAANAAAAAT9XVM2i6o/+tTuexBu4T8AAAA/uwAAAAAAAAAB6QEAADQAAADEBy+ReCupP/rU7nsQbuE/AAAAP8sAAAAAAAAAAeoBAAA0AAAAGI0XsJl7qD/61O57EG7hPwAAAD/bAAAAAAAAAAHrAQAANAAAAHwSAM+6y6c/1FXEewF94T8AAAA/2wAAAAAAAAAB7AEAADQAAADMl+jt2xunP9RVxHsBfeE/AAAAP+oAAAAAAAAAAe0BAAA0AAAALB3RDP1rpj/UVcR7AX3hPwAAAD/qAAAAAAAAAAHuAQAANAAAAOQnoko/DKU/sNaZe/KL4T8AAAA/+gAAAAAAAAAB7wEAADQAAAA8rYppYFykP4tXb3vjmuE/AAAAP/oAAAAAAAAAAfABAAA0AAAAmDJziIGsoz9m2ER71KnhPwAAAD8JAQAAAAAAAAHxAQAANAAAALDCLOXknKE/ZthEe9Sp4T8AAAA/CQEAAAAAAAAB8gEAADQAAAAESBUEBu2gP0JZGnvFuOE/AAAAPxkBAAAAAAAAAfMBAAA0AAAAeKXMg5Aanz8c2u96tsfhPwAAAD8ZAQAAAAAAAAH0AQAANAAAAOi6bv8UW5w/HNrverbH4T8AAAA/KQEAAAAAAAAB9QEAADQAAAAI2+G42zuYP/haxXqn1uE/AAAAPykBAAAAAAAAAfYBAAA0AAAAuOWy9h3clj/T25p6mOXhPwAAAD84AQAAAAAAAAH3AQAANAAAAHjwgzRgfJU/rlxweon04T8AAAA/OAEAAAAAAAAB+AEAADQAAAAw+1RyohyUP4rdRXp6A+I/AAAAP0gBAAAAAAAAAfkBAAA0AAAA6AUmsOS8kj9A3/B5XCHiPwAAAD9YAQAAAAAAAAH6AQAANAAAAOgFJrDkvJI/GmDGeU0w4j8AAAA/ZwEAAAAAAAAB+wEAADQAAADoBSaw5LySP9FhcXkvTuI/AAAAP3cBAAAAAAAAAfwBAAA0AAAA6AUmsOS8kj+r4kZ5IF3iPwAAAD+GAQAAAAAAAAH9AQAANAAAAOgFJrDkvJI/YuTxeAJ74j8AAAA/hgEAAAAAAAAB/gEAADQAAADoBSaw5LySPxnmnHjkmOI/AAAAP5MBAAAAAAAAAf8BAAA0AAAA6AUmsOS8kj/zZnJ41afiPwAAAD+jAQAAAAAAAAEAAgAANAAAAOgFJrDkvJI/0OdHeMa24j8AAAA/sgEAAAAAAAABAQIAADQAAADoBSaw5LySP6poHXi3xeI/AAAAP7IBAAAAAAAAAQICAAA0AAAA6AUmsOS8kj+G6fJ3qNTiPwAAAD/CAQAAAAAAAAEDAgAANAAAAHjwgzRgfJU/O+udd4ry4j8AAAA/0gEAAAAAAAABBAIAADQAAAAI2+G42zuYPxhsc3d7AeM/AAAAP+EBAAAAAAAAAQUCAAA0AAAAUNAQe5mbmT/y7Eh3bBDjPwAAAD/hAQAAAAAAAAEGAgAANAAAAKDFPz1X+5o/8uxId2wQ4z8AAAA/8QEAAAAAAAABBwIAADQAAACgxT89V/uaP85tHnddH+M/AAAAP/EBAAAAAAAAAQgCAAA0AAAA6Lpu/xRbnD/ObR53XR/jPwAAAD8AAgAAAAAAAAEJAgAANAAAAOi6bv8UW5w/g2/Jdj894z8AAAA/EAIAAAAAAAABCgIAADQAAAB4pcyDkBqfP4NvyXY/PeM/AAAAPxACAAAAAAAAAQsCAAA0AAAAYM39Iic9oD9f8J52MEzjPwAAAD8gAgAAAAAAAAEMAgAANAAAAARIFQQG7aA/OXF0diFb4z8AAAA/LwIAAAAAAAABDQIAADQAAACwwizl5JyhPxbySXYSauM/AAAAP08CAAAAAAAAAQ4CAAA0AAAAVD1ExsNMoj8W8kl2EmrjPwAAAD9PAgAAAAAAAAEPAgAANAAAAPS3W6ei/KI/8HIfdgN54z8AAAA/XgIAAAAAAAABEAIAADQAAACYMnOIgayjP8vz9HX0h+M/AAAAP14CAAAAAAAAARECAAA0AAAAPK2KaWBcpD/L8/R19IfjPwAAAD9uAgAAAAAAAAESAgAANAAAAIyiuSsevKU/gfWfddal4z8AAAA/bgIAAAAAAAABEwIAADQAAAAsHdEM/WumP152dXXHtOM/AAAAP30CAAAAAAAAARQCAAA0AAAAzJfo7dsbpz9ednV1x7TjPwAAAD+NAgAAAAAAAAEVAgAANAAAAHwSAM+6y6c/OPdKdbjD4z8AAAA/jQIAAAAAAAABFgIAADQAAAAYjRewmXuoPzj3SnW4w+M/AAAAP50CAAAAAAAAARcCAAA0AAAAxAcvkXgrqT8TeCB1qdLjPwAAAD+dAgAAAAAAAAEYAgAANAAAAGSCRnJX26k/7vj1dJrh4z8AAAA/rAIAAAAAAAABGQIAADQAAAAE/V1TNouqP+749XSa4eM/AAAAP6wCAAAAAAAAARoCAAA0AAAAsHd1NBU7qz/Ject0i/DjPwAAAD+8AgAAAAAAAAEbAgAANAAAAFDyjBX06qs/yXnLdIvw4z8AAAA/zAIAAAAAAAABHAIAADQAAAD8bKT20pqsP8l5y3SL8OM/AAAAP9sCAAAAAAAAAR0CAAA0AAAA6NzqmW+qrj+Ae3Z0bQ7kPwAAAD/rAgAAAAAAAAEeAgAANAAAABrpDK4WBbA/XPxLdF4d5D8AAAA/+gIAAAAAAAABHwIAADQAAABoppgeBl2wP1z8S3ReHeQ/AAAAP/oCAAAAAAAAASACAAA0AAAAuGMkj/W0sD82fSF0TyzkPwAAAD8KAwAAAAAAAAEhAgAANAAAALSbx+DDvLE/Nn0hdE8s5D8AAAA/CgMAAAAAAAABIgIAADQAAAAGWVNRsxSyPxH+9nNAO+Q/AAAAPxoDAAAAAAAAASMCAAA0AAAArNNqMpLEsj8R/vZzQDvkPwAAAD8aAwAAAAAAAAEkAgAANAAAAFJOghNxdLM/7H7MczFK5D8AAAA/KQMAAAAAAAABJQIAADQAAACWQ7HVLtS0P+x+zHMxSuQ/AAAAPykDAAAAAAAAASYCAAA0AAAAPr7Itg2EtT/H/6FzIlnkPwAAAD85AwAAAAAAAAEnAgAANAAAAOI44JfsM7Y/pIB3cxNo5D8AAAA/OQMAAAAAAAABKAIAADQAAACKs/d4y+O2P6SAd3MTaOQ/AAAAP0kDAAAAAAAAASkCAAA0AAAALi4PWqqTtz+kgHdzE2jkPwAAAD9YAwAAAAAAAAEqAgAANAAAAIDrmsqZ67c/pIB3cxNo5D8AAAA/WAMAAAAAAAABKwIAADQAAAAkZrKreJu4P6SAd3MTaOQ/AAAAP2gDAAAAAAAAASwCAAA0AAAAdCM+HGjzuD+kgHdzE2jkPwAAAD9oAwAAAAAAAAEtAgAANAAAAByeVf1Go7k/pIB3cxNo5D8AAAA/dwMAAAAAAAABLgIAADQAAABsW+FtNvu5P6SAd3MTaOQ/AAAAP3cDAAAAAAAAAS8CAAA0AAAAwBht3iVTuj+kgHdzE2jkPwAAAD+HAwAAAAAAAAEwAgAANAAAALZQEDD0Wrs/pIB3cxNo5D8AAAA/hwMAAAAAAAABMQIAADQAAAAGDpyg47K7P6SAd3MTaOQ/AAAAP5cDAAAAAAAAATICAAA0AAAAXssnEdMKvD+kgHdzE2jkPwAAAD+XAwAAAAAAAAEzAgAANAAAAAJGP/Kxurw/pIB3cxNo5D8AAAA/pgMAAAAAAAABNAIAADQAAACiwFbTkGq9P6SAd3MTaOQ/AAAAP7gDAAAAAAAAATUCAAA0AAAASjtutG8avj+kgHdzE2jkPwAAAD/IAwAAAAAAAAE2AgAANAAAAO61hZVOyr4/x/+hcyJZ5D8AAAA/yAMAAAAAAAABNwIAADQAAACSMJ12LXq/P+x+zHMxSuQ/AAAAP9gDAAAAAAAAATgCAAA0AAAA7RJmnPVswD/sfsxzMUrkPwAAAD/YAwAAAAAAAAE5AgAANAAAAD/Q8QzlxMA/7H7MczFK5D8AAAA/5wMAAAAAAAABOgIAADQAAAA7bMM1zEjBPxH+9nNAO+Q/AAAAP+cDAAAAAAAAATsCAAA0AAAAOQiVXrPMwT82fSF0TyzkPwAAAD/3AwAAAAAAAAE8AgAANAAAAInFIM+iJMI/Nn0hdE8s5D8AAAA/9wMAAAAAAAABPQIAADQAAACHYfL3iajCP1z8S3ReHeQ/AAAAPwYEAAAAAAAAAT4CAAA0AAAA1x5+aHkAwz9c/Et0Xh3kPwAAAD8GBAAAAAAAAAE/AgAANAAAACvcCdloWMM/gHt2dG0O5D8AAAA/FgQAAAAAAAABQAIAADQAAADTuk+RYITDP6T6oHR8/+M/AAAAPxYEAAAAAAAAAUECAAA0AAAAfZmVSViwwz/Ject0i/DjPwAAAD8mBAAAAAAAAAFCAgAANAAAACl42wFQ3MM/yXnLdIvw4z8AAAA/JgQAAAAAAAABQwIAADQAAADPViG6RwjEP+749XSa4eM/AAAAPzUEAAAAAAAAAUQCAAA0AAAAeTVncj80xD8490p1uMPjPwAAAD9FBAAAAAAAAAFFAgAANAAAAHk1Z3I/NMQ/XnZ1dce04z8AAAA/RQQAAAAAAAABRgIAADQAAAB5NWdyPzTEP6Z0ynXlluM/AAAAP1UEAAAAAAAAAUcCAAA0AAAAeTVncj80xD/L8/R19IfjPwAAAD9kBAAAAAAAAAFIAgAANAAAACEUrSo3YMQ/8HIfdgN54z8AAAA/ZAQAAAAAAAABSQIAADQAAAAhFK0qN2DEPxbySXYSauM/AAAAP3QEAAAAAAAAAUoCAAA0AAAAIRStKjdgxD85cXR2IVvjPwAAAD+DBAAAAAAAAAFLAgAANAAAAMvy8uIujMQ/g2/Jdj894z8AAAA/gwQAAAAAAAABTAIAADQAAADL8vLiLozEP6ju83ZOLuM/AAAAP4MEAAAAAAAAAU0CAAA0AAAAd9E4mya4xD/ObR53XR/jPwAAAD+TBAAAAAAAAAFOAgAANAAAAB2wflMe5MQ/O+udd4ry4j8AAAA/kwQAAAAAAAABTwIAADQAAAAdsH5THuTEP2BqyHeZ4+I/AAAAP6MEAAAAAAAAAVACAAA0AAAAHbB+Ux7kxD+qaB14t8XiPwAAAD+yBAAAAAAAAAFRAgAANAAAAB2wflMe5MQ/0OdHeMa24j8AAAA/sgQAAAAAAAABUgIAADQAAAAdsH5THuTEP/NmcnjVp+I/AAAAP7IEAAAAAAAAAVMCAAA0AAAAHbB+Ux7kxD8Z5px45JjiPwAAAD/CBAAAAAAAAAFUAgAANAAAAB2wflMe5MQ/YuTxeAJ74j8AAAA/0gQAAAAAAAABVQIAADQAAAAdsH5THuTEP4hjHHkRbOI/AAAAP+EEAAAAAAAAAVYCAAA0AAAAd9E4mya4xD+r4kZ5IF3iPwAAAD/hBAAAAAAAAAFXAgAANAAAAMvy8uIujMQ/GmDGeU0w4j8AAAA/8QQAAAAAAAABWAIAADQAAADL8vLiLozEP0Df8HlcIeI/AAAAPwAFAAAAAAAAAVkCAAA0AAAAeTVncj80xD+K3UV6egPiPwAAAD8ABQAAAAAAAAFaAgAANAAAAHk1Z3I/NMQ/rlxweon04T8AAAA/EAUAAAAAAAABWwIAADQAAADPViG6RwjEP9PbmnqY5eE/AAAAPxAFAAAAAAAAAVwCAAA0AAAAKXjbAVDcwz8c2u96tsfhPwAAAD8gBQAAAAAAAAFdAgAANAAAAH2ZlUlYsMM/Qlkae8W44T8AAAA/IAUAAAAAAAABXgIAADQAAAB9mZVJWLDDP2bYRHvUqeE/AAAAPy8FAAAAAAAAAV8CAAA0AAAAK9wJ2WhYwz+w1pl78ovhPwAAAD8vBQAAAAAAAAFgAgAANAAAACvcCdloWMM/1FXEewF94T8AAAA/PwUAAAAAAAABYQIAADQAAACB/cMgcSzDP9RVxHsBfeE/AAAAPz8FAAAAAAAAAWICAAA0AAAA1x5+aHkAwz/61O57EG7hPwAAAD9PBQAAAAAAAAFjAgAANAAAAC9AOLCB1MI/H1QZfB9f4T8AAAA/TwUAAAAAAAABZAIAADQAAACHYfL3iajCP0PTQ3wuUOE/AAAAP14FAAAAAAAAAWUCAAA0AAAAM6Rmh5pQwj9D00N8LlDhPwAAAD9eBQAAAAAAAAFmAgAANAAAAOHm2har+ME/aFJufD1B4T8AAAA/bgUAAAAAAAABZwIAADQAAACNKU+mu6DBP2hSbnw9QeE/AAAAP24FAAAAAAAAAWgCAAA0AAAAO2zDNcxIwT9oUm58PUHhPwAAAD99BQAAAAAAAAFpAgAANAAAAD/Q8QzlxMA/jdGYfEwy4T8AAAA/fQUAAAAAAAABagIAADQAAACX8atU7ZjAP43RmHxMMuE/AAAAP40FAAAAAAAAAWsCAAA0AAAARTQg5P1AwD+yUMN8WyPhPwAAAD+NBQAAAAAAAAFsAgAANAAAAJ1V2isGFcA/slDDfFsj4T8AAAA/nQUAAAAAAAABbQIAADQAAACSMJ12LXq/P7JQw3xbI+E/AAAAP50FAAAAAAAAAW4CAAA0AAAA7rWFlU7Kvj+yUMN8WyPhPwAAAD+sBQAAAAAAAAFvAgAANAAAAJ74+SRfcr4/slDDfFsj4T8AAAA/rAUAAAAAAAABcAIAADQAAAD6feJDgMK9P9XP7XxqFOE/AAAAP7wFAAAAAAAAAXECAAA0AAAAosBW05BqvT/Vz+18ahThPwAAAD/MBQAAAAAAAAFyAgAANAAAAFIDy2KhEr0/1c/tfGoU4T8AAAA/3AUAAAAAAAABcwIAADQAAAAnyfV5Z/7NPzKJznF9/eQ/AAAAPwAAAAAAAAAAAXQCAAA0AAAAe+qvwW/SzT8yic5xff3kPwAAAD8AAAAAAAAAAAF1AgAANAAAANULagl4ps0/MonOcX395D8AAAA/LwAAAAAAAAABdgIAADQAAAApLSRRgHrNPzKJznF9/eQ/AAAAPz4AAAAAAAAAAXcCAAA0AAAA2W+Y4JAizT8yic5xff3kPwAAAD9OAAAAAAAAAAF4AgAANAAAAIeyDHChysw/MonOcX395D8AAAA/XQAAAAAAAAABeQIAADQAAAAz9YD/sXLMPw4KpHFuDOU/AAAAP20AAAAAAAAAAXoCAAA0AAAA3zf1jsIazD/pinlxXxvlPwAAAD9tAAAAAAAAAAF7AgAANAAAAI16aR7Twss/6Yp5cV8b5T8AAAA/fQAAAAAAAAABfAIAADQAAAA9vd2t42rLP5+MJHFBOeU/AAAAP4wAAAAAAAAAAX0CAAA0AAAA6f9RPfQSyz96DfpwMkjlPwAAAD+MAAAAAAAAAAF+AgAANAAAAJdCxswEu8o/eg36cDJI5T8AAAA/jAAAAAAAAAABfwIAADQAAABFhTpcFWPKP1aOz3AjV+U/AAAAP6QAAAAAAAAAAYACAAA0AAAASeloMy7fyT8xD6VwFGblPwAAAD+kAAAAAAAAAAGBAgAANAAAAJ8KI3s2s8k/DJB6cAV15T8AAAA/tAAAAAAAAAABggIAADQAAAD3K93CPofJPwyQenAFdeU/AAAAP7QAAAAAAAAAAYMCAAA0AAAAoW5RUk8vyT/nEFBw9oPlPwAAAD/DAAAAAAAAAAGEAgAANAAAAE+xxeFf18g/wpElcOeS5T8AAAA/wwAAAAAAAAABhQIAADQAAACp0n8paKvIP8KRJXDnkuU/AAAAP9MAAAAAAAAAAYYCAAA0AAAArTauAIEnyD+dEvtv2KHlPwAAAD/TAAAAAAAAAAGHAgAANAAAAFt5IpCRz8c/eZPQb8mw5T8AAAA/4gAAAAAAAAABiAIAADQAAAAHvJYfonfHP1QUpm+6v+U/AAAAP+IAAAAAAAAAAYkCAAA0AAAADSDF9rrzxj8vlXtvq87lPwAAAD/yAAAAAAAAAAGKAgAANAAAABGE883Tb8Y/5ZYmb43s5T8AAAA/AgEAAAAAAAABiwIAADQAAAAX6CGl7OvFP78X/G5+++U/AAAAPwIBAAAAAAAAAYwCAAA0AAAAwyqWNP2TxT+cmNFubwrmPwAAAD8RAQAAAAAAAAGNAgAANAAAAG9tCsQNPMU/dxmnbmAZ5j8AAAA/EQEAAAAAAAABjgIAADQAAAAdsH5THuTEPy0bUm5CN+Y/AAAAPyEBAAAAAAAAAY8CAAA0AAAAy/Ly4i6MxD8HnCduM0bmPwAAAD8hAQAAAAAAAAGQAgAANAAAAHk1Z3I/NMQ/v53SbRVk5j8AAAA/MQEAAAAAAAABkQIAADQAAAB9mZVJWLDDP5oeqG0Gc+Y/AAAAPzEBAAAAAAAAAZICAAA0AAAAK9wJ2WhYwz91n31t94HmPwAAAD9AAQAAAAAAAAGTAgAANAAAANcefmh5AMM/TyBTbeiQ5j8AAAA/QAEAAAAAAAABlAIAADQAAACHYfL3iajCPyuhKG3Zn+Y/AAAAP1ABAAAAAAAAAZUCAAA0AAAAicUgz6Ikwj/iotNsu73mPwAAAD9QAQAAAAAAAAGWAgAANAAAAOHm2har+ME/4qLTbLu95j8AAAA/XwEAAAAAAAABlwIAADQAAACNKU+mu6DBP70jqWyszOY/AAAAP18BAAAAAAAAAZgCAAA0AAAAO2zDNcxIwT9zJVRsjurmPwAAAD9vAQAAAAAAAAGZAgAANAAAAOuuN8Xc8MA/cyVUbI7q5j8AAAA/bwEAAAAAAAABmgIAADQAAAA/0PEM5cTAP02mKWx/+eY/AAAAP38BAAAAAAAAAZsCAAA0AAAARTQg5P1AwD8qJ/9rcAjnPwAAAD9/AQAAAAAAAAGcAgAANAAAAJ1V2isGFcA/BajUa2EX5z8AAAA/jgEAAAAAAAABnQIAADQAAACSMJ12LXq/P+AoqmtSJuc/AAAAP44BAAAAAAAAAZ4CAAA0AAAAnvj5JF9yvj+VKlVrNETnPwAAAD+eAQAAAAAAAAGfAgAANAAAAPp94kOAwr0/TCwAaxZi5z8AAAA/ngEAAAAAAAABoAIAADQAAABSA8tioRK9Pyit1WoHcec/AAAAP64BAAAAAAAAAaECAAA0AAAAXssnEdMKvD/droBq6Y7nPwAAAD+uAQAAAAAAAAGiAgAANAAAALZQEDD0Wrs/ui9Watqd5z8AAAA/vQEAAAAAAAABowIAADQAAAAQ1vhOFau6P3AxAWq8u+c/AAAAP70BAAAAAAAAAaQCAAA0AAAAbFvhbTb7uT9LstZprcrnPwAAAD/NAQAAAAAAAAGlAgAANAAAAMzgyYxXS7k/JTOsaZ7Z5z8AAAA/zQEAAAAAAAABpgIAADQAAAB0Iz4caPO4P9s0V2mA9+c/AAAAP9wBAAAAAAAAAacCAAA0AAAA0KgmO4lDuD/bNFdpgPfnPwAAAD/cAQAAAAAAAAGoAgAANAAAAIDrmsqZ67c/kjYCaWIV6D8AAAA/7AEAAAAAAAABqQIAADQAAACKs/d4y+O2P22312hTJOg/AAAAP/wBAAAAAAAAAaoCAAA0AAAAMvZrCNyLtj9IOK1oRDPoPwAAAD/8AQAAAAAAAAGrAgAANAAAAI57VCf927U/ADpYaCZR6D8AAAA//AEAAAAAAAABrAIAADQAAADuAD1GHiy1P9q6LWgXYOg/AAAAPwsCAAAAAAAAAa0CAAA0AAAAlkOx1S7UtD+1OwNoCG/oPwAAAD8LAgAAAAAAAAGuAgAANAAAAPLImfRPJLQ/kLzYZ/l96D8AAAA/GwIAAAAAAAABrwIAADQAAACiCw6EYMyzP0i+g2fbm+g/AAAAPxsCAAAAAAAAAbACAAA0AAAA/JD2ooEcsz/9vy5nvbnoPwAAAD8rAgAAAAAAAAGxAgAANAAAAKzTajKSxLI/2EAEZ67I6D8AAAA/KwIAAAAAAAABsgIAADQAAAAGWVNRsxSyP49Cr2aQ5ug/AAAAPzoCAAAAAAAAAbMCAAA0AAAAtJvH4MO8sT9pw4RmgfXoPwAAAD86AgAAAAAAAAG0AgAANAAAABAhsP/kDLE//EUFZlQi6T8AAAA/SgIAAAAAAAABtQIAADQAAAC4YySP9bSwP9bG2mVFMek/AAAAP1kCAAAAAAAAAbYCAAA0AAAAGukMrhYFsD+NyIVlJ0/pPwAAAD9ZAgAAAAAAAAG3AgAANAAAAIhXAntOWq8/RMowZQlt6T8AAAA/aQIAAAAAAAABuAIAADQAAAA8YtO4kPqtPx5LBmX6e+k/AAAAP2kCAAAAAAAAAbkCAAA0AAAA/Gyk9tKarD+uzYZkzajpPwAAAD95AgAAAAAAAAG6AgAANAAAAFDyjBX06qs/jE5cZL636T8AAAA/eQIAAAAAAAABuwIAADQAAAAE/V1TNouqP0FQB2Sg1ek/AAAAP4gCAAAAAAAAAbwCAAA0AAAAZIJGclfbqT8c0dxjkeTpPwAAAD+IAgAAAAAAAAG9AgAANAAAABiNF7CZe6g/1NKHY3MC6j8AAAA/mAIAAAAAAAABvgIAADQAAAB8EgDPusunP65TXWNkEeo/AAAAP6gCAAAAAAAAAb8CAAA0AAAALB3RDP1rpj+J1DJjVSDqPwAAAD+oAgAAAAAAAAHAAgAANAAAACwd0Qz9a6Y/PtbdYjc+6j8AAAA/uQIAAAAAAAABwQIAADQAAACMorkrHrylPz7W3WI3Puo/AAAAP7kCAAAAAAAAAcICAAA0AAAAjKK5Kx68pT8cV7NiKE3qPwAAAD/JAgAAAAAAAAHDAgAANAAAADytimlgXKQ/9teIYhlc6j8AAAA/yQIAAAAAAAABxAIAADQAAAA8rYppYFykP9FYXmIKa+o/AAAAP9gCAAAAAAAAAcUCAAA0AAAA9Ldbp6L8oj+r2TNi+3nqPwAAAD/YAgAAAAAAAAHGAgAANAAAAPS3W6ei/KI/hloJYuyI6j8AAAA/6AIAAAAAAAABxwIAADQAAACwwizl5JyhP2Lb3mHdl+o/AAAAP+gCAAAAAAAAAcgCAAA0AAAABEgVBAbtoD8Z3Ylhv7XqPwAAAD/4AgAAAAAAAAHJAgAANAAAAGDN/SInPaA/811fYbDE6j8AAAA/+AIAAAAAAAABygIAADQAAAB4pcyDkBqfP9DeNGGh0+o/AAAAPwcDAAAAAAAAAcsCAAA0AAAA6Lpu/xRbnD+G4N9gg/HqPwAAAD8HAwAAAAAAAAHMAgAANAAAAKDFPz1X+5o/O+KKYGUP6z8AAAA/FwMAAAAAAAABzQIAADQAAAAI2+G42zuYP/LjNWBHLes/AAAAPxcDAAAAAAAAAc4CAAA0AAAAuOWy9h3clj+p5eBfKUvrPwAAAD8nAwAAAAAAAAHPAgAANAAAADD7VHKiHJQ/YOeLXwtp6z8AAAA/JwMAAAAAAAAB0AIAADQAAADoBSaw5LySP/FpDF/eles/AAAAPzYDAAAAAAAAAdECAAA0AAAAkDaQV9L6jz+oa7dewLPrPwAAAD82AwAAAAAAAAHSAgAANAAAABBMMtNWO40/XW1iXqLR6z8AAAA/RgMAAAAAAAAB0wIAADQAAACAYdRO23uKPxJvDV6E7+s/AAAAP0YDAAAAAAAAAdQCAAA0AAAAUIwYRuT8hD9/cmNdSCvsPwAAAD9VAwAAAAAAAAHVAgAANAAAAFCMGEbk/IQ/N3QOXSpJ7D8AAAA/VQMAAAAAAAAB1gIAADQAAACwobrBaD2CP+11uVwMZ+w/AAAAP2UDAAAAAAAAAdcCAAA0AAAAsKG6wWg9gj/H9o5c/XXsPwAAAD9lAwAAAAAAAAHYAgAANAAAAGBuuXra+34/WnkPXNCi7D8AAAA/dQMAAAAAAAAB2QIAADQAAABAmf1x43x5Pw97uluywOw/AAAAP3UDAAAAAAAAAdoCAAA0AAAAQJn9ceN8eT/HfGVblN7sPwAAAD+EAwAAAAAAAAHbAgAANAAAAECZ/XHjfHk/e34QW3b87D8AAAA/lAMAAAAAAAAB3AIAADQAAABAmf1x43x5Pw8BkVpJKe0/AAAAP5QDAAAAAAAAAd0CAAA0AAAAAMRBaez9cz+fgxFaHFbtPwAAAD+kAwAAAAAAAAHeAgAANAAAAADEQWns/XM/V4W8Wf5z7T8AAAA/pAMAAAAAAAAB3wIAADQAAAAAxEFp7P1zPw2HZ1ngke0/AAAAP7MDAAAAAAAAAeACAAA0AAAAAMRBaez9cz/BiBJZwq/tPwAAAD+zAwAAAAAAAAHhAgAANAAAAADEQWns/XM/eYq9WKTN7T8AAAA/wwMAAAAAAAAB4gIAADQAAAAAxEFp7P1zP1ULk1iV3O0/AAAAP8MDAAAAAAAAAeMCAAA0AAAAAMRBaez9cz8vjGhYhuvtPwAAAD/SAwAAAAAAAAHkAgAANAAAAADEQWns/XM/540TWGgJ7j8AAAA/0gMAAAAAAAAB5QIAADQAAAAAxEFp7P1zP8EO6VdZGO4/AAAAP+IDAAAAAAAAAeYCAAA0AAAAAMRBaez9cz93EJRXOzbuPwAAAD/yAwAAAAAAAAHnAgAANAAAAADEQWns/XM/LxI/Vx1U7j8AAAA/8gMAAAAAAAAB6AIAADQAAABAmf1x43x5PwmTFFcOY+4/AAAAPwEEAAAAAAAAAekCAAA0AAAAQJn9ceN8eT+/lL9W8IDuPwAAAD8BBAAAAAAAAAHqAgAANAAAAECZ/XHjfHk/d5ZqVtKe7j8AAAA/EQQAAAAAAAAB6wIAADQAAABgbrl62vt+P1EXQFbDre4/AAAAPyEEAAAAAAAAAewCAAA0AAAAYG65etr7fj8tmBVWtLzuPwAAAD8hBAAAAAAAAAHtAgAANAAAALChusFoPYI/LZgVVrS87j8AAAA/MAQAAAAAAAAB7gIAADQAAACwobrBaD2CPwcZ61Wly+4/AAAAP0AEAAAAAAAAAe8CAAA0AAAAUIwYRuT8hD8HGetVpcvuPwAAAD9PBAAAAAAAAAHwAgAANAAAAFCMGEbk/IQ/4ZnAVZba7j8AAAA/TwQAAAAAAAAB8QIAADQAAADwdnbKX7yHP+GZwFWW2u4/AAAAP18EAAAAAAAAAfICAAA0AAAAgGHUTtt7ij+Zm2tVePjuPwAAAD9fBAAAAAAAAAHzAgAANAAAABBMMtNWO40/mZtrVXj47j8AAAA/bwQAAAAAAAAB9AIAADQAAACQNpBX0vqPP3UcQVVpB+8/AAAAP28EAAAAAAAAAfUCAAA0AAAAkBD37SZdkT9PnRZVWhbvPwAAAD9+BAAAAAAAAAH2AgAANAAAADD7VHKiHJQ/KR7sVEsl7z8AAAA/fgQAAAAAAAAB9wIAADQAAAB48IM0YHyVPwWfwVQ8NO8/AAAAP44EAAAAAAAAAfgCAAA0AAAACNvhuNs7mD/hH5dULUPvPwAAAD+OBAAAAAAAAAH5AgAANAAAAFDQEHuZm5k/vaBsVB5S7z8AAAA/ngQAAAAAAAAB+gIAADQAAACgxT89V/uaP5UhQlQPYe8/AAAAP54EAAAAAAAAAfsCAAA0AAAA6Lpu/xRbnD+VIUJUD2HvPwAAAD+tBAAAAAAAAAH8AgAANAAAADiwncHSup0/caIXVABw7z8AAAA/vQQAAAAAAAAB/QIAADQAAAB4pcyDkBqfP3GiF1QAcO8/AAAAP70EAAAAAAAAAf4CAAA0AAAABEgVBAbtoD9xohdUAHDvPwAAAD/PBAAAAAAAAAH/AgAANAAAAFQ9RMbDTKI/TSPtU/F+7z8AAAA/3wQAAAAAAAABAAMAADQAAAD0t1unovyiP00j7VPxfu8/AAAAP+8EAAAAAAAAAQEDAAA0AAAAPK2KaWBcpD9NI+1T8X7vPwAAAD/vBAAAAAAAAAECAwAANAAAACwd0Qz9a6Y/KaTCU+KN7z8AAAA//gQAAAAAAAABAwMAADQAAAB8EgDPusunPymkwlPije8/AAAAP/4EAAAAAAAAAQQDAAA0AAAAxAcvkXgrqT8DJZhT05zvPwAAAD8OBQAAAAAAAAEFAwAANAAAALB3dTQVO6s/AyWYU9Oc7z8AAAA/DgUAAAAAAAABBgMAADQAAAD8bKT20pqsPwMlmFPTnO8/AAAAPx4FAAAAAAAAAQcDAAA0AAAA6NzqmW+qrj8DJZhT05zvPwAAAD8eBQAAAAAAAAEIAwAANAAAAIhXAntOWq8/AyWYU9Oc7z8AAAA/LQUAAAAAAAABCQMAADQAAABoppgeBl2wPwMlmFPTnO8/AAAAPy0FAAAAAAAAAQoDAAA0AAAAuGMkj/W0sD8DJZhT05zvPwAAAD89BQAAAAAAAAELAwAANAAAAGDeO3DUZLE/AyWYU9Oc7z8AAAA/PQUAAAAAAAABDAMAADQAAAC0m8fgw7yxPwMlmFPTnO8/AAAAP0wFAAAAAAAAAQ0DAAA0AAAAVhbfwaJssj8DJZhT05zvPwAAAD9MBQAAAAAAAAEOAwAANAAAAPyQ9qKBHLM/KaTCU+KN7z8AAAA/XAUAAAAAAAABDwMAADQAAACiCw6EYMyzPymkwlPije8/AAAAP1wFAAAAAAAAARADAAA0AAAARoYlZT98tD9NI+1T8X7vPwAAAD9sBQAAAAAAAAERAwAANAAAAD6+yLYNhLU/lSFCVA9h7z8AAAA/bAUAAAAAAAABEgMAADQAAADiOOCX7DO2P5UhQlQPYe8/AAAAP3sFAAAAAAAAARMDAAA0AAAA2nCD6bo7tz+9oGxUHlLvPwAAAD97BQAAAAAAAAEUAwAANAAAANCoJjuJQ7g/BZ/BVDw07z8AAAA/iwUAAAAAAAABFQMAADQAAADM4MmMV0u5PwWfwVQ8NO8/AAAAP4sFAAAAAAAAARYDAAA0AAAAbFvhbTb7uT8pHuxUSyXvPwAAAD+bBQAAAAAAAAEXAwAANAAAABDW+E4Vq7o/KR7sVEsl7z8AAAA/mwUAAAAAAAABGAMAADQAAAC2UBAw9Fq7Pyke7FRLJe8/AAAAP6oFAAAAAAAAARkDAAA0AAAAXssnEdMKvD9PnRZVWhbvPwAAAD+qBQAAAAAAAAEaAwAANAAAAK6Is4HCYrw/T50WVVoW7z8AAAA/ugUAAAAAAAABGwMAADQAAAACRj/ysbq8P3UcQVVpB+8/AAAAP7oFAAAAAAAAARwDAAA0AAAAUgPLYqESvT91HEFVaQfvPwAAAD/JBQAAAAAAAAEdAwAANAAAAKLAVtOQar0/mZtrVXj47j8AAAA/yQUAAAAAAAABHgMAADQAAAD6feJDgMK9P78allWH6e4/AAAAP9kFAAAAAAAAAR8DAAA0AAAAnvj5JF9yvj+/GpZVh+nuPwAAAD/ZBQAAAAAAAAEgAwAANAAAAO61hZVOyr4/4ZnAVZba7j8AAAA/6QUAAAAAAAABIQMAADQAAACSMJ12LXq/PwcZ61Wly+4/AAAAP+kFAAAAAAAAASIDAAA0AAAARTQg5P1AwD8tmBVWtLzuPwAAAD/4BQAAAAAAAAEjAwAANAAAAJfxq1TtmMA/LZgVVrS87j8AAAA/+AUAAAAAAAABJAMAADQAAADrrjfF3PDAPy2YFVa0vO4/AAAAPwgGAAAAAAAAASUDAAA0AAAAO2zDNcxIwT8tmBVWtLzuPwAAAD8IBgAAAAAAAAEmAwAANAAAADkIlV6zzME/URdAVsOt7j8AAAA/GAYAAAAAAAABJwMAADQAAACJxSDPoiTCP1EXQFbDre4/AAAAPycGAAAAAAAAASgDAAA0AAAA3YKsP5J8wj93lmpW0p7uPwAAAD8nBgAAAAAAAAEpAwAANAAAAC9AOLCB1MI/mRWVVuGP7j8AAAA/NwYAAAAAAAABKgMAADQAAACB/cMgcSzDP5kVlVbhj+4/AAAAPzcGAAAAAAAAASsDAAA0AAAA07pPkWCEwz/lE+pW/3HuPwAAAD9GBgAAAAAAAAEsAwAANAAAACl42wFQ3MM/CZMUVw5j7j8AAAA/RgYAAAAAAAABLQMAADQAAAB5NWdyPzTEPwmTFFcOY+4/AAAAP1YGAAAAAAAAAS4DAAA0AAAAy/Ly4i6MxD9RkWlXLEXuPwAAAD9WBgAAAAAAAAEvAwAANAAAAB2wflMe5MQ/dxCUVzs27j8AAAA/ZgYAAAAAAAABMAMAADQAAABvbQrEDTzFP3cQlFc7Nu4/AAAAP2YGAAAAAAAAATEDAAA0AAAAGUxQfAVoxT/BDulXWRjuPwAAAD91BgAAAAAAAAEyAwAANAAAAMMqljT9k8U/wQ7pV1kY7j8AAAA/dQYAAAAAAAABMwMAADQAAAAX6CGl7OvFP+eNE1hoCe4/AAAAP4UGAAAAAAAAATQDAAA0AAAAvcZnXeQXxj8JDT5Yd/rtPwAAAD+FBgAAAAAAAAE1AwAANAAAAGelrRXcQ8Y/CQ0+WHf67T8AAAA/lQYAAAAAAAABNgMAADQAAAARhPPN02/GPy+MaFiG6+0/AAAAP5UGAAAAAAAAATcDAAA0AAAAuWI5hsubxj9VC5NYldztPwAAAD+kBgAAAAAAAAE4AwAANAAAAGVBfz7Dx8Y/VQuTWJXc7T8AAAA/pAYAAAAAAAABOQMAADQAAAANIMX2uvPGP58J6Fizvu0/AAAAP7QGAAAAAAAAAToDAAA0AAAAB7yWH6J3xz/BiBJZwq/tPwAAAD+0BgAAAAAAAAE7AwAANAAAALGa3NeZo8c/5wc9WdGg7T8AAAA/wwYAAAAAAAABPAMAADQAAABbeSKQkc/HPw2HZ1ngke0/AAAAP8MGAAAAAAAAAT0DAAA0AAAArTauAIEnyD8zBpJZ74LtPwAAAD/TBgAAAAAAAAE+AwAANAAAAP/zOXFwf8g/V4W8Wf5z7T8AAAA/0wYAAAAAAAABPwMAADQAAABPscXhX9fIP1eFvFn+c+0/AAAAP+MGAAAAAAAAAUADAAA0AAAA+48LmlcDyT+fgxFaHFbtPwAAAD/jBgAAAAAAAAFBAwAANAAAAKFuUVJPL8k/wwI8WitH7T8AAAA/8gYAAAAAAAABQgMAADQAAAD3K93CPofJP8MCPForR+0/AAAAP/IGAAAAAAAAAUMDAAA0AAAAnwojezazyT/pgWZaOjjtPwAAAD8CBwAAAAAAAAFEAwAANAAAAEnpaDMu38k/DwGRWkkp7T8AAAA/AgcAAAAAAAABRQMAADQAAADvx67rJQvKPw8BkVpJKe0/AAAAPxIHAAAAAAAAAUYDAAA0AAAARYU6XBVjyj8zgLtaWBrtPwAAAD8SBwAAAAAAAAFHAwAANAAAAO9jgBQNj8o/V//lWmcL7T8AAAA/IQcAAAAAAAABSAMAADQAAACXQsbMBLvKP1f/5VpnC+0/AAAAPyEHAAAAAAAAAUkDAAA0AAAA6f9RPfQSyz97fhBbdvzsPwAAAD8xBwAAAAAAAAFKAwAANAAAAJHel/XrPss/of06W4Xt7D8AAAA/QAcAAAAAAAABSwMAADQAAADlmyNm25bLP8d8ZVuU3uw/AAAAP0AHAAAAAAAAAUwDAAA0AAAAjXppHtPCyz/r+49bo8/sPwAAAD9ABwAAAAAAAAFNAwAANAAAADdZr9bK7ss/D3u6W7LA7D8AAAA/UAcAAAAAAAABTgMAADQAAACLFjtHukbMPzX65FvBsew/AAAAP1AHAAAAAAAAAU8DAAA0AAAAM/WA/7FyzD9aeQ9c0KLsPwAAAD9gBwAAAAAAAAFQAwAANAAAAIeyDHChysw/WnkPXNCi7D8AAAA/YAcAAAAAAAABUQMAADQAAAAtkVIomfbMP6J3ZFzuhOw/AAAAP28HAAAAAAAAAVIDAAA0AAAA2W+Y4JAizT/H9o5c/XXsPwAAAD9vBwAAAAAAAAFTAwAANAAAACktJFGAes0/7XW5XAxn7D8AAAA/fwcAAAAAAAABVAMAADQAAADVC2oJeKbNPxL141wbWOw/AAAAP48HAAAAAAAAAVUDAAA0AAAAJ8n1eWf+zT83dA5dKknsPwAAAD+PBwAAAAAAAAFWAwAANAAAAM2nOzJfKs4/WvM4XTk67D8AAAA/ngcAAAAAAAABVwMAADQAAAB3hoHqVlbOP39yY11IK+w/AAAAP54HAAAAAAAAAVgDAAA0AAAAd4aB6lZWzj+l8Y1dVxzsPwAAAD+uBwAAAAAAAAFZAwAANAAAACNlx6JOgs4/pfGNXVcc7D8AAAA/rgcAAAAAAAABWgMAADQAAADJQw1bRq7OP8pwuF1mDew/AAAAP70HAAAAAAAAAVsDAAA0AAAAyUMNW0auzj/v7+Jddf7rPwAAAD+9BwAAAAAAAAFcAwAANAAAAHUiUxM+2s4/Em8NXoTv6z8AAAA/zQcAAAAAAAABXQMAADQAAAAbAZnLNQbPPzfuN16T4Os/AAAAP80HAAAAAAAAAV4DAAA0AAAAxd/egy0yzz+C7IxescLrPwAAAD/dBwAAAAAAAAFfAwAANAAAAG++JDwlXs8/qGu3XsCz6z8AAAA/3QcAAAAAAAABYAMAADQAAAAXnWr0HIrPP8vq4V7PpOs/AAAAP+wHAAAAAAAAAWEDAAA0AAAAaVr2ZAzizz8V6TZf7YbrPwAAAD/sBwAAAAAAAAFiAwAANAAAAGla9mQM4s8/OmhhX/x36z8AAAA//AcAAAAAAAABYwMAADQAAACKHJ4OAgfQP2Dni18Laes/AAAAP/wHAAAAAAAAAWQDAAA0AAAA3gvB6v0c0D+DZrZfGlrrPwAAAD8MCAAAAAAAAAFlAwAANAAAADL748b5MtA/g2a2Xxpa6z8AAAA/DAgAAAAAAAABZgMAADQAAACI6gaj9UjQP6nl4F8pS+s/AAAAPxsIAAAAAAAAAWcDAAA0AAAA3Nkpf/Fe0D/NZAtgODzrPwAAAD8bCAAAAAAAAAFoAwAANAAAANzZKX/xXtA/8uM1YEct6z8AAAA/KwgAAAAAAAABaQMAADQAAACGuG836YrQPxhjYGBWHus/AAAAPzoIAAAAAAAAAWoDAAA0AAAAhrhvN+mK0D874opgZQ/rPwAAAD86CAAAAAAAAAFrAwAANAAAAC6Xte/gttA/YWG1YHQA6z8AAAA/OggAAAAAAAABbAMAADQAAACEhtjL3MzQP4bg32CD8eo/AAAAP0oIAAAAAAAAAW0DAAA0AAAA2HX7p9ji0D+qXwphkuLqPwAAAD9KCAAAAAAAAAFuAwAANAAAACxlHoTU+NA/0N40YaHT6j8AAAA/WggAAAAAAAABbwMAADQAAACAVEFg0A7RPxndiWG/teo/AAAAP1oIAAAAAAAAAXADAAA0AAAA1kNkPMwk0T8+XLRhzqbqPwAAAD9pCAAAAAAAAAFxAwAANAAAACozhxjIOtE/YtveYd2X6j8AAAA/aQgAAAAAAAABcgMAADQAAACAIqr0w1DRP4ZaCWLsiOo/AAAAP3kIAAAAAAAAAXMDAAA0AAAA1BHN0L9m0T+r2TNi+3nqPwAAAD+JCAAAAAAAAAF0AwAANAAAACYB8Ky7fNE/0VheYgpr6j8AAAA/iQgAAAAAAAABdQMAADQAAAB88BKJt5LRP/bXiGIZXOo/AAAAP5gIAAAAAAAAAXYDAAA0AAAA0t81ZbOo0T8cV7NiKE3qPwAAAD+oCAAAAAAAAAF3AwAANAAAACbPWEGvvtE/PtbdYjc+6j8AAAA/qAgAAAAAAAABeAMAADQAAAB6vnsdq9TRP4nUMmNVIOo/AAAAP7cIAAAAAAAAAXkDAAA0AAAAJJ3B1aIA0j+uU11jZBHqPwAAAD/HCAAAAAAAAAF6AwAANAAAACSdwdWiANI/1NKHY3MC6j8AAAA/1wgAAAAAAAABewMAADQAAAAkncHVogDSP/ZRsmOC8+k/AAAAP9cIAAAAAAAAAXwDAAA0AAAAeIzksZ4W0j8c0dxjkeTpPwAAAD/mCAAAAAAAAAF9AwAANAAAAHiM5LGeFtI/Zs8xZK/G6T8AAAA/5ggAAAAAAAABfgMAADQAAADMeweOmizSP2bPMWSvxuk/AAAAP/YIAAAAAAAAAX8DAAA0AAAAImsqapZC0j+MTlxkvrfpPwAAAD/2CAAAAAAAAAGAAwAANAAAACJrKmqWQtI/rs2GZM2o6T8AAAA/BgkAAAAAAAABgQMAADQAAAB2Wk1GkljSP9RMsWTcmek/AAAAPwYJAAAAAAAAAYIDAAA0AAAAdlpNRpJY0j/5y9tk64rpPwAAAD8VCQAAAAAAAAGDAwAANAAAAMpJcCKObtI/HksGZfp76T8AAAA/JQkAAAAAAAABhAMAADQAAAAeOZP+iYTSP0TKMGUJbek/AAAAPyUJAAAAAAAAAYUDAAA0AAAAHjmT/omE0j+NyIVlJ0/pPwAAAD80CQAAAAAAAAGGAwAANAAAAHQottqFmtI/jciFZSdP6T8AAAA/NAkAAAAAAAABhwMAADQAAADIF9m2gbDSP9bG2mVFMek/AAAAP0QJAAAAAAAAAYgDAAA0AAAAyBfZtoGw0j/8RQVmVCLpPwAAAD9UCQAAAAAAAAGJAwAANAAAAHL2Hm953NI/RURaZnIE6T8AAAA/VAkAAAAAAAABigMAADQAAABy9h5vedzSP2nDhGaB9eg/AAAAP2MJAAAAAAAAAYsDAAA0AAAAxuVBS3Xy0j+PQq9mkOboPwAAAD9jCQAAAAAAAAGMAwAANAAAABzVZCdxCNM/tMHZZp/X6D8AAAA/cwkAAAAAAAABjQMAADQAAAAc1WQncQjTP9hABGeuyOg/AAAAP3MJAAAAAAAAAY4DAAA0AAAAcMSHA20e0z/YQARnrsjoPwAAAD+DCQAAAAAAAAGPAwAANAAAAHDEhwNtHtM/Ij9ZZ8yq6D8AAAA/gwkAAAAAAAABkAMAADQAAADEs6rfaDTTPyI/WWfMqug/AAAAP5IJAAAAAAAAAZEDAAA0AAAAGKPNu2RK0z9IvoNn25voPwAAAD+SCQAAAAAAAAGSAwAANAAAABijzbtkStM/kLzYZ/l96D8AAAA/ogkAAAAAAAABkwMAADQAAABskvCXYGDTP7U7A2gIb+g/AAAAP6IJAAAAAAAAAZQDAAA0AAAAwoETdFx20z/aui1oF2DoPwAAAD+xCQAAAAAAAAGVAwAANAAAAMKBE3RcdtM/ADpYaCZR6D8AAAA/sQkAAAAAAAABlgMAADQAAADCgRN0XHbTPyW5gmg1Qug/AAAAP8EJAAAAAAAAAZcDAAA0AAAAFnE2UFiM0z9IOK1oRDPoPwAAAD/BCQAAAAAAAAGYAwAANAAAAGpgWSxUotM/bbfXaFMk6D8AAAA/0QkAAAAAAAABmQMAADQAAAAUP5/kS87TP7i1LGlxBug/AAAAP+AJAAAAAAAAAZoDAAA0AAAAFD+f5EvO0z/bNFdpgPfnPwAAAD/wCQAAAAAAAAGbAwAANAAAAGouwsBH5NM/AbSBaY/o5z8AAAA/AAoAAAAAAAABnAMAADQAAAC8HeWcQ/rTPyUzrGme2ec/AAAAPw8KAAAAAAAAAZ0DAAA0AAAAEg0IeT8Q1D9wMQFqvLvnPwAAAD8fCgAAAAAAAAGeAwAANAAAAGb8KlU7JtQ/cDEBary75z8AAAA/HwoAAAAAAAABnwMAADQAAABm/CpVOybUP5SwK2rLrOc/AAAAPy4KAAAAAAAAAaADAAA0AAAAENtwDTNS1D/droBq6Y7nPwAAAD8+CgAAAAAAAAGhAwAANAAAAGTKk+kuaNQ/KK3Vagdx5z8AAAA/TgoAAAAAAAABogMAADQAAAC4ubbFKn7UP0wsAGsWYuc/AAAAP10KAAAAAAAAAaMDAAA0AAAAuLm2xSp+1D9yqyprJVPnPwAAAD9tCgAAAAAAAAGkAwAANAAAAA6p2aEmlNQ/lSpVazRE5z8AAAA/bQoAAAAAAAABpQMAADQAAABimPx9IqrUP7upf2tDNec/AAAAP30KAAAAAAAAAaYDAAA0AAAAuIcfWh7A1D/gKKprUibnPwAAAD+MCgAAAAAAAAGnAwAANAAAALiHH1oewNQ/BajUa2EX5z8AAAA/jAoAAAAAAAABqAMAADQAAAAKd0I2GtbUPyon/2twCOc/AAAAP5wKAAAAAAAAAakDAAA0AAAAYGZlEhbs1D8qJ/9rcAjnPwAAAD+rCgAAAAAAAAGqAwAANAAAAGBmZRIW7NQ/TaYpbH/55j8AAAA/uwoAAAAAAAABqwMAADQAAABgZmUSFuzUP3MlVGyO6uY/AAAAP7sKAAAAAAAAAawDAAA0AAAAtFWI7hEC1T+YpH5sndvmPwAAAD/LCgAAAAAAAAGtAwAANAAAAAhFq8oNGNU/4qLTbLu95j8AAAA/6goAAAAAAAABrgMAADQAAABeNM6mCS7VPwUi/mzKruY/AAAAP/oKAAAAAAAAAa8DAAA0AAAAsiPxggVE1T9PIFNt6JDmPwAAAD8OCwAAAAAAAAGwAwAANAAAAAgTFF8BWtU/dZ99bfeB5j8AAAA/HgsAAAAAAAABsQMAADQAAABcAjc7/W/VP5oeqG0Gc+Y/AAAAPy0LAAAAAAAAAbIDAAA0AAAAXAI3O/1v1T+/ndJtFWTmPwAAAD9NCwAAAAAAAAGzAwAANAAAAFwCNzv9b9U/5Bz9bSRV5j8AAAA/XAsAAAAAAAABtAMAADQAAACw8VkX+YXVP+Qc/W0kVeY/AAAAP2wLAAAAAAAAAbUDAAA0AAAAsPFZF/mF1T8HnCduM0bmPwAAAD98CwAAAAAAAAG2AwAANAAAALDxWRf5hdU/LRtSbkI35j8AAAA/iwsAAAAAAAABtwMAADQAAACw8VkX+YXVP1KafG5RKOY/AAAAP6oLAAAAAAAAAbgDAAA0AAAAsPFZF/mF1T93GaduYBnmPwAAAD+6CwAAAAAAAAG5AwAANAAAALDxWRf5hdU/nJjRbm8K5j8AAAA/ygsAAAAAAAABugMAADQAAAAE4Xzz9JvVP78X/G5+++U/AAAAP9kLAAAAAAAAAbsDAAA0AAAABOF88/Sb1T/lliZvjezlPwAAAD/pCwAAAAAAAAG8AwAANAAAAFrQn8/wsdU/5ZYmb43s5T8AAAA/6QsAAAAAAAABvQMAADQAAABa0J/P8LHVPwoWUW+c3eU/AAAAP/kLAAAAAAAAAb4DAAA0AAAAWtCfz/Cx1T8vlXtvq87lPwAAAD8YDAAAAAAAAAG/AwAANAAAAFrQn8/wsdU/VBSmb7q/5T8AAAA/JwwAAAAAAAABwAMAADQAAABa0J/P8LHVP3mT0G/JsOU/AAAAP0cMAAAAAAAAAcEDAAA0AAAAWtCfz/Cx1T/CkSVw55LlPwAAAD9WDAAAAAAAAAHCAwAANAAAAFrQn8/wsdU/5xBQcPaD5T8AAAA/dgwAAAAAAAABwwMAADQAAABa0J/P8LHVPzEPpXAUZuU/AAAAP5UMAAAAAAAAAcQDAAA0AAAAWtCfz/Cx1T9Wjs9wI1flPwAAAD+kDAAAAAAAAAHFAwAANAAAAFrQn8/wsdU/eg36cDJI5T8AAAA/tAwAAAAAAAABxgMAADQAAAAE4Xzz9JvVP3oN+nAySOU/AAAAP8QMAAAAAAAAAccDAAA0AAAABOF88/Sb1T+fjCRxQTnlPwAAAD/EDAAAAAAAAAHIAwAANAAAAAThfPP0m9U/xAtPcVAq5T8AAAA/0wwAAAAAAAAByQMAADQAAACw8VkX+YXVP+mKeXFfG+U/AAAAP+MMAAAAAAAAAcoDAAA0AAAAsPFZF/mF1T8OCqRxbgzlPwAAAD/zDAAAAAAAAAHLAwAANAAAAFwCNzv9b9U/MonOcX395D8AAAA/Eg0AAAAAAAABzAMAADQAAABcAjc7/W/VP1cI+XGM7uQ/AAAAPxINAAAAAAAAAc0DAAA0AAAACBMUXwFa1T9XCPlxjO7kPwAAAD8iDQAAAAAAAAHOAwAANAAAALIj8YIFRNU/fIcjcpvf5D8AAAA/Mg0AAAAAAAABzwMAADQAAABeNM6mCS7VP3yHI3Kb3+Q/AAAAP0ENAAAAAAAAAdADAAA0AAAACEWryg0Y1T+hBk5yqtDkPwAAAD9RDQAAAAAAAAHRAwAANAAAAGBmZRIW7NQ/xoV4crnB5D8AAAA/YQ0AAAAAAAAB0gMAADQAAAAKd0I2GtbUP8aFeHK5weQ/AAAAP3ANAAAAAAAAAdMDAAA0AAAAYpj8fSKq1D/rBKNyyLLkPwAAAD+ADQAAAAAAAAHUAwAANAAAAA6p2aEmlNQ/D4TNctej5D8AAAA/jw0AAAAAAAAB1QMAADQAAAC4ubbFKn7UPw+EzXLXo+Q/AAAAP48NAAAAAAAAAdYDAAA0AAAAZMqT6S5o1D80A/hy5pTkPwAAAD+fDQAAAAAAAAHXAwAANAAAABDbcA0zUtQ/NAP4cuaU5D8AAAA/nw0AAAAAAAAB2AMAADQAAABm/CpVOybUPzQD+HLmlOQ/AAAAP68NAAAAAAAAAdkDAAA0AAAAEg0IeT8Q1D80A/hy5pTkPwAAAD+vDQAAAAAAAAHaAwAANAAAALwd5ZxD+tM/NAP4cuaU5D8AAAA/vg0AAAAAAAAB2wMAADQAAAAUP5/kS87TP1mCInP1heQ/AAAAP74NAAAAAAAAAdwDAAA0AAAAwE98CFC40z9ZgiJz9YXkPwAAAD/ODQAAAAAAAAHdAwAANAAAAGpgWSxUotM/WYIic/WF5D8AAAA/zg0AAAAAAAAB3gMAADQAAAAWcTZQWIzTP1mCInP1heQ/AAAAP94NAAAAAAAAAd8DAAA0AAAAbJLwl2Bg0z9ZgiJz9YXkPwAAAD/tDQAAAAAAAAHgAwAANAAAABijzbtkStM/WYIic/WF5D8AAAA/7Q0AAAAAAAAB4QMAADQAAABwxIcDbR7TP1mCInP1heQ/AAAAPwwOAAAAAAAAAeIDAAA0AAAAHNVkJ3EI0z9ZgiJz9YXkPwAAAD8MDgAAAAAAAAHjAwAANAAAAMblQUt18tI/WYIic/WF5D8AAAA/HA4AAAAAAAAB5AMAADQAAADIF9m2gbDSP1mCInP1heQ/AAAAPxwOAAAAAAAAAeUDAAA0AAAAdCi22oWa0j9ZgiJz9YXkPwAAAD8sDgAAAAAAAAHmAwAANAAAAB45k/6JhNI/fgFNcwR35D8AAAA/LA4AAAAAAAAB5wMAADQAAAB2Wk1GkljSP34BTXMEd+Q/AAAAPzsOAAAAAAAAAegDAAA0AAAAzHsHjpos0j9+AU1zBHfkPwAAAD87DgAAAAAAAAHpAwAANAAAAMx7B46aLNI/pIB3cxNo5D8AAAA/Sw4AAAAAAAAB6gMAADQAAAAkncHVogDSP6SAd3MTaOQ/AAAAP0sOAAAAAAAAAesDAAA0AAAAzq2e+abq0T+kgHdzE2jkPwAAAD9qDgAAAAAAAAHsAwAANAAAACbPWEGvvtE/pIB3cxNo5D8AAAA/iQ4AAAAAAAAB7QMAADQAAADS3zVls6jRP6SAd3MTaOQ/AAAAP5kOAAAAAAAAAe4DAAA0AAAAJgHwrLt80T+kgHdzE2jkPwAAAD+pDgAAAAAAAAHvAwAANAAAANQRzdC/ZtE/pIB3cxNo5D8AAAA/qQ4AAAAAAAAB8AMAADQAAACAIqr0w1DRP6SAd3MTaOQ/AAAAP7gOAAAAAAAAAfEDAAA0AAAAKjOHGMg60T+kgHdzE2jkPwAAAD+4DgAAAAAAAAHyAwAANAAAANZDZDzMJNE/pIB3cxNo5D8AAAA/5w4AAAAAAAAB8wMAADQAAACAVEFg0A7RP34BTXMEd+Q/AAAAP/cOAAAAAAAAAfQDAAA0AAAALGUehNT40D9+AU1zBHfkPwAAAD8cDwAAAAAAAAH1AwAANAAAANh1+6fY4tA/WYIic/WF5D8AAAA/HA8AAAAAAAAB9gMAADQAAACEhtjL3MzQP1mCInP1heQ/AAAAPywPAAAAAAAAAfcDAAA0AAAA2qeSE+Wg0D9ZgiJz9YXkPwAAAD8sDwAAAAAAAAH4AwAANAAAADDJTFvtdNA/WYIic/WF5D8AAAA/Ow8AAAAAAAAB+QMAADQAAADc2Sl/8V7QPzQD+HLmlOQ/AAAAP0sPAAAAAAAAAfoDAAA0AAAAMvvjxvky0D80A/hy5pTkPwAAAD9LDwAAAAAAAAH7AwAANAAAAIocng4CB9A/D4TNctej5D8AAAA/Ww8AAAAAAAAB/AMAADQAAABpWvZkDOLPPw+EzXLXo+Q/AAAAP2oPAAAAAAAAAf0DAAA0AAAAw3uwrBS2zz8PhM1y16PkPwAAAD+JDwAAAAAAAAH+AwAANAAAABedavQcis8/D4TNctej5D8AAAA/mQ8AAAAAAAAB/wMAADQAAABvviQ8JV7PPw+EzXLXo+Q/AAAAP5kPAAAAAAAAAQAEAAA0AAAAxd/egy0yzz8PhM1y16PkPwAAAD+pDwAAAAAAAAEBBAAANAAAABsBmcs1Bs8/D4TNctej5D8AAAA/qQ8AAAAAAAABAgQAADQAAAB1IlMTPtrOPw+EzXLXo+Q/AAAAP7gPAAAAAAAAAQMEAAA0AAAAyUMNW0auzj8PhM1y16PkPwAAAD+4DwAAAAAAAAEEBAAANAAAACNlx6JOgs4/D4TNctej5D8AAAA/yA8AAAAAAAABBQQAADQAAADNpzsyXyrOPw+EzXLXo+Q/AAAAP9gPAAAAAAAAAQYEAAA0AAAAJ8n1eWf+zT8PhM1y16PkPwAAAD/nDwAAAAAAAAEHBAAANAAAAHvqr8Fv0s0/D4TNctej5D8AAAA/BhAAAAAAAAABCAQAADQAAADVC2oJeKbNP+sEo3LIsuQ/AAAAPyYQAAAAAAAAAQkEAAA0AAAA1QtqCXimzT/GhXhyucHkPwAAAD81EAAAAAAAAAEKBAAANAAAACktJFGAes0/xoV4crnB5D8AAAA/RRAAAAAAAAABCwQAADQAAAB/Tt6YiE7NP6EGTnKq0OQ/AAAAP6MQAAAAAAAAAQwEAAA0AAAA2W+Y4JAizT+hBk5yqtDkPwAAAD+yEAAAAAAAAAENBAAANAAAANlvmOCQIs0/fIcjcpvf5D8AAAA/whAAAAAAAAABDgQAADQAAABdCJoCRTDpP3zPto4az6k/AAAAPwAAAAAAAAAAAQ8EAAA0AAAABxl3Jkka6T8UtAaU+vCnPwAAAD8QAAAAAAAAAAEQBAAANAAAAF2hZThLD+k/FLQGlPrwpz8AAAA/EAAAAAAAAAABEQQAADQAAAAKskJcT/noP2CmrpbqAac/AAAAPx8AAAAAAAAAARIEAAA0AAAAtMIfgFPj6D+omFaZ2hKmPwAAAD8fAAAAAAAAAAETBAAANAAAAF/T/KNXzeg//Ir+m8ojpT8AAAA/LwAAAAAAAAABFAQAADQAAABhbMjZXazoP/yK/pvKI6U/AAAAPy8AAAAAAAAAARUEAAA0AAAAt42CIWaA6D9MfaaeujSkPwAAAD8+AAAAAAAAAAEWBAAANAAAAGOeX0Vqaug/TH2mnro0pD8AAAA/PgAAAAAAAAABFwQAADQAAABkNyt7cEnoP0x9pp66NKQ/AAAAP04AAAAAAAAAARgEAAA0AAAAZdD2sHYo6D9MfaaeujSkPwAAAD9OAAAAAAAAAAEZBAAANAAAALzxsPh+/Oc/TH2mnro0pD8AAAA/XgAAAAAAAAABGgQAADQAAAATE2tAh9DnP0x9pp66NKQ/AAAAP14AAAAAAAAAARsEAAA0AAAAajQliI+k5z9MfaaeujSkPwAAAD9tAAAAAAAAAAEcBAAANAAAAGxmvPObYuc/TH2mnro0pD8AAAA/bQAAAAAAAAABHQQAADQAAADDh3Y7pDbnP0x9pp66NKQ/AAAAP30AAAAAAAAAAR4EAAA0AAAAbzEfla7/5j/8iv6byiOlPwAAAD99AAAAAAAAAAEfBAAANAAAAMVS2dy20+Y//Ir+m8ojpT8AAAA/jQAAAAAAAAABIAQAADQAAAAddJMkv6fmP/yK/pvKI6U/AAAAP40AAAAAAAAAASEEAAA0AAAAyh08fslw5j+omFaZ2hKmPwAAAD+cAAAAAAAAAAEiBAAANAAAAHbH5NfTOeY/FLQGlPrwpz8AAAA/nAAAAAAAAAABIwQAADQAAADN6J4f3A3mP8jBXpEK4Kg/AAAAP6wAAAAAAAAAASQEAAA0AAAAzYFqVeLs5T8w3Q6MKr6qPwAAAD+7AAAAAAAAAAElBAAANAAAACSjJJ3qwOU/kPi+hkqcrD8AAAA/uwAAAAAAAAABJgQAADQAAAAmPPDS8J/lP6whx356aa8/AAAAP7sAAAAAAAAAAScEAAA0AAAA0EzN9vSJ5T+Inrs8zaOwPwAAAD/LAAAAAAAAAAEoBAAANAAAAH1dqhr5c+U/FrO/OGUKsj8AAAA/ywAAAAAAAAABKQQAADQAAAB99nVQ/1LlP6DHwzT9cLM/AAAAP9sAAAAAAAAAASoEAAA0AAAA035kYgFI5T9S1RsyDWC0PwAAAD/qAAAAAAAAAAErBAAANAAAANUXMJgHJ+U/AuNzLx1PtT8AAAA/6gAAAAAAAAABLAQAADQAAAB/KA28CxHlP7jwyywtPrY/AAAAP+oAAAAAAAAAAS0EAAA0AAAAgsHY8RHw5D9CBdAoxaS3PwAAAD/6AAAAAAAAAAEuBAAANAAAANZJxwMU5eQ/HAx8J00cuD8AAAA/CgEAAAAAAAABLwQAADQAAADY4pI5GsTkP34nLCJt+rk/AAAAPwoBAAAAAAAAATAEAAA0AAAALmuBSxy55D80NYQffem6PwAAAD8ZAQAAAAAAAAExBAAANAAAAIPzb10eruQ/6kLcHI3Yuz8AAAA/GQEAAAAAAAABMgQAADQAAACD829dHq7kP3RX4BglP70/AAAAPykBAAAAAAAAATMEAAA0AAAAg/NvXR6u5D/+a+QUvaW+PwAAAD8pAQAAAAAAAAE0BAAANAAAAIPzb10eruQ/RkB0iCoGwD8AAAA/OAEAAAAAAAABNQQAADQAAACD829dHq7kP4tKdoZ2ucA/AAAAPzgBAAAAAAAAATYEAAA0AAAALmuBSxy55D+rWySDSuTBPwAAAD9IAQAAAAAAAAE3BAAANAAAACzStRUW2uQ/8WUmgZaXwj8AAAA/SAEAAAAAAAABOAQAADQAAAAsOerfD/vkP6Nzfn6mhsM/AAAAP1gBAAAAAAAAATkEAAA0AAAAKAdTdAM95T/nfYB88jnEPwAAAD9YAQAAAAAAAAE6BAAANAAAACbVuwj3fuU/MYiCej7txD8AAAA/ZwEAAAAAAAABOwQAADQAAAAkClln5OHlPwePLnnGZMU/AAAAP2cBAAAAAAAAATwEAAA0AAAAdsfk19M55j/hldp3TtzFPwAAAD93AQAAAAAAAAE9BAAANAAAAB10kyS/p+Y/T5kwdxIYxj8AAAA/dwEAAAAAAAABPgQAADQAAABumFNfqCDnPyWg3HWaj8Y/AAAAP4cBAAAAAAAAAT8EAAA0AAAAv7wTmpGZ5z8loNx1mo/GPwAAAD+HAQAAAAAAAAFABAAANAAAALxY5cJ4Heg/JaDcdZqPxj8AAAA/lgEAAAAAAAABQQQAADQAAABf0/yjV83oP+GV2ndO3MU/AAAAP5YBAAAAAAAAAUIEAAA0AAAAsV7xqDpn6T8Hjy55xmTFPwAAAD+mAQAAAAAAAAFDBAAANAAAAKz6wtEh6+k/532AfPI5xD8AAAA/pgEAAAAAAAABRAQAADQAAAD8HoMMC2TqPzVwKH/iSsM/AAAAP7UBAAAAAAAAAUUEAAA0AAAAo8sxWfbR6j+rWySDSuTBPwAAAD+1AQAAAAAAAAFGBAAANAAAAPaIvcnlKes/i0p2hna5wD8AAAA/xQEAAAAAAAABRwQAADQAAABJ3xRw22DrP9ZykBNFHb8/AAAAP8UBAAAAAAAAAUgEAAA0AAAASUZJOtWB6z+YUDQance8PwAAAD/VAQAAAAAAAAFJBAAANAAAAJ01bBbRl+s/ficsIm36uT8AAAA/5AEAAAAAAAABSgQAADQAAACdNWwW0ZfrP2b+Iyo9Lbc/AAAAP+QBAAAAAAAAAUsEAAA0AAAAnTVsFtGX6z8q3Mcwlde0PwAAAD/kAQAAAAAAAAFMBAAANAAAAJ01bBbRl+s/6rlrN+2Bsj8AAAA/9AEAAAAAAAABTQQAADQAAADzvVoo04zrP6yXDz5FLLA/AAAAP/QBAAAAAAAAAU4EAAA0AAAAnc43TNd26z/c6maJOq2rPwAAAD8EAgAAAAAAAAFPBAAANAAAAEnfFHDbYOs/yMFekQrgqD8AAAA/BAIAAAAAAAABUAQAADQAAACgZwOC3VXrP/yK/pvKI6U/AAAAPxMCAAAAAAAAAVEEAAA0AAAASnjgpeE/6z+Ub06hqkWjPwAAAD8TAgAAAAAAAAFSBAAANAAAAPaIvcnlKes/LFSepopnoT8AAAA/IwIAAAAAAAABUwQAADQAAAD2IYn/6wjrP4BGRql6eKA/AAAAPzICAAAAAAAAAVQEAAA0AAAATUNDR/Tc6j8wVixdtTSdPwAAAD8yAgAAAAAAAAFVBAAANAAAAPrs66D+peo/yDp8YpVWmz8AAAA/MgIAAAAAAAABVgQAADQAAACmlpT6CG/qP8g6fGKVVps/AAAAP0ICAAAAAAAAAVcEAAA0AAAA/lAaeBci6j9gH8xndXiZPwAAAD9SAgAAAAAAAAFYBAAANAAAAFVy1L8f9uk/YB/MZ3V4mT8AAAA/UgIAAAAAAAABWQQAADQAAABXpGsrLLTpP2AfzGd1eJk/AAAAP2ECAAAAAAAAAVoEAAA0AAAAWT03YTKT6T9gH8xndXiZPwAAAD9hAgAAAAAAAAFbBAAANAAAAK7FJXM0iOk/YB/MZ3V4mT8AAAA/cQIAAAAAAAABXAQAADQAAACRoqzGjALtPxHo6meudss/AAAAPwAAAAAAAAAAAV0EAAA0AAAA5Sqb2I737D8R6OpnrnbLPwAAAD8AAAAAAAAAAAFeBAAANAAAADuzieqQ7Ow/EejqZ652yz8AAAA/LwAAAAAAAAABXwQAADQAAACTO3j8kuHsP6fklGjqOss/AAAAPy8AAAAAAAAAAWAEAAA0AAAAPUxVIJfL7D+n5JRo6jrLPwAAAD9uAAAAAAAAAAFhBAAANAAAAD1MVSCXy+w/OeE+aSb/yj8AAAA/fQAAAAAAAAABYgQAADQAAACT1EMymcDsPznhPmkm/8o/AAAAP30AAAAAAAAAAWMEAAA0AAAAP+UgVp2q7D854T5pJv/KPwAAAD+NAAAAAAAAAAFkBAAANAAAAJVtD2ifn+w/zd3oaWLDyj8AAAA/jQAAAAAAAAABZQQAADQAAACVBtudpX7sP1/akmqeh8o/AAAAP5wAAAAAAAAAAWYEAAA0AAAA647Jr6dz7D9f2pJqnofKPwAAAD+cAAAAAAAAAAFnBAAANAAAAEEXuMGpaOw/8dY8a9pLyj8AAAA/rAAAAAAAAAABaAQAADQAAADrJ5XlrVLsP4fT5msWEMo/AAAAP6wAAAAAAAAAAWkEAAA0AAAAQbCD969H7D8Z0JBsUtTJPwAAAD+8AAAAAAAAAAFqBAAANAAAAO3AYBu0Mew/GdCQbFLUyT8AAAA/vAAAAAAAAAABawQAADQAAABDSU8ttibsPxnQkGxS1Mk/AAAAP8sAAAAAAAAAAWwEAAA0AAAAmdE9P7gb7D+vzDptjpjJPwAAAD/LAAAAAAAAAAFtBAAANAAAAEXiGmO8Bew/r8w6bY6YyT8AAAA/2wAAAAAAAAABbgQAADQAAADx8veGwO/rPz/J5G3KXMk/AAAAP9sAAAAAAAAAAW8EAAA0AAAARXvmmMLk6z8/yeRtylzJPwAAAD/rAAAAAAAAAAFwBAAANAAAAJsD1arE2es/P8nkbcpcyT8AAAA/6wAAAAAAAAABcQQAADQAAADxi8O8xs7rP9PFjm4GIck/AAAAP/oAAAAAAAAAAXIEAAA0AAAARxSyzsjD6z/TxY5uBiHJPwAAAD/6AAAAAAAAAAFzBAAANAAAAJ2coODKuOs/08WObgYhyT8AAAA/CgEAAAAAAAABdAQAADQAAABHrX0Ez6LrP2nCOG9C5cg/AAAAPxkBAAAAAAAAAXUEAAA0AAAAnTVsFtGX6z9pwjhvQuXIPwAAAD8pAQAAAAAAAAF2BAAANAAAAPO9WijTjOs/acI4b0LlyD8AAAA/KQEAAAAAAAABdwQAADQAAABJRkk61YHrP2nCOG9C5cg/AAAAPzkBAAAAAAAAAXgEAAA0AAAAnc43TNd26z9pwjhvQuXIPwAAAD85AQAAAAAAAAF5BAAANAAAAEnfFHDbYOs/+b7ib36pyD8AAAA/SAEAAAAAAAABegQAADQAAACgZwOC3VXrP/m+4m9+qcg/AAAAP1gBAAAAAAAAAXsEAAA0AAAA9O/xk99K6z/5vuJvfqnIPwAAAD9oAQAAAAAAAAF8BAAANAAAAEp44KXhP+s/+b7ib36pyD8AAAA/aAEAAAAAAAABfQQAADQAAAChAM+34zTrP/m+4m9+qcg/AAAAP3cBAAAAAAAAAX4EAAA0AAAATBGs2+ce6z/5vuJvfqnIPwAAAD93AQAAAAAAAAF/BAAANAAAAPYhif/rCOs/+b7ib36pyD8AAAA/hwEAAAAAAAABgAQAADQAAABNqncR7v3qP/m+4m9+qcg/AAAAP4cBAAAAAAAAAYEEAAA0AAAATUNDR/Tc6j/5vuJvfqnIPwAAAD+WAQAAAAAAAAGCBAAANAAAAPpTIGv4xuo/+b7ib36pyD8AAAA/lgEAAAAAAAABgwQAADQAAABP3A59+rvqP/m+4m9+qcg/AAAAP6YBAAAAAAAAAYQEAAA0AAAApWT9jvyw6j/5vuJvfqnIPwAAAD+mAQAAAAAAAAGFBAAANAAAAE912rIAm+o/+b7ib36pyD8AAAA/tgEAAAAAAAABhgQAADQAAACm/cjEApDqP/m+4m9+qcg/AAAAP7YBAAAAAAAAAYcEAAA0AAAA/IW31gSF6j/5vuJvfqnIPwAAAD/FAQAAAAAAAAGIBAAANAAAAFIOpugGeuo/+b7ib36pyD8AAAA/xQEAAAAAAAABiQQAADQAAACmlpT6CG/qP/m+4m9+qcg/AAAAP9UBAAAAAAAAAYoEAAA0AAAA/B6DDAtk6j/5vuJvfqnIPwAAAD/lAQAAAAAAAAGLBAAANAAAAKkvYDAPTuo/+b7ib36pyD8AAAA/9AEAAAAAAAABjAQAADQAAAD+t05CEUPqP/m+4m9+qcg/AAAAPwQCAAAAAAAAAY0EAAA0AAAAU0A9VBM46j/5vuJvfqnIPwAAAD8TAgAAAAAAAAGOBAAANAAAAKnIK2YVLeo/+b7ib36pyD8AAAA/EwIAAAAAAAABjwQAADQAAABV2QiKGRfqP/m+4m9+qcg/AAAAPyMCAAAAAAAAAZAEAAA0AAAAq2H3mxsM6j/5vuJvfqnIPwAAAD8zAgAAAAAAAAGRBAAANAAAAFVy1L8f9uk/+b7ib36pyD8AAAA/MwIAAAAAAAABkgQAADQAAAACg7HjI+DpP/m+4m9+qcg/AAAAPzMCAAAAAAAAAZMEAAA0AAAArJOOByjK6T/5vuJvfqnIPwAAAD9CAgAAAAAAAAGUBAAANAAAAK4sWj0uqek/+b7ib36pyD8AAAA/QgIAAAAAAAABlQQAADQAAAAEtUhPMJ7pP/m+4m9+qcg/AAAAP1ICAAAAAAAAAZYEAAA0AAAArsUlczSI6T/5vuJvfqnIPwAAAD9SAgAAAAAAAAGXBAAANAAAAFvWApc4cuk/+b7ib36pyD8AAAA/YgIAAAAAAAABmAQAADQAAACxXvGoOmfpP/m+4m9+qcg/AAAAP3ECAAAAAAAAAZkEAAA0AAAABeffujxc6T/5vuJvfqnIPwAAAD9xAgAAAAAAAAGaBAAANAAAALH3vN5ARuk/+b7ib36pyD8AAAA/gQIAAAAAAAABmwQAADQAAAAHgKvwQjvpP/m+4m9+qcg/AAAAP5ACAAAAAAAAAZwEAAA0AAAAspCIFEcl6T/5vuJvfqnIPwAAAD+gAgAAAAAAAAGdBAAANAAAAAcZdyZJGuk/+b7ib36pyD8AAAA/sAIAAAAAAAABngQAADQAAABdoWU4Sw/pP/m+4m9+qcg/AAAAP78CAAAAAAAAAZ8EAAA0AAAACrJCXE/56D/5vuJvfqnIPwAAAD/PAgAAAAAAAAGgBAAANAAAAF46MW5R7ug/acI4b0LlyD8AAAA/zwIAAAAAAAABoQQAADQAAAAKSw6SVdjoP2nCOG9C5cg/AAAAP98CAAAAAAAAAaIEAAA0AAAAX9P8o1fN6D9pwjhvQuXIPwAAAD/fAgAAAAAAAAGjBAAANAAAAAvk2cdbt+g/08WObgYhyT8AAAA/7gIAAAAAAAABpAQAADQAAABhbMjZXazoPz/J5G3KXMk/AAAAP+4CAAAAAAAAAaUEAAA0AAAADX2l/WGW6D8/yeRtylzJPwAAAD/5AgAAAAAAAAGmBAAANAAAAGMFlA9ki+g/r8w6bY6YyT8AAAA/+QIAAAAAAAABpwQAADQAAAC3jYIhZoDoPxnQkGxS1Mk/AAAAPwgDAAAAAAAAAagEAAA0AAAADRZxM2h16D8Z0JBsUtTJPwAAAD8YAwAAAAAAAAGpBAAANAAAAA0WcTNodeg/h9PmaxYQyj8AAAA/GAMAAAAAAAABqgQAADQAAABjnl9FamroP4fT5msWEMo/AAAAPygDAAAAAAAAAasEAAA0AAAAY55fRWpq6D/x1jxr2kvKPwAAAD8oAwAAAAAAAAGsBAAANAAAALomTldsX+g/X9qSap6Hyj8AAAA/NwMAAAAAAAABrQQAADQAAAAPrzxpblToP1/akmqeh8o/AAAAPzcDAAAAAAAAAa4EAAA0AAAAD688aW5U6D/N3ehpYsPKPwAAAD9HAwAAAAAAAAGvBAAANAAAAGQ3K3twSeg/zd3oaWLDyj8AAAA/RwMAAAAAAAABsAQAADQAAAC6vxmNcj7oPznhPmkm/8o/AAAAP1cDAAAAAAAAAbEEAAA0AAAAD0gIn3Qz6D+n5JRo6jrLPwAAAD9XAwAAAAAAAAGyBAAANAAAALxY5cJ4Heg/e+tAZ3Kyyz8AAAA/ZgMAAAAAAAABswQAADQAAAAQ4dPUehLoP+vulmY27ss/AAAAP3YDAAAAAAAAAbQEAAA0AAAAZmnC5nwH6D9X8uxl+inMPwAAAD92AwAAAAAAAAG1BAAANAAAALzxsPh+/Oc/x/VCZb5lzD8AAAA/hQMAAAAAAAABtgQAADQAAAASep8KgfHnP5v87mNG3cw/AAAAP5UDAAAAAAAAAbcEAAA0AAAAaAKOHIPm5z+b/O5jRt3MPwAAAD+VAwAAAAAAAAG4BAAANAAAAGgCjhyD5uc/CwBFYwoZzT8AAAA/pQMAAAAAAAABuQQAADQAAABoAo4cg+bnP3cDm2LOVM0/AAAAP7QDAAAAAAAAAboEAAA0AAAAvYp8LoXb5z/nBvFhkpDNPwAAAD/EAwAAAAAAAAG7BAAANAAAAL2KfC6F2+c/UQpHYVbMzT8AAAA/1AMAAAAAAAABvAQAADQAAAATE2tAh9DnP7sNnWAaCM4/AAAAP9QDAAAAAAAAAb0EAAA0AAAAaZtZUonF5z+VFElfon/OPwAAAD/jAwAAAAAAAAG+BAAANAAAAGmbWVKJxec/AxifXma7zj8AAAA/8wMAAAAAAAABvwQAADQAAAC+I0hki7rnPwMYn15mu84/AAAAP/MDAAAAAAAAAcAEAAA0AAAAFaw2do2v5z9xG/VdKvfOPwAAAD8CBAAAAAAAAAHBBAAANAAAABWsNnaNr+c/2x5LXe4yzz8AAAA/AgQAAAAAAAABwgQAADQAAABqNCWIj6TnP7Ul91t2qs8/AAAAPxIEAAAAAAAAAcMEAAA0AAAAajQliI+k5z8hKU1bOubPPwAAAD8xBAAAAAAAAAHEBAAANAAAAL+8E5qRmec/SJZRLf8Q0D8AAAA/QQQAAAAAAAABxQQAADQAAAAVRQKsk47nP7SZpyzDTNA/AAAAP2AEAAAAAAAAAcYEAAA0AAAAFUUCrJOO5z9qm1IspWrQPwAAAD9wBAAAAAAAAAHHBAAANAAAAGvN8L2Vg+c/IJ39K4eI0D8AAAA/fwQAAAAAAAAByAQAADQAAABrzfC9lYPnP9aeqCtpptA/AAAAP48EAAAAAAAAAckEAAA0AAAAa83wvZWD5z+MoFMrS8TQPwAAAD+uBAAAAAAAAAHKBAAANAAAAMJV38+XeOc/jKBTK0vE0D8AAAA/rgQAAAAAAAABywQAADQAAAAW3s3hmW3nP0Si/iot4tA/AAAAP74EAAAAAAAAAcwEAAA0AAAAFt7N4Zlt5z/6o6kqDwDRPwAAAD++BAAAAAAAAAHNBAAANAAAABbezeGZbec/rqVUKvEd0T8AAAA/zgQAAAAAAAABzgQAADQAAAAW3s3hmW3nP2an/ynTO9E/AAAAP84EAAAAAAAAAc8EAAA0AAAAbGa885ti5z8cqaoptVnRPwAAAD/dBAAAAAAAAAHQBAAANAAAAGxmvPObYuc/1KpVKZd30T8AAAA/7QQAAAAAAAAB0QQAADQAAADC7qoFnlfnP4qsACl5ldE/AAAAP/wEAAAAAAAAAdIEAAA0AAAAF3eZF6BM5z/2r1YoPdHRPwAAAD8MBQAAAAAAAAHTBAAANAAAABd3mRegTOc/rLEBKB/v0T8AAAA/DAUAAAAAAAAB1AQAADQAAAAXd5kXoEznP2KzrCcBDdI/AAAAPxwFAAAAAAAAAdUEAAA0AAAAbP+HKaJB5z8atVcn4yrSPwAAAD8rBQAAAAAAAAHWBAAANAAAAGz/hymiQec/0LYCJ8VI0j8AAAA/OwUAAAAAAAAB1wQAADQAAADDh3Y7pDbnP4a4rSanZtI/AAAAP0sFAAAAAAAAAdgEAAA0AAAAw4d2O6Q25z88ulgmiYTSPwAAAD9aBQAAAAAAAAHZBAAANAAAAMOHdjukNuc/8rsDJmui0j8AAAA/WgUAAAAAAAAB2gQAADQAAADDh3Y7pDbnP6i9riVNwNI/AAAAP2oFAAAAAAAAAdsEAAA0AAAAGBBlTaYr5z8WwQQlEfzSPwAAAD+JBQAAAAAAAAHcBAAANAAAAG6YU1+oIOc/ysKvJPMZ0z8AAAA/uAUAAAAAAAAB3QQAADQAAABumFNfqCDnPzjGBSS3VdM/AAAAP8gFAAAAAAAAAd4EAAA0AAAAbphTX6gg5z/wx7AjmXPTPwAAAD/XBQAAAAAAAAHfBAAANAAAAMQgQnGqFec/pslbI3uR0z8AAAA/1wUAAAAAAAAB4AQAADQAAADEIEJxqhXnP1rLBiNdr9M/AAAAP+cFAAAAAAAAAeEEAAA0AAAAGKkwg6wK5z8SzbEiP83TPwAAAD/nBQAAAAAAAAHiBAAANAAAABipMIOsCuc/ftAHIgMJ1D8AAAA/9gUAAAAAAAAB4wQAADQAAAAYqTCDrArnPzTSsiHlJtQ/AAAAPwYGAAAAAAAAAeQEAAA0AAAAbzEfla7/5j/q010hx0TUPwAAAD8GBgAAAAAAAAHlBAAANAAAAG8xH5Wu/+Y/otUIIali1D8AAAA/FgYAAAAAAAAB5gQAADQAAADFuQ2nsPTmPw7ZXiBtntQ/AAAAPyUGAAAAAAAAAecEAAA0AAAAxbkNp7D05j/E2gkgT7zUPwAAAD8lBgAAAAAAAAHoBAAANAAAAMW5Daew9OY/ety0HzHa1D8AAAA/NQYAAAAAAAAB6QQAADQAAADFuQ2nsPTmP+bfCh/1FdU/AAAAPzUGAAAAAAAAAeoEAAA0AAAAG0L8uLLp5j/m3wof9RXVPwAAAD9FBgAAAAAAAAHrBAAANAAAABtC/Liy6eY/VONgHrlR1T8AAAA/VAYAAAAAAAAB7AQAADQAAAAbQvy4sunmPwjlCx6bb9U/AAAAP1QGAAAAAAAAAe0EAAA0AAAAG0L8uLLp5j/A5rYdfY3VPwAAAD9kBgAAAAAAAAHuBAAANAAAABtC/Liy6eY/duhhHV+r1T8AAAA/ZAYAAAAAAAAB7wQAADQAAAAbQvy4sunmP+Trtxwj59U/AAAAP3MGAAAAAAAAAfAEAAA0AAAAG0L8uLLp5j+Y7WIcBQXWPwAAAD9zBgAAAAAAAAHxBAAANAAAABtC/Liy6eY/UO8NHOci1j8AAAA/gwYAAAAAAAAB8gQAADQAAAAbQvy4sunmP77yYxurXtY/AAAAP5MGAAAAAAAAAfMEAAA0AAAAG0L8uLLp5j909A4bjXzWPwAAAD+TBgAAAAAAAAH0BAAANAAAABtC/Liy6eY/KPa5Gm+a1j8AAAA/ogYAAAAAAAAB9QQAADQAAAAbQvy4sunmP+D3ZBpRuNY/AAAAP6IGAAAAAAAAAfYEAAA0AAAAG0L8uLLp5j9M+7oZFfTWPwAAAD+yBgAAAAAAAAH3BAAANAAAABtC/Liy6eY/BP1lGfcR1z8AAAA/wgYAAAAAAAAB+AQAADQAAAAbQvy4sunmP7j+EBnZL9c/AAAAP8IGAAAAAAAAAfkEAAA0AAAAG0L8uLLp5j8kAmcYnWvXPwAAAD/RBgAAAAAAAAH6BAAANAAAABtC/Liy6eY/kgW9F2Gn1z8AAAA/0QYAAAAAAAAB+wQAADQAAADFuQ2nsPTmP0oHaBdDxdc/AAAAP+EGAAAAAAAAAfwEAAA0AAAAxbkNp7D05j+0Cr4WBwHYPwAAAD/hBgAAAAAAAAH9BAAANAAAAMW5Daew9OY/Ig4UFss82D8AAAA/8AYAAAAAAAAB/gQAADQAAADFuQ2nsPTmP9oPvxWtWtg/AAAAP/AGAAAAAAAAAf8EAAA0AAAAbzEfla7/5j+QEWoVj3jYPwAAAD8ABwAAAAAAAAEABQAANAAAAG8xH5Wu/+Y//BTAFFO02D8AAAA/AAcAAAAAAAABAQUAADQAAAAYqTCDrArnP7IWaxQ10tg/AAAAPxAHAAAAAAAAAQIFAAA0AAAAGKkwg6wK5z9oGBYUF/DYPwAAAD8QBwAAAAAAAAEDBQAANAAAAMQgQnGqFec/IBrBE/kN2T8AAAA/EAcAAAAAAAABBAUAADQAAADEIEJxqhXnP9QbbBPbK9k/AAAAPxAHAAAAAAAAAQUFAAA0AAAAxCBCcaoV5z9CH8ISn2fZPwAAAD8gBwAAAAAAAAEGBQAANAAAAG6YU1+oIOc/+CBtEoGF2T8AAAA/IAcAAAAAAAABBwUAADQAAAAYEGVNpivnP64iGBJjo9k/AAAAPzAHAAAAAAAAAQgFAAA0AAAAGBBlTaYr5z9kJMMRRcHZPwAAAD8wBwAAAAAAAAEJBQAANAAAAMOHdjukNuc/HCZuESff2T8AAAA/PwcAAAAAAAABCgUAADQAAABs/4cpokHnP4gpxBDrGto/AAAAPz8HAAAAAAAAAQsFAAA0AAAAF3eZF6BM5z/0LBoQr1baPwAAAD9PBwAAAAAAAAEMBQAANAAAAMLuqgWeV+c/qi7FD5F02j8AAAA/XgcAAAAAAAABDQUAADQAAADC7qoFnlfnP2IwcA9zkto/AAAAP14HAAAAAAAAAQ4FAAA0AAAAFt7N4Zlt5z8YMhsPVbDaPwAAAD9uBwAAAAAAAAEPBQAANAAAAMJV38+XeOc/zjPGDjfO2j8AAAA/fgcAAAAAAAABEAUAADQAAABrzfC9lYPnP4Q1cQ4Z7No/AAAAP34HAAAAAAAAAREFAAA0AAAAv7wTmpGZ5z86NxwO+wnbPwAAAD+NBwAAAAAAAAESBQAANAAAAGo0JYiPpOc/8DjHDd0n2z8AAAA/jQcAAAAAAAABEwUAADQAAABpm1lSicXnP148HQ2hY9s/AAAAP50HAAAAAAAAARQFAAA0AAAAExNrQIfQ5z8SPsgMg4HbPwAAAD+dBwAAAAAAAAEVBQAANAAAAL2KfC6F2+c/yj9zDGWf2z8AAAA/rQcAAAAAAAABFgUAADQAAABmacLmfAfoPzhDyQsp29s/AAAAP60HAAAAAAAAARcFAAA0AAAAEOHT1HoS6D/uRHQLC/nbPwAAAD+8BwAAAAAAAAEYBQAANAAAAA9ICJ90M+g/okYfC+0W3D8AAAA/vAcAAAAAAAABGQUAADQAAAAPrzxpblToP1pIygrPNNw/AAAAP8wHAAAAAAAAARoFAAA0AAAADRZxM2h16D8QSnUKsVLcPwAAAD/MBwAAAAAAAAEbBQAANAAAAGMFlA9ki+g/fk3LCXWO3D8AAAA/2wcAAAAAAAABHAUAADQAAABhbMjZXazoPzJPdglXrNw/AAAAP9sHAAAAAAAAAR0FAAA0AAAAX9P8o1fN6D/qUCEJOcrcPwAAAD/rBwAAAAAAAAEeBQAANAAAAF46MW5R7ug/oFLMCBvo3D8AAAA/6wcAAAAAAAABHwUAADQAAAC0KVRKTQTpP1ZUdwj9Bd0/AAAAP/sHAAAAAAAAASAFAAA0AAAAspCIFEcl6T8MViII3yPdPwAAAD/7BwAAAAAAAAEhBQAANAAAAAeAq/BCO+k/xFfNB8FB3T8AAAA/CggAAAAAAAABIgUAADQAAAAF59+6PFzpP3pZeAejX90/AAAAPwoIAAAAAAAAASMFAAA0AAAAsV7xqDpn6T96WXgHo1/dPwAAAD8aCAAAAAAAAAEkBQAANAAAAAROFIU2fek/LlsjB4V93T8AAAA/GggAAAAAAAABJQUAADQAAABZPTdhMpPpP+ZczgZnm90/AAAAPyoIAAAAAAAAASYFAAA0AAAArixaPS6p6T+cXnkGSbndPwAAAD8qCAAAAAAAAAEnBQAANAAAAAIcfRkqv+k/nF55Bkm53T8AAAA/OQgAAAAAAAABKAUAADQAAABXC6D1JdXpP5xeeQZJud0/AAAAPzkIAAAAAAAAASkFAAA0AAAAVXLUvx/26T9UYCQGK9fdPwAAAD9JCAAAAAAAAAEqBQAANAAAAKth95sbDOo/VGAkBivX3T8AAAA/SQgAAAAAAAABKwUAADQAAACpyCtmFS3qPwpizwUN9d0/AAAAP1gIAAAAAAAAASwFAAA0AAAA/rdOQhFD6j8KYs8FDfXdPwAAAD9YCAAAAAAAAAEtBQAANAAAAPwegwwLZOo/CmLPBQ313T8AAAA/aAgAAAAAAAABLgUAADQAAABSDqboBnrqPwpizwUN9d0/AAAAP2gIAAAAAAAAAS8FAAA0AAAAT3XasgCb6j++Y3oF7xLePwAAAD94CAAAAAAAAAEwBQAANAAAAE/cDn36u+o/vmN6Be8S3j8AAAA/hwgAAAAAAAABMQUAADQAAABNQ0NH9NzqP75jegXvEt4/AAAAP4cIAAAAAAAAATIFAAA0AAAA+bpUNfLn6j++Y3oF7xLePwAAAD+HCAAAAAAAAAEzBQAANAAAAE2qdxHu/eo/vmN6Be8S3j8AAAA/lwgAAAAAAAABNAUAADQAAABMEazb5x7rPwpizwUN9d0/AAAAP5cIAAAAAAAAATUFAAA0AAAAoQDPt+M06z8KYs8FDfXdPwAAAD+nCAAAAAAAAAE2BQAANAAAAPTv8ZPfSus/CmLPBQ313T8AAAA/tggAAAAAAAABNwUAADQAAABJ3xRw22DrP1RgJAYr190/AAAAP7YIAAAAAAAAATgFAAA0AAAAnc43TNd26z9UYCQGK9fdPwAAAD/GCAAAAAAAAAE5BQAANAAAAJ01bBbRl+s/VGAkBivX3T8AAAA/xggAAAAAAAABOgUAADQAAABHrX0Ez6LrP1RgJAYr190/AAAAP9UIAAAAAAAAATsFAAA0AAAARxSyzsjD6z9UYCQGK9fdPwAAAD/VCAAAAAAAAAE8BQAANAAAAJsD1arE2es/nF55Bkm53T8AAAA/5QgAAAAAAAABPQUAADQAAACbagl1vvrrP+ZczgZnm90/AAAAP+UIAAAAAAAAAT4FAAA0AAAAmdE9P7gb7D8uWyMHhX3dPwAAAD/1CAAAAAAAAAE/BQAANAAAAO3AYBu0Mew/LlsjB4V93T8AAAA/9QgAAAAAAAABQAUAADQAAABBsIP3r0fsPy5bIweFfd0/AAAAPwQJAAAAAAAAAUEFAAA0AAAAl5+m06td7D96WXgHo1/dPwAAAD8ECQAAAAAAAAFCBQAANAAAAJUG252lfuw/xFfNB8FB3T8AAAA/FAkAAAAAAAABQwUAADQAAAA/fuyLo4nsPwxWIgjfI90/AAAAPxYJAAAAAAAAAUQFAAA0AAAA6/X9eaGU7D8MViII3yPdPwAAAD8mCQAAAAAAAAFFBQAANAAAAD/lIFadquw/VlR3CP0F3T8AAAA/JgkAAAAAAAABRgUAADQAAADpXDJEm7XsP6BSzAgb6Nw/AAAAPzUJAAAAAAAAAUcFAAA0AAAAk9RDMpnA7D/qUCEJOcrcPwAAAD81CQAAAAAAAAFIBQAANAAAAD1MVSCXy+w/Mk92CVes3D8AAAA/RQkAAAAAAAABSQUAADQAAACTO3j8kuHsP8ZLIAqTcNw/AAAAP0UJAAAAAAAAAUoFAAA0AAAA5Sqb2I737D8QSnUKsVLcPwAAAD9UCQAAAAAAAAFLBQAANAAAAJGirMaMAu0/WkjKCs803D8AAAA/VAkAAAAAAAABTAUAADQAAADlkc+iiBjtP+5EdAsL+ds/AAAAP2QJAAAAAAAAAU0FAAA0AAAAkQnhkIYj7T+AQR4MR73bPwAAAD9kCQAAAAAAAAFOBQAANAAAADmB8n6ELu0/gEEeDEe92z8AAAA/dAkAAAAAAAABTwUAADQAAADl+ANtgjntPxI+yAyDgds/AAAAP3QJAAAAAAAAAVAFAAA0AAAAOegmSX5P7T+oOnINv0XbPwAAAD+DCQAAAAAAAAFRBQAANAAAAONfODd8Wu0/8DjHDd0n2z8AAAA/kwkAAAAAAAABUgUAADQAAACN10klemXtP/A4xw3dJ9s/AAAAP6MJAAAAAAAAAVMFAAA0AAAAOU9bE3hw7T+ENXEOGezaPwAAAD+jCQAAAAAAAAFUBQAANAAAAI0+fu9zhu0/zjPGDjfO2j8AAAA/sgkAAAAAAAABVQUAADQAAAA1to/dcZHtP2IwcA9zkto/AAAAP7IJAAAAAAAAAVYFAAA0AAAAi6WyuW2n7T+qLsUPkXTaPwAAAD/CCQAAAAAAAAFXBQAANAAAADUdxKdrsu0/PitvEM042j8AAAA/wgkAAAAAAAABWAUAADQAAACLDOeDZ8jtPz4rbxDNONo/AAAAP9EJAAAAAAAAAVkFAAA0AAAAiXMbTmHp7T/SJxkRCf3ZPwAAAD/RCQAAAAAAAAFaBQAANAAAADPrLDxf9O0/HCZuESff2T8AAAA/4QkAAAAAAAABWwUAADQAAACH2k8YWwruP2QkwxFFwdk/AAAAP+EJAAAAAAAAAVwFAAA0AAAA3cly9FYg7j+uIhgSY6PZPwAAAD/xCQAAAAAAAAFdBQAANAAAAIdBhOJUK+4/+CBtEoGF2T8AAAA/8QkAAAAAAAABXgUAADQAAADbMKe+UEHuP0IfwhKfZ9k/AAAAPwAKAAAAAAAAAV8FAAA0AAAAh6i4rE5M7j+MHRcTvUnZPwAAAD8ACgAAAAAAAAFgBQAANAAAADEgyppMV+4/1BtsE9sr2T8AAAA/EAoAAAAAAAABYQUAADQAAADbl9uISmLuPyAawRP5Ddk/AAAAPxAKAAAAAAAAAWIFAAA0AAAAhQ/tdkht7j8gGsET+Q3ZPwAAAD8gCgAAAAAAAAFjBQAANAAAAIUP7XZIbe4/aBgWFBfw2D8AAAA/LwoAAAAAAAABZAUAADQAAAAth/5kRnjuP7IWaxQ10tg/AAAAPy8KAAAAAAAAAWUFAAA0AAAA2f4PU0SD7j/8FMAUU7TYPwAAAD8/CgAAAAAAAAFmBQAANAAAAIN2IUFCju4/RBMVFXGW2D8AAAA/TgoAAAAAAAABZwUAADQAAACDdiFBQo7uP5ARahWPeNg/AAAAP04KAAAAAAAAAWgFAAA0AAAALe4yL0CZ7j/aD78VrVrYPwAAAD9eCgAAAAAAAAFpBQAANAAAANllRB0+pO4/2g+/Fa1a2D8AAAA/XgoAAAAAAAABagUAADQAAADZZUQdPqTuP2wMaRbpHtg/AAAAP24KAAAAAAAAAWsFAAA0AAAAgd1VCzyv7j+0Cr4WBwHYPwAAAD9uCgAAAAAAAAFsBQAANAAAAC1VZ/k5uu4/SgdoF0PF1z8AAAA/fQoAAAAAAAABbQUAADQAAAAtVWf5ObruP5IFvRdhp9c/AAAAP30KAAAAAAAAAW4FAAA0AAAALVVn+Tm67j8kAmcYnWvXPwAAAD+NCgAAAAAAAAFvBQAANAAAANfMeOc3xe4/cAC8GLtN1z8AAAA/jQoAAAAAAAABcAUAADQAAACBRIrVNdDuPwT9ZRn3Edc/AAAAP50KAAAAAAAAAXEFAAA0AAAAgUSK1TXQ7j9M+7oZFfTWPwAAAD+dCgAAAAAAAAFyBQAANAAAAIFEitU10O4/4PdkGlG41j8AAAA/rAoAAAAAAAABcwUAADQAAAArvJvDM9vuPyj2uRpvmtY/AAAAP6wKAAAAAAAAAXQFAAA0AAAA1TOtsTHm7j909A4bjXzWPwAAAD+8CgAAAAAAAAF1BQAANAAAAIGrvp8v8e4/BvG4G8lA1j8AAAA/vAoAAAAAAAABdgUAADQAAACBq76fL/HuP5jtYhwFBdY/AAAAP8sKAAAAAAAAAXcFAAA0AAAAgau+ny/x7j/k67ccI+fVPwAAAD/bCgAAAAAAAAF4BQAANAAAAIGrvp8v8e4/duhhHV+r1T8AAAA/6woAAAAAAAABeQUAADQAAAArI9CNLfzuP3boYR1fq9U/AAAAP+sKAAAAAAAAAXoFAAA0AAAAKyPQjS387j8I5Qsem2/VPwAAAD/6CgAAAAAAAAF7BQAANAAAANWa4XsrB+8/VONgHrlR1T8AAAA/+goAAAAAAAABfAUAADQAAAB/EvNpKRLvP57htR7XM9U/AAAAPwoLAAAAAAAAAX0FAAA0AAAAfxLzaSkS7z8y3l8fE/jUPwAAAD8KCwAAAAAAAAF+BQAANAAAACmKBFgnHe8/ety0HzHa1D8AAAA/GgsAAAAAAAABfwUAADQAAAApigRYJx3vPw7ZXiBtntQ/AAAAPxoLAAAAAAAAAYAFAAA0AAAA0wEWRiUo7z9Y17Mgi4DUPwAAAD8wCwAAAAAAAAGBBQAANAAAAH95JzQjM+8/otUIIali1D8AAAA/MAsAAAAAAAABggUAADQAAAB/eSc0IzPvP+rTXSHHRNQ/AAAAP0ALAAAAAAAAAYMFAAA0AAAAf3knNCMz7z800rIh5SbUPwAAAD9ACwAAAAAAAAGEBQAANAAAACnxOCIhPu8/ftAHIgMJ1D8AAAA/TwsAAAAAAAABhQUAADQAAAAp8TgiIT7vP8jOXCIh69M/AAAAP18LAAAAAAAAAYYFAAA0AAAAKfE4IiE+7z8SzbEiP83TPwAAAD9vCwAAAAAAAAGHBQAANAAAACnxOCIhPu8/pslbI3uR0z8AAAA/fgsAAAAAAAABiAUAADQAAADTaEoQH0nvP/DHsCOZc9M/AAAAP44LAAAAAAAAAYkFAAA0AAAA02hKEB9J7z+CxFok1TfTPwAAAD+eCwAAAAAAAAGKBQAANAAAANNoShAfSe8/FsEEJRH80j8AAAA/rQsAAAAAAAABiwUAADQAAAB94Fv+HFTvP2C/WSUv3tI/AAAAP70LAAAAAAAAAYwFAAA0AAAAfeBb/hxU7z+ova4lTcDSPwAAAD/MCwAAAAAAAAGNBQAANAAAAH3gW/4cVO8/8rsDJmui0j8AAAA/3AsAAAAAAAABjgUAADQAAAB94Fv+HFTvPzy6WCaJhNI/AAAAP9wLAAAAAAAAAY8FAAA0AAAAfeBb/hxU7z+GuK0mp2bSPwAAAD/sCwAAAAAAAAGQBQAANAAAAH3gW/4cVO8/0LYCJ8VI0j8AAAA/7AsAAAAAAAABkQUAADQAAAB94Fv+HFTvPxq1VyfjKtI/AAAAP/sLAAAAAAAAAZIFAAA0AAAAfeBb/hxU7z9is6wnAQ3SPwAAAD8LDAAAAAAAAAGTBQAANAAAANNoShAfSe8/9q9WKD3R0T8AAAA/GwwAAAAAAAABlAUAADQAAADTaEoQH0nvPz6uqyhbs9E/AAAAPyoMAAAAAAAAAZUFAAA0AAAA02hKEB9J7z+KrAApeZXRPwAAAD8qDAAAAAAAAAGWBQAANAAAACnxOCIhPu8/1KpVKZd30T8AAAA/OgwAAAAAAAABlwUAADQAAAAp8TgiIT7vPxypqim1WdE/AAAAP0kMAAAAAAAAAZgFAAA0AAAAKfE4IiE+7z9mp/8p0zvRPwAAAD9JDAAAAAAAAAGZBQAANAAAAH95JzQjM+8/rqVUKvEd0T8AAAA/WQwAAAAAAAABmgUAADQAAAB/eSc0IzPvP/qjqSoPANE/AAAAP1kMAAAAAAAAAZsFAAA0AAAA0wEWRiUo7z9Eov4qLeLQPwAAAD9pDAAAAAAAAAGcBQAANAAAAH8S82kpEu8/jKBTK0vE0D8AAAA/aQwAAAAAAAABnQUAADQAAAB/EvNpKRLvPyCd/SuHiNA/AAAAP3gMAAAAAAAAAZ4FAAA0AAAA1ZrheysH7z9qm1IspWrQPwAAAD+IDAAAAAAAAAGfBQAANAAAACsj0I0t/O4/tJmnLMNM0D8AAAA/mAwAAAAAAAABoAUAADQAAACBq76fL/HuP/6X/CzhLtA/AAAAP5gMAAAAAAAAAaEFAAA0AAAA1TOtsTHm7j/+l/ws4S7QPwAAAD+nDAAAAAAAAAGiBQAANAAAACu8m8Mz2+4/SJZRLf8Q0D8AAAA/twwAAAAAAAABowUAADQAAADXzHjnN8XuPyEpTVs65s8/AAAAP7cMAAAAAAAAAaQFAAA0AAAALVVn+Tm67j8hKU1bOubPPwAAAD+3DAAAAAAAAAGlBQAANAAAAIHdVQs8r+4/tSX3W3aqzz8AAAA/xgwAAAAAAAABpgUAADQAAADZZUQdPqTuP7Ul91t2qs8/AAAAP9YMAAAAAAAAAacFAAA0AAAA2WVEHT6k7j9JIqFcsm7PPwAAAD/WDAAAAAAAAAGoBQAANAAAAC3uMi9Ame4/2x5LXe4yzz8AAAA/5gwAAAAAAAABqQUAADQAAACDdiFBQo7uP3Eb9V0q984/AAAAP+YMAAAAAAAAAaoFAAA0AAAAhQ/tdkht7j+VFElfon/OPwAAAD/1DAAAAAAAAAGrBQAANAAAANuX24hKYu4/KxHzX95Dzj8AAAA/BQ0AAAAAAAABrAUAADQAAAAxIMqaTFfuPysR81/eQ84/AAAAPxUNAAAAAAAAAa0FAAA0AAAA2zCnvlBB7j8rEfNf3kPOPwAAAD8VDQAAAAAAAAGuBQAANAAAADG5ldBSNu4/uw2dYBoIzj8AAAA/JA0AAAAAAAABrwUAADQAAACHQYTiVCvuP7sNnWAaCM4/AAAAPyQNAAAAAAAAAbAFAAA0AAAAM1JhBlkV7j9RCkdhVszNPwAAAD80DQAAAAAAAAGxBQAANAAAAIfaTxhbCu4/UQpHYVbMzT8AAAA/NA0AAAAAAAABsgUAADQAAADdYj4qXf/tP+cG8WGSkM0/AAAAP0MNAAAAAAAAAbMFAAA0AAAAiXMbTmHp7T93A5tizlTNPwAAAD9DDQAAAAAAAAG0BQAANAAAAN/7CWBj3u0/dwObYs5UzT8AAAA/Uw0AAAAAAAABtQUAADQAAACLpbK5baftPwsARWMKGc0/AAAAP2UNAAAAAAAAAbYFAAA0AAAANbaP3XGR7T+b/O5jRt3MPwAAAD9lDQAAAAAAAAG3BQAANAAAAOPGbAF2e+0/m/zuY0bdzD8AAAA/dA0AAAAAAAABuAUAADQAAAA5T1sTeHDtPzH5mGSCocw/AAAAP3QNAAAAAAAAAbkFAAA0AAAA4184N3xa7T8x+ZhkgqHMPwAAAD+EDQAAAAAAAAG6BQAANAAAADnoJkl+T+0/MfmYZIKhzD8AAAA/hA0AAAAAAAABuwUAADQAAADl+ANtgjntP8f1QmW+Zcw/AAAAP5QNAAAAAAAAAbwFAAA0AAAAkQnhkIYj7T/H9UJlvmXMPwAAAD+UDQAAAAAAAAG9BQAANAAAADsavrSKDe0/x/VCZb5lzD8AAAA/ow0AAAAAAAABvgUAADQAAADlKpvYjvfsP1fy7GX6Kcw/AAAAP6MNAAAAAAAAAb8FAAA0AAAAkzt4/JLh7D9X8uxl+inMPwAAAD+zDQAAAAAAAAHABQAANAAAAJPUQzKZwOw/6+6WZjbuyz8AAAA/sw0AAAAAAAABwQUAADQAAADpXDJEm7XsP+vulmY27ss/AAAAP8INAAAAAAAAAcIFAAA0AAAAlW0PaJ+f7D/r7pZmNu7LPwAAAD/CDQAAAAAAAAHDBQAANAAAAOv1/XmhlOw/e+tAZ3Kyyz8AAAA/0g0AAAAAAAABxAUAADQAAAA/fuyLo4nsP3vrQGdysss/AAAAP9INAAAAAAAAAcUFAAA0AAAAlQbbnaV+7D9760BncrLLPwAAAD/iDQAAAAAAAAHGBQAANAAAAEEXuMGpaOw/e+tAZ3Kyyz8AAAA/8Q0AAAAAAAABxwUAADQAAAC29LbrX6HoP7JQw3xbI+E/AAAAPwAAAAAAAAAAAcgFAAA0AAAAtvS261+h6D/Vz+18ahThPwAAAD8AAAAAAAAAAAHJBQAANAAAAA19pf1hlug/1c/tfGoU4T8AAAA/DwAAAAAAAAABygUAADQAAAANFnEzaHXoP9XP7XxqFOE/AAAAPy8AAAAAAAAAAcsFAAA0AAAAY55fRWpq6D/Vz+18ahThPwAAAD8+AAAAAAAAAAHMBQAANAAAAA+vPGluVOg/+04YfXkF4T8AAAA/TgAAAAAAAAABzQUAADQAAABkNyt7cEnoP/tOGH15BeE/AAAAP10AAAAAAAAAAc4FAAA0AAAAur8ZjXI+6D8gzkJ9iPbgPwAAAD9tAAAAAAAAAAHPBQAANAAAAA9ICJ90M+g/IM5CfYj24D8AAAA/fQAAAAAAAAAB0AUAADQAAABl0PawdijoP0VNbX2X5+A/AAAAP30AAAAAAAAAAdEFAAA0AAAAvFjlwngd6D9FTW19l+fgPwAAAD+MAAAAAAAAAAHSBQAANAAAAGZpwuZ8B+g/RU1tfZfn4D8AAAA/jAAAAAAAAAAB0wUAADQAAAC88bD4fvznP0VNbX2X5+A/AAAAP5wAAAAAAAAAAdQFAAA0AAAAaAKOHIPm5z9FTW19l+fgPwAAAD+cAAAAAAAAAAHVBQAANAAAABMTa0CH0Oc/RU1tfZfn4D8AAAA/rAAAAAAAAAAB1gUAADQAAAC+I0hki7rnP2rMl32m2OA/AAAAP6wAAAAAAAAAAdcFAAA0AAAAajQliI+k5z9qzJd9ptjgPwAAAD+7AAAAAAAAAAHYBQAANAAAAL+8E5qRmec/asyXfabY4D8AAAA/uwAAAAAAAAAB2QUAADQAAAAVRQKsk47nP45Lwn21yeA/AAAAP8sAAAAAAAAAAdoFAAA0AAAAa83wvZWD5z+OS8J9tcngPwAAAD/LAAAAAAAAAAHbBQAANAAAAMJV38+XeOc/jkvCfbXJ4D8AAAA/2gAAAAAAAAAB3AUAADQAAABsZrzzm2LnP45Lwn21yeA/AAAAP9oAAAAAAAAAAd0FAAA0AAAAwu6qBZ5X5z+OS8J9tcngPwAAAD/qAAAAAAAAAAHeBQAANAAAABd3mRegTOc/jkvCfbXJ4D8AAAA/6gAAAAAAAAAB3wUAADQAAADDh3Y7pDbnP45Lwn21yeA/AAAAP/oAAAAAAAAAAeAFAAA0AAAAGBBlTaYr5z+OS8J9tcngPwAAAD8JAQAAAAAAAAHhBQAANAAAAMQgQnGqFec/jkvCfbXJ4D8AAAA/CQEAAAAAAAAB4gUAADQAAABvMR+Vrv/mP45Lwn21yeA/AAAAPxkBAAAAAAAAAeMFAAA0AAAAxbkNp7D05j+OS8J9tcngPwAAAD8pAQAAAAAAAAHkBQAANAAAAHHK6sq03uY/jkvCfbXJ4D8AAAA/OAEAAAAAAAAB5QUAADQAAADFUtncttPmP45Lwn21yeA/AAAAPzgBAAAAAAAAAeYFAAA0AAAAHNvH7rjI5j+OS8J9tcngPwAAAD9IAQAAAAAAAAHnBQAANAAAAMfrpBK9suY/asyXfabY4D8AAAA/VwEAAAAAAAAB6AUAADQAAAAddJMkv6fmP2rMl32m2OA/AAAAP1cBAAAAAAAAAekFAAA0AAAAcvyBNsGc5j9qzJd9ptjgPwAAAD9nAQAAAAAAAAHqBQAANAAAAMeEcEjDkeY/asyXfabY4D8AAAA/ZwEAAAAAAAAB6wUAADQAAAAeDV9axYbmP0VNbX2X5+A/AAAAP3cBAAAAAAAAAewFAAA0AAAAyh08fslw5j8gzkJ9iPbgPwAAAD+GAQAAAAAAAAHtBQAANAAAAB6mKpDLZeY/IM5CfYj24D8AAAA/lgEAAAAAAAAB7gUAADQAAAB1LhmizVrmP/tOGH15BeE/AAAAP5YBAAAAAAAAAe8FAAA0AAAAy7YHtM9P5j/Vz+18ahThPwAAAD+mAQAAAAAAAAHwBQAANAAAACA/9sXRROY/1c/tfGoU4T8AAAA/pgEAAAAAAAAB8QUAADQAAAB2x+TX0znmP7JQw3xbI+E/AAAAP7UBAAAAAAAAAfIFAAA0AAAAINjB+9cj5j+N0Zh8TDLhPwAAAD/FAQAAAAAAAAHzBQAANAAAAHdgsA3aGOY/aFJufD1B4T8AAAA/1AEAAAAAAAAB9AUAADQAAADN6J4f3A3mP2hSbnw9QeE/AAAAP+QBAAAAAAAAAfUFAAA0AAAAI3GNMd4C5j9D00N8LlDhPwAAAD/kAQAAAAAAAAH2BQAANAAAAHf5e0Pg9+U/H1QZfB9f4T8AAAA/5AEAAAAAAAAB9wUAADQAAADNgWpV4uzlP/rU7nsQbuE/AAAAPwMCAAAAAAAAAfgFAAA0AAAAJApZZ+Th5T/61O57EG7hPwAAAD8DAgAAAAAAAAH5BQAANAAAACQKWWfk4eU/1FXEewF94T8AAAA/EwIAAAAAAAAB+gUAADQAAAB6kkd55tblP7DWmXvyi+E/AAAAPyICAAAAAAAAAfsFAAA0AAAAzxo2i+jL5T+w1pl78ovhPwAAAD8iAgAAAAAAAAH8BQAANAAAAM8aNovoy+U/i1dve+Oa4T8AAAA/QQIAAAAAAAAB/QUAADQAAAAkoySd6sDlP4tXb3vjmuE/AAAAP0ECAAAAAAAAAf4FAAA0AAAAJKMknerA5T9m2ER71KnhPwAAAD9BAgAAAAAAAAH/BQAANAAAAHorE6/steU/Qlkae8W44T8AAAA/UQIAAAAAAAABAAYAADQAAAB6KxOv7LXlPxza73q2x+E/AAAAP1ECAAAAAAAAAQEGAAA0AAAA0LMBwe6q5T/T25p6mOXhPwAAAD9wAgAAAAAAAAECBgAANAAAACY88NLwn+U/rlxweon04T8AAAA/gAIAAAAAAAABAwYAADQAAAAmPPDS8J/lP4rdRXp6A+I/AAAAP5ACAAAAAAAAAQQGAAA0AAAAfMTe5PKU5T+K3UV6egPiPwAAAD+fAgAAAAAAAAEFBgAANAAAAHzE3uTylOU/Y14bemsS4j8AAAA/nwIAAAAAAAABBgYAADQAAADQTM329InlP2NeG3prEuI/AAAAP68CAAAAAAAAAQcGAAA0AAAA0EzN9vSJ5T8aYMZ5TTDiPwAAAD++AgAAAAAAAAEIBgAANAAAANBMzfb0ieU/9uCbeT4/4j8AAAA/zgIAAAAAAAABCQYAADQAAAAm1bsI937lP/bgm3k+P+I/AAAAP84CAAAAAAAAAQoGAAA0AAAAJtW7CPd+5T+r4kZ5IF3iPwAAAD/eAgAAAAAAAAELBgAANAAAACbVuwj3fuU/iGMceRFs4j8AAAA/7QIAAAAAAAABDAYAADQAAAAm1bsI937lP2Lk8XgCe+I/AAAAP/0CAAAAAAAAAQ0GAAA0AAAAJtW7CPd+5T8+Zcd484niPwAAAD8NAwAAAAAAAAEOBgAANAAAACbVuwj3fuU/82ZyeNWn4j8AAAA/HAMAAAAAAAABDwYAADQAAAAm1bsI937lP9DnR3jGtuI/AAAAPywDAAAAAAAAARAGAAA0AAAAJtW7CPd+5T+G6fJ3qNTiPwAAAD87AwAAAAAAAAERBgAANAAAACbVuwj3fuU/YGrId5nj4j8AAAA/SwMAAAAAAAABEgYAADQAAAAm1bsI937lPzvrnXeK8uI/AAAAP1sDAAAAAAAAARMGAAA0AAAAJtW7CPd+5T8YbHN3ewHjPwAAAD9qAwAAAAAAAAEUBgAANAAAACbVuwj3fuU/8uxId2wQ4z8AAAA/egMAAAAAAAABFQYAADQAAAAm1bsI937lP85tHnddH+M/AAAAP4oDAAAAAAAAARYGAAA0AAAA0EzN9vSJ5T+Db8l2Pz3jPwAAAD+ZAwAAAAAAAAEXBgAANAAAANBMzfb0ieU/OXF0diFb4z8AAAA/qQMAAAAAAAABGAYAADQAAAB8xN7k8pTlPxbySXYSauM/AAAAP7gDAAAAAAAAARkGAAA0AAAAJjzw0vCf5T8W8kl2EmrjPwAAAD+4AwAAAAAAAAEaBgAANAAAACY88NLwn+U/8HIfdgN54z8AAAA/yAMAAAAAAAABGwYAADQAAAAmPPDS8J/lP8vz9HX0h+M/AAAAP8gDAAAAAAAAARwGAAA0AAAA0LMBwe6q5T/L8/R19IfjPwAAAD/YAwAAAAAAAAEdBgAANAAAANCzAcHuquU/pnTKdeWW4z8AAAA/5wMAAAAAAAABHgYAADQAAAB6KxOv7LXlP4H1n3XWpeM/AAAAP/cDAAAAAAAAAR8GAAA0AAAAJKMknerA5T9ednV1x7TjPwAAAD8HBAAAAAAAAAEgBgAANAAAAM8aNovoy+U/OPdKdbjD4z8AAAA/JgQAAAAAAAABIQYAADQAAAB6kkd55tblPzj3SnW4w+M/AAAAPzUEAAAAAAAAASIGAAA0AAAAJApZZ+Th5T8TeCB1qdLjPwAAAD81BAAAAAAAAAEjBgAANAAAAM2BalXi7OU/7vj1dJrh4z8AAAA/RQQAAAAAAAABJAYAADQAAAB3+XtD4PflP8l5y3SL8OM/AAAAP1UEAAAAAAAAASUGAAA0AAAAI3GNMd4C5j/Ject0i/DjPwAAAD9kBAAAAAAAAAEmBgAANAAAAM3onh/cDeY/pPqgdHz/4z8AAAA/ZAQAAAAAAAABJwYAADQAAAAg2MH71yPmP4B7dnRtDuQ/AAAAP3QEAAAAAAAAASgGAAA0AAAAy0/T6dUu5j+Ae3Z0bQ7kPwAAAD+EBAAAAAAAAAEpBgAANAAAAHbH5NfTOeY/XPxLdF4d5D8AAAA/kwQAAAAAAAABKgYAADQAAAAgP/bF0UTmP1z8S3ReHeQ/AAAAP5MEAAAAAAAAASsGAAA0AAAAy7YHtM9P5j9c/Et0Xh3kPwAAAD+jBAAAAAAAAAEsBgAANAAAAHUuGaLNWuY/Nn0hdE8s5D8AAAA/owQAAAAAAAABLQYAADQAAAAepiqQy2XmPxH+9nNAO+Q/AAAAP7IEAAAAAAAAAS4GAAA0AAAAyh08fslw5j8R/vZzQDvkPwAAAD+yBAAAAAAAAAEvBgAANAAAAHSVTWzHe+Y/Ef72c0A75D8AAAA/wgQAAAAAAAABMAYAADQAAADHhHBIw5HmP+x+zHMxSuQ/AAAAP8IEAAAAAAAAATEGAAA0AAAAx4RwSMOR5j/H/6FzIlnkPwAAAD/SBAAAAAAAAAEyBgAANAAAAB10kyS/p+Y/x/+hcyJZ5D8AAAA/0gQAAAAAAAABMwYAADQAAAByY7YAu73mP8f/oXMiWeQ/AAAAP+EEAAAAAAAAATQGAAA0AAAAHNvH7rjI5j+kgHdzE2jkPwAAAD/hBAAAAAAAAAE1BgAANAAAAHHK6sq03uY/fgFNcwR35D8AAAA/8QQAAAAAAAABNgYAADQAAAAbQvy4sunmP34BTXMEd+Q/AAAAP/EEAAAAAAAAATcGAAA0AAAAbzEfla7/5j9+AU1zBHfkPwAAAD8QBQAAAAAAAAE4BgAANAAAABipMIOsCuc/WYIic/WF5D8AAAA/EAUAAAAAAAABOQYAADQAAADEIEJxqhXnP1mCInP1heQ/AAAAPxAFAAAAAAAAAToGAAA0AAAAbphTX6gg5z80A/hy5pTkPwAAAD8gBQAAAAAAAAE7BgAANAAAABgQZU2mK+c/NAP4cuaU5D8AAAA/IAUAAAAAAAABPAYAADQAAADDh3Y7pDbnPzQD+HLmlOQ/AAAAPy8FAAAAAAAAAT0GAAA0AAAAbP+HKaJB5z80A/hy5pTkPwAAAD8/BQAAAAAAAAE+BgAANAAAAMLuqgWeV+c/NAP4cuaU5D8AAAA/PwUAAAAAAAABPwYAADQAAABsZrzzm2LnPzQD+HLmlOQ/AAAAP08FAAAAAAAAAUAGAAA0AAAAwlXfz5d45z80A/hy5pTkPwAAAD9eBQAAAAAAAAFBBgAANAAAAGvN8L2Vg+c/NAP4cuaU5D8AAAA/bgUAAAAAAAABQgYAADQAAAC/vBOakZnnPzQD+HLmlOQ/AAAAP24FAAAAAAAAAUMGAAA0AAAAFaw2do2v5z8PhM1y16PkPwAAAD9+BQAAAAAAAAFEBgAANAAAAL4jSGSLuuc/D4TNctej5D8AAAA/fgUAAAAAAAABRQYAADQAAAC9inwuhdvnPw+EzXLXo+Q/AAAAP40FAAAAAAAAAUYGAAA0AAAAaAKOHIPm5z8PhM1y16PkPwAAAD+NBQAAAAAAAAFHBgAANAAAALzxsPh+/Oc/D4TNctej5D8AAAA/nQUAAAAAAAABSAYAADQAAABmacLmfAfoP+sEo3LIsuQ/AAAAP50FAAAAAAAAAUkGAAA0AAAAvFjlwngd6D/rBKNyyLLkPwAAAD+sBQAAAAAAAAFKBgAANAAAAGXQ9rB2KOg/6wSjcsiy5D8AAAA/rAUAAAAAAAABSwYAADQAAAAPSAifdDPoP+sEo3LIsuQ/AAAAP7wFAAAAAAAAAUwGAAA0AAAAZDcre3BJ6D/rBKNyyLLkPwAAAD+8BQAAAAAAAAFNBgAANAAAAA+vPGluVOg/D4TNctej5D8AAAA/zAUAAAAAAAABTgYAADQAAABjnl9FamroPw+EzXLXo+Q/AAAAP8wFAAAAAAAAAU8GAAA0AAAADRZxM2h16D80A/hy5pTkPwAAAD/bBQAAAAAAAAFQBgAANAAAALeNgiFmgOg/WYIic/WF5D8AAAA/2wUAAAAAAAABUQYAADQAAABjBZQPZIvoP1mCInP1heQ/AAAAP+sFAAAAAAAAAVIGAAA0AAAADX2l/WGW6D9ZgiJz9YXkPwAAAD/rBQAAAAAAAAFTBgAANAAAAGFsyNldrOg/fgFNcwR35D8AAAA/+wUAAAAAAAABVAYAADQAAAAL5NnHW7foP6SAd3MTaOQ/AAAAPwoGAAAAAAAAAVUGAAA0AAAAtlvrtVnC6D+kgHdzE2jkPwAAAD8KBgAAAAAAAAFWBgAANAAAAF/T/KNXzeg/x/+hcyJZ5D8AAAA/DAYAAAAAAAABVwYAADQAAAAKSw6SVdjoP+x+zHMxSuQ/AAAAPxwGAAAAAAAAAVgGAAA0AAAAtMIfgFPj6D/sfsxzMUrkPwAAAD8cBgAAAAAAAAFZBgAANAAAAF46MW5R7ug/Ef72c0A75D8AAAA/KwYAAAAAAAABWgYAADQAAAC0KVRKTQTpPzZ9IXRPLOQ/AAAAPysGAAAAAAAAAVsGAAA0AAAAtClUSk0E6T9c/Et0Xh3kPwAAAD87BgAAAAAAAAFcBgAANAAAAF2hZThLD+k/gHt2dG0O5D8AAAA/OwYAAAAAAAABXQYAADQAAACykIgURyXpP8l5y3SL8OM/AAAAP0sGAAAAAAAAAV4GAAA0AAAAXQiaAkUw6T/u+PV0muHjPwAAAD9LBgAAAAAAAAFfBgAANAAAALH3vN5ARuk/OPdKdbjD4z8AAAA/WgYAAAAAAAABYAYAADQAAABbb87MPlHpP152dXXHtOM/AAAAP1oGAAAAAAAAAWEGAAA0AAAAsV7xqDpn6T+B9Z911qXjPwAAAD9qBgAAAAAAAAFiBgAANAAAAFvWApc4cuk/y/P0dfSH4z8AAAA/agYAAAAAAAABYwYAADQAAAAEThSFNn3pP/ByH3YDeeM/AAAAP3oGAAAAAAAAAWQGAAA0AAAABE4UhTZ96T8W8kl2EmrjPwAAAD+JBgAAAAAAAAFlBgAANAAAAFk9N2Eyk+k/OXF0diFb4z8AAAA/iQYAAAAAAAABZgYAADQAAABZPTdhMpPpP1/wnnYwTOM/AAAAP5kGAAAAAAAAAWcGAAA0AAAArixaPS6p6T+Db8l2Pz3jPwAAAD+ZBgAAAAAAAAFoBgAANAAAAK4sWj0uqek/zm0ed10f4z8AAAA/qAYAAAAAAAABaQYAADQAAABXpGsrLLTpP/LsSHdsEOM/AAAAP7gGAAAAAAAAAWoGAAA0AAAAAhx9GSq/6T876513ivLiPwAAAD+4BgAAAAAAAAFrBgAANAAAAAIcfRkqv+k/YGrId5nj4j8AAAA/yAYAAAAAAAABbAYAADQAAAACHH0ZKr/pP4bp8neo1OI/AAAAP8gGAAAAAAAAAW0GAAA0AAAAAhx9GSq/6T+qaB14t8XiPwAAAD/XBgAAAAAAAAFuBgAANAAAAAIcfRkqv+k/0OdHeMa24j8AAAA/5wYAAAAAAAABbwYAADQAAAACHH0ZKr/pP/NmcnjVp+I/AAAAP/cGAAAAAAAAAXAGAAA0AAAAAhx9GSq/6T8+Zcd484niPwAAAD/3BgAAAAAAAAFxBgAANAAAAAIcfRkqv+k/iGMceRFs4j8AAAA/BgcAAAAAAAABcgYAADQAAAACHH0ZKr/pP6viRnkgXeI/AAAAPxYHAAAAAAAAAXMGAAA0AAAAAhx9GSq/6T/RYXF5L07iPwAAAD8WBwAAAAAAAAF0BgAANAAAAAIcfRkqv+k/GmDGeU0w4j8AAAA/JQcAAAAAAAABdQYAADQAAAACHH0ZKr/pP0Df8HlcIeI/AAAAPzUHAAAAAAAAAXYGAAA0AAAAAhx9GSq/6T9jXht6axLiPwAAAD81BwAAAAAAAAF3BgAANAAAAAIcfRkqv+k/it1FenoD4j8AAAA/RQcAAAAAAAABeAYAADQAAAACHH0ZKr/pP65ccHqJ9OE/AAAAP0UHAAAAAAAAAXkGAAA0AAAAAhx9GSq/6T/T25p6mOXhPwAAAD9UBwAAAAAAAAF6BgAANAAAAAIcfRkqv+k/+FrFeqfW4T8AAAA/ZAcAAAAAAAABewYAADQAAAACHH0ZKr/pPxza73q2x+E/AAAAP2QHAAAAAAAAAXwGAAA0AAAAAhx9GSq/6T9CWRp7xbjhPwAAAD90BwAAAAAAAAF9BgAANAAAAAIcfRkqv+k/i1dve+Oa4T8AAAA/dAcAAAAAAAABfgYAADQAAAACHH0ZKr/pP7DWmXvyi+E/AAAAP4MHAAAAAAAAAX8GAAA0AAAAAhx9GSq/6T/UVcR7AX3hPwAAAD+DBwAAAAAAAAGABgAANAAAAFekaysstOk/+tTuexBu4T8AAAA/kwcAAAAAAAABgQYAADQAAABXpGsrLLTpPx9UGXwfX+E/AAAAP6IHAAAAAAAAAYIGAAA0AAAArixaPS6p6T9D00N8LlDhPwAAAD+yBwAAAAAAAAGDBgAANAAAAAS1SE8wnuk/aFJufD1B4T8AAAA/wgcAAAAAAAABhAYAADQAAABZPTdhMpPpP43RmHxMMuE/AAAAP9EHAAAAAAAAAYUGAAA0AAAAWT03YTKT6T/Vz+18ahThPwAAAD/xBwAAAAAAAAGGBgAANAAAAK7FJXM0iOk/+04YfXkF4T8AAAA/EggAAAAAAAABhwYAADQAAAD6UyBr+MbqP1aOz3AjV+U/AAAAPwAAAAAAAAAAAYgGAAA0AAAApWT9jvyw6j96DfpwMkjlPwAAAD8fAAAAAAAAAAGJBgAANAAAAPrs66D+peo/eg36cDJI5T8AAAA/LwAAAAAAAAABigYAADQAAABPddqyAJvqP3oN+nAySOU/AAAAPy8AAAAAAAAAAYsGAAA0AAAApv3IxAKQ6j96DfpwMkjlPwAAAD8+AAAAAAAAAAGMBgAANAAAAPyFt9YEheo/eg36cDJI5T8AAAA/TgAAAAAAAAABjQYAADQAAABSDqboBnrqP3oN+nAySOU/AAAAP10AAAAAAAAAAY4GAAA0AAAAppaU+ghv6j96DfpwMkjlPwAAAD9tAAAAAAAAAAGPBgAANAAAAPwegwwLZOo/eg36cDJI5T8AAAA/bQAAAAAAAAABkAYAADQAAAD8HoMMC2TqP1aOz3AjV+U/AAAAP30AAAAAAAAAAZEGAAA0AAAAqS9gMA9O6j9Wjs9wI1flPwAAAD99AAAAAAAAAAGSBgAANAAAAFNAPVQTOOo/Vo7PcCNX5T8AAAA/jAAAAAAAAAABkwYAADQAAACpyCtmFS3qP1aOz3AjV+U/AAAAP4wAAAAAAAAAAZQGAAA0AAAAVdkIihkX6j8xD6VwFGblPwAAAD+cAAAAAAAAAAGVBgAANAAAAKth95sbDOo/MQ+lcBRm5T8AAAA/nAAAAAAAAAABlgYAADQAAAD/6eWtHQHqPzEPpXAUZuU/AAAAP6wAAAAAAAAAAZcGAAA0AAAAVXLUvx/26T8MkHpwBXXlPwAAAD+sAAAAAAAAAAGYBgAANAAAAAKDseMj4Ok/DJB6cAV15T8AAAA/uwAAAAAAAAABmQYAADQAAABXC6D1JdXpP+cQUHD2g+U/AAAAP8sAAAAAAAAAAZoGAAA0AAAAAhx9GSq/6T/CkSVw55LlPwAAAD/aAAAAAAAAAAGbBgAANAAAAFekaysstOk/wpElcOeS5T8AAAA/2gAAAAAAAAABnAYAADQAAAAEtUhPMJ7pP3mT0G/JsOU/AAAAP+oAAAAAAAAAAZ0GAAA0AAAAWT03YTKT6T95k9BvybDlPwAAAD/qAAAAAAAAAAGeBgAANAAAAAROFIU2fek/L5V7b6vO5T8AAAA/+gAAAAAAAAABnwYAADQAAAAF59+6PFzpP+WWJm+N7OU/AAAAP/oAAAAAAAAAAaAGAAA0AAAAW2/OzD5R6T/lliZvjezlPwAAAD8JAQAAAAAAAAGhBgAANAAAAAeAq/BCO+k/nJjRbm8K5j8AAAA/CQEAAAAAAAABogYAADQAAACykIgURyXpP5yY0W5vCuY/AAAAPxkBAAAAAAAAAaMGAAA0AAAAXaFlOEsP6T93GaduYBnmPwAAAD8ZAQAAAAAAAAGkBgAANAAAALQpVEpNBOk/Upp8blEo5j8AAAA/KQEAAAAAAAABpQYAADQAAABeOjFuUe7oPy0bUm5CN+Y/AAAAPzgBAAAAAAAAAaYGAAA0AAAAtMIfgFPj6D8tG1JuQjfmPwAAAD84AQAAAAAAAAGnBgAANAAAAF/T/KNXzeg/B5wnbjNG5j8AAAA/SAEAAAAAAAABqAYAADQAAABf0/yjV83oP+Qc/W0kVeY/AAAAP0gBAAAAAAAAAakGAAA0AAAAC+TZx1u36D+/ndJtFWTmPwAAAD9XAQAAAAAAAAGqBgAANAAAALb0tutfoeg/mh6obQZz5j8AAAA/VwEAAAAAAAABqwYAADQAAAANfaX9YZboP08gU23okOY/AAAAP2cBAAAAAAAAAawGAAA0AAAAt42CIWaA6D8roSht2Z/mPwAAAD9nAQAAAAAAAAGtBgAANAAAAGOeX0Vqaug/vSOpbKzM5j8AAAA/dwEAAAAAAAABrgYAADQAAAAPrzxpblToP5ikfmyd2+Y/AAAAP3cBAAAAAAAAAa8GAAA0AAAAD0gIn3Qz6D9Npilsf/nmPwAAAD+GAQAAAAAAAAGwBgAANAAAAGXQ9rB2KOg/TaYpbH/55j8AAAA/hgEAAAAAAAABsQYAADQAAAC8WOXCeB3oPwWo1GthF+c/AAAAP44BAAAAAAAAAbIGAAA0AAAAEOHT1HoS6D/gKKprUibnPwAAAD+OAQAAAAAAAAGzBgAANAAAALzxsPh+/Oc/u6l/a0M15z8AAAA/ngEAAAAAAAABtAYAADQAAAASep8KgfHnP5UqVWs0ROc/AAAAP54BAAAAAAAAAbUGAAA0AAAAaAKOHIPm5z9yqyprJVPnPwAAAD+tAQAAAAAAAAG2BgAANAAAABMTa0CH0Oc/TCwAaxZi5z8AAAA/rQEAAAAAAAABtwYAADQAAABpm1lSicXnPyit1WoHcec/AAAAP70BAAAAAAAAAbgGAAA0AAAAviNIZIu65z/droBq6Y7nPwAAAD+9AQAAAAAAAAG5BgAANAAAABWsNnaNr+c/3a6AaumO5z8AAAA/zAEAAAAAAAABugYAADQAAAC/vBOakZnnP5SwK2rLrOc/AAAAP8wBAAAAAAAAAbsGAAA0AAAAFUUCrJOO5z9wMQFqvLvnPwAAAD/cAQAAAAAAAAG8BgAANAAAAGvN8L2Vg+c/JTOsaZ7Z5z8AAAA/3AEAAAAAAAABvQYAADQAAADCVd/Pl3jnPwG0gWmP6Oc/AAAAP+wBAAAAAAAAAb4GAAA0AAAAbGa885ti5z/bNFdpgPfnPwAAAD/sAQAAAAAAAAG/BgAANAAAAMLuqgWeV+c/uLUsaXEG6D8AAAA/+wEAAAAAAAABwAYAADQAAADC7qoFnlfnP5I2AmliFeg/AAAAP/sBAAAAAAAAAcEGAAA0AAAAF3eZF6BM5z9tt9doUyToPwAAAD8LAgAAAAAAAAHCBgAANAAAAGz/hymiQec/SDitaEQz6D8AAAA/CwIAAAAAAAABwwYAADQAAADDh3Y7pDbnP0g4rWhEM+g/AAAAPxsCAAAAAAAAAcQGAAA0AAAAw4d2O6Q25z8AOlhoJlHoPwAAAD8bAgAAAAAAAAHFBgAANAAAABgQZU2mK+c/ADpYaCZR6D8AAAA/KgIAAAAAAAABxgYAADQAAAAYEGVNpivnP7U7A2gIb+g/AAAAPyoCAAAAAAAAAccGAAA0AAAAbphTX6gg5z+QvNhn+X3oPwAAAD86AgAAAAAAAAHIBgAANAAAAMQgQnGqFec/bD2uZ+qM6D8AAAA/OgIAAAAAAAAByQYAADQAAAAYqTCDrArnPyI/WWfMqug/AAAAP0kCAAAAAAAAAcoGAAA0AAAAGKkwg6wK5z/9vy5nvbnoPwAAAD9JAgAAAAAAAAHLBgAANAAAAG8xH5Wu/+Y/tMHZZp/X6D8AAAA/WQIAAAAAAAABzAYAADQAAADFuQ2nsPTmP49Cr2aQ5ug/AAAAP2kCAAAAAAAAAc0GAAA0AAAAxbkNp7D05j9FRFpmcgTpPwAAAD9pAgAAAAAAAAHOBgAANAAAABtC/Liy6eY//EUFZlQi6T8AAAA/aQIAAAAAAAABzwYAADQAAABxyurKtN7mP7FHsGU2QOk/AAAAP3gCAAAAAAAAAdAGAAA0AAAAxVLZ3LbT5j9nSVtlGF7pPwAAAD+IAgAAAAAAAAHRBgAANAAAABzbx+64yOY/HksGZfp76T8AAAA/iAIAAAAAAAAB0gYAADQAAAByY7YAu73mP/nL22Triuk/AAAAP5gCAAAAAAAAAdMGAAA0AAAAx+ukEr2y5j+uzYZkzajpPwAAAD+YAgAAAAAAAAHUBgAANAAAAMfrpBK9suY/jE5cZL636T8AAAA/pwIAAAAAAAAB1QYAADQAAADH66QSvbLmP2bPMWSvxuk/AAAAP6cCAAAAAAAAAdYGAAA0AAAAHXSTJL+n5j9BUAdkoNXpPwAAAD+3AgAAAAAAAAHXBgAANAAAAB10kyS/p+Y/1NKHY3MC6j8AAAA/twIAAAAAAAAB2AYAADQAAABy/IE2wZzmP65TXWNkEeo/AAAAP8YCAAAAAAAAAdkGAAA0AAAAcvyBNsGc5j+J1DJjVSDqPwAAAD/GAgAAAAAAAAHaBgAANAAAAHL8gTbBnOY/PtbdYjc+6j8AAAA/1gIAAAAAAAAB2wYAADQAAADHhHBIw5HmP/bXiGIZXOo/AAAAP9YCAAAAAAAAAdwGAAA0AAAAx4RwSMOR5j+r2TNi+3nqPwAAAD/mAgAAAAAAAAHdBgAANAAAAB4NX1rFhuY/YtveYd2X6j8AAAA/5gIAAAAAAAAB3gYAADQAAAAeDV9axYbmPz5ctGHOpuo/AAAAP/UCAAAAAAAAAd8GAAA0AAAAHg1fWsWG5j/zXV9hsMTqPwAAAD/1AgAAAAAAAAHgBgAANAAAAB4NX1rFhuY/0N40YaHT6j8AAAA/BQMAAAAAAAAB4QYAADQAAAAeDV9axYbmP4bg32CD8eo/AAAAPwUDAAAAAAAAAeIGAAA0AAAAHg1fWsWG5j874opgZQ/rPwAAAD8VAwAAAAAAAAHjBgAANAAAAHSVTWzHe+Y/8uM1YEct6z8AAAA/FQMAAAAAAAAB5AYAADQAAAB0lU1sx3vmP81kC2A4POs/AAAAPyQDAAAAAAAAAeUGAAA0AAAAdJVNbMd75j9g54tfC2nrPwAAAD8kAwAAAAAAAAHmBgAANAAAAHSVTWzHe+Y/OmhhX/x36z8AAAA/NAMAAAAAAAAB5wYAADQAAAB0lU1sx3vmP/FpDF/eles/AAAAPzQDAAAAAAAAAegGAAA0AAAAdJVNbMd75j/L6uFez6TrPwAAAD9DAwAAAAAAAAHpBgAANAAAAHSVTWzHe+Y/qGu3XsCz6z8AAAA/QwMAAAAAAAAB6gYAADQAAAB0lU1sx3vmP4LsjF6xwus/AAAAP1MDAAAAAAAAAesGAAA0AAAAdJVNbMd75j9dbWJeotHrPwAAAD9TAwAAAAAAAAHsBgAANAAAAHSVTWzHe+Y/N+43XpPg6z8AAAA/YwMAAAAAAAAB7QYAADQAAAB0lU1sx3vmPxJvDV6E7+s/AAAAP2MDAAAAAAAAAe4GAAA0AAAAdJVNbMd75j/KcLhdZg3sPwAAAD9yAwAAAAAAAAHvBgAANAAAAHSVTWzHe+Y/pfGNXVcc7D8AAAA/cgMAAAAAAAAB8AYAADQAAAB0lU1sx3vmP39yY11IK+w/AAAAP4IDAAAAAAAAAfEGAAA0AAAAHg1fWsWG5j83dA5dKknsPwAAAD+SAwAAAAAAAAHyBgAANAAAAB4NX1rFhuY/EvXjXBtY7D8AAAA/kgMAAAAAAAAB8wYAADQAAAAeDV9axYbmP+11uVwMZ+w/AAAAP5IDAAAAAAAAAfQGAAA0AAAAHg1fWsWG5j/H9o5c/XXsPwAAAD+hAwAAAAAAAAH1BgAANAAAAMeEcEjDkeY/ondkXO6E7D8AAAA/oQMAAAAAAAAB9gYAADQAAADHhHBIw5HmP3/4OVzfk+w/AAAAP7cDAAAAAAAAAfcGAAA0AAAAcvyBNsGc5j81+uRbwbHsPwAAAD+3AwAAAAAAAAH4BgAANAAAAMfrpBK9suY/D3u6W7LA7D8AAAA/xwMAAAAAAAAB+QYAADQAAADH66QSvbLmP8d8ZVuU3uw/AAAAP8cDAAAAAAAAAfoGAAA0AAAAHNvH7rjI5j+h/Tpbhe3sPwAAAD/XAwAAAAAAAAH7BgAANAAAAMVS2dy20+Y/V//lWmcL7T8AAAA/1wMAAAAAAAAB/AYAADQAAABxyurKtN7mPzOAu1pYGu0/AAAAP+YDAAAAAAAAAf0GAAA0AAAAG0L8uLLp5j/pgWZaOjjtPwAAAD/mAwAAAAAAAAH+BgAANAAAABipMIOsCuc/wwI8WitH7T8AAAA/9gMAAAAAAAAB/wYAADQAAADEIEJxqhXnP5+DEVocVu0/AAAAP/YDAAAAAAAAAQAHAAA0AAAAbphTX6gg5z97BOdZDWXtPwAAAD8GBAAAAAAAAAEBBwAANAAAABgQZU2mK+c/V4W8Wf5z7T8AAAA/BgQAAAAAAAABAgcAADQAAADDh3Y7pDbnP1eFvFn+c+0/AAAAPxUEAAAAAAAAAQMHAAA0AAAAbP+HKaJB5z8Nh2dZ4JHtPwAAAD8VBAAAAAAAAAEEBwAANAAAABd3mRegTOc/5wc9WdGg7T8AAAA/JQQAAAAAAAABBQcAADQAAABsZrzzm2LnP8GIElnCr+0/AAAAPyUEAAAAAAAAAQYHAAA0AAAAwlXfz5d45z+fCehYs77tPwAAAD80BAAAAAAAAAEHBwAANAAAABVFAqyTjuc/eYq9WKTN7T8AAAA/NAQAAAAAAAABCAcAADQAAABqNCWIj6TnPy+MaFiG6+0/AAAAP0QEAAAAAAAAAQkHAAA0AAAAFaw2do2v5z8JDT5Yd/rtPwAAAD9EBAAAAAAAAAEKBwAANAAAABMTa0CH0Oc/540TWGgJ7j8AAAA/VAQAAAAAAAABCwcAADQAAABoAo4cg+bnP8EO6VdZGO4/AAAAP1QEAAAAAAAAAQwHAAA0AAAAvPGw+H785z+dj75XSifuPwAAAD9jBAAAAAAAAAENBwAANAAAABDh09R6Eug/dxCUVzs27j8AAAA/YwQAAAAAAAABDgcAADQAAAAPSAifdDPoP3cQlFc7Nu4/AAAAP3MEAAAAAAAAAQ8HAAA0AAAAZDcre3BJ6D8vEj9XHVTuPwAAAD9zBAAAAAAAAAEQBwAANAAAALomTldsX+g/CZMUVw5j7j8AAAA/gwQAAAAAAAABEQcAADQAAAANFnEzaHXoP+UT6lb/ce4/AAAAP5IEAAAAAAAAARIHAAA0AAAADX2l/WGW6D+/lL9W8IDuPwAAAD+SBAAAAAAAAAETBwAANAAAAGFsyNldrOg/v5S/VvCA7j8AAAA/kgQAAAAAAAABFAcAADQAAAAL5NnHW7foP3eWalbSnu4/AAAAP6IEAAAAAAAAARUHAAA0AAAACksOklXY6D93lmpW0p7uPwAAAD+iBAAAAAAAAAEWBwAANAAAAF46MW5R7ug/URdAVsOt7j8AAAA/sQQAAAAAAAABFwcAADQAAAC0KVRKTQTpPwcZ61Wly+4/AAAAP7EEAAAAAAAAARgHAAA0AAAABxl3Jkka6T8HGetVpcvuPwAAAD/BBAAAAAAAAAEZBwAANAAAAAeAq/BCO+k/vxqWVYfp7j8AAAA/wQQAAAAAAAABGgcAADQAAAAF59+6PFzpP5mba1V4+O4/AAAAP9EEAAAAAAAAARsHAAA0AAAABE4UhTZ96T91HEFVaQfvPwAAAD/RBAAAAAAAAAEcBwAANAAAAAS1SE8wnuk/T50WVVoW7z8AAAA/4AQAAAAAAAABHQcAADQAAACsk44HKMrpPwWfwVQ8NO8/AAAAP+AEAAAAAAAAAR4HAAA0AAAAAoOx4yPg6T/hH5dULUPvPwAAAD/wBAAAAAAAAAEfBwAANAAAAFVy1L8f9uk/vaBsVB5S7z8AAAA/8AQAAAAAAAABIAcAADQAAABV2QiKGRfqP5UhQlQPYe8/AAAAPwAFAAAAAAAAASEHAAA0AAAAqcgrZhUt6j9xohdUAHDvPwAAAD8PBQAAAAAAAAEiBwAANAAAAP63TkIRQ+o/TSPtU/F+7z8AAAA/DwUAAAAAAAABIwcAADQAAABTp3EeDVnqPwMlmFPTnO8/AAAAPx8FAAAAAAAAASQHAAA0AAAAppaU+ghv6j8DJZhT05zvPwAAAD8fBQAAAAAAAAElBwAANAAAAPyFt9YEheo/3aVtU8Sr7z8AAAA/LgUAAAAAAAABJgcAADQAAABPddqyAJvqP7kmQ1O1uu8/AAAAPy4FAAAAAAAAAScHAAA0AAAApWT9jvyw6j+5JkNTtbrvPwAAAD8+BQAAAAAAAAEoBwAANAAAAKPLMVn20eo/lacYU6bJ7z8AAAA/PgUAAAAAAAABKQcAADQAAAD5ulQ18ufqP5WnGFOmye8/AAAAP04FAAAAAAAAASoHAAA0AAAA9iGJ/+sI6z+VpxhTpsnvPwAAAD9OBQAAAAAAAAErBwAANAAAAEwRrNvnHus/lacYU6bJ7z8AAAA/XQUAAAAAAAABLAcAADQAAABKeOCl4T/rP5WnGFOmye8/AAAAP10FAAAAAAAAAS0HAAA0AAAASd8UcNtg6z9xKO5Sl9jvPwAAAD9tBQAAAAAAAAEuBwAANAAAAPO9WijTjOs/cSjuUpfY7z8AAAA/bQUAAAAAAAABLwcAADQAAABHrX0Ez6LrP3Eo7lKX2O8/AAAAP30FAAAAAAAAATAHAAA0AAAARxSyzsjD6z9LqcNSiOfvPwAAAD99BQAAAAAAAAExBwAANAAAAJsD1arE2es/S6nDUojn7z8AAAA/jAUAAAAAAAABMgcAADQAAACbagl1vvrrP0upw1KI5+8/AAAAP4wFAAAAAAAAATMHAAA0AAAA7VksUboQ7D9LqcNSiOfvPwAAAD+cBQAAAAAAAAE0BwAANAAAAENJTy22Juw/S6nDUojn7z8AAAA/nAUAAAAAAAABNQcAADQAAACZOHIJsjzsP0upw1KI5+8/AAAAP6sFAAAAAAAAATYHAAA0AAAA6yeV5a1S7D9LqcNSiOfvPwAAAD/TBQAAAAAAAAE3BwAANAAAAJefptOrXew/S6nDUojn7z8AAAA/0wUAAAAAAAABOAcAADQAAADrjsmvp3PsP3Eo7lKX2O8/AAAAP+MFAAAAAAAAATkHAAA0AAAAlQbbnaV+7D+VpxhTpsnvPwAAAD/jBQAAAAAAAAE6BwAANAAAAD9+7Iujiew/uSZDU7W67z8AAAA/8gUAAAAAAAABOwcAADQAAAA/5SBWnarsP7kmQ1O1uu8/AAAAP/IFAAAAAAAAATwHAAA0AAAA6VwyRJu17D/dpW1TxKvvPwAAAD8CBgAAAAAAAAE9BwAANAAAAOnDZg6V1uw/AyWYU9Oc7z8AAAA/AgYAAAAAAAABPgcAADQAAAA7s4nqkOzsPymkwlPije8/AAAAPxIGAAAAAAAAAT8HAAA0AAAAOxq+tIoN7T9NI+1T8X7vPwAAAD8SBgAAAAAAAAFABwAANAAAAJEJ4ZCGI+0/caIXVABw7z8AAAA/IQYAAAAAAAABQQcAADQAAAA5gfJ+hC7tP3GiF1QAcO8/AAAAPyEGAAAAAAAAAUIHAAA0AAAAOegmSX5P7T+9oGxUHlLvPwAAAD8xBgAAAAAAAAFDBwAANAAAAI3XSSV6Ze0/4R+XVC1D7z8AAAA/MQYAAAAAAAABRAcAADQAAAA5T1sTeHDtP+Efl1QtQ+8/AAAAP0AGAAAAAAAAAUUHAAA0AAAAjT5+73OG7T8pHuxUSyXvPwAAAD9ABgAAAAAAAAFGBwAANAAAAOEtoctvnO0/T50WVVoW7z8AAAA/UAYAAAAAAAABRwcAADQAAACLpbK5baftP0+dFlVaFu8/AAAAP2AGAAAAAAAAAUgHAAA0AAAA4ZTVlWm97T91HEFVaQfvPwAAAD9gBgAAAAAAAAFJBwAANAAAAIsM54NnyO0/mZtrVXj47j8AAAA/bwYAAAAAAAABSgcAADQAAAAzhPhxZdPtP78allWH6e4/AAAAP28GAAAAAAAAAUsHAAA0AAAAiXMbTmHp7T8HGetVpcvuPwAAAD9/BgAAAAAAAAFMBwAANAAAAN1iPipd/+0/LZgVVrS87j8AAAA/fwYAAAAAAAABTQcAADQAAAAzUmEGWRXuP3eWalbSnu4/AAAAP48GAAAAAAAAAU4HAAA0AAAAh0GE4lQr7j+ZFZVW4Y/uPwAAAD+PBgAAAAAAAAFPBwAANAAAADG5ldBSNu4/v5S/VvCA7j8AAAA/ngYAAAAAAAABUAcAADQAAAAxIMqaTFfuP+UT6lb/ce4/AAAAP54GAAAAAAAAAVEHAAA0AAAA25fbiEpi7j8vEj9XHVTuPwAAAD+uBgAAAAAAAAFSBwAANAAAAC2H/mRGeO4/UZFpVyxF7j8AAAA/rgYAAAAAAAABUwcAADQAAACDdiFBQo7uP3cQlFc7Nu4/AAAAP70GAAAAAAAAAVQHAAA0AAAALe4yL0CZ7j+dj75XSifuPwAAAD+9BgAAAAAAAAFVBwAANAAAAIHdVQs8r+4/wQ7pV1kY7j8AAAA/zQYAAAAAAAABVgcAADQAAAAtVWf5ObruP+eNE1hoCe4/AAAAP80GAAAAAAAAAVcHAAA0AAAA18x45zfF7j8JDT5Yd/rtPwAAAD/dBgAAAAAAAAFYBwAANAAAAIFEitU10O4/VQuTWJXc7T8AAAA/3QYAAAAAAAABWQcAADQAAAArvJvDM9vuP3mKvVikze0/AAAAP+wGAAAAAAAAAVoHAAA0AAAA1TOtsTHm7j/BiBJZwq/tPwAAAD/sBgAAAAAAAAFbBwAANAAAAIGrvp8v8e4/5wc9WdGg7T8AAAA//AYAAAAAAAABXAcAADQAAADVmuF7KwfvPw2HZ1ngke0/AAAAP/wGAAAAAAAAAV0HAAA0AAAAfxLzaSkS7z97BOdZDWXtPwAAAD8MBwAAAAAAAAFeBwAANAAAANMBFkYlKO8/n4MRWhxW7T8AAAA/DAcAAAAAAAABXwcAADQAAADTARZGJSjvP+mBZlo6OO0/AAAAPxsHAAAAAAAAAWAHAAA0AAAAKfE4IiE+7z8PAZFaSSntPwAAAD8bBwAAAAAAAAFhBwAANAAAANNoShAfSe8/V//lWmcL7T8AAAA/KwcAAAAAAAABYgcAADQAAAB94Fv+HFTvP3t+EFt2/Ow/AAAAPysHAAAAAAAAAWMHAAA0AAAAKVht7Bpf7z/HfGVblN7sPwAAAD86BwAAAAAAAAFkBwAANAAAAHtHkMgWde8/D3u6W7LA7D8AAAA/OgcAAAAAAAABZQcAADQAAAAlv6G2FIDvPzX65FvBsew/AAAAP0oHAAAAAAAAAWYHAAA0AAAAe67EkhCW7z9/+Dlc35PsPwAAAD9KBwAAAAAAAAFnBwAANAAAACUm1oAOoe8/x/aOXP117D8AAAA/WgcAAAAAAAABaAcAADQAAADPneduDKzvPxL141wbWOw/AAAAP1oHAAAAAAAAAWkHAAA0AAAAeRX5XAq37z9a8zhdOTrsPwAAAD9pBwAAAAAAAAFqBwAANAAAAHkV+VwKt+8/f3JjXUgr7D8AAAA/aQcAAAAAAAABawcAADQAAAAljQpLCMLvP6XxjV1XHOw/AAAAP3kHAAAAAAAAAWwHAAA0AAAAzwQcOQbN7z8Sbw1ehO/rPwAAAD+JBwAAAAAAAAFtBwAANAAAAHl8LScE2O8/N+43XpPg6z8AAAA/iQcAAAAAAAABbgcAADQAAAB5fC0nBNjvP11tYl6i0es/AAAAP4kHAAAAAAAAAW8HAAA0AAAAeXwtJwTY7z+oa7dewLPrPwAAAD+YBwAAAAAAAAFwBwAANAAAACP0PhUC4+8/y+rhXs+k6z8AAAA/mAcAAAAAAAABcQcAADQAAAAj9D4VAuPvP/FpDF/eles/AAAAP6gHAAAAAAAAAXIHAAA0AAAAzWtQAwDu7z86aGFf/HfrPwAAAD+3BwAAAAAAAAFzBwAANAAAAM1rUAMA7u8/YOeLXwtp6z8AAAA/twcAAAAAAAABdAcAADQAAADNa1ADAO7vP4Nmtl8aWus/AAAAP8cHAAAAAAAAAXUHAAA0AAAAzWtQAwDu7z/NZAtgODzrPwAAAD/HBwAAAAAAAAF2BwAANAAAAM1rUAMA7u8/GGNgYFYe6z8AAAA/1wcAAAAAAAABdwcAADQAAADNa1ADAO7vPzviimBlD+s/AAAAP9cHAAAAAAAAAXgHAAA0AAAAzWtQAwDu7z+qXwphkuLqPwAAAD/mBwAAAAAAAAF5BwAANAAAAM1rUAMA7u8/811fYbDE6j8AAAA/5gcAAAAAAAABegcAADQAAADNa1ADAO7vPxndiWG/teo/AAAAP/YHAAAAAAAAAXsHAAA0AAAAzWtQAwDu7z9i295h3ZfqPwAAAD/2BwAAAAAAAAF8BwAANAAAAM1rUAMA7u8/q9kzYvt56j8AAAA/BggAAAAAAAABfQcAADQAAADNa1ADAO7vP9FYXmIKa+o/AAAAPwYIAAAAAAAAAX4HAAA0AAAAzWtQAwDu7z8cV7NiKE3qPwAAAD8VCAAAAAAAAAF/BwAANAAAAM1rUAMA7u8/ZFUIY0Yv6j8AAAA/JQgAAAAAAAABgAcAADQAAADNa1ADAO7vP65TXWNkEeo/AAAAPzQIAAAAAAAAAYEHAAA0AAAAzWtQAwDu7z/2UbJjgvPpPwAAAD80CAAAAAAAAAGCBwAANAAAACP0PhUC4+8/HNHcY5Hk6T8AAAA/RAgAAAAAAAABgwcAADQAAAAj9D4VAuPvP0FQB2Sg1ek/AAAAP0QIAAAAAAAAAYQHAAA0AAAAI/Q+FQLj7z9mzzFkr8bpPwAAAD9UCAAAAAAAAAGFBwAANAAAACP0PhUC4+8/jE5cZL636T8AAAA/VAgAAAAAAAABhgcAADQAAAB5fC0nBNjvP9RMsWTcmek/AAAAP2MIAAAAAAAAAYcHAAA0AAAAeXwtJwTY7z8eSwZl+nvpPwAAAD9jCAAAAAAAAAGIBwAANAAAAM8EHDkGze8/RMowZQlt6T8AAAA/cwgAAAAAAAABiQcAADQAAADPBBw5Bs3vP43IhWUnT+k/AAAAP3MIAAAAAAAAAYoHAAA0AAAAzwQcOQbN7z/8RQVmVCLpPwAAAD+DCAAAAAAAAAGLBwAANAAAACWNCksIwu8/H8UvZmMT6T8AAAA/gwgAAAAAAAABjAcAADQAAAB5FflcCrfvP0VEWmZyBOk/AAAAP5IIAAAAAAAAAY0HAAA0AAAAz53nbgys7z+PQq9mkOboPwAAAD+SCAAAAAAAAAGOBwAANAAAACUm1oAOoe8/tMHZZp/X6D8AAAA/oggAAAAAAAABjwcAADQAAAB7rsSSEJbvPyI/WWfMqug/AAAAP6IIAAAAAAAAAZAHAAA0AAAA0TazpBKL7z9IvoNn25voPwAAAD+xCAAAAAAAAAGRBwAANAAAACW/obYUgO8/bD2uZ+qM6D8AAAA/sQgAAAAAAAABkgcAADQAAAB7R5DIFnXvP9q6LWgXYOg/AAAAP8EIAAAAAAAAAZMHAAA0AAAAKVht7Bpf7z8AOlhoJlHoPwAAAD/BCAAAAAAAAAGUBwAANAAAAH3gW/4cVO8/SDitaEQz6D8AAAA/0QgAAAAAAAABlQcAADQAAAAp8TgiIT7vP5I2AmliFeg/AAAAP9EIAAAAAAAAAZYHAAA0AAAAf3knNCMz7z+4tSxpcQboPwAAAD/gCAAAAAAAAAGXBwAANAAAANMBFkYlKO8/2zRXaYD35z8AAAA/4AgAAAAAAAABmAcAADQAAAApigRYJx3vPwG0gWmP6Oc/AAAAP/AIAAAAAAAAAZkHAAA0AAAAfxLzaSkS7z8lM6xpntnnPwAAAD/wCAAAAAAAAAGaBwAANAAAANWa4XsrB+8/S7LWaa3K5z8AAAA/AAkAAAAAAAABmwcAADQAAAArI9CNLfzuP3AxAWq8u+c/AAAAPw8JAAAAAAAAAZwHAAA0AAAA1TOtsTHm7j+UsCtqy6znPwAAAD8PCQAAAAAAAAGdBwAANAAAACu8m8Mz2+4/ui9Watqd5z8AAAA/HwkAAAAAAAABngcAADQAAACBRIrVNdDuP92ugGrpjuc/AAAAPx8JAAAAAAAAAZ8HAAA0AAAALVVn+Tm67j8DLqtq+H/nPwAAAD8uCQAAAAAAAAGgBwAANAAAAIHdVQs8r+4/Ay6ravh/5z8AAAA/LgkAAAAAAAABoQcAADQAAAAt7jIvQJnuP0wsAGsWYuc/AAAAPz4JAAAAAAAAAaIHAAA0AAAAg3YhQUKO7j9yqyprJVPnPwAAAD8+CQAAAAAAAAGjBwAANAAAANn+D1NEg+4/cqsqayVT5z8AAAA/TgkAAAAAAAABpAcAADQAAAAth/5kRnjuP5UqVWs0ROc/AAAAP04JAAAAAAAAAaUHAAA0AAAAhQ/tdkht7j+VKlVrNETnPwAAAD9dCQAAAAAAAAGmBwAANAAAANuX24hKYu4/u6l/a0M15z8AAAA/XQkAAAAAAAABpwcAADQAAAAxIMqaTFfuP+AoqmtSJuc/AAAAP20JAAAAAAAAAagHAAA0AAAA2zCnvlBB7j8FqNRrYRfnPwAAAD9tCQAAAAAAAAGpBwAANAAAADG5ldBSNu4/Kif/a3AI5z8AAAA/fQkAAAAAAAABqgcAADQAAACHQYTiVCvuPyon/2twCOc/AAAAP30JAAAAAAAAAasHAAA0AAAA3cly9FYg7j9Npilsf/nmPwAAAD+MCQAAAAAAAAGsBwAANAAAADNSYQZZFe4/cyVUbI7q5j8AAAA/jAkAAAAAAAABrQcAADQAAACH2k8YWwruP5ikfmyd2+Y/AAAAP5wJAAAAAAAAAa4HAAA0AAAA3WI+Kl3/7T+9I6lsrMzmPwAAAD+rCQAAAAAAAAGvBwAANAAAADPrLDxf9O0/4qLTbLu95j8AAAA/qwkAAAAAAAABsAcAADQAAACJcxtOYentPwUi/mzKruY/AAAAP7sJAAAAAAAAAbEHAAA0AAAA3/sJYGPe7T8roSht2Z/mPwAAAD+7CQAAAAAAAAGyBwAANAAAAIsM54NnyO0/K6Eobdmf5j8AAAA/ywkAAAAAAAABswcAADQAAADhlNWVab3tP08gU23okOY/AAAAP8sJAAAAAAAAAbQHAAA0AAAAi6WyuW2n7T9PIFNt6JDmPwAAAD/aCQAAAAAAAAG1BwAANAAAAOEtoctvnO0/dZ99bfeB5j8AAAA/2gkAAAAAAAABtgcAADQAAAA1to/dcZHtP5oeqG0Gc+Y/AAAAP+oJAAAAAAAAAbcHAAA0AAAAjT5+73OG7T+aHqhtBnPmPwAAAD/qCQAAAAAAAAG4BwAANAAAAOPGbAF2e+0/mh6obQZz5j8AAAA/6gkAAAAAAAABuQcAADQAAACN10klemXtP7+d0m0VZOY/AAAAP/kJAAAAAAAAAboHAAA0AAAA4184N3xa7T/kHP1tJFXmPwAAAD8JCgAAAAAAAAG7BwAANAAAADnoJkl+T+0/5Bz9bSRV5j8AAAA/CQoAAAAAAAABvAcAADQAAADl+ANtgjntP+Qc/W0kVeY/AAAAPxgKAAAAAAAAAb0HAAA0AAAAOYHyfoQu7T8HnCduM0bmPwAAAD8oCgAAAAAAAAG+BwAANAAAAJEJ4ZCGI+0/B5wnbjNG5j8AAAA/KAoAAAAAAAABvwcAADQAAADlkc+iiBjtPy0bUm5CN+Y/AAAAPzgKAAAAAAAAAcAHAAA0AAAAOxq+tIoN7T8tG1JuQjfmPwAAAD9HCgAAAAAAAAHBBwAANAAAAJGirMaMAu0/LRtSbkI35j8AAAA/RwoAAAAAAAABwgcAADQAAAA7s4nqkOzsPy0bUm5CN+Y/AAAAP1cKAAAAAAAAAcMHAAA0AAAAO7OJ6pDs7D9SmnxuUSjmPwAAAD9XCgAAAAAAAAHEBwAANAAAAJM7ePyS4ew/Upp8blEo5j8AAAA/ZwoAAAAAAAABxQcAADQAAAA9TFUgl8vsP3cZp25gGeY/AAAAP2cKAAAAAAAAAcYHAAA0AAAAk9RDMpnA7D93GaduYBnmPwAAAD92CgAAAAAAAAHHBwAANAAAAOlcMkSbtew/dxmnbmAZ5j8AAAA/dgoAAAAAAAAByAcAADQAAACVbQ9on5/sP3cZp25gGeY/AAAAP4YKAAAAAAAAAckHAAA0AAAA6/X9eaGU7D+cmNFubwrmPwAAAD+GCgAAAAAAAAHKBwAANAAAAJUG252lfuw/vxf8bn775T8AAAA/lQoAAAAAAAABywcAADQAAABBF7jBqWjsP78X/G5+++U/AAAAP5UKAAAAAAAAAcwHAAA0AAAAl5+m06td7D+/F/xufvvlPwAAAD+lCgAAAAAAAAHNBwAANAAAAEGwg/evR+w/5ZYmb43s5T8AAAA/pQoAAAAAAAABzgcAADQAAACZOHIJsjzsP+WWJm+N7OU/AAAAP7UKAAAAAAAAAc8HAAA0AAAA7cBgG7Qx7D/lliZvjezlPwAAAD+1CgAAAAAAAAHQBwAANAAAAENJTy22Juw/5ZYmb43s5T8AAAA/xAoAAAAAAAAB0QcAADQAAACZ0T0/uBvsPwoWUW+c3eU/AAAAP8QKAAAAAAAAAdIHAAA0AAAA7VksUboQ7D8KFlFvnN3lPwAAAD/UCgAAAAAAAAHTBwAANAAAAJtqCXW++us/ChZRb5zd5T8AAAA/1AoAAAAAAAAB1AcAADQAAADx8veGwO/rPy+Ve2+rzuU/AAAAP+QKAAAAAAAAAdUHAAA0AAAARXvmmMLk6z8vlXtvq87lPwAAAD/kCgAAAAAAAAHWBwAANAAAAJsD1arE2es/VBSmb7q/5T8AAAA/8woAAAAAAAAB1wcAADQAAADxi8O8xs7rP3mT0G/JsOU/AAAAP/MKAAAAAAAAAdgHAAA0AAAAnZyg4Mq46z95k9BvybDlPwAAAD8DCwAAAAAAAAHZBwAANAAAAEetfQTPous/eZPQb8mw5T8AAAA/AwsAAAAAAAAB2gcAADQAAADzvVoo04zrP50S+2/YoeU/AAAAPxILAAAAAAAAAdsHAAA0AAAASUZJOtWB6z+dEvtv2KHlPwAAAD8SCwAAAAAAAAHcBwAANAAAAEnfFHDbYOs/wpElcOeS5T8AAAA/IgsAAAAAAAAB3QcAADQAAACgZwOC3VXrP8KRJXDnkuU/AAAAPyILAAAAAAAAAd4HAAA0AAAA9O/xk99K6z/CkSVw55LlPwAAAD8yCwAAAAAAAAHfBwAANAAAAKEAz7fjNOs/5xBQcPaD5T8AAAA/QQsAAAAAAAAB4AcAADQAAAD2iL3J5SnrPwyQenAFdeU/AAAAP1ELAAAAAAAAAeEHAAA0AAAATBGs2+ce6z8MkHpwBXXlPwAAAD9RCwAAAAAAAAHiBwAANAAAAKGZmu3pE+s/DJB6cAV15T8AAAA/YQsAAAAAAAAB4wcAADQAAAD2IYn/6wjrPwyQenAFdeU/AAAAP2ELAAAAAAAAAeQHAAA0AAAATap3Ee796j8xD6VwFGblPwAAAD9wCwAAAAAAAAHlBwAANAAAAKMyZiPw8uo/MQ+lcBRm5T8AAAA/cAsAAAAAAAAB5gcAADQAAAD5ulQ18ufqPzEPpXAUZuU/AAAAP48LAAAAAAAAAecHAAA0AAAA+bpUNfLn6j9Wjs9wI1flPwAAAD+PCwAAAAAAAAHoBwAANAAAAKPLMVn20eo/Vo7PcCNX5T8AAAA/nwsAAAAAAAAB6QcAADQAAAD6UyBr+MbqP1aOz3AjV+U/AAAAP68LAAAAAAAAAeoHAAA0AAAAT9wOffq76j9Wjs9wI1flPwAAAD+vCwAAAAAAAAHrBwAANAAAAKVk/Y78sOo/eg36cDJI5T8AAAA/vgsAAAAAAAAB7AcAADQAAABPddqyAJvqP3oN+nAySOU/AAAAP84LAAAAAAAAAe0HAAA0AAAApv3IxAKQ6j96DfpwMkjlPwAAAD8dDAAAAAAAAAHuBwAANAAAAPyFt9YEheo/eg36cDJI5T8AAAA/qgwAAAAAAAAL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046|2.746"/>
</p:tagLst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502</TotalTime>
  <Words>576</Words>
  <Application>Microsoft Office PowerPoint</Application>
  <PresentationFormat>On-screen Show (4:3)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Arial</vt:lpstr>
      <vt:lpstr>Calibri</vt:lpstr>
      <vt:lpstr>Century Gothic</vt:lpstr>
      <vt:lpstr>Wingdings</vt:lpstr>
      <vt:lpstr>Wingdings 3</vt:lpstr>
      <vt:lpstr>Wisp</vt:lpstr>
      <vt:lpstr>Correlation</vt:lpstr>
      <vt:lpstr>Differences or Relationships? </vt:lpstr>
      <vt:lpstr>Example of Correlation</vt:lpstr>
      <vt:lpstr>Correlation </vt:lpstr>
      <vt:lpstr>Scatterplot</vt:lpstr>
      <vt:lpstr>Direction of the relationship</vt:lpstr>
      <vt:lpstr>Pearson’s correlation coefficient</vt:lpstr>
      <vt:lpstr>PowerPoint Presentation</vt:lpstr>
      <vt:lpstr>PowerPoint Presentation</vt:lpstr>
      <vt:lpstr>Correlation Represents a Linear Relationship</vt:lpstr>
      <vt:lpstr>Spearman’s Rank Coefficient of Correlation </vt:lpstr>
      <vt:lpstr>SPSS EXAMPLES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Stuart Jones</cp:lastModifiedBy>
  <cp:revision>46</cp:revision>
  <dcterms:created xsi:type="dcterms:W3CDTF">2015-09-23T12:57:45Z</dcterms:created>
  <dcterms:modified xsi:type="dcterms:W3CDTF">2021-11-13T12:22:27Z</dcterms:modified>
</cp:coreProperties>
</file>