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Default Extension="vml" ContentType="application/vnd.openxmlformats-officedocument.vmlDrawing"/>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Default Extension="bin" ContentType="application/vnd.openxmlformats-officedocument.oleObject"/>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Layouts/slideLayout3.xml" ContentType="application/vnd.openxmlformats-officedocument.presentationml.slideLayout+xml"/>
  <Default Extension="jpeg" ContentType="image/jpeg"/>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1" r:id="rId1"/>
  </p:sldMasterIdLst>
  <p:notesMasterIdLst>
    <p:notesMasterId r:id="rId39"/>
  </p:notesMasterIdLst>
  <p:handoutMasterIdLst>
    <p:handoutMasterId r:id="rId40"/>
  </p:handoutMasterIdLst>
  <p:sldIdLst>
    <p:sldId id="256" r:id="rId2"/>
    <p:sldId id="279" r:id="rId3"/>
    <p:sldId id="257" r:id="rId4"/>
    <p:sldId id="258" r:id="rId5"/>
    <p:sldId id="259" r:id="rId6"/>
    <p:sldId id="260" r:id="rId7"/>
    <p:sldId id="280" r:id="rId8"/>
    <p:sldId id="281" r:id="rId9"/>
    <p:sldId id="282" r:id="rId10"/>
    <p:sldId id="283" r:id="rId11"/>
    <p:sldId id="284" r:id="rId12"/>
    <p:sldId id="285" r:id="rId13"/>
    <p:sldId id="286" r:id="rId14"/>
    <p:sldId id="288" r:id="rId15"/>
    <p:sldId id="290" r:id="rId16"/>
    <p:sldId id="291" r:id="rId17"/>
    <p:sldId id="263" r:id="rId18"/>
    <p:sldId id="265" r:id="rId19"/>
    <p:sldId id="264" r:id="rId20"/>
    <p:sldId id="267" r:id="rId21"/>
    <p:sldId id="261" r:id="rId22"/>
    <p:sldId id="266" r:id="rId23"/>
    <p:sldId id="262" r:id="rId24"/>
    <p:sldId id="268" r:id="rId25"/>
    <p:sldId id="269" r:id="rId26"/>
    <p:sldId id="271" r:id="rId27"/>
    <p:sldId id="273" r:id="rId28"/>
    <p:sldId id="272" r:id="rId29"/>
    <p:sldId id="274" r:id="rId30"/>
    <p:sldId id="275" r:id="rId31"/>
    <p:sldId id="276" r:id="rId32"/>
    <p:sldId id="277" r:id="rId33"/>
    <p:sldId id="278" r:id="rId34"/>
    <p:sldId id="292" r:id="rId35"/>
    <p:sldId id="293" r:id="rId36"/>
    <p:sldId id="294" r:id="rId37"/>
    <p:sldId id="295" r:id="rId38"/>
  </p:sldIdLst>
  <p:sldSz cx="10383838" cy="7254875"/>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503341" algn="l" rtl="0" fontAlgn="base">
      <a:spcBef>
        <a:spcPct val="0"/>
      </a:spcBef>
      <a:spcAft>
        <a:spcPct val="0"/>
      </a:spcAft>
      <a:defRPr kern="1200">
        <a:solidFill>
          <a:schemeClr val="tx1"/>
        </a:solidFill>
        <a:latin typeface="Arial" charset="0"/>
        <a:ea typeface="+mn-ea"/>
        <a:cs typeface="+mn-cs"/>
      </a:defRPr>
    </a:lvl2pPr>
    <a:lvl3pPr marL="1006683" algn="l" rtl="0" fontAlgn="base">
      <a:spcBef>
        <a:spcPct val="0"/>
      </a:spcBef>
      <a:spcAft>
        <a:spcPct val="0"/>
      </a:spcAft>
      <a:defRPr kern="1200">
        <a:solidFill>
          <a:schemeClr val="tx1"/>
        </a:solidFill>
        <a:latin typeface="Arial" charset="0"/>
        <a:ea typeface="+mn-ea"/>
        <a:cs typeface="+mn-cs"/>
      </a:defRPr>
    </a:lvl3pPr>
    <a:lvl4pPr marL="1510023" algn="l" rtl="0" fontAlgn="base">
      <a:spcBef>
        <a:spcPct val="0"/>
      </a:spcBef>
      <a:spcAft>
        <a:spcPct val="0"/>
      </a:spcAft>
      <a:defRPr kern="1200">
        <a:solidFill>
          <a:schemeClr val="tx1"/>
        </a:solidFill>
        <a:latin typeface="Arial" charset="0"/>
        <a:ea typeface="+mn-ea"/>
        <a:cs typeface="+mn-cs"/>
      </a:defRPr>
    </a:lvl4pPr>
    <a:lvl5pPr marL="2013365" algn="l" rtl="0" fontAlgn="base">
      <a:spcBef>
        <a:spcPct val="0"/>
      </a:spcBef>
      <a:spcAft>
        <a:spcPct val="0"/>
      </a:spcAft>
      <a:defRPr kern="1200">
        <a:solidFill>
          <a:schemeClr val="tx1"/>
        </a:solidFill>
        <a:latin typeface="Arial" charset="0"/>
        <a:ea typeface="+mn-ea"/>
        <a:cs typeface="+mn-cs"/>
      </a:defRPr>
    </a:lvl5pPr>
    <a:lvl6pPr marL="2516705" algn="l" defTabSz="1006683" rtl="0" eaLnBrk="1" latinLnBrk="0" hangingPunct="1">
      <a:defRPr kern="1200">
        <a:solidFill>
          <a:schemeClr val="tx1"/>
        </a:solidFill>
        <a:latin typeface="Arial" charset="0"/>
        <a:ea typeface="+mn-ea"/>
        <a:cs typeface="+mn-cs"/>
      </a:defRPr>
    </a:lvl6pPr>
    <a:lvl7pPr marL="3020047" algn="l" defTabSz="1006683" rtl="0" eaLnBrk="1" latinLnBrk="0" hangingPunct="1">
      <a:defRPr kern="1200">
        <a:solidFill>
          <a:schemeClr val="tx1"/>
        </a:solidFill>
        <a:latin typeface="Arial" charset="0"/>
        <a:ea typeface="+mn-ea"/>
        <a:cs typeface="+mn-cs"/>
      </a:defRPr>
    </a:lvl7pPr>
    <a:lvl8pPr marL="3523388" algn="l" defTabSz="1006683" rtl="0" eaLnBrk="1" latinLnBrk="0" hangingPunct="1">
      <a:defRPr kern="1200">
        <a:solidFill>
          <a:schemeClr val="tx1"/>
        </a:solidFill>
        <a:latin typeface="Arial" charset="0"/>
        <a:ea typeface="+mn-ea"/>
        <a:cs typeface="+mn-cs"/>
      </a:defRPr>
    </a:lvl8pPr>
    <a:lvl9pPr marL="4026728" algn="l" defTabSz="1006683"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03090"/>
    <a:srgbClr val="5454C8"/>
    <a:srgbClr val="FF3300"/>
    <a:srgbClr val="6666FF"/>
  </p:clrMru>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horzBarState="maximized">
    <p:restoredLeft sz="15620"/>
    <p:restoredTop sz="94660"/>
  </p:normalViewPr>
  <p:slideViewPr>
    <p:cSldViewPr>
      <p:cViewPr>
        <p:scale>
          <a:sx n="90" d="100"/>
          <a:sy n="90" d="100"/>
        </p:scale>
        <p:origin x="-2682" y="-480"/>
      </p:cViewPr>
      <p:guideLst>
        <p:guide orient="horz" pos="2285"/>
        <p:guide pos="3272"/>
      </p:guideLst>
    </p:cSldViewPr>
  </p:slideViewPr>
  <p:notesTextViewPr>
    <p:cViewPr>
      <p:scale>
        <a:sx n="100" d="100"/>
        <a:sy n="100" d="100"/>
      </p:scale>
      <p:origin x="0" y="0"/>
    </p:cViewPr>
  </p:notesTextViewPr>
  <p:sorterViewPr>
    <p:cViewPr>
      <p:scale>
        <a:sx n="66" d="100"/>
        <a:sy n="66" d="100"/>
      </p:scale>
      <p:origin x="0" y="1146"/>
    </p:cViewPr>
  </p:sorterViewPr>
  <p:notesViewPr>
    <p:cSldViewPr>
      <p:cViewPr varScale="1">
        <p:scale>
          <a:sx n="56" d="100"/>
          <a:sy n="56" d="100"/>
        </p:scale>
        <p:origin x="-2544" y="-84"/>
      </p:cViewPr>
      <p:guideLst>
        <p:guide orient="horz" pos="2880"/>
        <p:guide pos="2160"/>
      </p:guideLst>
    </p:cSldViewPr>
  </p:notes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3.png"/></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46C0091F-4D11-4A7B-8AFB-73BB09527AE2}" type="datetimeFigureOut">
              <a:rPr lang="en-GB" smtClean="0"/>
              <a:pPr/>
              <a:t>29/11/2015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1A21541C-D913-4A7F-8916-15A70988A7FD}" type="slidenum">
              <a:rPr lang="en-GB" smtClean="0"/>
              <a:pPr/>
              <a:t>‹#›</a:t>
            </a:fld>
            <a:endParaRPr lang="en-GB"/>
          </a:p>
        </p:txBody>
      </p:sp>
    </p:spTree>
    <p:extLst>
      <p:ext uri="{BB962C8B-B14F-4D97-AF65-F5344CB8AC3E}">
        <p14:creationId xmlns:p14="http://schemas.microsoft.com/office/powerpoint/2010/main" xmlns="" val="253430471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314"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US"/>
          </a:p>
        </p:txBody>
      </p:sp>
      <p:sp>
        <p:nvSpPr>
          <p:cNvPr id="13315"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US"/>
          </a:p>
        </p:txBody>
      </p:sp>
      <p:sp>
        <p:nvSpPr>
          <p:cNvPr id="13316" name="Rectangle 4"/>
          <p:cNvSpPr>
            <a:spLocks noGrp="1" noRot="1" noChangeAspect="1" noChangeArrowheads="1" noTextEdit="1"/>
          </p:cNvSpPr>
          <p:nvPr>
            <p:ph type="sldImg" idx="2"/>
          </p:nvPr>
        </p:nvSpPr>
        <p:spPr bwMode="auto">
          <a:xfrm>
            <a:off x="974725" y="685800"/>
            <a:ext cx="4908550" cy="3429000"/>
          </a:xfrm>
          <a:prstGeom prst="rect">
            <a:avLst/>
          </a:prstGeom>
          <a:noFill/>
          <a:ln w="9525">
            <a:solidFill>
              <a:srgbClr val="000000"/>
            </a:solidFill>
            <a:miter lim="800000"/>
            <a:headEnd/>
            <a:tailEnd/>
          </a:ln>
          <a:effectLst/>
        </p:spPr>
      </p:sp>
      <p:sp>
        <p:nvSpPr>
          <p:cNvPr id="13317"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3318"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US"/>
          </a:p>
        </p:txBody>
      </p:sp>
      <p:sp>
        <p:nvSpPr>
          <p:cNvPr id="13319"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DC17CF79-794C-4B5E-93AA-827F85A866F9}" type="slidenum">
              <a:rPr lang="en-US"/>
              <a:pPr/>
              <a:t>‹#›</a:t>
            </a:fld>
            <a:endParaRPr lang="en-US"/>
          </a:p>
        </p:txBody>
      </p:sp>
    </p:spTree>
    <p:extLst>
      <p:ext uri="{BB962C8B-B14F-4D97-AF65-F5344CB8AC3E}">
        <p14:creationId xmlns:p14="http://schemas.microsoft.com/office/powerpoint/2010/main" xmlns="" val="862077824"/>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300" kern="1200">
        <a:solidFill>
          <a:schemeClr val="tx1"/>
        </a:solidFill>
        <a:latin typeface="Arial" charset="0"/>
        <a:ea typeface="+mn-ea"/>
        <a:cs typeface="+mn-cs"/>
      </a:defRPr>
    </a:lvl1pPr>
    <a:lvl2pPr marL="503341" algn="l" rtl="0" fontAlgn="base">
      <a:spcBef>
        <a:spcPct val="30000"/>
      </a:spcBef>
      <a:spcAft>
        <a:spcPct val="0"/>
      </a:spcAft>
      <a:defRPr sz="1300" kern="1200">
        <a:solidFill>
          <a:schemeClr val="tx1"/>
        </a:solidFill>
        <a:latin typeface="Arial" charset="0"/>
        <a:ea typeface="+mn-ea"/>
        <a:cs typeface="+mn-cs"/>
      </a:defRPr>
    </a:lvl2pPr>
    <a:lvl3pPr marL="1006683" algn="l" rtl="0" fontAlgn="base">
      <a:spcBef>
        <a:spcPct val="30000"/>
      </a:spcBef>
      <a:spcAft>
        <a:spcPct val="0"/>
      </a:spcAft>
      <a:defRPr sz="1300" kern="1200">
        <a:solidFill>
          <a:schemeClr val="tx1"/>
        </a:solidFill>
        <a:latin typeface="Arial" charset="0"/>
        <a:ea typeface="+mn-ea"/>
        <a:cs typeface="+mn-cs"/>
      </a:defRPr>
    </a:lvl3pPr>
    <a:lvl4pPr marL="1510023" algn="l" rtl="0" fontAlgn="base">
      <a:spcBef>
        <a:spcPct val="30000"/>
      </a:spcBef>
      <a:spcAft>
        <a:spcPct val="0"/>
      </a:spcAft>
      <a:defRPr sz="1300" kern="1200">
        <a:solidFill>
          <a:schemeClr val="tx1"/>
        </a:solidFill>
        <a:latin typeface="Arial" charset="0"/>
        <a:ea typeface="+mn-ea"/>
        <a:cs typeface="+mn-cs"/>
      </a:defRPr>
    </a:lvl4pPr>
    <a:lvl5pPr marL="2013365" algn="l" rtl="0" fontAlgn="base">
      <a:spcBef>
        <a:spcPct val="30000"/>
      </a:spcBef>
      <a:spcAft>
        <a:spcPct val="0"/>
      </a:spcAft>
      <a:defRPr sz="1300" kern="1200">
        <a:solidFill>
          <a:schemeClr val="tx1"/>
        </a:solidFill>
        <a:latin typeface="Arial" charset="0"/>
        <a:ea typeface="+mn-ea"/>
        <a:cs typeface="+mn-cs"/>
      </a:defRPr>
    </a:lvl5pPr>
    <a:lvl6pPr marL="2516705" algn="l" defTabSz="1006683" rtl="0" eaLnBrk="1" latinLnBrk="0" hangingPunct="1">
      <a:defRPr sz="1300" kern="1200">
        <a:solidFill>
          <a:schemeClr val="tx1"/>
        </a:solidFill>
        <a:latin typeface="+mn-lt"/>
        <a:ea typeface="+mn-ea"/>
        <a:cs typeface="+mn-cs"/>
      </a:defRPr>
    </a:lvl6pPr>
    <a:lvl7pPr marL="3020047" algn="l" defTabSz="1006683" rtl="0" eaLnBrk="1" latinLnBrk="0" hangingPunct="1">
      <a:defRPr sz="1300" kern="1200">
        <a:solidFill>
          <a:schemeClr val="tx1"/>
        </a:solidFill>
        <a:latin typeface="+mn-lt"/>
        <a:ea typeface="+mn-ea"/>
        <a:cs typeface="+mn-cs"/>
      </a:defRPr>
    </a:lvl7pPr>
    <a:lvl8pPr marL="3523388" algn="l" defTabSz="1006683" rtl="0" eaLnBrk="1" latinLnBrk="0" hangingPunct="1">
      <a:defRPr sz="1300" kern="1200">
        <a:solidFill>
          <a:schemeClr val="tx1"/>
        </a:solidFill>
        <a:latin typeface="+mn-lt"/>
        <a:ea typeface="+mn-ea"/>
        <a:cs typeface="+mn-cs"/>
      </a:defRPr>
    </a:lvl8pPr>
    <a:lvl9pPr marL="4026728" algn="l" defTabSz="1006683" rtl="0" eaLnBrk="1" latinLnBrk="0" hangingPunct="1">
      <a:defRPr sz="13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74725" y="685800"/>
            <a:ext cx="4908550" cy="3429000"/>
          </a:xfrm>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17CF79-794C-4B5E-93AA-827F85A866F9}" type="slidenum">
              <a:rPr lang="en-US" smtClean="0"/>
              <a:pPr/>
              <a:t>1</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778795" y="2253725"/>
            <a:ext cx="8826263" cy="1555095"/>
          </a:xfrm>
        </p:spPr>
        <p:txBody>
          <a:bodyPr/>
          <a:lstStyle/>
          <a:p>
            <a:r>
              <a:rPr lang="en-US" smtClean="0"/>
              <a:t>Click to edit Master title style</a:t>
            </a:r>
            <a:endParaRPr lang="en-GB"/>
          </a:p>
        </p:txBody>
      </p:sp>
      <p:sp>
        <p:nvSpPr>
          <p:cNvPr id="3" name="Subtitle 2"/>
          <p:cNvSpPr>
            <a:spLocks noGrp="1"/>
          </p:cNvSpPr>
          <p:nvPr>
            <p:ph type="subTitle" idx="1"/>
          </p:nvPr>
        </p:nvSpPr>
        <p:spPr>
          <a:xfrm>
            <a:off x="1557579" y="4111098"/>
            <a:ext cx="7268688" cy="1854024"/>
          </a:xfrm>
        </p:spPr>
        <p:txBody>
          <a:bodyPr/>
          <a:lstStyle>
            <a:lvl1pPr marL="0" indent="0" algn="ctr">
              <a:buNone/>
              <a:defRPr/>
            </a:lvl1pPr>
            <a:lvl2pPr marL="503341" indent="0" algn="ctr">
              <a:buNone/>
              <a:defRPr/>
            </a:lvl2pPr>
            <a:lvl3pPr marL="1006683" indent="0" algn="ctr">
              <a:buNone/>
              <a:defRPr/>
            </a:lvl3pPr>
            <a:lvl4pPr marL="1510023" indent="0" algn="ctr">
              <a:buNone/>
              <a:defRPr/>
            </a:lvl4pPr>
            <a:lvl5pPr marL="2013365" indent="0" algn="ctr">
              <a:buNone/>
              <a:defRPr/>
            </a:lvl5pPr>
            <a:lvl6pPr marL="2516705" indent="0" algn="ctr">
              <a:buNone/>
              <a:defRPr/>
            </a:lvl6pPr>
            <a:lvl7pPr marL="3020047" indent="0" algn="ctr">
              <a:buNone/>
              <a:defRPr/>
            </a:lvl7pPr>
            <a:lvl8pPr marL="3523388" indent="0" algn="ctr">
              <a:buNone/>
              <a:defRPr/>
            </a:lvl8pPr>
            <a:lvl9pPr marL="4026728" indent="0" algn="ctr">
              <a:buNone/>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r>
              <a:rPr lang="en-US" smtClean="0"/>
              <a:t>Magnetism  and Electromagnetism 2015-16</a:t>
            </a:r>
            <a:endParaRPr lang="en-US"/>
          </a:p>
        </p:txBody>
      </p:sp>
      <p:sp>
        <p:nvSpPr>
          <p:cNvPr id="6" name="Slide Number Placeholder 5"/>
          <p:cNvSpPr>
            <a:spLocks noGrp="1"/>
          </p:cNvSpPr>
          <p:nvPr>
            <p:ph type="sldNum" sz="quarter" idx="12"/>
          </p:nvPr>
        </p:nvSpPr>
        <p:spPr/>
        <p:txBody>
          <a:bodyPr/>
          <a:lstStyle>
            <a:lvl1pPr>
              <a:defRPr/>
            </a:lvl1pPr>
          </a:lstStyle>
          <a:p>
            <a:fld id="{D58AB198-08B7-49A3-8BDA-B756A79EC91B}" type="slidenum">
              <a:rPr lang="en-US"/>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r>
              <a:rPr lang="en-US" smtClean="0"/>
              <a:t>Magnetism  and Electromagnetism 2015-16</a:t>
            </a:r>
            <a:endParaRPr lang="en-US"/>
          </a:p>
        </p:txBody>
      </p:sp>
      <p:sp>
        <p:nvSpPr>
          <p:cNvPr id="6" name="Slide Number Placeholder 5"/>
          <p:cNvSpPr>
            <a:spLocks noGrp="1"/>
          </p:cNvSpPr>
          <p:nvPr>
            <p:ph type="sldNum" sz="quarter" idx="12"/>
          </p:nvPr>
        </p:nvSpPr>
        <p:spPr/>
        <p:txBody>
          <a:bodyPr/>
          <a:lstStyle>
            <a:lvl1pPr>
              <a:defRPr/>
            </a:lvl1pPr>
          </a:lstStyle>
          <a:p>
            <a:fld id="{44D61843-C2B6-4D68-B863-BA5343EB92FF}" type="slidenum">
              <a:rPr lang="en-US"/>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20260" y="4661936"/>
            <a:ext cx="8826263" cy="1440900"/>
          </a:xfrm>
        </p:spPr>
        <p:txBody>
          <a:bodyPr anchor="t"/>
          <a:lstStyle>
            <a:lvl1pPr algn="l">
              <a:defRPr sz="4500" b="1" cap="all"/>
            </a:lvl1pPr>
          </a:lstStyle>
          <a:p>
            <a:r>
              <a:rPr lang="en-US" smtClean="0"/>
              <a:t>Click to edit Master title style</a:t>
            </a:r>
            <a:endParaRPr lang="en-GB"/>
          </a:p>
        </p:txBody>
      </p:sp>
      <p:sp>
        <p:nvSpPr>
          <p:cNvPr id="3" name="Text Placeholder 2"/>
          <p:cNvSpPr>
            <a:spLocks noGrp="1"/>
          </p:cNvSpPr>
          <p:nvPr>
            <p:ph type="body" idx="1"/>
          </p:nvPr>
        </p:nvSpPr>
        <p:spPr>
          <a:xfrm>
            <a:off x="820260" y="3074933"/>
            <a:ext cx="8826263" cy="1587003"/>
          </a:xfrm>
        </p:spPr>
        <p:txBody>
          <a:bodyPr anchor="b"/>
          <a:lstStyle>
            <a:lvl1pPr marL="0" indent="0">
              <a:buNone/>
              <a:defRPr sz="2100"/>
            </a:lvl1pPr>
            <a:lvl2pPr marL="503341" indent="0">
              <a:buNone/>
              <a:defRPr sz="1900"/>
            </a:lvl2pPr>
            <a:lvl3pPr marL="1006683" indent="0">
              <a:buNone/>
              <a:defRPr sz="1800"/>
            </a:lvl3pPr>
            <a:lvl4pPr marL="1510023" indent="0">
              <a:buNone/>
              <a:defRPr sz="1500"/>
            </a:lvl4pPr>
            <a:lvl5pPr marL="2013365" indent="0">
              <a:buNone/>
              <a:defRPr sz="1500"/>
            </a:lvl5pPr>
            <a:lvl6pPr marL="2516705" indent="0">
              <a:buNone/>
              <a:defRPr sz="1500"/>
            </a:lvl6pPr>
            <a:lvl7pPr marL="3020047" indent="0">
              <a:buNone/>
              <a:defRPr sz="1500"/>
            </a:lvl7pPr>
            <a:lvl8pPr marL="3523388" indent="0">
              <a:buNone/>
              <a:defRPr sz="1500"/>
            </a:lvl8pPr>
            <a:lvl9pPr marL="4026728" indent="0">
              <a:buNone/>
              <a:defRPr sz="15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r>
              <a:rPr lang="en-US" smtClean="0"/>
              <a:t>Magnetism  and Electromagnetism 2015-16</a:t>
            </a:r>
            <a:endParaRPr lang="en-US"/>
          </a:p>
        </p:txBody>
      </p:sp>
      <p:sp>
        <p:nvSpPr>
          <p:cNvPr id="6" name="Slide Number Placeholder 5"/>
          <p:cNvSpPr>
            <a:spLocks noGrp="1"/>
          </p:cNvSpPr>
          <p:nvPr>
            <p:ph type="sldNum" sz="quarter" idx="12"/>
          </p:nvPr>
        </p:nvSpPr>
        <p:spPr/>
        <p:txBody>
          <a:bodyPr/>
          <a:lstStyle>
            <a:lvl1pPr>
              <a:defRPr/>
            </a:lvl1pPr>
          </a:lstStyle>
          <a:p>
            <a:fld id="{8CC7A497-B49F-49CF-9D61-C2FEA5F863B2}" type="slidenum">
              <a:rPr lang="en-US"/>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519197" y="1692810"/>
            <a:ext cx="4586194" cy="4787884"/>
          </a:xfrm>
        </p:spPr>
        <p:txBody>
          <a:bodyPr/>
          <a:lstStyle>
            <a:lvl1pPr>
              <a:defRPr sz="2900"/>
            </a:lvl1pPr>
            <a:lvl2pPr>
              <a:defRPr sz="2500"/>
            </a:lvl2pPr>
            <a:lvl3pPr>
              <a:defRPr sz="2100"/>
            </a:lvl3pPr>
            <a:lvl4pPr>
              <a:defRPr sz="1900"/>
            </a:lvl4pPr>
            <a:lvl5pPr>
              <a:defRPr sz="1900"/>
            </a:lvl5pPr>
            <a:lvl6pPr>
              <a:defRPr sz="1900"/>
            </a:lvl6pPr>
            <a:lvl7pPr>
              <a:defRPr sz="1900"/>
            </a:lvl7pPr>
            <a:lvl8pPr>
              <a:defRPr sz="1900"/>
            </a:lvl8pPr>
            <a:lvl9pPr>
              <a:defRPr sz="19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5278455" y="1692810"/>
            <a:ext cx="4586194" cy="4787884"/>
          </a:xfrm>
        </p:spPr>
        <p:txBody>
          <a:bodyPr/>
          <a:lstStyle>
            <a:lvl1pPr>
              <a:defRPr sz="2900"/>
            </a:lvl1pPr>
            <a:lvl2pPr>
              <a:defRPr sz="2500"/>
            </a:lvl2pPr>
            <a:lvl3pPr>
              <a:defRPr sz="2100"/>
            </a:lvl3pPr>
            <a:lvl4pPr>
              <a:defRPr sz="1900"/>
            </a:lvl4pPr>
            <a:lvl5pPr>
              <a:defRPr sz="1900"/>
            </a:lvl5pPr>
            <a:lvl6pPr>
              <a:defRPr sz="1900"/>
            </a:lvl6pPr>
            <a:lvl7pPr>
              <a:defRPr sz="1900"/>
            </a:lvl7pPr>
            <a:lvl8pPr>
              <a:defRPr sz="1900"/>
            </a:lvl8pPr>
            <a:lvl9pPr>
              <a:defRPr sz="19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r>
              <a:rPr lang="en-US" smtClean="0"/>
              <a:t>Magnetism  and Electromagnetism 2015-16</a:t>
            </a:r>
            <a:endParaRPr lang="en-US"/>
          </a:p>
        </p:txBody>
      </p:sp>
      <p:sp>
        <p:nvSpPr>
          <p:cNvPr id="7" name="Slide Number Placeholder 6"/>
          <p:cNvSpPr>
            <a:spLocks noGrp="1"/>
          </p:cNvSpPr>
          <p:nvPr>
            <p:ph type="sldNum" sz="quarter" idx="12"/>
          </p:nvPr>
        </p:nvSpPr>
        <p:spPr/>
        <p:txBody>
          <a:bodyPr/>
          <a:lstStyle>
            <a:lvl1pPr>
              <a:defRPr/>
            </a:lvl1pPr>
          </a:lstStyle>
          <a:p>
            <a:fld id="{0ED5C73A-F15F-4694-8542-0B60099A3F33}" type="slidenum">
              <a:rPr lang="en-US"/>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519194" y="1623957"/>
            <a:ext cx="4587998" cy="676788"/>
          </a:xfrm>
        </p:spPr>
        <p:txBody>
          <a:bodyPr anchor="b"/>
          <a:lstStyle>
            <a:lvl1pPr marL="0" indent="0">
              <a:buNone/>
              <a:defRPr sz="2500" b="1"/>
            </a:lvl1pPr>
            <a:lvl2pPr marL="503341" indent="0">
              <a:buNone/>
              <a:defRPr sz="2100" b="1"/>
            </a:lvl2pPr>
            <a:lvl3pPr marL="1006683" indent="0">
              <a:buNone/>
              <a:defRPr sz="1900" b="1"/>
            </a:lvl3pPr>
            <a:lvl4pPr marL="1510023" indent="0">
              <a:buNone/>
              <a:defRPr sz="1800" b="1"/>
            </a:lvl4pPr>
            <a:lvl5pPr marL="2013365" indent="0">
              <a:buNone/>
              <a:defRPr sz="1800" b="1"/>
            </a:lvl5pPr>
            <a:lvl6pPr marL="2516705" indent="0">
              <a:buNone/>
              <a:defRPr sz="1800" b="1"/>
            </a:lvl6pPr>
            <a:lvl7pPr marL="3020047" indent="0">
              <a:buNone/>
              <a:defRPr sz="1800" b="1"/>
            </a:lvl7pPr>
            <a:lvl8pPr marL="3523388" indent="0">
              <a:buNone/>
              <a:defRPr sz="1800" b="1"/>
            </a:lvl8pPr>
            <a:lvl9pPr marL="4026728" indent="0">
              <a:buNone/>
              <a:defRPr sz="1800" b="1"/>
            </a:lvl9pPr>
          </a:lstStyle>
          <a:p>
            <a:pPr lvl="0"/>
            <a:r>
              <a:rPr lang="en-US" smtClean="0"/>
              <a:t>Click to edit Master text styles</a:t>
            </a:r>
          </a:p>
        </p:txBody>
      </p:sp>
      <p:sp>
        <p:nvSpPr>
          <p:cNvPr id="4" name="Content Placeholder 3"/>
          <p:cNvSpPr>
            <a:spLocks noGrp="1"/>
          </p:cNvSpPr>
          <p:nvPr>
            <p:ph sz="half" idx="2"/>
          </p:nvPr>
        </p:nvSpPr>
        <p:spPr>
          <a:xfrm>
            <a:off x="519194" y="2300749"/>
            <a:ext cx="4587998" cy="4179946"/>
          </a:xfrm>
        </p:spPr>
        <p:txBody>
          <a:bodyPr/>
          <a:lstStyle>
            <a:lvl1pPr>
              <a:defRPr sz="2500"/>
            </a:lvl1pPr>
            <a:lvl2pPr>
              <a:defRPr sz="2100"/>
            </a:lvl2pPr>
            <a:lvl3pPr>
              <a:defRPr sz="19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5274849" y="1623957"/>
            <a:ext cx="4589801" cy="676788"/>
          </a:xfrm>
        </p:spPr>
        <p:txBody>
          <a:bodyPr anchor="b"/>
          <a:lstStyle>
            <a:lvl1pPr marL="0" indent="0">
              <a:buNone/>
              <a:defRPr sz="2500" b="1"/>
            </a:lvl1pPr>
            <a:lvl2pPr marL="503341" indent="0">
              <a:buNone/>
              <a:defRPr sz="2100" b="1"/>
            </a:lvl2pPr>
            <a:lvl3pPr marL="1006683" indent="0">
              <a:buNone/>
              <a:defRPr sz="1900" b="1"/>
            </a:lvl3pPr>
            <a:lvl4pPr marL="1510023" indent="0">
              <a:buNone/>
              <a:defRPr sz="1800" b="1"/>
            </a:lvl4pPr>
            <a:lvl5pPr marL="2013365" indent="0">
              <a:buNone/>
              <a:defRPr sz="1800" b="1"/>
            </a:lvl5pPr>
            <a:lvl6pPr marL="2516705" indent="0">
              <a:buNone/>
              <a:defRPr sz="1800" b="1"/>
            </a:lvl6pPr>
            <a:lvl7pPr marL="3020047" indent="0">
              <a:buNone/>
              <a:defRPr sz="1800" b="1"/>
            </a:lvl7pPr>
            <a:lvl8pPr marL="3523388" indent="0">
              <a:buNone/>
              <a:defRPr sz="1800" b="1"/>
            </a:lvl8pPr>
            <a:lvl9pPr marL="4026728" indent="0">
              <a:buNone/>
              <a:defRPr sz="1800" b="1"/>
            </a:lvl9pPr>
          </a:lstStyle>
          <a:p>
            <a:pPr lvl="0"/>
            <a:r>
              <a:rPr lang="en-US" smtClean="0"/>
              <a:t>Click to edit Master text styles</a:t>
            </a:r>
          </a:p>
        </p:txBody>
      </p:sp>
      <p:sp>
        <p:nvSpPr>
          <p:cNvPr id="6" name="Content Placeholder 5"/>
          <p:cNvSpPr>
            <a:spLocks noGrp="1"/>
          </p:cNvSpPr>
          <p:nvPr>
            <p:ph sz="quarter" idx="4"/>
          </p:nvPr>
        </p:nvSpPr>
        <p:spPr>
          <a:xfrm>
            <a:off x="5274849" y="2300749"/>
            <a:ext cx="4589801" cy="4179946"/>
          </a:xfrm>
        </p:spPr>
        <p:txBody>
          <a:bodyPr/>
          <a:lstStyle>
            <a:lvl1pPr>
              <a:defRPr sz="2500"/>
            </a:lvl1pPr>
            <a:lvl2pPr>
              <a:defRPr sz="2100"/>
            </a:lvl2pPr>
            <a:lvl3pPr>
              <a:defRPr sz="19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endParaRPr lang="en-US"/>
          </a:p>
        </p:txBody>
      </p:sp>
      <p:sp>
        <p:nvSpPr>
          <p:cNvPr id="8" name="Footer Placeholder 7"/>
          <p:cNvSpPr>
            <a:spLocks noGrp="1"/>
          </p:cNvSpPr>
          <p:nvPr>
            <p:ph type="ftr" sz="quarter" idx="11"/>
          </p:nvPr>
        </p:nvSpPr>
        <p:spPr/>
        <p:txBody>
          <a:bodyPr/>
          <a:lstStyle>
            <a:lvl1pPr>
              <a:defRPr/>
            </a:lvl1pPr>
          </a:lstStyle>
          <a:p>
            <a:r>
              <a:rPr lang="en-US" smtClean="0"/>
              <a:t>Magnetism  and Electromagnetism 2015-16</a:t>
            </a:r>
            <a:endParaRPr lang="en-US"/>
          </a:p>
        </p:txBody>
      </p:sp>
      <p:sp>
        <p:nvSpPr>
          <p:cNvPr id="9" name="Slide Number Placeholder 8"/>
          <p:cNvSpPr>
            <a:spLocks noGrp="1"/>
          </p:cNvSpPr>
          <p:nvPr>
            <p:ph type="sldNum" sz="quarter" idx="12"/>
          </p:nvPr>
        </p:nvSpPr>
        <p:spPr/>
        <p:txBody>
          <a:bodyPr/>
          <a:lstStyle>
            <a:lvl1pPr>
              <a:defRPr/>
            </a:lvl1pPr>
          </a:lstStyle>
          <a:p>
            <a:fld id="{8CCBDB5E-B19E-4C6D-9B8D-E6A2E33BA0C4}" type="slidenum">
              <a:rPr lang="en-US"/>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US"/>
          </a:p>
        </p:txBody>
      </p:sp>
      <p:sp>
        <p:nvSpPr>
          <p:cNvPr id="4" name="Footer Placeholder 3"/>
          <p:cNvSpPr>
            <a:spLocks noGrp="1"/>
          </p:cNvSpPr>
          <p:nvPr>
            <p:ph type="ftr" sz="quarter" idx="11"/>
          </p:nvPr>
        </p:nvSpPr>
        <p:spPr/>
        <p:txBody>
          <a:bodyPr/>
          <a:lstStyle>
            <a:lvl1pPr>
              <a:defRPr/>
            </a:lvl1pPr>
          </a:lstStyle>
          <a:p>
            <a:r>
              <a:rPr lang="en-US" smtClean="0"/>
              <a:t>Magnetism  and Electromagnetism 2015-16</a:t>
            </a:r>
            <a:endParaRPr lang="en-US"/>
          </a:p>
        </p:txBody>
      </p:sp>
      <p:sp>
        <p:nvSpPr>
          <p:cNvPr id="5" name="Slide Number Placeholder 4"/>
          <p:cNvSpPr>
            <a:spLocks noGrp="1"/>
          </p:cNvSpPr>
          <p:nvPr>
            <p:ph type="sldNum" sz="quarter" idx="12"/>
          </p:nvPr>
        </p:nvSpPr>
        <p:spPr/>
        <p:txBody>
          <a:bodyPr/>
          <a:lstStyle>
            <a:lvl1pPr>
              <a:defRPr/>
            </a:lvl1pPr>
          </a:lstStyle>
          <a:p>
            <a:fld id="{949DC01E-E9DF-4270-8D9E-141894FA2791}" type="slidenum">
              <a:rPr lang="en-US"/>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p>
        </p:txBody>
      </p:sp>
      <p:sp>
        <p:nvSpPr>
          <p:cNvPr id="3" name="Footer Placeholder 2"/>
          <p:cNvSpPr>
            <a:spLocks noGrp="1"/>
          </p:cNvSpPr>
          <p:nvPr>
            <p:ph type="ftr" sz="quarter" idx="11"/>
          </p:nvPr>
        </p:nvSpPr>
        <p:spPr/>
        <p:txBody>
          <a:bodyPr/>
          <a:lstStyle>
            <a:lvl1pPr>
              <a:defRPr/>
            </a:lvl1pPr>
          </a:lstStyle>
          <a:p>
            <a:r>
              <a:rPr lang="en-US" smtClean="0"/>
              <a:t>Magnetism  and Electromagnetism 2015-16</a:t>
            </a:r>
            <a:endParaRPr lang="en-US"/>
          </a:p>
        </p:txBody>
      </p:sp>
      <p:sp>
        <p:nvSpPr>
          <p:cNvPr id="4" name="Slide Number Placeholder 3"/>
          <p:cNvSpPr>
            <a:spLocks noGrp="1"/>
          </p:cNvSpPr>
          <p:nvPr>
            <p:ph type="sldNum" sz="quarter" idx="12"/>
          </p:nvPr>
        </p:nvSpPr>
        <p:spPr/>
        <p:txBody>
          <a:bodyPr/>
          <a:lstStyle>
            <a:lvl1pPr>
              <a:defRPr/>
            </a:lvl1pPr>
          </a:lstStyle>
          <a:p>
            <a:fld id="{2BE0B4E8-B4AB-4DD4-860E-855BEAB4651D}" type="slidenum">
              <a:rPr lang="en-US"/>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19199" y="288855"/>
            <a:ext cx="3416211" cy="1229298"/>
          </a:xfrm>
        </p:spPr>
        <p:txBody>
          <a:bodyPr anchor="b"/>
          <a:lstStyle>
            <a:lvl1pPr algn="l">
              <a:defRPr sz="2100" b="1"/>
            </a:lvl1pPr>
          </a:lstStyle>
          <a:p>
            <a:r>
              <a:rPr lang="en-US" smtClean="0"/>
              <a:t>Click to edit Master title style</a:t>
            </a:r>
            <a:endParaRPr lang="en-GB"/>
          </a:p>
        </p:txBody>
      </p:sp>
      <p:sp>
        <p:nvSpPr>
          <p:cNvPr id="3" name="Content Placeholder 2"/>
          <p:cNvSpPr>
            <a:spLocks noGrp="1"/>
          </p:cNvSpPr>
          <p:nvPr>
            <p:ph idx="1"/>
          </p:nvPr>
        </p:nvSpPr>
        <p:spPr>
          <a:xfrm>
            <a:off x="4059796" y="288864"/>
            <a:ext cx="5804854" cy="6191835"/>
          </a:xfrm>
        </p:spPr>
        <p:txBody>
          <a:bodyPr/>
          <a:lstStyle>
            <a:lvl1pPr>
              <a:defRPr sz="3400"/>
            </a:lvl1pPr>
            <a:lvl2pPr>
              <a:defRPr sz="2900"/>
            </a:lvl2pPr>
            <a:lvl3pPr>
              <a:defRPr sz="2500"/>
            </a:lvl3pPr>
            <a:lvl4pPr>
              <a:defRPr sz="2100"/>
            </a:lvl4pPr>
            <a:lvl5pPr>
              <a:defRPr sz="2100"/>
            </a:lvl5pPr>
            <a:lvl6pPr>
              <a:defRPr sz="2100"/>
            </a:lvl6pPr>
            <a:lvl7pPr>
              <a:defRPr sz="2100"/>
            </a:lvl7pPr>
            <a:lvl8pPr>
              <a:defRPr sz="2100"/>
            </a:lvl8pPr>
            <a:lvl9pPr>
              <a:defRPr sz="21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519199" y="1518159"/>
            <a:ext cx="3416211" cy="4962538"/>
          </a:xfrm>
        </p:spPr>
        <p:txBody>
          <a:bodyPr/>
          <a:lstStyle>
            <a:lvl1pPr marL="0" indent="0">
              <a:buNone/>
              <a:defRPr sz="1500"/>
            </a:lvl1pPr>
            <a:lvl2pPr marL="503341" indent="0">
              <a:buNone/>
              <a:defRPr sz="1300"/>
            </a:lvl2pPr>
            <a:lvl3pPr marL="1006683" indent="0">
              <a:buNone/>
              <a:defRPr sz="1200"/>
            </a:lvl3pPr>
            <a:lvl4pPr marL="1510023" indent="0">
              <a:buNone/>
              <a:defRPr sz="1200"/>
            </a:lvl4pPr>
            <a:lvl5pPr marL="2013365" indent="0">
              <a:buNone/>
              <a:defRPr sz="1200"/>
            </a:lvl5pPr>
            <a:lvl6pPr marL="2516705" indent="0">
              <a:buNone/>
              <a:defRPr sz="1200"/>
            </a:lvl6pPr>
            <a:lvl7pPr marL="3020047" indent="0">
              <a:buNone/>
              <a:defRPr sz="1200"/>
            </a:lvl7pPr>
            <a:lvl8pPr marL="3523388" indent="0">
              <a:buNone/>
              <a:defRPr sz="1200"/>
            </a:lvl8pPr>
            <a:lvl9pPr marL="4026728" indent="0">
              <a:buNone/>
              <a:defRPr sz="12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r>
              <a:rPr lang="en-US" smtClean="0"/>
              <a:t>Magnetism  and Electromagnetism 2015-16</a:t>
            </a:r>
            <a:endParaRPr lang="en-US"/>
          </a:p>
        </p:txBody>
      </p:sp>
      <p:sp>
        <p:nvSpPr>
          <p:cNvPr id="7" name="Slide Number Placeholder 6"/>
          <p:cNvSpPr>
            <a:spLocks noGrp="1"/>
          </p:cNvSpPr>
          <p:nvPr>
            <p:ph type="sldNum" sz="quarter" idx="12"/>
          </p:nvPr>
        </p:nvSpPr>
        <p:spPr/>
        <p:txBody>
          <a:bodyPr/>
          <a:lstStyle>
            <a:lvl1pPr>
              <a:defRPr/>
            </a:lvl1pPr>
          </a:lstStyle>
          <a:p>
            <a:fld id="{F1CA73E8-ED9E-46DD-95A0-9CB5370A8551}" type="slidenum">
              <a:rPr lang="en-US"/>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35308" y="5078419"/>
            <a:ext cx="6230303" cy="599535"/>
          </a:xfrm>
        </p:spPr>
        <p:txBody>
          <a:bodyPr anchor="b"/>
          <a:lstStyle>
            <a:lvl1pPr algn="l">
              <a:defRPr sz="2100" b="1"/>
            </a:lvl1pPr>
          </a:lstStyle>
          <a:p>
            <a:r>
              <a:rPr lang="en-US" smtClean="0"/>
              <a:t>Click to edit Master title style</a:t>
            </a:r>
            <a:endParaRPr lang="en-GB"/>
          </a:p>
        </p:txBody>
      </p:sp>
      <p:sp>
        <p:nvSpPr>
          <p:cNvPr id="3" name="Picture Placeholder 2"/>
          <p:cNvSpPr>
            <a:spLocks noGrp="1"/>
          </p:cNvSpPr>
          <p:nvPr>
            <p:ph type="pic" idx="1"/>
          </p:nvPr>
        </p:nvSpPr>
        <p:spPr>
          <a:xfrm>
            <a:off x="2035308" y="648238"/>
            <a:ext cx="6230303" cy="4352925"/>
          </a:xfrm>
        </p:spPr>
        <p:txBody>
          <a:bodyPr/>
          <a:lstStyle>
            <a:lvl1pPr marL="0" indent="0">
              <a:buNone/>
              <a:defRPr sz="3400"/>
            </a:lvl1pPr>
            <a:lvl2pPr marL="503341" indent="0">
              <a:buNone/>
              <a:defRPr sz="2900"/>
            </a:lvl2pPr>
            <a:lvl3pPr marL="1006683" indent="0">
              <a:buNone/>
              <a:defRPr sz="2500"/>
            </a:lvl3pPr>
            <a:lvl4pPr marL="1510023" indent="0">
              <a:buNone/>
              <a:defRPr sz="2100"/>
            </a:lvl4pPr>
            <a:lvl5pPr marL="2013365" indent="0">
              <a:buNone/>
              <a:defRPr sz="2100"/>
            </a:lvl5pPr>
            <a:lvl6pPr marL="2516705" indent="0">
              <a:buNone/>
              <a:defRPr sz="2100"/>
            </a:lvl6pPr>
            <a:lvl7pPr marL="3020047" indent="0">
              <a:buNone/>
              <a:defRPr sz="2100"/>
            </a:lvl7pPr>
            <a:lvl8pPr marL="3523388" indent="0">
              <a:buNone/>
              <a:defRPr sz="2100"/>
            </a:lvl8pPr>
            <a:lvl9pPr marL="4026728" indent="0">
              <a:buNone/>
              <a:defRPr sz="2100"/>
            </a:lvl9pPr>
          </a:lstStyle>
          <a:p>
            <a:endParaRPr lang="en-GB"/>
          </a:p>
        </p:txBody>
      </p:sp>
      <p:sp>
        <p:nvSpPr>
          <p:cNvPr id="4" name="Text Placeholder 3"/>
          <p:cNvSpPr>
            <a:spLocks noGrp="1"/>
          </p:cNvSpPr>
          <p:nvPr>
            <p:ph type="body" sz="half" idx="2"/>
          </p:nvPr>
        </p:nvSpPr>
        <p:spPr>
          <a:xfrm>
            <a:off x="2035308" y="5677956"/>
            <a:ext cx="6230303" cy="851441"/>
          </a:xfrm>
        </p:spPr>
        <p:txBody>
          <a:bodyPr/>
          <a:lstStyle>
            <a:lvl1pPr marL="0" indent="0">
              <a:buNone/>
              <a:defRPr sz="1500"/>
            </a:lvl1pPr>
            <a:lvl2pPr marL="503341" indent="0">
              <a:buNone/>
              <a:defRPr sz="1300"/>
            </a:lvl2pPr>
            <a:lvl3pPr marL="1006683" indent="0">
              <a:buNone/>
              <a:defRPr sz="1200"/>
            </a:lvl3pPr>
            <a:lvl4pPr marL="1510023" indent="0">
              <a:buNone/>
              <a:defRPr sz="1200"/>
            </a:lvl4pPr>
            <a:lvl5pPr marL="2013365" indent="0">
              <a:buNone/>
              <a:defRPr sz="1200"/>
            </a:lvl5pPr>
            <a:lvl6pPr marL="2516705" indent="0">
              <a:buNone/>
              <a:defRPr sz="1200"/>
            </a:lvl6pPr>
            <a:lvl7pPr marL="3020047" indent="0">
              <a:buNone/>
              <a:defRPr sz="1200"/>
            </a:lvl7pPr>
            <a:lvl8pPr marL="3523388" indent="0">
              <a:buNone/>
              <a:defRPr sz="1200"/>
            </a:lvl8pPr>
            <a:lvl9pPr marL="4026728" indent="0">
              <a:buNone/>
              <a:defRPr sz="12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r>
              <a:rPr lang="en-US" smtClean="0"/>
              <a:t>Magnetism  and Electromagnetism 2015-16</a:t>
            </a:r>
            <a:endParaRPr lang="en-US"/>
          </a:p>
        </p:txBody>
      </p:sp>
      <p:sp>
        <p:nvSpPr>
          <p:cNvPr id="7" name="Slide Number Placeholder 6"/>
          <p:cNvSpPr>
            <a:spLocks noGrp="1"/>
          </p:cNvSpPr>
          <p:nvPr>
            <p:ph type="sldNum" sz="quarter" idx="12"/>
          </p:nvPr>
        </p:nvSpPr>
        <p:spPr/>
        <p:txBody>
          <a:bodyPr/>
          <a:lstStyle>
            <a:lvl1pPr>
              <a:defRPr/>
            </a:lvl1pPr>
          </a:lstStyle>
          <a:p>
            <a:fld id="{F31F82C4-BC19-4781-A872-882A3F386159}" type="slidenum">
              <a:rPr lang="en-US"/>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r>
              <a:rPr lang="en-US" smtClean="0"/>
              <a:t>Magnetism  and Electromagnetism 2015-16</a:t>
            </a:r>
            <a:endParaRPr lang="en-US"/>
          </a:p>
        </p:txBody>
      </p:sp>
      <p:sp>
        <p:nvSpPr>
          <p:cNvPr id="6" name="Slide Number Placeholder 5"/>
          <p:cNvSpPr>
            <a:spLocks noGrp="1"/>
          </p:cNvSpPr>
          <p:nvPr>
            <p:ph type="sldNum" sz="quarter" idx="12"/>
          </p:nvPr>
        </p:nvSpPr>
        <p:spPr/>
        <p:txBody>
          <a:bodyPr/>
          <a:lstStyle>
            <a:lvl1pPr>
              <a:defRPr/>
            </a:lvl1pPr>
          </a:lstStyle>
          <a:p>
            <a:fld id="{7756AC21-A585-4FBD-9A56-BED063A83731}" type="slidenum">
              <a:rPr lang="en-US"/>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528284" y="290546"/>
            <a:ext cx="2336364" cy="6190153"/>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519194" y="290546"/>
            <a:ext cx="6836028" cy="6190153"/>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r>
              <a:rPr lang="en-US" smtClean="0"/>
              <a:t>Magnetism  and Electromagnetism 2015-16</a:t>
            </a:r>
            <a:endParaRPr lang="en-US"/>
          </a:p>
        </p:txBody>
      </p:sp>
      <p:sp>
        <p:nvSpPr>
          <p:cNvPr id="6" name="Slide Number Placeholder 5"/>
          <p:cNvSpPr>
            <a:spLocks noGrp="1"/>
          </p:cNvSpPr>
          <p:nvPr>
            <p:ph type="sldNum" sz="quarter" idx="12"/>
          </p:nvPr>
        </p:nvSpPr>
        <p:spPr/>
        <p:txBody>
          <a:bodyPr/>
          <a:lstStyle>
            <a:lvl1pPr>
              <a:defRPr/>
            </a:lvl1pPr>
          </a:lstStyle>
          <a:p>
            <a:fld id="{3ECBE1B6-B289-478E-BE4B-D0085644FF78}" type="slidenum">
              <a:rPr lang="en-US"/>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bwMode="auto">
          <a:xfrm>
            <a:off x="519197" y="290529"/>
            <a:ext cx="9345453" cy="1209146"/>
          </a:xfrm>
          <a:prstGeom prst="rect">
            <a:avLst/>
          </a:prstGeom>
          <a:noFill/>
          <a:ln w="9525">
            <a:noFill/>
            <a:miter lim="800000"/>
            <a:headEnd/>
            <a:tailEnd/>
          </a:ln>
          <a:effectLst/>
        </p:spPr>
        <p:txBody>
          <a:bodyPr vert="horz" wrap="square" lIns="100669" tIns="50334" rIns="100669" bIns="50334" numCol="1" anchor="ctr" anchorCtr="0" compatLnSpc="1">
            <a:prstTxWarp prst="textNoShape">
              <a:avLst/>
            </a:prstTxWarp>
          </a:bodyPr>
          <a:lstStyle/>
          <a:p>
            <a:pPr lvl="0"/>
            <a:r>
              <a:rPr lang="en-US" smtClean="0"/>
              <a:t>Click to edit Master title style</a:t>
            </a:r>
          </a:p>
        </p:txBody>
      </p:sp>
      <p:sp>
        <p:nvSpPr>
          <p:cNvPr id="32771" name="Rectangle 3"/>
          <p:cNvSpPr>
            <a:spLocks noGrp="1" noChangeArrowheads="1"/>
          </p:cNvSpPr>
          <p:nvPr>
            <p:ph type="body" idx="1"/>
          </p:nvPr>
        </p:nvSpPr>
        <p:spPr bwMode="auto">
          <a:xfrm>
            <a:off x="519197" y="1692810"/>
            <a:ext cx="9345453" cy="4787884"/>
          </a:xfrm>
          <a:prstGeom prst="rect">
            <a:avLst/>
          </a:prstGeom>
          <a:noFill/>
          <a:ln w="9525">
            <a:noFill/>
            <a:miter lim="800000"/>
            <a:headEnd/>
            <a:tailEnd/>
          </a:ln>
          <a:effectLst/>
        </p:spPr>
        <p:txBody>
          <a:bodyPr vert="horz" wrap="square" lIns="100669" tIns="50334" rIns="100669" bIns="50334"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32772" name="Rectangle 4"/>
          <p:cNvSpPr>
            <a:spLocks noGrp="1" noChangeArrowheads="1"/>
          </p:cNvSpPr>
          <p:nvPr>
            <p:ph type="dt" sz="half" idx="2"/>
          </p:nvPr>
        </p:nvSpPr>
        <p:spPr bwMode="auto">
          <a:xfrm>
            <a:off x="519196" y="6606645"/>
            <a:ext cx="2422896" cy="503811"/>
          </a:xfrm>
          <a:prstGeom prst="rect">
            <a:avLst/>
          </a:prstGeom>
          <a:noFill/>
          <a:ln w="9525">
            <a:noFill/>
            <a:miter lim="800000"/>
            <a:headEnd/>
            <a:tailEnd/>
          </a:ln>
          <a:effectLst/>
        </p:spPr>
        <p:txBody>
          <a:bodyPr vert="horz" wrap="square" lIns="100669" tIns="50334" rIns="100669" bIns="50334" numCol="1" anchor="t" anchorCtr="0" compatLnSpc="1">
            <a:prstTxWarp prst="textNoShape">
              <a:avLst/>
            </a:prstTxWarp>
          </a:bodyPr>
          <a:lstStyle>
            <a:lvl1pPr>
              <a:defRPr sz="1500"/>
            </a:lvl1pPr>
          </a:lstStyle>
          <a:p>
            <a:endParaRPr lang="en-US"/>
          </a:p>
        </p:txBody>
      </p:sp>
      <p:sp>
        <p:nvSpPr>
          <p:cNvPr id="32773" name="Rectangle 5"/>
          <p:cNvSpPr>
            <a:spLocks noGrp="1" noChangeArrowheads="1"/>
          </p:cNvSpPr>
          <p:nvPr>
            <p:ph type="ftr" sz="quarter" idx="3"/>
          </p:nvPr>
        </p:nvSpPr>
        <p:spPr bwMode="auto">
          <a:xfrm>
            <a:off x="3547817" y="6606645"/>
            <a:ext cx="3288217" cy="503811"/>
          </a:xfrm>
          <a:prstGeom prst="rect">
            <a:avLst/>
          </a:prstGeom>
          <a:noFill/>
          <a:ln w="9525">
            <a:noFill/>
            <a:miter lim="800000"/>
            <a:headEnd/>
            <a:tailEnd/>
          </a:ln>
          <a:effectLst/>
        </p:spPr>
        <p:txBody>
          <a:bodyPr vert="horz" wrap="square" lIns="100669" tIns="50334" rIns="100669" bIns="50334" numCol="1" anchor="t" anchorCtr="0" compatLnSpc="1">
            <a:prstTxWarp prst="textNoShape">
              <a:avLst/>
            </a:prstTxWarp>
          </a:bodyPr>
          <a:lstStyle>
            <a:lvl1pPr algn="ctr">
              <a:defRPr sz="1500"/>
            </a:lvl1pPr>
          </a:lstStyle>
          <a:p>
            <a:r>
              <a:rPr lang="en-US" smtClean="0"/>
              <a:t>Magnetism  and Electromagnetism 2015-16</a:t>
            </a:r>
            <a:endParaRPr lang="en-US"/>
          </a:p>
        </p:txBody>
      </p:sp>
      <p:sp>
        <p:nvSpPr>
          <p:cNvPr id="32774" name="Rectangle 6"/>
          <p:cNvSpPr>
            <a:spLocks noGrp="1" noChangeArrowheads="1"/>
          </p:cNvSpPr>
          <p:nvPr>
            <p:ph type="sldNum" sz="quarter" idx="4"/>
          </p:nvPr>
        </p:nvSpPr>
        <p:spPr bwMode="auto">
          <a:xfrm>
            <a:off x="7441757" y="6606645"/>
            <a:ext cx="2422896" cy="503811"/>
          </a:xfrm>
          <a:prstGeom prst="rect">
            <a:avLst/>
          </a:prstGeom>
          <a:noFill/>
          <a:ln w="9525">
            <a:noFill/>
            <a:miter lim="800000"/>
            <a:headEnd/>
            <a:tailEnd/>
          </a:ln>
          <a:effectLst/>
        </p:spPr>
        <p:txBody>
          <a:bodyPr vert="horz" wrap="square" lIns="100669" tIns="50334" rIns="100669" bIns="50334" numCol="1" anchor="t" anchorCtr="0" compatLnSpc="1">
            <a:prstTxWarp prst="textNoShape">
              <a:avLst/>
            </a:prstTxWarp>
          </a:bodyPr>
          <a:lstStyle>
            <a:lvl1pPr algn="r">
              <a:defRPr sz="1500"/>
            </a:lvl1pPr>
          </a:lstStyle>
          <a:p>
            <a:fld id="{EA4A9233-7E90-46C9-83DE-6177A1764AD5}" type="slidenum">
              <a:rPr lang="en-US"/>
              <a:pPr/>
              <a:t>‹#›</a:t>
            </a:fld>
            <a:endParaRPr lang="en-US"/>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hf hdr="0" dt="0"/>
  <p:txStyles>
    <p:titleStyle>
      <a:lvl1pPr algn="ctr" rtl="0" fontAlgn="base">
        <a:spcBef>
          <a:spcPct val="0"/>
        </a:spcBef>
        <a:spcAft>
          <a:spcPct val="0"/>
        </a:spcAft>
        <a:defRPr sz="4900">
          <a:solidFill>
            <a:schemeClr val="tx2"/>
          </a:solidFill>
          <a:latin typeface="+mj-lt"/>
          <a:ea typeface="+mj-ea"/>
          <a:cs typeface="+mj-cs"/>
        </a:defRPr>
      </a:lvl1pPr>
      <a:lvl2pPr algn="ctr" rtl="0" fontAlgn="base">
        <a:spcBef>
          <a:spcPct val="0"/>
        </a:spcBef>
        <a:spcAft>
          <a:spcPct val="0"/>
        </a:spcAft>
        <a:defRPr sz="4900">
          <a:solidFill>
            <a:schemeClr val="tx2"/>
          </a:solidFill>
          <a:latin typeface="Arial" charset="0"/>
        </a:defRPr>
      </a:lvl2pPr>
      <a:lvl3pPr algn="ctr" rtl="0" fontAlgn="base">
        <a:spcBef>
          <a:spcPct val="0"/>
        </a:spcBef>
        <a:spcAft>
          <a:spcPct val="0"/>
        </a:spcAft>
        <a:defRPr sz="4900">
          <a:solidFill>
            <a:schemeClr val="tx2"/>
          </a:solidFill>
          <a:latin typeface="Arial" charset="0"/>
        </a:defRPr>
      </a:lvl3pPr>
      <a:lvl4pPr algn="ctr" rtl="0" fontAlgn="base">
        <a:spcBef>
          <a:spcPct val="0"/>
        </a:spcBef>
        <a:spcAft>
          <a:spcPct val="0"/>
        </a:spcAft>
        <a:defRPr sz="4900">
          <a:solidFill>
            <a:schemeClr val="tx2"/>
          </a:solidFill>
          <a:latin typeface="Arial" charset="0"/>
        </a:defRPr>
      </a:lvl4pPr>
      <a:lvl5pPr algn="ctr" rtl="0" fontAlgn="base">
        <a:spcBef>
          <a:spcPct val="0"/>
        </a:spcBef>
        <a:spcAft>
          <a:spcPct val="0"/>
        </a:spcAft>
        <a:defRPr sz="4900">
          <a:solidFill>
            <a:schemeClr val="tx2"/>
          </a:solidFill>
          <a:latin typeface="Arial" charset="0"/>
        </a:defRPr>
      </a:lvl5pPr>
      <a:lvl6pPr marL="503341" algn="ctr" rtl="0" fontAlgn="base">
        <a:spcBef>
          <a:spcPct val="0"/>
        </a:spcBef>
        <a:spcAft>
          <a:spcPct val="0"/>
        </a:spcAft>
        <a:defRPr sz="4900">
          <a:solidFill>
            <a:schemeClr val="tx2"/>
          </a:solidFill>
          <a:latin typeface="Arial" charset="0"/>
        </a:defRPr>
      </a:lvl6pPr>
      <a:lvl7pPr marL="1006683" algn="ctr" rtl="0" fontAlgn="base">
        <a:spcBef>
          <a:spcPct val="0"/>
        </a:spcBef>
        <a:spcAft>
          <a:spcPct val="0"/>
        </a:spcAft>
        <a:defRPr sz="4900">
          <a:solidFill>
            <a:schemeClr val="tx2"/>
          </a:solidFill>
          <a:latin typeface="Arial" charset="0"/>
        </a:defRPr>
      </a:lvl7pPr>
      <a:lvl8pPr marL="1510023" algn="ctr" rtl="0" fontAlgn="base">
        <a:spcBef>
          <a:spcPct val="0"/>
        </a:spcBef>
        <a:spcAft>
          <a:spcPct val="0"/>
        </a:spcAft>
        <a:defRPr sz="4900">
          <a:solidFill>
            <a:schemeClr val="tx2"/>
          </a:solidFill>
          <a:latin typeface="Arial" charset="0"/>
        </a:defRPr>
      </a:lvl8pPr>
      <a:lvl9pPr marL="2013365" algn="ctr" rtl="0" fontAlgn="base">
        <a:spcBef>
          <a:spcPct val="0"/>
        </a:spcBef>
        <a:spcAft>
          <a:spcPct val="0"/>
        </a:spcAft>
        <a:defRPr sz="4900">
          <a:solidFill>
            <a:schemeClr val="tx2"/>
          </a:solidFill>
          <a:latin typeface="Arial" charset="0"/>
        </a:defRPr>
      </a:lvl9pPr>
    </p:titleStyle>
    <p:bodyStyle>
      <a:lvl1pPr marL="377505" indent="-377505" algn="l" rtl="0" fontAlgn="base">
        <a:spcBef>
          <a:spcPct val="20000"/>
        </a:spcBef>
        <a:spcAft>
          <a:spcPct val="0"/>
        </a:spcAft>
        <a:buChar char="•"/>
        <a:defRPr sz="3400">
          <a:solidFill>
            <a:schemeClr val="tx1"/>
          </a:solidFill>
          <a:latin typeface="+mn-lt"/>
          <a:ea typeface="+mn-ea"/>
          <a:cs typeface="+mn-cs"/>
        </a:defRPr>
      </a:lvl1pPr>
      <a:lvl2pPr marL="817929" indent="-314587" algn="l" rtl="0" fontAlgn="base">
        <a:spcBef>
          <a:spcPct val="20000"/>
        </a:spcBef>
        <a:spcAft>
          <a:spcPct val="0"/>
        </a:spcAft>
        <a:buChar char="–"/>
        <a:defRPr sz="2900">
          <a:solidFill>
            <a:schemeClr val="tx1"/>
          </a:solidFill>
          <a:latin typeface="+mn-lt"/>
        </a:defRPr>
      </a:lvl2pPr>
      <a:lvl3pPr marL="1258354" indent="-251671" algn="l" rtl="0" fontAlgn="base">
        <a:spcBef>
          <a:spcPct val="20000"/>
        </a:spcBef>
        <a:spcAft>
          <a:spcPct val="0"/>
        </a:spcAft>
        <a:buChar char="•"/>
        <a:defRPr sz="2500">
          <a:solidFill>
            <a:schemeClr val="tx1"/>
          </a:solidFill>
          <a:latin typeface="+mn-lt"/>
        </a:defRPr>
      </a:lvl3pPr>
      <a:lvl4pPr marL="1761696" indent="-251671" algn="l" rtl="0" fontAlgn="base">
        <a:spcBef>
          <a:spcPct val="20000"/>
        </a:spcBef>
        <a:spcAft>
          <a:spcPct val="0"/>
        </a:spcAft>
        <a:buChar char="–"/>
        <a:defRPr sz="2100">
          <a:solidFill>
            <a:schemeClr val="tx1"/>
          </a:solidFill>
          <a:latin typeface="+mn-lt"/>
        </a:defRPr>
      </a:lvl4pPr>
      <a:lvl5pPr marL="2265036" indent="-251671" algn="l" rtl="0" fontAlgn="base">
        <a:spcBef>
          <a:spcPct val="20000"/>
        </a:spcBef>
        <a:spcAft>
          <a:spcPct val="0"/>
        </a:spcAft>
        <a:buChar char="»"/>
        <a:defRPr sz="2100">
          <a:solidFill>
            <a:schemeClr val="tx1"/>
          </a:solidFill>
          <a:latin typeface="+mn-lt"/>
        </a:defRPr>
      </a:lvl5pPr>
      <a:lvl6pPr marL="2768375" indent="-251671" algn="l" rtl="0" fontAlgn="base">
        <a:spcBef>
          <a:spcPct val="20000"/>
        </a:spcBef>
        <a:spcAft>
          <a:spcPct val="0"/>
        </a:spcAft>
        <a:buChar char="»"/>
        <a:defRPr sz="2100">
          <a:solidFill>
            <a:schemeClr val="tx1"/>
          </a:solidFill>
          <a:latin typeface="+mn-lt"/>
        </a:defRPr>
      </a:lvl6pPr>
      <a:lvl7pPr marL="3271717" indent="-251671" algn="l" rtl="0" fontAlgn="base">
        <a:spcBef>
          <a:spcPct val="20000"/>
        </a:spcBef>
        <a:spcAft>
          <a:spcPct val="0"/>
        </a:spcAft>
        <a:buChar char="»"/>
        <a:defRPr sz="2100">
          <a:solidFill>
            <a:schemeClr val="tx1"/>
          </a:solidFill>
          <a:latin typeface="+mn-lt"/>
        </a:defRPr>
      </a:lvl7pPr>
      <a:lvl8pPr marL="3775057" indent="-251671" algn="l" rtl="0" fontAlgn="base">
        <a:spcBef>
          <a:spcPct val="20000"/>
        </a:spcBef>
        <a:spcAft>
          <a:spcPct val="0"/>
        </a:spcAft>
        <a:buChar char="»"/>
        <a:defRPr sz="2100">
          <a:solidFill>
            <a:schemeClr val="tx1"/>
          </a:solidFill>
          <a:latin typeface="+mn-lt"/>
        </a:defRPr>
      </a:lvl8pPr>
      <a:lvl9pPr marL="4278401" indent="-251671" algn="l" rtl="0" fontAlgn="base">
        <a:spcBef>
          <a:spcPct val="20000"/>
        </a:spcBef>
        <a:spcAft>
          <a:spcPct val="0"/>
        </a:spcAft>
        <a:buChar char="»"/>
        <a:defRPr sz="2100">
          <a:solidFill>
            <a:schemeClr val="tx1"/>
          </a:solidFill>
          <a:latin typeface="+mn-lt"/>
        </a:defRPr>
      </a:lvl9pPr>
    </p:bodyStyle>
    <p:otherStyle>
      <a:defPPr>
        <a:defRPr lang="en-US"/>
      </a:defPPr>
      <a:lvl1pPr marL="0" algn="l" defTabSz="1006683" rtl="0" eaLnBrk="1" latinLnBrk="0" hangingPunct="1">
        <a:defRPr sz="1900" kern="1200">
          <a:solidFill>
            <a:schemeClr val="tx1"/>
          </a:solidFill>
          <a:latin typeface="+mn-lt"/>
          <a:ea typeface="+mn-ea"/>
          <a:cs typeface="+mn-cs"/>
        </a:defRPr>
      </a:lvl1pPr>
      <a:lvl2pPr marL="503341" algn="l" defTabSz="1006683" rtl="0" eaLnBrk="1" latinLnBrk="0" hangingPunct="1">
        <a:defRPr sz="1900" kern="1200">
          <a:solidFill>
            <a:schemeClr val="tx1"/>
          </a:solidFill>
          <a:latin typeface="+mn-lt"/>
          <a:ea typeface="+mn-ea"/>
          <a:cs typeface="+mn-cs"/>
        </a:defRPr>
      </a:lvl2pPr>
      <a:lvl3pPr marL="1006683" algn="l" defTabSz="1006683" rtl="0" eaLnBrk="1" latinLnBrk="0" hangingPunct="1">
        <a:defRPr sz="1900" kern="1200">
          <a:solidFill>
            <a:schemeClr val="tx1"/>
          </a:solidFill>
          <a:latin typeface="+mn-lt"/>
          <a:ea typeface="+mn-ea"/>
          <a:cs typeface="+mn-cs"/>
        </a:defRPr>
      </a:lvl3pPr>
      <a:lvl4pPr marL="1510023" algn="l" defTabSz="1006683" rtl="0" eaLnBrk="1" latinLnBrk="0" hangingPunct="1">
        <a:defRPr sz="1900" kern="1200">
          <a:solidFill>
            <a:schemeClr val="tx1"/>
          </a:solidFill>
          <a:latin typeface="+mn-lt"/>
          <a:ea typeface="+mn-ea"/>
          <a:cs typeface="+mn-cs"/>
        </a:defRPr>
      </a:lvl4pPr>
      <a:lvl5pPr marL="2013365" algn="l" defTabSz="1006683" rtl="0" eaLnBrk="1" latinLnBrk="0" hangingPunct="1">
        <a:defRPr sz="1900" kern="1200">
          <a:solidFill>
            <a:schemeClr val="tx1"/>
          </a:solidFill>
          <a:latin typeface="+mn-lt"/>
          <a:ea typeface="+mn-ea"/>
          <a:cs typeface="+mn-cs"/>
        </a:defRPr>
      </a:lvl5pPr>
      <a:lvl6pPr marL="2516705" algn="l" defTabSz="1006683" rtl="0" eaLnBrk="1" latinLnBrk="0" hangingPunct="1">
        <a:defRPr sz="1900" kern="1200">
          <a:solidFill>
            <a:schemeClr val="tx1"/>
          </a:solidFill>
          <a:latin typeface="+mn-lt"/>
          <a:ea typeface="+mn-ea"/>
          <a:cs typeface="+mn-cs"/>
        </a:defRPr>
      </a:lvl6pPr>
      <a:lvl7pPr marL="3020047" algn="l" defTabSz="1006683" rtl="0" eaLnBrk="1" latinLnBrk="0" hangingPunct="1">
        <a:defRPr sz="1900" kern="1200">
          <a:solidFill>
            <a:schemeClr val="tx1"/>
          </a:solidFill>
          <a:latin typeface="+mn-lt"/>
          <a:ea typeface="+mn-ea"/>
          <a:cs typeface="+mn-cs"/>
        </a:defRPr>
      </a:lvl7pPr>
      <a:lvl8pPr marL="3523388" algn="l" defTabSz="1006683" rtl="0" eaLnBrk="1" latinLnBrk="0" hangingPunct="1">
        <a:defRPr sz="1900" kern="1200">
          <a:solidFill>
            <a:schemeClr val="tx1"/>
          </a:solidFill>
          <a:latin typeface="+mn-lt"/>
          <a:ea typeface="+mn-ea"/>
          <a:cs typeface="+mn-cs"/>
        </a:defRPr>
      </a:lvl8pPr>
      <a:lvl9pPr marL="4026728" algn="l" defTabSz="1006683" rtl="0" eaLnBrk="1" latinLnBrk="0" hangingPunct="1">
        <a:defRPr sz="19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gif"/><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7.xml"/><Relationship Id="rId1" Type="http://schemas.openxmlformats.org/officeDocument/2006/relationships/vmlDrawing" Target="../drawings/vmlDrawing1.v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hyperlink" Target="http://www.electronics-micros.com/electrical/magnetic-field-strength/" TargetMode="External"/><Relationship Id="rId2" Type="http://schemas.openxmlformats.org/officeDocument/2006/relationships/hyperlink" Target="http://www.electronics-micros.com/electrical/magnetic-flux-density/" TargetMode="External"/><Relationship Id="rId1" Type="http://schemas.openxmlformats.org/officeDocument/2006/relationships/slideLayout" Target="../slideLayouts/slideLayout7.xml"/><Relationship Id="rId4" Type="http://schemas.openxmlformats.org/officeDocument/2006/relationships/image" Target="../media/image16.jpeg"/></Relationships>
</file>

<file path=ppt/slides/_rels/slide3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2"/>
          <p:cNvSpPr>
            <a:spLocks noGrp="1"/>
          </p:cNvSpPr>
          <p:nvPr>
            <p:ph type="ftr" sz="quarter" idx="11"/>
          </p:nvPr>
        </p:nvSpPr>
        <p:spPr/>
        <p:txBody>
          <a:bodyPr/>
          <a:lstStyle/>
          <a:p>
            <a:r>
              <a:rPr lang="en-US" smtClean="0"/>
              <a:t>Magnetism  and Electromagnetism 2015-16</a:t>
            </a:r>
            <a:endParaRPr lang="en-US" dirty="0"/>
          </a:p>
        </p:txBody>
      </p:sp>
      <p:sp>
        <p:nvSpPr>
          <p:cNvPr id="5" name="Slide Number Placeholder 3"/>
          <p:cNvSpPr>
            <a:spLocks noGrp="1"/>
          </p:cNvSpPr>
          <p:nvPr>
            <p:ph type="sldNum" sz="quarter" idx="12"/>
          </p:nvPr>
        </p:nvSpPr>
        <p:spPr/>
        <p:txBody>
          <a:bodyPr/>
          <a:lstStyle/>
          <a:p>
            <a:fld id="{935E9279-7AAB-4389-9781-C464D93ED810}" type="slidenum">
              <a:rPr lang="en-US"/>
              <a:pPr/>
              <a:t>1</a:t>
            </a:fld>
            <a:endParaRPr lang="en-US"/>
          </a:p>
        </p:txBody>
      </p:sp>
      <p:sp>
        <p:nvSpPr>
          <p:cNvPr id="2052" name="Text Box 4"/>
          <p:cNvSpPr txBox="1">
            <a:spLocks noChangeArrowheads="1"/>
          </p:cNvSpPr>
          <p:nvPr/>
        </p:nvSpPr>
        <p:spPr bwMode="auto">
          <a:xfrm>
            <a:off x="567838" y="352669"/>
            <a:ext cx="9248173" cy="6449543"/>
          </a:xfrm>
          <a:prstGeom prst="rect">
            <a:avLst/>
          </a:prstGeom>
          <a:noFill/>
          <a:ln w="9525">
            <a:noFill/>
            <a:miter lim="800000"/>
            <a:headEnd/>
            <a:tailEnd/>
          </a:ln>
          <a:effectLst/>
        </p:spPr>
        <p:txBody>
          <a:bodyPr wrap="square" lIns="100669" tIns="50334" rIns="100669" bIns="50334">
            <a:spAutoFit/>
          </a:bodyPr>
          <a:lstStyle/>
          <a:p>
            <a:pPr algn="ctr">
              <a:spcBef>
                <a:spcPct val="50000"/>
              </a:spcBef>
            </a:pPr>
            <a:r>
              <a:rPr lang="en-GB" sz="2500" dirty="0">
                <a:solidFill>
                  <a:schemeClr val="accent2"/>
                </a:solidFill>
                <a:latin typeface="Arial Rounded MT Bold" pitchFamily="34" charset="0"/>
              </a:rPr>
              <a:t>MAGNETISM AND ELECTROMAGNETISM</a:t>
            </a:r>
          </a:p>
          <a:p>
            <a:pPr>
              <a:spcBef>
                <a:spcPct val="50000"/>
              </a:spcBef>
            </a:pPr>
            <a:r>
              <a:rPr lang="en-GB" sz="2500" dirty="0">
                <a:latin typeface="Arial Rounded MT Bold" pitchFamily="34" charset="0"/>
              </a:rPr>
              <a:t>Magnets may be typically </a:t>
            </a:r>
            <a:r>
              <a:rPr lang="en-GB" sz="2500" dirty="0" smtClean="0">
                <a:solidFill>
                  <a:srgbClr val="FF3300"/>
                </a:solidFill>
                <a:latin typeface="Arial Rounded MT Bold" pitchFamily="34" charset="0"/>
              </a:rPr>
              <a:t>PERMANENT</a:t>
            </a:r>
            <a:r>
              <a:rPr lang="en-GB" sz="2500" dirty="0" smtClean="0">
                <a:latin typeface="Arial Rounded MT Bold" pitchFamily="34" charset="0"/>
              </a:rPr>
              <a:t> </a:t>
            </a:r>
            <a:r>
              <a:rPr lang="en-GB" sz="2500" dirty="0">
                <a:latin typeface="Arial Rounded MT Bold" pitchFamily="34" charset="0"/>
              </a:rPr>
              <a:t>or </a:t>
            </a:r>
            <a:r>
              <a:rPr lang="en-GB" sz="2500" dirty="0">
                <a:solidFill>
                  <a:srgbClr val="FF3300"/>
                </a:solidFill>
                <a:latin typeface="Arial Rounded MT Bold" pitchFamily="34" charset="0"/>
              </a:rPr>
              <a:t>TEMPORARY.</a:t>
            </a:r>
          </a:p>
          <a:p>
            <a:pPr algn="ctr">
              <a:spcBef>
                <a:spcPct val="50000"/>
              </a:spcBef>
            </a:pPr>
            <a:r>
              <a:rPr lang="en-GB" sz="2500" dirty="0">
                <a:solidFill>
                  <a:schemeClr val="accent2"/>
                </a:solidFill>
                <a:latin typeface="Arial Rounded MT Bold" pitchFamily="34" charset="0"/>
              </a:rPr>
              <a:t>Permanent magnets</a:t>
            </a:r>
          </a:p>
          <a:p>
            <a:pPr>
              <a:spcBef>
                <a:spcPct val="50000"/>
              </a:spcBef>
            </a:pPr>
            <a:r>
              <a:rPr lang="en-GB" sz="2500" dirty="0">
                <a:solidFill>
                  <a:srgbClr val="FF3300"/>
                </a:solidFill>
                <a:latin typeface="Arial Rounded MT Bold" pitchFamily="34" charset="0"/>
              </a:rPr>
              <a:t> </a:t>
            </a:r>
            <a:r>
              <a:rPr lang="en-GB" sz="2500" dirty="0">
                <a:latin typeface="Arial Rounded MT Bold" pitchFamily="34" charset="0"/>
              </a:rPr>
              <a:t>Permanent magnets retain their magnetism over a long period of time</a:t>
            </a:r>
            <a:r>
              <a:rPr lang="en-GB" sz="2500" dirty="0" smtClean="0">
                <a:latin typeface="Arial Rounded MT Bold" pitchFamily="34" charset="0"/>
              </a:rPr>
              <a:t>. </a:t>
            </a:r>
            <a:endParaRPr lang="en-GB" sz="2500" dirty="0">
              <a:solidFill>
                <a:srgbClr val="FF3300"/>
              </a:solidFill>
              <a:latin typeface="Arial Rounded MT Bold" pitchFamily="34" charset="0"/>
            </a:endParaRPr>
          </a:p>
          <a:p>
            <a:pPr algn="ctr">
              <a:spcBef>
                <a:spcPct val="50000"/>
              </a:spcBef>
            </a:pPr>
            <a:r>
              <a:rPr lang="en-GB" sz="2500" dirty="0">
                <a:solidFill>
                  <a:schemeClr val="accent2"/>
                </a:solidFill>
                <a:latin typeface="Arial Rounded MT Bold" pitchFamily="34" charset="0"/>
              </a:rPr>
              <a:t>Temporary magnets.</a:t>
            </a:r>
          </a:p>
          <a:p>
            <a:pPr>
              <a:spcBef>
                <a:spcPct val="50000"/>
              </a:spcBef>
            </a:pPr>
            <a:r>
              <a:rPr lang="en-GB" sz="2500" dirty="0">
                <a:latin typeface="Arial Rounded MT Bold" pitchFamily="34" charset="0"/>
              </a:rPr>
              <a:t>An </a:t>
            </a:r>
            <a:r>
              <a:rPr lang="en-GB" sz="2500" dirty="0">
                <a:solidFill>
                  <a:srgbClr val="FF3300"/>
                </a:solidFill>
                <a:latin typeface="Arial Rounded MT Bold" pitchFamily="34" charset="0"/>
              </a:rPr>
              <a:t>Electromagnet</a:t>
            </a:r>
            <a:r>
              <a:rPr lang="en-GB" sz="2500" dirty="0">
                <a:latin typeface="Arial Rounded MT Bold" pitchFamily="34" charset="0"/>
              </a:rPr>
              <a:t> is an example of a </a:t>
            </a:r>
            <a:r>
              <a:rPr lang="en-GB" sz="2500" dirty="0">
                <a:solidFill>
                  <a:srgbClr val="FF3300"/>
                </a:solidFill>
                <a:latin typeface="Arial Rounded MT Bold" pitchFamily="34" charset="0"/>
              </a:rPr>
              <a:t>“temporary magnet”.</a:t>
            </a:r>
            <a:r>
              <a:rPr lang="en-GB" sz="2500" dirty="0">
                <a:latin typeface="Arial Rounded MT Bold" pitchFamily="34" charset="0"/>
              </a:rPr>
              <a:t> It can be magnetised or demagnetise (lose its magnetism) with relative ease and after demagnetisation it will not have any magnetism left.</a:t>
            </a:r>
          </a:p>
          <a:p>
            <a:pPr>
              <a:spcBef>
                <a:spcPct val="50000"/>
              </a:spcBef>
            </a:pPr>
            <a:r>
              <a:rPr lang="en-GB" sz="2500" dirty="0">
                <a:latin typeface="Arial Rounded MT Bold" pitchFamily="34" charset="0"/>
              </a:rPr>
              <a:t>Note: In practice there may be a little magnetism remaining, called </a:t>
            </a:r>
            <a:r>
              <a:rPr lang="en-GB" sz="2500" dirty="0">
                <a:solidFill>
                  <a:srgbClr val="FF3300"/>
                </a:solidFill>
                <a:latin typeface="Arial Rounded MT Bold" pitchFamily="34" charset="0"/>
              </a:rPr>
              <a:t>“residual </a:t>
            </a:r>
            <a:r>
              <a:rPr lang="en-GB" sz="2500" dirty="0" err="1" smtClean="0">
                <a:solidFill>
                  <a:srgbClr val="FF3300"/>
                </a:solidFill>
                <a:latin typeface="Arial Rounded MT Bold" pitchFamily="34" charset="0"/>
              </a:rPr>
              <a:t>magnetism”</a:t>
            </a:r>
            <a:r>
              <a:rPr lang="en-GB" sz="2500" dirty="0" err="1" smtClean="0">
                <a:solidFill>
                  <a:srgbClr val="00B050"/>
                </a:solidFill>
                <a:latin typeface="Arial Rounded MT Bold" pitchFamily="34" charset="0"/>
              </a:rPr>
              <a:t>REMANENCE</a:t>
            </a:r>
            <a:endParaRPr lang="en-GB" sz="2500" dirty="0" smtClean="0">
              <a:solidFill>
                <a:srgbClr val="00B050"/>
              </a:solidFill>
              <a:latin typeface="Arial Rounded MT Bold" pitchFamily="34" charset="0"/>
            </a:endParaRPr>
          </a:p>
          <a:p>
            <a:pPr>
              <a:spcBef>
                <a:spcPct val="50000"/>
              </a:spcBef>
            </a:pPr>
            <a:r>
              <a:rPr lang="en-GB" sz="2500" dirty="0" smtClean="0">
                <a:solidFill>
                  <a:srgbClr val="00B050"/>
                </a:solidFill>
                <a:latin typeface="Arial Rounded MT Bold" pitchFamily="34" charset="0"/>
              </a:rPr>
              <a:t>Demo1</a:t>
            </a:r>
            <a:endParaRPr lang="en-US" sz="2500" dirty="0">
              <a:solidFill>
                <a:srgbClr val="00B050"/>
              </a:solidFill>
              <a:latin typeface="Arial Rounded MT Bold" pitchFamily="34" charset="0"/>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Footer Placeholder 2"/>
          <p:cNvSpPr>
            <a:spLocks noGrp="1"/>
          </p:cNvSpPr>
          <p:nvPr>
            <p:ph type="ftr" sz="quarter" idx="11"/>
          </p:nvPr>
        </p:nvSpPr>
        <p:spPr/>
        <p:txBody>
          <a:bodyPr/>
          <a:lstStyle/>
          <a:p>
            <a:r>
              <a:rPr lang="en-US" smtClean="0"/>
              <a:t>Magnetism  and Electromagnetism 2015-16</a:t>
            </a:r>
            <a:endParaRPr lang="en-US"/>
          </a:p>
        </p:txBody>
      </p:sp>
      <p:sp>
        <p:nvSpPr>
          <p:cNvPr id="8" name="Slide Number Placeholder 3"/>
          <p:cNvSpPr>
            <a:spLocks noGrp="1"/>
          </p:cNvSpPr>
          <p:nvPr>
            <p:ph type="sldNum" sz="quarter" idx="12"/>
          </p:nvPr>
        </p:nvSpPr>
        <p:spPr/>
        <p:txBody>
          <a:bodyPr/>
          <a:lstStyle/>
          <a:p>
            <a:fld id="{0796B085-B372-44A7-A58D-559A588504F5}" type="slidenum">
              <a:rPr lang="en-US"/>
              <a:pPr/>
              <a:t>2</a:t>
            </a:fld>
            <a:endParaRPr lang="en-US"/>
          </a:p>
        </p:txBody>
      </p:sp>
      <p:sp>
        <p:nvSpPr>
          <p:cNvPr id="34820" name="Text Box 4"/>
          <p:cNvSpPr txBox="1">
            <a:spLocks noChangeArrowheads="1"/>
          </p:cNvSpPr>
          <p:nvPr/>
        </p:nvSpPr>
        <p:spPr bwMode="auto">
          <a:xfrm>
            <a:off x="694065" y="503815"/>
            <a:ext cx="8750546" cy="378650"/>
          </a:xfrm>
          <a:prstGeom prst="rect">
            <a:avLst/>
          </a:prstGeom>
          <a:noFill/>
          <a:ln w="9525">
            <a:noFill/>
            <a:miter lim="800000"/>
            <a:headEnd/>
            <a:tailEnd/>
          </a:ln>
          <a:effectLst/>
        </p:spPr>
        <p:txBody>
          <a:bodyPr lIns="100669" tIns="50334" rIns="100669" bIns="50334">
            <a:spAutoFit/>
          </a:bodyPr>
          <a:lstStyle/>
          <a:p>
            <a:pPr>
              <a:spcBef>
                <a:spcPct val="50000"/>
              </a:spcBef>
            </a:pPr>
            <a:endParaRPr lang="en-US"/>
          </a:p>
        </p:txBody>
      </p:sp>
      <p:sp>
        <p:nvSpPr>
          <p:cNvPr id="34821" name="Text Box 5"/>
          <p:cNvSpPr txBox="1">
            <a:spLocks noChangeArrowheads="1"/>
          </p:cNvSpPr>
          <p:nvPr/>
        </p:nvSpPr>
        <p:spPr bwMode="auto">
          <a:xfrm>
            <a:off x="776992" y="352672"/>
            <a:ext cx="8339520" cy="2579252"/>
          </a:xfrm>
          <a:prstGeom prst="rect">
            <a:avLst/>
          </a:prstGeom>
          <a:noFill/>
          <a:ln w="9525">
            <a:noFill/>
            <a:miter lim="800000"/>
            <a:headEnd/>
            <a:tailEnd/>
          </a:ln>
          <a:effectLst/>
        </p:spPr>
        <p:txBody>
          <a:bodyPr lIns="100669" tIns="50334" rIns="100669" bIns="50334">
            <a:spAutoFit/>
          </a:bodyPr>
          <a:lstStyle/>
          <a:p>
            <a:r>
              <a:rPr lang="en-GB" sz="2500" dirty="0">
                <a:latin typeface="Arial Rounded MT Bold" pitchFamily="34" charset="0"/>
              </a:rPr>
              <a:t>A magnet has two </a:t>
            </a:r>
            <a:r>
              <a:rPr lang="en-GB" sz="2500" dirty="0">
                <a:solidFill>
                  <a:srgbClr val="FF3300"/>
                </a:solidFill>
                <a:latin typeface="Arial Rounded MT Bold" pitchFamily="34" charset="0"/>
              </a:rPr>
              <a:t>POLES</a:t>
            </a:r>
            <a:r>
              <a:rPr lang="en-GB" sz="2500" dirty="0">
                <a:latin typeface="Arial Rounded MT Bold" pitchFamily="34" charset="0"/>
              </a:rPr>
              <a:t>, a NORTH pole and a SOUTH pole.</a:t>
            </a:r>
          </a:p>
          <a:p>
            <a:endParaRPr lang="en-GB" sz="2500" dirty="0">
              <a:latin typeface="Arial Rounded MT Bold" pitchFamily="34" charset="0"/>
            </a:endParaRPr>
          </a:p>
          <a:p>
            <a:endParaRPr lang="en-GB" sz="2500" dirty="0">
              <a:latin typeface="Arial Rounded MT Bold" pitchFamily="34" charset="0"/>
            </a:endParaRPr>
          </a:p>
          <a:p>
            <a:endParaRPr lang="en-GB" sz="2500" dirty="0">
              <a:latin typeface="Arial Rounded MT Bold" pitchFamily="34" charset="0"/>
            </a:endParaRPr>
          </a:p>
          <a:p>
            <a:pPr>
              <a:spcBef>
                <a:spcPct val="50000"/>
              </a:spcBef>
            </a:pPr>
            <a:endParaRPr lang="en-US" sz="2500" dirty="0">
              <a:latin typeface="Arial Rounded MT Bold" pitchFamily="34" charset="0"/>
            </a:endParaRPr>
          </a:p>
        </p:txBody>
      </p:sp>
      <p:sp>
        <p:nvSpPr>
          <p:cNvPr id="34822" name="Text Box 6"/>
          <p:cNvSpPr txBox="1">
            <a:spLocks noChangeArrowheads="1"/>
          </p:cNvSpPr>
          <p:nvPr/>
        </p:nvSpPr>
        <p:spPr bwMode="auto">
          <a:xfrm>
            <a:off x="694061" y="1875862"/>
            <a:ext cx="3762339" cy="3356388"/>
          </a:xfrm>
          <a:prstGeom prst="rect">
            <a:avLst/>
          </a:prstGeom>
          <a:noFill/>
          <a:ln w="9525">
            <a:noFill/>
            <a:miter lim="800000"/>
            <a:headEnd/>
            <a:tailEnd/>
          </a:ln>
          <a:effectLst/>
        </p:spPr>
        <p:txBody>
          <a:bodyPr lIns="100669" tIns="50334" rIns="100669" bIns="50334">
            <a:spAutoFit/>
          </a:bodyPr>
          <a:lstStyle/>
          <a:p>
            <a:pPr>
              <a:spcBef>
                <a:spcPct val="50000"/>
              </a:spcBef>
            </a:pPr>
            <a:r>
              <a:rPr lang="en-GB" sz="2500" dirty="0">
                <a:latin typeface="Arial Rounded MT Bold" pitchFamily="34" charset="0"/>
              </a:rPr>
              <a:t>A </a:t>
            </a:r>
            <a:r>
              <a:rPr lang="en-GB" sz="2500" dirty="0">
                <a:solidFill>
                  <a:srgbClr val="FF3300"/>
                </a:solidFill>
                <a:latin typeface="Arial Rounded MT Bold" pitchFamily="34" charset="0"/>
              </a:rPr>
              <a:t>MAGNETIC FIELD</a:t>
            </a:r>
            <a:r>
              <a:rPr lang="en-GB" sz="2500" dirty="0">
                <a:latin typeface="Arial Rounded MT Bold" pitchFamily="34" charset="0"/>
              </a:rPr>
              <a:t> surrounds the magnet.</a:t>
            </a:r>
          </a:p>
          <a:p>
            <a:pPr>
              <a:spcBef>
                <a:spcPct val="50000"/>
              </a:spcBef>
            </a:pPr>
            <a:r>
              <a:rPr lang="en-GB" sz="2500" dirty="0">
                <a:latin typeface="Arial Rounded MT Bold" pitchFamily="34" charset="0"/>
              </a:rPr>
              <a:t>The lines emanating from  the magnet form the magnetic field and a concentration of these is called </a:t>
            </a:r>
            <a:r>
              <a:rPr lang="en-GB" sz="2500" dirty="0">
                <a:solidFill>
                  <a:srgbClr val="FF3300"/>
                </a:solidFill>
                <a:latin typeface="Arial Rounded MT Bold" pitchFamily="34" charset="0"/>
              </a:rPr>
              <a:t>“magnetic flux”.</a:t>
            </a:r>
            <a:endParaRPr lang="en-US" sz="2500" dirty="0">
              <a:solidFill>
                <a:srgbClr val="FF3300"/>
              </a:solidFill>
              <a:latin typeface="Arial Rounded MT Bold" pitchFamily="34" charset="0"/>
            </a:endParaRPr>
          </a:p>
        </p:txBody>
      </p:sp>
      <p:pic>
        <p:nvPicPr>
          <p:cNvPr id="34823" name="Picture 7" descr="~AUT0005"/>
          <p:cNvPicPr>
            <a:picLocks noChangeAspect="1" noChangeArrowheads="1"/>
          </p:cNvPicPr>
          <p:nvPr/>
        </p:nvPicPr>
        <p:blipFill>
          <a:blip r:embed="rId2" cstate="print"/>
          <a:srcRect/>
          <a:stretch>
            <a:fillRect/>
          </a:stretch>
        </p:blipFill>
        <p:spPr bwMode="auto">
          <a:xfrm>
            <a:off x="4456401" y="2027008"/>
            <a:ext cx="5235185" cy="2954013"/>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2"/>
          <p:cNvSpPr>
            <a:spLocks noGrp="1"/>
          </p:cNvSpPr>
          <p:nvPr>
            <p:ph type="ftr" sz="quarter" idx="11"/>
          </p:nvPr>
        </p:nvSpPr>
        <p:spPr/>
        <p:txBody>
          <a:bodyPr/>
          <a:lstStyle/>
          <a:p>
            <a:r>
              <a:rPr lang="en-US" smtClean="0"/>
              <a:t>Magnetism  and Electromagnetism 2015-16</a:t>
            </a:r>
            <a:endParaRPr lang="en-US"/>
          </a:p>
        </p:txBody>
      </p:sp>
      <p:sp>
        <p:nvSpPr>
          <p:cNvPr id="5" name="Slide Number Placeholder 3"/>
          <p:cNvSpPr>
            <a:spLocks noGrp="1"/>
          </p:cNvSpPr>
          <p:nvPr>
            <p:ph type="sldNum" sz="quarter" idx="12"/>
          </p:nvPr>
        </p:nvSpPr>
        <p:spPr/>
        <p:txBody>
          <a:bodyPr/>
          <a:lstStyle/>
          <a:p>
            <a:fld id="{19920DC8-6F12-49DF-B9E4-234F10405BDF}" type="slidenum">
              <a:rPr lang="en-US"/>
              <a:pPr/>
              <a:t>3</a:t>
            </a:fld>
            <a:endParaRPr lang="en-US"/>
          </a:p>
        </p:txBody>
      </p:sp>
      <p:sp>
        <p:nvSpPr>
          <p:cNvPr id="3077" name="Text Box 5"/>
          <p:cNvSpPr txBox="1">
            <a:spLocks noChangeArrowheads="1"/>
          </p:cNvSpPr>
          <p:nvPr/>
        </p:nvSpPr>
        <p:spPr bwMode="auto">
          <a:xfrm>
            <a:off x="776989" y="352678"/>
            <a:ext cx="8584694" cy="5472352"/>
          </a:xfrm>
          <a:prstGeom prst="rect">
            <a:avLst/>
          </a:prstGeom>
          <a:noFill/>
          <a:ln w="9525">
            <a:noFill/>
            <a:miter lim="800000"/>
            <a:headEnd/>
            <a:tailEnd/>
          </a:ln>
          <a:effectLst/>
        </p:spPr>
        <p:txBody>
          <a:bodyPr lIns="100669" tIns="50334" rIns="100669" bIns="50334">
            <a:spAutoFit/>
          </a:bodyPr>
          <a:lstStyle/>
          <a:p>
            <a:pPr>
              <a:spcBef>
                <a:spcPct val="50000"/>
              </a:spcBef>
            </a:pPr>
            <a:r>
              <a:rPr lang="en-GB" sz="2500" dirty="0">
                <a:latin typeface="Arial Rounded MT Bold" pitchFamily="34" charset="0"/>
              </a:rPr>
              <a:t>If we break a bar magnet in half we will produce two magnets each will still have a North and South pole.</a:t>
            </a:r>
          </a:p>
          <a:p>
            <a:pPr>
              <a:spcBef>
                <a:spcPct val="50000"/>
              </a:spcBef>
            </a:pPr>
            <a:r>
              <a:rPr lang="en-GB" sz="2500" dirty="0">
                <a:latin typeface="Arial Rounded MT Bold" pitchFamily="34" charset="0"/>
              </a:rPr>
              <a:t>If we keep breaking the magnet in two we will eventually arrive at the smallest form of magnet known as a </a:t>
            </a:r>
            <a:r>
              <a:rPr lang="en-GB" sz="2500" dirty="0">
                <a:solidFill>
                  <a:srgbClr val="FF3300"/>
                </a:solidFill>
                <a:latin typeface="Arial Rounded MT Bold" pitchFamily="34" charset="0"/>
              </a:rPr>
              <a:t>MAGNETIC DOMAIN</a:t>
            </a:r>
            <a:r>
              <a:rPr lang="en-GB" sz="2500" dirty="0">
                <a:latin typeface="Arial Rounded MT Bold" pitchFamily="34" charset="0"/>
              </a:rPr>
              <a:t> or </a:t>
            </a:r>
            <a:r>
              <a:rPr lang="en-GB" sz="2500" dirty="0">
                <a:solidFill>
                  <a:srgbClr val="FF3300"/>
                </a:solidFill>
                <a:latin typeface="Arial Rounded MT Bold" pitchFamily="34" charset="0"/>
              </a:rPr>
              <a:t>MAGNETIC DIPOLE.</a:t>
            </a:r>
          </a:p>
          <a:p>
            <a:pPr>
              <a:spcBef>
                <a:spcPct val="50000"/>
              </a:spcBef>
            </a:pPr>
            <a:r>
              <a:rPr lang="en-GB" sz="2500" dirty="0">
                <a:latin typeface="Arial Rounded MT Bold" pitchFamily="34" charset="0"/>
              </a:rPr>
              <a:t>We can imagine that inside  magnet material there are many of these domains.</a:t>
            </a:r>
          </a:p>
          <a:p>
            <a:pPr>
              <a:spcBef>
                <a:spcPct val="50000"/>
              </a:spcBef>
            </a:pPr>
            <a:r>
              <a:rPr lang="en-GB" sz="2500" dirty="0">
                <a:latin typeface="Arial Rounded MT Bold" pitchFamily="34" charset="0"/>
              </a:rPr>
              <a:t>If the material is </a:t>
            </a:r>
            <a:r>
              <a:rPr lang="en-GB" sz="2500" dirty="0" err="1">
                <a:solidFill>
                  <a:srgbClr val="FF3300"/>
                </a:solidFill>
                <a:latin typeface="Arial Rounded MT Bold" pitchFamily="34" charset="0"/>
              </a:rPr>
              <a:t>unmagnetised</a:t>
            </a:r>
            <a:r>
              <a:rPr lang="en-GB" sz="2500" dirty="0">
                <a:latin typeface="Arial Rounded MT Bold" pitchFamily="34" charset="0"/>
              </a:rPr>
              <a:t> the </a:t>
            </a:r>
            <a:r>
              <a:rPr lang="en-GB" sz="2500" dirty="0">
                <a:solidFill>
                  <a:srgbClr val="FF3300"/>
                </a:solidFill>
                <a:latin typeface="Arial Rounded MT Bold" pitchFamily="34" charset="0"/>
              </a:rPr>
              <a:t>domains are randomly oriented.</a:t>
            </a:r>
          </a:p>
          <a:p>
            <a:pPr>
              <a:spcBef>
                <a:spcPct val="50000"/>
              </a:spcBef>
            </a:pPr>
            <a:r>
              <a:rPr lang="en-GB" sz="2500" dirty="0">
                <a:latin typeface="Arial Rounded MT Bold" pitchFamily="34" charset="0"/>
              </a:rPr>
              <a:t>If the material is </a:t>
            </a:r>
            <a:r>
              <a:rPr lang="en-GB" sz="2500" dirty="0">
                <a:solidFill>
                  <a:srgbClr val="FF3300"/>
                </a:solidFill>
                <a:latin typeface="Arial Rounded MT Bold" pitchFamily="34" charset="0"/>
              </a:rPr>
              <a:t>magnetised</a:t>
            </a:r>
            <a:r>
              <a:rPr lang="en-GB" sz="2500" dirty="0">
                <a:latin typeface="Arial Rounded MT Bold" pitchFamily="34" charset="0"/>
              </a:rPr>
              <a:t> the </a:t>
            </a:r>
            <a:r>
              <a:rPr lang="en-GB" sz="2500" dirty="0">
                <a:solidFill>
                  <a:srgbClr val="FF3300"/>
                </a:solidFill>
                <a:latin typeface="Arial Rounded MT Bold" pitchFamily="34" charset="0"/>
              </a:rPr>
              <a:t>domains are aligned in a regular manner.</a:t>
            </a:r>
            <a:endParaRPr lang="en-US" sz="2500" dirty="0">
              <a:solidFill>
                <a:srgbClr val="FF3300"/>
              </a:solidFill>
              <a:latin typeface="Arial Rounded MT Bold" pitchFamily="34" charset="0"/>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ooter Placeholder 2"/>
          <p:cNvSpPr>
            <a:spLocks noGrp="1"/>
          </p:cNvSpPr>
          <p:nvPr>
            <p:ph type="ftr" sz="quarter" idx="11"/>
          </p:nvPr>
        </p:nvSpPr>
        <p:spPr/>
        <p:txBody>
          <a:bodyPr/>
          <a:lstStyle/>
          <a:p>
            <a:r>
              <a:rPr lang="en-US" smtClean="0"/>
              <a:t>Magnetism  and Electromagnetism 2015-16</a:t>
            </a:r>
            <a:endParaRPr lang="en-US"/>
          </a:p>
        </p:txBody>
      </p:sp>
      <p:sp>
        <p:nvSpPr>
          <p:cNvPr id="6" name="Slide Number Placeholder 3"/>
          <p:cNvSpPr>
            <a:spLocks noGrp="1"/>
          </p:cNvSpPr>
          <p:nvPr>
            <p:ph type="sldNum" sz="quarter" idx="12"/>
          </p:nvPr>
        </p:nvSpPr>
        <p:spPr/>
        <p:txBody>
          <a:bodyPr/>
          <a:lstStyle/>
          <a:p>
            <a:fld id="{E9F4C92D-BB02-4CB2-90CA-B40694326B3C}" type="slidenum">
              <a:rPr lang="en-US"/>
              <a:pPr/>
              <a:t>4</a:t>
            </a:fld>
            <a:endParaRPr lang="en-US"/>
          </a:p>
        </p:txBody>
      </p:sp>
      <p:pic>
        <p:nvPicPr>
          <p:cNvPr id="4100" name="Picture 4" descr="~AUT0002"/>
          <p:cNvPicPr>
            <a:picLocks noChangeAspect="1" noChangeArrowheads="1"/>
          </p:cNvPicPr>
          <p:nvPr/>
        </p:nvPicPr>
        <p:blipFill>
          <a:blip r:embed="rId2" cstate="print"/>
          <a:srcRect/>
          <a:stretch>
            <a:fillRect/>
          </a:stretch>
        </p:blipFill>
        <p:spPr bwMode="auto">
          <a:xfrm>
            <a:off x="367768" y="503814"/>
            <a:ext cx="9567193" cy="2438444"/>
          </a:xfrm>
          <a:prstGeom prst="rect">
            <a:avLst/>
          </a:prstGeom>
          <a:noFill/>
          <a:ln w="9525">
            <a:noFill/>
            <a:miter lim="800000"/>
            <a:headEnd/>
            <a:tailEnd/>
          </a:ln>
          <a:effectLst/>
        </p:spPr>
      </p:pic>
      <p:sp>
        <p:nvSpPr>
          <p:cNvPr id="4101" name="Text Box 5"/>
          <p:cNvSpPr txBox="1">
            <a:spLocks noChangeArrowheads="1"/>
          </p:cNvSpPr>
          <p:nvPr/>
        </p:nvSpPr>
        <p:spPr bwMode="auto">
          <a:xfrm>
            <a:off x="448890" y="3093402"/>
            <a:ext cx="9486069" cy="2602336"/>
          </a:xfrm>
          <a:prstGeom prst="rect">
            <a:avLst/>
          </a:prstGeom>
          <a:noFill/>
          <a:ln w="9525">
            <a:noFill/>
            <a:miter lim="800000"/>
            <a:headEnd/>
            <a:tailEnd/>
          </a:ln>
          <a:effectLst/>
        </p:spPr>
        <p:txBody>
          <a:bodyPr lIns="100669" tIns="50334" rIns="100669" bIns="50334">
            <a:spAutoFit/>
          </a:bodyPr>
          <a:lstStyle/>
          <a:p>
            <a:pPr>
              <a:spcBef>
                <a:spcPct val="50000"/>
              </a:spcBef>
            </a:pPr>
            <a:r>
              <a:rPr lang="en-GB" sz="2500" dirty="0">
                <a:latin typeface="Arial Rounded MT Bold" pitchFamily="34" charset="0"/>
              </a:rPr>
              <a:t>To magnetise an </a:t>
            </a:r>
            <a:r>
              <a:rPr lang="en-GB" sz="2500" dirty="0" err="1">
                <a:latin typeface="Arial Rounded MT Bold" pitchFamily="34" charset="0"/>
              </a:rPr>
              <a:t>unmagnetised</a:t>
            </a:r>
            <a:r>
              <a:rPr lang="en-GB" sz="2500" dirty="0">
                <a:latin typeface="Arial Rounded MT Bold" pitchFamily="34" charset="0"/>
              </a:rPr>
              <a:t> magnetic material such as a piece of iron then all we need do is place a magnetic field  in the near vicinity of the material and the domains will align themselves with the applied field</a:t>
            </a:r>
            <a:r>
              <a:rPr lang="en-GB" sz="2500" dirty="0" smtClean="0">
                <a:solidFill>
                  <a:srgbClr val="00B050"/>
                </a:solidFill>
                <a:latin typeface="Arial Rounded MT Bold" pitchFamily="34" charset="0"/>
              </a:rPr>
              <a:t>.(demo2 with saw blade)</a:t>
            </a:r>
            <a:endParaRPr lang="en-GB" sz="2500" dirty="0">
              <a:solidFill>
                <a:srgbClr val="00B050"/>
              </a:solidFill>
              <a:latin typeface="Arial Rounded MT Bold" pitchFamily="34" charset="0"/>
            </a:endParaRPr>
          </a:p>
          <a:p>
            <a:pPr>
              <a:spcBef>
                <a:spcPct val="50000"/>
              </a:spcBef>
            </a:pPr>
            <a:r>
              <a:rPr lang="en-GB" sz="2500" dirty="0">
                <a:latin typeface="Arial Rounded MT Bold" pitchFamily="34" charset="0"/>
              </a:rPr>
              <a:t>This may be achieved with a permanent magnet or an </a:t>
            </a:r>
            <a:r>
              <a:rPr lang="en-GB" sz="2500" dirty="0">
                <a:solidFill>
                  <a:srgbClr val="FF3300"/>
                </a:solidFill>
                <a:latin typeface="Arial Rounded MT Bold" pitchFamily="34" charset="0"/>
              </a:rPr>
              <a:t>ELECTROMAGNET. </a:t>
            </a:r>
            <a:r>
              <a:rPr lang="en-GB" sz="2500" dirty="0">
                <a:solidFill>
                  <a:srgbClr val="00B050"/>
                </a:solidFill>
                <a:latin typeface="Arial Rounded MT Bold" pitchFamily="34" charset="0"/>
              </a:rPr>
              <a:t>(Ref.  </a:t>
            </a:r>
            <a:r>
              <a:rPr lang="en-GB" sz="2500" dirty="0" smtClean="0">
                <a:solidFill>
                  <a:srgbClr val="00B050"/>
                </a:solidFill>
                <a:latin typeface="Arial Rounded MT Bold" pitchFamily="34" charset="0"/>
              </a:rPr>
              <a:t>demo3)</a:t>
            </a:r>
            <a:endParaRPr lang="en-US" sz="2500" dirty="0">
              <a:solidFill>
                <a:srgbClr val="00B050"/>
              </a:solidFill>
              <a:latin typeface="Arial Rounded MT Bold" pitchFamily="34" charset="0"/>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Footer Placeholder 2"/>
          <p:cNvSpPr>
            <a:spLocks noGrp="1"/>
          </p:cNvSpPr>
          <p:nvPr>
            <p:ph type="ftr" sz="quarter" idx="11"/>
          </p:nvPr>
        </p:nvSpPr>
        <p:spPr/>
        <p:txBody>
          <a:bodyPr/>
          <a:lstStyle/>
          <a:p>
            <a:r>
              <a:rPr lang="en-US" smtClean="0"/>
              <a:t>Magnetism  and Electromagnetism 2015-16</a:t>
            </a:r>
            <a:endParaRPr lang="en-US"/>
          </a:p>
        </p:txBody>
      </p:sp>
      <p:sp>
        <p:nvSpPr>
          <p:cNvPr id="10" name="Slide Number Placeholder 3"/>
          <p:cNvSpPr>
            <a:spLocks noGrp="1"/>
          </p:cNvSpPr>
          <p:nvPr>
            <p:ph type="sldNum" sz="quarter" idx="12"/>
          </p:nvPr>
        </p:nvSpPr>
        <p:spPr/>
        <p:txBody>
          <a:bodyPr/>
          <a:lstStyle/>
          <a:p>
            <a:fld id="{08DE02E7-DE92-40CC-B525-A359CF2415DA}" type="slidenum">
              <a:rPr lang="en-US"/>
              <a:pPr/>
              <a:t>5</a:t>
            </a:fld>
            <a:endParaRPr lang="en-US"/>
          </a:p>
        </p:txBody>
      </p:sp>
      <p:sp>
        <p:nvSpPr>
          <p:cNvPr id="5124" name="Text Box 4"/>
          <p:cNvSpPr txBox="1">
            <a:spLocks noChangeArrowheads="1"/>
          </p:cNvSpPr>
          <p:nvPr/>
        </p:nvSpPr>
        <p:spPr bwMode="auto">
          <a:xfrm>
            <a:off x="694063" y="352675"/>
            <a:ext cx="9076846" cy="4887577"/>
          </a:xfrm>
          <a:prstGeom prst="rect">
            <a:avLst/>
          </a:prstGeom>
          <a:noFill/>
          <a:ln w="9525">
            <a:noFill/>
            <a:miter lim="800000"/>
            <a:headEnd/>
            <a:tailEnd/>
          </a:ln>
          <a:effectLst/>
        </p:spPr>
        <p:txBody>
          <a:bodyPr lIns="100669" tIns="50334" rIns="100669" bIns="50334">
            <a:spAutoFit/>
          </a:bodyPr>
          <a:lstStyle/>
          <a:p>
            <a:pPr>
              <a:spcBef>
                <a:spcPct val="50000"/>
              </a:spcBef>
            </a:pPr>
            <a:r>
              <a:rPr lang="en-GB" sz="2500" dirty="0">
                <a:latin typeface="Arial Rounded MT Bold" pitchFamily="34" charset="0"/>
              </a:rPr>
              <a:t>There is a fundamental law that </a:t>
            </a:r>
            <a:r>
              <a:rPr lang="en-GB" sz="2500" dirty="0" smtClean="0">
                <a:latin typeface="Arial Rounded MT Bold" pitchFamily="34" charset="0"/>
              </a:rPr>
              <a:t>states:</a:t>
            </a:r>
          </a:p>
          <a:p>
            <a:pPr>
              <a:spcBef>
                <a:spcPct val="50000"/>
              </a:spcBef>
            </a:pPr>
            <a:r>
              <a:rPr lang="en-GB" dirty="0" smtClean="0"/>
              <a:t> </a:t>
            </a:r>
            <a:r>
              <a:rPr lang="en-GB" sz="2500" dirty="0">
                <a:solidFill>
                  <a:srgbClr val="FF3300"/>
                </a:solidFill>
                <a:latin typeface="Arial Rounded MT Bold" pitchFamily="34" charset="0"/>
              </a:rPr>
              <a:t>“LIKE POLES REPEL, UNLIKE POLE ATTRACT”.</a:t>
            </a:r>
          </a:p>
          <a:p>
            <a:pPr>
              <a:spcBef>
                <a:spcPct val="50000"/>
              </a:spcBef>
            </a:pPr>
            <a:r>
              <a:rPr lang="en-GB" sz="2500" dirty="0">
                <a:solidFill>
                  <a:srgbClr val="FF3300"/>
                </a:solidFill>
                <a:latin typeface="Arial Rounded MT Bold" pitchFamily="34" charset="0"/>
              </a:rPr>
              <a:t>The force of attraction or repulsion decays with distance.</a:t>
            </a:r>
          </a:p>
          <a:p>
            <a:pPr>
              <a:spcBef>
                <a:spcPct val="50000"/>
              </a:spcBef>
            </a:pPr>
            <a:r>
              <a:rPr lang="en-GB" sz="2500" dirty="0">
                <a:latin typeface="Arial Rounded MT Bold" pitchFamily="34" charset="0"/>
              </a:rPr>
              <a:t>When two magnets are brought into the near vicinity of each other the following situations occur.</a:t>
            </a:r>
          </a:p>
          <a:p>
            <a:pPr>
              <a:spcBef>
                <a:spcPct val="50000"/>
              </a:spcBef>
            </a:pPr>
            <a:endParaRPr lang="en-GB" sz="2500" dirty="0">
              <a:effectLst>
                <a:outerShdw blurRad="38100" dist="38100" dir="2700000" algn="tl">
                  <a:srgbClr val="C0C0C0"/>
                </a:outerShdw>
              </a:effectLst>
              <a:latin typeface="Arial Rounded MT Bold" pitchFamily="34" charset="0"/>
            </a:endParaRPr>
          </a:p>
          <a:p>
            <a:pPr>
              <a:spcBef>
                <a:spcPct val="50000"/>
              </a:spcBef>
            </a:pPr>
            <a:endParaRPr lang="en-GB" sz="2500" dirty="0">
              <a:effectLst>
                <a:outerShdw blurRad="38100" dist="38100" dir="2700000" algn="tl">
                  <a:srgbClr val="C0C0C0"/>
                </a:outerShdw>
              </a:effectLst>
              <a:latin typeface="Arial Rounded MT Bold" pitchFamily="34" charset="0"/>
            </a:endParaRPr>
          </a:p>
          <a:p>
            <a:pPr>
              <a:spcBef>
                <a:spcPct val="50000"/>
              </a:spcBef>
            </a:pPr>
            <a:endParaRPr lang="en-GB" sz="2500" b="1" dirty="0">
              <a:effectLst>
                <a:outerShdw blurRad="38100" dist="38100" dir="2700000" algn="tl">
                  <a:srgbClr val="C0C0C0"/>
                </a:outerShdw>
              </a:effectLst>
              <a:latin typeface="Arial Rounded MT Bold" pitchFamily="34" charset="0"/>
            </a:endParaRPr>
          </a:p>
          <a:p>
            <a:pPr>
              <a:spcBef>
                <a:spcPct val="50000"/>
              </a:spcBef>
            </a:pPr>
            <a:endParaRPr lang="en-US" sz="2500" b="1" dirty="0">
              <a:effectLst>
                <a:outerShdw blurRad="38100" dist="38100" dir="2700000" algn="tl">
                  <a:srgbClr val="C0C0C0"/>
                </a:outerShdw>
              </a:effectLst>
              <a:latin typeface="Arial Rounded MT Bold" pitchFamily="34" charset="0"/>
            </a:endParaRPr>
          </a:p>
        </p:txBody>
      </p:sp>
      <p:pic>
        <p:nvPicPr>
          <p:cNvPr id="5125" name="Picture 5"/>
          <p:cNvPicPr>
            <a:picLocks noChangeAspect="1" noChangeArrowheads="1"/>
          </p:cNvPicPr>
          <p:nvPr/>
        </p:nvPicPr>
        <p:blipFill>
          <a:blip r:embed="rId2" cstate="print"/>
          <a:srcRect/>
          <a:stretch>
            <a:fillRect/>
          </a:stretch>
        </p:blipFill>
        <p:spPr bwMode="auto">
          <a:xfrm>
            <a:off x="2248032" y="3323484"/>
            <a:ext cx="5968904" cy="3590489"/>
          </a:xfrm>
          <a:prstGeom prst="rect">
            <a:avLst/>
          </a:prstGeom>
          <a:noFill/>
        </p:spPr>
      </p:pic>
      <p:sp>
        <p:nvSpPr>
          <p:cNvPr id="5126" name="Text Box 6"/>
          <p:cNvSpPr txBox="1">
            <a:spLocks noChangeArrowheads="1"/>
          </p:cNvSpPr>
          <p:nvPr/>
        </p:nvSpPr>
        <p:spPr bwMode="auto">
          <a:xfrm>
            <a:off x="4292353" y="3931410"/>
            <a:ext cx="980697" cy="378650"/>
          </a:xfrm>
          <a:prstGeom prst="rect">
            <a:avLst/>
          </a:prstGeom>
          <a:noFill/>
          <a:ln w="9525">
            <a:noFill/>
            <a:miter lim="800000"/>
            <a:headEnd/>
            <a:tailEnd/>
          </a:ln>
          <a:effectLst/>
        </p:spPr>
        <p:txBody>
          <a:bodyPr lIns="100669" tIns="50334" rIns="100669" bIns="50334">
            <a:spAutoFit/>
          </a:bodyPr>
          <a:lstStyle/>
          <a:p>
            <a:pPr>
              <a:spcBef>
                <a:spcPct val="50000"/>
              </a:spcBef>
            </a:pPr>
            <a:r>
              <a:rPr lang="en-GB"/>
              <a:t>N    S</a:t>
            </a:r>
            <a:endParaRPr lang="en-US"/>
          </a:p>
        </p:txBody>
      </p:sp>
      <p:sp>
        <p:nvSpPr>
          <p:cNvPr id="5127" name="Text Box 7"/>
          <p:cNvSpPr txBox="1">
            <a:spLocks noChangeArrowheads="1"/>
          </p:cNvSpPr>
          <p:nvPr/>
        </p:nvSpPr>
        <p:spPr bwMode="auto">
          <a:xfrm>
            <a:off x="5846321" y="3931413"/>
            <a:ext cx="980697" cy="378650"/>
          </a:xfrm>
          <a:prstGeom prst="rect">
            <a:avLst/>
          </a:prstGeom>
          <a:noFill/>
          <a:ln w="9525">
            <a:noFill/>
            <a:miter lim="800000"/>
            <a:headEnd/>
            <a:tailEnd/>
          </a:ln>
          <a:effectLst/>
        </p:spPr>
        <p:txBody>
          <a:bodyPr lIns="100669" tIns="50334" rIns="100669" bIns="50334">
            <a:spAutoFit/>
          </a:bodyPr>
          <a:lstStyle/>
          <a:p>
            <a:pPr>
              <a:spcBef>
                <a:spcPct val="50000"/>
              </a:spcBef>
            </a:pPr>
            <a:r>
              <a:rPr lang="en-GB"/>
              <a:t>N     S</a:t>
            </a:r>
            <a:endParaRPr lang="en-US"/>
          </a:p>
        </p:txBody>
      </p:sp>
      <p:sp>
        <p:nvSpPr>
          <p:cNvPr id="5128" name="Text Box 8"/>
          <p:cNvSpPr txBox="1">
            <a:spLocks noChangeArrowheads="1"/>
          </p:cNvSpPr>
          <p:nvPr/>
        </p:nvSpPr>
        <p:spPr bwMode="auto">
          <a:xfrm>
            <a:off x="4211229" y="5760246"/>
            <a:ext cx="980697" cy="378650"/>
          </a:xfrm>
          <a:prstGeom prst="rect">
            <a:avLst/>
          </a:prstGeom>
          <a:noFill/>
          <a:ln w="9525">
            <a:noFill/>
            <a:miter lim="800000"/>
            <a:headEnd/>
            <a:tailEnd/>
          </a:ln>
          <a:effectLst/>
        </p:spPr>
        <p:txBody>
          <a:bodyPr lIns="100669" tIns="50334" rIns="100669" bIns="50334">
            <a:spAutoFit/>
          </a:bodyPr>
          <a:lstStyle/>
          <a:p>
            <a:pPr>
              <a:spcBef>
                <a:spcPct val="50000"/>
              </a:spcBef>
            </a:pPr>
            <a:r>
              <a:rPr lang="en-GB"/>
              <a:t>S     N</a:t>
            </a:r>
            <a:endParaRPr lang="en-US"/>
          </a:p>
        </p:txBody>
      </p:sp>
      <p:sp>
        <p:nvSpPr>
          <p:cNvPr id="5129" name="Text Box 9"/>
          <p:cNvSpPr txBox="1">
            <a:spLocks noChangeArrowheads="1"/>
          </p:cNvSpPr>
          <p:nvPr/>
        </p:nvSpPr>
        <p:spPr bwMode="auto">
          <a:xfrm>
            <a:off x="5846321" y="5760243"/>
            <a:ext cx="980697" cy="378650"/>
          </a:xfrm>
          <a:prstGeom prst="rect">
            <a:avLst/>
          </a:prstGeom>
          <a:noFill/>
          <a:ln w="9525">
            <a:noFill/>
            <a:miter lim="800000"/>
            <a:headEnd/>
            <a:tailEnd/>
          </a:ln>
          <a:effectLst/>
        </p:spPr>
        <p:txBody>
          <a:bodyPr lIns="100669" tIns="50334" rIns="100669" bIns="50334">
            <a:spAutoFit/>
          </a:bodyPr>
          <a:lstStyle/>
          <a:p>
            <a:pPr>
              <a:spcBef>
                <a:spcPct val="50000"/>
              </a:spcBef>
            </a:pPr>
            <a:r>
              <a:rPr lang="en-GB"/>
              <a:t>N    S</a:t>
            </a:r>
            <a:endParaRPr lang="en-US"/>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2"/>
          <p:cNvSpPr>
            <a:spLocks noGrp="1"/>
          </p:cNvSpPr>
          <p:nvPr>
            <p:ph type="ftr" sz="quarter" idx="11"/>
          </p:nvPr>
        </p:nvSpPr>
        <p:spPr/>
        <p:txBody>
          <a:bodyPr/>
          <a:lstStyle/>
          <a:p>
            <a:r>
              <a:rPr lang="en-US" dirty="0" smtClean="0"/>
              <a:t>Magnetism  and Electromagnetism 2015-16</a:t>
            </a:r>
            <a:endParaRPr lang="en-US" dirty="0"/>
          </a:p>
        </p:txBody>
      </p:sp>
      <p:sp>
        <p:nvSpPr>
          <p:cNvPr id="5" name="Slide Number Placeholder 3"/>
          <p:cNvSpPr>
            <a:spLocks noGrp="1"/>
          </p:cNvSpPr>
          <p:nvPr>
            <p:ph type="sldNum" sz="quarter" idx="12"/>
          </p:nvPr>
        </p:nvSpPr>
        <p:spPr/>
        <p:txBody>
          <a:bodyPr/>
          <a:lstStyle/>
          <a:p>
            <a:fld id="{EC832F6A-FEBF-4BD3-BE0D-DFCCBDC59FD7}" type="slidenum">
              <a:rPr lang="en-US"/>
              <a:pPr/>
              <a:t>6</a:t>
            </a:fld>
            <a:endParaRPr lang="en-US"/>
          </a:p>
        </p:txBody>
      </p:sp>
      <p:sp>
        <p:nvSpPr>
          <p:cNvPr id="6148" name="Text Box 4"/>
          <p:cNvSpPr txBox="1">
            <a:spLocks noChangeArrowheads="1"/>
          </p:cNvSpPr>
          <p:nvPr/>
        </p:nvSpPr>
        <p:spPr bwMode="auto">
          <a:xfrm>
            <a:off x="694067" y="352674"/>
            <a:ext cx="8995721" cy="5464658"/>
          </a:xfrm>
          <a:prstGeom prst="rect">
            <a:avLst/>
          </a:prstGeom>
          <a:noFill/>
          <a:ln w="9525">
            <a:noFill/>
            <a:miter lim="800000"/>
            <a:headEnd/>
            <a:tailEnd/>
          </a:ln>
          <a:effectLst/>
        </p:spPr>
        <p:txBody>
          <a:bodyPr lIns="100669" tIns="50334" rIns="100669" bIns="50334">
            <a:spAutoFit/>
          </a:bodyPr>
          <a:lstStyle/>
          <a:p>
            <a:pPr>
              <a:spcBef>
                <a:spcPct val="50000"/>
              </a:spcBef>
            </a:pPr>
            <a:r>
              <a:rPr lang="en-GB" sz="2500" dirty="0">
                <a:latin typeface="Arial Rounded MT Bold" pitchFamily="34" charset="0"/>
              </a:rPr>
              <a:t>The </a:t>
            </a:r>
            <a:r>
              <a:rPr lang="en-GB" sz="2500" dirty="0">
                <a:solidFill>
                  <a:srgbClr val="FF3300"/>
                </a:solidFill>
                <a:latin typeface="Arial Rounded MT Bold" pitchFamily="34" charset="0"/>
              </a:rPr>
              <a:t>LINES of FLUX</a:t>
            </a:r>
            <a:r>
              <a:rPr lang="en-GB" sz="2500" dirty="0">
                <a:latin typeface="Arial Rounded MT Bold" pitchFamily="34" charset="0"/>
              </a:rPr>
              <a:t> radiating from the magnets may either assist each other or repel each other as shown above.</a:t>
            </a:r>
          </a:p>
          <a:p>
            <a:pPr>
              <a:spcBef>
                <a:spcPct val="50000"/>
              </a:spcBef>
            </a:pPr>
            <a:r>
              <a:rPr lang="en-GB" sz="2500" dirty="0">
                <a:latin typeface="Arial Rounded MT Bold" pitchFamily="34" charset="0"/>
              </a:rPr>
              <a:t>The flux lines act a little like stretched rubber bands and if possible will try to shorten.</a:t>
            </a:r>
          </a:p>
          <a:p>
            <a:pPr>
              <a:spcBef>
                <a:spcPct val="50000"/>
              </a:spcBef>
            </a:pPr>
            <a:r>
              <a:rPr lang="en-GB" sz="2500" dirty="0">
                <a:latin typeface="Arial Rounded MT Bold" pitchFamily="34" charset="0"/>
              </a:rPr>
              <a:t>In diagram “a” above the two sets of flux lines merge and the shortening of the lines of flux causes a pulling together of the magnets.</a:t>
            </a:r>
          </a:p>
          <a:p>
            <a:pPr>
              <a:spcBef>
                <a:spcPct val="50000"/>
              </a:spcBef>
            </a:pPr>
            <a:r>
              <a:rPr lang="en-GB" sz="2500" dirty="0" smtClean="0">
                <a:latin typeface="Arial Rounded MT Bold" pitchFamily="34" charset="0"/>
              </a:rPr>
              <a:t>In </a:t>
            </a:r>
            <a:r>
              <a:rPr lang="en-GB" sz="2500" dirty="0">
                <a:latin typeface="Arial Rounded MT Bold" pitchFamily="34" charset="0"/>
              </a:rPr>
              <a:t>diagram “b” above the flux lines repel each other and present a sort of repelling buffer between the two magnets</a:t>
            </a:r>
            <a:r>
              <a:rPr lang="en-GB" sz="2500" dirty="0" smtClean="0">
                <a:latin typeface="Arial Rounded MT Bold" pitchFamily="34" charset="0"/>
              </a:rPr>
              <a:t>.</a:t>
            </a:r>
          </a:p>
          <a:p>
            <a:pPr>
              <a:spcBef>
                <a:spcPct val="50000"/>
              </a:spcBef>
            </a:pPr>
            <a:endParaRPr lang="en-US" sz="2500" b="1" dirty="0">
              <a:effectLst>
                <a:outerShdw blurRad="38100" dist="38100" dir="2700000" algn="tl">
                  <a:srgbClr val="C0C0C0"/>
                </a:outerShdw>
              </a:effectLst>
              <a:latin typeface="Arial Rounded MT Bold" pitchFamily="34" charset="0"/>
            </a:endParaRP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r>
              <a:rPr lang="en-US" smtClean="0"/>
              <a:t>Magnetism  and Electromagnetism 2015-16</a:t>
            </a:r>
            <a:endParaRPr lang="en-US"/>
          </a:p>
        </p:txBody>
      </p:sp>
      <p:sp>
        <p:nvSpPr>
          <p:cNvPr id="3" name="Slide Number Placeholder 2"/>
          <p:cNvSpPr>
            <a:spLocks noGrp="1"/>
          </p:cNvSpPr>
          <p:nvPr>
            <p:ph type="sldNum" sz="quarter" idx="12"/>
          </p:nvPr>
        </p:nvSpPr>
        <p:spPr/>
        <p:txBody>
          <a:bodyPr/>
          <a:lstStyle/>
          <a:p>
            <a:fld id="{2BE0B4E8-B4AB-4DD4-860E-855BEAB4651D}" type="slidenum">
              <a:rPr lang="en-US" smtClean="0"/>
              <a:pPr/>
              <a:t>7</a:t>
            </a:fld>
            <a:endParaRPr lang="en-US"/>
          </a:p>
        </p:txBody>
      </p:sp>
      <p:sp>
        <p:nvSpPr>
          <p:cNvPr id="4" name="TextBox 3"/>
          <p:cNvSpPr txBox="1"/>
          <p:nvPr/>
        </p:nvSpPr>
        <p:spPr>
          <a:xfrm>
            <a:off x="939800" y="504257"/>
            <a:ext cx="8504246" cy="5549296"/>
          </a:xfrm>
          <a:prstGeom prst="rect">
            <a:avLst/>
          </a:prstGeom>
          <a:noFill/>
        </p:spPr>
        <p:txBody>
          <a:bodyPr wrap="square" lIns="100669" tIns="50334" rIns="100669" bIns="50334" rtlCol="0">
            <a:spAutoFit/>
          </a:bodyPr>
          <a:lstStyle/>
          <a:p>
            <a:pPr>
              <a:spcBef>
                <a:spcPct val="50000"/>
              </a:spcBef>
            </a:pPr>
            <a:r>
              <a:rPr lang="en-GB" sz="2300" dirty="0" smtClean="0">
                <a:latin typeface="Arial Rounded MT Bold" pitchFamily="34" charset="0"/>
              </a:rPr>
              <a:t>The amount of flux  </a:t>
            </a:r>
            <a:r>
              <a:rPr lang="en-GB" sz="2300" dirty="0" smtClean="0">
                <a:solidFill>
                  <a:srgbClr val="FF0000"/>
                </a:solidFill>
                <a:latin typeface="Arial Rounded MT Bold" pitchFamily="34" charset="0"/>
              </a:rPr>
              <a:t>(</a:t>
            </a:r>
            <a:r>
              <a:rPr lang="el-GR" sz="2300" dirty="0" smtClean="0">
                <a:solidFill>
                  <a:srgbClr val="FF0000"/>
                </a:solidFill>
                <a:latin typeface="Times New Roman"/>
                <a:cs typeface="Times New Roman"/>
              </a:rPr>
              <a:t>Φ</a:t>
            </a:r>
            <a:r>
              <a:rPr lang="en-GB" sz="2300" dirty="0" smtClean="0">
                <a:solidFill>
                  <a:srgbClr val="FF0000"/>
                </a:solidFill>
                <a:latin typeface="Times New Roman"/>
                <a:cs typeface="Times New Roman"/>
              </a:rPr>
              <a:t>)</a:t>
            </a:r>
            <a:r>
              <a:rPr lang="en-GB" sz="2300" dirty="0" smtClean="0">
                <a:latin typeface="Times New Roman"/>
                <a:cs typeface="Times New Roman"/>
              </a:rPr>
              <a:t> </a:t>
            </a:r>
            <a:r>
              <a:rPr lang="en-GB" sz="2300" dirty="0" smtClean="0">
                <a:latin typeface="Arial Rounded MT Bold" pitchFamily="34" charset="0"/>
              </a:rPr>
              <a:t>concentrated in a given area is  measured in WEBERS  </a:t>
            </a:r>
            <a:r>
              <a:rPr lang="en-GB" sz="2300" dirty="0" smtClean="0">
                <a:solidFill>
                  <a:srgbClr val="FF0000"/>
                </a:solidFill>
                <a:latin typeface="Arial Rounded MT Bold" pitchFamily="34" charset="0"/>
              </a:rPr>
              <a:t>(Wb), </a:t>
            </a:r>
            <a:r>
              <a:rPr lang="en-GB" sz="2300" dirty="0" smtClean="0">
                <a:latin typeface="Arial Rounded MT Bold" pitchFamily="34" charset="0"/>
              </a:rPr>
              <a:t>however it is more common to talk of  </a:t>
            </a:r>
            <a:r>
              <a:rPr lang="en-GB" sz="2300" dirty="0" smtClean="0">
                <a:solidFill>
                  <a:srgbClr val="FF0000"/>
                </a:solidFill>
                <a:latin typeface="Arial Rounded MT Bold" pitchFamily="34" charset="0"/>
              </a:rPr>
              <a:t>MAGNETIC FLUX DENSITY (B) </a:t>
            </a:r>
            <a:r>
              <a:rPr lang="en-GB" sz="2300" dirty="0" smtClean="0">
                <a:latin typeface="Arial Rounded MT Bold" pitchFamily="34" charset="0"/>
              </a:rPr>
              <a:t>which is the flux per unit area </a:t>
            </a:r>
            <a:r>
              <a:rPr lang="en-GB" sz="2300" dirty="0" smtClean="0">
                <a:solidFill>
                  <a:srgbClr val="FF0000"/>
                </a:solidFill>
                <a:latin typeface="Arial Rounded MT Bold" pitchFamily="34" charset="0"/>
              </a:rPr>
              <a:t>(A).</a:t>
            </a:r>
            <a:endParaRPr lang="en-GB" sz="2300" baseline="30000" dirty="0" smtClean="0">
              <a:solidFill>
                <a:srgbClr val="FF0000"/>
              </a:solidFill>
              <a:latin typeface="Arial Rounded MT Bold" pitchFamily="34" charset="0"/>
            </a:endParaRPr>
          </a:p>
          <a:p>
            <a:pPr>
              <a:spcBef>
                <a:spcPct val="50000"/>
              </a:spcBef>
            </a:pPr>
            <a:endParaRPr lang="en-GB" sz="2300" baseline="30000" dirty="0" smtClean="0">
              <a:latin typeface="Arial Rounded MT Bold" pitchFamily="34" charset="0"/>
            </a:endParaRPr>
          </a:p>
          <a:p>
            <a:pPr>
              <a:spcBef>
                <a:spcPct val="50000"/>
              </a:spcBef>
            </a:pPr>
            <a:r>
              <a:rPr lang="en-GB" sz="2300" dirty="0" smtClean="0">
                <a:latin typeface="Arial Rounded MT Bold" pitchFamily="34" charset="0"/>
              </a:rPr>
              <a:t>Therefore  Magnetic Flux Density </a:t>
            </a:r>
            <a:r>
              <a:rPr lang="en-GB" sz="2300" dirty="0" smtClean="0">
                <a:solidFill>
                  <a:srgbClr val="FF0000"/>
                </a:solidFill>
                <a:latin typeface="Arial Rounded MT Bold" pitchFamily="34" charset="0"/>
              </a:rPr>
              <a:t>(B) = </a:t>
            </a:r>
            <a:r>
              <a:rPr lang="el-GR" sz="2300" dirty="0" smtClean="0">
                <a:solidFill>
                  <a:srgbClr val="FF0000"/>
                </a:solidFill>
                <a:latin typeface="Times New Roman"/>
                <a:cs typeface="Times New Roman"/>
              </a:rPr>
              <a:t>Φ</a:t>
            </a:r>
            <a:r>
              <a:rPr lang="en-GB" sz="2300" dirty="0" smtClean="0">
                <a:solidFill>
                  <a:srgbClr val="FF0000"/>
                </a:solidFill>
                <a:latin typeface="Arial Rounded MT Bold" pitchFamily="34" charset="0"/>
                <a:cs typeface="Times New Roman"/>
              </a:rPr>
              <a:t> / A</a:t>
            </a:r>
          </a:p>
          <a:p>
            <a:pPr>
              <a:spcBef>
                <a:spcPct val="50000"/>
              </a:spcBef>
            </a:pPr>
            <a:r>
              <a:rPr lang="en-GB" sz="2300" dirty="0" smtClean="0">
                <a:latin typeface="Arial Rounded MT Bold" pitchFamily="34" charset="0"/>
                <a:cs typeface="Times New Roman"/>
              </a:rPr>
              <a:t>Where</a:t>
            </a:r>
            <a:r>
              <a:rPr lang="en-GB" sz="2300" dirty="0" smtClean="0">
                <a:latin typeface="Times New Roman"/>
                <a:cs typeface="Times New Roman"/>
              </a:rPr>
              <a:t>  </a:t>
            </a:r>
            <a:r>
              <a:rPr lang="en-GB" sz="2300" dirty="0" smtClean="0">
                <a:latin typeface="Arial Rounded MT Bold" pitchFamily="34" charset="0"/>
                <a:cs typeface="Times New Roman"/>
              </a:rPr>
              <a:t>B</a:t>
            </a:r>
            <a:r>
              <a:rPr lang="en-GB" sz="2300" dirty="0" smtClean="0">
                <a:latin typeface="Times New Roman"/>
                <a:cs typeface="Times New Roman"/>
              </a:rPr>
              <a:t> </a:t>
            </a:r>
            <a:r>
              <a:rPr lang="en-GB" sz="2300" dirty="0" smtClean="0">
                <a:latin typeface="Arial Rounded MT Bold" pitchFamily="34" charset="0"/>
              </a:rPr>
              <a:t> is measured in units </a:t>
            </a:r>
            <a:r>
              <a:rPr lang="en-GB" sz="2300" dirty="0" smtClean="0">
                <a:solidFill>
                  <a:srgbClr val="FF0000"/>
                </a:solidFill>
                <a:latin typeface="Arial Rounded MT Bold" pitchFamily="34" charset="0"/>
              </a:rPr>
              <a:t>of  WEBERS / METERS</a:t>
            </a:r>
            <a:r>
              <a:rPr lang="en-GB" sz="2300" baseline="30000" dirty="0" smtClean="0">
                <a:solidFill>
                  <a:srgbClr val="FF0000"/>
                </a:solidFill>
                <a:latin typeface="Arial Rounded MT Bold" pitchFamily="34" charset="0"/>
              </a:rPr>
              <a:t>2 </a:t>
            </a:r>
            <a:r>
              <a:rPr lang="en-GB" sz="2300" dirty="0" smtClean="0">
                <a:solidFill>
                  <a:srgbClr val="FF0000"/>
                </a:solidFill>
                <a:latin typeface="Arial Rounded MT Bold" pitchFamily="34" charset="0"/>
              </a:rPr>
              <a:t>  i.e.   Wb/m</a:t>
            </a:r>
            <a:r>
              <a:rPr lang="en-GB" sz="2300" baseline="30000" dirty="0" smtClean="0">
                <a:solidFill>
                  <a:srgbClr val="FF0000"/>
                </a:solidFill>
                <a:latin typeface="Arial Rounded MT Bold" pitchFamily="34" charset="0"/>
              </a:rPr>
              <a:t>2 </a:t>
            </a:r>
            <a:endParaRPr lang="en-GB" sz="2300" dirty="0" smtClean="0">
              <a:solidFill>
                <a:srgbClr val="FF0000"/>
              </a:solidFill>
              <a:latin typeface="Arial Rounded MT Bold" pitchFamily="34" charset="0"/>
            </a:endParaRPr>
          </a:p>
          <a:p>
            <a:pPr>
              <a:spcBef>
                <a:spcPct val="50000"/>
              </a:spcBef>
            </a:pPr>
            <a:endParaRPr lang="en-GB" sz="2300" baseline="30000" dirty="0" smtClean="0">
              <a:latin typeface="Arial Rounded MT Bold" pitchFamily="34" charset="0"/>
            </a:endParaRPr>
          </a:p>
          <a:p>
            <a:pPr>
              <a:spcBef>
                <a:spcPct val="50000"/>
              </a:spcBef>
            </a:pPr>
            <a:r>
              <a:rPr lang="en-GB" sz="2300" dirty="0" smtClean="0">
                <a:latin typeface="Arial Rounded MT Bold" pitchFamily="34" charset="0"/>
              </a:rPr>
              <a:t>Magnetic Flux Density may be defined in terms of Wb/m</a:t>
            </a:r>
            <a:r>
              <a:rPr lang="en-GB" sz="2300" baseline="30000" dirty="0" smtClean="0">
                <a:latin typeface="Arial Rounded MT Bold" pitchFamily="34" charset="0"/>
              </a:rPr>
              <a:t>2  </a:t>
            </a:r>
            <a:r>
              <a:rPr lang="en-GB" sz="2300" dirty="0" smtClean="0">
                <a:latin typeface="Arial Rounded MT Bold" pitchFamily="34" charset="0"/>
              </a:rPr>
              <a:t> ,</a:t>
            </a:r>
          </a:p>
          <a:p>
            <a:pPr>
              <a:spcBef>
                <a:spcPct val="50000"/>
              </a:spcBef>
            </a:pPr>
            <a:r>
              <a:rPr lang="en-GB" sz="2300" dirty="0" smtClean="0">
                <a:latin typeface="Arial Rounded MT Bold" pitchFamily="34" charset="0"/>
              </a:rPr>
              <a:t>However, a more convenient term is the </a:t>
            </a:r>
            <a:r>
              <a:rPr lang="en-GB" sz="2300" dirty="0" smtClean="0">
                <a:solidFill>
                  <a:srgbClr val="FF0000"/>
                </a:solidFill>
                <a:latin typeface="Arial Rounded MT Bold" pitchFamily="34" charset="0"/>
              </a:rPr>
              <a:t>TESLA</a:t>
            </a:r>
            <a:r>
              <a:rPr lang="en-GB" sz="2300" dirty="0" smtClean="0">
                <a:latin typeface="Arial Rounded MT Bold" pitchFamily="34" charset="0"/>
              </a:rPr>
              <a:t> </a:t>
            </a:r>
            <a:r>
              <a:rPr lang="en-GB" sz="2300" baseline="30000" dirty="0" smtClean="0">
                <a:latin typeface="Arial Rounded MT Bold" pitchFamily="34" charset="0"/>
              </a:rPr>
              <a:t> </a:t>
            </a:r>
            <a:r>
              <a:rPr lang="en-GB" sz="2300" dirty="0" smtClean="0">
                <a:latin typeface="Arial Rounded MT Bold" pitchFamily="34" charset="0"/>
              </a:rPr>
              <a:t> where 1TESLA  = 1 Wb/m</a:t>
            </a:r>
            <a:r>
              <a:rPr lang="en-GB" sz="2300" baseline="30000" dirty="0" smtClean="0">
                <a:latin typeface="Arial Rounded MT Bold" pitchFamily="34" charset="0"/>
              </a:rPr>
              <a:t>2   </a:t>
            </a:r>
            <a:r>
              <a:rPr lang="en-GB" sz="2300" dirty="0" smtClean="0">
                <a:latin typeface="Arial Rounded MT Bold" pitchFamily="34" charset="0"/>
              </a:rPr>
              <a:t> i.e. </a:t>
            </a:r>
            <a:r>
              <a:rPr lang="en-GB" sz="2300" dirty="0" smtClean="0">
                <a:solidFill>
                  <a:srgbClr val="FF0000"/>
                </a:solidFill>
                <a:latin typeface="Arial Rounded MT Bold" pitchFamily="34" charset="0"/>
              </a:rPr>
              <a:t>1T =  1Wb/m</a:t>
            </a:r>
            <a:r>
              <a:rPr lang="en-GB" sz="2300" baseline="30000" dirty="0" smtClean="0">
                <a:solidFill>
                  <a:srgbClr val="FF0000"/>
                </a:solidFill>
                <a:latin typeface="Arial Rounded MT Bold" pitchFamily="34" charset="0"/>
              </a:rPr>
              <a:t>2 </a:t>
            </a:r>
            <a:endParaRPr lang="en-GB" sz="2300" dirty="0" smtClean="0">
              <a:latin typeface="Arial Rounded MT Bold" pitchFamily="34" charset="0"/>
            </a:endParaRPr>
          </a:p>
          <a:p>
            <a:pPr>
              <a:spcBef>
                <a:spcPct val="50000"/>
              </a:spcBef>
            </a:pPr>
            <a:r>
              <a:rPr lang="en-GB" sz="2300" b="1" dirty="0" smtClean="0">
                <a:latin typeface="Arial Rounded MT Bold" pitchFamily="34" charset="0"/>
              </a:rPr>
              <a:t> </a:t>
            </a:r>
            <a:endParaRPr lang="en-GB" sz="2300" b="1" dirty="0">
              <a:latin typeface="Arial Rounded MT Bold"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r>
              <a:rPr lang="en-US" smtClean="0"/>
              <a:t>Magnetism  and Electromagnetism 2015-16</a:t>
            </a:r>
            <a:endParaRPr lang="en-US"/>
          </a:p>
        </p:txBody>
      </p:sp>
      <p:sp>
        <p:nvSpPr>
          <p:cNvPr id="3" name="Slide Number Placeholder 2"/>
          <p:cNvSpPr>
            <a:spLocks noGrp="1"/>
          </p:cNvSpPr>
          <p:nvPr>
            <p:ph type="sldNum" sz="quarter" idx="12"/>
          </p:nvPr>
        </p:nvSpPr>
        <p:spPr/>
        <p:txBody>
          <a:bodyPr/>
          <a:lstStyle/>
          <a:p>
            <a:fld id="{2BE0B4E8-B4AB-4DD4-860E-855BEAB4651D}" type="slidenum">
              <a:rPr lang="en-US" smtClean="0"/>
              <a:pPr/>
              <a:t>8</a:t>
            </a:fld>
            <a:endParaRPr lang="en-US"/>
          </a:p>
        </p:txBody>
      </p:sp>
      <p:sp>
        <p:nvSpPr>
          <p:cNvPr id="4" name="TextBox 3"/>
          <p:cNvSpPr txBox="1"/>
          <p:nvPr/>
        </p:nvSpPr>
        <p:spPr>
          <a:xfrm>
            <a:off x="1021569" y="504262"/>
            <a:ext cx="6296415" cy="4318190"/>
          </a:xfrm>
          <a:prstGeom prst="rect">
            <a:avLst/>
          </a:prstGeom>
          <a:noFill/>
        </p:spPr>
        <p:txBody>
          <a:bodyPr wrap="square" lIns="100669" tIns="50334" rIns="100669" bIns="50334" rtlCol="0">
            <a:spAutoFit/>
          </a:bodyPr>
          <a:lstStyle/>
          <a:p>
            <a:r>
              <a:rPr lang="en-GB" sz="2300" dirty="0" smtClean="0"/>
              <a:t>Example:</a:t>
            </a:r>
          </a:p>
          <a:p>
            <a:endParaRPr lang="en-GB" sz="2300" dirty="0" smtClean="0"/>
          </a:p>
          <a:p>
            <a:r>
              <a:rPr lang="en-GB" sz="2300" dirty="0" smtClean="0"/>
              <a:t>A magnetic field of flux 30mWb covers an area of 50cms</a:t>
            </a:r>
            <a:r>
              <a:rPr lang="en-GB" sz="2300" baseline="30000" dirty="0" smtClean="0"/>
              <a:t>2 . </a:t>
            </a:r>
            <a:r>
              <a:rPr lang="en-GB" sz="2300" dirty="0" smtClean="0"/>
              <a:t>Calculate the flux density B.</a:t>
            </a:r>
          </a:p>
          <a:p>
            <a:endParaRPr lang="en-GB" sz="2300" dirty="0" smtClean="0"/>
          </a:p>
          <a:p>
            <a:r>
              <a:rPr lang="en-GB" sz="2300" dirty="0" smtClean="0"/>
              <a:t>So,</a:t>
            </a:r>
          </a:p>
          <a:p>
            <a:endParaRPr lang="en-GB" sz="2300" dirty="0" smtClean="0"/>
          </a:p>
          <a:p>
            <a:endParaRPr lang="en-GB" sz="2300" dirty="0" smtClean="0"/>
          </a:p>
          <a:p>
            <a:endParaRPr lang="en-GB" sz="2300" dirty="0" smtClean="0"/>
          </a:p>
          <a:p>
            <a:r>
              <a:rPr lang="en-GB" sz="2300" u="sng" dirty="0" smtClean="0">
                <a:solidFill>
                  <a:srgbClr val="FF0000"/>
                </a:solidFill>
              </a:rPr>
              <a:t>Therefore B = 6 T</a:t>
            </a:r>
          </a:p>
          <a:p>
            <a:endParaRPr lang="en-GB" sz="2300" u="sng" dirty="0" smtClean="0">
              <a:solidFill>
                <a:srgbClr val="FF0000"/>
              </a:solidFill>
            </a:endParaRPr>
          </a:p>
          <a:p>
            <a:r>
              <a:rPr lang="en-GB" sz="2300" dirty="0" smtClean="0">
                <a:solidFill>
                  <a:srgbClr val="FF0000"/>
                </a:solidFill>
              </a:rPr>
              <a:t>Note :   there are 10,000 cm</a:t>
            </a:r>
            <a:r>
              <a:rPr lang="en-GB" sz="2300" baseline="30000" dirty="0" smtClean="0">
                <a:solidFill>
                  <a:srgbClr val="FF0000"/>
                </a:solidFill>
              </a:rPr>
              <a:t>2 </a:t>
            </a:r>
            <a:r>
              <a:rPr lang="en-GB" sz="2300" dirty="0" smtClean="0">
                <a:solidFill>
                  <a:srgbClr val="FF0000"/>
                </a:solidFill>
              </a:rPr>
              <a:t> in 1m</a:t>
            </a:r>
            <a:r>
              <a:rPr lang="en-GB" sz="2300" baseline="30000" dirty="0" smtClean="0">
                <a:solidFill>
                  <a:srgbClr val="FF0000"/>
                </a:solidFill>
              </a:rPr>
              <a:t>2</a:t>
            </a:r>
            <a:endParaRPr lang="en-GB" sz="2300" baseline="30000" dirty="0">
              <a:solidFill>
                <a:srgbClr val="FF0000"/>
              </a:solidFill>
            </a:endParaRPr>
          </a:p>
        </p:txBody>
      </p:sp>
      <p:sp>
        <p:nvSpPr>
          <p:cNvPr id="53250" name="Rectangle 2"/>
          <p:cNvSpPr>
            <a:spLocks noChangeArrowheads="1"/>
          </p:cNvSpPr>
          <p:nvPr/>
        </p:nvSpPr>
        <p:spPr bwMode="auto">
          <a:xfrm>
            <a:off x="6" y="52515"/>
            <a:ext cx="203369" cy="378650"/>
          </a:xfrm>
          <a:prstGeom prst="rect">
            <a:avLst/>
          </a:prstGeom>
          <a:noFill/>
          <a:ln w="9525">
            <a:noFill/>
            <a:miter lim="800000"/>
            <a:headEnd/>
            <a:tailEnd/>
          </a:ln>
          <a:effectLst/>
        </p:spPr>
        <p:txBody>
          <a:bodyPr vert="horz" wrap="none" lIns="100669" tIns="50334" rIns="100669" bIns="50334" numCol="1" anchor="ctr" anchorCtr="0" compatLnSpc="1">
            <a:prstTxWarp prst="textNoShape">
              <a:avLst/>
            </a:prstTxWarp>
            <a:spAutoFit/>
          </a:bodyPr>
          <a:lstStyle/>
          <a:p>
            <a:endParaRPr lang="en-GB"/>
          </a:p>
        </p:txBody>
      </p:sp>
      <p:sp>
        <p:nvSpPr>
          <p:cNvPr id="53252" name="Rectangle 4"/>
          <p:cNvSpPr>
            <a:spLocks noChangeArrowheads="1"/>
          </p:cNvSpPr>
          <p:nvPr/>
        </p:nvSpPr>
        <p:spPr bwMode="auto">
          <a:xfrm>
            <a:off x="6" y="-189323"/>
            <a:ext cx="203369" cy="378650"/>
          </a:xfrm>
          <a:prstGeom prst="rect">
            <a:avLst/>
          </a:prstGeom>
          <a:noFill/>
          <a:ln w="9525">
            <a:noFill/>
            <a:miter lim="800000"/>
            <a:headEnd/>
            <a:tailEnd/>
          </a:ln>
          <a:effectLst/>
        </p:spPr>
        <p:txBody>
          <a:bodyPr vert="horz" wrap="none" lIns="100669" tIns="50334" rIns="100669" bIns="50334" numCol="1" anchor="ctr" anchorCtr="0" compatLnSpc="1">
            <a:prstTxWarp prst="textNoShape">
              <a:avLst/>
            </a:prstTxWarp>
            <a:spAutoFit/>
          </a:bodyPr>
          <a:lstStyle/>
          <a:p>
            <a:endParaRPr lang="en-GB"/>
          </a:p>
        </p:txBody>
      </p:sp>
      <p:pic>
        <p:nvPicPr>
          <p:cNvPr id="53251" name="Picture 3"/>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2738777" y="2180115"/>
            <a:ext cx="3100865" cy="837930"/>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500" dirty="0" smtClean="0">
                <a:solidFill>
                  <a:srgbClr val="303090"/>
                </a:solidFill>
                <a:latin typeface="Arial Rounded MT Bold" pitchFamily="34" charset="0"/>
              </a:rPr>
              <a:t>The Magnetic Circuit</a:t>
            </a:r>
            <a:endParaRPr lang="en-GB" sz="2500" dirty="0">
              <a:solidFill>
                <a:srgbClr val="303090"/>
              </a:solidFill>
              <a:latin typeface="Arial Rounded MT Bold" pitchFamily="34" charset="0"/>
            </a:endParaRPr>
          </a:p>
        </p:txBody>
      </p:sp>
      <p:sp>
        <p:nvSpPr>
          <p:cNvPr id="3" name="Footer Placeholder 2"/>
          <p:cNvSpPr>
            <a:spLocks noGrp="1"/>
          </p:cNvSpPr>
          <p:nvPr>
            <p:ph type="ftr" sz="quarter" idx="11"/>
          </p:nvPr>
        </p:nvSpPr>
        <p:spPr/>
        <p:txBody>
          <a:bodyPr/>
          <a:lstStyle/>
          <a:p>
            <a:r>
              <a:rPr lang="en-US" smtClean="0"/>
              <a:t>Magnetism  and Electromagnetism 2015-16</a:t>
            </a:r>
            <a:endParaRPr lang="en-US"/>
          </a:p>
        </p:txBody>
      </p:sp>
      <p:sp>
        <p:nvSpPr>
          <p:cNvPr id="4" name="Slide Number Placeholder 3"/>
          <p:cNvSpPr>
            <a:spLocks noGrp="1"/>
          </p:cNvSpPr>
          <p:nvPr>
            <p:ph type="sldNum" sz="quarter" idx="12"/>
          </p:nvPr>
        </p:nvSpPr>
        <p:spPr/>
        <p:txBody>
          <a:bodyPr/>
          <a:lstStyle/>
          <a:p>
            <a:fld id="{949DC01E-E9DF-4270-8D9E-141894FA2791}" type="slidenum">
              <a:rPr lang="en-US" smtClean="0"/>
              <a:pPr/>
              <a:t>9</a:t>
            </a:fld>
            <a:endParaRPr lang="en-US"/>
          </a:p>
        </p:txBody>
      </p:sp>
      <p:sp>
        <p:nvSpPr>
          <p:cNvPr id="5" name="TextBox 4"/>
          <p:cNvSpPr txBox="1"/>
          <p:nvPr/>
        </p:nvSpPr>
        <p:spPr>
          <a:xfrm>
            <a:off x="776256" y="1266017"/>
            <a:ext cx="8831332" cy="2594641"/>
          </a:xfrm>
          <a:prstGeom prst="rect">
            <a:avLst/>
          </a:prstGeom>
          <a:noFill/>
        </p:spPr>
        <p:txBody>
          <a:bodyPr wrap="square" lIns="100669" tIns="50334" rIns="100669" bIns="50334" rtlCol="0">
            <a:spAutoFit/>
          </a:bodyPr>
          <a:lstStyle/>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a:p>
        </p:txBody>
      </p:sp>
      <p:pic>
        <p:nvPicPr>
          <p:cNvPr id="63490" name="Picture 2"/>
          <p:cNvPicPr>
            <a:picLocks noChangeAspect="1" noChangeArrowheads="1"/>
          </p:cNvPicPr>
          <p:nvPr/>
        </p:nvPicPr>
        <p:blipFill>
          <a:blip r:embed="rId2" cstate="print"/>
          <a:srcRect/>
          <a:stretch>
            <a:fillRect/>
          </a:stretch>
        </p:blipFill>
        <p:spPr bwMode="auto">
          <a:xfrm>
            <a:off x="1512203" y="1113663"/>
            <a:ext cx="7443548" cy="3123182"/>
          </a:xfrm>
          <a:prstGeom prst="rect">
            <a:avLst/>
          </a:prstGeom>
          <a:noFill/>
          <a:ln w="9525">
            <a:noFill/>
            <a:miter lim="800000"/>
            <a:headEnd/>
            <a:tailEnd/>
          </a:ln>
        </p:spPr>
      </p:pic>
      <p:sp>
        <p:nvSpPr>
          <p:cNvPr id="7" name="TextBox 6"/>
          <p:cNvSpPr txBox="1"/>
          <p:nvPr/>
        </p:nvSpPr>
        <p:spPr>
          <a:xfrm>
            <a:off x="612713" y="4160675"/>
            <a:ext cx="8831332" cy="2381321"/>
          </a:xfrm>
          <a:prstGeom prst="rect">
            <a:avLst/>
          </a:prstGeom>
          <a:noFill/>
        </p:spPr>
        <p:txBody>
          <a:bodyPr wrap="square" lIns="100669" tIns="50334" rIns="100669" bIns="50334" rtlCol="0">
            <a:spAutoFit/>
          </a:bodyPr>
          <a:lstStyle/>
          <a:p>
            <a:r>
              <a:rPr lang="en-GB" sz="2100" dirty="0" smtClean="0">
                <a:latin typeface="Arial Rounded MT Bold" pitchFamily="34" charset="0"/>
              </a:rPr>
              <a:t>When we connect a </a:t>
            </a:r>
            <a:r>
              <a:rPr lang="en-GB" sz="2100" dirty="0" smtClean="0">
                <a:solidFill>
                  <a:srgbClr val="00B050"/>
                </a:solidFill>
                <a:latin typeface="Arial Rounded MT Bold" pitchFamily="34" charset="0"/>
              </a:rPr>
              <a:t>source of voltage </a:t>
            </a:r>
            <a:r>
              <a:rPr lang="en-GB" sz="2100" dirty="0" smtClean="0">
                <a:latin typeface="Arial Rounded MT Bold" pitchFamily="34" charset="0"/>
              </a:rPr>
              <a:t>to a coil, which is wound around a piece of iron, we cause a current to flow through the coil; this current sets up a </a:t>
            </a:r>
            <a:r>
              <a:rPr lang="en-GB" sz="2100" dirty="0" smtClean="0">
                <a:solidFill>
                  <a:srgbClr val="FF0000"/>
                </a:solidFill>
                <a:latin typeface="Arial Rounded MT Bold" pitchFamily="34" charset="0"/>
              </a:rPr>
              <a:t>MAGNETOMOTIVE FORCE (mmf) </a:t>
            </a:r>
            <a:r>
              <a:rPr lang="en-GB" sz="2100" dirty="0" smtClean="0">
                <a:latin typeface="Arial Rounded MT Bold" pitchFamily="34" charset="0"/>
              </a:rPr>
              <a:t>.This mmf generates a flux (</a:t>
            </a:r>
            <a:r>
              <a:rPr lang="el-GR" sz="2100" dirty="0" smtClean="0">
                <a:latin typeface="Times New Roman"/>
                <a:cs typeface="Times New Roman"/>
              </a:rPr>
              <a:t>Φ</a:t>
            </a:r>
            <a:r>
              <a:rPr lang="en-GB" sz="2100" dirty="0" smtClean="0">
                <a:latin typeface="Arial Rounded MT Bold" pitchFamily="34" charset="0"/>
                <a:cs typeface="Times New Roman"/>
              </a:rPr>
              <a:t> ) in the iron</a:t>
            </a:r>
            <a:r>
              <a:rPr lang="en-GB" sz="2100" dirty="0" smtClean="0">
                <a:latin typeface="Arial Rounded MT Bold" pitchFamily="34" charset="0"/>
              </a:rPr>
              <a:t>. The mmf is represented by the symbol “F”. The unit of F is the Ampere Turns i.e. </a:t>
            </a:r>
            <a:r>
              <a:rPr lang="en-GB" sz="2100" dirty="0" err="1" smtClean="0">
                <a:latin typeface="Arial Rounded MT Bold" pitchFamily="34" charset="0"/>
              </a:rPr>
              <a:t>A.t</a:t>
            </a:r>
            <a:endParaRPr lang="en-GB" sz="2100" dirty="0" smtClean="0">
              <a:latin typeface="Arial Rounded MT Bold" pitchFamily="34" charset="0"/>
            </a:endParaRPr>
          </a:p>
          <a:p>
            <a:r>
              <a:rPr lang="en-GB" sz="2100" dirty="0" smtClean="0">
                <a:latin typeface="Arial Rounded MT Bold" pitchFamily="34" charset="0"/>
              </a:rPr>
              <a:t>Therefore the mmf is determined by the current x </a:t>
            </a:r>
            <a:r>
              <a:rPr lang="en-GB" sz="2100" dirty="0" smtClean="0">
                <a:solidFill>
                  <a:srgbClr val="FF0000"/>
                </a:solidFill>
                <a:latin typeface="Arial Rounded MT Bold" pitchFamily="34" charset="0"/>
              </a:rPr>
              <a:t>number of turns (t) </a:t>
            </a:r>
            <a:r>
              <a:rPr lang="en-GB" sz="2100" dirty="0" smtClean="0">
                <a:latin typeface="Arial Rounded MT Bold" pitchFamily="34" charset="0"/>
              </a:rPr>
              <a:t>in the coil.</a:t>
            </a:r>
            <a:endParaRPr lang="en-GB" sz="2100" dirty="0">
              <a:latin typeface="Arial Rounded MT Bold" pitchFamily="34" charset="0"/>
            </a:endParaRPr>
          </a:p>
        </p:txBody>
      </p:sp>
      <p:sp>
        <p:nvSpPr>
          <p:cNvPr id="15" name="Rectangle 14"/>
          <p:cNvSpPr/>
          <p:nvPr/>
        </p:nvSpPr>
        <p:spPr>
          <a:xfrm>
            <a:off x="2940621" y="2547317"/>
            <a:ext cx="144016" cy="28803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smtClean="0"/>
              <a:t>Magnetism  and Electromagnetism 2015-16</a:t>
            </a:r>
            <a:endParaRPr lang="en-US"/>
          </a:p>
        </p:txBody>
      </p:sp>
      <p:sp>
        <p:nvSpPr>
          <p:cNvPr id="4" name="Slide Number Placeholder 3"/>
          <p:cNvSpPr>
            <a:spLocks noGrp="1"/>
          </p:cNvSpPr>
          <p:nvPr>
            <p:ph type="sldNum" sz="quarter" idx="12"/>
          </p:nvPr>
        </p:nvSpPr>
        <p:spPr/>
        <p:txBody>
          <a:bodyPr/>
          <a:lstStyle/>
          <a:p>
            <a:fld id="{949DC01E-E9DF-4270-8D9E-141894FA2791}" type="slidenum">
              <a:rPr lang="en-US" smtClean="0"/>
              <a:pPr/>
              <a:t>10</a:t>
            </a:fld>
            <a:endParaRPr lang="en-US"/>
          </a:p>
        </p:txBody>
      </p:sp>
      <p:pic>
        <p:nvPicPr>
          <p:cNvPr id="6" name="Picture 2"/>
          <p:cNvPicPr>
            <a:picLocks noChangeAspect="1" noChangeArrowheads="1"/>
          </p:cNvPicPr>
          <p:nvPr/>
        </p:nvPicPr>
        <p:blipFill>
          <a:blip r:embed="rId2" cstate="print"/>
          <a:srcRect/>
          <a:stretch>
            <a:fillRect/>
          </a:stretch>
        </p:blipFill>
        <p:spPr bwMode="auto">
          <a:xfrm>
            <a:off x="1241336" y="656612"/>
            <a:ext cx="7922903" cy="4037286"/>
          </a:xfrm>
          <a:prstGeom prst="rect">
            <a:avLst/>
          </a:prstGeom>
          <a:noFill/>
          <a:ln w="9525">
            <a:noFill/>
            <a:miter lim="800000"/>
            <a:headEnd/>
            <a:tailEnd/>
          </a:ln>
        </p:spPr>
      </p:pic>
      <p:sp>
        <p:nvSpPr>
          <p:cNvPr id="7" name="TextBox 6"/>
          <p:cNvSpPr txBox="1"/>
          <p:nvPr/>
        </p:nvSpPr>
        <p:spPr>
          <a:xfrm>
            <a:off x="939800" y="4922426"/>
            <a:ext cx="8177159" cy="1404559"/>
          </a:xfrm>
          <a:prstGeom prst="rect">
            <a:avLst/>
          </a:prstGeom>
          <a:noFill/>
        </p:spPr>
        <p:txBody>
          <a:bodyPr wrap="square" lIns="100669" tIns="50334" rIns="100669" bIns="50334" rtlCol="0">
            <a:spAutoFit/>
          </a:bodyPr>
          <a:lstStyle/>
          <a:p>
            <a:r>
              <a:rPr lang="en-GB" sz="2100" dirty="0" smtClean="0">
                <a:latin typeface="Arial Rounded MT Bold" pitchFamily="34" charset="0"/>
              </a:rPr>
              <a:t>In an electric, containing a battery and a resistance we get a current  I = V/R flowing through the resistance, however, in a magnetic circuit consisting of a source of mmf (F), an iron path we get a  flux  (</a:t>
            </a:r>
            <a:r>
              <a:rPr lang="el-GR" sz="2100" dirty="0" smtClean="0">
                <a:latin typeface="Times New Roman"/>
                <a:cs typeface="Times New Roman"/>
              </a:rPr>
              <a:t>Φ</a:t>
            </a:r>
            <a:r>
              <a:rPr lang="en-GB" sz="2100" dirty="0" smtClean="0">
                <a:latin typeface="Arial Rounded MT Bold" pitchFamily="34" charset="0"/>
                <a:cs typeface="Times New Roman"/>
              </a:rPr>
              <a:t>) produced.</a:t>
            </a:r>
            <a:endParaRPr lang="en-GB" sz="2100" dirty="0">
              <a:latin typeface="Arial Rounded MT Bold"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r>
              <a:rPr lang="en-US" smtClean="0"/>
              <a:t>Magnetism  and Electromagnetism 2015-16</a:t>
            </a:r>
            <a:endParaRPr lang="en-US"/>
          </a:p>
        </p:txBody>
      </p:sp>
      <p:sp>
        <p:nvSpPr>
          <p:cNvPr id="3" name="Slide Number Placeholder 2"/>
          <p:cNvSpPr>
            <a:spLocks noGrp="1"/>
          </p:cNvSpPr>
          <p:nvPr>
            <p:ph type="sldNum" sz="quarter" idx="12"/>
          </p:nvPr>
        </p:nvSpPr>
        <p:spPr/>
        <p:txBody>
          <a:bodyPr/>
          <a:lstStyle/>
          <a:p>
            <a:fld id="{2BE0B4E8-B4AB-4DD4-860E-855BEAB4651D}" type="slidenum">
              <a:rPr lang="en-US" smtClean="0"/>
              <a:pPr/>
              <a:t>11</a:t>
            </a:fld>
            <a:endParaRPr lang="en-US"/>
          </a:p>
        </p:txBody>
      </p:sp>
      <p:sp>
        <p:nvSpPr>
          <p:cNvPr id="4" name="TextBox 3"/>
          <p:cNvSpPr txBox="1"/>
          <p:nvPr/>
        </p:nvSpPr>
        <p:spPr>
          <a:xfrm>
            <a:off x="776255" y="656615"/>
            <a:ext cx="8667788" cy="6026350"/>
          </a:xfrm>
          <a:prstGeom prst="rect">
            <a:avLst/>
          </a:prstGeom>
          <a:noFill/>
        </p:spPr>
        <p:txBody>
          <a:bodyPr wrap="square" lIns="100669" tIns="50334" rIns="100669" bIns="50334" rtlCol="0">
            <a:spAutoFit/>
          </a:bodyPr>
          <a:lstStyle/>
          <a:p>
            <a:r>
              <a:rPr lang="en-GB" sz="2300" dirty="0" smtClean="0">
                <a:latin typeface="Arial Rounded MT Bold" pitchFamily="34" charset="0"/>
              </a:rPr>
              <a:t>There is a corresponding similarity between these two situations such that:</a:t>
            </a:r>
          </a:p>
          <a:p>
            <a:endParaRPr lang="en-GB" sz="2300" dirty="0" smtClean="0">
              <a:latin typeface="Arial Rounded MT Bold" pitchFamily="34" charset="0"/>
            </a:endParaRPr>
          </a:p>
          <a:p>
            <a:r>
              <a:rPr lang="en-GB" sz="2300" dirty="0" smtClean="0">
                <a:latin typeface="Arial Rounded MT Bold" pitchFamily="34" charset="0"/>
              </a:rPr>
              <a:t>In an electric circuit :</a:t>
            </a:r>
          </a:p>
          <a:p>
            <a:endParaRPr lang="en-GB" sz="2300" dirty="0" smtClean="0">
              <a:solidFill>
                <a:srgbClr val="FF0000"/>
              </a:solidFill>
              <a:latin typeface="Arial Rounded MT Bold" pitchFamily="34" charset="0"/>
            </a:endParaRPr>
          </a:p>
          <a:p>
            <a:r>
              <a:rPr lang="en-GB" sz="2300" dirty="0" smtClean="0">
                <a:solidFill>
                  <a:srgbClr val="FF0000"/>
                </a:solidFill>
                <a:latin typeface="Arial Rounded MT Bold" pitchFamily="34" charset="0"/>
              </a:rPr>
              <a:t>		I = V / R     </a:t>
            </a:r>
            <a:r>
              <a:rPr lang="en-GB" sz="2300" dirty="0" smtClean="0">
                <a:latin typeface="Arial Rounded MT Bold" pitchFamily="34" charset="0"/>
              </a:rPr>
              <a:t>and in a magnetic circuit:</a:t>
            </a:r>
          </a:p>
          <a:p>
            <a:endParaRPr lang="en-GB" sz="2300" dirty="0" smtClean="0">
              <a:solidFill>
                <a:srgbClr val="FF0000"/>
              </a:solidFill>
              <a:latin typeface="Arial Rounded MT Bold" pitchFamily="34" charset="0"/>
            </a:endParaRPr>
          </a:p>
          <a:p>
            <a:r>
              <a:rPr lang="en-GB" sz="2300" dirty="0" smtClean="0">
                <a:solidFill>
                  <a:srgbClr val="FF0000"/>
                </a:solidFill>
                <a:latin typeface="Arial Rounded MT Bold" pitchFamily="34" charset="0"/>
              </a:rPr>
              <a:t>	            </a:t>
            </a:r>
            <a:r>
              <a:rPr lang="el-GR" sz="2300" dirty="0" smtClean="0">
                <a:solidFill>
                  <a:srgbClr val="FF0000"/>
                </a:solidFill>
                <a:latin typeface="Times New Roman"/>
                <a:cs typeface="Times New Roman"/>
              </a:rPr>
              <a:t>Φ</a:t>
            </a:r>
            <a:r>
              <a:rPr lang="en-GB" sz="2300" dirty="0" smtClean="0">
                <a:solidFill>
                  <a:srgbClr val="FF0000"/>
                </a:solidFill>
                <a:latin typeface="Arial Rounded MT Bold" pitchFamily="34" charset="0"/>
                <a:cs typeface="Times New Roman"/>
              </a:rPr>
              <a:t> = F / S  </a:t>
            </a:r>
          </a:p>
          <a:p>
            <a:r>
              <a:rPr lang="en-GB" sz="2300" dirty="0" smtClean="0">
                <a:solidFill>
                  <a:srgbClr val="FF0000"/>
                </a:solidFill>
                <a:latin typeface="Arial Rounded MT Bold" pitchFamily="34" charset="0"/>
                <a:cs typeface="Times New Roman"/>
              </a:rPr>
              <a:t>       </a:t>
            </a:r>
          </a:p>
          <a:p>
            <a:r>
              <a:rPr lang="en-GB" sz="2300" dirty="0" smtClean="0">
                <a:latin typeface="Arial Rounded MT Bold" pitchFamily="34" charset="0"/>
                <a:cs typeface="Times New Roman"/>
              </a:rPr>
              <a:t>where </a:t>
            </a:r>
            <a:r>
              <a:rPr lang="en-GB" sz="2300" dirty="0" smtClean="0">
                <a:solidFill>
                  <a:srgbClr val="FF0000"/>
                </a:solidFill>
                <a:latin typeface="Arial Rounded MT Bold" pitchFamily="34" charset="0"/>
                <a:cs typeface="Times New Roman"/>
              </a:rPr>
              <a:t>“S” </a:t>
            </a:r>
            <a:r>
              <a:rPr lang="en-GB" sz="2300" dirty="0" smtClean="0">
                <a:latin typeface="Arial Rounded MT Bold" pitchFamily="34" charset="0"/>
                <a:cs typeface="Times New Roman"/>
              </a:rPr>
              <a:t>is the effective resistance </a:t>
            </a:r>
            <a:r>
              <a:rPr lang="en-GB" sz="2300" dirty="0" smtClean="0">
                <a:solidFill>
                  <a:srgbClr val="FF0000"/>
                </a:solidFill>
                <a:latin typeface="Arial Rounded MT Bold" pitchFamily="34" charset="0"/>
                <a:cs typeface="Times New Roman"/>
              </a:rPr>
              <a:t>(RELUCTANCE) </a:t>
            </a:r>
            <a:r>
              <a:rPr lang="en-GB" sz="2300" dirty="0" smtClean="0">
                <a:latin typeface="Arial Rounded MT Bold" pitchFamily="34" charset="0"/>
                <a:cs typeface="Times New Roman"/>
              </a:rPr>
              <a:t>the mmf perceives when the mmf is trying to form a flux within the iron path. </a:t>
            </a:r>
            <a:r>
              <a:rPr lang="en-GB" sz="2300" dirty="0" smtClean="0">
                <a:solidFill>
                  <a:srgbClr val="FF0000"/>
                </a:solidFill>
                <a:latin typeface="Arial Rounded MT Bold" pitchFamily="34" charset="0"/>
                <a:cs typeface="Times New Roman"/>
              </a:rPr>
              <a:t>Unit of S = </a:t>
            </a:r>
            <a:r>
              <a:rPr lang="en-GB" sz="2300" dirty="0" err="1" smtClean="0">
                <a:solidFill>
                  <a:srgbClr val="FF0000"/>
                </a:solidFill>
                <a:latin typeface="Arial Rounded MT Bold" pitchFamily="34" charset="0"/>
                <a:cs typeface="Times New Roman"/>
              </a:rPr>
              <a:t>A.t</a:t>
            </a:r>
            <a:r>
              <a:rPr lang="en-GB" sz="2300" dirty="0" smtClean="0">
                <a:solidFill>
                  <a:srgbClr val="FF0000"/>
                </a:solidFill>
                <a:latin typeface="Arial Rounded MT Bold" pitchFamily="34" charset="0"/>
                <a:cs typeface="Times New Roman"/>
              </a:rPr>
              <a:t> / Wb</a:t>
            </a:r>
          </a:p>
          <a:p>
            <a:endParaRPr lang="en-GB" sz="2300" dirty="0" smtClean="0">
              <a:latin typeface="Arial Rounded MT Bold" pitchFamily="34" charset="0"/>
              <a:cs typeface="Times New Roman"/>
            </a:endParaRPr>
          </a:p>
          <a:p>
            <a:r>
              <a:rPr lang="en-GB" sz="2300" dirty="0" smtClean="0">
                <a:latin typeface="Arial Rounded MT Bold" pitchFamily="34" charset="0"/>
                <a:cs typeface="Times New Roman"/>
              </a:rPr>
              <a:t>Note: Flux is considered to be the equivalent of current BUT flux does not flow, through the iron it just s within the iron. </a:t>
            </a:r>
            <a:endParaRPr lang="en-GB" sz="2300" dirty="0" smtClean="0">
              <a:latin typeface="Arial Rounded MT Bold" pitchFamily="34" charset="0"/>
            </a:endParaRPr>
          </a:p>
          <a:p>
            <a:endParaRPr lang="en-GB" sz="2300" dirty="0" smtClean="0">
              <a:latin typeface="Arial Rounded MT Bold" pitchFamily="34" charset="0"/>
            </a:endParaRPr>
          </a:p>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r>
              <a:rPr lang="en-US" smtClean="0"/>
              <a:t>Magnetism  and Electromagnetism 2015-16</a:t>
            </a:r>
            <a:endParaRPr lang="en-US"/>
          </a:p>
        </p:txBody>
      </p:sp>
      <p:sp>
        <p:nvSpPr>
          <p:cNvPr id="3" name="Slide Number Placeholder 2"/>
          <p:cNvSpPr>
            <a:spLocks noGrp="1"/>
          </p:cNvSpPr>
          <p:nvPr>
            <p:ph type="sldNum" sz="quarter" idx="12"/>
          </p:nvPr>
        </p:nvSpPr>
        <p:spPr/>
        <p:txBody>
          <a:bodyPr/>
          <a:lstStyle/>
          <a:p>
            <a:fld id="{2BE0B4E8-B4AB-4DD4-860E-855BEAB4651D}" type="slidenum">
              <a:rPr lang="en-US" smtClean="0"/>
              <a:pPr/>
              <a:t>12</a:t>
            </a:fld>
            <a:endParaRPr lang="en-US"/>
          </a:p>
        </p:txBody>
      </p:sp>
      <p:sp>
        <p:nvSpPr>
          <p:cNvPr id="4" name="TextBox 3"/>
          <p:cNvSpPr txBox="1"/>
          <p:nvPr/>
        </p:nvSpPr>
        <p:spPr>
          <a:xfrm>
            <a:off x="858029" y="656614"/>
            <a:ext cx="8258929" cy="6118683"/>
          </a:xfrm>
          <a:prstGeom prst="rect">
            <a:avLst/>
          </a:prstGeom>
          <a:noFill/>
        </p:spPr>
        <p:txBody>
          <a:bodyPr wrap="square" lIns="100669" tIns="50334" rIns="100669" bIns="50334" rtlCol="0">
            <a:spAutoFit/>
          </a:bodyPr>
          <a:lstStyle/>
          <a:p>
            <a:r>
              <a:rPr lang="en-GB" sz="2300" dirty="0" smtClean="0">
                <a:latin typeface="Arial Rounded MT Bold" pitchFamily="34" charset="0"/>
              </a:rPr>
              <a:t>We can therefore say that:</a:t>
            </a:r>
          </a:p>
          <a:p>
            <a:endParaRPr lang="en-GB" sz="2300" dirty="0" smtClean="0">
              <a:latin typeface="Arial Rounded MT Bold" pitchFamily="34" charset="0"/>
            </a:endParaRPr>
          </a:p>
          <a:p>
            <a:r>
              <a:rPr lang="en-GB" sz="2300" dirty="0" smtClean="0">
                <a:solidFill>
                  <a:srgbClr val="FF0000"/>
                </a:solidFill>
                <a:latin typeface="Arial Rounded MT Bold" pitchFamily="34" charset="0"/>
              </a:rPr>
              <a:t>If we apply a voltage (V) to a resistive path (R) a current I will flow.</a:t>
            </a:r>
          </a:p>
          <a:p>
            <a:endParaRPr lang="en-GB" sz="2300" dirty="0" smtClean="0">
              <a:latin typeface="Arial Rounded MT Bold" pitchFamily="34" charset="0"/>
            </a:endParaRPr>
          </a:p>
          <a:p>
            <a:r>
              <a:rPr lang="en-GB" sz="2300" dirty="0" smtClean="0">
                <a:latin typeface="Arial Rounded MT Bold" pitchFamily="34" charset="0"/>
              </a:rPr>
              <a:t>And also:</a:t>
            </a:r>
          </a:p>
          <a:p>
            <a:endParaRPr lang="en-GB" sz="2300" dirty="0" smtClean="0">
              <a:latin typeface="Arial Rounded MT Bold" pitchFamily="34" charset="0"/>
            </a:endParaRPr>
          </a:p>
          <a:p>
            <a:r>
              <a:rPr lang="en-GB" sz="2300" dirty="0" smtClean="0">
                <a:latin typeface="Arial Rounded MT Bold" pitchFamily="34" charset="0"/>
              </a:rPr>
              <a:t>If we apply an mmf (F) to a magnetic path of reluctance (S) then a flux (</a:t>
            </a:r>
            <a:r>
              <a:rPr lang="el-GR" sz="2300" dirty="0" smtClean="0">
                <a:latin typeface="Times New Roman"/>
                <a:cs typeface="Times New Roman"/>
              </a:rPr>
              <a:t>Φ</a:t>
            </a:r>
            <a:r>
              <a:rPr lang="en-GB" sz="2300" dirty="0" smtClean="0">
                <a:latin typeface="Arial Rounded MT Bold" pitchFamily="34" charset="0"/>
                <a:cs typeface="Times New Roman"/>
              </a:rPr>
              <a:t> ) will be produced.</a:t>
            </a:r>
          </a:p>
          <a:p>
            <a:endParaRPr lang="en-GB" sz="2300" dirty="0" smtClean="0">
              <a:latin typeface="Arial Rounded MT Bold" pitchFamily="34" charset="0"/>
              <a:cs typeface="Times New Roman"/>
            </a:endParaRPr>
          </a:p>
          <a:p>
            <a:r>
              <a:rPr lang="en-GB" sz="2300" dirty="0" smtClean="0">
                <a:latin typeface="Arial Rounded MT Bold" pitchFamily="34" charset="0"/>
                <a:cs typeface="Times New Roman"/>
              </a:rPr>
              <a:t>The strength or intensity of the mmf is defined by “H” where H = F/l where l is the length of the magnetic path. H is known as the Magnetic Field Strength.</a:t>
            </a:r>
          </a:p>
          <a:p>
            <a:endParaRPr lang="en-GB" sz="2300" dirty="0" smtClean="0">
              <a:latin typeface="Arial Rounded MT Bold" pitchFamily="34" charset="0"/>
              <a:cs typeface="Times New Roman"/>
            </a:endParaRPr>
          </a:p>
          <a:p>
            <a:r>
              <a:rPr lang="en-GB" sz="2300" dirty="0" smtClean="0">
                <a:solidFill>
                  <a:srgbClr val="FF0000"/>
                </a:solidFill>
                <a:latin typeface="Arial Rounded MT Bold" pitchFamily="34" charset="0"/>
                <a:cs typeface="Times New Roman"/>
              </a:rPr>
              <a:t>H = F/l , unit of H is At /m  i.e. Ampere turns per meter</a:t>
            </a:r>
            <a:r>
              <a:rPr lang="en-GB" sz="2300" dirty="0" smtClean="0">
                <a:latin typeface="Arial Rounded MT Bold" pitchFamily="34" charset="0"/>
                <a:cs typeface="Times New Roman"/>
              </a:rPr>
              <a:t>.</a:t>
            </a:r>
          </a:p>
          <a:p>
            <a:endParaRPr lang="en-GB" sz="2300" dirty="0" smtClean="0">
              <a:solidFill>
                <a:srgbClr val="FF0000"/>
              </a:solidFill>
              <a:latin typeface="Arial Rounded MT Bold" pitchFamily="34" charset="0"/>
              <a:cs typeface="Times New Roman"/>
            </a:endParaRPr>
          </a:p>
          <a:p>
            <a:endParaRPr lang="en-GB" sz="2300" dirty="0">
              <a:solidFill>
                <a:srgbClr val="FF0000"/>
              </a:solidFill>
              <a:latin typeface="Arial Rounded MT Bold" pitchFamily="34"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9197" y="290542"/>
            <a:ext cx="9345453" cy="746950"/>
          </a:xfrm>
        </p:spPr>
        <p:txBody>
          <a:bodyPr/>
          <a:lstStyle/>
          <a:p>
            <a:r>
              <a:rPr lang="en-GB" sz="2500" b="1" dirty="0" smtClean="0">
                <a:solidFill>
                  <a:srgbClr val="303090"/>
                </a:solidFill>
              </a:rPr>
              <a:t/>
            </a:r>
            <a:br>
              <a:rPr lang="en-GB" sz="2500" b="1" dirty="0" smtClean="0">
                <a:solidFill>
                  <a:srgbClr val="303090"/>
                </a:solidFill>
              </a:rPr>
            </a:br>
            <a:r>
              <a:rPr lang="en-GB" sz="2500" b="1" dirty="0" smtClean="0">
                <a:solidFill>
                  <a:srgbClr val="303090"/>
                </a:solidFill>
              </a:rPr>
              <a:t/>
            </a:r>
            <a:br>
              <a:rPr lang="en-GB" sz="2500" b="1" dirty="0" smtClean="0">
                <a:solidFill>
                  <a:srgbClr val="303090"/>
                </a:solidFill>
              </a:rPr>
            </a:br>
            <a:r>
              <a:rPr lang="en-GB" sz="2500" b="1" dirty="0" smtClean="0">
                <a:solidFill>
                  <a:srgbClr val="303090"/>
                </a:solidFill>
              </a:rPr>
              <a:t>Electromagnetic Theory</a:t>
            </a:r>
            <a:br>
              <a:rPr lang="en-GB" sz="2500" b="1" dirty="0" smtClean="0">
                <a:solidFill>
                  <a:srgbClr val="303090"/>
                </a:solidFill>
              </a:rPr>
            </a:br>
            <a:r>
              <a:rPr lang="en-GB" sz="2500" b="1" dirty="0" smtClean="0">
                <a:solidFill>
                  <a:srgbClr val="303090"/>
                </a:solidFill>
              </a:rPr>
              <a:t/>
            </a:r>
            <a:br>
              <a:rPr lang="en-GB" sz="2500" b="1" dirty="0" smtClean="0">
                <a:solidFill>
                  <a:srgbClr val="303090"/>
                </a:solidFill>
              </a:rPr>
            </a:br>
            <a:endParaRPr lang="en-GB" sz="2500" b="1" dirty="0">
              <a:solidFill>
                <a:srgbClr val="303090"/>
              </a:solidFill>
            </a:endParaRPr>
          </a:p>
        </p:txBody>
      </p:sp>
      <p:sp>
        <p:nvSpPr>
          <p:cNvPr id="3" name="Footer Placeholder 2"/>
          <p:cNvSpPr>
            <a:spLocks noGrp="1"/>
          </p:cNvSpPr>
          <p:nvPr>
            <p:ph type="ftr" sz="quarter" idx="11"/>
          </p:nvPr>
        </p:nvSpPr>
        <p:spPr/>
        <p:txBody>
          <a:bodyPr/>
          <a:lstStyle/>
          <a:p>
            <a:r>
              <a:rPr lang="en-US" smtClean="0"/>
              <a:t>Magnetism  and Electromagnetism 2015-16</a:t>
            </a:r>
            <a:endParaRPr lang="en-US"/>
          </a:p>
        </p:txBody>
      </p:sp>
      <p:sp>
        <p:nvSpPr>
          <p:cNvPr id="4" name="Slide Number Placeholder 3"/>
          <p:cNvSpPr>
            <a:spLocks noGrp="1"/>
          </p:cNvSpPr>
          <p:nvPr>
            <p:ph type="sldNum" sz="quarter" idx="12"/>
          </p:nvPr>
        </p:nvSpPr>
        <p:spPr/>
        <p:txBody>
          <a:bodyPr/>
          <a:lstStyle/>
          <a:p>
            <a:fld id="{949DC01E-E9DF-4270-8D9E-141894FA2791}" type="slidenum">
              <a:rPr lang="en-US" smtClean="0"/>
              <a:pPr/>
              <a:t>13</a:t>
            </a:fld>
            <a:endParaRPr lang="en-US"/>
          </a:p>
        </p:txBody>
      </p:sp>
      <p:sp>
        <p:nvSpPr>
          <p:cNvPr id="5" name="TextBox 4"/>
          <p:cNvSpPr txBox="1"/>
          <p:nvPr/>
        </p:nvSpPr>
        <p:spPr>
          <a:xfrm>
            <a:off x="694486" y="1189843"/>
            <a:ext cx="8504246" cy="3287139"/>
          </a:xfrm>
          <a:prstGeom prst="rect">
            <a:avLst/>
          </a:prstGeom>
          <a:noFill/>
        </p:spPr>
        <p:txBody>
          <a:bodyPr wrap="square" lIns="100669" tIns="50334" rIns="100669" bIns="50334" rtlCol="0">
            <a:spAutoFit/>
          </a:bodyPr>
          <a:lstStyle/>
          <a:p>
            <a:r>
              <a:rPr lang="en-GB" sz="2300" dirty="0" smtClean="0">
                <a:latin typeface="Arial Rounded MT Bold" pitchFamily="34" charset="0"/>
              </a:rPr>
              <a:t>Electromagnetic Theory is the study of the laws associated with the magnetic field around a current carrying conductor.</a:t>
            </a:r>
          </a:p>
          <a:p>
            <a:r>
              <a:rPr lang="en-GB" sz="2300" dirty="0" smtClean="0">
                <a:latin typeface="Arial Rounded MT Bold" pitchFamily="34" charset="0"/>
              </a:rPr>
              <a:t>Consider the magnetic field around a single solid wire passing through this paper at 90</a:t>
            </a:r>
            <a:r>
              <a:rPr lang="en-GB" sz="2300" dirty="0" smtClean="0">
                <a:latin typeface="Arial Rounded MT Bold" pitchFamily="34" charset="0"/>
                <a:cs typeface="Times New Roman"/>
              </a:rPr>
              <a:t>⁰  at point “A” and returning through the paper at point “B”, again at 90</a:t>
            </a:r>
            <a:r>
              <a:rPr lang="en-GB" sz="2300" dirty="0" smtClean="0">
                <a:latin typeface="Calibri"/>
                <a:cs typeface="Times New Roman"/>
              </a:rPr>
              <a:t>⁰.</a:t>
            </a:r>
          </a:p>
          <a:p>
            <a:endParaRPr lang="en-GB" sz="2300" dirty="0" smtClean="0">
              <a:latin typeface="Calibri"/>
              <a:cs typeface="Times New Roman"/>
            </a:endParaRPr>
          </a:p>
          <a:p>
            <a:endParaRPr lang="en-GB" sz="2300" dirty="0" smtClean="0">
              <a:latin typeface="Calibri"/>
              <a:cs typeface="Times New Roman"/>
            </a:endParaRPr>
          </a:p>
          <a:p>
            <a:endParaRPr lang="en-GB" sz="2300" dirty="0">
              <a:latin typeface="Arial Rounded MT Bold" pitchFamily="34" charset="0"/>
            </a:endParaRPr>
          </a:p>
        </p:txBody>
      </p:sp>
      <p:pic>
        <p:nvPicPr>
          <p:cNvPr id="65540" name="Picture 4"/>
          <p:cNvPicPr>
            <a:picLocks noChangeAspect="1" noChangeArrowheads="1"/>
          </p:cNvPicPr>
          <p:nvPr/>
        </p:nvPicPr>
        <p:blipFill>
          <a:blip r:embed="rId2" cstate="print"/>
          <a:srcRect/>
          <a:stretch>
            <a:fillRect/>
          </a:stretch>
        </p:blipFill>
        <p:spPr bwMode="auto">
          <a:xfrm>
            <a:off x="4946611" y="3627443"/>
            <a:ext cx="4488846" cy="2468673"/>
          </a:xfrm>
          <a:prstGeom prst="rect">
            <a:avLst/>
          </a:prstGeom>
          <a:noFill/>
          <a:ln w="9525">
            <a:noFill/>
            <a:miter lim="800000"/>
            <a:headEnd/>
            <a:tailEnd/>
          </a:ln>
        </p:spPr>
      </p:pic>
      <p:sp>
        <p:nvSpPr>
          <p:cNvPr id="10" name="TextBox 9"/>
          <p:cNvSpPr txBox="1"/>
          <p:nvPr/>
        </p:nvSpPr>
        <p:spPr>
          <a:xfrm>
            <a:off x="5273694" y="4236847"/>
            <a:ext cx="490630" cy="378650"/>
          </a:xfrm>
          <a:prstGeom prst="rect">
            <a:avLst/>
          </a:prstGeom>
          <a:noFill/>
        </p:spPr>
        <p:txBody>
          <a:bodyPr wrap="square" lIns="100669" tIns="50334" rIns="100669" bIns="50334" rtlCol="0">
            <a:spAutoFit/>
          </a:bodyPr>
          <a:lstStyle/>
          <a:p>
            <a:r>
              <a:rPr lang="en-GB" dirty="0" smtClean="0"/>
              <a:t>A</a:t>
            </a:r>
            <a:endParaRPr lang="en-GB" dirty="0"/>
          </a:p>
        </p:txBody>
      </p:sp>
      <p:sp>
        <p:nvSpPr>
          <p:cNvPr id="11" name="TextBox 10"/>
          <p:cNvSpPr txBox="1"/>
          <p:nvPr/>
        </p:nvSpPr>
        <p:spPr>
          <a:xfrm>
            <a:off x="8708100" y="4922417"/>
            <a:ext cx="1144803" cy="378650"/>
          </a:xfrm>
          <a:prstGeom prst="rect">
            <a:avLst/>
          </a:prstGeom>
          <a:noFill/>
        </p:spPr>
        <p:txBody>
          <a:bodyPr wrap="square" lIns="100669" tIns="50334" rIns="100669" bIns="50334" rtlCol="0">
            <a:spAutoFit/>
          </a:bodyPr>
          <a:lstStyle/>
          <a:p>
            <a:r>
              <a:rPr lang="en-GB" dirty="0" smtClean="0"/>
              <a:t>B</a:t>
            </a:r>
            <a:endParaRPr lang="en-GB" dirty="0"/>
          </a:p>
        </p:txBody>
      </p:sp>
      <p:cxnSp>
        <p:nvCxnSpPr>
          <p:cNvPr id="13" name="Straight Arrow Connector 12"/>
          <p:cNvCxnSpPr/>
          <p:nvPr/>
        </p:nvCxnSpPr>
        <p:spPr>
          <a:xfrm flipH="1" flipV="1">
            <a:off x="8217473" y="4617720"/>
            <a:ext cx="408859" cy="380875"/>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a:stCxn id="10" idx="2"/>
          </p:cNvCxnSpPr>
          <p:nvPr/>
        </p:nvCxnSpPr>
        <p:spPr>
          <a:xfrm>
            <a:off x="5519009" y="4615497"/>
            <a:ext cx="981260" cy="2227"/>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6" name="TextBox 15"/>
          <p:cNvSpPr txBox="1"/>
          <p:nvPr/>
        </p:nvSpPr>
        <p:spPr>
          <a:xfrm>
            <a:off x="776258" y="3627447"/>
            <a:ext cx="4006809" cy="1486646"/>
          </a:xfrm>
          <a:prstGeom prst="rect">
            <a:avLst/>
          </a:prstGeom>
          <a:noFill/>
        </p:spPr>
        <p:txBody>
          <a:bodyPr wrap="square" lIns="100669" tIns="50334" rIns="100669" bIns="50334" rtlCol="0">
            <a:spAutoFit/>
          </a:bodyPr>
          <a:lstStyle/>
          <a:p>
            <a:r>
              <a:rPr lang="en-GB" dirty="0" smtClean="0"/>
              <a:t>Note: Lines are more concentrated near  to the wire. </a:t>
            </a:r>
          </a:p>
          <a:p>
            <a:r>
              <a:rPr lang="en-GB" dirty="0" smtClean="0"/>
              <a:t>The direction of the lines is determined by </a:t>
            </a:r>
            <a:r>
              <a:rPr lang="en-GB" b="1" dirty="0" smtClean="0"/>
              <a:t>MAXWELL’S CORK_SCREW  RULE</a:t>
            </a:r>
            <a:endParaRPr lang="en-GB" b="1"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500" b="1" dirty="0" smtClean="0">
                <a:latin typeface="Arial Rounded MT Bold" pitchFamily="34" charset="0"/>
              </a:rPr>
              <a:t>Maxwell’s Corkscrew Rule</a:t>
            </a:r>
            <a:endParaRPr lang="en-GB" sz="2500" b="1" dirty="0">
              <a:latin typeface="Arial Rounded MT Bold" pitchFamily="34" charset="0"/>
            </a:endParaRPr>
          </a:p>
        </p:txBody>
      </p:sp>
      <p:sp>
        <p:nvSpPr>
          <p:cNvPr id="3" name="Footer Placeholder 2"/>
          <p:cNvSpPr>
            <a:spLocks noGrp="1"/>
          </p:cNvSpPr>
          <p:nvPr>
            <p:ph type="ftr" sz="quarter" idx="11"/>
          </p:nvPr>
        </p:nvSpPr>
        <p:spPr/>
        <p:txBody>
          <a:bodyPr/>
          <a:lstStyle/>
          <a:p>
            <a:r>
              <a:rPr lang="en-US" smtClean="0"/>
              <a:t>Magnetism  and Electromagnetism 2015-16</a:t>
            </a:r>
            <a:endParaRPr lang="en-US"/>
          </a:p>
        </p:txBody>
      </p:sp>
      <p:sp>
        <p:nvSpPr>
          <p:cNvPr id="4" name="Slide Number Placeholder 3"/>
          <p:cNvSpPr>
            <a:spLocks noGrp="1"/>
          </p:cNvSpPr>
          <p:nvPr>
            <p:ph type="sldNum" sz="quarter" idx="12"/>
          </p:nvPr>
        </p:nvSpPr>
        <p:spPr/>
        <p:txBody>
          <a:bodyPr/>
          <a:lstStyle/>
          <a:p>
            <a:fld id="{949DC01E-E9DF-4270-8D9E-141894FA2791}" type="slidenum">
              <a:rPr lang="en-US" smtClean="0"/>
              <a:pPr/>
              <a:t>14</a:t>
            </a:fld>
            <a:endParaRPr lang="en-US"/>
          </a:p>
        </p:txBody>
      </p:sp>
      <p:pic>
        <p:nvPicPr>
          <p:cNvPr id="66562" name="Picture 2"/>
          <p:cNvPicPr>
            <a:picLocks noChangeAspect="1" noChangeArrowheads="1"/>
          </p:cNvPicPr>
          <p:nvPr/>
        </p:nvPicPr>
        <p:blipFill>
          <a:blip r:embed="rId2" cstate="print"/>
          <a:srcRect/>
          <a:stretch>
            <a:fillRect/>
          </a:stretch>
        </p:blipFill>
        <p:spPr bwMode="auto">
          <a:xfrm>
            <a:off x="5846096" y="1951587"/>
            <a:ext cx="3707922" cy="2463429"/>
          </a:xfrm>
          <a:prstGeom prst="rect">
            <a:avLst/>
          </a:prstGeom>
          <a:noFill/>
          <a:ln w="9525">
            <a:noFill/>
            <a:miter lim="800000"/>
            <a:headEnd/>
            <a:tailEnd/>
          </a:ln>
        </p:spPr>
      </p:pic>
      <p:sp>
        <p:nvSpPr>
          <p:cNvPr id="6" name="TextBox 5"/>
          <p:cNvSpPr txBox="1"/>
          <p:nvPr/>
        </p:nvSpPr>
        <p:spPr>
          <a:xfrm>
            <a:off x="939799" y="1570715"/>
            <a:ext cx="4824524" cy="3148639"/>
          </a:xfrm>
          <a:prstGeom prst="rect">
            <a:avLst/>
          </a:prstGeom>
          <a:noFill/>
        </p:spPr>
        <p:txBody>
          <a:bodyPr wrap="square" lIns="100669" tIns="50334" rIns="100669" bIns="50334" rtlCol="0">
            <a:spAutoFit/>
          </a:bodyPr>
          <a:lstStyle/>
          <a:p>
            <a:r>
              <a:rPr lang="en-GB" dirty="0" smtClean="0">
                <a:latin typeface="Arial Rounded MT Bold" pitchFamily="34" charset="0"/>
              </a:rPr>
              <a:t>If you imagine current is flowing as shown and the corkscrew is screwed into the wire, </a:t>
            </a:r>
            <a:r>
              <a:rPr lang="en-GB" dirty="0" smtClean="0">
                <a:solidFill>
                  <a:srgbClr val="FF0000"/>
                </a:solidFill>
                <a:latin typeface="Arial Rounded MT Bold" pitchFamily="34" charset="0"/>
              </a:rPr>
              <a:t> clockwise</a:t>
            </a:r>
            <a:r>
              <a:rPr lang="en-GB" dirty="0" smtClean="0">
                <a:latin typeface="Arial Rounded MT Bold" pitchFamily="34" charset="0"/>
              </a:rPr>
              <a:t>, then the direction of the magnetic field will be as shown.</a:t>
            </a:r>
          </a:p>
          <a:p>
            <a:endParaRPr lang="en-GB" dirty="0" smtClean="0">
              <a:latin typeface="Arial Rounded MT Bold" pitchFamily="34" charset="0"/>
            </a:endParaRPr>
          </a:p>
          <a:p>
            <a:r>
              <a:rPr lang="en-GB" dirty="0" smtClean="0">
                <a:latin typeface="Arial Rounded MT Bold" pitchFamily="34" charset="0"/>
              </a:rPr>
              <a:t>Note: An arrow is often used to denote the direction of current flowing in a wire. An  “X” is used to indicate an arrow (or current ) flowing away from you and a dot “.”  used to denote the arrow ( or current ) flowing towards you.</a:t>
            </a:r>
            <a:endParaRPr lang="en-GB" dirty="0">
              <a:latin typeface="Arial Rounded MT Bold" pitchFamily="34"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r>
              <a:rPr lang="en-US" smtClean="0"/>
              <a:t>Magnetism  and Electromagnetism 2015-16</a:t>
            </a:r>
            <a:endParaRPr lang="en-US"/>
          </a:p>
        </p:txBody>
      </p:sp>
      <p:sp>
        <p:nvSpPr>
          <p:cNvPr id="3" name="Slide Number Placeholder 2"/>
          <p:cNvSpPr>
            <a:spLocks noGrp="1"/>
          </p:cNvSpPr>
          <p:nvPr>
            <p:ph type="sldNum" sz="quarter" idx="12"/>
          </p:nvPr>
        </p:nvSpPr>
        <p:spPr/>
        <p:txBody>
          <a:bodyPr/>
          <a:lstStyle/>
          <a:p>
            <a:fld id="{2BE0B4E8-B4AB-4DD4-860E-855BEAB4651D}" type="slidenum">
              <a:rPr lang="en-US" smtClean="0"/>
              <a:pPr/>
              <a:t>15</a:t>
            </a:fld>
            <a:endParaRPr lang="en-US"/>
          </a:p>
        </p:txBody>
      </p:sp>
      <p:sp>
        <p:nvSpPr>
          <p:cNvPr id="4" name="TextBox 3"/>
          <p:cNvSpPr txBox="1"/>
          <p:nvPr/>
        </p:nvSpPr>
        <p:spPr>
          <a:xfrm>
            <a:off x="1103346" y="580448"/>
            <a:ext cx="8013615" cy="818501"/>
          </a:xfrm>
          <a:prstGeom prst="rect">
            <a:avLst/>
          </a:prstGeom>
          <a:noFill/>
        </p:spPr>
        <p:txBody>
          <a:bodyPr wrap="square" lIns="100669" tIns="50334" rIns="100669" bIns="50334" rtlCol="0">
            <a:spAutoFit/>
          </a:bodyPr>
          <a:lstStyle/>
          <a:p>
            <a:pPr algn="ctr"/>
            <a:r>
              <a:rPr lang="en-GB" sz="2300" dirty="0" smtClean="0">
                <a:solidFill>
                  <a:srgbClr val="002060"/>
                </a:solidFill>
                <a:latin typeface="Arial Rounded MT Bold" pitchFamily="34" charset="0"/>
              </a:rPr>
              <a:t>Magnetic Field around two current carrying conductors in the near vicinity of each other.</a:t>
            </a:r>
            <a:endParaRPr lang="en-GB" sz="2300" dirty="0">
              <a:solidFill>
                <a:srgbClr val="002060"/>
              </a:solidFill>
              <a:latin typeface="Arial Rounded MT Bold" pitchFamily="34" charset="0"/>
            </a:endParaRPr>
          </a:p>
        </p:txBody>
      </p:sp>
      <p:cxnSp>
        <p:nvCxnSpPr>
          <p:cNvPr id="9" name="Straight Arrow Connector 8"/>
          <p:cNvCxnSpPr/>
          <p:nvPr/>
        </p:nvCxnSpPr>
        <p:spPr>
          <a:xfrm>
            <a:off x="2166373" y="2789509"/>
            <a:ext cx="408859" cy="0"/>
          </a:xfrm>
          <a:prstGeom prst="straightConnector1">
            <a:avLst/>
          </a:prstGeom>
          <a:ln w="25400">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flipH="1">
            <a:off x="3147632" y="2789509"/>
            <a:ext cx="408859" cy="0"/>
          </a:xfrm>
          <a:prstGeom prst="straightConnector1">
            <a:avLst/>
          </a:prstGeom>
          <a:ln w="25400">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19" name="TextBox 18"/>
          <p:cNvSpPr txBox="1"/>
          <p:nvPr/>
        </p:nvSpPr>
        <p:spPr>
          <a:xfrm>
            <a:off x="2084601" y="2713340"/>
            <a:ext cx="490630" cy="378650"/>
          </a:xfrm>
          <a:prstGeom prst="rect">
            <a:avLst/>
          </a:prstGeom>
          <a:solidFill>
            <a:schemeClr val="bg1"/>
          </a:solidFill>
        </p:spPr>
        <p:txBody>
          <a:bodyPr wrap="square" lIns="100669" tIns="50334" rIns="100669" bIns="50334" rtlCol="0">
            <a:spAutoFit/>
          </a:bodyPr>
          <a:lstStyle/>
          <a:p>
            <a:endParaRPr lang="en-GB" dirty="0"/>
          </a:p>
        </p:txBody>
      </p:sp>
      <p:sp>
        <p:nvSpPr>
          <p:cNvPr id="26" name="TextBox 25"/>
          <p:cNvSpPr txBox="1"/>
          <p:nvPr/>
        </p:nvSpPr>
        <p:spPr>
          <a:xfrm>
            <a:off x="3147631" y="2637167"/>
            <a:ext cx="490630" cy="378650"/>
          </a:xfrm>
          <a:prstGeom prst="rect">
            <a:avLst/>
          </a:prstGeom>
          <a:solidFill>
            <a:schemeClr val="bg1"/>
          </a:solidFill>
        </p:spPr>
        <p:txBody>
          <a:bodyPr wrap="square" lIns="100669" tIns="50334" rIns="100669" bIns="50334" rtlCol="0">
            <a:spAutoFit/>
          </a:bodyPr>
          <a:lstStyle/>
          <a:p>
            <a:endParaRPr lang="en-GB" dirty="0"/>
          </a:p>
        </p:txBody>
      </p:sp>
      <p:sp>
        <p:nvSpPr>
          <p:cNvPr id="30" name="TextBox 29"/>
          <p:cNvSpPr txBox="1"/>
          <p:nvPr/>
        </p:nvSpPr>
        <p:spPr>
          <a:xfrm>
            <a:off x="6091412" y="2637167"/>
            <a:ext cx="572400" cy="378650"/>
          </a:xfrm>
          <a:prstGeom prst="rect">
            <a:avLst/>
          </a:prstGeom>
          <a:solidFill>
            <a:schemeClr val="bg1"/>
          </a:solidFill>
          <a:ln w="15875">
            <a:noFill/>
          </a:ln>
        </p:spPr>
        <p:txBody>
          <a:bodyPr wrap="square" lIns="100669" tIns="50334" rIns="100669" bIns="50334" rtlCol="0">
            <a:spAutoFit/>
          </a:bodyPr>
          <a:lstStyle/>
          <a:p>
            <a:endParaRPr lang="en-GB" dirty="0"/>
          </a:p>
        </p:txBody>
      </p:sp>
      <p:cxnSp>
        <p:nvCxnSpPr>
          <p:cNvPr id="32" name="Straight Arrow Connector 31"/>
          <p:cNvCxnSpPr/>
          <p:nvPr/>
        </p:nvCxnSpPr>
        <p:spPr>
          <a:xfrm>
            <a:off x="7972156" y="2713336"/>
            <a:ext cx="490630" cy="0"/>
          </a:xfrm>
          <a:prstGeom prst="straightConnector1">
            <a:avLst/>
          </a:prstGeom>
          <a:ln w="15875">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33" name="TextBox 32"/>
          <p:cNvSpPr txBox="1"/>
          <p:nvPr/>
        </p:nvSpPr>
        <p:spPr>
          <a:xfrm>
            <a:off x="7972156" y="2560987"/>
            <a:ext cx="572400" cy="216163"/>
          </a:xfrm>
          <a:prstGeom prst="rect">
            <a:avLst/>
          </a:prstGeom>
          <a:solidFill>
            <a:schemeClr val="bg1"/>
          </a:solidFill>
        </p:spPr>
        <p:txBody>
          <a:bodyPr wrap="square" lIns="100669" tIns="50334" rIns="100669" bIns="50334" rtlCol="0">
            <a:spAutoFit/>
          </a:bodyPr>
          <a:lstStyle/>
          <a:p>
            <a:endParaRPr lang="en-GB" sz="700" dirty="0"/>
          </a:p>
        </p:txBody>
      </p:sp>
      <p:pic>
        <p:nvPicPr>
          <p:cNvPr id="67587" name="Picture 3"/>
          <p:cNvPicPr>
            <a:picLocks noChangeAspect="1" noChangeArrowheads="1"/>
          </p:cNvPicPr>
          <p:nvPr/>
        </p:nvPicPr>
        <p:blipFill>
          <a:blip r:embed="rId2" cstate="print"/>
          <a:srcRect/>
          <a:stretch>
            <a:fillRect/>
          </a:stretch>
        </p:blipFill>
        <p:spPr bwMode="auto">
          <a:xfrm>
            <a:off x="1430429" y="1646891"/>
            <a:ext cx="7686531" cy="2413048"/>
          </a:xfrm>
          <a:prstGeom prst="rect">
            <a:avLst/>
          </a:prstGeom>
          <a:noFill/>
          <a:ln w="9525">
            <a:noFill/>
            <a:miter lim="800000"/>
            <a:headEnd/>
            <a:tailEnd/>
          </a:ln>
        </p:spPr>
      </p:pic>
      <p:sp>
        <p:nvSpPr>
          <p:cNvPr id="36" name="TextBox 35"/>
          <p:cNvSpPr txBox="1"/>
          <p:nvPr/>
        </p:nvSpPr>
        <p:spPr>
          <a:xfrm>
            <a:off x="1266886" y="4236845"/>
            <a:ext cx="3516179" cy="1209647"/>
          </a:xfrm>
          <a:prstGeom prst="rect">
            <a:avLst/>
          </a:prstGeom>
          <a:noFill/>
        </p:spPr>
        <p:txBody>
          <a:bodyPr wrap="square" lIns="100669" tIns="50334" rIns="100669" bIns="50334" rtlCol="0">
            <a:spAutoFit/>
          </a:bodyPr>
          <a:lstStyle/>
          <a:p>
            <a:r>
              <a:rPr lang="en-GB" dirty="0" smtClean="0">
                <a:latin typeface="Arial Rounded MT Bold" pitchFamily="34" charset="0"/>
              </a:rPr>
              <a:t>Currents flowing in same direction  results in a</a:t>
            </a:r>
          </a:p>
          <a:p>
            <a:r>
              <a:rPr lang="en-GB" dirty="0" smtClean="0">
                <a:latin typeface="Arial Rounded MT Bold" pitchFamily="34" charset="0"/>
              </a:rPr>
              <a:t> </a:t>
            </a:r>
            <a:r>
              <a:rPr lang="en-GB" dirty="0" smtClean="0">
                <a:solidFill>
                  <a:srgbClr val="FF3300"/>
                </a:solidFill>
                <a:latin typeface="Arial Rounded MT Bold" pitchFamily="34" charset="0"/>
              </a:rPr>
              <a:t>Force of attraction between wires</a:t>
            </a:r>
            <a:endParaRPr lang="en-GB" dirty="0">
              <a:latin typeface="Arial Rounded MT Bold" pitchFamily="34" charset="0"/>
            </a:endParaRPr>
          </a:p>
        </p:txBody>
      </p:sp>
      <p:sp>
        <p:nvSpPr>
          <p:cNvPr id="37" name="TextBox 36"/>
          <p:cNvSpPr txBox="1"/>
          <p:nvPr/>
        </p:nvSpPr>
        <p:spPr>
          <a:xfrm>
            <a:off x="5846096" y="4160668"/>
            <a:ext cx="3270864" cy="1209647"/>
          </a:xfrm>
          <a:prstGeom prst="rect">
            <a:avLst/>
          </a:prstGeom>
          <a:noFill/>
        </p:spPr>
        <p:txBody>
          <a:bodyPr wrap="square" lIns="100669" tIns="50334" rIns="100669" bIns="50334" rtlCol="0">
            <a:spAutoFit/>
          </a:bodyPr>
          <a:lstStyle/>
          <a:p>
            <a:r>
              <a:rPr lang="en-GB" dirty="0" smtClean="0">
                <a:latin typeface="Arial Rounded MT Bold" pitchFamily="34" charset="0"/>
              </a:rPr>
              <a:t>Currents in opposite direction results in a </a:t>
            </a:r>
          </a:p>
          <a:p>
            <a:r>
              <a:rPr lang="en-GB" dirty="0" smtClean="0">
                <a:solidFill>
                  <a:srgbClr val="FF3300"/>
                </a:solidFill>
                <a:latin typeface="Arial Rounded MT Bold" pitchFamily="34" charset="0"/>
              </a:rPr>
              <a:t>Force of repulsion between wires</a:t>
            </a:r>
            <a:r>
              <a:rPr lang="en-GB" dirty="0" smtClean="0">
                <a:latin typeface="Arial Rounded MT Bold" pitchFamily="34" charset="0"/>
              </a:rPr>
              <a:t>.</a:t>
            </a:r>
            <a:endParaRPr lang="en-GB" dirty="0">
              <a:latin typeface="Arial Rounded MT Bold" pitchFamily="34"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smtClean="0"/>
              <a:t>Magnetism  and Electromagnetism 2015-16</a:t>
            </a:r>
            <a:endParaRPr lang="en-US"/>
          </a:p>
        </p:txBody>
      </p:sp>
      <p:sp>
        <p:nvSpPr>
          <p:cNvPr id="4" name="Slide Number Placeholder 3"/>
          <p:cNvSpPr>
            <a:spLocks noGrp="1"/>
          </p:cNvSpPr>
          <p:nvPr>
            <p:ph type="sldNum" sz="quarter" idx="12"/>
          </p:nvPr>
        </p:nvSpPr>
        <p:spPr/>
        <p:txBody>
          <a:bodyPr/>
          <a:lstStyle/>
          <a:p>
            <a:fld id="{949DC01E-E9DF-4270-8D9E-141894FA2791}" type="slidenum">
              <a:rPr lang="en-US" smtClean="0"/>
              <a:pPr/>
              <a:t>16</a:t>
            </a:fld>
            <a:endParaRPr lang="en-US"/>
          </a:p>
        </p:txBody>
      </p:sp>
      <p:sp>
        <p:nvSpPr>
          <p:cNvPr id="68609" name="Rectangle 1"/>
          <p:cNvSpPr>
            <a:spLocks noChangeArrowheads="1"/>
          </p:cNvSpPr>
          <p:nvPr/>
        </p:nvSpPr>
        <p:spPr bwMode="auto">
          <a:xfrm>
            <a:off x="858027" y="311252"/>
            <a:ext cx="8422474" cy="4188333"/>
          </a:xfrm>
          <a:prstGeom prst="rect">
            <a:avLst/>
          </a:prstGeom>
          <a:noFill/>
          <a:ln w="9525">
            <a:noFill/>
            <a:miter lim="800000"/>
            <a:headEnd/>
            <a:tailEnd/>
          </a:ln>
          <a:effectLst/>
        </p:spPr>
        <p:txBody>
          <a:bodyPr vert="horz" wrap="square" lIns="100669" tIns="50334" rIns="100669" bIns="50334" numCol="1" anchor="ctr" anchorCtr="0" compatLnSpc="1">
            <a:prstTxWarp prst="textNoShape">
              <a:avLst/>
            </a:prstTxWarp>
            <a:spAutoFit/>
          </a:bodyPr>
          <a:lstStyle/>
          <a:p>
            <a:pPr defTabSz="1006683" eaLnBrk="0" hangingPunct="0"/>
            <a:r>
              <a:rPr lang="en-US" dirty="0" smtClean="0">
                <a:latin typeface="Arial" pitchFamily="34" charset="0"/>
                <a:cs typeface="Arial" pitchFamily="34" charset="0"/>
              </a:rPr>
              <a:t>  </a:t>
            </a:r>
            <a:r>
              <a:rPr lang="en-US" sz="9600" dirty="0" smtClean="0">
                <a:latin typeface="Arial" pitchFamily="34" charset="0"/>
                <a:cs typeface="Arial" pitchFamily="34" charset="0"/>
              </a:rPr>
              <a:t> </a:t>
            </a:r>
            <a:endParaRPr lang="en-US" dirty="0" smtClean="0">
              <a:latin typeface="Arial" pitchFamily="34" charset="0"/>
              <a:cs typeface="Arial" pitchFamily="34" charset="0"/>
            </a:endParaRPr>
          </a:p>
          <a:p>
            <a:pPr defTabSz="1006683" eaLnBrk="0" hangingPunct="0"/>
            <a:r>
              <a:rPr lang="en-US" dirty="0" smtClean="0">
                <a:latin typeface="Arial Rounded MT Bold" pitchFamily="34" charset="0"/>
                <a:cs typeface="Arial" pitchFamily="34" charset="0"/>
              </a:rPr>
              <a:t>Consider two wires which are at a distance d apart, parallel to one another for a length l, and carrying currents I</a:t>
            </a:r>
            <a:r>
              <a:rPr lang="en-US" baseline="-30000" dirty="0" smtClean="0">
                <a:latin typeface="Arial Rounded MT Bold" pitchFamily="34" charset="0"/>
                <a:cs typeface="Arial" pitchFamily="34" charset="0"/>
              </a:rPr>
              <a:t>1</a:t>
            </a:r>
            <a:r>
              <a:rPr lang="en-US" dirty="0" smtClean="0">
                <a:latin typeface="Arial Rounded MT Bold" pitchFamily="34" charset="0"/>
                <a:cs typeface="Arial" pitchFamily="34" charset="0"/>
              </a:rPr>
              <a:t> and I</a:t>
            </a:r>
            <a:r>
              <a:rPr lang="en-US" baseline="-30000" dirty="0" smtClean="0">
                <a:latin typeface="Arial Rounded MT Bold" pitchFamily="34" charset="0"/>
                <a:cs typeface="Arial" pitchFamily="34" charset="0"/>
              </a:rPr>
              <a:t>2</a:t>
            </a:r>
            <a:r>
              <a:rPr lang="en-US" dirty="0" smtClean="0">
                <a:latin typeface="Arial Rounded MT Bold" pitchFamily="34" charset="0"/>
                <a:cs typeface="Arial" pitchFamily="34" charset="0"/>
              </a:rPr>
              <a:t> respectively.</a:t>
            </a:r>
          </a:p>
          <a:p>
            <a:pPr defTabSz="1006683" eaLnBrk="0" hangingPunct="0"/>
            <a:r>
              <a:rPr lang="en-US" dirty="0" smtClean="0">
                <a:latin typeface="Arial Rounded MT Bold" pitchFamily="34" charset="0"/>
                <a:cs typeface="Arial" pitchFamily="34" charset="0"/>
              </a:rPr>
              <a:t>The force is proportional to the currents I</a:t>
            </a:r>
            <a:r>
              <a:rPr lang="en-US" baseline="-30000" dirty="0" smtClean="0">
                <a:latin typeface="Arial Rounded MT Bold" pitchFamily="34" charset="0"/>
                <a:cs typeface="Arial" pitchFamily="34" charset="0"/>
              </a:rPr>
              <a:t>1</a:t>
            </a:r>
            <a:r>
              <a:rPr lang="en-US" dirty="0" smtClean="0">
                <a:latin typeface="Arial Rounded MT Bold" pitchFamily="34" charset="0"/>
                <a:cs typeface="Arial" pitchFamily="34" charset="0"/>
              </a:rPr>
              <a:t> and I</a:t>
            </a:r>
            <a:r>
              <a:rPr lang="en-US" baseline="-30000" dirty="0" smtClean="0">
                <a:latin typeface="Arial Rounded MT Bold" pitchFamily="34" charset="0"/>
                <a:cs typeface="Arial" pitchFamily="34" charset="0"/>
              </a:rPr>
              <a:t>2</a:t>
            </a:r>
            <a:r>
              <a:rPr lang="en-US" dirty="0" smtClean="0">
                <a:latin typeface="Arial Rounded MT Bold" pitchFamily="34" charset="0"/>
                <a:cs typeface="Arial" pitchFamily="34" charset="0"/>
              </a:rPr>
              <a:t> and the length l, and inversely proportional to d. Thus:</a:t>
            </a:r>
          </a:p>
          <a:p>
            <a:pPr defTabSz="1006683" eaLnBrk="0" hangingPunct="0"/>
            <a:r>
              <a:rPr lang="en-US" dirty="0" smtClean="0">
                <a:latin typeface="Arial Rounded MT Bold" pitchFamily="34" charset="0"/>
                <a:cs typeface="Arial" pitchFamily="34" charset="0"/>
              </a:rPr>
              <a:t>  </a:t>
            </a:r>
            <a:r>
              <a:rPr lang="en-US" sz="3600" dirty="0" smtClean="0">
                <a:latin typeface="Arial Rounded MT Bold" pitchFamily="34" charset="0"/>
                <a:cs typeface="Arial" pitchFamily="34" charset="0"/>
              </a:rPr>
              <a:t> </a:t>
            </a:r>
            <a:r>
              <a:rPr lang="en-US" dirty="0" smtClean="0">
                <a:latin typeface="Arial Rounded MT Bold" pitchFamily="34" charset="0"/>
                <a:cs typeface="Arial" pitchFamily="34" charset="0"/>
              </a:rPr>
              <a:t>I</a:t>
            </a:r>
            <a:r>
              <a:rPr lang="en-US" baseline="-30000" dirty="0" smtClean="0">
                <a:latin typeface="Arial Rounded MT Bold" pitchFamily="34" charset="0"/>
                <a:cs typeface="Arial" pitchFamily="34" charset="0"/>
              </a:rPr>
              <a:t>1</a:t>
            </a:r>
            <a:r>
              <a:rPr lang="en-US" dirty="0" smtClean="0">
                <a:latin typeface="Arial Rounded MT Bold" pitchFamily="34" charset="0"/>
                <a:cs typeface="Arial" pitchFamily="34" charset="0"/>
              </a:rPr>
              <a:t> and I</a:t>
            </a:r>
            <a:r>
              <a:rPr lang="en-US" baseline="-30000" dirty="0" smtClean="0">
                <a:latin typeface="Arial Rounded MT Bold" pitchFamily="34" charset="0"/>
                <a:cs typeface="Arial" pitchFamily="34" charset="0"/>
              </a:rPr>
              <a:t>2</a:t>
            </a:r>
            <a:r>
              <a:rPr lang="en-US" dirty="0" smtClean="0">
                <a:latin typeface="Arial Rounded MT Bold" pitchFamily="34" charset="0"/>
                <a:cs typeface="Arial" pitchFamily="34" charset="0"/>
              </a:rPr>
              <a:t> are measured in ampere (A) , l and d are measured in </a:t>
            </a:r>
            <a:r>
              <a:rPr lang="en-US" dirty="0" err="1" smtClean="0">
                <a:latin typeface="Arial Rounded MT Bold" pitchFamily="34" charset="0"/>
                <a:cs typeface="Arial" pitchFamily="34" charset="0"/>
              </a:rPr>
              <a:t>metres</a:t>
            </a:r>
            <a:r>
              <a:rPr lang="en-US" dirty="0" smtClean="0">
                <a:latin typeface="Arial Rounded MT Bold" pitchFamily="34" charset="0"/>
                <a:cs typeface="Arial" pitchFamily="34" charset="0"/>
              </a:rPr>
              <a:t> (m) and F is measured in </a:t>
            </a:r>
            <a:r>
              <a:rPr lang="en-US" dirty="0" err="1" smtClean="0">
                <a:latin typeface="Arial Rounded MT Bold" pitchFamily="34" charset="0"/>
                <a:cs typeface="Arial" pitchFamily="34" charset="0"/>
              </a:rPr>
              <a:t>newton</a:t>
            </a:r>
            <a:r>
              <a:rPr lang="en-US" dirty="0" smtClean="0">
                <a:latin typeface="Arial Rounded MT Bold" pitchFamily="34" charset="0"/>
                <a:cs typeface="Arial" pitchFamily="34" charset="0"/>
              </a:rPr>
              <a:t> (N). k has the value of </a:t>
            </a:r>
          </a:p>
          <a:p>
            <a:pPr defTabSz="1006683" eaLnBrk="0" hangingPunct="0"/>
            <a:r>
              <a:rPr lang="en-US" dirty="0" smtClean="0">
                <a:latin typeface="Arial Rounded MT Bold" pitchFamily="34" charset="0"/>
                <a:cs typeface="Arial" pitchFamily="34" charset="0"/>
              </a:rPr>
              <a:t>2 x 10</a:t>
            </a:r>
            <a:r>
              <a:rPr lang="en-US" baseline="30000" dirty="0" smtClean="0">
                <a:latin typeface="Arial Rounded MT Bold" pitchFamily="34" charset="0"/>
                <a:cs typeface="Arial" pitchFamily="34" charset="0"/>
              </a:rPr>
              <a:t>-7</a:t>
            </a:r>
            <a:r>
              <a:rPr lang="en-US" dirty="0" smtClean="0">
                <a:latin typeface="Arial Rounded MT Bold" pitchFamily="34" charset="0"/>
                <a:cs typeface="Arial" pitchFamily="34" charset="0"/>
              </a:rPr>
              <a:t> N·A</a:t>
            </a:r>
            <a:r>
              <a:rPr lang="en-US" baseline="30000" dirty="0" smtClean="0">
                <a:latin typeface="Arial Rounded MT Bold" pitchFamily="34" charset="0"/>
                <a:cs typeface="Arial" pitchFamily="34" charset="0"/>
              </a:rPr>
              <a:t>-2</a:t>
            </a:r>
            <a:r>
              <a:rPr lang="en-US" dirty="0" smtClean="0">
                <a:latin typeface="Arial Rounded MT Bold" pitchFamily="34" charset="0"/>
                <a:cs typeface="Arial" pitchFamily="34" charset="0"/>
              </a:rPr>
              <a:t>.</a:t>
            </a:r>
          </a:p>
          <a:p>
            <a:pPr defTabSz="1006683" eaLnBrk="0" hangingPunct="0"/>
            <a:endParaRPr lang="en-US" dirty="0" smtClean="0">
              <a:latin typeface="Arial" pitchFamily="34" charset="0"/>
              <a:cs typeface="Arial" pitchFamily="34" charset="0"/>
            </a:endParaRPr>
          </a:p>
        </p:txBody>
      </p:sp>
      <p:pic>
        <p:nvPicPr>
          <p:cNvPr id="68610" name="Picture 2" descr="http://www.physchem.co.za/OB11-ele/graphics/magnetic1_f9.gif"/>
          <p:cNvPicPr>
            <a:picLocks noChangeAspect="1" noChangeArrowheads="1"/>
          </p:cNvPicPr>
          <p:nvPr/>
        </p:nvPicPr>
        <p:blipFill>
          <a:blip r:embed="rId2" cstate="print"/>
          <a:srcRect/>
          <a:stretch>
            <a:fillRect/>
          </a:stretch>
        </p:blipFill>
        <p:spPr bwMode="auto">
          <a:xfrm>
            <a:off x="1059145" y="4313022"/>
            <a:ext cx="2415576" cy="2100685"/>
          </a:xfrm>
          <a:prstGeom prst="rect">
            <a:avLst/>
          </a:prstGeom>
          <a:noFill/>
        </p:spPr>
      </p:pic>
      <p:sp>
        <p:nvSpPr>
          <p:cNvPr id="9" name="Rectangle 8"/>
          <p:cNvSpPr/>
          <p:nvPr/>
        </p:nvSpPr>
        <p:spPr>
          <a:xfrm>
            <a:off x="1839287" y="504261"/>
            <a:ext cx="6378185" cy="818501"/>
          </a:xfrm>
          <a:prstGeom prst="rect">
            <a:avLst/>
          </a:prstGeom>
        </p:spPr>
        <p:txBody>
          <a:bodyPr wrap="square" lIns="100669" tIns="50334" rIns="100669" bIns="50334">
            <a:spAutoFit/>
          </a:bodyPr>
          <a:lstStyle/>
          <a:p>
            <a:pPr algn="ctr"/>
            <a:r>
              <a:rPr lang="en-GB" sz="2300" b="1" dirty="0" smtClean="0">
                <a:solidFill>
                  <a:srgbClr val="5454C8"/>
                </a:solidFill>
                <a:latin typeface="Arial Rounded MT Bold" pitchFamily="34" charset="0"/>
              </a:rPr>
              <a:t>Forces between two current carrying conductors.</a:t>
            </a:r>
            <a:endParaRPr lang="en-GB" sz="2300" b="1" dirty="0">
              <a:solidFill>
                <a:srgbClr val="5454C8"/>
              </a:solidFill>
              <a:latin typeface="Arial Rounded MT Bold" pitchFamily="34" charset="0"/>
            </a:endParaRPr>
          </a:p>
        </p:txBody>
      </p:sp>
      <p:sp>
        <p:nvSpPr>
          <p:cNvPr id="68613" name="Rectangle 5"/>
          <p:cNvSpPr>
            <a:spLocks noChangeArrowheads="1"/>
          </p:cNvSpPr>
          <p:nvPr/>
        </p:nvSpPr>
        <p:spPr bwMode="auto">
          <a:xfrm>
            <a:off x="6" y="-189323"/>
            <a:ext cx="203369" cy="378650"/>
          </a:xfrm>
          <a:prstGeom prst="rect">
            <a:avLst/>
          </a:prstGeom>
          <a:noFill/>
          <a:ln w="9525">
            <a:noFill/>
            <a:miter lim="800000"/>
            <a:headEnd/>
            <a:tailEnd/>
          </a:ln>
          <a:effectLst/>
        </p:spPr>
        <p:txBody>
          <a:bodyPr vert="horz" wrap="none" lIns="100669" tIns="50334" rIns="100669" bIns="50334" numCol="1" anchor="ctr" anchorCtr="0" compatLnSpc="1">
            <a:prstTxWarp prst="textNoShape">
              <a:avLst/>
            </a:prstTxWarp>
            <a:spAutoFit/>
          </a:bodyPr>
          <a:lstStyle/>
          <a:p>
            <a:endParaRPr lang="en-GB"/>
          </a:p>
        </p:txBody>
      </p:sp>
      <p:pic>
        <p:nvPicPr>
          <p:cNvPr id="68612" name="Picture 4"/>
          <p:cNvPicPr>
            <a:picLocks noChangeAspect="1" noChangeArrowheads="1"/>
          </p:cNvPicPr>
          <p:nvPr/>
        </p:nvPicPr>
        <p:blipFill>
          <a:blip r:embed="rId3" cstate="print">
            <a:clrChange>
              <a:clrFrom>
                <a:srgbClr val="FFFFFF"/>
              </a:clrFrom>
              <a:clrTo>
                <a:srgbClr val="FFFFFF">
                  <a:alpha val="0"/>
                </a:srgbClr>
              </a:clrTo>
            </a:clrChange>
          </a:blip>
          <a:srcRect/>
          <a:stretch>
            <a:fillRect/>
          </a:stretch>
        </p:blipFill>
        <p:spPr bwMode="auto">
          <a:xfrm>
            <a:off x="5028381" y="4693895"/>
            <a:ext cx="3189093" cy="914105"/>
          </a:xfrm>
          <a:prstGeom prst="rect">
            <a:avLst/>
          </a:prstGeom>
          <a:noFill/>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2"/>
          <p:cNvSpPr>
            <a:spLocks noGrp="1"/>
          </p:cNvSpPr>
          <p:nvPr>
            <p:ph type="ftr" sz="quarter" idx="11"/>
          </p:nvPr>
        </p:nvSpPr>
        <p:spPr/>
        <p:txBody>
          <a:bodyPr/>
          <a:lstStyle/>
          <a:p>
            <a:r>
              <a:rPr lang="en-US" smtClean="0"/>
              <a:t>Magnetism  and Electromagnetism 2015-16</a:t>
            </a:r>
            <a:endParaRPr lang="en-US"/>
          </a:p>
        </p:txBody>
      </p:sp>
      <p:sp>
        <p:nvSpPr>
          <p:cNvPr id="5" name="Slide Number Placeholder 3"/>
          <p:cNvSpPr>
            <a:spLocks noGrp="1"/>
          </p:cNvSpPr>
          <p:nvPr>
            <p:ph type="sldNum" sz="quarter" idx="12"/>
          </p:nvPr>
        </p:nvSpPr>
        <p:spPr/>
        <p:txBody>
          <a:bodyPr/>
          <a:lstStyle/>
          <a:p>
            <a:fld id="{C390975C-CBC7-410A-A02D-833D9BE5C3CD}" type="slidenum">
              <a:rPr lang="en-US"/>
              <a:pPr/>
              <a:t>17</a:t>
            </a:fld>
            <a:endParaRPr lang="en-US"/>
          </a:p>
        </p:txBody>
      </p:sp>
      <p:sp>
        <p:nvSpPr>
          <p:cNvPr id="9220" name="Text Box 4"/>
          <p:cNvSpPr txBox="1">
            <a:spLocks noChangeArrowheads="1"/>
          </p:cNvSpPr>
          <p:nvPr/>
        </p:nvSpPr>
        <p:spPr bwMode="auto">
          <a:xfrm>
            <a:off x="448891" y="503824"/>
            <a:ext cx="9403143" cy="5487741"/>
          </a:xfrm>
          <a:prstGeom prst="rect">
            <a:avLst/>
          </a:prstGeom>
          <a:noFill/>
          <a:ln w="9525">
            <a:noFill/>
            <a:miter lim="800000"/>
            <a:headEnd/>
            <a:tailEnd/>
          </a:ln>
          <a:effectLst/>
        </p:spPr>
        <p:txBody>
          <a:bodyPr lIns="100669" tIns="50334" rIns="100669" bIns="50334">
            <a:spAutoFit/>
          </a:bodyPr>
          <a:lstStyle/>
          <a:p>
            <a:pPr algn="ctr">
              <a:spcBef>
                <a:spcPct val="50000"/>
              </a:spcBef>
            </a:pPr>
            <a:r>
              <a:rPr lang="en-GB" sz="2500" b="1" dirty="0">
                <a:solidFill>
                  <a:schemeClr val="accent2"/>
                </a:solidFill>
                <a:effectLst>
                  <a:outerShdw blurRad="38100" dist="38100" dir="2700000" algn="tl">
                    <a:srgbClr val="C0C0C0"/>
                  </a:outerShdw>
                </a:effectLst>
                <a:latin typeface="Arial Rounded MT Bold" pitchFamily="34" charset="0"/>
              </a:rPr>
              <a:t>Basic Laws Associated with Coils</a:t>
            </a:r>
          </a:p>
          <a:p>
            <a:pPr>
              <a:spcBef>
                <a:spcPct val="50000"/>
              </a:spcBef>
            </a:pPr>
            <a:r>
              <a:rPr lang="en-GB" sz="2500" dirty="0">
                <a:solidFill>
                  <a:schemeClr val="accent2"/>
                </a:solidFill>
                <a:effectLst>
                  <a:outerShdw blurRad="38100" dist="38100" dir="2700000" algn="tl">
                    <a:srgbClr val="C0C0C0"/>
                  </a:outerShdw>
                </a:effectLst>
                <a:latin typeface="Arial Rounded MT Bold" pitchFamily="34" charset="0"/>
              </a:rPr>
              <a:t>Faraday’s Laws:</a:t>
            </a:r>
          </a:p>
          <a:p>
            <a:pPr>
              <a:spcBef>
                <a:spcPct val="50000"/>
              </a:spcBef>
            </a:pPr>
            <a:r>
              <a:rPr lang="en-GB" sz="2500" dirty="0">
                <a:solidFill>
                  <a:srgbClr val="FF3300"/>
                </a:solidFill>
                <a:effectLst>
                  <a:outerShdw blurRad="38100" dist="38100" dir="2700000" algn="tl">
                    <a:srgbClr val="C0C0C0"/>
                  </a:outerShdw>
                </a:effectLst>
                <a:latin typeface="Arial Rounded MT Bold" pitchFamily="34" charset="0"/>
              </a:rPr>
              <a:t>Whenever a magnetic field (flux) linking with a circuit is </a:t>
            </a:r>
            <a:r>
              <a:rPr lang="en-GB" sz="2500" dirty="0">
                <a:solidFill>
                  <a:schemeClr val="accent2"/>
                </a:solidFill>
                <a:effectLst>
                  <a:outerShdw blurRad="38100" dist="38100" dir="2700000" algn="tl">
                    <a:srgbClr val="C0C0C0"/>
                  </a:outerShdw>
                </a:effectLst>
                <a:latin typeface="Arial Rounded MT Bold" pitchFamily="34" charset="0"/>
              </a:rPr>
              <a:t>changing in magnitude</a:t>
            </a:r>
            <a:r>
              <a:rPr lang="en-GB" sz="2500" dirty="0">
                <a:solidFill>
                  <a:srgbClr val="FF3300"/>
                </a:solidFill>
                <a:effectLst>
                  <a:outerShdw blurRad="38100" dist="38100" dir="2700000" algn="tl">
                    <a:srgbClr val="C0C0C0"/>
                  </a:outerShdw>
                </a:effectLst>
                <a:latin typeface="Arial Rounded MT Bold" pitchFamily="34" charset="0"/>
              </a:rPr>
              <a:t> an EMF is produced in the circuit.( ELECTROMAGNETIC INDUCTION)</a:t>
            </a:r>
            <a:endParaRPr lang="en-GB" sz="2500" dirty="0">
              <a:solidFill>
                <a:srgbClr val="FF3300"/>
              </a:solidFill>
              <a:effectLst>
                <a:outerShdw blurRad="38100" dist="38100" dir="2700000" algn="tl">
                  <a:srgbClr val="C0C0C0"/>
                </a:outerShdw>
              </a:effectLst>
              <a:latin typeface="Arial Rounded MT Bold" pitchFamily="34" charset="0"/>
              <a:ea typeface="Arial Unicode MS" pitchFamily="34" charset="-128"/>
              <a:cs typeface="Arial Unicode MS" pitchFamily="34" charset="-128"/>
            </a:endParaRPr>
          </a:p>
          <a:p>
            <a:pPr>
              <a:spcBef>
                <a:spcPct val="50000"/>
              </a:spcBef>
            </a:pPr>
            <a:r>
              <a:rPr lang="en-GB" sz="2500" dirty="0">
                <a:solidFill>
                  <a:srgbClr val="FF3300"/>
                </a:solidFill>
                <a:effectLst>
                  <a:outerShdw blurRad="38100" dist="38100" dir="2700000" algn="tl">
                    <a:srgbClr val="C0C0C0"/>
                  </a:outerShdw>
                </a:effectLst>
                <a:latin typeface="Arial Rounded MT Bold" pitchFamily="34" charset="0"/>
              </a:rPr>
              <a:t>The magnitude of the induced EMF is proportional to the rate of change of flux linkage or the rate at which flux is cut.</a:t>
            </a:r>
          </a:p>
          <a:p>
            <a:pPr>
              <a:spcBef>
                <a:spcPct val="50000"/>
              </a:spcBef>
            </a:pPr>
            <a:r>
              <a:rPr lang="en-GB" sz="2500" dirty="0">
                <a:solidFill>
                  <a:schemeClr val="accent2"/>
                </a:solidFill>
                <a:effectLst>
                  <a:outerShdw blurRad="38100" dist="38100" dir="2700000" algn="tl">
                    <a:srgbClr val="C0C0C0"/>
                  </a:outerShdw>
                </a:effectLst>
                <a:latin typeface="Arial Rounded MT Bold" pitchFamily="34" charset="0"/>
              </a:rPr>
              <a:t>i.e. the faster the change in flux linkage between the field and the coil, the greater the voltage </a:t>
            </a:r>
            <a:r>
              <a:rPr lang="en-GB" sz="2500" dirty="0" smtClean="0">
                <a:solidFill>
                  <a:schemeClr val="accent2"/>
                </a:solidFill>
                <a:effectLst>
                  <a:outerShdw blurRad="38100" dist="38100" dir="2700000" algn="tl">
                    <a:srgbClr val="C0C0C0"/>
                  </a:outerShdw>
                </a:effectLst>
                <a:latin typeface="Arial Rounded MT Bold" pitchFamily="34" charset="0"/>
              </a:rPr>
              <a:t>generated.</a:t>
            </a:r>
          </a:p>
          <a:p>
            <a:pPr>
              <a:spcBef>
                <a:spcPct val="50000"/>
              </a:spcBef>
            </a:pPr>
            <a:r>
              <a:rPr lang="en-GB" sz="2500" dirty="0" smtClean="0">
                <a:solidFill>
                  <a:srgbClr val="00B050"/>
                </a:solidFill>
                <a:effectLst>
                  <a:outerShdw blurRad="38100" dist="38100" dir="2700000" algn="tl">
                    <a:srgbClr val="C0C0C0"/>
                  </a:outerShdw>
                </a:effectLst>
                <a:latin typeface="Arial Rounded MT Bold" pitchFamily="34" charset="0"/>
              </a:rPr>
              <a:t>(Demo4)</a:t>
            </a:r>
            <a:endParaRPr lang="en-GB" sz="2500" dirty="0">
              <a:solidFill>
                <a:srgbClr val="00B050"/>
              </a:solidFill>
              <a:effectLst>
                <a:outerShdw blurRad="38100" dist="38100" dir="2700000" algn="tl">
                  <a:srgbClr val="C0C0C0"/>
                </a:outerShdw>
              </a:effectLst>
              <a:latin typeface="Arial Rounded MT Bold" pitchFamily="34" charset="0"/>
            </a:endParaRPr>
          </a:p>
          <a:p>
            <a:pPr>
              <a:spcBef>
                <a:spcPct val="50000"/>
              </a:spcBef>
            </a:pPr>
            <a:endParaRPr lang="en-US" sz="2500" dirty="0">
              <a:solidFill>
                <a:schemeClr val="accent2"/>
              </a:solidFill>
              <a:effectLst>
                <a:outerShdw blurRad="38100" dist="38100" dir="2700000" algn="tl">
                  <a:srgbClr val="C0C0C0"/>
                </a:outerShdw>
              </a:effectLst>
              <a:latin typeface="Arial Rounded MT Bold" pitchFamily="34" charset="0"/>
            </a:endParaRP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2"/>
          <p:cNvSpPr>
            <a:spLocks noGrp="1"/>
          </p:cNvSpPr>
          <p:nvPr>
            <p:ph type="ftr" sz="quarter" idx="11"/>
          </p:nvPr>
        </p:nvSpPr>
        <p:spPr/>
        <p:txBody>
          <a:bodyPr/>
          <a:lstStyle/>
          <a:p>
            <a:r>
              <a:rPr lang="en-US" smtClean="0"/>
              <a:t>Magnetism  and Electromagnetism 2015-16</a:t>
            </a:r>
            <a:endParaRPr lang="en-US"/>
          </a:p>
        </p:txBody>
      </p:sp>
      <p:sp>
        <p:nvSpPr>
          <p:cNvPr id="5" name="Slide Number Placeholder 3"/>
          <p:cNvSpPr>
            <a:spLocks noGrp="1"/>
          </p:cNvSpPr>
          <p:nvPr>
            <p:ph type="sldNum" sz="quarter" idx="12"/>
          </p:nvPr>
        </p:nvSpPr>
        <p:spPr/>
        <p:txBody>
          <a:bodyPr/>
          <a:lstStyle/>
          <a:p>
            <a:fld id="{40CF0C8B-E0C9-4C04-A241-38D08BDB0B2E}" type="slidenum">
              <a:rPr lang="en-US"/>
              <a:pPr/>
              <a:t>18</a:t>
            </a:fld>
            <a:endParaRPr lang="en-US"/>
          </a:p>
        </p:txBody>
      </p:sp>
      <p:sp>
        <p:nvSpPr>
          <p:cNvPr id="11268" name="Text Box 4"/>
          <p:cNvSpPr txBox="1">
            <a:spLocks noChangeArrowheads="1"/>
          </p:cNvSpPr>
          <p:nvPr/>
        </p:nvSpPr>
        <p:spPr bwMode="auto">
          <a:xfrm>
            <a:off x="612940" y="352673"/>
            <a:ext cx="9239094" cy="7218984"/>
          </a:xfrm>
          <a:prstGeom prst="rect">
            <a:avLst/>
          </a:prstGeom>
          <a:noFill/>
          <a:ln w="9525">
            <a:noFill/>
            <a:miter lim="800000"/>
            <a:headEnd/>
            <a:tailEnd/>
          </a:ln>
          <a:effectLst/>
        </p:spPr>
        <p:txBody>
          <a:bodyPr lIns="100669" tIns="50334" rIns="100669" bIns="50334">
            <a:spAutoFit/>
          </a:bodyPr>
          <a:lstStyle/>
          <a:p>
            <a:pPr>
              <a:spcBef>
                <a:spcPct val="50000"/>
              </a:spcBef>
            </a:pPr>
            <a:r>
              <a:rPr lang="en-GB" sz="2500" dirty="0">
                <a:effectLst>
                  <a:outerShdw blurRad="38100" dist="38100" dir="2700000" algn="tl">
                    <a:srgbClr val="C0C0C0"/>
                  </a:outerShdw>
                </a:effectLst>
                <a:latin typeface="Arial Rounded MT Bold" pitchFamily="34" charset="0"/>
              </a:rPr>
              <a:t>It can also be shown that a voltage is also generated across the terminals of a coil if a </a:t>
            </a:r>
            <a:r>
              <a:rPr lang="en-GB" sz="2500" dirty="0">
                <a:solidFill>
                  <a:srgbClr val="FF3300"/>
                </a:solidFill>
                <a:effectLst>
                  <a:outerShdw blurRad="38100" dist="38100" dir="2700000" algn="tl">
                    <a:srgbClr val="C0C0C0"/>
                  </a:outerShdw>
                </a:effectLst>
                <a:latin typeface="Arial Rounded MT Bold" pitchFamily="34" charset="0"/>
              </a:rPr>
              <a:t>changing current</a:t>
            </a:r>
            <a:r>
              <a:rPr lang="en-GB" sz="2500" dirty="0">
                <a:effectLst>
                  <a:outerShdw blurRad="38100" dist="38100" dir="2700000" algn="tl">
                    <a:srgbClr val="C0C0C0"/>
                  </a:outerShdw>
                </a:effectLst>
                <a:latin typeface="Arial Rounded MT Bold" pitchFamily="34" charset="0"/>
              </a:rPr>
              <a:t> is flowing through it. </a:t>
            </a:r>
            <a:r>
              <a:rPr lang="en-GB" sz="2500" dirty="0" smtClean="0">
                <a:effectLst>
                  <a:outerShdw blurRad="38100" dist="38100" dir="2700000" algn="tl">
                    <a:srgbClr val="C0C0C0"/>
                  </a:outerShdw>
                </a:effectLst>
                <a:latin typeface="Arial Rounded MT Bold" pitchFamily="34" charset="0"/>
              </a:rPr>
              <a:t>(</a:t>
            </a:r>
            <a:r>
              <a:rPr lang="en-GB" sz="2500" dirty="0" smtClean="0">
                <a:solidFill>
                  <a:srgbClr val="00B050"/>
                </a:solidFill>
                <a:effectLst>
                  <a:outerShdw blurRad="38100" dist="38100" dir="2700000" algn="tl">
                    <a:srgbClr val="C0C0C0"/>
                  </a:outerShdw>
                </a:effectLst>
                <a:latin typeface="Arial Rounded MT Bold" pitchFamily="34" charset="0"/>
              </a:rPr>
              <a:t>BACK EMF</a:t>
            </a:r>
            <a:r>
              <a:rPr lang="en-GB" sz="2500" dirty="0" smtClean="0">
                <a:effectLst>
                  <a:outerShdw blurRad="38100" dist="38100" dir="2700000" algn="tl">
                    <a:srgbClr val="C0C0C0"/>
                  </a:outerShdw>
                </a:effectLst>
                <a:latin typeface="Arial Rounded MT Bold" pitchFamily="34" charset="0"/>
              </a:rPr>
              <a:t>)</a:t>
            </a:r>
            <a:endParaRPr lang="en-GB" sz="2500" dirty="0">
              <a:effectLst>
                <a:outerShdw blurRad="38100" dist="38100" dir="2700000" algn="tl">
                  <a:srgbClr val="C0C0C0"/>
                </a:outerShdw>
              </a:effectLst>
              <a:latin typeface="Arial Rounded MT Bold" pitchFamily="34" charset="0"/>
            </a:endParaRPr>
          </a:p>
          <a:p>
            <a:pPr>
              <a:spcBef>
                <a:spcPct val="50000"/>
              </a:spcBef>
            </a:pPr>
            <a:endParaRPr lang="en-GB" sz="2500" dirty="0">
              <a:effectLst>
                <a:outerShdw blurRad="38100" dist="38100" dir="2700000" algn="tl">
                  <a:srgbClr val="C0C0C0"/>
                </a:outerShdw>
              </a:effectLst>
              <a:latin typeface="Arial Rounded MT Bold" pitchFamily="34" charset="0"/>
            </a:endParaRPr>
          </a:p>
          <a:p>
            <a:pPr>
              <a:spcBef>
                <a:spcPct val="50000"/>
              </a:spcBef>
            </a:pPr>
            <a:r>
              <a:rPr lang="en-GB" sz="2500" dirty="0">
                <a:effectLst>
                  <a:outerShdw blurRad="38100" dist="38100" dir="2700000" algn="tl">
                    <a:srgbClr val="C0C0C0"/>
                  </a:outerShdw>
                </a:effectLst>
                <a:latin typeface="Arial Rounded MT Bold" pitchFamily="34" charset="0"/>
              </a:rPr>
              <a:t>Therefore </a:t>
            </a:r>
            <a:r>
              <a:rPr lang="en-GB" sz="2500" dirty="0">
                <a:solidFill>
                  <a:srgbClr val="FF3300"/>
                </a:solidFill>
                <a:effectLst>
                  <a:outerShdw blurRad="38100" dist="38100" dir="2700000" algn="tl">
                    <a:srgbClr val="C0C0C0"/>
                  </a:outerShdw>
                </a:effectLst>
                <a:latin typeface="Arial Rounded MT Bold" pitchFamily="34" charset="0"/>
              </a:rPr>
              <a:t>a steady </a:t>
            </a:r>
            <a:r>
              <a:rPr lang="en-GB" sz="2500" dirty="0" err="1">
                <a:solidFill>
                  <a:srgbClr val="FF3300"/>
                </a:solidFill>
                <a:effectLst>
                  <a:outerShdw blurRad="38100" dist="38100" dir="2700000" algn="tl">
                    <a:srgbClr val="C0C0C0"/>
                  </a:outerShdw>
                </a:effectLst>
                <a:latin typeface="Arial Rounded MT Bold" pitchFamily="34" charset="0"/>
              </a:rPr>
              <a:t>d.c</a:t>
            </a:r>
            <a:r>
              <a:rPr lang="en-GB" sz="2500" dirty="0">
                <a:solidFill>
                  <a:srgbClr val="FF3300"/>
                </a:solidFill>
                <a:effectLst>
                  <a:outerShdw blurRad="38100" dist="38100" dir="2700000" algn="tl">
                    <a:srgbClr val="C0C0C0"/>
                  </a:outerShdw>
                </a:effectLst>
                <a:latin typeface="Arial Rounded MT Bold" pitchFamily="34" charset="0"/>
              </a:rPr>
              <a:t>. current would not produce any induced voltage.</a:t>
            </a:r>
          </a:p>
          <a:p>
            <a:pPr>
              <a:spcBef>
                <a:spcPct val="50000"/>
              </a:spcBef>
            </a:pPr>
            <a:r>
              <a:rPr lang="en-GB" sz="2500" dirty="0">
                <a:solidFill>
                  <a:srgbClr val="6666FF"/>
                </a:solidFill>
                <a:effectLst>
                  <a:outerShdw blurRad="38100" dist="38100" dir="2700000" algn="tl">
                    <a:srgbClr val="C0C0C0"/>
                  </a:outerShdw>
                </a:effectLst>
                <a:latin typeface="Arial Rounded MT Bold" pitchFamily="34" charset="0"/>
              </a:rPr>
              <a:t>CAUTION! Turning off the current flowing in a coil can cause the coil to generate hundreds of volts</a:t>
            </a:r>
            <a:r>
              <a:rPr lang="en-GB" sz="2500" dirty="0" smtClean="0">
                <a:solidFill>
                  <a:srgbClr val="6666FF"/>
                </a:solidFill>
                <a:effectLst>
                  <a:outerShdw blurRad="38100" dist="38100" dir="2700000" algn="tl">
                    <a:srgbClr val="C0C0C0"/>
                  </a:outerShdw>
                </a:effectLst>
                <a:latin typeface="Arial Rounded MT Bold" pitchFamily="34" charset="0"/>
              </a:rPr>
              <a:t>!</a:t>
            </a:r>
          </a:p>
          <a:p>
            <a:pPr>
              <a:spcBef>
                <a:spcPct val="50000"/>
              </a:spcBef>
            </a:pPr>
            <a:r>
              <a:rPr lang="en-GB" sz="2500" dirty="0" smtClean="0">
                <a:solidFill>
                  <a:srgbClr val="00B050"/>
                </a:solidFill>
                <a:effectLst>
                  <a:outerShdw blurRad="38100" dist="38100" dir="2700000" algn="tl">
                    <a:srgbClr val="C0C0C0"/>
                  </a:outerShdw>
                </a:effectLst>
                <a:latin typeface="Arial Rounded MT Bold" pitchFamily="34" charset="0"/>
              </a:rPr>
              <a:t>(</a:t>
            </a:r>
            <a:r>
              <a:rPr lang="en-GB" sz="2500" dirty="0" smtClean="0">
                <a:solidFill>
                  <a:srgbClr val="00B050"/>
                </a:solidFill>
                <a:effectLst>
                  <a:outerShdw blurRad="38100" dist="38100" dir="2700000" algn="tl">
                    <a:srgbClr val="C0C0C0"/>
                  </a:outerShdw>
                </a:effectLst>
                <a:latin typeface="Arial Rounded MT Bold" pitchFamily="34" charset="0"/>
              </a:rPr>
              <a:t>Demo5 Relay)</a:t>
            </a:r>
            <a:endParaRPr lang="en-GB" sz="2500" dirty="0" smtClean="0">
              <a:solidFill>
                <a:srgbClr val="00B050"/>
              </a:solidFill>
              <a:effectLst>
                <a:outerShdw blurRad="38100" dist="38100" dir="2700000" algn="tl">
                  <a:srgbClr val="C0C0C0"/>
                </a:outerShdw>
              </a:effectLst>
              <a:latin typeface="Arial Rounded MT Bold" pitchFamily="34" charset="0"/>
            </a:endParaRPr>
          </a:p>
          <a:p>
            <a:pPr>
              <a:spcBef>
                <a:spcPct val="50000"/>
              </a:spcBef>
            </a:pPr>
            <a:endParaRPr lang="en-GB" sz="2500" dirty="0">
              <a:solidFill>
                <a:srgbClr val="6666FF"/>
              </a:solidFill>
              <a:effectLst>
                <a:outerShdw blurRad="38100" dist="38100" dir="2700000" algn="tl">
                  <a:srgbClr val="C0C0C0"/>
                </a:outerShdw>
              </a:effectLst>
              <a:latin typeface="Arial Rounded MT Bold" pitchFamily="34" charset="0"/>
            </a:endParaRPr>
          </a:p>
          <a:p>
            <a:r>
              <a:rPr lang="en-GB" sz="2500" dirty="0">
                <a:effectLst>
                  <a:outerShdw blurRad="38100" dist="38100" dir="2700000" algn="tl">
                    <a:srgbClr val="C0C0C0"/>
                  </a:outerShdw>
                </a:effectLst>
                <a:latin typeface="Arial Rounded MT Bold" pitchFamily="34" charset="0"/>
              </a:rPr>
              <a:t>Lenz’s Law</a:t>
            </a:r>
          </a:p>
          <a:p>
            <a:r>
              <a:rPr lang="en-GB" sz="2500" dirty="0">
                <a:solidFill>
                  <a:srgbClr val="FF3300"/>
                </a:solidFill>
                <a:effectLst>
                  <a:outerShdw blurRad="38100" dist="38100" dir="2700000" algn="tl">
                    <a:srgbClr val="C0C0C0"/>
                  </a:outerShdw>
                </a:effectLst>
                <a:latin typeface="Arial Rounded MT Bold" pitchFamily="34" charset="0"/>
              </a:rPr>
              <a:t>The direction of the induced EMF is such as to oppose the change producing it.</a:t>
            </a:r>
          </a:p>
          <a:p>
            <a:pPr>
              <a:spcBef>
                <a:spcPct val="50000"/>
              </a:spcBef>
            </a:pPr>
            <a:endParaRPr lang="en-GB" sz="2500" b="1" dirty="0">
              <a:solidFill>
                <a:srgbClr val="FF3300"/>
              </a:solidFill>
              <a:effectLst>
                <a:outerShdw blurRad="38100" dist="38100" dir="2700000" algn="tl">
                  <a:srgbClr val="C0C0C0"/>
                </a:outerShdw>
              </a:effectLst>
              <a:latin typeface="Arial Rounded MT Bold" pitchFamily="34" charset="0"/>
            </a:endParaRPr>
          </a:p>
          <a:p>
            <a:pPr>
              <a:spcBef>
                <a:spcPct val="50000"/>
              </a:spcBef>
            </a:pPr>
            <a:endParaRPr lang="en-US" sz="2500" b="1" dirty="0">
              <a:solidFill>
                <a:srgbClr val="FF3300"/>
              </a:solidFill>
              <a:effectLst>
                <a:outerShdw blurRad="38100" dist="38100" dir="2700000" algn="tl">
                  <a:srgbClr val="C0C0C0"/>
                </a:outerShdw>
              </a:effectLst>
              <a:latin typeface="Arial Rounded MT Bold" pitchFamily="34" charset="0"/>
            </a:endParaRP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2"/>
          <p:cNvSpPr>
            <a:spLocks noGrp="1"/>
          </p:cNvSpPr>
          <p:nvPr>
            <p:ph type="ftr" sz="quarter" idx="11"/>
          </p:nvPr>
        </p:nvSpPr>
        <p:spPr/>
        <p:txBody>
          <a:bodyPr/>
          <a:lstStyle/>
          <a:p>
            <a:r>
              <a:rPr lang="en-US" smtClean="0"/>
              <a:t>Magnetism  and Electromagnetism 2015-16</a:t>
            </a:r>
            <a:endParaRPr lang="en-US"/>
          </a:p>
        </p:txBody>
      </p:sp>
      <p:sp>
        <p:nvSpPr>
          <p:cNvPr id="5" name="Slide Number Placeholder 3"/>
          <p:cNvSpPr>
            <a:spLocks noGrp="1"/>
          </p:cNvSpPr>
          <p:nvPr>
            <p:ph type="sldNum" sz="quarter" idx="12"/>
          </p:nvPr>
        </p:nvSpPr>
        <p:spPr/>
        <p:txBody>
          <a:bodyPr/>
          <a:lstStyle/>
          <a:p>
            <a:fld id="{74EAD3FD-E458-4CA0-ABB5-2BE259EDAC41}" type="slidenum">
              <a:rPr lang="en-US"/>
              <a:pPr/>
              <a:t>19</a:t>
            </a:fld>
            <a:endParaRPr lang="en-US"/>
          </a:p>
        </p:txBody>
      </p:sp>
      <p:sp>
        <p:nvSpPr>
          <p:cNvPr id="10245" name="Text Box 5"/>
          <p:cNvSpPr txBox="1">
            <a:spLocks noChangeArrowheads="1"/>
          </p:cNvSpPr>
          <p:nvPr/>
        </p:nvSpPr>
        <p:spPr bwMode="auto">
          <a:xfrm>
            <a:off x="448892" y="199851"/>
            <a:ext cx="8096148" cy="4525939"/>
          </a:xfrm>
          <a:prstGeom prst="rect">
            <a:avLst/>
          </a:prstGeom>
          <a:noFill/>
          <a:ln w="9525">
            <a:noFill/>
            <a:miter lim="800000"/>
            <a:headEnd/>
            <a:tailEnd/>
          </a:ln>
          <a:effectLst/>
        </p:spPr>
        <p:txBody>
          <a:bodyPr lIns="100669" tIns="50334" rIns="100669" bIns="50334">
            <a:spAutoFit/>
          </a:bodyPr>
          <a:lstStyle/>
          <a:p>
            <a:pPr>
              <a:spcBef>
                <a:spcPct val="50000"/>
              </a:spcBef>
            </a:pPr>
            <a:r>
              <a:rPr lang="en-GB" sz="2500" dirty="0">
                <a:effectLst>
                  <a:outerShdw blurRad="38100" dist="38100" dir="2700000" algn="tl">
                    <a:srgbClr val="C0C0C0"/>
                  </a:outerShdw>
                </a:effectLst>
                <a:latin typeface="Arial Rounded MT Bold" pitchFamily="34" charset="0"/>
              </a:rPr>
              <a:t>From Lenz’s Law we find that:</a:t>
            </a:r>
          </a:p>
          <a:p>
            <a:pPr>
              <a:spcBef>
                <a:spcPct val="50000"/>
              </a:spcBef>
            </a:pPr>
            <a:endParaRPr lang="en-GB" sz="2500" dirty="0">
              <a:effectLst>
                <a:outerShdw blurRad="38100" dist="38100" dir="2700000" algn="tl">
                  <a:srgbClr val="C0C0C0"/>
                </a:outerShdw>
              </a:effectLst>
              <a:latin typeface="Arial Rounded MT Bold" pitchFamily="34" charset="0"/>
            </a:endParaRPr>
          </a:p>
          <a:p>
            <a:r>
              <a:rPr lang="en-GB" sz="2500" dirty="0">
                <a:effectLst>
                  <a:outerShdw blurRad="38100" dist="38100" dir="2700000" algn="tl">
                    <a:srgbClr val="C0C0C0"/>
                  </a:outerShdw>
                </a:effectLst>
                <a:latin typeface="Arial Rounded MT Bold" pitchFamily="34" charset="0"/>
              </a:rPr>
              <a:t>A coil likes to remain in its present state, i.e.</a:t>
            </a:r>
          </a:p>
          <a:p>
            <a:r>
              <a:rPr lang="en-GB" sz="2500" dirty="0">
                <a:effectLst>
                  <a:outerShdw blurRad="38100" dist="38100" dir="2700000" algn="tl">
                    <a:srgbClr val="C0C0C0"/>
                  </a:outerShdw>
                </a:effectLst>
                <a:latin typeface="Arial Rounded MT Bold" pitchFamily="34" charset="0"/>
              </a:rPr>
              <a:t>when a coil has no current flowing through it, it will want to try and stop current being driven through it.</a:t>
            </a:r>
          </a:p>
          <a:p>
            <a:endParaRPr lang="en-GB" sz="2500" dirty="0">
              <a:effectLst>
                <a:outerShdw blurRad="38100" dist="38100" dir="2700000" algn="tl">
                  <a:srgbClr val="C0C0C0"/>
                </a:outerShdw>
              </a:effectLst>
              <a:latin typeface="Arial Rounded MT Bold" pitchFamily="34" charset="0"/>
            </a:endParaRPr>
          </a:p>
          <a:p>
            <a:endParaRPr lang="en-GB" sz="2500" dirty="0">
              <a:effectLst>
                <a:outerShdw blurRad="38100" dist="38100" dir="2700000" algn="tl">
                  <a:srgbClr val="C0C0C0"/>
                </a:outerShdw>
              </a:effectLst>
              <a:latin typeface="Arial Rounded MT Bold" pitchFamily="34" charset="0"/>
            </a:endParaRPr>
          </a:p>
          <a:p>
            <a:r>
              <a:rPr lang="en-GB" sz="2500" dirty="0">
                <a:effectLst>
                  <a:outerShdw blurRad="38100" dist="38100" dir="2700000" algn="tl">
                    <a:srgbClr val="C0C0C0"/>
                  </a:outerShdw>
                </a:effectLst>
                <a:latin typeface="Arial Rounded MT Bold" pitchFamily="34" charset="0"/>
              </a:rPr>
              <a:t>Conversely, if a coil has current flowing through it , it will try and maintain that current flow, even if we turn off the current being driven through it. </a:t>
            </a:r>
            <a:endParaRPr lang="en-US" sz="2500" dirty="0">
              <a:solidFill>
                <a:srgbClr val="FF3300"/>
              </a:solidFill>
              <a:effectLst>
                <a:outerShdw blurRad="38100" dist="38100" dir="2700000" algn="tl">
                  <a:srgbClr val="C0C0C0"/>
                </a:outerShdw>
              </a:effectLst>
              <a:latin typeface="Arial Rounded MT Bold" pitchFamily="34" charset="0"/>
            </a:endParaRP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2"/>
          <p:cNvSpPr>
            <a:spLocks noGrp="1"/>
          </p:cNvSpPr>
          <p:nvPr>
            <p:ph type="ftr" sz="quarter" idx="11"/>
          </p:nvPr>
        </p:nvSpPr>
        <p:spPr/>
        <p:txBody>
          <a:bodyPr/>
          <a:lstStyle/>
          <a:p>
            <a:r>
              <a:rPr lang="en-US" smtClean="0"/>
              <a:t>Magnetism  and Electromagnetism 2015-16</a:t>
            </a:r>
            <a:endParaRPr lang="en-US"/>
          </a:p>
        </p:txBody>
      </p:sp>
      <p:sp>
        <p:nvSpPr>
          <p:cNvPr id="5" name="Slide Number Placeholder 3"/>
          <p:cNvSpPr>
            <a:spLocks noGrp="1"/>
          </p:cNvSpPr>
          <p:nvPr>
            <p:ph type="sldNum" sz="quarter" idx="12"/>
          </p:nvPr>
        </p:nvSpPr>
        <p:spPr/>
        <p:txBody>
          <a:bodyPr/>
          <a:lstStyle/>
          <a:p>
            <a:fld id="{2EE58AFA-30BA-4F35-8EBB-7AF78C6CDCEB}" type="slidenum">
              <a:rPr lang="en-US"/>
              <a:pPr/>
              <a:t>20</a:t>
            </a:fld>
            <a:endParaRPr lang="en-US"/>
          </a:p>
        </p:txBody>
      </p:sp>
      <p:sp>
        <p:nvSpPr>
          <p:cNvPr id="15364" name="Text Box 4"/>
          <p:cNvSpPr txBox="1">
            <a:spLocks noChangeArrowheads="1"/>
          </p:cNvSpPr>
          <p:nvPr/>
        </p:nvSpPr>
        <p:spPr bwMode="auto">
          <a:xfrm>
            <a:off x="448888" y="352674"/>
            <a:ext cx="9157968" cy="6118683"/>
          </a:xfrm>
          <a:prstGeom prst="rect">
            <a:avLst/>
          </a:prstGeom>
          <a:noFill/>
          <a:ln w="9525">
            <a:noFill/>
            <a:miter lim="800000"/>
            <a:headEnd/>
            <a:tailEnd/>
          </a:ln>
          <a:effectLst/>
        </p:spPr>
        <p:txBody>
          <a:bodyPr lIns="100669" tIns="50334" rIns="100669" bIns="50334">
            <a:spAutoFit/>
          </a:bodyPr>
          <a:lstStyle/>
          <a:p>
            <a:pPr>
              <a:spcBef>
                <a:spcPct val="50000"/>
              </a:spcBef>
            </a:pPr>
            <a:r>
              <a:rPr lang="en-GB" sz="2300" dirty="0">
                <a:effectLst>
                  <a:outerShdw blurRad="38100" dist="38100" dir="2700000" algn="tl">
                    <a:srgbClr val="C0C0C0"/>
                  </a:outerShdw>
                </a:effectLst>
                <a:latin typeface="Arial Rounded MT Bold" pitchFamily="34" charset="0"/>
              </a:rPr>
              <a:t>In addition:</a:t>
            </a:r>
          </a:p>
          <a:p>
            <a:pPr>
              <a:spcBef>
                <a:spcPct val="50000"/>
              </a:spcBef>
            </a:pPr>
            <a:r>
              <a:rPr lang="en-GB" sz="2300" dirty="0">
                <a:effectLst>
                  <a:outerShdw blurRad="38100" dist="38100" dir="2700000" algn="tl">
                    <a:srgbClr val="C0C0C0"/>
                  </a:outerShdw>
                </a:effectLst>
                <a:latin typeface="Arial Rounded MT Bold" pitchFamily="34" charset="0"/>
              </a:rPr>
              <a:t>If a coil generates an EMF resulting from either the application of, or removal of a magnetic field,  the coil will set up its EMF to try and stop the application/removal of that field.</a:t>
            </a:r>
          </a:p>
          <a:p>
            <a:pPr>
              <a:spcBef>
                <a:spcPct val="50000"/>
              </a:spcBef>
            </a:pPr>
            <a:r>
              <a:rPr lang="en-GB" sz="2300" dirty="0">
                <a:effectLst>
                  <a:outerShdw blurRad="38100" dist="38100" dir="2700000" algn="tl">
                    <a:srgbClr val="C0C0C0"/>
                  </a:outerShdw>
                </a:effectLst>
                <a:latin typeface="Arial Rounded MT Bold" pitchFamily="34" charset="0"/>
              </a:rPr>
              <a:t>See diagram on next page.</a:t>
            </a:r>
          </a:p>
          <a:p>
            <a:pPr>
              <a:spcBef>
                <a:spcPct val="50000"/>
              </a:spcBef>
            </a:pPr>
            <a:r>
              <a:rPr lang="en-GB" sz="2300" dirty="0" err="1">
                <a:solidFill>
                  <a:schemeClr val="accent2"/>
                </a:solidFill>
                <a:effectLst>
                  <a:outerShdw blurRad="38100" dist="38100" dir="2700000" algn="tl">
                    <a:srgbClr val="C0C0C0"/>
                  </a:outerShdw>
                </a:effectLst>
                <a:latin typeface="Arial Rounded MT Bold" pitchFamily="34" charset="0"/>
              </a:rPr>
              <a:t>Flemming’s</a:t>
            </a:r>
            <a:r>
              <a:rPr lang="en-GB" sz="2300" dirty="0">
                <a:solidFill>
                  <a:schemeClr val="accent2"/>
                </a:solidFill>
                <a:effectLst>
                  <a:outerShdw blurRad="38100" dist="38100" dir="2700000" algn="tl">
                    <a:srgbClr val="C0C0C0"/>
                  </a:outerShdw>
                </a:effectLst>
                <a:latin typeface="Arial Rounded MT Bold" pitchFamily="34" charset="0"/>
              </a:rPr>
              <a:t> Right Hand Grip Rule ( for conventional current flow</a:t>
            </a:r>
            <a:r>
              <a:rPr lang="en-GB" sz="2300" dirty="0" smtClean="0">
                <a:solidFill>
                  <a:schemeClr val="accent2"/>
                </a:solidFill>
                <a:effectLst>
                  <a:outerShdw blurRad="38100" dist="38100" dir="2700000" algn="tl">
                    <a:srgbClr val="C0C0C0"/>
                  </a:outerShdw>
                </a:effectLst>
                <a:latin typeface="Arial Rounded MT Bold" pitchFamily="34" charset="0"/>
              </a:rPr>
              <a:t>).</a:t>
            </a:r>
            <a:endParaRPr lang="en-GB" sz="2300" dirty="0">
              <a:solidFill>
                <a:schemeClr val="accent2"/>
              </a:solidFill>
              <a:effectLst>
                <a:outerShdw blurRad="38100" dist="38100" dir="2700000" algn="tl">
                  <a:srgbClr val="C0C0C0"/>
                </a:outerShdw>
              </a:effectLst>
              <a:latin typeface="Arial Rounded MT Bold" pitchFamily="34" charset="0"/>
            </a:endParaRPr>
          </a:p>
          <a:p>
            <a:pPr>
              <a:spcBef>
                <a:spcPct val="50000"/>
              </a:spcBef>
            </a:pPr>
            <a:r>
              <a:rPr lang="en-GB" sz="2300" dirty="0">
                <a:solidFill>
                  <a:srgbClr val="FF3300"/>
                </a:solidFill>
                <a:effectLst>
                  <a:outerShdw blurRad="38100" dist="38100" dir="2700000" algn="tl">
                    <a:srgbClr val="C0C0C0"/>
                  </a:outerShdw>
                </a:effectLst>
                <a:latin typeface="Arial Rounded MT Bold" pitchFamily="34" charset="0"/>
              </a:rPr>
              <a:t>If you grip the coil with your Right Hand such that your fingers wrap around the coil in the direction of current flow then your THUMB will point in the direction of the North pole.</a:t>
            </a:r>
          </a:p>
          <a:p>
            <a:pPr>
              <a:spcBef>
                <a:spcPct val="50000"/>
              </a:spcBef>
            </a:pPr>
            <a:r>
              <a:rPr lang="en-GB" sz="2300" dirty="0">
                <a:solidFill>
                  <a:srgbClr val="FF3300"/>
                </a:solidFill>
                <a:effectLst>
                  <a:outerShdw blurRad="38100" dist="38100" dir="2700000" algn="tl">
                    <a:srgbClr val="C0C0C0"/>
                  </a:outerShdw>
                </a:effectLst>
                <a:latin typeface="Arial Rounded MT Bold" pitchFamily="34" charset="0"/>
              </a:rPr>
              <a:t>From this we can determine the position of the North pole on a current carrying coil</a:t>
            </a:r>
            <a:r>
              <a:rPr lang="en-GB" sz="2300" dirty="0" smtClean="0">
                <a:solidFill>
                  <a:srgbClr val="FF3300"/>
                </a:solidFill>
                <a:effectLst>
                  <a:outerShdw blurRad="38100" dist="38100" dir="2700000" algn="tl">
                    <a:srgbClr val="C0C0C0"/>
                  </a:outerShdw>
                </a:effectLst>
                <a:latin typeface="Arial Rounded MT Bold" pitchFamily="34" charset="0"/>
              </a:rPr>
              <a:t>.</a:t>
            </a:r>
          </a:p>
          <a:p>
            <a:pPr>
              <a:spcBef>
                <a:spcPct val="50000"/>
              </a:spcBef>
            </a:pPr>
            <a:r>
              <a:rPr lang="en-GB" sz="2300" dirty="0" smtClean="0">
                <a:solidFill>
                  <a:srgbClr val="00B050"/>
                </a:solidFill>
                <a:effectLst>
                  <a:outerShdw blurRad="38100" dist="38100" dir="2700000" algn="tl">
                    <a:srgbClr val="C0C0C0"/>
                  </a:outerShdw>
                </a:effectLst>
                <a:latin typeface="Arial Rounded MT Bold" pitchFamily="34" charset="0"/>
              </a:rPr>
              <a:t>Note: if electron flow is used to specify current direction then use the LEFT HAND not the RIGH HAND!</a:t>
            </a:r>
            <a:endParaRPr lang="en-US" sz="2300" dirty="0">
              <a:solidFill>
                <a:srgbClr val="00B050"/>
              </a:solidFill>
              <a:effectLst>
                <a:outerShdw blurRad="38100" dist="38100" dir="2700000" algn="tl">
                  <a:srgbClr val="C0C0C0"/>
                </a:outerShdw>
              </a:effectLst>
              <a:latin typeface="Arial Rounded MT Bold" pitchFamily="34" charset="0"/>
            </a:endParaRP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Footer Placeholder 2"/>
          <p:cNvSpPr>
            <a:spLocks noGrp="1"/>
          </p:cNvSpPr>
          <p:nvPr>
            <p:ph type="ftr" sz="quarter" idx="11"/>
          </p:nvPr>
        </p:nvSpPr>
        <p:spPr/>
        <p:txBody>
          <a:bodyPr/>
          <a:lstStyle/>
          <a:p>
            <a:r>
              <a:rPr lang="en-US" smtClean="0"/>
              <a:t>Magnetism  and Electromagnetism 2015-16</a:t>
            </a:r>
            <a:endParaRPr lang="en-US"/>
          </a:p>
        </p:txBody>
      </p:sp>
      <p:sp>
        <p:nvSpPr>
          <p:cNvPr id="11" name="Slide Number Placeholder 3"/>
          <p:cNvSpPr>
            <a:spLocks noGrp="1"/>
          </p:cNvSpPr>
          <p:nvPr>
            <p:ph type="sldNum" sz="quarter" idx="12"/>
          </p:nvPr>
        </p:nvSpPr>
        <p:spPr/>
        <p:txBody>
          <a:bodyPr/>
          <a:lstStyle/>
          <a:p>
            <a:fld id="{4DBF11A1-E313-4884-B5FE-ED734001B9CF}" type="slidenum">
              <a:rPr lang="en-US"/>
              <a:pPr/>
              <a:t>21</a:t>
            </a:fld>
            <a:endParaRPr lang="en-US"/>
          </a:p>
        </p:txBody>
      </p:sp>
      <p:sp>
        <p:nvSpPr>
          <p:cNvPr id="7172" name="Text Box 4"/>
          <p:cNvSpPr txBox="1">
            <a:spLocks noChangeArrowheads="1"/>
          </p:cNvSpPr>
          <p:nvPr/>
        </p:nvSpPr>
        <p:spPr bwMode="auto">
          <a:xfrm>
            <a:off x="612940" y="352673"/>
            <a:ext cx="9322019" cy="2456142"/>
          </a:xfrm>
          <a:prstGeom prst="rect">
            <a:avLst/>
          </a:prstGeom>
          <a:noFill/>
          <a:ln w="9525">
            <a:noFill/>
            <a:miter lim="800000"/>
            <a:headEnd/>
            <a:tailEnd/>
          </a:ln>
          <a:effectLst/>
        </p:spPr>
        <p:txBody>
          <a:bodyPr lIns="100669" tIns="50334" rIns="100669" bIns="50334">
            <a:spAutoFit/>
          </a:bodyPr>
          <a:lstStyle/>
          <a:p>
            <a:pPr>
              <a:spcBef>
                <a:spcPct val="50000"/>
              </a:spcBef>
            </a:pPr>
            <a:endParaRPr lang="en-GB"/>
          </a:p>
          <a:p>
            <a:pPr>
              <a:spcBef>
                <a:spcPct val="50000"/>
              </a:spcBef>
            </a:pPr>
            <a:endParaRPr lang="en-GB"/>
          </a:p>
          <a:p>
            <a:pPr>
              <a:spcBef>
                <a:spcPct val="50000"/>
              </a:spcBef>
            </a:pPr>
            <a:endParaRPr lang="en-GB"/>
          </a:p>
          <a:p>
            <a:pPr>
              <a:spcBef>
                <a:spcPct val="50000"/>
              </a:spcBef>
            </a:pPr>
            <a:endParaRPr lang="en-GB"/>
          </a:p>
          <a:p>
            <a:pPr>
              <a:spcBef>
                <a:spcPct val="50000"/>
              </a:spcBef>
            </a:pPr>
            <a:endParaRPr lang="en-GB"/>
          </a:p>
          <a:p>
            <a:pPr>
              <a:spcBef>
                <a:spcPct val="50000"/>
              </a:spcBef>
            </a:pPr>
            <a:endParaRPr lang="en-US"/>
          </a:p>
        </p:txBody>
      </p:sp>
      <p:pic>
        <p:nvPicPr>
          <p:cNvPr id="7173" name="Picture 5"/>
          <p:cNvPicPr>
            <a:picLocks noChangeAspect="1" noChangeArrowheads="1"/>
          </p:cNvPicPr>
          <p:nvPr/>
        </p:nvPicPr>
        <p:blipFill>
          <a:blip r:embed="rId2" cstate="print"/>
          <a:srcRect/>
          <a:stretch>
            <a:fillRect/>
          </a:stretch>
        </p:blipFill>
        <p:spPr bwMode="auto">
          <a:xfrm>
            <a:off x="939237" y="1647466"/>
            <a:ext cx="8015025" cy="4488953"/>
          </a:xfrm>
          <a:prstGeom prst="rect">
            <a:avLst/>
          </a:prstGeom>
          <a:noFill/>
        </p:spPr>
      </p:pic>
      <p:sp>
        <p:nvSpPr>
          <p:cNvPr id="7174" name="Text Box 6"/>
          <p:cNvSpPr txBox="1">
            <a:spLocks noChangeArrowheads="1"/>
          </p:cNvSpPr>
          <p:nvPr/>
        </p:nvSpPr>
        <p:spPr bwMode="auto">
          <a:xfrm>
            <a:off x="5110802" y="4312626"/>
            <a:ext cx="3189065" cy="1274323"/>
          </a:xfrm>
          <a:prstGeom prst="rect">
            <a:avLst/>
          </a:prstGeom>
          <a:solidFill>
            <a:schemeClr val="bg1"/>
          </a:solidFill>
          <a:ln w="9525">
            <a:noFill/>
            <a:miter lim="800000"/>
            <a:headEnd/>
            <a:tailEnd/>
          </a:ln>
          <a:effectLst/>
        </p:spPr>
        <p:txBody>
          <a:bodyPr lIns="100669" tIns="50334" rIns="100669" bIns="50334">
            <a:spAutoFit/>
          </a:bodyPr>
          <a:lstStyle/>
          <a:p>
            <a:pPr>
              <a:spcBef>
                <a:spcPct val="50000"/>
              </a:spcBef>
            </a:pPr>
            <a:r>
              <a:rPr lang="en-GB" sz="2500" dirty="0">
                <a:solidFill>
                  <a:srgbClr val="FF0000"/>
                </a:solidFill>
                <a:latin typeface="Arial Rounded MT Bold" pitchFamily="34" charset="0"/>
              </a:rPr>
              <a:t>Permanent magnet moving towards the coil.</a:t>
            </a:r>
            <a:endParaRPr lang="en-US" sz="2500" dirty="0">
              <a:solidFill>
                <a:srgbClr val="FF0000"/>
              </a:solidFill>
              <a:latin typeface="Arial Rounded MT Bold" pitchFamily="34" charset="0"/>
            </a:endParaRPr>
          </a:p>
        </p:txBody>
      </p:sp>
      <p:sp>
        <p:nvSpPr>
          <p:cNvPr id="7175" name="Text Box 7"/>
          <p:cNvSpPr txBox="1">
            <a:spLocks noChangeArrowheads="1"/>
          </p:cNvSpPr>
          <p:nvPr/>
        </p:nvSpPr>
        <p:spPr bwMode="auto">
          <a:xfrm>
            <a:off x="2002858" y="4693847"/>
            <a:ext cx="3107940" cy="378650"/>
          </a:xfrm>
          <a:prstGeom prst="rect">
            <a:avLst/>
          </a:prstGeom>
          <a:noFill/>
          <a:ln w="9525">
            <a:noFill/>
            <a:miter lim="800000"/>
            <a:headEnd/>
            <a:tailEnd/>
          </a:ln>
          <a:effectLst/>
        </p:spPr>
        <p:txBody>
          <a:bodyPr lIns="100669" tIns="50334" rIns="100669" bIns="50334">
            <a:spAutoFit/>
          </a:bodyPr>
          <a:lstStyle/>
          <a:p>
            <a:pPr>
              <a:spcBef>
                <a:spcPct val="50000"/>
              </a:spcBef>
            </a:pPr>
            <a:endParaRPr lang="en-US"/>
          </a:p>
        </p:txBody>
      </p:sp>
      <p:sp>
        <p:nvSpPr>
          <p:cNvPr id="7176" name="Text Box 8"/>
          <p:cNvSpPr txBox="1">
            <a:spLocks noChangeArrowheads="1"/>
          </p:cNvSpPr>
          <p:nvPr/>
        </p:nvSpPr>
        <p:spPr bwMode="auto">
          <a:xfrm>
            <a:off x="1676558" y="4693846"/>
            <a:ext cx="3434239" cy="1832894"/>
          </a:xfrm>
          <a:prstGeom prst="rect">
            <a:avLst/>
          </a:prstGeom>
          <a:solidFill>
            <a:schemeClr val="bg1"/>
          </a:solidFill>
          <a:ln w="9525">
            <a:noFill/>
            <a:miter lim="800000"/>
            <a:headEnd/>
            <a:tailEnd/>
          </a:ln>
          <a:effectLst/>
        </p:spPr>
        <p:txBody>
          <a:bodyPr lIns="100669" tIns="50334" rIns="100669" bIns="50334">
            <a:spAutoFit/>
          </a:bodyPr>
          <a:lstStyle/>
          <a:p>
            <a:pPr>
              <a:spcBef>
                <a:spcPct val="50000"/>
              </a:spcBef>
            </a:pPr>
            <a:endParaRPr lang="en-GB" sz="2500" dirty="0">
              <a:effectLst>
                <a:outerShdw blurRad="38100" dist="38100" dir="2700000" algn="tl">
                  <a:srgbClr val="C0C0C0"/>
                </a:outerShdw>
              </a:effectLst>
              <a:latin typeface="Arial Rounded MT Bold" pitchFamily="34" charset="0"/>
            </a:endParaRPr>
          </a:p>
          <a:p>
            <a:pPr>
              <a:spcBef>
                <a:spcPct val="50000"/>
              </a:spcBef>
            </a:pPr>
            <a:r>
              <a:rPr lang="en-GB" sz="2500" dirty="0">
                <a:solidFill>
                  <a:srgbClr val="FF0000"/>
                </a:solidFill>
                <a:latin typeface="Arial Rounded MT Bold" pitchFamily="34" charset="0"/>
              </a:rPr>
              <a:t>Induced emf due to lines of flux cutting the coils</a:t>
            </a:r>
            <a:r>
              <a:rPr lang="en-GB" sz="2500" dirty="0">
                <a:latin typeface="Arial Rounded MT Bold" pitchFamily="34" charset="0"/>
              </a:rPr>
              <a:t>.</a:t>
            </a:r>
            <a:endParaRPr lang="en-US" sz="2500" dirty="0">
              <a:latin typeface="Arial Rounded MT Bold" pitchFamily="34" charset="0"/>
            </a:endParaRPr>
          </a:p>
        </p:txBody>
      </p:sp>
      <p:sp>
        <p:nvSpPr>
          <p:cNvPr id="7177" name="Text Box 9"/>
          <p:cNvSpPr txBox="1">
            <a:spLocks noChangeArrowheads="1"/>
          </p:cNvSpPr>
          <p:nvPr/>
        </p:nvSpPr>
        <p:spPr bwMode="auto">
          <a:xfrm>
            <a:off x="694065" y="199855"/>
            <a:ext cx="8750546" cy="492913"/>
          </a:xfrm>
          <a:prstGeom prst="rect">
            <a:avLst/>
          </a:prstGeom>
          <a:noFill/>
          <a:ln w="9525">
            <a:noFill/>
            <a:miter lim="800000"/>
            <a:headEnd/>
            <a:tailEnd/>
          </a:ln>
          <a:effectLst/>
        </p:spPr>
        <p:txBody>
          <a:bodyPr lIns="100669" tIns="50334" rIns="100669" bIns="50334">
            <a:spAutoFit/>
          </a:bodyPr>
          <a:lstStyle/>
          <a:p>
            <a:pPr algn="ctr">
              <a:spcBef>
                <a:spcPct val="50000"/>
              </a:spcBef>
            </a:pPr>
            <a:r>
              <a:rPr lang="en-GB" sz="2500" dirty="0">
                <a:solidFill>
                  <a:schemeClr val="accent2"/>
                </a:solidFill>
                <a:effectLst>
                  <a:outerShdw blurRad="38100" dist="38100" dir="2700000" algn="tl">
                    <a:srgbClr val="C0C0C0"/>
                  </a:outerShdw>
                </a:effectLst>
                <a:latin typeface="Arial Rounded MT Bold" pitchFamily="34" charset="0"/>
              </a:rPr>
              <a:t>ELECTROMAGNETIC INDUCTION</a:t>
            </a:r>
            <a:endParaRPr lang="en-US" sz="2500" dirty="0">
              <a:solidFill>
                <a:schemeClr val="accent2"/>
              </a:solidFill>
              <a:effectLst>
                <a:outerShdw blurRad="38100" dist="38100" dir="2700000" algn="tl">
                  <a:srgbClr val="C0C0C0"/>
                </a:outerShdw>
              </a:effectLst>
              <a:latin typeface="Arial Rounded MT Bold" pitchFamily="34" charset="0"/>
            </a:endParaRPr>
          </a:p>
        </p:txBody>
      </p:sp>
      <p:sp>
        <p:nvSpPr>
          <p:cNvPr id="7179" name="AutoShape 11"/>
          <p:cNvSpPr>
            <a:spLocks/>
          </p:cNvSpPr>
          <p:nvPr/>
        </p:nvSpPr>
        <p:spPr bwMode="auto">
          <a:xfrm rot="5400000">
            <a:off x="2843642" y="4022663"/>
            <a:ext cx="607930" cy="1799144"/>
          </a:xfrm>
          <a:prstGeom prst="rightBrace">
            <a:avLst>
              <a:gd name="adj1" fmla="val 22974"/>
              <a:gd name="adj2" fmla="val 50000"/>
            </a:avLst>
          </a:prstGeom>
          <a:noFill/>
          <a:ln w="9525">
            <a:solidFill>
              <a:schemeClr val="tx1"/>
            </a:solidFill>
            <a:round/>
            <a:headEnd/>
            <a:tailEnd/>
          </a:ln>
          <a:effectLst/>
        </p:spPr>
        <p:txBody>
          <a:bodyPr wrap="none" lIns="100669" tIns="50334" rIns="100669" bIns="50334" anchor="ctr"/>
          <a:lstStyle/>
          <a:p>
            <a:endParaRPr lang="en-GB"/>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2"/>
          <p:cNvSpPr>
            <a:spLocks noGrp="1"/>
          </p:cNvSpPr>
          <p:nvPr>
            <p:ph type="ftr" sz="quarter" idx="11"/>
          </p:nvPr>
        </p:nvSpPr>
        <p:spPr/>
        <p:txBody>
          <a:bodyPr/>
          <a:lstStyle/>
          <a:p>
            <a:r>
              <a:rPr lang="en-US" smtClean="0"/>
              <a:t>Magnetism  and Electromagnetism 2015-16</a:t>
            </a:r>
            <a:endParaRPr lang="en-US"/>
          </a:p>
        </p:txBody>
      </p:sp>
      <p:sp>
        <p:nvSpPr>
          <p:cNvPr id="5" name="Slide Number Placeholder 3"/>
          <p:cNvSpPr>
            <a:spLocks noGrp="1"/>
          </p:cNvSpPr>
          <p:nvPr>
            <p:ph type="sldNum" sz="quarter" idx="12"/>
          </p:nvPr>
        </p:nvSpPr>
        <p:spPr/>
        <p:txBody>
          <a:bodyPr/>
          <a:lstStyle/>
          <a:p>
            <a:fld id="{BF463562-F7AC-4C57-8902-6A9DCCA66BA4}" type="slidenum">
              <a:rPr lang="en-US"/>
              <a:pPr/>
              <a:t>22</a:t>
            </a:fld>
            <a:endParaRPr lang="en-US"/>
          </a:p>
        </p:txBody>
      </p:sp>
      <p:sp>
        <p:nvSpPr>
          <p:cNvPr id="14340" name="Text Box 4"/>
          <p:cNvSpPr txBox="1">
            <a:spLocks noChangeArrowheads="1"/>
          </p:cNvSpPr>
          <p:nvPr/>
        </p:nvSpPr>
        <p:spPr bwMode="auto">
          <a:xfrm>
            <a:off x="367765" y="199853"/>
            <a:ext cx="9731243" cy="5872462"/>
          </a:xfrm>
          <a:prstGeom prst="rect">
            <a:avLst/>
          </a:prstGeom>
          <a:noFill/>
          <a:ln w="9525">
            <a:noFill/>
            <a:miter lim="800000"/>
            <a:headEnd/>
            <a:tailEnd/>
          </a:ln>
          <a:effectLst/>
        </p:spPr>
        <p:txBody>
          <a:bodyPr lIns="100669" tIns="50334" rIns="100669" bIns="50334">
            <a:spAutoFit/>
          </a:bodyPr>
          <a:lstStyle/>
          <a:p>
            <a:pPr>
              <a:spcBef>
                <a:spcPct val="50000"/>
              </a:spcBef>
            </a:pPr>
            <a:r>
              <a:rPr lang="en-GB" sz="2500" b="1" dirty="0">
                <a:solidFill>
                  <a:schemeClr val="accent2"/>
                </a:solidFill>
                <a:effectLst>
                  <a:outerShdw blurRad="38100" dist="38100" dir="2700000" algn="tl">
                    <a:srgbClr val="C0C0C0"/>
                  </a:outerShdw>
                </a:effectLst>
                <a:latin typeface="Arial Rounded MT Bold" pitchFamily="34" charset="0"/>
              </a:rPr>
              <a:t>Summary of above diagram.</a:t>
            </a:r>
          </a:p>
          <a:p>
            <a:pPr>
              <a:spcBef>
                <a:spcPct val="50000"/>
              </a:spcBef>
            </a:pPr>
            <a:r>
              <a:rPr lang="en-GB" sz="2500" dirty="0">
                <a:solidFill>
                  <a:schemeClr val="tx2"/>
                </a:solidFill>
                <a:latin typeface="Arial Rounded MT Bold" pitchFamily="34" charset="0"/>
              </a:rPr>
              <a:t>The magnet has a magnetic field radiating outwards from it in 3 dimensions.</a:t>
            </a:r>
          </a:p>
          <a:p>
            <a:pPr>
              <a:spcBef>
                <a:spcPct val="50000"/>
              </a:spcBef>
            </a:pPr>
            <a:r>
              <a:rPr lang="en-GB" sz="2500" dirty="0">
                <a:solidFill>
                  <a:schemeClr val="tx2"/>
                </a:solidFill>
                <a:latin typeface="Arial Rounded MT Bold" pitchFamily="34" charset="0"/>
              </a:rPr>
              <a:t>As the magnet approaches the coil, its flux starts to link with the coil in increasing amount.</a:t>
            </a:r>
          </a:p>
          <a:p>
            <a:pPr>
              <a:spcBef>
                <a:spcPct val="50000"/>
              </a:spcBef>
            </a:pPr>
            <a:r>
              <a:rPr lang="en-GB" sz="2500" dirty="0">
                <a:solidFill>
                  <a:schemeClr val="tx2"/>
                </a:solidFill>
                <a:latin typeface="Arial Rounded MT Bold" pitchFamily="34" charset="0"/>
              </a:rPr>
              <a:t>The increasing (changing) magnetic flux linkage produces an induced EMF in the coil.</a:t>
            </a:r>
          </a:p>
          <a:p>
            <a:pPr>
              <a:spcBef>
                <a:spcPct val="50000"/>
              </a:spcBef>
            </a:pPr>
            <a:r>
              <a:rPr lang="en-GB" sz="2500" dirty="0">
                <a:solidFill>
                  <a:schemeClr val="tx2"/>
                </a:solidFill>
                <a:latin typeface="Arial Rounded MT Bold" pitchFamily="34" charset="0"/>
              </a:rPr>
              <a:t>The EMF is induced with such a polarity that the current flowing through </a:t>
            </a:r>
            <a:r>
              <a:rPr lang="en-GB" sz="2500" dirty="0" smtClean="0">
                <a:solidFill>
                  <a:schemeClr val="tx2"/>
                </a:solidFill>
                <a:latin typeface="Arial Rounded MT Bold" pitchFamily="34" charset="0"/>
              </a:rPr>
              <a:t> the coil  </a:t>
            </a:r>
            <a:r>
              <a:rPr lang="en-GB" sz="2500" dirty="0">
                <a:solidFill>
                  <a:schemeClr val="tx2"/>
                </a:solidFill>
                <a:latin typeface="Arial Rounded MT Bold" pitchFamily="34" charset="0"/>
              </a:rPr>
              <a:t>will produce an additional magnetic field around the coil which has an opposing orientation  to that of the magnet i.e. if a North pole is pushed towards the coil, the coil will produce a North pole on its right hand side to oppose the incoming North pole</a:t>
            </a:r>
            <a:r>
              <a:rPr lang="en-GB" sz="2500" b="1" dirty="0">
                <a:solidFill>
                  <a:schemeClr val="tx2"/>
                </a:solidFill>
                <a:effectLst>
                  <a:outerShdw blurRad="38100" dist="38100" dir="2700000" algn="tl">
                    <a:srgbClr val="C0C0C0"/>
                  </a:outerShdw>
                </a:effectLst>
                <a:latin typeface="Arial Rounded MT Bold" pitchFamily="34" charset="0"/>
              </a:rPr>
              <a:t>.</a:t>
            </a:r>
            <a:endParaRPr lang="en-US" sz="2500" b="1" dirty="0">
              <a:solidFill>
                <a:schemeClr val="tx2"/>
              </a:solidFill>
              <a:effectLst>
                <a:outerShdw blurRad="38100" dist="38100" dir="2700000" algn="tl">
                  <a:srgbClr val="C0C0C0"/>
                </a:outerShdw>
              </a:effectLst>
              <a:latin typeface="Arial Rounded MT Bold" pitchFamily="34" charset="0"/>
            </a:endParaRP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2"/>
          <p:cNvSpPr>
            <a:spLocks noGrp="1"/>
          </p:cNvSpPr>
          <p:nvPr>
            <p:ph type="ftr" sz="quarter" idx="11"/>
          </p:nvPr>
        </p:nvSpPr>
        <p:spPr/>
        <p:txBody>
          <a:bodyPr/>
          <a:lstStyle/>
          <a:p>
            <a:r>
              <a:rPr lang="en-US" smtClean="0"/>
              <a:t>Magnetism  and Electromagnetism 2015-16</a:t>
            </a:r>
            <a:endParaRPr lang="en-US"/>
          </a:p>
        </p:txBody>
      </p:sp>
      <p:sp>
        <p:nvSpPr>
          <p:cNvPr id="5" name="Slide Number Placeholder 3"/>
          <p:cNvSpPr>
            <a:spLocks noGrp="1"/>
          </p:cNvSpPr>
          <p:nvPr>
            <p:ph type="sldNum" sz="quarter" idx="12"/>
          </p:nvPr>
        </p:nvSpPr>
        <p:spPr/>
        <p:txBody>
          <a:bodyPr/>
          <a:lstStyle/>
          <a:p>
            <a:fld id="{B1D11BBF-2267-480C-9660-D66D59E959F5}" type="slidenum">
              <a:rPr lang="en-US"/>
              <a:pPr/>
              <a:t>23</a:t>
            </a:fld>
            <a:endParaRPr lang="en-US"/>
          </a:p>
        </p:txBody>
      </p:sp>
      <p:sp>
        <p:nvSpPr>
          <p:cNvPr id="8196" name="Text Box 4"/>
          <p:cNvSpPr txBox="1">
            <a:spLocks noChangeArrowheads="1"/>
          </p:cNvSpPr>
          <p:nvPr/>
        </p:nvSpPr>
        <p:spPr bwMode="auto">
          <a:xfrm>
            <a:off x="448890" y="352672"/>
            <a:ext cx="9240895" cy="4664439"/>
          </a:xfrm>
          <a:prstGeom prst="rect">
            <a:avLst/>
          </a:prstGeom>
          <a:noFill/>
          <a:ln w="9525">
            <a:noFill/>
            <a:miter lim="800000"/>
            <a:headEnd/>
            <a:tailEnd/>
          </a:ln>
          <a:effectLst/>
        </p:spPr>
        <p:txBody>
          <a:bodyPr lIns="100669" tIns="50334" rIns="100669" bIns="50334">
            <a:spAutoFit/>
          </a:bodyPr>
          <a:lstStyle/>
          <a:p>
            <a:pPr>
              <a:spcBef>
                <a:spcPct val="50000"/>
              </a:spcBef>
            </a:pPr>
            <a:r>
              <a:rPr lang="en-GB" sz="2300" b="1" dirty="0">
                <a:solidFill>
                  <a:srgbClr val="FF3300"/>
                </a:solidFill>
                <a:latin typeface="Arial Rounded MT Bold" pitchFamily="34" charset="0"/>
              </a:rPr>
              <a:t>If we bring the magnet  to a stop</a:t>
            </a:r>
            <a:r>
              <a:rPr lang="en-GB" sz="2300" dirty="0">
                <a:latin typeface="Arial Rounded MT Bold" pitchFamily="34" charset="0"/>
              </a:rPr>
              <a:t>, near to the coil, the changing flux linkage will stop ( no relative movement between the coil and the flux ) and so there will be no induced EMF and no field around the coil. There will then be neither attraction or repulsion between the coil and the magnet.</a:t>
            </a:r>
          </a:p>
          <a:p>
            <a:pPr>
              <a:spcBef>
                <a:spcPct val="50000"/>
              </a:spcBef>
            </a:pPr>
            <a:r>
              <a:rPr lang="en-GB" sz="2300" b="1" dirty="0">
                <a:solidFill>
                  <a:srgbClr val="FF3300"/>
                </a:solidFill>
                <a:latin typeface="Arial Rounded MT Bold" pitchFamily="34" charset="0"/>
              </a:rPr>
              <a:t>If we now pull the magnet away from the coil</a:t>
            </a:r>
            <a:r>
              <a:rPr lang="en-GB" sz="2300" b="1" dirty="0">
                <a:latin typeface="Arial Rounded MT Bold" pitchFamily="34" charset="0"/>
              </a:rPr>
              <a:t> </a:t>
            </a:r>
            <a:r>
              <a:rPr lang="en-GB" sz="2300" dirty="0">
                <a:latin typeface="Arial Rounded MT Bold" pitchFamily="34" charset="0"/>
              </a:rPr>
              <a:t>the flux linkage will start to change, an EMF will be generated again, but this the EMF will be generated with the opposite polarity, the current in the coil will reverse and also the polarity of the field of the coil will reverse. </a:t>
            </a:r>
          </a:p>
          <a:p>
            <a:pPr>
              <a:spcBef>
                <a:spcPct val="50000"/>
              </a:spcBef>
            </a:pPr>
            <a:r>
              <a:rPr lang="en-GB" sz="2300" dirty="0">
                <a:latin typeface="Arial Rounded MT Bold" pitchFamily="34" charset="0"/>
              </a:rPr>
              <a:t>This will cause the coil to set up a South pole on its right hand side to try and attract the magnet back towards the coil.</a:t>
            </a:r>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2"/>
          <p:cNvSpPr>
            <a:spLocks noGrp="1"/>
          </p:cNvSpPr>
          <p:nvPr>
            <p:ph type="ftr" sz="quarter" idx="11"/>
          </p:nvPr>
        </p:nvSpPr>
        <p:spPr/>
        <p:txBody>
          <a:bodyPr/>
          <a:lstStyle/>
          <a:p>
            <a:r>
              <a:rPr lang="en-US" smtClean="0"/>
              <a:t>Magnetism  and Electromagnetism 2015-16</a:t>
            </a:r>
            <a:endParaRPr lang="en-US"/>
          </a:p>
        </p:txBody>
      </p:sp>
      <p:sp>
        <p:nvSpPr>
          <p:cNvPr id="5" name="Slide Number Placeholder 3"/>
          <p:cNvSpPr>
            <a:spLocks noGrp="1"/>
          </p:cNvSpPr>
          <p:nvPr>
            <p:ph type="sldNum" sz="quarter" idx="12"/>
          </p:nvPr>
        </p:nvSpPr>
        <p:spPr/>
        <p:txBody>
          <a:bodyPr/>
          <a:lstStyle/>
          <a:p>
            <a:fld id="{350FE18C-D41E-4D59-B159-E60638E5C2FA}" type="slidenum">
              <a:rPr lang="en-US"/>
              <a:pPr/>
              <a:t>24</a:t>
            </a:fld>
            <a:endParaRPr lang="en-US"/>
          </a:p>
        </p:txBody>
      </p:sp>
      <p:sp>
        <p:nvSpPr>
          <p:cNvPr id="16389" name="Text Box 5"/>
          <p:cNvSpPr txBox="1">
            <a:spLocks noChangeArrowheads="1"/>
          </p:cNvSpPr>
          <p:nvPr/>
        </p:nvSpPr>
        <p:spPr bwMode="auto">
          <a:xfrm>
            <a:off x="858111" y="656638"/>
            <a:ext cx="8993919" cy="6118683"/>
          </a:xfrm>
          <a:prstGeom prst="rect">
            <a:avLst/>
          </a:prstGeom>
          <a:noFill/>
          <a:ln w="9525">
            <a:noFill/>
            <a:miter lim="800000"/>
            <a:headEnd/>
            <a:tailEnd/>
          </a:ln>
          <a:effectLst/>
        </p:spPr>
        <p:txBody>
          <a:bodyPr lIns="100669" tIns="50334" rIns="100669" bIns="50334">
            <a:spAutoFit/>
          </a:bodyPr>
          <a:lstStyle/>
          <a:p>
            <a:pPr>
              <a:spcBef>
                <a:spcPct val="50000"/>
              </a:spcBef>
            </a:pPr>
            <a:r>
              <a:rPr lang="en-GB" sz="2300" dirty="0">
                <a:solidFill>
                  <a:srgbClr val="FF3300"/>
                </a:solidFill>
                <a:latin typeface="Arial Rounded MT Bold" pitchFamily="34" charset="0"/>
              </a:rPr>
              <a:t>From this we can see that the coil behaves in such a way as to set up a magnetic field that opposes the change producing it.</a:t>
            </a:r>
          </a:p>
          <a:p>
            <a:pPr algn="ctr">
              <a:spcBef>
                <a:spcPct val="50000"/>
              </a:spcBef>
            </a:pPr>
            <a:r>
              <a:rPr lang="en-GB" sz="2300" dirty="0">
                <a:solidFill>
                  <a:schemeClr val="accent2"/>
                </a:solidFill>
                <a:latin typeface="Arial Rounded MT Bold" pitchFamily="34" charset="0"/>
              </a:rPr>
              <a:t>THE ELECTROMAGNET</a:t>
            </a:r>
          </a:p>
          <a:p>
            <a:pPr>
              <a:spcBef>
                <a:spcPct val="50000"/>
              </a:spcBef>
            </a:pPr>
            <a:r>
              <a:rPr lang="en-GB" sz="2300" dirty="0">
                <a:latin typeface="Arial Rounded MT Bold" pitchFamily="34" charset="0"/>
              </a:rPr>
              <a:t>It is possible to magnetise a piece of ferrous material i.e. iron by stroking it with a permanent magnet, alternatively we may use an </a:t>
            </a:r>
            <a:r>
              <a:rPr lang="en-GB" sz="2300" dirty="0">
                <a:solidFill>
                  <a:srgbClr val="FF3300"/>
                </a:solidFill>
                <a:latin typeface="Arial Rounded MT Bold" pitchFamily="34" charset="0"/>
              </a:rPr>
              <a:t>ELECTROMAGNET.</a:t>
            </a:r>
          </a:p>
          <a:p>
            <a:pPr>
              <a:spcBef>
                <a:spcPct val="50000"/>
              </a:spcBef>
            </a:pPr>
            <a:r>
              <a:rPr lang="en-GB" sz="2300" dirty="0">
                <a:solidFill>
                  <a:srgbClr val="FF3300"/>
                </a:solidFill>
                <a:latin typeface="Arial Rounded MT Bold" pitchFamily="34" charset="0"/>
              </a:rPr>
              <a:t>An electromagnet is made by passing a current through a coil and generating a magnetic field through its core.</a:t>
            </a:r>
          </a:p>
          <a:p>
            <a:pPr>
              <a:spcBef>
                <a:spcPct val="50000"/>
              </a:spcBef>
            </a:pPr>
            <a:r>
              <a:rPr lang="en-GB" sz="2300" dirty="0">
                <a:solidFill>
                  <a:srgbClr val="FF3300"/>
                </a:solidFill>
                <a:latin typeface="Arial Rounded MT Bold" pitchFamily="34" charset="0"/>
              </a:rPr>
              <a:t>The strength of this magnetic field can be significantly enhanced if we place an iron core within it</a:t>
            </a:r>
            <a:r>
              <a:rPr lang="en-GB" sz="2300" dirty="0" smtClean="0">
                <a:solidFill>
                  <a:srgbClr val="FF3300"/>
                </a:solidFill>
                <a:latin typeface="Arial Rounded MT Bold" pitchFamily="34" charset="0"/>
              </a:rPr>
              <a:t>.</a:t>
            </a:r>
          </a:p>
          <a:p>
            <a:pPr>
              <a:spcBef>
                <a:spcPct val="50000"/>
              </a:spcBef>
            </a:pPr>
            <a:r>
              <a:rPr lang="en-GB" sz="2300" dirty="0" smtClean="0">
                <a:solidFill>
                  <a:srgbClr val="00B050"/>
                </a:solidFill>
                <a:latin typeface="Arial Rounded MT Bold" pitchFamily="34" charset="0"/>
              </a:rPr>
              <a:t>The external field around the core will align the dipoles in the direction of the field and the flux generated will add to the existing flux due the external field.</a:t>
            </a:r>
            <a:endParaRPr lang="en-US" sz="2300" dirty="0">
              <a:solidFill>
                <a:srgbClr val="00B050"/>
              </a:solidFill>
              <a:latin typeface="Arial Rounded MT Bold" pitchFamily="34" charset="0"/>
            </a:endParaRPr>
          </a:p>
          <a:p>
            <a:pPr>
              <a:spcBef>
                <a:spcPct val="50000"/>
              </a:spcBef>
            </a:pPr>
            <a:endParaRPr lang="en-US" sz="2300" dirty="0">
              <a:effectLst>
                <a:outerShdw blurRad="38100" dist="38100" dir="2700000" algn="tl">
                  <a:srgbClr val="C0C0C0"/>
                </a:outerShdw>
              </a:effectLst>
              <a:latin typeface="Arial Rounded MT Bold" pitchFamily="34" charset="0"/>
            </a:endParaRPr>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ooter Placeholder 2"/>
          <p:cNvSpPr>
            <a:spLocks noGrp="1"/>
          </p:cNvSpPr>
          <p:nvPr>
            <p:ph type="ftr" sz="quarter" idx="11"/>
          </p:nvPr>
        </p:nvSpPr>
        <p:spPr/>
        <p:txBody>
          <a:bodyPr/>
          <a:lstStyle/>
          <a:p>
            <a:r>
              <a:rPr lang="en-US" smtClean="0"/>
              <a:t>Magnetism  and Electromagnetism 2015-16</a:t>
            </a:r>
            <a:endParaRPr lang="en-US"/>
          </a:p>
        </p:txBody>
      </p:sp>
      <p:sp>
        <p:nvSpPr>
          <p:cNvPr id="7" name="Slide Number Placeholder 3"/>
          <p:cNvSpPr>
            <a:spLocks noGrp="1"/>
          </p:cNvSpPr>
          <p:nvPr>
            <p:ph type="sldNum" sz="quarter" idx="12"/>
          </p:nvPr>
        </p:nvSpPr>
        <p:spPr/>
        <p:txBody>
          <a:bodyPr/>
          <a:lstStyle/>
          <a:p>
            <a:fld id="{B613F004-5917-42EA-B95C-7CFED76A8C1A}" type="slidenum">
              <a:rPr lang="en-US"/>
              <a:pPr/>
              <a:t>25</a:t>
            </a:fld>
            <a:endParaRPr lang="en-US"/>
          </a:p>
        </p:txBody>
      </p:sp>
      <p:pic>
        <p:nvPicPr>
          <p:cNvPr id="17412" name="Picture 4"/>
          <p:cNvPicPr>
            <a:picLocks noChangeAspect="1" noChangeArrowheads="1"/>
          </p:cNvPicPr>
          <p:nvPr/>
        </p:nvPicPr>
        <p:blipFill>
          <a:blip r:embed="rId2" cstate="print"/>
          <a:srcRect/>
          <a:stretch>
            <a:fillRect/>
          </a:stretch>
        </p:blipFill>
        <p:spPr bwMode="auto">
          <a:xfrm>
            <a:off x="2902430" y="1190679"/>
            <a:ext cx="4813342" cy="3709729"/>
          </a:xfrm>
          <a:prstGeom prst="rect">
            <a:avLst/>
          </a:prstGeom>
          <a:noFill/>
        </p:spPr>
      </p:pic>
      <p:sp>
        <p:nvSpPr>
          <p:cNvPr id="17413" name="Text Box 5"/>
          <p:cNvSpPr txBox="1">
            <a:spLocks noChangeArrowheads="1"/>
          </p:cNvSpPr>
          <p:nvPr/>
        </p:nvSpPr>
        <p:spPr bwMode="auto">
          <a:xfrm>
            <a:off x="1184410" y="352674"/>
            <a:ext cx="7932098" cy="492913"/>
          </a:xfrm>
          <a:prstGeom prst="rect">
            <a:avLst/>
          </a:prstGeom>
          <a:noFill/>
          <a:ln w="9525">
            <a:noFill/>
            <a:miter lim="800000"/>
            <a:headEnd/>
            <a:tailEnd/>
          </a:ln>
          <a:effectLst/>
        </p:spPr>
        <p:txBody>
          <a:bodyPr lIns="100669" tIns="50334" rIns="100669" bIns="50334">
            <a:spAutoFit/>
          </a:bodyPr>
          <a:lstStyle/>
          <a:p>
            <a:pPr algn="ctr">
              <a:spcBef>
                <a:spcPct val="50000"/>
              </a:spcBef>
            </a:pPr>
            <a:r>
              <a:rPr lang="en-GB" sz="2500" b="1" dirty="0">
                <a:solidFill>
                  <a:schemeClr val="accent2"/>
                </a:solidFill>
                <a:effectLst>
                  <a:outerShdw blurRad="38100" dist="38100" dir="2700000" algn="tl">
                    <a:srgbClr val="C0C0C0"/>
                  </a:outerShdw>
                </a:effectLst>
                <a:latin typeface="Arial Rounded MT Bold" pitchFamily="34" charset="0"/>
              </a:rPr>
              <a:t>ELECTROMAGNET</a:t>
            </a:r>
            <a:endParaRPr lang="en-US" sz="2500" b="1" dirty="0">
              <a:solidFill>
                <a:schemeClr val="accent2"/>
              </a:solidFill>
              <a:effectLst>
                <a:outerShdw blurRad="38100" dist="38100" dir="2700000" algn="tl">
                  <a:srgbClr val="C0C0C0"/>
                </a:outerShdw>
              </a:effectLst>
              <a:latin typeface="Arial Rounded MT Bold" pitchFamily="34" charset="0"/>
            </a:endParaRPr>
          </a:p>
        </p:txBody>
      </p:sp>
      <p:sp>
        <p:nvSpPr>
          <p:cNvPr id="17414" name="Text Box 6"/>
          <p:cNvSpPr txBox="1">
            <a:spLocks noChangeArrowheads="1"/>
          </p:cNvSpPr>
          <p:nvPr/>
        </p:nvSpPr>
        <p:spPr bwMode="auto">
          <a:xfrm>
            <a:off x="939236" y="4997807"/>
            <a:ext cx="8667620" cy="378650"/>
          </a:xfrm>
          <a:prstGeom prst="rect">
            <a:avLst/>
          </a:prstGeom>
          <a:noFill/>
          <a:ln w="9525">
            <a:noFill/>
            <a:miter lim="800000"/>
            <a:headEnd/>
            <a:tailEnd/>
          </a:ln>
          <a:effectLst/>
        </p:spPr>
        <p:txBody>
          <a:bodyPr lIns="100669" tIns="50334" rIns="100669" bIns="50334">
            <a:spAutoFit/>
          </a:bodyPr>
          <a:lstStyle/>
          <a:p>
            <a:pPr>
              <a:spcBef>
                <a:spcPct val="50000"/>
              </a:spcBef>
            </a:pPr>
            <a:endParaRPr lang="en-US"/>
          </a:p>
        </p:txBody>
      </p:sp>
      <p:sp>
        <p:nvSpPr>
          <p:cNvPr id="8" name="TextBox 7"/>
          <p:cNvSpPr txBox="1"/>
          <p:nvPr/>
        </p:nvSpPr>
        <p:spPr>
          <a:xfrm>
            <a:off x="3607743" y="5211613"/>
            <a:ext cx="3096344" cy="369332"/>
          </a:xfrm>
          <a:prstGeom prst="rect">
            <a:avLst/>
          </a:prstGeom>
          <a:noFill/>
        </p:spPr>
        <p:txBody>
          <a:bodyPr wrap="square" rtlCol="0">
            <a:spAutoFit/>
          </a:bodyPr>
          <a:lstStyle/>
          <a:p>
            <a:r>
              <a:rPr lang="en-GB" dirty="0" smtClean="0"/>
              <a:t>               </a:t>
            </a:r>
            <a:r>
              <a:rPr lang="en-GB" b="1" dirty="0" smtClean="0">
                <a:solidFill>
                  <a:srgbClr val="00B050"/>
                </a:solidFill>
              </a:rPr>
              <a:t>( Demo6)</a:t>
            </a:r>
            <a:endParaRPr lang="en-GB" b="1" dirty="0">
              <a:solidFill>
                <a:srgbClr val="00B050"/>
              </a:solidFill>
            </a:endParaRPr>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2"/>
          <p:cNvSpPr>
            <a:spLocks noGrp="1"/>
          </p:cNvSpPr>
          <p:nvPr>
            <p:ph type="ftr" sz="quarter" idx="11"/>
          </p:nvPr>
        </p:nvSpPr>
        <p:spPr/>
        <p:txBody>
          <a:bodyPr/>
          <a:lstStyle/>
          <a:p>
            <a:r>
              <a:rPr lang="en-US" smtClean="0"/>
              <a:t>Magnetism  and Electromagnetism 2015-16</a:t>
            </a:r>
            <a:endParaRPr lang="en-US"/>
          </a:p>
        </p:txBody>
      </p:sp>
      <p:sp>
        <p:nvSpPr>
          <p:cNvPr id="5" name="Slide Number Placeholder 3"/>
          <p:cNvSpPr>
            <a:spLocks noGrp="1"/>
          </p:cNvSpPr>
          <p:nvPr>
            <p:ph type="sldNum" sz="quarter" idx="12"/>
          </p:nvPr>
        </p:nvSpPr>
        <p:spPr/>
        <p:txBody>
          <a:bodyPr/>
          <a:lstStyle/>
          <a:p>
            <a:fld id="{1745584C-344D-4D9B-93A1-036F0BA8C803}" type="slidenum">
              <a:rPr lang="en-US"/>
              <a:pPr/>
              <a:t>26</a:t>
            </a:fld>
            <a:endParaRPr lang="en-US"/>
          </a:p>
        </p:txBody>
      </p:sp>
      <p:sp>
        <p:nvSpPr>
          <p:cNvPr id="19460" name="Text Box 4"/>
          <p:cNvSpPr txBox="1">
            <a:spLocks noChangeArrowheads="1"/>
          </p:cNvSpPr>
          <p:nvPr/>
        </p:nvSpPr>
        <p:spPr bwMode="auto">
          <a:xfrm>
            <a:off x="858115" y="352674"/>
            <a:ext cx="8831670" cy="5680101"/>
          </a:xfrm>
          <a:prstGeom prst="rect">
            <a:avLst/>
          </a:prstGeom>
          <a:noFill/>
          <a:ln w="9525">
            <a:noFill/>
            <a:miter lim="800000"/>
            <a:headEnd/>
            <a:tailEnd/>
          </a:ln>
          <a:effectLst/>
        </p:spPr>
        <p:txBody>
          <a:bodyPr lIns="100669" tIns="50334" rIns="100669" bIns="50334">
            <a:spAutoFit/>
          </a:bodyPr>
          <a:lstStyle/>
          <a:p>
            <a:pPr algn="ctr">
              <a:spcBef>
                <a:spcPct val="50000"/>
              </a:spcBef>
            </a:pPr>
            <a:r>
              <a:rPr lang="en-GB" sz="2500" b="1" dirty="0">
                <a:solidFill>
                  <a:schemeClr val="accent2"/>
                </a:solidFill>
                <a:effectLst>
                  <a:outerShdw blurRad="38100" dist="38100" dir="2700000" algn="tl">
                    <a:srgbClr val="C0C0C0"/>
                  </a:outerShdw>
                </a:effectLst>
                <a:latin typeface="Arial Rounded MT Bold" pitchFamily="34" charset="0"/>
              </a:rPr>
              <a:t>TRANSFORMERS</a:t>
            </a:r>
          </a:p>
          <a:p>
            <a:pPr>
              <a:spcBef>
                <a:spcPct val="50000"/>
              </a:spcBef>
            </a:pPr>
            <a:r>
              <a:rPr lang="en-GB" sz="2500" dirty="0">
                <a:latin typeface="Arial Rounded MT Bold" pitchFamily="34" charset="0"/>
              </a:rPr>
              <a:t>A transformer consists of two or more interacting coils. </a:t>
            </a:r>
          </a:p>
          <a:p>
            <a:pPr>
              <a:spcBef>
                <a:spcPct val="50000"/>
              </a:spcBef>
            </a:pPr>
            <a:r>
              <a:rPr lang="en-GB" sz="2500" dirty="0">
                <a:latin typeface="Arial Rounded MT Bold" pitchFamily="34" charset="0"/>
              </a:rPr>
              <a:t>Transformers come in many different shapes and sizes and have numerous applications such as:</a:t>
            </a:r>
          </a:p>
          <a:p>
            <a:pPr algn="just">
              <a:spcBef>
                <a:spcPct val="50000"/>
              </a:spcBef>
            </a:pPr>
            <a:r>
              <a:rPr lang="en-GB" sz="2500" dirty="0">
                <a:latin typeface="Arial Rounded MT Bold" pitchFamily="34" charset="0"/>
              </a:rPr>
              <a:t>filtering, RF suppression , tuning circuits, coupling power amplifiers to speakers and power transmission on the National Grid.</a:t>
            </a:r>
          </a:p>
          <a:p>
            <a:pPr algn="just">
              <a:spcBef>
                <a:spcPct val="50000"/>
              </a:spcBef>
            </a:pPr>
            <a:endParaRPr lang="en-GB" sz="2500" dirty="0">
              <a:latin typeface="Arial Rounded MT Bold" pitchFamily="34" charset="0"/>
            </a:endParaRPr>
          </a:p>
          <a:p>
            <a:pPr algn="just">
              <a:spcBef>
                <a:spcPct val="50000"/>
              </a:spcBef>
            </a:pPr>
            <a:endParaRPr lang="en-GB" sz="2500" dirty="0">
              <a:latin typeface="Arial Rounded MT Bold" pitchFamily="34" charset="0"/>
            </a:endParaRPr>
          </a:p>
          <a:p>
            <a:pPr>
              <a:spcBef>
                <a:spcPct val="50000"/>
              </a:spcBef>
            </a:pPr>
            <a:endParaRPr lang="en-GB" sz="2500" b="1" dirty="0">
              <a:effectLst>
                <a:outerShdw blurRad="38100" dist="38100" dir="2700000" algn="tl">
                  <a:srgbClr val="C0C0C0"/>
                </a:outerShdw>
              </a:effectLst>
              <a:latin typeface="Arial Rounded MT Bold" pitchFamily="34" charset="0"/>
            </a:endParaRPr>
          </a:p>
          <a:p>
            <a:pPr>
              <a:spcBef>
                <a:spcPct val="50000"/>
              </a:spcBef>
            </a:pPr>
            <a:endParaRPr lang="en-US" sz="2500" b="1" dirty="0">
              <a:solidFill>
                <a:srgbClr val="FF3300"/>
              </a:solidFill>
              <a:effectLst>
                <a:outerShdw blurRad="38100" dist="38100" dir="2700000" algn="tl">
                  <a:srgbClr val="C0C0C0"/>
                </a:outerShdw>
              </a:effectLst>
              <a:latin typeface="Arial Rounded MT Bold" pitchFamily="34" charset="0"/>
            </a:endParaRPr>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2"/>
          <p:cNvSpPr>
            <a:spLocks noGrp="1"/>
          </p:cNvSpPr>
          <p:nvPr>
            <p:ph type="ftr" sz="quarter" idx="11"/>
          </p:nvPr>
        </p:nvSpPr>
        <p:spPr/>
        <p:txBody>
          <a:bodyPr/>
          <a:lstStyle/>
          <a:p>
            <a:r>
              <a:rPr lang="en-US" smtClean="0"/>
              <a:t>Magnetism  and Electromagnetism 2015-16</a:t>
            </a:r>
            <a:endParaRPr lang="en-US"/>
          </a:p>
        </p:txBody>
      </p:sp>
      <p:sp>
        <p:nvSpPr>
          <p:cNvPr id="5" name="Slide Number Placeholder 3"/>
          <p:cNvSpPr>
            <a:spLocks noGrp="1"/>
          </p:cNvSpPr>
          <p:nvPr>
            <p:ph type="sldNum" sz="quarter" idx="12"/>
          </p:nvPr>
        </p:nvSpPr>
        <p:spPr/>
        <p:txBody>
          <a:bodyPr/>
          <a:lstStyle/>
          <a:p>
            <a:fld id="{7227FE01-CB50-4000-BC9F-038BE6E1AD2C}" type="slidenum">
              <a:rPr lang="en-US"/>
              <a:pPr/>
              <a:t>27</a:t>
            </a:fld>
            <a:endParaRPr lang="en-US"/>
          </a:p>
        </p:txBody>
      </p:sp>
      <p:graphicFrame>
        <p:nvGraphicFramePr>
          <p:cNvPr id="21508" name="Object 4"/>
          <p:cNvGraphicFramePr>
            <a:graphicFrameLocks noChangeAspect="1"/>
          </p:cNvGraphicFramePr>
          <p:nvPr/>
        </p:nvGraphicFramePr>
        <p:xfrm>
          <a:off x="1022160" y="199855"/>
          <a:ext cx="8804629" cy="4623301"/>
        </p:xfrm>
        <a:graphic>
          <a:graphicData uri="http://schemas.openxmlformats.org/presentationml/2006/ole">
            <p:oleObj spid="_x0000_s21510" name="Bitmap Image" r:id="rId3" imgW="2781688" imgH="1743318" progId="PBrush">
              <p:embed/>
            </p:oleObj>
          </a:graphicData>
        </a:graphic>
      </p:graphicFrame>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ooter Placeholder 2"/>
          <p:cNvSpPr>
            <a:spLocks noGrp="1"/>
          </p:cNvSpPr>
          <p:nvPr>
            <p:ph type="ftr" sz="quarter" idx="11"/>
          </p:nvPr>
        </p:nvSpPr>
        <p:spPr/>
        <p:txBody>
          <a:bodyPr/>
          <a:lstStyle/>
          <a:p>
            <a:r>
              <a:rPr lang="en-US" smtClean="0"/>
              <a:t>Magnetism  and Electromagnetism 2015-16</a:t>
            </a:r>
            <a:endParaRPr lang="en-US" dirty="0"/>
          </a:p>
        </p:txBody>
      </p:sp>
      <p:sp>
        <p:nvSpPr>
          <p:cNvPr id="7" name="Slide Number Placeholder 3"/>
          <p:cNvSpPr>
            <a:spLocks noGrp="1"/>
          </p:cNvSpPr>
          <p:nvPr>
            <p:ph type="sldNum" sz="quarter" idx="12"/>
          </p:nvPr>
        </p:nvSpPr>
        <p:spPr/>
        <p:txBody>
          <a:bodyPr/>
          <a:lstStyle/>
          <a:p>
            <a:fld id="{714D9ED4-987A-4339-AFA4-7F8676CE4E60}" type="slidenum">
              <a:rPr lang="en-US"/>
              <a:pPr/>
              <a:t>28</a:t>
            </a:fld>
            <a:endParaRPr lang="en-US"/>
          </a:p>
        </p:txBody>
      </p:sp>
      <p:sp>
        <p:nvSpPr>
          <p:cNvPr id="20484" name="Text Box 4"/>
          <p:cNvSpPr txBox="1">
            <a:spLocks noChangeArrowheads="1"/>
          </p:cNvSpPr>
          <p:nvPr/>
        </p:nvSpPr>
        <p:spPr bwMode="auto">
          <a:xfrm>
            <a:off x="776989" y="503815"/>
            <a:ext cx="8584694" cy="378650"/>
          </a:xfrm>
          <a:prstGeom prst="rect">
            <a:avLst/>
          </a:prstGeom>
          <a:noFill/>
          <a:ln w="9525">
            <a:noFill/>
            <a:miter lim="800000"/>
            <a:headEnd/>
            <a:tailEnd/>
          </a:ln>
          <a:effectLst/>
        </p:spPr>
        <p:txBody>
          <a:bodyPr lIns="100669" tIns="50334" rIns="100669" bIns="50334">
            <a:spAutoFit/>
          </a:bodyPr>
          <a:lstStyle/>
          <a:p>
            <a:pPr>
              <a:spcBef>
                <a:spcPct val="50000"/>
              </a:spcBef>
            </a:pPr>
            <a:endParaRPr lang="en-US"/>
          </a:p>
        </p:txBody>
      </p:sp>
      <p:sp>
        <p:nvSpPr>
          <p:cNvPr id="20485" name="Text Box 5"/>
          <p:cNvSpPr txBox="1">
            <a:spLocks noChangeArrowheads="1"/>
          </p:cNvSpPr>
          <p:nvPr/>
        </p:nvSpPr>
        <p:spPr bwMode="auto">
          <a:xfrm>
            <a:off x="939237" y="352670"/>
            <a:ext cx="8341323" cy="378650"/>
          </a:xfrm>
          <a:prstGeom prst="rect">
            <a:avLst/>
          </a:prstGeom>
          <a:noFill/>
          <a:ln w="9525">
            <a:noFill/>
            <a:miter lim="800000"/>
            <a:headEnd/>
            <a:tailEnd/>
          </a:ln>
          <a:effectLst/>
        </p:spPr>
        <p:txBody>
          <a:bodyPr lIns="100669" tIns="50334" rIns="100669" bIns="50334">
            <a:spAutoFit/>
          </a:bodyPr>
          <a:lstStyle/>
          <a:p>
            <a:pPr>
              <a:spcBef>
                <a:spcPct val="50000"/>
              </a:spcBef>
            </a:pPr>
            <a:endParaRPr lang="en-US"/>
          </a:p>
        </p:txBody>
      </p:sp>
      <p:sp>
        <p:nvSpPr>
          <p:cNvPr id="20486" name="Rectangle 6"/>
          <p:cNvSpPr>
            <a:spLocks noChangeArrowheads="1"/>
          </p:cNvSpPr>
          <p:nvPr/>
        </p:nvSpPr>
        <p:spPr bwMode="auto">
          <a:xfrm>
            <a:off x="694061" y="581073"/>
            <a:ext cx="8912795" cy="3618555"/>
          </a:xfrm>
          <a:prstGeom prst="rect">
            <a:avLst/>
          </a:prstGeom>
          <a:noFill/>
          <a:ln w="9525">
            <a:noFill/>
            <a:miter lim="800000"/>
            <a:headEnd/>
            <a:tailEnd/>
          </a:ln>
          <a:effectLst/>
        </p:spPr>
        <p:txBody>
          <a:bodyPr lIns="100669" tIns="50334" rIns="100669" bIns="50334">
            <a:spAutoFit/>
          </a:bodyPr>
          <a:lstStyle/>
          <a:p>
            <a:pPr algn="just">
              <a:spcBef>
                <a:spcPct val="50000"/>
              </a:spcBef>
            </a:pPr>
            <a:r>
              <a:rPr lang="en-GB" sz="2500" dirty="0">
                <a:latin typeface="Arial Rounded MT Bold" pitchFamily="34" charset="0"/>
              </a:rPr>
              <a:t>Transformers form a major component in many pieces of audio equipment as the means by which high voltage (240 volts) mains is transformed down to safe and useful low voltage AC. This voltage then forms the source voltage for DC power supplies etc. within the equipment. </a:t>
            </a:r>
          </a:p>
          <a:p>
            <a:pPr>
              <a:spcBef>
                <a:spcPct val="50000"/>
              </a:spcBef>
            </a:pPr>
            <a:endParaRPr lang="en-GB" sz="2500" dirty="0" smtClean="0">
              <a:latin typeface="Arial Rounded MT Bold" pitchFamily="34" charset="0"/>
            </a:endParaRPr>
          </a:p>
          <a:p>
            <a:pPr>
              <a:spcBef>
                <a:spcPct val="50000"/>
              </a:spcBef>
            </a:pPr>
            <a:r>
              <a:rPr lang="en-GB" sz="2500" dirty="0" smtClean="0">
                <a:latin typeface="Arial Rounded MT Bold" pitchFamily="34" charset="0"/>
              </a:rPr>
              <a:t>The </a:t>
            </a:r>
            <a:r>
              <a:rPr lang="en-GB" sz="2500" dirty="0">
                <a:latin typeface="Arial Rounded MT Bold" pitchFamily="34" charset="0"/>
              </a:rPr>
              <a:t>operation of a transformer is </a:t>
            </a:r>
            <a:r>
              <a:rPr lang="en-GB" sz="2500" dirty="0" smtClean="0">
                <a:latin typeface="Arial Rounded MT Bold" pitchFamily="34" charset="0"/>
              </a:rPr>
              <a:t>base</a:t>
            </a:r>
            <a:r>
              <a:rPr lang="en-GB" sz="2500" dirty="0" smtClean="0">
                <a:solidFill>
                  <a:srgbClr val="00B050"/>
                </a:solidFill>
                <a:latin typeface="Arial Rounded MT Bold" pitchFamily="34" charset="0"/>
              </a:rPr>
              <a:t>d</a:t>
            </a:r>
            <a:r>
              <a:rPr lang="en-GB" sz="2500" dirty="0" smtClean="0">
                <a:latin typeface="Arial Rounded MT Bold" pitchFamily="34" charset="0"/>
              </a:rPr>
              <a:t> </a:t>
            </a:r>
            <a:r>
              <a:rPr lang="en-GB" sz="2500" dirty="0">
                <a:latin typeface="Arial Rounded MT Bold" pitchFamily="34" charset="0"/>
              </a:rPr>
              <a:t>on the principle of </a:t>
            </a:r>
            <a:r>
              <a:rPr lang="en-GB" sz="2500" dirty="0">
                <a:solidFill>
                  <a:srgbClr val="FF3300"/>
                </a:solidFill>
                <a:latin typeface="Arial Rounded MT Bold" pitchFamily="34" charset="0"/>
              </a:rPr>
              <a:t>electromagnetic induction.</a:t>
            </a:r>
            <a:endParaRPr lang="en-US" sz="2500" dirty="0">
              <a:solidFill>
                <a:srgbClr val="FF3300"/>
              </a:solidFill>
              <a:latin typeface="Arial Rounded MT Bold" pitchFamily="34" charset="0"/>
            </a:endParaRPr>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Footer Placeholder 2"/>
          <p:cNvSpPr>
            <a:spLocks noGrp="1"/>
          </p:cNvSpPr>
          <p:nvPr>
            <p:ph type="ftr" sz="quarter" idx="11"/>
          </p:nvPr>
        </p:nvSpPr>
        <p:spPr/>
        <p:txBody>
          <a:bodyPr/>
          <a:lstStyle/>
          <a:p>
            <a:r>
              <a:rPr lang="en-US" smtClean="0"/>
              <a:t>Magnetism  and Electromagnetism 2015-16</a:t>
            </a:r>
            <a:endParaRPr lang="en-US" dirty="0"/>
          </a:p>
        </p:txBody>
      </p:sp>
      <p:sp>
        <p:nvSpPr>
          <p:cNvPr id="8" name="Slide Number Placeholder 3"/>
          <p:cNvSpPr>
            <a:spLocks noGrp="1"/>
          </p:cNvSpPr>
          <p:nvPr>
            <p:ph type="sldNum" sz="quarter" idx="12"/>
          </p:nvPr>
        </p:nvSpPr>
        <p:spPr/>
        <p:txBody>
          <a:bodyPr/>
          <a:lstStyle/>
          <a:p>
            <a:fld id="{91D41F6F-FB80-4D39-BB69-133E592DE118}" type="slidenum">
              <a:rPr lang="en-US"/>
              <a:pPr/>
              <a:t>29</a:t>
            </a:fld>
            <a:endParaRPr lang="en-US"/>
          </a:p>
        </p:txBody>
      </p:sp>
      <p:grpSp>
        <p:nvGrpSpPr>
          <p:cNvPr id="22532" name="Group 4"/>
          <p:cNvGrpSpPr>
            <a:grpSpLocks/>
          </p:cNvGrpSpPr>
          <p:nvPr/>
        </p:nvGrpSpPr>
        <p:grpSpPr bwMode="auto">
          <a:xfrm>
            <a:off x="2248033" y="428243"/>
            <a:ext cx="5804854" cy="2970801"/>
            <a:chOff x="3744" y="4398"/>
            <a:chExt cx="4305" cy="2609"/>
          </a:xfrm>
        </p:grpSpPr>
        <p:pic>
          <p:nvPicPr>
            <p:cNvPr id="22533" name="Picture 5" descr="~AUT0001"/>
            <p:cNvPicPr>
              <a:picLocks noChangeAspect="1" noChangeArrowheads="1"/>
            </p:cNvPicPr>
            <p:nvPr/>
          </p:nvPicPr>
          <p:blipFill>
            <a:blip r:embed="rId2" cstate="print"/>
            <a:srcRect/>
            <a:stretch>
              <a:fillRect/>
            </a:stretch>
          </p:blipFill>
          <p:spPr bwMode="auto">
            <a:xfrm>
              <a:off x="3822" y="4717"/>
              <a:ext cx="3965" cy="2290"/>
            </a:xfrm>
            <a:prstGeom prst="rect">
              <a:avLst/>
            </a:prstGeom>
            <a:noFill/>
            <a:ln w="9525">
              <a:noFill/>
              <a:miter lim="800000"/>
              <a:headEnd/>
              <a:tailEnd/>
            </a:ln>
          </p:spPr>
        </p:pic>
        <p:sp>
          <p:nvSpPr>
            <p:cNvPr id="22534" name="Rectangle 6"/>
            <p:cNvSpPr>
              <a:spLocks noChangeArrowheads="1"/>
            </p:cNvSpPr>
            <p:nvPr/>
          </p:nvSpPr>
          <p:spPr bwMode="auto">
            <a:xfrm>
              <a:off x="3744" y="4398"/>
              <a:ext cx="4305" cy="2520"/>
            </a:xfrm>
            <a:prstGeom prst="rect">
              <a:avLst/>
            </a:prstGeom>
            <a:noFill/>
            <a:ln w="12700">
              <a:solidFill>
                <a:srgbClr val="000000"/>
              </a:solidFill>
              <a:miter lim="800000"/>
              <a:headEnd/>
              <a:tailEnd/>
            </a:ln>
          </p:spPr>
          <p:txBody>
            <a:bodyPr/>
            <a:lstStyle/>
            <a:p>
              <a:endParaRPr lang="en-GB"/>
            </a:p>
          </p:txBody>
        </p:sp>
      </p:grpSp>
      <p:pic>
        <p:nvPicPr>
          <p:cNvPr id="22535" name="Picture 7" descr="~AUT0002"/>
          <p:cNvPicPr>
            <a:picLocks noChangeAspect="1" noChangeArrowheads="1"/>
          </p:cNvPicPr>
          <p:nvPr/>
        </p:nvPicPr>
        <p:blipFill>
          <a:blip r:embed="rId3" cstate="print"/>
          <a:srcRect/>
          <a:stretch>
            <a:fillRect/>
          </a:stretch>
        </p:blipFill>
        <p:spPr bwMode="auto">
          <a:xfrm>
            <a:off x="1838807" y="3323483"/>
            <a:ext cx="6787354" cy="3199199"/>
          </a:xfrm>
          <a:prstGeom prst="rect">
            <a:avLst/>
          </a:prstGeom>
          <a:noFill/>
          <a:ln w="9525">
            <a:noFill/>
            <a:miter lim="800000"/>
            <a:headEnd/>
            <a:tailEnd/>
          </a:ln>
        </p:spPr>
      </p:pic>
      <p:sp>
        <p:nvSpPr>
          <p:cNvPr id="9" name="TextBox 8"/>
          <p:cNvSpPr txBox="1"/>
          <p:nvPr/>
        </p:nvSpPr>
        <p:spPr>
          <a:xfrm>
            <a:off x="3650557" y="2720573"/>
            <a:ext cx="567870" cy="378650"/>
          </a:xfrm>
          <a:prstGeom prst="rect">
            <a:avLst/>
          </a:prstGeom>
          <a:solidFill>
            <a:schemeClr val="bg1"/>
          </a:solidFill>
        </p:spPr>
        <p:txBody>
          <a:bodyPr wrap="square" lIns="100669" tIns="50334" rIns="100669" bIns="50334" rtlCol="0">
            <a:spAutoFit/>
          </a:bodyPr>
          <a:lstStyle/>
          <a:p>
            <a:r>
              <a:rPr lang="en-GB" dirty="0" smtClean="0"/>
              <a:t>V</a:t>
            </a:r>
            <a:r>
              <a:rPr lang="en-GB" sz="1500" dirty="0" smtClean="0"/>
              <a:t>p</a:t>
            </a:r>
            <a:endParaRPr lang="en-GB" sz="1500" dirty="0"/>
          </a:p>
        </p:txBody>
      </p:sp>
      <p:sp>
        <p:nvSpPr>
          <p:cNvPr id="10" name="TextBox 9"/>
          <p:cNvSpPr txBox="1"/>
          <p:nvPr/>
        </p:nvSpPr>
        <p:spPr>
          <a:xfrm>
            <a:off x="6003163" y="2853809"/>
            <a:ext cx="567870" cy="378650"/>
          </a:xfrm>
          <a:prstGeom prst="rect">
            <a:avLst/>
          </a:prstGeom>
          <a:solidFill>
            <a:schemeClr val="bg1"/>
          </a:solidFill>
        </p:spPr>
        <p:txBody>
          <a:bodyPr wrap="square" lIns="100669" tIns="50334" rIns="100669" bIns="50334" rtlCol="0">
            <a:spAutoFit/>
          </a:bodyPr>
          <a:lstStyle/>
          <a:p>
            <a:r>
              <a:rPr lang="en-GB" dirty="0" smtClean="0"/>
              <a:t>Vs</a:t>
            </a:r>
            <a:endParaRPr lang="en-GB" dirty="0"/>
          </a:p>
        </p:txBody>
      </p:sp>
      <p:sp>
        <p:nvSpPr>
          <p:cNvPr id="12" name="TextBox 11"/>
          <p:cNvSpPr txBox="1"/>
          <p:nvPr/>
        </p:nvSpPr>
        <p:spPr>
          <a:xfrm>
            <a:off x="2677068" y="4761022"/>
            <a:ext cx="567870" cy="378650"/>
          </a:xfrm>
          <a:prstGeom prst="rect">
            <a:avLst/>
          </a:prstGeom>
          <a:solidFill>
            <a:schemeClr val="bg1"/>
          </a:solidFill>
        </p:spPr>
        <p:txBody>
          <a:bodyPr wrap="square" lIns="100669" tIns="50334" rIns="100669" bIns="50334" rtlCol="0">
            <a:spAutoFit/>
          </a:bodyPr>
          <a:lstStyle/>
          <a:p>
            <a:r>
              <a:rPr lang="en-GB" dirty="0" smtClean="0"/>
              <a:t>V</a:t>
            </a:r>
            <a:r>
              <a:rPr lang="en-GB" sz="1500" dirty="0" smtClean="0"/>
              <a:t>p</a:t>
            </a:r>
            <a:endParaRPr lang="en-GB" sz="1500" dirty="0"/>
          </a:p>
        </p:txBody>
      </p:sp>
      <p:sp>
        <p:nvSpPr>
          <p:cNvPr id="13" name="TextBox 12"/>
          <p:cNvSpPr txBox="1"/>
          <p:nvPr/>
        </p:nvSpPr>
        <p:spPr>
          <a:xfrm>
            <a:off x="6976658" y="4987738"/>
            <a:ext cx="567870" cy="378650"/>
          </a:xfrm>
          <a:prstGeom prst="rect">
            <a:avLst/>
          </a:prstGeom>
          <a:solidFill>
            <a:schemeClr val="bg1"/>
          </a:solidFill>
        </p:spPr>
        <p:txBody>
          <a:bodyPr wrap="square" lIns="100669" tIns="50334" rIns="100669" bIns="50334" rtlCol="0">
            <a:spAutoFit/>
          </a:bodyPr>
          <a:lstStyle/>
          <a:p>
            <a:r>
              <a:rPr lang="en-GB" dirty="0" smtClean="0"/>
              <a:t>Vs</a:t>
            </a:r>
            <a:endParaRPr lang="en-GB" dirty="0"/>
          </a:p>
        </p:txBody>
      </p:sp>
      <p:sp>
        <p:nvSpPr>
          <p:cNvPr id="14" name="TextBox 13"/>
          <p:cNvSpPr txBox="1"/>
          <p:nvPr/>
        </p:nvSpPr>
        <p:spPr>
          <a:xfrm>
            <a:off x="3893932" y="4761023"/>
            <a:ext cx="567870" cy="378650"/>
          </a:xfrm>
          <a:prstGeom prst="rect">
            <a:avLst/>
          </a:prstGeom>
          <a:solidFill>
            <a:schemeClr val="bg1"/>
          </a:solidFill>
        </p:spPr>
        <p:txBody>
          <a:bodyPr wrap="square" lIns="100669" tIns="50334" rIns="100669" bIns="50334" rtlCol="0">
            <a:spAutoFit/>
          </a:bodyPr>
          <a:lstStyle/>
          <a:p>
            <a:r>
              <a:rPr lang="en-GB" dirty="0" smtClean="0"/>
              <a:t>N</a:t>
            </a:r>
            <a:r>
              <a:rPr lang="en-GB" baseline="-25000" dirty="0" smtClean="0"/>
              <a:t>p</a:t>
            </a:r>
            <a:endParaRPr lang="en-GB" baseline="-25000" dirty="0"/>
          </a:p>
        </p:txBody>
      </p:sp>
      <p:sp>
        <p:nvSpPr>
          <p:cNvPr id="15" name="TextBox 14"/>
          <p:cNvSpPr txBox="1"/>
          <p:nvPr/>
        </p:nvSpPr>
        <p:spPr>
          <a:xfrm>
            <a:off x="5759793" y="4796854"/>
            <a:ext cx="567870" cy="378650"/>
          </a:xfrm>
          <a:prstGeom prst="rect">
            <a:avLst/>
          </a:prstGeom>
          <a:solidFill>
            <a:schemeClr val="bg1"/>
          </a:solidFill>
        </p:spPr>
        <p:txBody>
          <a:bodyPr wrap="square" lIns="100669" tIns="50334" rIns="100669" bIns="50334" rtlCol="0">
            <a:spAutoFit/>
          </a:bodyPr>
          <a:lstStyle/>
          <a:p>
            <a:r>
              <a:rPr lang="en-GB" dirty="0" smtClean="0"/>
              <a:t>Ns</a:t>
            </a:r>
            <a:endParaRPr lang="en-GB" dirty="0"/>
          </a:p>
        </p:txBody>
      </p:sp>
      <p:sp>
        <p:nvSpPr>
          <p:cNvPr id="16" name="TextBox 15"/>
          <p:cNvSpPr txBox="1"/>
          <p:nvPr/>
        </p:nvSpPr>
        <p:spPr>
          <a:xfrm>
            <a:off x="2677068" y="4156451"/>
            <a:ext cx="567870" cy="378650"/>
          </a:xfrm>
          <a:prstGeom prst="rect">
            <a:avLst/>
          </a:prstGeom>
          <a:solidFill>
            <a:schemeClr val="bg1"/>
          </a:solidFill>
        </p:spPr>
        <p:txBody>
          <a:bodyPr wrap="square" lIns="100669" tIns="50334" rIns="100669" bIns="50334" rtlCol="0">
            <a:spAutoFit/>
          </a:bodyPr>
          <a:lstStyle/>
          <a:p>
            <a:r>
              <a:rPr lang="en-GB" dirty="0" smtClean="0">
                <a:latin typeface="Times New Roman" pitchFamily="18" charset="0"/>
                <a:cs typeface="Times New Roman" pitchFamily="18" charset="0"/>
              </a:rPr>
              <a:t>I</a:t>
            </a:r>
            <a:r>
              <a:rPr lang="en-GB" dirty="0" smtClean="0"/>
              <a:t>p</a:t>
            </a:r>
            <a:endParaRPr lang="en-GB" dirty="0"/>
          </a:p>
        </p:txBody>
      </p:sp>
      <p:sp>
        <p:nvSpPr>
          <p:cNvPr id="17" name="TextBox 16"/>
          <p:cNvSpPr txBox="1"/>
          <p:nvPr/>
        </p:nvSpPr>
        <p:spPr>
          <a:xfrm>
            <a:off x="6895532" y="4156451"/>
            <a:ext cx="567870" cy="378650"/>
          </a:xfrm>
          <a:prstGeom prst="rect">
            <a:avLst/>
          </a:prstGeom>
          <a:solidFill>
            <a:schemeClr val="bg1"/>
          </a:solidFill>
        </p:spPr>
        <p:txBody>
          <a:bodyPr wrap="square" lIns="100669" tIns="50334" rIns="100669" bIns="50334" rtlCol="0">
            <a:spAutoFit/>
          </a:bodyPr>
          <a:lstStyle/>
          <a:p>
            <a:r>
              <a:rPr lang="en-GB" dirty="0" smtClean="0">
                <a:latin typeface="Times New Roman" pitchFamily="18" charset="0"/>
                <a:cs typeface="Times New Roman" pitchFamily="18" charset="0"/>
              </a:rPr>
              <a:t>I</a:t>
            </a:r>
            <a:r>
              <a:rPr lang="en-GB" dirty="0" smtClean="0"/>
              <a:t>s</a:t>
            </a:r>
            <a:endParaRPr lang="en-GB" dirty="0"/>
          </a:p>
        </p:txBody>
      </p:sp>
      <p:sp>
        <p:nvSpPr>
          <p:cNvPr id="18" name="TextBox 17"/>
          <p:cNvSpPr txBox="1"/>
          <p:nvPr/>
        </p:nvSpPr>
        <p:spPr>
          <a:xfrm>
            <a:off x="2399770" y="2191580"/>
            <a:ext cx="973492" cy="655649"/>
          </a:xfrm>
          <a:prstGeom prst="rect">
            <a:avLst/>
          </a:prstGeom>
          <a:solidFill>
            <a:schemeClr val="bg1"/>
          </a:solidFill>
        </p:spPr>
        <p:txBody>
          <a:bodyPr wrap="square" lIns="100669" tIns="50334" rIns="100669" bIns="50334" rtlCol="0">
            <a:spAutoFit/>
          </a:bodyPr>
          <a:lstStyle/>
          <a:p>
            <a:r>
              <a:rPr lang="en-GB" dirty="0" smtClean="0">
                <a:latin typeface="Times New Roman" pitchFamily="18" charset="0"/>
                <a:cs typeface="Times New Roman" pitchFamily="18" charset="0"/>
              </a:rPr>
              <a:t>              I</a:t>
            </a:r>
            <a:r>
              <a:rPr lang="en-GB" sz="1500" baseline="-25000" dirty="0" smtClean="0"/>
              <a:t>p</a:t>
            </a:r>
            <a:endParaRPr lang="en-GB" sz="1500" baseline="-25000" dirty="0"/>
          </a:p>
        </p:txBody>
      </p:sp>
      <p:sp>
        <p:nvSpPr>
          <p:cNvPr id="19" name="TextBox 18"/>
          <p:cNvSpPr txBox="1"/>
          <p:nvPr/>
        </p:nvSpPr>
        <p:spPr>
          <a:xfrm>
            <a:off x="4137307" y="680131"/>
            <a:ext cx="567870" cy="378650"/>
          </a:xfrm>
          <a:prstGeom prst="rect">
            <a:avLst/>
          </a:prstGeom>
          <a:solidFill>
            <a:schemeClr val="bg1"/>
          </a:solidFill>
        </p:spPr>
        <p:txBody>
          <a:bodyPr wrap="square" lIns="100669" tIns="50334" rIns="100669" bIns="50334" rtlCol="0">
            <a:spAutoFit/>
          </a:bodyPr>
          <a:lstStyle/>
          <a:p>
            <a:r>
              <a:rPr lang="en-GB" dirty="0" smtClean="0"/>
              <a:t>Np</a:t>
            </a:r>
            <a:endParaRPr lang="en-GB" dirty="0"/>
          </a:p>
        </p:txBody>
      </p:sp>
      <p:sp>
        <p:nvSpPr>
          <p:cNvPr id="20" name="TextBox 19"/>
          <p:cNvSpPr txBox="1"/>
          <p:nvPr/>
        </p:nvSpPr>
        <p:spPr>
          <a:xfrm>
            <a:off x="6408787" y="982418"/>
            <a:ext cx="567870" cy="378650"/>
          </a:xfrm>
          <a:prstGeom prst="rect">
            <a:avLst/>
          </a:prstGeom>
          <a:solidFill>
            <a:schemeClr val="bg1"/>
          </a:solidFill>
        </p:spPr>
        <p:txBody>
          <a:bodyPr wrap="square" lIns="100669" tIns="50334" rIns="100669" bIns="50334" rtlCol="0">
            <a:spAutoFit/>
          </a:bodyPr>
          <a:lstStyle/>
          <a:p>
            <a:r>
              <a:rPr lang="en-GB" dirty="0" smtClean="0"/>
              <a:t>Ns</a:t>
            </a:r>
            <a:endParaRPr lang="en-GB" dirty="0"/>
          </a:p>
        </p:txBody>
      </p:sp>
      <p:sp>
        <p:nvSpPr>
          <p:cNvPr id="2" name="TextBox 1"/>
          <p:cNvSpPr txBox="1"/>
          <p:nvPr/>
        </p:nvSpPr>
        <p:spPr>
          <a:xfrm>
            <a:off x="8216255" y="5366388"/>
            <a:ext cx="1584176" cy="369332"/>
          </a:xfrm>
          <a:prstGeom prst="rect">
            <a:avLst/>
          </a:prstGeom>
          <a:noFill/>
        </p:spPr>
        <p:txBody>
          <a:bodyPr wrap="square" rtlCol="0">
            <a:spAutoFit/>
          </a:bodyPr>
          <a:lstStyle/>
          <a:p>
            <a:r>
              <a:rPr lang="en-GB" dirty="0" smtClean="0">
                <a:solidFill>
                  <a:srgbClr val="00B050"/>
                </a:solidFill>
              </a:rPr>
              <a:t>Demo7</a:t>
            </a:r>
            <a:endParaRPr lang="en-GB" dirty="0">
              <a:solidFill>
                <a:srgbClr val="00B050"/>
              </a:solidFill>
            </a:endParaRPr>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2"/>
          <p:cNvSpPr>
            <a:spLocks noGrp="1"/>
          </p:cNvSpPr>
          <p:nvPr>
            <p:ph type="ftr" sz="quarter" idx="11"/>
          </p:nvPr>
        </p:nvSpPr>
        <p:spPr/>
        <p:txBody>
          <a:bodyPr/>
          <a:lstStyle/>
          <a:p>
            <a:r>
              <a:rPr lang="en-US" smtClean="0"/>
              <a:t>Magnetism  and Electromagnetism 2015-16</a:t>
            </a:r>
            <a:endParaRPr lang="en-US" dirty="0"/>
          </a:p>
        </p:txBody>
      </p:sp>
      <p:sp>
        <p:nvSpPr>
          <p:cNvPr id="5" name="Slide Number Placeholder 3"/>
          <p:cNvSpPr>
            <a:spLocks noGrp="1"/>
          </p:cNvSpPr>
          <p:nvPr>
            <p:ph type="sldNum" sz="quarter" idx="12"/>
          </p:nvPr>
        </p:nvSpPr>
        <p:spPr/>
        <p:txBody>
          <a:bodyPr/>
          <a:lstStyle/>
          <a:p>
            <a:fld id="{E0C660BC-3124-4E4C-8FD2-D63F13835C78}" type="slidenum">
              <a:rPr lang="en-US"/>
              <a:pPr/>
              <a:t>30</a:t>
            </a:fld>
            <a:endParaRPr lang="en-US"/>
          </a:p>
        </p:txBody>
      </p:sp>
      <p:sp>
        <p:nvSpPr>
          <p:cNvPr id="23556" name="Text Box 4"/>
          <p:cNvSpPr txBox="1">
            <a:spLocks noChangeArrowheads="1"/>
          </p:cNvSpPr>
          <p:nvPr/>
        </p:nvSpPr>
        <p:spPr bwMode="auto">
          <a:xfrm>
            <a:off x="1022162" y="503815"/>
            <a:ext cx="8503571" cy="4718300"/>
          </a:xfrm>
          <a:prstGeom prst="rect">
            <a:avLst/>
          </a:prstGeom>
          <a:noFill/>
          <a:ln w="9525">
            <a:noFill/>
            <a:miter lim="800000"/>
            <a:headEnd/>
            <a:tailEnd/>
          </a:ln>
          <a:effectLst/>
        </p:spPr>
        <p:txBody>
          <a:bodyPr lIns="100669" tIns="50334" rIns="100669" bIns="50334">
            <a:spAutoFit/>
          </a:bodyPr>
          <a:lstStyle/>
          <a:p>
            <a:r>
              <a:rPr lang="en-GB" sz="2500" dirty="0">
                <a:solidFill>
                  <a:srgbClr val="0000FF"/>
                </a:solidFill>
                <a:effectLst>
                  <a:outerShdw blurRad="38100" dist="38100" dir="2700000" algn="tl">
                    <a:srgbClr val="C0C0C0"/>
                  </a:outerShdw>
                </a:effectLst>
                <a:latin typeface="Arial Rounded MT Bold" pitchFamily="34" charset="0"/>
              </a:rPr>
              <a:t>Two very important relationships may derived from investigation of the transformer. They are : </a:t>
            </a:r>
          </a:p>
          <a:p>
            <a:endParaRPr lang="en-GB" sz="2500" dirty="0">
              <a:effectLst>
                <a:outerShdw blurRad="38100" dist="38100" dir="2700000" algn="tl">
                  <a:srgbClr val="C0C0C0"/>
                </a:outerShdw>
              </a:effectLst>
              <a:latin typeface="Arial Rounded MT Bold" pitchFamily="34" charset="0"/>
            </a:endParaRPr>
          </a:p>
          <a:p>
            <a:r>
              <a:rPr lang="en-GB" sz="2500" b="1" dirty="0" smtClean="0">
                <a:solidFill>
                  <a:srgbClr val="FF0000"/>
                </a:solidFill>
                <a:latin typeface="Times New Roman" pitchFamily="18" charset="0"/>
              </a:rPr>
              <a:t>V</a:t>
            </a:r>
            <a:r>
              <a:rPr lang="en-GB" sz="2500" b="1" baseline="-25000" dirty="0" smtClean="0">
                <a:solidFill>
                  <a:srgbClr val="FF0000"/>
                </a:solidFill>
                <a:latin typeface="Times New Roman" pitchFamily="18" charset="0"/>
              </a:rPr>
              <a:t>p</a:t>
            </a:r>
            <a:r>
              <a:rPr lang="en-GB" sz="2500" b="1" dirty="0" smtClean="0">
                <a:solidFill>
                  <a:srgbClr val="FF0000"/>
                </a:solidFill>
                <a:latin typeface="Times New Roman" pitchFamily="18" charset="0"/>
              </a:rPr>
              <a:t> </a:t>
            </a:r>
            <a:r>
              <a:rPr lang="en-GB" sz="2500" b="1" dirty="0">
                <a:solidFill>
                  <a:srgbClr val="FF0000"/>
                </a:solidFill>
                <a:latin typeface="Times New Roman" pitchFamily="18" charset="0"/>
              </a:rPr>
              <a:t>x </a:t>
            </a:r>
            <a:r>
              <a:rPr lang="en-GB" sz="2500" b="1" dirty="0" smtClean="0">
                <a:solidFill>
                  <a:srgbClr val="FF0000"/>
                </a:solidFill>
                <a:latin typeface="Times New Roman" pitchFamily="18" charset="0"/>
              </a:rPr>
              <a:t>I</a:t>
            </a:r>
            <a:r>
              <a:rPr lang="en-GB" sz="2500" b="1" baseline="-25000" dirty="0" smtClean="0">
                <a:solidFill>
                  <a:srgbClr val="FF0000"/>
                </a:solidFill>
                <a:latin typeface="Times New Roman" pitchFamily="18" charset="0"/>
              </a:rPr>
              <a:t>p</a:t>
            </a:r>
            <a:r>
              <a:rPr lang="en-GB" sz="2500" b="1" dirty="0" smtClean="0">
                <a:solidFill>
                  <a:srgbClr val="FF0000"/>
                </a:solidFill>
                <a:latin typeface="Times New Roman" pitchFamily="18" charset="0"/>
              </a:rPr>
              <a:t>=  V</a:t>
            </a:r>
            <a:r>
              <a:rPr lang="en-GB" sz="2500" b="1" baseline="-25000" dirty="0" smtClean="0">
                <a:solidFill>
                  <a:srgbClr val="FF0000"/>
                </a:solidFill>
                <a:latin typeface="Times New Roman" pitchFamily="18" charset="0"/>
              </a:rPr>
              <a:t>s</a:t>
            </a:r>
            <a:r>
              <a:rPr lang="en-GB" sz="2500" b="1" dirty="0" smtClean="0">
                <a:solidFill>
                  <a:srgbClr val="FF0000"/>
                </a:solidFill>
                <a:latin typeface="Times New Roman" pitchFamily="18" charset="0"/>
              </a:rPr>
              <a:t> </a:t>
            </a:r>
            <a:r>
              <a:rPr lang="en-GB" sz="2500" b="1" dirty="0">
                <a:solidFill>
                  <a:srgbClr val="FF0000"/>
                </a:solidFill>
                <a:latin typeface="Times New Roman" pitchFamily="18" charset="0"/>
              </a:rPr>
              <a:t>x </a:t>
            </a:r>
            <a:r>
              <a:rPr lang="en-GB" sz="2500" b="1" dirty="0" smtClean="0">
                <a:solidFill>
                  <a:srgbClr val="FF0000"/>
                </a:solidFill>
                <a:latin typeface="Times New Roman" pitchFamily="18" charset="0"/>
              </a:rPr>
              <a:t>I</a:t>
            </a:r>
            <a:r>
              <a:rPr lang="en-GB" sz="2500" b="1" baseline="-25000" dirty="0" smtClean="0">
                <a:solidFill>
                  <a:srgbClr val="FF0000"/>
                </a:solidFill>
                <a:latin typeface="Times New Roman" pitchFamily="18" charset="0"/>
              </a:rPr>
              <a:t>s</a:t>
            </a:r>
            <a:r>
              <a:rPr lang="en-GB" sz="2500" b="1" dirty="0" smtClean="0">
                <a:solidFill>
                  <a:srgbClr val="FF0000"/>
                </a:solidFill>
                <a:latin typeface="Times New Roman" pitchFamily="18" charset="0"/>
              </a:rPr>
              <a:t>        </a:t>
            </a:r>
            <a:r>
              <a:rPr lang="en-GB" sz="2500" b="1" dirty="0">
                <a:solidFill>
                  <a:srgbClr val="FF0000"/>
                </a:solidFill>
                <a:latin typeface="Times New Roman" pitchFamily="18" charset="0"/>
              </a:rPr>
              <a:t>and </a:t>
            </a:r>
            <a:r>
              <a:rPr lang="en-GB" sz="2500" b="1" dirty="0" smtClean="0">
                <a:solidFill>
                  <a:srgbClr val="FF0000"/>
                </a:solidFill>
                <a:latin typeface="Times New Roman" pitchFamily="18" charset="0"/>
              </a:rPr>
              <a:t>V</a:t>
            </a:r>
            <a:r>
              <a:rPr lang="en-GB" sz="2500" b="1" baseline="-25000" dirty="0" smtClean="0">
                <a:solidFill>
                  <a:srgbClr val="FF0000"/>
                </a:solidFill>
                <a:latin typeface="Times New Roman" pitchFamily="18" charset="0"/>
              </a:rPr>
              <a:t>p</a:t>
            </a:r>
            <a:r>
              <a:rPr lang="en-GB" sz="2500" b="1" dirty="0" smtClean="0">
                <a:solidFill>
                  <a:srgbClr val="FF0000"/>
                </a:solidFill>
                <a:latin typeface="Times New Roman" pitchFamily="18" charset="0"/>
              </a:rPr>
              <a:t> </a:t>
            </a:r>
            <a:r>
              <a:rPr lang="en-GB" sz="2500" b="1" dirty="0">
                <a:solidFill>
                  <a:srgbClr val="FF0000"/>
                </a:solidFill>
                <a:latin typeface="Times New Roman" pitchFamily="18" charset="0"/>
              </a:rPr>
              <a:t>/ </a:t>
            </a:r>
            <a:r>
              <a:rPr lang="en-GB" sz="2500" b="1" dirty="0" smtClean="0">
                <a:solidFill>
                  <a:srgbClr val="FF0000"/>
                </a:solidFill>
                <a:latin typeface="Times New Roman" pitchFamily="18" charset="0"/>
              </a:rPr>
              <a:t>V</a:t>
            </a:r>
            <a:r>
              <a:rPr lang="en-GB" sz="2500" b="1" baseline="-25000" dirty="0" smtClean="0">
                <a:solidFill>
                  <a:srgbClr val="FF0000"/>
                </a:solidFill>
                <a:latin typeface="Times New Roman" pitchFamily="18" charset="0"/>
              </a:rPr>
              <a:t>s</a:t>
            </a:r>
            <a:r>
              <a:rPr lang="en-GB" sz="2500" b="1" dirty="0" smtClean="0">
                <a:solidFill>
                  <a:srgbClr val="FF0000"/>
                </a:solidFill>
                <a:latin typeface="Times New Roman" pitchFamily="18" charset="0"/>
              </a:rPr>
              <a:t>  </a:t>
            </a:r>
            <a:r>
              <a:rPr lang="en-GB" sz="2500" b="1" dirty="0">
                <a:solidFill>
                  <a:srgbClr val="FF0000"/>
                </a:solidFill>
                <a:latin typeface="Times New Roman" pitchFamily="18" charset="0"/>
              </a:rPr>
              <a:t>=  </a:t>
            </a:r>
            <a:r>
              <a:rPr lang="en-GB" sz="2500" b="1" dirty="0" smtClean="0">
                <a:solidFill>
                  <a:srgbClr val="FF0000"/>
                </a:solidFill>
                <a:latin typeface="Times New Roman" pitchFamily="18" charset="0"/>
              </a:rPr>
              <a:t>N</a:t>
            </a:r>
            <a:r>
              <a:rPr lang="en-GB" sz="2500" b="1" baseline="-25000" dirty="0" smtClean="0">
                <a:solidFill>
                  <a:srgbClr val="FF0000"/>
                </a:solidFill>
                <a:latin typeface="Times New Roman" pitchFamily="18" charset="0"/>
              </a:rPr>
              <a:t>p</a:t>
            </a:r>
            <a:r>
              <a:rPr lang="en-GB" sz="2500" b="1" dirty="0" smtClean="0">
                <a:solidFill>
                  <a:srgbClr val="FF0000"/>
                </a:solidFill>
                <a:latin typeface="Times New Roman" pitchFamily="18" charset="0"/>
              </a:rPr>
              <a:t> </a:t>
            </a:r>
            <a:r>
              <a:rPr lang="en-GB" sz="2500" b="1" dirty="0">
                <a:solidFill>
                  <a:srgbClr val="FF0000"/>
                </a:solidFill>
                <a:latin typeface="Times New Roman" pitchFamily="18" charset="0"/>
              </a:rPr>
              <a:t>/ </a:t>
            </a:r>
            <a:r>
              <a:rPr lang="en-GB" sz="2500" b="1" dirty="0" smtClean="0">
                <a:solidFill>
                  <a:srgbClr val="FF0000"/>
                </a:solidFill>
                <a:latin typeface="Times New Roman" pitchFamily="18" charset="0"/>
              </a:rPr>
              <a:t>N</a:t>
            </a:r>
            <a:r>
              <a:rPr lang="en-GB" sz="2500" b="1" baseline="-25000" dirty="0" smtClean="0">
                <a:solidFill>
                  <a:srgbClr val="FF0000"/>
                </a:solidFill>
                <a:latin typeface="Times New Roman" pitchFamily="18" charset="0"/>
              </a:rPr>
              <a:t>s</a:t>
            </a:r>
            <a:r>
              <a:rPr lang="en-GB" sz="2500" b="1" dirty="0" smtClean="0">
                <a:solidFill>
                  <a:srgbClr val="FF0000"/>
                </a:solidFill>
                <a:latin typeface="Times New Roman" pitchFamily="18" charset="0"/>
              </a:rPr>
              <a:t> </a:t>
            </a:r>
            <a:r>
              <a:rPr lang="en-GB" sz="2500" b="1" dirty="0" smtClean="0">
                <a:solidFill>
                  <a:srgbClr val="00B050"/>
                </a:solidFill>
                <a:latin typeface="Times New Roman" pitchFamily="18" charset="0"/>
              </a:rPr>
              <a:t>or Vs/</a:t>
            </a:r>
            <a:r>
              <a:rPr lang="en-GB" sz="2500" b="1" dirty="0" err="1" smtClean="0">
                <a:solidFill>
                  <a:srgbClr val="00B050"/>
                </a:solidFill>
                <a:latin typeface="Times New Roman" pitchFamily="18" charset="0"/>
              </a:rPr>
              <a:t>Vp</a:t>
            </a:r>
            <a:r>
              <a:rPr lang="en-GB" sz="2500" b="1" dirty="0" smtClean="0">
                <a:solidFill>
                  <a:srgbClr val="00B050"/>
                </a:solidFill>
                <a:latin typeface="Times New Roman" pitchFamily="18" charset="0"/>
              </a:rPr>
              <a:t> = Ns/</a:t>
            </a:r>
            <a:r>
              <a:rPr lang="en-GB" sz="2500" b="1" dirty="0" err="1" smtClean="0">
                <a:solidFill>
                  <a:srgbClr val="00B050"/>
                </a:solidFill>
                <a:latin typeface="Times New Roman" pitchFamily="18" charset="0"/>
              </a:rPr>
              <a:t>Np</a:t>
            </a:r>
            <a:endParaRPr lang="en-GB" sz="2500" b="1" dirty="0">
              <a:solidFill>
                <a:srgbClr val="00B050"/>
              </a:solidFill>
              <a:latin typeface="Times New Roman" pitchFamily="18" charset="0"/>
            </a:endParaRPr>
          </a:p>
          <a:p>
            <a:endParaRPr lang="en-GB" sz="2500" dirty="0">
              <a:solidFill>
                <a:srgbClr val="FF0000"/>
              </a:solidFill>
              <a:latin typeface="Times New Roman" pitchFamily="18" charset="0"/>
            </a:endParaRPr>
          </a:p>
          <a:p>
            <a:r>
              <a:rPr lang="en-GB" sz="2500" dirty="0">
                <a:effectLst>
                  <a:outerShdw blurRad="38100" dist="38100" dir="2700000" algn="tl">
                    <a:srgbClr val="C0C0C0"/>
                  </a:outerShdw>
                </a:effectLst>
                <a:latin typeface="Arial Rounded MT Bold" pitchFamily="34" charset="0"/>
              </a:rPr>
              <a:t>The first shows us that (assuming an ideal transformer) the </a:t>
            </a:r>
            <a:r>
              <a:rPr lang="en-GB" sz="2500" i="1" dirty="0">
                <a:solidFill>
                  <a:srgbClr val="FF0000"/>
                </a:solidFill>
                <a:effectLst>
                  <a:outerShdw blurRad="38100" dist="38100" dir="2700000" algn="tl">
                    <a:srgbClr val="C0C0C0"/>
                  </a:outerShdw>
                </a:effectLst>
                <a:latin typeface="Arial Rounded MT Bold" pitchFamily="34" charset="0"/>
              </a:rPr>
              <a:t>input power = output power.</a:t>
            </a:r>
            <a:r>
              <a:rPr lang="en-GB" sz="2500" dirty="0">
                <a:solidFill>
                  <a:srgbClr val="FF0000"/>
                </a:solidFill>
                <a:effectLst>
                  <a:outerShdw blurRad="38100" dist="38100" dir="2700000" algn="tl">
                    <a:srgbClr val="C0C0C0"/>
                  </a:outerShdw>
                </a:effectLst>
                <a:latin typeface="Arial Rounded MT Bold" pitchFamily="34" charset="0"/>
              </a:rPr>
              <a:t> </a:t>
            </a:r>
            <a:endParaRPr lang="en-GB" sz="2500" dirty="0">
              <a:effectLst>
                <a:outerShdw blurRad="38100" dist="38100" dir="2700000" algn="tl">
                  <a:srgbClr val="C0C0C0"/>
                </a:outerShdw>
              </a:effectLst>
              <a:latin typeface="Arial Rounded MT Bold" pitchFamily="34" charset="0"/>
            </a:endParaRPr>
          </a:p>
          <a:p>
            <a:endParaRPr lang="en-GB" sz="2500" dirty="0">
              <a:effectLst>
                <a:outerShdw blurRad="38100" dist="38100" dir="2700000" algn="tl">
                  <a:srgbClr val="C0C0C0"/>
                </a:outerShdw>
              </a:effectLst>
              <a:latin typeface="Arial Rounded MT Bold" pitchFamily="34" charset="0"/>
            </a:endParaRPr>
          </a:p>
          <a:p>
            <a:r>
              <a:rPr lang="en-GB" sz="2500" dirty="0">
                <a:effectLst>
                  <a:outerShdw blurRad="38100" dist="38100" dir="2700000" algn="tl">
                    <a:srgbClr val="C0C0C0"/>
                  </a:outerShdw>
                </a:effectLst>
                <a:latin typeface="Arial Rounded MT Bold" pitchFamily="34" charset="0"/>
              </a:rPr>
              <a:t>The second shows us that </a:t>
            </a:r>
            <a:r>
              <a:rPr lang="en-GB" sz="2500" b="1" dirty="0" smtClean="0">
                <a:solidFill>
                  <a:srgbClr val="FF3300"/>
                </a:solidFill>
                <a:effectLst>
                  <a:outerShdw blurRad="38100" dist="38100" dir="2700000" algn="tl">
                    <a:srgbClr val="C0C0C0"/>
                  </a:outerShdw>
                </a:effectLst>
                <a:latin typeface="Times New Roman" pitchFamily="18" charset="0"/>
              </a:rPr>
              <a:t>V</a:t>
            </a:r>
            <a:r>
              <a:rPr lang="en-GB" sz="2500" b="1" baseline="-25000" dirty="0" smtClean="0">
                <a:solidFill>
                  <a:srgbClr val="FF3300"/>
                </a:solidFill>
                <a:effectLst>
                  <a:outerShdw blurRad="38100" dist="38100" dir="2700000" algn="tl">
                    <a:srgbClr val="C0C0C0"/>
                  </a:outerShdw>
                </a:effectLst>
                <a:latin typeface="Times New Roman" pitchFamily="18" charset="0"/>
              </a:rPr>
              <a:t>s</a:t>
            </a:r>
            <a:r>
              <a:rPr lang="en-GB" sz="2500" b="1" dirty="0" smtClean="0">
                <a:solidFill>
                  <a:srgbClr val="FF3300"/>
                </a:solidFill>
                <a:effectLst>
                  <a:outerShdw blurRad="38100" dist="38100" dir="2700000" algn="tl">
                    <a:srgbClr val="C0C0C0"/>
                  </a:outerShdw>
                </a:effectLst>
                <a:latin typeface="Times New Roman" pitchFamily="18" charset="0"/>
              </a:rPr>
              <a:t> </a:t>
            </a:r>
            <a:r>
              <a:rPr lang="en-GB" sz="2500" b="1" dirty="0">
                <a:solidFill>
                  <a:srgbClr val="FF3300"/>
                </a:solidFill>
                <a:effectLst>
                  <a:outerShdw blurRad="38100" dist="38100" dir="2700000" algn="tl">
                    <a:srgbClr val="C0C0C0"/>
                  </a:outerShdw>
                </a:effectLst>
                <a:latin typeface="Times New Roman" pitchFamily="18" charset="0"/>
              </a:rPr>
              <a:t>= (</a:t>
            </a:r>
            <a:r>
              <a:rPr lang="en-GB" sz="2500" b="1" dirty="0" smtClean="0">
                <a:solidFill>
                  <a:srgbClr val="FF3300"/>
                </a:solidFill>
                <a:effectLst>
                  <a:outerShdw blurRad="38100" dist="38100" dir="2700000" algn="tl">
                    <a:srgbClr val="C0C0C0"/>
                  </a:outerShdw>
                </a:effectLst>
                <a:latin typeface="Times New Roman" pitchFamily="18" charset="0"/>
              </a:rPr>
              <a:t>N</a:t>
            </a:r>
            <a:r>
              <a:rPr lang="en-GB" sz="2500" b="1" baseline="-25000" dirty="0" smtClean="0">
                <a:solidFill>
                  <a:srgbClr val="FF3300"/>
                </a:solidFill>
                <a:effectLst>
                  <a:outerShdw blurRad="38100" dist="38100" dir="2700000" algn="tl">
                    <a:srgbClr val="C0C0C0"/>
                  </a:outerShdw>
                </a:effectLst>
                <a:latin typeface="Times New Roman" pitchFamily="18" charset="0"/>
              </a:rPr>
              <a:t>s</a:t>
            </a:r>
            <a:r>
              <a:rPr lang="en-GB" sz="2500" b="1" dirty="0" smtClean="0">
                <a:solidFill>
                  <a:srgbClr val="FF3300"/>
                </a:solidFill>
                <a:effectLst>
                  <a:outerShdw blurRad="38100" dist="38100" dir="2700000" algn="tl">
                    <a:srgbClr val="C0C0C0"/>
                  </a:outerShdw>
                </a:effectLst>
                <a:latin typeface="Times New Roman" pitchFamily="18" charset="0"/>
              </a:rPr>
              <a:t> </a:t>
            </a:r>
            <a:r>
              <a:rPr lang="en-GB" sz="2500" b="1" dirty="0">
                <a:solidFill>
                  <a:srgbClr val="FF3300"/>
                </a:solidFill>
                <a:effectLst>
                  <a:outerShdw blurRad="38100" dist="38100" dir="2700000" algn="tl">
                    <a:srgbClr val="C0C0C0"/>
                  </a:outerShdw>
                </a:effectLst>
                <a:latin typeface="Times New Roman" pitchFamily="18" charset="0"/>
              </a:rPr>
              <a:t>/ </a:t>
            </a:r>
            <a:r>
              <a:rPr lang="en-GB" sz="2500" b="1" dirty="0" smtClean="0">
                <a:solidFill>
                  <a:srgbClr val="FF3300"/>
                </a:solidFill>
                <a:effectLst>
                  <a:outerShdw blurRad="38100" dist="38100" dir="2700000" algn="tl">
                    <a:srgbClr val="C0C0C0"/>
                  </a:outerShdw>
                </a:effectLst>
                <a:latin typeface="Times New Roman" pitchFamily="18" charset="0"/>
              </a:rPr>
              <a:t>N</a:t>
            </a:r>
            <a:r>
              <a:rPr lang="en-GB" sz="2500" b="1" baseline="-25000" dirty="0" smtClean="0">
                <a:solidFill>
                  <a:srgbClr val="FF3300"/>
                </a:solidFill>
                <a:effectLst>
                  <a:outerShdw blurRad="38100" dist="38100" dir="2700000" algn="tl">
                    <a:srgbClr val="C0C0C0"/>
                  </a:outerShdw>
                </a:effectLst>
                <a:latin typeface="Times New Roman" pitchFamily="18" charset="0"/>
              </a:rPr>
              <a:t>p</a:t>
            </a:r>
            <a:r>
              <a:rPr lang="en-GB" sz="2500" b="1" dirty="0" smtClean="0">
                <a:solidFill>
                  <a:srgbClr val="FF3300"/>
                </a:solidFill>
                <a:effectLst>
                  <a:outerShdw blurRad="38100" dist="38100" dir="2700000" algn="tl">
                    <a:srgbClr val="C0C0C0"/>
                  </a:outerShdw>
                </a:effectLst>
                <a:latin typeface="Times New Roman" pitchFamily="18" charset="0"/>
              </a:rPr>
              <a:t> </a:t>
            </a:r>
            <a:r>
              <a:rPr lang="en-GB" sz="2500" b="1" dirty="0">
                <a:solidFill>
                  <a:srgbClr val="FF3300"/>
                </a:solidFill>
                <a:effectLst>
                  <a:outerShdw blurRad="38100" dist="38100" dir="2700000" algn="tl">
                    <a:srgbClr val="C0C0C0"/>
                  </a:outerShdw>
                </a:effectLst>
                <a:latin typeface="Times New Roman" pitchFamily="18" charset="0"/>
              </a:rPr>
              <a:t>) x </a:t>
            </a:r>
            <a:r>
              <a:rPr lang="en-GB" sz="2500" b="1" dirty="0" smtClean="0">
                <a:solidFill>
                  <a:srgbClr val="FF3300"/>
                </a:solidFill>
                <a:effectLst>
                  <a:outerShdw blurRad="38100" dist="38100" dir="2700000" algn="tl">
                    <a:srgbClr val="C0C0C0"/>
                  </a:outerShdw>
                </a:effectLst>
                <a:latin typeface="Times New Roman" pitchFamily="18" charset="0"/>
              </a:rPr>
              <a:t>V</a:t>
            </a:r>
            <a:r>
              <a:rPr lang="en-GB" sz="2500" b="1" baseline="-25000" dirty="0" smtClean="0">
                <a:solidFill>
                  <a:srgbClr val="FF3300"/>
                </a:solidFill>
                <a:effectLst>
                  <a:outerShdw blurRad="38100" dist="38100" dir="2700000" algn="tl">
                    <a:srgbClr val="C0C0C0"/>
                  </a:outerShdw>
                </a:effectLst>
                <a:latin typeface="Times New Roman" pitchFamily="18" charset="0"/>
              </a:rPr>
              <a:t>p</a:t>
            </a:r>
            <a:r>
              <a:rPr lang="en-GB" sz="2500" b="1" dirty="0" smtClean="0">
                <a:effectLst>
                  <a:outerShdw blurRad="38100" dist="38100" dir="2700000" algn="tl">
                    <a:srgbClr val="C0C0C0"/>
                  </a:outerShdw>
                </a:effectLst>
                <a:latin typeface="Arial Rounded MT Bold" pitchFamily="34" charset="0"/>
              </a:rPr>
              <a:t> </a:t>
            </a:r>
            <a:r>
              <a:rPr lang="en-GB" sz="2500" dirty="0">
                <a:effectLst>
                  <a:outerShdw blurRad="38100" dist="38100" dir="2700000" algn="tl">
                    <a:srgbClr val="C0C0C0"/>
                  </a:outerShdw>
                </a:effectLst>
                <a:latin typeface="Arial Rounded MT Bold" pitchFamily="34" charset="0"/>
              </a:rPr>
              <a:t>which means that the output secondary voltage is proportional to the ratio of the number of turns of the coils </a:t>
            </a:r>
            <a:r>
              <a:rPr lang="en-GB" sz="2500" dirty="0">
                <a:solidFill>
                  <a:srgbClr val="FF3300"/>
                </a:solidFill>
                <a:effectLst>
                  <a:outerShdw blurRad="38100" dist="38100" dir="2700000" algn="tl">
                    <a:srgbClr val="C0C0C0"/>
                  </a:outerShdw>
                </a:effectLst>
                <a:latin typeface="Arial Rounded MT Bold" pitchFamily="34" charset="0"/>
              </a:rPr>
              <a:t>(i.e. the turns ratio </a:t>
            </a:r>
            <a:r>
              <a:rPr lang="en-GB" sz="2500" dirty="0" smtClean="0">
                <a:solidFill>
                  <a:srgbClr val="FF3300"/>
                </a:solidFill>
                <a:effectLst>
                  <a:outerShdw blurRad="38100" dist="38100" dir="2700000" algn="tl">
                    <a:srgbClr val="C0C0C0"/>
                  </a:outerShdw>
                </a:effectLst>
                <a:latin typeface="Arial Rounded MT Bold" pitchFamily="34" charset="0"/>
              </a:rPr>
              <a:t>N</a:t>
            </a:r>
            <a:r>
              <a:rPr lang="en-GB" sz="2500" baseline="-25000" dirty="0" smtClean="0">
                <a:solidFill>
                  <a:srgbClr val="FF3300"/>
                </a:solidFill>
                <a:effectLst>
                  <a:outerShdw blurRad="38100" dist="38100" dir="2700000" algn="tl">
                    <a:srgbClr val="C0C0C0"/>
                  </a:outerShdw>
                </a:effectLst>
                <a:latin typeface="Arial Rounded MT Bold" pitchFamily="34" charset="0"/>
              </a:rPr>
              <a:t>s</a:t>
            </a:r>
            <a:r>
              <a:rPr lang="en-GB" sz="2500" dirty="0" smtClean="0">
                <a:solidFill>
                  <a:srgbClr val="FF3300"/>
                </a:solidFill>
                <a:effectLst>
                  <a:outerShdw blurRad="38100" dist="38100" dir="2700000" algn="tl">
                    <a:srgbClr val="C0C0C0"/>
                  </a:outerShdw>
                </a:effectLst>
                <a:latin typeface="Arial Rounded MT Bold" pitchFamily="34" charset="0"/>
              </a:rPr>
              <a:t>/N</a:t>
            </a:r>
            <a:r>
              <a:rPr lang="en-GB" sz="2500" baseline="-25000" dirty="0" smtClean="0">
                <a:solidFill>
                  <a:srgbClr val="FF3300"/>
                </a:solidFill>
                <a:effectLst>
                  <a:outerShdw blurRad="38100" dist="38100" dir="2700000" algn="tl">
                    <a:srgbClr val="C0C0C0"/>
                  </a:outerShdw>
                </a:effectLst>
                <a:latin typeface="Arial Rounded MT Bold" pitchFamily="34" charset="0"/>
              </a:rPr>
              <a:t>p</a:t>
            </a:r>
            <a:r>
              <a:rPr lang="en-GB" sz="2500" dirty="0" smtClean="0">
                <a:solidFill>
                  <a:srgbClr val="FF3300"/>
                </a:solidFill>
                <a:effectLst>
                  <a:outerShdw blurRad="38100" dist="38100" dir="2700000" algn="tl">
                    <a:srgbClr val="C0C0C0"/>
                  </a:outerShdw>
                </a:effectLst>
                <a:latin typeface="Arial Rounded MT Bold" pitchFamily="34" charset="0"/>
              </a:rPr>
              <a:t>) </a:t>
            </a:r>
            <a:r>
              <a:rPr lang="en-GB" sz="2500" dirty="0">
                <a:solidFill>
                  <a:srgbClr val="FF3300"/>
                </a:solidFill>
                <a:effectLst>
                  <a:outerShdw blurRad="38100" dist="38100" dir="2700000" algn="tl">
                    <a:srgbClr val="C0C0C0"/>
                  </a:outerShdw>
                </a:effectLst>
                <a:latin typeface="Arial Rounded MT Bold" pitchFamily="34" charset="0"/>
              </a:rPr>
              <a:t>.</a:t>
            </a:r>
            <a:r>
              <a:rPr lang="en-GB" sz="2500" dirty="0">
                <a:effectLst>
                  <a:outerShdw blurRad="38100" dist="38100" dir="2700000" algn="tl">
                    <a:srgbClr val="C0C0C0"/>
                  </a:outerShdw>
                </a:effectLst>
                <a:latin typeface="Arial Rounded MT Bold" pitchFamily="34" charset="0"/>
              </a:rPr>
              <a:t> </a:t>
            </a:r>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2"/>
          <p:cNvSpPr>
            <a:spLocks noGrp="1"/>
          </p:cNvSpPr>
          <p:nvPr>
            <p:ph type="ftr" sz="quarter" idx="11"/>
          </p:nvPr>
        </p:nvSpPr>
        <p:spPr/>
        <p:txBody>
          <a:bodyPr/>
          <a:lstStyle/>
          <a:p>
            <a:r>
              <a:rPr lang="en-US" smtClean="0"/>
              <a:t>Magnetism  and Electromagnetism 2015-16</a:t>
            </a:r>
            <a:endParaRPr lang="en-US" dirty="0"/>
          </a:p>
        </p:txBody>
      </p:sp>
      <p:sp>
        <p:nvSpPr>
          <p:cNvPr id="5" name="Slide Number Placeholder 3"/>
          <p:cNvSpPr>
            <a:spLocks noGrp="1"/>
          </p:cNvSpPr>
          <p:nvPr>
            <p:ph type="sldNum" sz="quarter" idx="12"/>
          </p:nvPr>
        </p:nvSpPr>
        <p:spPr/>
        <p:txBody>
          <a:bodyPr/>
          <a:lstStyle/>
          <a:p>
            <a:fld id="{AECB154E-9583-4E33-878E-6E29EE4E12A7}" type="slidenum">
              <a:rPr lang="en-US"/>
              <a:pPr/>
              <a:t>31</a:t>
            </a:fld>
            <a:endParaRPr lang="en-US"/>
          </a:p>
        </p:txBody>
      </p:sp>
      <p:sp>
        <p:nvSpPr>
          <p:cNvPr id="24580" name="Text Box 4"/>
          <p:cNvSpPr txBox="1">
            <a:spLocks noChangeArrowheads="1"/>
          </p:cNvSpPr>
          <p:nvPr/>
        </p:nvSpPr>
        <p:spPr bwMode="auto">
          <a:xfrm>
            <a:off x="612941" y="656639"/>
            <a:ext cx="9076846" cy="5064548"/>
          </a:xfrm>
          <a:prstGeom prst="rect">
            <a:avLst/>
          </a:prstGeom>
          <a:noFill/>
          <a:ln w="9525">
            <a:noFill/>
            <a:miter lim="800000"/>
            <a:headEnd/>
            <a:tailEnd/>
          </a:ln>
          <a:effectLst/>
        </p:spPr>
        <p:txBody>
          <a:bodyPr lIns="100669" tIns="50334" rIns="100669" bIns="50334">
            <a:spAutoFit/>
          </a:bodyPr>
          <a:lstStyle/>
          <a:p>
            <a:r>
              <a:rPr lang="en-GB" sz="2500" dirty="0">
                <a:latin typeface="Arial Rounded MT Bold" pitchFamily="34" charset="0"/>
              </a:rPr>
              <a:t>Therefore if </a:t>
            </a:r>
            <a:r>
              <a:rPr lang="en-GB" sz="2500" dirty="0" smtClean="0">
                <a:latin typeface="Arial Rounded MT Bold" pitchFamily="34" charset="0"/>
              </a:rPr>
              <a:t>N</a:t>
            </a:r>
            <a:r>
              <a:rPr lang="en-GB" sz="2500" baseline="-25000" dirty="0" smtClean="0">
                <a:latin typeface="Arial Rounded MT Bold" pitchFamily="34" charset="0"/>
              </a:rPr>
              <a:t>s </a:t>
            </a:r>
            <a:r>
              <a:rPr lang="en-GB" sz="2500" dirty="0">
                <a:latin typeface="Arial Rounded MT Bold" pitchFamily="34" charset="0"/>
              </a:rPr>
              <a:t>&gt; </a:t>
            </a:r>
            <a:r>
              <a:rPr lang="en-GB" sz="2500" dirty="0" smtClean="0">
                <a:latin typeface="Arial Rounded MT Bold" pitchFamily="34" charset="0"/>
              </a:rPr>
              <a:t>N</a:t>
            </a:r>
            <a:r>
              <a:rPr lang="en-GB" sz="2500" baseline="-25000" dirty="0" smtClean="0">
                <a:latin typeface="Arial Rounded MT Bold" pitchFamily="34" charset="0"/>
              </a:rPr>
              <a:t>p </a:t>
            </a:r>
            <a:r>
              <a:rPr lang="en-GB" sz="2500" dirty="0" smtClean="0">
                <a:latin typeface="Arial Rounded MT Bold" pitchFamily="34" charset="0"/>
              </a:rPr>
              <a:t>then V</a:t>
            </a:r>
            <a:r>
              <a:rPr lang="en-GB" sz="2500" baseline="-25000" dirty="0" smtClean="0">
                <a:latin typeface="Arial Rounded MT Bold" pitchFamily="34" charset="0"/>
              </a:rPr>
              <a:t>s </a:t>
            </a:r>
            <a:r>
              <a:rPr lang="en-GB" sz="2500" dirty="0" smtClean="0">
                <a:latin typeface="Arial Rounded MT Bold" pitchFamily="34" charset="0"/>
              </a:rPr>
              <a:t>will </a:t>
            </a:r>
            <a:r>
              <a:rPr lang="en-GB" sz="2500" dirty="0">
                <a:latin typeface="Arial Rounded MT Bold" pitchFamily="34" charset="0"/>
              </a:rPr>
              <a:t>be </a:t>
            </a:r>
            <a:r>
              <a:rPr lang="en-GB" sz="2500" i="1" dirty="0">
                <a:solidFill>
                  <a:srgbClr val="FF0000"/>
                </a:solidFill>
                <a:latin typeface="Arial Rounded MT Bold" pitchFamily="34" charset="0"/>
              </a:rPr>
              <a:t>stepped up</a:t>
            </a:r>
            <a:r>
              <a:rPr lang="en-GB" sz="2500" i="1" dirty="0">
                <a:latin typeface="Arial Rounded MT Bold" pitchFamily="34" charset="0"/>
              </a:rPr>
              <a:t> </a:t>
            </a:r>
            <a:r>
              <a:rPr lang="en-GB" sz="2500" dirty="0">
                <a:latin typeface="Arial Rounded MT Bold" pitchFamily="34" charset="0"/>
              </a:rPr>
              <a:t> i.e. it will be bigger than </a:t>
            </a:r>
            <a:r>
              <a:rPr lang="en-GB" sz="2500" dirty="0" smtClean="0">
                <a:latin typeface="Arial Rounded MT Bold" pitchFamily="34" charset="0"/>
              </a:rPr>
              <a:t>V</a:t>
            </a:r>
            <a:r>
              <a:rPr lang="en-GB" sz="2500" baseline="-25000" dirty="0" smtClean="0">
                <a:latin typeface="Arial Rounded MT Bold" pitchFamily="34" charset="0"/>
              </a:rPr>
              <a:t>p</a:t>
            </a:r>
            <a:r>
              <a:rPr lang="en-GB" sz="2500" dirty="0" smtClean="0">
                <a:latin typeface="Arial Rounded MT Bold" pitchFamily="34" charset="0"/>
              </a:rPr>
              <a:t>. </a:t>
            </a:r>
            <a:endParaRPr lang="en-GB" sz="2500" dirty="0">
              <a:latin typeface="Arial Rounded MT Bold" pitchFamily="34" charset="0"/>
            </a:endParaRPr>
          </a:p>
          <a:p>
            <a:endParaRPr lang="en-GB" sz="2500" dirty="0">
              <a:latin typeface="Arial Rounded MT Bold" pitchFamily="34" charset="0"/>
            </a:endParaRPr>
          </a:p>
          <a:p>
            <a:r>
              <a:rPr lang="en-GB" sz="2500" dirty="0">
                <a:latin typeface="Arial Rounded MT Bold" pitchFamily="34" charset="0"/>
              </a:rPr>
              <a:t>And if </a:t>
            </a:r>
            <a:r>
              <a:rPr lang="en-GB" sz="2500" dirty="0" smtClean="0">
                <a:latin typeface="Arial Rounded MT Bold" pitchFamily="34" charset="0"/>
              </a:rPr>
              <a:t>N</a:t>
            </a:r>
            <a:r>
              <a:rPr lang="en-GB" sz="2500" baseline="-25000" dirty="0" smtClean="0">
                <a:latin typeface="Arial Rounded MT Bold" pitchFamily="34" charset="0"/>
              </a:rPr>
              <a:t>s</a:t>
            </a:r>
            <a:r>
              <a:rPr lang="en-GB" sz="2500" dirty="0" smtClean="0">
                <a:latin typeface="Arial Rounded MT Bold" pitchFamily="34" charset="0"/>
              </a:rPr>
              <a:t> </a:t>
            </a:r>
            <a:r>
              <a:rPr lang="en-GB" sz="2500" dirty="0">
                <a:latin typeface="Arial Rounded MT Bold" pitchFamily="34" charset="0"/>
              </a:rPr>
              <a:t>&lt; </a:t>
            </a:r>
            <a:r>
              <a:rPr lang="en-GB" sz="2500" dirty="0" smtClean="0">
                <a:latin typeface="Arial Rounded MT Bold" pitchFamily="34" charset="0"/>
              </a:rPr>
              <a:t>N</a:t>
            </a:r>
            <a:r>
              <a:rPr lang="en-GB" sz="2500" baseline="-25000" dirty="0" smtClean="0">
                <a:latin typeface="Arial Rounded MT Bold" pitchFamily="34" charset="0"/>
              </a:rPr>
              <a:t>p</a:t>
            </a:r>
            <a:r>
              <a:rPr lang="en-GB" sz="2500" dirty="0" smtClean="0">
                <a:latin typeface="Arial Rounded MT Bold" pitchFamily="34" charset="0"/>
              </a:rPr>
              <a:t> </a:t>
            </a:r>
            <a:r>
              <a:rPr lang="en-GB" sz="2500" dirty="0">
                <a:latin typeface="Arial Rounded MT Bold" pitchFamily="34" charset="0"/>
              </a:rPr>
              <a:t>then </a:t>
            </a:r>
            <a:r>
              <a:rPr lang="en-GB" sz="2500" dirty="0" smtClean="0">
                <a:latin typeface="Arial Rounded MT Bold" pitchFamily="34" charset="0"/>
              </a:rPr>
              <a:t>V</a:t>
            </a:r>
            <a:r>
              <a:rPr lang="en-GB" sz="2500" baseline="-25000" dirty="0" smtClean="0">
                <a:latin typeface="Arial Rounded MT Bold" pitchFamily="34" charset="0"/>
              </a:rPr>
              <a:t>s </a:t>
            </a:r>
            <a:r>
              <a:rPr lang="en-GB" sz="2500" dirty="0" smtClean="0">
                <a:latin typeface="Arial Rounded MT Bold" pitchFamily="34" charset="0"/>
              </a:rPr>
              <a:t>will </a:t>
            </a:r>
            <a:r>
              <a:rPr lang="en-GB" sz="2500" dirty="0">
                <a:latin typeface="Arial Rounded MT Bold" pitchFamily="34" charset="0"/>
              </a:rPr>
              <a:t>be </a:t>
            </a:r>
            <a:r>
              <a:rPr lang="en-GB" sz="2500" i="1" dirty="0">
                <a:solidFill>
                  <a:srgbClr val="FF0000"/>
                </a:solidFill>
                <a:latin typeface="Arial Rounded MT Bold" pitchFamily="34" charset="0"/>
              </a:rPr>
              <a:t>stepped </a:t>
            </a:r>
            <a:r>
              <a:rPr lang="en-GB" sz="2500" dirty="0">
                <a:solidFill>
                  <a:srgbClr val="FF0000"/>
                </a:solidFill>
                <a:latin typeface="Arial Rounded MT Bold" pitchFamily="34" charset="0"/>
              </a:rPr>
              <a:t>down</a:t>
            </a:r>
            <a:r>
              <a:rPr lang="en-GB" sz="2500" dirty="0">
                <a:latin typeface="Arial Rounded MT Bold" pitchFamily="34" charset="0"/>
              </a:rPr>
              <a:t> i.e. it will be smaller than </a:t>
            </a:r>
            <a:r>
              <a:rPr lang="en-GB" sz="2500" dirty="0" smtClean="0">
                <a:latin typeface="Arial Rounded MT Bold" pitchFamily="34" charset="0"/>
              </a:rPr>
              <a:t>V</a:t>
            </a:r>
            <a:r>
              <a:rPr lang="en-GB" sz="2500" baseline="-25000" dirty="0" smtClean="0">
                <a:latin typeface="Arial Rounded MT Bold" pitchFamily="34" charset="0"/>
              </a:rPr>
              <a:t>p</a:t>
            </a:r>
            <a:r>
              <a:rPr lang="en-GB" sz="2500" dirty="0" smtClean="0">
                <a:latin typeface="Arial Rounded MT Bold" pitchFamily="34" charset="0"/>
              </a:rPr>
              <a:t>. </a:t>
            </a:r>
            <a:endParaRPr lang="en-GB" sz="2500" dirty="0">
              <a:latin typeface="Arial Rounded MT Bold" pitchFamily="34" charset="0"/>
            </a:endParaRPr>
          </a:p>
          <a:p>
            <a:endParaRPr lang="en-GB" sz="2500" dirty="0">
              <a:latin typeface="Arial Rounded MT Bold" pitchFamily="34" charset="0"/>
            </a:endParaRPr>
          </a:p>
          <a:p>
            <a:pPr>
              <a:spcBef>
                <a:spcPct val="50000"/>
              </a:spcBef>
            </a:pPr>
            <a:r>
              <a:rPr lang="en-GB" sz="2500" dirty="0">
                <a:latin typeface="Arial Rounded MT Bold" pitchFamily="34" charset="0"/>
              </a:rPr>
              <a:t>For commercial power supply transformers a </a:t>
            </a:r>
            <a:r>
              <a:rPr lang="en-GB" sz="2500" i="1" dirty="0">
                <a:solidFill>
                  <a:srgbClr val="FF0000"/>
                </a:solidFill>
                <a:latin typeface="Arial Rounded MT Bold" pitchFamily="34" charset="0"/>
              </a:rPr>
              <a:t>step  down</a:t>
            </a:r>
            <a:r>
              <a:rPr lang="en-GB" sz="2500" dirty="0">
                <a:latin typeface="Arial Rounded MT Bold" pitchFamily="34" charset="0"/>
              </a:rPr>
              <a:t> transformer is used. It provides a low voltage AC output that may then be rectified and passed on to a regulator to provide a regulated DC supply. </a:t>
            </a:r>
          </a:p>
          <a:p>
            <a:endParaRPr lang="en-US" sz="2500" dirty="0">
              <a:latin typeface="Arial Rounded MT Bold" pitchFamily="34" charset="0"/>
            </a:endParaRPr>
          </a:p>
          <a:p>
            <a:pPr>
              <a:spcBef>
                <a:spcPct val="50000"/>
              </a:spcBef>
            </a:pPr>
            <a:endParaRPr lang="en-US" sz="2500" b="1" dirty="0">
              <a:effectLst>
                <a:outerShdw blurRad="38100" dist="38100" dir="2700000" algn="tl">
                  <a:srgbClr val="C0C0C0"/>
                </a:outerShdw>
              </a:effectLst>
              <a:latin typeface="Arial Rounded MT Bold" pitchFamily="34" charset="0"/>
            </a:endParaRPr>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2"/>
          <p:cNvSpPr>
            <a:spLocks noGrp="1"/>
          </p:cNvSpPr>
          <p:nvPr>
            <p:ph type="ftr" sz="quarter" idx="11"/>
          </p:nvPr>
        </p:nvSpPr>
        <p:spPr/>
        <p:txBody>
          <a:bodyPr/>
          <a:lstStyle/>
          <a:p>
            <a:r>
              <a:rPr lang="en-US" smtClean="0"/>
              <a:t>Magnetism  and Electromagnetism 2015-16</a:t>
            </a:r>
            <a:endParaRPr lang="en-US" dirty="0"/>
          </a:p>
        </p:txBody>
      </p:sp>
      <p:sp>
        <p:nvSpPr>
          <p:cNvPr id="5" name="Slide Number Placeholder 3"/>
          <p:cNvSpPr>
            <a:spLocks noGrp="1"/>
          </p:cNvSpPr>
          <p:nvPr>
            <p:ph type="sldNum" sz="quarter" idx="12"/>
          </p:nvPr>
        </p:nvSpPr>
        <p:spPr/>
        <p:txBody>
          <a:bodyPr/>
          <a:lstStyle/>
          <a:p>
            <a:fld id="{57A7CAAF-D962-4AA9-B2D3-C2735DC97580}" type="slidenum">
              <a:rPr lang="en-US"/>
              <a:pPr/>
              <a:t>32</a:t>
            </a:fld>
            <a:endParaRPr lang="en-US"/>
          </a:p>
        </p:txBody>
      </p:sp>
      <p:sp>
        <p:nvSpPr>
          <p:cNvPr id="25604" name="Text Box 4"/>
          <p:cNvSpPr txBox="1">
            <a:spLocks noChangeArrowheads="1"/>
          </p:cNvSpPr>
          <p:nvPr/>
        </p:nvSpPr>
        <p:spPr bwMode="auto">
          <a:xfrm>
            <a:off x="694061" y="275420"/>
            <a:ext cx="9323821" cy="6834263"/>
          </a:xfrm>
          <a:prstGeom prst="rect">
            <a:avLst/>
          </a:prstGeom>
          <a:noFill/>
          <a:ln w="9525">
            <a:noFill/>
            <a:miter lim="800000"/>
            <a:headEnd/>
            <a:tailEnd/>
          </a:ln>
          <a:effectLst/>
        </p:spPr>
        <p:txBody>
          <a:bodyPr lIns="100669" tIns="50334" rIns="100669" bIns="50334">
            <a:spAutoFit/>
          </a:bodyPr>
          <a:lstStyle/>
          <a:p>
            <a:r>
              <a:rPr lang="en-GB" sz="2500" dirty="0">
                <a:solidFill>
                  <a:srgbClr val="0000FF"/>
                </a:solidFill>
                <a:latin typeface="Arial Rounded MT Bold" pitchFamily="34" charset="0"/>
              </a:rPr>
              <a:t>Example 1.</a:t>
            </a:r>
            <a:endParaRPr lang="en-GB" sz="2500" dirty="0">
              <a:latin typeface="Arial Rounded MT Bold" pitchFamily="34" charset="0"/>
            </a:endParaRPr>
          </a:p>
          <a:p>
            <a:r>
              <a:rPr lang="en-GB" sz="2500" dirty="0">
                <a:latin typeface="Arial Rounded MT Bold" pitchFamily="34" charset="0"/>
              </a:rPr>
              <a:t>A 240 V  mains transformer has a turns ration of 3, what is its output voltage ( </a:t>
            </a:r>
            <a:r>
              <a:rPr lang="en-GB" sz="2500" dirty="0" smtClean="0">
                <a:latin typeface="Arial Rounded MT Bold" pitchFamily="34" charset="0"/>
              </a:rPr>
              <a:t>V</a:t>
            </a:r>
            <a:r>
              <a:rPr lang="en-GB" sz="2500" baseline="-25000" dirty="0" smtClean="0">
                <a:latin typeface="Arial Rounded MT Bold" pitchFamily="34" charset="0"/>
              </a:rPr>
              <a:t>s</a:t>
            </a:r>
            <a:r>
              <a:rPr lang="en-GB" sz="2500" dirty="0" smtClean="0">
                <a:latin typeface="Arial Rounded MT Bold" pitchFamily="34" charset="0"/>
              </a:rPr>
              <a:t>)?</a:t>
            </a:r>
            <a:endParaRPr lang="en-GB" sz="2500" dirty="0">
              <a:latin typeface="Arial Rounded MT Bold" pitchFamily="34" charset="0"/>
            </a:endParaRPr>
          </a:p>
          <a:p>
            <a:r>
              <a:rPr lang="en-GB" sz="2500" dirty="0">
                <a:latin typeface="Arial Rounded MT Bold" pitchFamily="34" charset="0"/>
              </a:rPr>
              <a:t> </a:t>
            </a:r>
          </a:p>
          <a:p>
            <a:r>
              <a:rPr lang="en-GB" sz="2500" dirty="0">
                <a:latin typeface="Arial Rounded MT Bold" pitchFamily="34" charset="0"/>
              </a:rPr>
              <a:t>	</a:t>
            </a:r>
            <a:r>
              <a:rPr lang="en-GB" sz="2500" dirty="0">
                <a:solidFill>
                  <a:srgbClr val="0000FF"/>
                </a:solidFill>
                <a:latin typeface="Arial Rounded MT Bold" pitchFamily="34" charset="0"/>
              </a:rPr>
              <a:t>Solution:</a:t>
            </a:r>
            <a:endParaRPr lang="en-GB" sz="2500" dirty="0">
              <a:latin typeface="Arial Rounded MT Bold" pitchFamily="34" charset="0"/>
            </a:endParaRPr>
          </a:p>
          <a:p>
            <a:r>
              <a:rPr lang="en-GB" sz="2500" dirty="0">
                <a:latin typeface="Arial Rounded MT Bold" pitchFamily="34" charset="0"/>
              </a:rPr>
              <a:t>	</a:t>
            </a:r>
            <a:r>
              <a:rPr lang="en-GB" sz="2500" dirty="0" smtClean="0">
                <a:latin typeface="Arial Rounded MT Bold" pitchFamily="34" charset="0"/>
              </a:rPr>
              <a:t>V</a:t>
            </a:r>
            <a:r>
              <a:rPr lang="en-GB" sz="2500" baseline="-25000" dirty="0" smtClean="0">
                <a:latin typeface="Arial Rounded MT Bold" pitchFamily="34" charset="0"/>
              </a:rPr>
              <a:t>p</a:t>
            </a:r>
            <a:r>
              <a:rPr lang="en-GB" sz="2500" dirty="0" smtClean="0">
                <a:latin typeface="Arial Rounded MT Bold" pitchFamily="34" charset="0"/>
              </a:rPr>
              <a:t>  </a:t>
            </a:r>
            <a:r>
              <a:rPr lang="en-GB" sz="2500" dirty="0">
                <a:latin typeface="Arial Rounded MT Bold" pitchFamily="34" charset="0"/>
              </a:rPr>
              <a:t>= </a:t>
            </a:r>
            <a:r>
              <a:rPr lang="en-GB" sz="2500" dirty="0" smtClean="0">
                <a:latin typeface="Arial Rounded MT Bold" pitchFamily="34" charset="0"/>
              </a:rPr>
              <a:t>2</a:t>
            </a:r>
            <a:r>
              <a:rPr lang="en-GB" sz="2500" b="1" dirty="0" smtClean="0">
                <a:solidFill>
                  <a:srgbClr val="00B050"/>
                </a:solidFill>
                <a:latin typeface="Arial Rounded MT Bold" pitchFamily="34" charset="0"/>
              </a:rPr>
              <a:t>3</a:t>
            </a:r>
            <a:r>
              <a:rPr lang="en-GB" sz="2500" dirty="0" smtClean="0">
                <a:latin typeface="Arial Rounded MT Bold" pitchFamily="34" charset="0"/>
              </a:rPr>
              <a:t>0 </a:t>
            </a:r>
            <a:r>
              <a:rPr lang="en-GB" sz="2500" dirty="0">
                <a:latin typeface="Arial Rounded MT Bold" pitchFamily="34" charset="0"/>
              </a:rPr>
              <a:t>V</a:t>
            </a:r>
          </a:p>
          <a:p>
            <a:r>
              <a:rPr lang="en-GB" sz="2500" dirty="0">
                <a:latin typeface="Arial Rounded MT Bold" pitchFamily="34" charset="0"/>
              </a:rPr>
              <a:t>	</a:t>
            </a:r>
            <a:r>
              <a:rPr lang="en-GB" sz="2500" dirty="0" smtClean="0">
                <a:latin typeface="Arial Rounded MT Bold" pitchFamily="34" charset="0"/>
              </a:rPr>
              <a:t>V</a:t>
            </a:r>
            <a:r>
              <a:rPr lang="en-GB" sz="2500" baseline="-25000" dirty="0" smtClean="0">
                <a:latin typeface="Arial Rounded MT Bold" pitchFamily="34" charset="0"/>
              </a:rPr>
              <a:t>s</a:t>
            </a:r>
            <a:r>
              <a:rPr lang="en-GB" sz="2500" dirty="0" smtClean="0">
                <a:latin typeface="Arial Rounded MT Bold" pitchFamily="34" charset="0"/>
              </a:rPr>
              <a:t>  </a:t>
            </a:r>
            <a:r>
              <a:rPr lang="en-GB" sz="2500" dirty="0">
                <a:latin typeface="Arial Rounded MT Bold" pitchFamily="34" charset="0"/>
              </a:rPr>
              <a:t>=  turns ratio x </a:t>
            </a:r>
            <a:r>
              <a:rPr lang="en-GB" sz="2500" dirty="0" smtClean="0">
                <a:latin typeface="Arial Rounded MT Bold" pitchFamily="34" charset="0"/>
              </a:rPr>
              <a:t>V</a:t>
            </a:r>
            <a:r>
              <a:rPr lang="en-GB" sz="2500" baseline="-25000" dirty="0" smtClean="0">
                <a:latin typeface="Arial Rounded MT Bold" pitchFamily="34" charset="0"/>
              </a:rPr>
              <a:t>p</a:t>
            </a:r>
            <a:endParaRPr lang="en-GB" sz="2500" baseline="-25000" dirty="0">
              <a:latin typeface="Arial Rounded MT Bold" pitchFamily="34" charset="0"/>
            </a:endParaRPr>
          </a:p>
          <a:p>
            <a:r>
              <a:rPr lang="en-GB" sz="2500" dirty="0">
                <a:latin typeface="Arial Rounded MT Bold" pitchFamily="34" charset="0"/>
              </a:rPr>
              <a:t>	Therefore the output voltage  3 x </a:t>
            </a:r>
            <a:r>
              <a:rPr lang="en-GB" sz="2500" dirty="0" smtClean="0">
                <a:latin typeface="Arial Rounded MT Bold" pitchFamily="34" charset="0"/>
              </a:rPr>
              <a:t>230 </a:t>
            </a:r>
            <a:r>
              <a:rPr lang="en-GB" sz="2500" dirty="0">
                <a:latin typeface="Arial Rounded MT Bold" pitchFamily="34" charset="0"/>
              </a:rPr>
              <a:t>= </a:t>
            </a:r>
            <a:r>
              <a:rPr lang="en-GB" sz="2500" dirty="0" smtClean="0">
                <a:solidFill>
                  <a:srgbClr val="FF3300"/>
                </a:solidFill>
                <a:latin typeface="Arial Rounded MT Bold" pitchFamily="34" charset="0"/>
              </a:rPr>
              <a:t>690</a:t>
            </a:r>
            <a:r>
              <a:rPr lang="en-GB" sz="2500" dirty="0" smtClean="0">
                <a:solidFill>
                  <a:srgbClr val="FF3300"/>
                </a:solidFill>
                <a:latin typeface="Arial Rounded MT Bold" pitchFamily="34" charset="0"/>
              </a:rPr>
              <a:t>V</a:t>
            </a:r>
            <a:endParaRPr lang="en-GB" sz="2500" dirty="0">
              <a:solidFill>
                <a:srgbClr val="FF3300"/>
              </a:solidFill>
              <a:latin typeface="Arial Rounded MT Bold" pitchFamily="34" charset="0"/>
            </a:endParaRPr>
          </a:p>
          <a:p>
            <a:endParaRPr lang="en-GB" sz="2500" dirty="0">
              <a:solidFill>
                <a:srgbClr val="FF3300"/>
              </a:solidFill>
              <a:latin typeface="Arial Rounded MT Bold" pitchFamily="34" charset="0"/>
            </a:endParaRPr>
          </a:p>
          <a:p>
            <a:r>
              <a:rPr lang="en-GB" sz="2500" dirty="0">
                <a:solidFill>
                  <a:srgbClr val="0000FF"/>
                </a:solidFill>
                <a:latin typeface="Arial Rounded MT Bold" pitchFamily="34" charset="0"/>
              </a:rPr>
              <a:t>Example 2.</a:t>
            </a:r>
            <a:endParaRPr lang="en-GB" sz="2500" dirty="0">
              <a:latin typeface="Arial Rounded MT Bold" pitchFamily="34" charset="0"/>
            </a:endParaRPr>
          </a:p>
          <a:p>
            <a:r>
              <a:rPr lang="en-GB" sz="2500" dirty="0">
                <a:latin typeface="Arial Rounded MT Bold" pitchFamily="34" charset="0"/>
              </a:rPr>
              <a:t>A 6:1 step down transformer is fed with </a:t>
            </a:r>
            <a:r>
              <a:rPr lang="en-GB" sz="2500" dirty="0" smtClean="0">
                <a:latin typeface="Arial Rounded MT Bold" pitchFamily="34" charset="0"/>
              </a:rPr>
              <a:t>230 </a:t>
            </a:r>
            <a:r>
              <a:rPr lang="en-GB" sz="2500" dirty="0">
                <a:latin typeface="Arial Rounded MT Bold" pitchFamily="34" charset="0"/>
              </a:rPr>
              <a:t>volts on its primary. Its secondary winding is connected to a 4 </a:t>
            </a:r>
            <a:r>
              <a:rPr lang="en-GB" sz="2500" dirty="0">
                <a:latin typeface="Arial Rounded MT Bold" pitchFamily="34" charset="0"/>
                <a:sym typeface="Symbol" pitchFamily="18" charset="2"/>
              </a:rPr>
              <a:t></a:t>
            </a:r>
            <a:r>
              <a:rPr lang="en-GB" sz="2500" dirty="0">
                <a:latin typeface="Arial Rounded MT Bold" pitchFamily="34" charset="0"/>
              </a:rPr>
              <a:t> load.</a:t>
            </a:r>
          </a:p>
          <a:p>
            <a:r>
              <a:rPr lang="en-GB" sz="2500" dirty="0" err="1">
                <a:latin typeface="Arial Rounded MT Bold" pitchFamily="34" charset="0"/>
              </a:rPr>
              <a:t>i</a:t>
            </a:r>
            <a:r>
              <a:rPr lang="en-GB" sz="2500" dirty="0">
                <a:latin typeface="Arial Rounded MT Bold" pitchFamily="34" charset="0"/>
              </a:rPr>
              <a:t>)	Calculate the current in the load </a:t>
            </a:r>
          </a:p>
          <a:p>
            <a:r>
              <a:rPr lang="en-GB" sz="2500" dirty="0">
                <a:latin typeface="Arial Rounded MT Bold" pitchFamily="34" charset="0"/>
              </a:rPr>
              <a:t>ii)         Calculate the current supplied to the 	transfor</a:t>
            </a:r>
            <a:r>
              <a:rPr lang="en-GB" sz="2500" b="1" dirty="0">
                <a:effectLst>
                  <a:outerShdw blurRad="38100" dist="38100" dir="2700000" algn="tl">
                    <a:srgbClr val="C0C0C0"/>
                  </a:outerShdw>
                </a:effectLst>
                <a:latin typeface="Arial Rounded MT Bold" pitchFamily="34" charset="0"/>
              </a:rPr>
              <a:t>mer</a:t>
            </a:r>
            <a:r>
              <a:rPr lang="en-GB" sz="2500" b="1" dirty="0" smtClean="0">
                <a:effectLst>
                  <a:outerShdw blurRad="38100" dist="38100" dir="2700000" algn="tl">
                    <a:srgbClr val="C0C0C0"/>
                  </a:outerShdw>
                </a:effectLst>
                <a:latin typeface="Arial Rounded MT Bold" pitchFamily="34" charset="0"/>
              </a:rPr>
              <a:t>.</a:t>
            </a:r>
          </a:p>
          <a:p>
            <a:r>
              <a:rPr lang="en-GB" sz="2500" b="1" dirty="0" smtClean="0">
                <a:solidFill>
                  <a:srgbClr val="FF0000"/>
                </a:solidFill>
                <a:effectLst>
                  <a:outerShdw blurRad="38100" dist="38100" dir="2700000" algn="tl">
                    <a:srgbClr val="C0C0C0"/>
                  </a:outerShdw>
                </a:effectLst>
                <a:latin typeface="Arial Rounded MT Bold" pitchFamily="34" charset="0"/>
              </a:rPr>
              <a:t>DO TRANSFORMERS TUTORIAL SHEET</a:t>
            </a:r>
            <a:endParaRPr lang="en-GB" sz="2500" b="1" dirty="0">
              <a:solidFill>
                <a:srgbClr val="FF0000"/>
              </a:solidFill>
              <a:effectLst>
                <a:outerShdw blurRad="38100" dist="38100" dir="2700000" algn="tl">
                  <a:srgbClr val="C0C0C0"/>
                </a:outerShdw>
              </a:effectLst>
              <a:latin typeface="Arial Rounded MT Bold" pitchFamily="34" charset="0"/>
            </a:endParaRPr>
          </a:p>
          <a:p>
            <a:pPr>
              <a:spcBef>
                <a:spcPct val="50000"/>
              </a:spcBef>
            </a:pPr>
            <a:endParaRPr lang="en-US" sz="2500" b="1" dirty="0">
              <a:effectLst>
                <a:outerShdw blurRad="38100" dist="38100" dir="2700000" algn="tl">
                  <a:srgbClr val="C0C0C0"/>
                </a:outerShdw>
              </a:effectLst>
              <a:latin typeface="Arial Rounded MT Bold" pitchFamily="34" charset="0"/>
            </a:endParaRPr>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2"/>
          <p:cNvSpPr>
            <a:spLocks noGrp="1"/>
          </p:cNvSpPr>
          <p:nvPr>
            <p:ph type="ftr" sz="quarter" idx="11"/>
          </p:nvPr>
        </p:nvSpPr>
        <p:spPr/>
        <p:txBody>
          <a:bodyPr/>
          <a:lstStyle/>
          <a:p>
            <a:r>
              <a:rPr lang="en-US" smtClean="0"/>
              <a:t>Magnetism  and Electromagnetism 2015-16</a:t>
            </a:r>
            <a:endParaRPr lang="en-US" dirty="0"/>
          </a:p>
        </p:txBody>
      </p:sp>
      <p:sp>
        <p:nvSpPr>
          <p:cNvPr id="5" name="Slide Number Placeholder 3"/>
          <p:cNvSpPr>
            <a:spLocks noGrp="1"/>
          </p:cNvSpPr>
          <p:nvPr>
            <p:ph type="sldNum" sz="quarter" idx="12"/>
          </p:nvPr>
        </p:nvSpPr>
        <p:spPr/>
        <p:txBody>
          <a:bodyPr/>
          <a:lstStyle/>
          <a:p>
            <a:fld id="{48FD26F7-F45D-4820-9B99-75BE306B7C51}" type="slidenum">
              <a:rPr lang="en-US"/>
              <a:pPr/>
              <a:t>33</a:t>
            </a:fld>
            <a:endParaRPr lang="en-US"/>
          </a:p>
        </p:txBody>
      </p:sp>
      <p:sp>
        <p:nvSpPr>
          <p:cNvPr id="26628" name="Text Box 4"/>
          <p:cNvSpPr txBox="1">
            <a:spLocks noChangeArrowheads="1"/>
          </p:cNvSpPr>
          <p:nvPr/>
        </p:nvSpPr>
        <p:spPr bwMode="auto">
          <a:xfrm>
            <a:off x="776991" y="503821"/>
            <a:ext cx="9157968" cy="4348968"/>
          </a:xfrm>
          <a:prstGeom prst="rect">
            <a:avLst/>
          </a:prstGeom>
          <a:noFill/>
          <a:ln w="9525">
            <a:noFill/>
            <a:miter lim="800000"/>
            <a:headEnd/>
            <a:tailEnd/>
          </a:ln>
          <a:effectLst/>
        </p:spPr>
        <p:txBody>
          <a:bodyPr lIns="100669" tIns="50334" rIns="100669" bIns="50334">
            <a:spAutoFit/>
          </a:bodyPr>
          <a:lstStyle/>
          <a:p>
            <a:r>
              <a:rPr lang="en-GB" sz="2300" b="1" dirty="0">
                <a:solidFill>
                  <a:srgbClr val="0000FF"/>
                </a:solidFill>
                <a:effectLst>
                  <a:outerShdw blurRad="38100" dist="38100" dir="2700000" algn="tl">
                    <a:srgbClr val="C0C0C0"/>
                  </a:outerShdw>
                </a:effectLst>
                <a:latin typeface="Arial Rounded MT Bold" pitchFamily="34" charset="0"/>
              </a:rPr>
              <a:t>Solution: </a:t>
            </a:r>
            <a:endParaRPr lang="en-GB" sz="2300" b="1" dirty="0">
              <a:effectLst>
                <a:outerShdw blurRad="38100" dist="38100" dir="2700000" algn="tl">
                  <a:srgbClr val="C0C0C0"/>
                </a:outerShdw>
              </a:effectLst>
              <a:latin typeface="Arial Rounded MT Bold" pitchFamily="34" charset="0"/>
            </a:endParaRPr>
          </a:p>
          <a:p>
            <a:r>
              <a:rPr lang="en-GB" sz="2300" dirty="0" err="1">
                <a:latin typeface="Arial Rounded MT Bold" pitchFamily="34" charset="0"/>
              </a:rPr>
              <a:t>i</a:t>
            </a:r>
            <a:r>
              <a:rPr lang="en-GB" sz="2300" dirty="0">
                <a:latin typeface="Arial Rounded MT Bold" pitchFamily="34" charset="0"/>
              </a:rPr>
              <a:t>)	Secondary voltage </a:t>
            </a:r>
            <a:r>
              <a:rPr lang="en-GB" sz="2300" dirty="0" smtClean="0">
                <a:latin typeface="Arial Rounded MT Bold" pitchFamily="34" charset="0"/>
              </a:rPr>
              <a:t>V</a:t>
            </a:r>
            <a:r>
              <a:rPr lang="en-GB" sz="2300" baseline="-25000" dirty="0" smtClean="0">
                <a:latin typeface="Arial Rounded MT Bold" pitchFamily="34" charset="0"/>
              </a:rPr>
              <a:t>s</a:t>
            </a:r>
            <a:r>
              <a:rPr lang="en-GB" sz="2300" dirty="0" smtClean="0">
                <a:latin typeface="Arial Rounded MT Bold" pitchFamily="34" charset="0"/>
              </a:rPr>
              <a:t> </a:t>
            </a:r>
            <a:r>
              <a:rPr lang="en-GB" sz="2300" dirty="0">
                <a:latin typeface="Arial Rounded MT Bold" pitchFamily="34" charset="0"/>
              </a:rPr>
              <a:t>= ( </a:t>
            </a:r>
            <a:r>
              <a:rPr lang="en-GB" sz="2300" dirty="0" smtClean="0">
                <a:latin typeface="Arial Rounded MT Bold" pitchFamily="34" charset="0"/>
              </a:rPr>
              <a:t>N</a:t>
            </a:r>
            <a:r>
              <a:rPr lang="en-GB" sz="2300" baseline="-25000" dirty="0" smtClean="0">
                <a:latin typeface="Arial Rounded MT Bold" pitchFamily="34" charset="0"/>
              </a:rPr>
              <a:t>s</a:t>
            </a:r>
            <a:r>
              <a:rPr lang="en-GB" sz="2300" dirty="0" smtClean="0">
                <a:latin typeface="Arial Rounded MT Bold" pitchFamily="34" charset="0"/>
              </a:rPr>
              <a:t> </a:t>
            </a:r>
            <a:r>
              <a:rPr lang="en-GB" sz="2300" dirty="0">
                <a:latin typeface="Arial Rounded MT Bold" pitchFamily="34" charset="0"/>
              </a:rPr>
              <a:t>/ </a:t>
            </a:r>
            <a:r>
              <a:rPr lang="en-GB" sz="2300" dirty="0" smtClean="0">
                <a:latin typeface="Arial Rounded MT Bold" pitchFamily="34" charset="0"/>
              </a:rPr>
              <a:t>N</a:t>
            </a:r>
            <a:r>
              <a:rPr lang="en-GB" sz="2300" baseline="-25000" dirty="0" smtClean="0">
                <a:latin typeface="Arial Rounded MT Bold" pitchFamily="34" charset="0"/>
              </a:rPr>
              <a:t>p</a:t>
            </a:r>
            <a:r>
              <a:rPr lang="en-GB" sz="2300" dirty="0" smtClean="0">
                <a:latin typeface="Arial Rounded MT Bold" pitchFamily="34" charset="0"/>
              </a:rPr>
              <a:t> </a:t>
            </a:r>
            <a:r>
              <a:rPr lang="en-GB" sz="2300" dirty="0">
                <a:latin typeface="Arial Rounded MT Bold" pitchFamily="34" charset="0"/>
              </a:rPr>
              <a:t>) x </a:t>
            </a:r>
            <a:r>
              <a:rPr lang="en-GB" sz="2300" dirty="0" smtClean="0">
                <a:latin typeface="Arial Rounded MT Bold" pitchFamily="34" charset="0"/>
              </a:rPr>
              <a:t>V</a:t>
            </a:r>
            <a:r>
              <a:rPr lang="en-GB" sz="2300" baseline="-25000" dirty="0" smtClean="0">
                <a:latin typeface="Arial Rounded MT Bold" pitchFamily="34" charset="0"/>
              </a:rPr>
              <a:t>p</a:t>
            </a:r>
            <a:r>
              <a:rPr lang="en-GB" sz="2300" dirty="0" smtClean="0">
                <a:latin typeface="Arial Rounded MT Bold" pitchFamily="34" charset="0"/>
              </a:rPr>
              <a:t> </a:t>
            </a:r>
            <a:r>
              <a:rPr lang="en-GB" sz="2300" dirty="0">
                <a:latin typeface="Arial Rounded MT Bold" pitchFamily="34" charset="0"/>
              </a:rPr>
              <a:t>= (1/6) x </a:t>
            </a:r>
            <a:r>
              <a:rPr lang="en-GB" sz="2300" dirty="0" smtClean="0">
                <a:latin typeface="Arial Rounded MT Bold" pitchFamily="34" charset="0"/>
              </a:rPr>
              <a:t>240= </a:t>
            </a:r>
            <a:r>
              <a:rPr lang="en-GB" sz="2300" dirty="0">
                <a:latin typeface="Arial Rounded MT Bold" pitchFamily="34" charset="0"/>
              </a:rPr>
              <a:t>40 V</a:t>
            </a:r>
          </a:p>
          <a:p>
            <a:r>
              <a:rPr lang="en-GB" sz="2300" dirty="0">
                <a:latin typeface="Arial Rounded MT Bold" pitchFamily="34" charset="0"/>
              </a:rPr>
              <a:t>	Therefore the load current = </a:t>
            </a:r>
            <a:r>
              <a:rPr lang="en-GB" sz="2300" dirty="0" smtClean="0">
                <a:latin typeface="Arial Rounded MT Bold" pitchFamily="34" charset="0"/>
              </a:rPr>
              <a:t>V</a:t>
            </a:r>
            <a:r>
              <a:rPr lang="en-GB" sz="2300" baseline="-25000" dirty="0" smtClean="0">
                <a:latin typeface="Arial Rounded MT Bold" pitchFamily="34" charset="0"/>
              </a:rPr>
              <a:t>s</a:t>
            </a:r>
            <a:r>
              <a:rPr lang="en-GB" sz="2300" dirty="0" smtClean="0">
                <a:latin typeface="Arial Rounded MT Bold" pitchFamily="34" charset="0"/>
              </a:rPr>
              <a:t> </a:t>
            </a:r>
            <a:r>
              <a:rPr lang="en-GB" sz="2300" dirty="0">
                <a:latin typeface="Arial Rounded MT Bold" pitchFamily="34" charset="0"/>
              </a:rPr>
              <a:t>/ R  = 40 / 4 = 10 A</a:t>
            </a:r>
          </a:p>
          <a:p>
            <a:r>
              <a:rPr lang="en-GB" sz="2300" dirty="0">
                <a:latin typeface="Arial Rounded MT Bold" pitchFamily="34" charset="0"/>
              </a:rPr>
              <a:t>	Therefore </a:t>
            </a:r>
            <a:r>
              <a:rPr lang="en-GB" sz="2300" dirty="0">
                <a:solidFill>
                  <a:srgbClr val="FF0000"/>
                </a:solidFill>
                <a:latin typeface="Arial Rounded MT Bold" pitchFamily="34" charset="0"/>
              </a:rPr>
              <a:t>current in load = 10 amps.</a:t>
            </a:r>
            <a:endParaRPr lang="en-GB" sz="2300" dirty="0">
              <a:latin typeface="Arial Rounded MT Bold" pitchFamily="34" charset="0"/>
            </a:endParaRPr>
          </a:p>
          <a:p>
            <a:r>
              <a:rPr lang="en-GB" sz="2300" dirty="0">
                <a:latin typeface="Arial Rounded MT Bold" pitchFamily="34" charset="0"/>
              </a:rPr>
              <a:t> </a:t>
            </a:r>
          </a:p>
          <a:p>
            <a:r>
              <a:rPr lang="en-GB" sz="2300" dirty="0">
                <a:latin typeface="Arial Rounded MT Bold" pitchFamily="34" charset="0"/>
              </a:rPr>
              <a:t>ii)	Now  </a:t>
            </a:r>
            <a:r>
              <a:rPr lang="en-GB" sz="2300" dirty="0" smtClean="0">
                <a:latin typeface="Arial Rounded MT Bold" pitchFamily="34" charset="0"/>
              </a:rPr>
              <a:t>V</a:t>
            </a:r>
            <a:r>
              <a:rPr lang="en-GB" sz="2300" baseline="-25000" dirty="0" smtClean="0">
                <a:latin typeface="Arial Rounded MT Bold" pitchFamily="34" charset="0"/>
              </a:rPr>
              <a:t>p</a:t>
            </a:r>
            <a:r>
              <a:rPr lang="en-GB" sz="2300" dirty="0" smtClean="0">
                <a:latin typeface="Arial Rounded MT Bold" pitchFamily="34" charset="0"/>
              </a:rPr>
              <a:t> </a:t>
            </a:r>
            <a:r>
              <a:rPr lang="en-GB" sz="2300" dirty="0">
                <a:latin typeface="Arial Rounded MT Bold" pitchFamily="34" charset="0"/>
              </a:rPr>
              <a:t>x </a:t>
            </a:r>
            <a:r>
              <a:rPr lang="en-GB" sz="2300" dirty="0" smtClean="0">
                <a:latin typeface="Arial Rounded MT Bold" pitchFamily="34" charset="0"/>
              </a:rPr>
              <a:t>I</a:t>
            </a:r>
            <a:r>
              <a:rPr lang="en-GB" sz="2300" baseline="-25000" dirty="0" smtClean="0">
                <a:latin typeface="Arial Rounded MT Bold" pitchFamily="34" charset="0"/>
              </a:rPr>
              <a:t>p</a:t>
            </a:r>
            <a:r>
              <a:rPr lang="en-GB" sz="2300" dirty="0" smtClean="0">
                <a:latin typeface="Arial Rounded MT Bold" pitchFamily="34" charset="0"/>
              </a:rPr>
              <a:t>  </a:t>
            </a:r>
            <a:r>
              <a:rPr lang="en-GB" sz="2300" dirty="0">
                <a:latin typeface="Arial Rounded MT Bold" pitchFamily="34" charset="0"/>
              </a:rPr>
              <a:t>=  </a:t>
            </a:r>
            <a:r>
              <a:rPr lang="en-GB" sz="2300" dirty="0" smtClean="0">
                <a:latin typeface="Arial Rounded MT Bold" pitchFamily="34" charset="0"/>
              </a:rPr>
              <a:t>V</a:t>
            </a:r>
            <a:r>
              <a:rPr lang="en-GB" sz="2300" baseline="-25000" dirty="0" smtClean="0">
                <a:latin typeface="Arial Rounded MT Bold" pitchFamily="34" charset="0"/>
              </a:rPr>
              <a:t>s</a:t>
            </a:r>
            <a:r>
              <a:rPr lang="en-GB" sz="2300" dirty="0" smtClean="0">
                <a:latin typeface="Arial Rounded MT Bold" pitchFamily="34" charset="0"/>
              </a:rPr>
              <a:t> </a:t>
            </a:r>
            <a:r>
              <a:rPr lang="en-GB" sz="2300" dirty="0">
                <a:latin typeface="Arial Rounded MT Bold" pitchFamily="34" charset="0"/>
              </a:rPr>
              <a:t>x </a:t>
            </a:r>
            <a:r>
              <a:rPr lang="en-GB" sz="2300" dirty="0" smtClean="0">
                <a:latin typeface="Arial Rounded MT Bold" pitchFamily="34" charset="0"/>
              </a:rPr>
              <a:t>I</a:t>
            </a:r>
            <a:r>
              <a:rPr lang="en-GB" sz="2300" baseline="-25000" dirty="0" smtClean="0">
                <a:latin typeface="Arial Rounded MT Bold" pitchFamily="34" charset="0"/>
              </a:rPr>
              <a:t>s</a:t>
            </a:r>
            <a:r>
              <a:rPr lang="en-GB" sz="2300" dirty="0" smtClean="0">
                <a:latin typeface="Arial Rounded MT Bold" pitchFamily="34" charset="0"/>
              </a:rPr>
              <a:t>     </a:t>
            </a:r>
            <a:r>
              <a:rPr lang="en-GB" sz="2300" dirty="0">
                <a:latin typeface="Arial Rounded MT Bold" pitchFamily="34" charset="0"/>
              </a:rPr>
              <a:t>therefore  </a:t>
            </a:r>
            <a:r>
              <a:rPr lang="en-GB" sz="2300" dirty="0" smtClean="0">
                <a:latin typeface="Arial Rounded MT Bold" pitchFamily="34" charset="0"/>
              </a:rPr>
              <a:t>I</a:t>
            </a:r>
            <a:r>
              <a:rPr lang="en-GB" sz="2300" baseline="-25000" dirty="0" smtClean="0">
                <a:latin typeface="Arial Rounded MT Bold" pitchFamily="34" charset="0"/>
              </a:rPr>
              <a:t>p</a:t>
            </a:r>
            <a:r>
              <a:rPr lang="en-GB" sz="2300" dirty="0" smtClean="0">
                <a:latin typeface="Arial Rounded MT Bold" pitchFamily="34" charset="0"/>
              </a:rPr>
              <a:t> </a:t>
            </a:r>
            <a:r>
              <a:rPr lang="en-GB" sz="2300" dirty="0">
                <a:latin typeface="Arial Rounded MT Bold" pitchFamily="34" charset="0"/>
              </a:rPr>
              <a:t>=  (</a:t>
            </a:r>
            <a:r>
              <a:rPr lang="en-GB" sz="2300" dirty="0" smtClean="0">
                <a:latin typeface="Arial Rounded MT Bold" pitchFamily="34" charset="0"/>
              </a:rPr>
              <a:t>V</a:t>
            </a:r>
            <a:r>
              <a:rPr lang="en-GB" sz="2300" baseline="-25000" dirty="0" smtClean="0">
                <a:latin typeface="Arial Rounded MT Bold" pitchFamily="34" charset="0"/>
              </a:rPr>
              <a:t>s</a:t>
            </a:r>
            <a:r>
              <a:rPr lang="en-GB" sz="2300" dirty="0" smtClean="0">
                <a:latin typeface="Arial Rounded MT Bold" pitchFamily="34" charset="0"/>
              </a:rPr>
              <a:t> </a:t>
            </a:r>
            <a:r>
              <a:rPr lang="en-GB" sz="2300" dirty="0">
                <a:latin typeface="Arial Rounded MT Bold" pitchFamily="34" charset="0"/>
              </a:rPr>
              <a:t>/ </a:t>
            </a:r>
            <a:r>
              <a:rPr lang="en-GB" sz="2300" dirty="0" smtClean="0">
                <a:latin typeface="Arial Rounded MT Bold" pitchFamily="34" charset="0"/>
              </a:rPr>
              <a:t>V</a:t>
            </a:r>
            <a:r>
              <a:rPr lang="en-GB" sz="2300" baseline="-25000" dirty="0" smtClean="0">
                <a:latin typeface="Arial Rounded MT Bold" pitchFamily="34" charset="0"/>
              </a:rPr>
              <a:t>p</a:t>
            </a:r>
            <a:r>
              <a:rPr lang="en-GB" sz="2300" dirty="0" smtClean="0">
                <a:latin typeface="Arial Rounded MT Bold" pitchFamily="34" charset="0"/>
              </a:rPr>
              <a:t> </a:t>
            </a:r>
            <a:r>
              <a:rPr lang="en-GB" sz="2300" dirty="0">
                <a:latin typeface="Arial Rounded MT Bold" pitchFamily="34" charset="0"/>
              </a:rPr>
              <a:t>) x </a:t>
            </a:r>
            <a:r>
              <a:rPr lang="en-GB" sz="2300" dirty="0" smtClean="0">
                <a:latin typeface="Arial Rounded MT Bold" pitchFamily="34" charset="0"/>
              </a:rPr>
              <a:t>I</a:t>
            </a:r>
            <a:r>
              <a:rPr lang="en-GB" sz="2300" baseline="-25000" dirty="0" smtClean="0">
                <a:latin typeface="Arial Rounded MT Bold" pitchFamily="34" charset="0"/>
              </a:rPr>
              <a:t>s</a:t>
            </a:r>
            <a:endParaRPr lang="en-GB" sz="2300" baseline="-25000" dirty="0">
              <a:latin typeface="Arial Rounded MT Bold" pitchFamily="34" charset="0"/>
            </a:endParaRPr>
          </a:p>
          <a:p>
            <a:r>
              <a:rPr lang="en-GB" sz="2300" dirty="0">
                <a:latin typeface="Arial Rounded MT Bold" pitchFamily="34" charset="0"/>
              </a:rPr>
              <a:t> </a:t>
            </a:r>
          </a:p>
          <a:p>
            <a:r>
              <a:rPr lang="en-GB" sz="2300" dirty="0">
                <a:latin typeface="Arial Rounded MT Bold" pitchFamily="34" charset="0"/>
              </a:rPr>
              <a:t>	Hence </a:t>
            </a:r>
            <a:r>
              <a:rPr lang="en-GB" sz="2300" dirty="0" smtClean="0">
                <a:latin typeface="Arial Rounded MT Bold" pitchFamily="34" charset="0"/>
              </a:rPr>
              <a:t>I</a:t>
            </a:r>
            <a:r>
              <a:rPr lang="en-GB" sz="2300" baseline="-25000" dirty="0" smtClean="0">
                <a:latin typeface="Arial Rounded MT Bold" pitchFamily="34" charset="0"/>
              </a:rPr>
              <a:t>p</a:t>
            </a:r>
            <a:r>
              <a:rPr lang="en-GB" sz="2300" dirty="0" smtClean="0">
                <a:latin typeface="Arial Rounded MT Bold" pitchFamily="34" charset="0"/>
              </a:rPr>
              <a:t>= </a:t>
            </a:r>
            <a:r>
              <a:rPr lang="en-GB" sz="2300" dirty="0">
                <a:latin typeface="Arial Rounded MT Bold" pitchFamily="34" charset="0"/>
              </a:rPr>
              <a:t>( 40 / 240 ) x 10 = </a:t>
            </a:r>
            <a:r>
              <a:rPr lang="en-GB" sz="2300" dirty="0">
                <a:solidFill>
                  <a:srgbClr val="FF3300"/>
                </a:solidFill>
                <a:latin typeface="Arial Rounded MT Bold" pitchFamily="34" charset="0"/>
              </a:rPr>
              <a:t>1.67 A</a:t>
            </a:r>
          </a:p>
          <a:p>
            <a:r>
              <a:rPr lang="en-GB" sz="2300" dirty="0">
                <a:latin typeface="Arial Rounded MT Bold" pitchFamily="34" charset="0"/>
              </a:rPr>
              <a:t> </a:t>
            </a:r>
          </a:p>
          <a:p>
            <a:r>
              <a:rPr lang="en-GB" sz="2300" dirty="0">
                <a:latin typeface="Arial Rounded MT Bold" pitchFamily="34" charset="0"/>
              </a:rPr>
              <a:t>	Therefore </a:t>
            </a:r>
            <a:r>
              <a:rPr lang="en-GB" sz="2300" dirty="0">
                <a:solidFill>
                  <a:srgbClr val="FF0000"/>
                </a:solidFill>
                <a:latin typeface="Arial Rounded MT Bold" pitchFamily="34" charset="0"/>
              </a:rPr>
              <a:t>current supplied to transformer = 1.67 	amps.</a:t>
            </a:r>
            <a:endParaRPr lang="en-GB" sz="2300" dirty="0">
              <a:latin typeface="Arial Rounded MT Bold" pitchFamily="34" charset="0"/>
            </a:endParaRPr>
          </a:p>
          <a:p>
            <a:r>
              <a:rPr lang="en-GB" sz="2300" b="1" dirty="0">
                <a:effectLst>
                  <a:outerShdw blurRad="38100" dist="38100" dir="2700000" algn="tl">
                    <a:srgbClr val="C0C0C0"/>
                  </a:outerShdw>
                </a:effectLst>
                <a:latin typeface="Arial Rounded MT Bold" pitchFamily="34" charset="0"/>
              </a:rPr>
              <a:t> </a:t>
            </a:r>
            <a:endParaRPr lang="en-US" sz="2300" b="1" dirty="0">
              <a:effectLst>
                <a:outerShdw blurRad="38100" dist="38100" dir="2700000" algn="tl">
                  <a:srgbClr val="C0C0C0"/>
                </a:outerShdw>
              </a:effectLst>
              <a:latin typeface="Arial Rounded MT Bold" pitchFamily="34" charset="0"/>
            </a:endParaRPr>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r>
              <a:rPr lang="en-US" smtClean="0"/>
              <a:t>Magnetism  and Electromagnetism 2015-16</a:t>
            </a:r>
            <a:endParaRPr lang="en-US"/>
          </a:p>
        </p:txBody>
      </p:sp>
      <p:sp>
        <p:nvSpPr>
          <p:cNvPr id="3" name="Slide Number Placeholder 2"/>
          <p:cNvSpPr>
            <a:spLocks noGrp="1"/>
          </p:cNvSpPr>
          <p:nvPr>
            <p:ph type="sldNum" sz="quarter" idx="12"/>
          </p:nvPr>
        </p:nvSpPr>
        <p:spPr/>
        <p:txBody>
          <a:bodyPr/>
          <a:lstStyle/>
          <a:p>
            <a:fld id="{2BE0B4E8-B4AB-4DD4-860E-855BEAB4651D}" type="slidenum">
              <a:rPr lang="en-US" smtClean="0"/>
              <a:pPr/>
              <a:t>34</a:t>
            </a:fld>
            <a:endParaRPr lang="en-US"/>
          </a:p>
        </p:txBody>
      </p:sp>
      <p:sp>
        <p:nvSpPr>
          <p:cNvPr id="73729" name="Rectangle 1"/>
          <p:cNvSpPr>
            <a:spLocks noChangeArrowheads="1"/>
          </p:cNvSpPr>
          <p:nvPr/>
        </p:nvSpPr>
        <p:spPr bwMode="auto">
          <a:xfrm>
            <a:off x="2013231" y="423464"/>
            <a:ext cx="6357395" cy="492913"/>
          </a:xfrm>
          <a:prstGeom prst="rect">
            <a:avLst/>
          </a:prstGeom>
          <a:noFill/>
          <a:ln w="9525">
            <a:noFill/>
            <a:miter lim="800000"/>
            <a:headEnd/>
            <a:tailEnd/>
          </a:ln>
          <a:effectLst/>
        </p:spPr>
        <p:txBody>
          <a:bodyPr vert="horz" wrap="none" lIns="100669" tIns="50334" rIns="100669" bIns="50334" numCol="1" anchor="ctr" anchorCtr="0" compatLnSpc="1">
            <a:prstTxWarp prst="textNoShape">
              <a:avLst/>
            </a:prstTxWarp>
            <a:spAutoFit/>
          </a:bodyPr>
          <a:lstStyle/>
          <a:p>
            <a:pPr algn="ctr" defTabSz="1006683"/>
            <a:r>
              <a:rPr lang="en-GB" sz="2500" dirty="0" smtClean="0">
                <a:latin typeface="Arial Rounded MT Bold" pitchFamily="34" charset="0"/>
                <a:ea typeface="Calibri" pitchFamily="34" charset="0"/>
                <a:cs typeface="Times New Roman" pitchFamily="18" charset="0"/>
              </a:rPr>
              <a:t>The B-H Magnetising Curve (B-H Curve)</a:t>
            </a:r>
            <a:endParaRPr lang="en-GB" sz="2500" dirty="0" smtClean="0">
              <a:latin typeface="Arial Rounded MT Bold" pitchFamily="34" charset="0"/>
              <a:cs typeface="Arial" pitchFamily="34" charset="0"/>
            </a:endParaRPr>
          </a:p>
        </p:txBody>
      </p:sp>
      <p:sp>
        <p:nvSpPr>
          <p:cNvPr id="6" name="TextBox 5"/>
          <p:cNvSpPr txBox="1"/>
          <p:nvPr/>
        </p:nvSpPr>
        <p:spPr>
          <a:xfrm>
            <a:off x="694486" y="1342189"/>
            <a:ext cx="8994876" cy="4256635"/>
          </a:xfrm>
          <a:prstGeom prst="rect">
            <a:avLst/>
          </a:prstGeom>
          <a:noFill/>
        </p:spPr>
        <p:txBody>
          <a:bodyPr wrap="square" lIns="100669" tIns="50334" rIns="100669" bIns="50334" rtlCol="0">
            <a:spAutoFit/>
          </a:bodyPr>
          <a:lstStyle/>
          <a:p>
            <a:pPr>
              <a:lnSpc>
                <a:spcPct val="150000"/>
              </a:lnSpc>
            </a:pPr>
            <a:r>
              <a:rPr lang="en-GB" dirty="0" smtClean="0"/>
              <a:t>A B-H curve is used to show the relationship between </a:t>
            </a:r>
            <a:r>
              <a:rPr lang="en-GB" b="1" u="sng" dirty="0" smtClean="0">
                <a:hlinkClick r:id="rId2"/>
              </a:rPr>
              <a:t>magnetic flux density</a:t>
            </a:r>
            <a:r>
              <a:rPr lang="en-GB" b="1" dirty="0" smtClean="0"/>
              <a:t> </a:t>
            </a:r>
            <a:r>
              <a:rPr lang="en-GB" dirty="0" smtClean="0"/>
              <a:t>(B) and </a:t>
            </a:r>
            <a:r>
              <a:rPr lang="en-GB" b="1" u="sng" dirty="0" smtClean="0">
                <a:hlinkClick r:id="rId3"/>
              </a:rPr>
              <a:t>magnetic field strength</a:t>
            </a:r>
            <a:r>
              <a:rPr lang="en-GB" b="1" dirty="0" smtClean="0"/>
              <a:t> </a:t>
            </a:r>
            <a:r>
              <a:rPr lang="en-GB" dirty="0" smtClean="0"/>
              <a:t>(H) for a particular material.</a:t>
            </a:r>
          </a:p>
          <a:p>
            <a:pPr>
              <a:lnSpc>
                <a:spcPct val="150000"/>
              </a:lnSpc>
            </a:pPr>
            <a:endParaRPr lang="en-GB" dirty="0" smtClean="0"/>
          </a:p>
          <a:p>
            <a:pPr>
              <a:lnSpc>
                <a:spcPct val="150000"/>
              </a:lnSpc>
            </a:pPr>
            <a:endParaRPr lang="en-GB" dirty="0" smtClean="0"/>
          </a:p>
          <a:p>
            <a:pPr>
              <a:lnSpc>
                <a:spcPct val="150000"/>
              </a:lnSpc>
            </a:pPr>
            <a:endParaRPr lang="en-GB" dirty="0" smtClean="0"/>
          </a:p>
          <a:p>
            <a:pPr>
              <a:lnSpc>
                <a:spcPct val="150000"/>
              </a:lnSpc>
            </a:pPr>
            <a:endParaRPr lang="en-GB" dirty="0" smtClean="0"/>
          </a:p>
          <a:p>
            <a:pPr>
              <a:lnSpc>
                <a:spcPct val="150000"/>
              </a:lnSpc>
            </a:pPr>
            <a:endParaRPr lang="en-GB" dirty="0" smtClean="0"/>
          </a:p>
          <a:p>
            <a:pPr>
              <a:lnSpc>
                <a:spcPct val="150000"/>
              </a:lnSpc>
            </a:pPr>
            <a:endParaRPr lang="en-GB" dirty="0" smtClean="0"/>
          </a:p>
          <a:p>
            <a:pPr>
              <a:lnSpc>
                <a:spcPct val="150000"/>
              </a:lnSpc>
            </a:pPr>
            <a:endParaRPr lang="en-GB" dirty="0" smtClean="0"/>
          </a:p>
          <a:p>
            <a:pPr>
              <a:lnSpc>
                <a:spcPct val="150000"/>
              </a:lnSpc>
            </a:pPr>
            <a:endParaRPr lang="en-GB" dirty="0"/>
          </a:p>
        </p:txBody>
      </p:sp>
      <p:pic>
        <p:nvPicPr>
          <p:cNvPr id="7" name="Picture 6" descr="http://www.electronics-micros.com/img/figure/b-h-curve1.jpg"/>
          <p:cNvPicPr/>
          <p:nvPr/>
        </p:nvPicPr>
        <p:blipFill>
          <a:blip r:embed="rId4" cstate="print"/>
          <a:srcRect/>
          <a:stretch>
            <a:fillRect/>
          </a:stretch>
        </p:blipFill>
        <p:spPr bwMode="auto">
          <a:xfrm>
            <a:off x="2329917" y="2332470"/>
            <a:ext cx="5367083" cy="4227401"/>
          </a:xfrm>
          <a:prstGeom prst="rect">
            <a:avLst/>
          </a:prstGeom>
          <a:noFill/>
          <a:ln w="9525">
            <a:noFill/>
            <a:miter lim="800000"/>
            <a:headEnd/>
            <a:tailEnd/>
          </a:ln>
        </p:spPr>
      </p:pic>
      <p:sp>
        <p:nvSpPr>
          <p:cNvPr id="8" name="TextBox 7"/>
          <p:cNvSpPr txBox="1"/>
          <p:nvPr/>
        </p:nvSpPr>
        <p:spPr>
          <a:xfrm>
            <a:off x="3103687" y="2835349"/>
            <a:ext cx="1553661" cy="655649"/>
          </a:xfrm>
          <a:prstGeom prst="rect">
            <a:avLst/>
          </a:prstGeom>
          <a:noFill/>
        </p:spPr>
        <p:txBody>
          <a:bodyPr wrap="square" lIns="100669" tIns="50334" rIns="100669" bIns="50334" rtlCol="0">
            <a:spAutoFit/>
          </a:bodyPr>
          <a:lstStyle/>
          <a:p>
            <a:r>
              <a:rPr lang="en-GB" b="1" dirty="0" smtClean="0"/>
              <a:t>Remanent</a:t>
            </a:r>
          </a:p>
          <a:p>
            <a:r>
              <a:rPr lang="en-GB" b="1" dirty="0" smtClean="0"/>
              <a:t>flux</a:t>
            </a:r>
            <a:endParaRPr lang="en-GB" b="1" dirty="0"/>
          </a:p>
        </p:txBody>
      </p:sp>
      <p:cxnSp>
        <p:nvCxnSpPr>
          <p:cNvPr id="10" name="Straight Connector 9"/>
          <p:cNvCxnSpPr/>
          <p:nvPr/>
        </p:nvCxnSpPr>
        <p:spPr>
          <a:xfrm flipH="1">
            <a:off x="2493463" y="2758559"/>
            <a:ext cx="5805783" cy="0"/>
          </a:xfrm>
          <a:prstGeom prst="line">
            <a:avLst/>
          </a:prstGeom>
          <a:ln w="19050">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flipH="1">
            <a:off x="1512203" y="6217391"/>
            <a:ext cx="4660982" cy="0"/>
          </a:xfrm>
          <a:prstGeom prst="line">
            <a:avLst/>
          </a:prstGeom>
          <a:ln w="19050">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13" name="TextBox 12"/>
          <p:cNvSpPr txBox="1"/>
          <p:nvPr/>
        </p:nvSpPr>
        <p:spPr>
          <a:xfrm>
            <a:off x="6272039" y="3627437"/>
            <a:ext cx="2044291" cy="932648"/>
          </a:xfrm>
          <a:prstGeom prst="rect">
            <a:avLst/>
          </a:prstGeom>
          <a:noFill/>
        </p:spPr>
        <p:txBody>
          <a:bodyPr wrap="square" lIns="100669" tIns="50334" rIns="100669" bIns="50334" rtlCol="0">
            <a:spAutoFit/>
          </a:bodyPr>
          <a:lstStyle/>
          <a:p>
            <a:r>
              <a:rPr lang="en-GB" dirty="0" smtClean="0"/>
              <a:t>Initial magnetisation curve</a:t>
            </a:r>
            <a:endParaRPr lang="en-GB" dirty="0"/>
          </a:p>
        </p:txBody>
      </p:sp>
      <p:cxnSp>
        <p:nvCxnSpPr>
          <p:cNvPr id="15" name="Straight Arrow Connector 14"/>
          <p:cNvCxnSpPr>
            <a:stCxn id="13" idx="1"/>
          </p:cNvCxnSpPr>
          <p:nvPr/>
        </p:nvCxnSpPr>
        <p:spPr>
          <a:xfrm flipH="1" flipV="1">
            <a:off x="5617874" y="3551270"/>
            <a:ext cx="654165" cy="542491"/>
          </a:xfrm>
          <a:prstGeom prst="straightConnector1">
            <a:avLst/>
          </a:prstGeom>
          <a:ln w="1905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2" name="TextBox 11"/>
          <p:cNvSpPr txBox="1"/>
          <p:nvPr/>
        </p:nvSpPr>
        <p:spPr>
          <a:xfrm>
            <a:off x="8432279" y="2575852"/>
            <a:ext cx="1584176" cy="369332"/>
          </a:xfrm>
          <a:prstGeom prst="rect">
            <a:avLst/>
          </a:prstGeom>
          <a:noFill/>
        </p:spPr>
        <p:txBody>
          <a:bodyPr wrap="square" rtlCol="0">
            <a:spAutoFit/>
          </a:bodyPr>
          <a:lstStyle/>
          <a:p>
            <a:r>
              <a:rPr lang="en-GB" b="1" dirty="0" smtClean="0">
                <a:solidFill>
                  <a:srgbClr val="00B050"/>
                </a:solidFill>
              </a:rPr>
              <a:t>saturation</a:t>
            </a:r>
            <a:endParaRPr lang="en-GB" b="1" dirty="0">
              <a:solidFill>
                <a:srgbClr val="00B050"/>
              </a:solidFill>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r>
              <a:rPr lang="en-US" smtClean="0"/>
              <a:t>Magnetism  and Electromagnetism 2015-16</a:t>
            </a:r>
            <a:endParaRPr lang="en-US"/>
          </a:p>
        </p:txBody>
      </p:sp>
      <p:sp>
        <p:nvSpPr>
          <p:cNvPr id="3" name="Slide Number Placeholder 2"/>
          <p:cNvSpPr>
            <a:spLocks noGrp="1"/>
          </p:cNvSpPr>
          <p:nvPr>
            <p:ph type="sldNum" sz="quarter" idx="12"/>
          </p:nvPr>
        </p:nvSpPr>
        <p:spPr/>
        <p:txBody>
          <a:bodyPr/>
          <a:lstStyle/>
          <a:p>
            <a:fld id="{2BE0B4E8-B4AB-4DD4-860E-855BEAB4651D}" type="slidenum">
              <a:rPr lang="en-US" smtClean="0"/>
              <a:pPr/>
              <a:t>35</a:t>
            </a:fld>
            <a:endParaRPr lang="en-US"/>
          </a:p>
        </p:txBody>
      </p:sp>
      <p:sp>
        <p:nvSpPr>
          <p:cNvPr id="4" name="TextBox 3"/>
          <p:cNvSpPr txBox="1"/>
          <p:nvPr/>
        </p:nvSpPr>
        <p:spPr>
          <a:xfrm>
            <a:off x="1103345" y="428093"/>
            <a:ext cx="8258929" cy="492913"/>
          </a:xfrm>
          <a:prstGeom prst="rect">
            <a:avLst/>
          </a:prstGeom>
          <a:noFill/>
        </p:spPr>
        <p:txBody>
          <a:bodyPr wrap="square" lIns="100669" tIns="50334" rIns="100669" bIns="50334" rtlCol="0">
            <a:spAutoFit/>
          </a:bodyPr>
          <a:lstStyle/>
          <a:p>
            <a:pPr algn="ctr"/>
            <a:r>
              <a:rPr lang="en-GB" sz="2500" b="1" dirty="0" smtClean="0"/>
              <a:t>Hysteresis and Magnetic Losses</a:t>
            </a:r>
            <a:endParaRPr lang="en-GB" sz="2500" b="1" dirty="0"/>
          </a:p>
        </p:txBody>
      </p:sp>
      <p:pic>
        <p:nvPicPr>
          <p:cNvPr id="6" name="Picture 5"/>
          <p:cNvPicPr/>
          <p:nvPr/>
        </p:nvPicPr>
        <p:blipFill>
          <a:blip r:embed="rId2" cstate="print"/>
          <a:srcRect/>
          <a:stretch>
            <a:fillRect/>
          </a:stretch>
        </p:blipFill>
        <p:spPr bwMode="auto">
          <a:xfrm>
            <a:off x="2329916" y="1189836"/>
            <a:ext cx="5632974" cy="2367990"/>
          </a:xfrm>
          <a:prstGeom prst="rect">
            <a:avLst/>
          </a:prstGeom>
          <a:noFill/>
          <a:ln w="9525">
            <a:noFill/>
            <a:miter lim="800000"/>
            <a:headEnd/>
            <a:tailEnd/>
          </a:ln>
        </p:spPr>
      </p:pic>
      <p:sp>
        <p:nvSpPr>
          <p:cNvPr id="7" name="TextBox 6"/>
          <p:cNvSpPr txBox="1"/>
          <p:nvPr/>
        </p:nvSpPr>
        <p:spPr>
          <a:xfrm>
            <a:off x="1021571" y="4465368"/>
            <a:ext cx="8422474" cy="932648"/>
          </a:xfrm>
          <a:prstGeom prst="rect">
            <a:avLst/>
          </a:prstGeom>
          <a:noFill/>
        </p:spPr>
        <p:txBody>
          <a:bodyPr wrap="square" lIns="100669" tIns="50334" rIns="100669" bIns="50334" rtlCol="0">
            <a:spAutoFit/>
          </a:bodyPr>
          <a:lstStyle/>
          <a:p>
            <a:pPr marL="391486" lvl="2" indent="-391486">
              <a:buFont typeface="Arial" pitchFamily="34" charset="0"/>
              <a:buChar char="•"/>
            </a:pPr>
            <a:r>
              <a:rPr lang="en-GB" dirty="0" smtClean="0"/>
              <a:t>Fig. A  depicts  two different B-H curves, the one on the left represents a</a:t>
            </a:r>
            <a:r>
              <a:rPr lang="en-GB" b="1" dirty="0" smtClean="0"/>
              <a:t> </a:t>
            </a:r>
            <a:r>
              <a:rPr lang="en-GB" b="1" dirty="0" smtClean="0">
                <a:solidFill>
                  <a:srgbClr val="FF0000"/>
                </a:solidFill>
              </a:rPr>
              <a:t>HARD</a:t>
            </a:r>
            <a:r>
              <a:rPr lang="en-GB" b="1" dirty="0" smtClean="0"/>
              <a:t> </a:t>
            </a:r>
            <a:r>
              <a:rPr lang="en-GB" dirty="0" smtClean="0"/>
              <a:t>magnet with significant energy losses</a:t>
            </a:r>
          </a:p>
          <a:p>
            <a:pPr marL="391486" lvl="2" indent="-391486">
              <a:buFont typeface="Arial" pitchFamily="34" charset="0"/>
              <a:buChar char="•"/>
            </a:pPr>
            <a:r>
              <a:rPr lang="en-GB" dirty="0" smtClean="0"/>
              <a:t>Fig. B depicts a </a:t>
            </a:r>
            <a:r>
              <a:rPr lang="en-GB" b="1" dirty="0" smtClean="0">
                <a:solidFill>
                  <a:srgbClr val="FF0000"/>
                </a:solidFill>
              </a:rPr>
              <a:t>SOFT</a:t>
            </a:r>
            <a:r>
              <a:rPr lang="en-GB" dirty="0" smtClean="0"/>
              <a:t> magnet with its associated reduced energy loss. </a:t>
            </a:r>
            <a:endParaRPr lang="en-GB" dirty="0"/>
          </a:p>
        </p:txBody>
      </p:sp>
      <p:sp>
        <p:nvSpPr>
          <p:cNvPr id="8" name="TextBox 7"/>
          <p:cNvSpPr txBox="1"/>
          <p:nvPr/>
        </p:nvSpPr>
        <p:spPr>
          <a:xfrm>
            <a:off x="1430429" y="3475092"/>
            <a:ext cx="7686531" cy="378650"/>
          </a:xfrm>
          <a:prstGeom prst="rect">
            <a:avLst/>
          </a:prstGeom>
          <a:noFill/>
        </p:spPr>
        <p:txBody>
          <a:bodyPr wrap="square" lIns="100669" tIns="50334" rIns="100669" bIns="50334" rtlCol="0">
            <a:spAutoFit/>
          </a:bodyPr>
          <a:lstStyle/>
          <a:p>
            <a:r>
              <a:rPr lang="en-GB" dirty="0" smtClean="0"/>
              <a:t>	        Fig. A                              Fig. B</a:t>
            </a:r>
            <a:endParaRPr lang="en-GB"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r>
              <a:rPr lang="en-US" smtClean="0"/>
              <a:t>Magnetism  and Electromagnetism 2015-16</a:t>
            </a:r>
            <a:endParaRPr lang="en-US"/>
          </a:p>
        </p:txBody>
      </p:sp>
      <p:sp>
        <p:nvSpPr>
          <p:cNvPr id="3" name="Slide Number Placeholder 2"/>
          <p:cNvSpPr>
            <a:spLocks noGrp="1"/>
          </p:cNvSpPr>
          <p:nvPr>
            <p:ph type="sldNum" sz="quarter" idx="12"/>
          </p:nvPr>
        </p:nvSpPr>
        <p:spPr/>
        <p:txBody>
          <a:bodyPr/>
          <a:lstStyle/>
          <a:p>
            <a:fld id="{2BE0B4E8-B4AB-4DD4-860E-855BEAB4651D}" type="slidenum">
              <a:rPr lang="en-US" smtClean="0"/>
              <a:pPr/>
              <a:t>36</a:t>
            </a:fld>
            <a:endParaRPr lang="en-US"/>
          </a:p>
        </p:txBody>
      </p:sp>
      <p:sp>
        <p:nvSpPr>
          <p:cNvPr id="4" name="TextBox 3"/>
          <p:cNvSpPr txBox="1"/>
          <p:nvPr/>
        </p:nvSpPr>
        <p:spPr>
          <a:xfrm>
            <a:off x="1185116" y="504259"/>
            <a:ext cx="7686531" cy="1274323"/>
          </a:xfrm>
          <a:prstGeom prst="rect">
            <a:avLst/>
          </a:prstGeom>
          <a:noFill/>
        </p:spPr>
        <p:txBody>
          <a:bodyPr wrap="square" lIns="100669" tIns="50334" rIns="100669" bIns="50334" rtlCol="0">
            <a:spAutoFit/>
          </a:bodyPr>
          <a:lstStyle/>
          <a:p>
            <a:pPr algn="ctr"/>
            <a:r>
              <a:rPr lang="en-GB" sz="2500" b="1" dirty="0" smtClean="0">
                <a:solidFill>
                  <a:srgbClr val="303090"/>
                </a:solidFill>
                <a:latin typeface="Arial Rounded MT Bold" pitchFamily="34" charset="0"/>
              </a:rPr>
              <a:t>Brief summary of Hand and Soft magnets properties.</a:t>
            </a:r>
          </a:p>
          <a:p>
            <a:pPr algn="ctr"/>
            <a:endParaRPr lang="en-GB" sz="2500" b="1" dirty="0">
              <a:solidFill>
                <a:srgbClr val="303090"/>
              </a:solidFill>
              <a:latin typeface="Arial Rounded MT Bold" pitchFamily="34" charset="0"/>
            </a:endParaRPr>
          </a:p>
        </p:txBody>
      </p:sp>
      <p:graphicFrame>
        <p:nvGraphicFramePr>
          <p:cNvPr id="6" name="Table 5"/>
          <p:cNvGraphicFramePr>
            <a:graphicFrameLocks noGrp="1"/>
          </p:cNvGraphicFramePr>
          <p:nvPr/>
        </p:nvGraphicFramePr>
        <p:xfrm>
          <a:off x="943447" y="963139"/>
          <a:ext cx="8312675" cy="5184577"/>
        </p:xfrm>
        <a:graphic>
          <a:graphicData uri="http://schemas.openxmlformats.org/drawingml/2006/table">
            <a:tbl>
              <a:tblPr firstRow="1" bandRow="1">
                <a:tableStyleId>{93296810-A885-4BE3-A3E7-6D5BEEA58F35}</a:tableStyleId>
              </a:tblPr>
              <a:tblGrid>
                <a:gridCol w="2290687"/>
                <a:gridCol w="3251096"/>
                <a:gridCol w="2770892"/>
              </a:tblGrid>
              <a:tr h="416246">
                <a:tc>
                  <a:txBody>
                    <a:bodyPr/>
                    <a:lstStyle/>
                    <a:p>
                      <a:pPr algn="ctr"/>
                      <a:endParaRPr lang="en-GB" sz="1600" dirty="0"/>
                    </a:p>
                  </a:txBody>
                  <a:tcPr marL="103837" marR="103837" marT="48366" marB="48366"/>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600" dirty="0" smtClean="0"/>
                        <a:t>HARD MAGNETS</a:t>
                      </a:r>
                      <a:endParaRPr lang="en-GB" sz="1600" dirty="0"/>
                    </a:p>
                  </a:txBody>
                  <a:tcPr marL="103837" marR="103837" marT="48366" marB="48366"/>
                </a:tc>
                <a:tc>
                  <a:txBody>
                    <a:bodyPr/>
                    <a:lstStyle/>
                    <a:p>
                      <a:pPr algn="l"/>
                      <a:r>
                        <a:rPr lang="en-GB" sz="1600" dirty="0" smtClean="0"/>
                        <a:t>SOFT  MAGNETS</a:t>
                      </a:r>
                      <a:endParaRPr lang="en-GB" sz="1600" dirty="0"/>
                    </a:p>
                  </a:txBody>
                  <a:tcPr marL="103837" marR="103837" marT="48366" marB="48366"/>
                </a:tc>
              </a:tr>
              <a:tr h="1788124">
                <a:tc>
                  <a:txBody>
                    <a:bodyPr/>
                    <a:lstStyle/>
                    <a:p>
                      <a:pPr algn="ctr">
                        <a:spcAft>
                          <a:spcPts val="0"/>
                        </a:spcAft>
                      </a:pPr>
                      <a:r>
                        <a:rPr lang="en-GB" sz="1600" dirty="0">
                          <a:latin typeface="Bookman Old Style"/>
                        </a:rPr>
                        <a:t>1</a:t>
                      </a:r>
                      <a:endParaRPr lang="en-GB" sz="1600" dirty="0"/>
                    </a:p>
                  </a:txBody>
                  <a:tcPr marL="77879" marR="77879" marT="0" marB="0"/>
                </a:tc>
                <a:tc>
                  <a:txBody>
                    <a:bodyPr/>
                    <a:lstStyle/>
                    <a:p>
                      <a:pPr algn="just">
                        <a:spcAft>
                          <a:spcPts val="0"/>
                        </a:spcAft>
                      </a:pPr>
                      <a:r>
                        <a:rPr lang="en-GB" sz="1600" dirty="0">
                          <a:latin typeface="Bookman Old Style"/>
                        </a:rPr>
                        <a:t>Materials which retain their </a:t>
                      </a:r>
                      <a:r>
                        <a:rPr lang="en-GB" sz="1600" dirty="0" smtClean="0">
                          <a:latin typeface="Bookman Old Style"/>
                        </a:rPr>
                        <a:t>magnetism, and are difficult </a:t>
                      </a:r>
                      <a:r>
                        <a:rPr lang="en-GB" sz="1600" dirty="0">
                          <a:latin typeface="Bookman Old Style"/>
                        </a:rPr>
                        <a:t>to </a:t>
                      </a:r>
                      <a:r>
                        <a:rPr lang="en-GB" sz="1600" dirty="0" smtClean="0">
                          <a:latin typeface="Bookman Old Style"/>
                        </a:rPr>
                        <a:t>demagnetize</a:t>
                      </a:r>
                      <a:r>
                        <a:rPr lang="en-GB" sz="1600" baseline="0" dirty="0" smtClean="0">
                          <a:latin typeface="Bookman Old Style"/>
                        </a:rPr>
                        <a:t> i.e.</a:t>
                      </a:r>
                      <a:r>
                        <a:rPr lang="en-GB" sz="1600" dirty="0" smtClean="0">
                          <a:latin typeface="Bookman Old Style"/>
                        </a:rPr>
                        <a:t> </a:t>
                      </a:r>
                      <a:r>
                        <a:rPr lang="en-GB" sz="1600" dirty="0">
                          <a:latin typeface="Bookman Old Style"/>
                        </a:rPr>
                        <a:t>materials retain their magnetism even after the removal of the applied magnetic field</a:t>
                      </a:r>
                      <a:r>
                        <a:rPr lang="en-GB" sz="1600" dirty="0" smtClean="0">
                          <a:latin typeface="Bookman Old Style"/>
                        </a:rPr>
                        <a:t>.</a:t>
                      </a:r>
                      <a:endParaRPr lang="en-GB" sz="1600" dirty="0"/>
                    </a:p>
                  </a:txBody>
                  <a:tcPr marL="77879" marR="77879" marT="0" marB="0"/>
                </a:tc>
                <a:tc>
                  <a:txBody>
                    <a:bodyPr/>
                    <a:lstStyle/>
                    <a:p>
                      <a:pPr algn="just">
                        <a:spcAft>
                          <a:spcPts val="0"/>
                        </a:spcAft>
                      </a:pPr>
                      <a:r>
                        <a:rPr lang="en-GB" sz="1600" dirty="0">
                          <a:latin typeface="Bookman Old Style"/>
                        </a:rPr>
                        <a:t>Soft magnetic materials are easy to magnetize and demagnetize. </a:t>
                      </a:r>
                      <a:endParaRPr lang="en-GB" sz="1600" dirty="0"/>
                    </a:p>
                    <a:p>
                      <a:pPr algn="just">
                        <a:spcAft>
                          <a:spcPts val="0"/>
                        </a:spcAft>
                      </a:pPr>
                      <a:r>
                        <a:rPr lang="en-GB" sz="1600" dirty="0">
                          <a:latin typeface="Bookman Old Style"/>
                        </a:rPr>
                        <a:t>These materials are used for making temporary magnets. </a:t>
                      </a:r>
                      <a:endParaRPr lang="en-GB" sz="1600" dirty="0"/>
                    </a:p>
                  </a:txBody>
                  <a:tcPr marL="77879" marR="77879" marT="0" marB="0"/>
                </a:tc>
              </a:tr>
              <a:tr h="894062">
                <a:tc>
                  <a:txBody>
                    <a:bodyPr/>
                    <a:lstStyle/>
                    <a:p>
                      <a:pPr algn="ctr">
                        <a:spcAft>
                          <a:spcPts val="0"/>
                        </a:spcAft>
                      </a:pPr>
                      <a:r>
                        <a:rPr lang="en-GB" sz="1600" dirty="0">
                          <a:latin typeface="Bookman Old Style"/>
                        </a:rPr>
                        <a:t>2</a:t>
                      </a:r>
                      <a:endParaRPr lang="en-GB" sz="1600" dirty="0"/>
                    </a:p>
                  </a:txBody>
                  <a:tcPr marL="77879" marR="77879" marT="0" marB="0"/>
                </a:tc>
                <a:tc>
                  <a:txBody>
                    <a:bodyPr/>
                    <a:lstStyle/>
                    <a:p>
                      <a:pPr algn="just">
                        <a:spcAft>
                          <a:spcPts val="0"/>
                        </a:spcAft>
                      </a:pPr>
                      <a:r>
                        <a:rPr lang="en-GB" sz="1600" dirty="0">
                          <a:latin typeface="Bookman Old Style"/>
                        </a:rPr>
                        <a:t>They have large hysteresis loss due to large hysteresis loop area.</a:t>
                      </a:r>
                      <a:endParaRPr lang="en-GB" sz="1600" dirty="0"/>
                    </a:p>
                  </a:txBody>
                  <a:tcPr marL="77879" marR="77879" marT="0" marB="0"/>
                </a:tc>
                <a:tc>
                  <a:txBody>
                    <a:bodyPr/>
                    <a:lstStyle/>
                    <a:p>
                      <a:pPr algn="just">
                        <a:spcAft>
                          <a:spcPts val="0"/>
                        </a:spcAft>
                      </a:pPr>
                      <a:r>
                        <a:rPr lang="en-GB" sz="1600" dirty="0">
                          <a:latin typeface="Bookman Old Style"/>
                        </a:rPr>
                        <a:t>They have low hysteresis loss due to small hysteresis area.</a:t>
                      </a:r>
                      <a:endParaRPr lang="en-GB" sz="1600" dirty="0"/>
                    </a:p>
                  </a:txBody>
                  <a:tcPr marL="77879" marR="77879" marT="0" marB="0"/>
                </a:tc>
              </a:tr>
              <a:tr h="894062">
                <a:tc>
                  <a:txBody>
                    <a:bodyPr/>
                    <a:lstStyle/>
                    <a:p>
                      <a:pPr algn="ctr">
                        <a:spcAft>
                          <a:spcPts val="0"/>
                        </a:spcAft>
                      </a:pPr>
                      <a:r>
                        <a:rPr lang="en-GB" sz="1600" dirty="0">
                          <a:latin typeface="Bookman Old Style"/>
                        </a:rPr>
                        <a:t>3 </a:t>
                      </a:r>
                      <a:endParaRPr lang="en-GB" sz="1600" dirty="0"/>
                    </a:p>
                  </a:txBody>
                  <a:tcPr marL="77879" marR="77879" marT="0" marB="0"/>
                </a:tc>
                <a:tc>
                  <a:txBody>
                    <a:bodyPr/>
                    <a:lstStyle/>
                    <a:p>
                      <a:pPr algn="just">
                        <a:spcAft>
                          <a:spcPts val="0"/>
                        </a:spcAft>
                      </a:pPr>
                      <a:r>
                        <a:rPr lang="en-GB" sz="1600" dirty="0" smtClean="0">
                          <a:latin typeface="Bookman Old Style" pitchFamily="18" charset="0"/>
                        </a:rPr>
                        <a:t>Hence these materials are used for making permanent magnets. </a:t>
                      </a:r>
                      <a:endParaRPr lang="en-GB" sz="1600" dirty="0">
                        <a:latin typeface="Bookman Old Style" pitchFamily="18" charset="0"/>
                      </a:endParaRPr>
                    </a:p>
                  </a:txBody>
                  <a:tcPr marL="77879" marR="77879" marT="0" marB="0"/>
                </a:tc>
                <a:tc>
                  <a:txBody>
                    <a:bodyPr/>
                    <a:lstStyle/>
                    <a:p>
                      <a:pPr algn="just">
                        <a:spcAft>
                          <a:spcPts val="0"/>
                        </a:spcAft>
                      </a:pPr>
                      <a:r>
                        <a:rPr lang="en-GB" sz="1600" dirty="0" smtClean="0">
                          <a:latin typeface="Bookman Old Style" pitchFamily="18" charset="0"/>
                        </a:rPr>
                        <a:t>These materials would be suitable for magnetic tape recording.</a:t>
                      </a:r>
                      <a:endParaRPr lang="en-GB" sz="1600" dirty="0">
                        <a:latin typeface="Bookman Old Style" pitchFamily="18" charset="0"/>
                      </a:endParaRPr>
                    </a:p>
                  </a:txBody>
                  <a:tcPr marL="77879" marR="77879" marT="0" marB="0"/>
                </a:tc>
              </a:tr>
              <a:tr h="1192083">
                <a:tc>
                  <a:txBody>
                    <a:bodyPr/>
                    <a:lstStyle/>
                    <a:p>
                      <a:pPr algn="ctr">
                        <a:spcAft>
                          <a:spcPts val="0"/>
                        </a:spcAft>
                      </a:pPr>
                      <a:r>
                        <a:rPr lang="en-GB" sz="1600">
                          <a:latin typeface="Bookman Old Style"/>
                        </a:rPr>
                        <a:t>4</a:t>
                      </a:r>
                      <a:endParaRPr lang="en-GB" sz="1600"/>
                    </a:p>
                  </a:txBody>
                  <a:tcPr marL="77879" marR="77879" marT="0" marB="0"/>
                </a:tc>
                <a:tc>
                  <a:txBody>
                    <a:bodyPr/>
                    <a:lstStyle/>
                    <a:p>
                      <a:pPr>
                        <a:spcAft>
                          <a:spcPts val="0"/>
                        </a:spcAft>
                      </a:pPr>
                      <a:r>
                        <a:rPr lang="en-GB" sz="1600" dirty="0">
                          <a:latin typeface="Bookman Old Style"/>
                        </a:rPr>
                        <a:t>The eddy current loss is high.</a:t>
                      </a:r>
                      <a:endParaRPr lang="en-GB" sz="1600" dirty="0"/>
                    </a:p>
                  </a:txBody>
                  <a:tcPr marL="77879" marR="77879" marT="0" marB="0"/>
                </a:tc>
                <a:tc>
                  <a: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600" dirty="0" smtClean="0">
                          <a:latin typeface="Bookman Old Style" pitchFamily="18" charset="0"/>
                        </a:rPr>
                        <a:t>The eddy current loss is less because of high resistivity.</a:t>
                      </a:r>
                    </a:p>
                    <a:p>
                      <a:pPr algn="just">
                        <a:spcAft>
                          <a:spcPts val="0"/>
                        </a:spcAft>
                      </a:pPr>
                      <a:endParaRPr lang="en-GB" sz="1600" dirty="0"/>
                    </a:p>
                  </a:txBody>
                  <a:tcPr marL="77879" marR="77879" marT="0" marB="0"/>
                </a:tc>
              </a:tr>
            </a:tbl>
          </a:graphicData>
        </a:graphic>
      </p:graphicFrame>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r>
              <a:rPr lang="en-US" smtClean="0"/>
              <a:t>Magnetism  and Electromagnetism 2015-16</a:t>
            </a:r>
            <a:endParaRPr lang="en-US"/>
          </a:p>
        </p:txBody>
      </p:sp>
      <p:sp>
        <p:nvSpPr>
          <p:cNvPr id="3" name="Slide Number Placeholder 2"/>
          <p:cNvSpPr>
            <a:spLocks noGrp="1"/>
          </p:cNvSpPr>
          <p:nvPr>
            <p:ph type="sldNum" sz="quarter" idx="12"/>
          </p:nvPr>
        </p:nvSpPr>
        <p:spPr/>
        <p:txBody>
          <a:bodyPr/>
          <a:lstStyle/>
          <a:p>
            <a:fld id="{2BE0B4E8-B4AB-4DD4-860E-855BEAB4651D}" type="slidenum">
              <a:rPr lang="en-US" smtClean="0"/>
              <a:pPr/>
              <a:t>37</a:t>
            </a:fld>
            <a:endParaRPr lang="en-US"/>
          </a:p>
        </p:txBody>
      </p:sp>
      <p:sp>
        <p:nvSpPr>
          <p:cNvPr id="4" name="TextBox 3"/>
          <p:cNvSpPr txBox="1"/>
          <p:nvPr/>
        </p:nvSpPr>
        <p:spPr>
          <a:xfrm>
            <a:off x="1021568" y="351918"/>
            <a:ext cx="8667788" cy="492913"/>
          </a:xfrm>
          <a:prstGeom prst="rect">
            <a:avLst/>
          </a:prstGeom>
          <a:noFill/>
        </p:spPr>
        <p:txBody>
          <a:bodyPr wrap="square" lIns="100669" tIns="50334" rIns="100669" bIns="50334" rtlCol="0">
            <a:spAutoFit/>
          </a:bodyPr>
          <a:lstStyle/>
          <a:p>
            <a:pPr algn="ctr"/>
            <a:r>
              <a:rPr lang="en-GB" sz="2500" dirty="0" smtClean="0">
                <a:solidFill>
                  <a:srgbClr val="303090"/>
                </a:solidFill>
              </a:rPr>
              <a:t>Losses in Electromagnets</a:t>
            </a:r>
            <a:endParaRPr lang="en-GB" sz="2500" dirty="0">
              <a:solidFill>
                <a:srgbClr val="303090"/>
              </a:solidFill>
            </a:endParaRPr>
          </a:p>
        </p:txBody>
      </p:sp>
      <p:sp>
        <p:nvSpPr>
          <p:cNvPr id="6" name="TextBox 5"/>
          <p:cNvSpPr txBox="1"/>
          <p:nvPr/>
        </p:nvSpPr>
        <p:spPr>
          <a:xfrm>
            <a:off x="939797" y="1113663"/>
            <a:ext cx="8667788" cy="4810632"/>
          </a:xfrm>
          <a:prstGeom prst="rect">
            <a:avLst/>
          </a:prstGeom>
          <a:noFill/>
        </p:spPr>
        <p:txBody>
          <a:bodyPr wrap="square" lIns="100669" tIns="50334" rIns="100669" bIns="50334" rtlCol="0">
            <a:spAutoFit/>
          </a:bodyPr>
          <a:lstStyle/>
          <a:p>
            <a:r>
              <a:rPr lang="en-GB" dirty="0" smtClean="0">
                <a:latin typeface="Arial Rounded MT Bold" pitchFamily="34" charset="0"/>
              </a:rPr>
              <a:t>Electromagnets are not perfectly efficient and therefore some of their supplied  energy is lost as heat.</a:t>
            </a:r>
          </a:p>
          <a:p>
            <a:endParaRPr lang="en-GB" dirty="0" smtClean="0">
              <a:latin typeface="Arial Rounded MT Bold" pitchFamily="34" charset="0"/>
            </a:endParaRPr>
          </a:p>
          <a:p>
            <a:r>
              <a:rPr lang="en-GB" dirty="0" smtClean="0">
                <a:latin typeface="Arial Rounded MT Bold" pitchFamily="34" charset="0"/>
              </a:rPr>
              <a:t>Prime sources of loss are as follows:</a:t>
            </a:r>
          </a:p>
          <a:p>
            <a:endParaRPr lang="en-GB" dirty="0" smtClean="0">
              <a:latin typeface="Arial Rounded MT Bold" pitchFamily="34" charset="0"/>
            </a:endParaRPr>
          </a:p>
          <a:p>
            <a:r>
              <a:rPr lang="en-GB" dirty="0" smtClean="0">
                <a:solidFill>
                  <a:srgbClr val="FF0000"/>
                </a:solidFill>
                <a:latin typeface="Arial Rounded MT Bold" pitchFamily="34" charset="0"/>
              </a:rPr>
              <a:t>Copper Losses</a:t>
            </a:r>
            <a:r>
              <a:rPr lang="en-GB" dirty="0" smtClean="0">
                <a:latin typeface="Arial Rounded MT Bold" pitchFamily="34" charset="0"/>
              </a:rPr>
              <a:t>: Also known as </a:t>
            </a:r>
            <a:r>
              <a:rPr lang="en-GB" b="1" dirty="0" smtClean="0">
                <a:latin typeface="Bookman Old Style" pitchFamily="18" charset="0"/>
              </a:rPr>
              <a:t>I</a:t>
            </a:r>
            <a:r>
              <a:rPr lang="en-GB" b="1" baseline="30000" dirty="0" smtClean="0">
                <a:latin typeface="Bookman Old Style" pitchFamily="18" charset="0"/>
              </a:rPr>
              <a:t>2 </a:t>
            </a:r>
            <a:r>
              <a:rPr lang="en-GB" b="1" dirty="0" smtClean="0"/>
              <a:t>.R losses = </a:t>
            </a:r>
            <a:r>
              <a:rPr lang="en-GB" b="1" dirty="0" smtClean="0">
                <a:latin typeface="Bookman Old Style" pitchFamily="18" charset="0"/>
              </a:rPr>
              <a:t>Ip</a:t>
            </a:r>
            <a:r>
              <a:rPr lang="en-GB" b="1" baseline="30000" dirty="0" smtClean="0">
                <a:latin typeface="Bookman Old Style" pitchFamily="18" charset="0"/>
              </a:rPr>
              <a:t>2</a:t>
            </a:r>
            <a:r>
              <a:rPr lang="en-GB" b="1" dirty="0" smtClean="0">
                <a:latin typeface="Bookman Old Style" pitchFamily="18" charset="0"/>
              </a:rPr>
              <a:t> x Rp</a:t>
            </a:r>
            <a:r>
              <a:rPr lang="en-GB" b="1" baseline="30000" dirty="0" smtClean="0">
                <a:latin typeface="Bookman Old Style" pitchFamily="18" charset="0"/>
              </a:rPr>
              <a:t> </a:t>
            </a:r>
            <a:r>
              <a:rPr lang="en-GB" b="1" dirty="0" smtClean="0">
                <a:solidFill>
                  <a:srgbClr val="FF0000"/>
                </a:solidFill>
                <a:latin typeface="Bookman Old Style" pitchFamily="18" charset="0"/>
              </a:rPr>
              <a:t> </a:t>
            </a:r>
            <a:r>
              <a:rPr lang="en-GB" b="1" dirty="0" smtClean="0">
                <a:latin typeface="Bookman Old Style" pitchFamily="18" charset="0"/>
              </a:rPr>
              <a:t>+</a:t>
            </a:r>
            <a:r>
              <a:rPr lang="en-GB" b="1" dirty="0" smtClean="0">
                <a:solidFill>
                  <a:srgbClr val="FF0000"/>
                </a:solidFill>
                <a:latin typeface="Bookman Old Style" pitchFamily="18" charset="0"/>
              </a:rPr>
              <a:t> </a:t>
            </a:r>
            <a:r>
              <a:rPr lang="en-GB" b="1" dirty="0" smtClean="0">
                <a:latin typeface="Bookman Old Style" pitchFamily="18" charset="0"/>
              </a:rPr>
              <a:t>Is</a:t>
            </a:r>
            <a:r>
              <a:rPr lang="en-GB" b="1" baseline="30000" dirty="0" smtClean="0">
                <a:latin typeface="Bookman Old Style" pitchFamily="18" charset="0"/>
              </a:rPr>
              <a:t>2</a:t>
            </a:r>
            <a:r>
              <a:rPr lang="en-GB" b="1" dirty="0" smtClean="0">
                <a:latin typeface="Bookman Old Style" pitchFamily="18" charset="0"/>
              </a:rPr>
              <a:t> x Rs</a:t>
            </a:r>
          </a:p>
          <a:p>
            <a:endParaRPr lang="en-GB" b="1" dirty="0" smtClean="0">
              <a:latin typeface="Bookman Old Style" pitchFamily="18" charset="0"/>
            </a:endParaRPr>
          </a:p>
          <a:p>
            <a:r>
              <a:rPr lang="en-GB" dirty="0" smtClean="0">
                <a:solidFill>
                  <a:srgbClr val="FF0000"/>
                </a:solidFill>
                <a:latin typeface="Arial Rounded MT Bold" pitchFamily="34" charset="0"/>
              </a:rPr>
              <a:t>Core losses </a:t>
            </a:r>
            <a:r>
              <a:rPr lang="en-GB" dirty="0" smtClean="0">
                <a:latin typeface="Arial Rounded MT Bold" pitchFamily="34" charset="0"/>
              </a:rPr>
              <a:t>: Hysteresis Loss and Eddy Current Losses</a:t>
            </a:r>
          </a:p>
          <a:p>
            <a:endParaRPr lang="en-GB" dirty="0" smtClean="0">
              <a:latin typeface="Arial Rounded MT Bold" pitchFamily="34" charset="0"/>
            </a:endParaRPr>
          </a:p>
          <a:p>
            <a:r>
              <a:rPr lang="en-GB" dirty="0" smtClean="0">
                <a:solidFill>
                  <a:srgbClr val="FF0000"/>
                </a:solidFill>
                <a:latin typeface="Arial Rounded MT Bold" pitchFamily="34" charset="0"/>
              </a:rPr>
              <a:t>Hysteresis losses </a:t>
            </a:r>
            <a:r>
              <a:rPr lang="en-GB" dirty="0" smtClean="0">
                <a:latin typeface="Arial Rounded MT Bold" pitchFamily="34" charset="0"/>
              </a:rPr>
              <a:t>are due to losses associated with  the hysteresis process which wastes some energy.</a:t>
            </a:r>
          </a:p>
          <a:p>
            <a:endParaRPr lang="en-GB" dirty="0" smtClean="0">
              <a:latin typeface="Arial Rounded MT Bold" pitchFamily="34" charset="0"/>
            </a:endParaRPr>
          </a:p>
          <a:p>
            <a:r>
              <a:rPr lang="en-GB" dirty="0" smtClean="0">
                <a:solidFill>
                  <a:srgbClr val="FF0000"/>
                </a:solidFill>
                <a:latin typeface="Arial Rounded MT Bold" pitchFamily="34" charset="0"/>
              </a:rPr>
              <a:t>Eddy current losses </a:t>
            </a:r>
            <a:r>
              <a:rPr lang="en-GB" dirty="0" smtClean="0">
                <a:latin typeface="Arial Rounded MT Bold" pitchFamily="34" charset="0"/>
              </a:rPr>
              <a:t>are due to circulating currents set-up within the core of the transformer and these contribute to heat loss.</a:t>
            </a:r>
          </a:p>
          <a:p>
            <a:endParaRPr lang="en-GB" b="1" dirty="0" smtClean="0">
              <a:latin typeface="Bookman Old Style" pitchFamily="18" charset="0"/>
            </a:endParaRPr>
          </a:p>
          <a:p>
            <a:r>
              <a:rPr lang="en-GB" baseline="30000" dirty="0" smtClean="0">
                <a:latin typeface="Bookman Old Style" pitchFamily="18" charset="0"/>
              </a:rPr>
              <a:t> </a:t>
            </a:r>
            <a:endParaRPr lang="en-GB" dirty="0" smtClean="0"/>
          </a:p>
          <a:p>
            <a:endParaRPr lang="en-GB" dirty="0"/>
          </a:p>
        </p:txBody>
      </p:sp>
    </p:spTree>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9115</TotalTime>
  <Words>2734</Words>
  <Application>Microsoft Office PowerPoint</Application>
  <PresentationFormat>Custom</PresentationFormat>
  <Paragraphs>339</Paragraphs>
  <Slides>37</Slides>
  <Notes>1</Notes>
  <HiddenSlides>0</HiddenSlides>
  <MMClips>0</MMClips>
  <ScaleCrop>false</ScaleCrop>
  <HeadingPairs>
    <vt:vector size="6" baseType="variant">
      <vt:variant>
        <vt:lpstr>Theme</vt:lpstr>
      </vt:variant>
      <vt:variant>
        <vt:i4>1</vt:i4>
      </vt:variant>
      <vt:variant>
        <vt:lpstr>Embedded OLE Servers</vt:lpstr>
      </vt:variant>
      <vt:variant>
        <vt:i4>1</vt:i4>
      </vt:variant>
      <vt:variant>
        <vt:lpstr>Slide Titles</vt:lpstr>
      </vt:variant>
      <vt:variant>
        <vt:i4>37</vt:i4>
      </vt:variant>
    </vt:vector>
  </HeadingPairs>
  <TitlesOfParts>
    <vt:vector size="39" baseType="lpstr">
      <vt:lpstr>Default Design</vt:lpstr>
      <vt:lpstr>Bitmap Image</vt:lpstr>
      <vt:lpstr>Slide 1</vt:lpstr>
      <vt:lpstr>Slide 2</vt:lpstr>
      <vt:lpstr>Slide 3</vt:lpstr>
      <vt:lpstr>Slide 4</vt:lpstr>
      <vt:lpstr>Slide 5</vt:lpstr>
      <vt:lpstr>Slide 6</vt:lpstr>
      <vt:lpstr>Slide 7</vt:lpstr>
      <vt:lpstr>Slide 8</vt:lpstr>
      <vt:lpstr>The Magnetic Circuit</vt:lpstr>
      <vt:lpstr>Slide 10</vt:lpstr>
      <vt:lpstr>Slide 11</vt:lpstr>
      <vt:lpstr>Slide 12</vt:lpstr>
      <vt:lpstr>  Electromagnetic Theory  </vt:lpstr>
      <vt:lpstr>Maxwell’s Corkscrew Rule</vt:lpstr>
      <vt:lpstr>Slide 15</vt:lpstr>
      <vt:lpstr>Slide 16</vt:lpstr>
      <vt:lpstr>Slide 17</vt:lpstr>
      <vt:lpstr>Slide 18</vt:lpstr>
      <vt:lpstr>Slide 19</vt:lpstr>
      <vt:lpstr>Slide 20</vt:lpstr>
      <vt:lpstr>Slide 21</vt:lpstr>
      <vt:lpstr>Slide 22</vt:lpstr>
      <vt:lpstr>Slide 23</vt:lpstr>
      <vt:lpstr>Slide 24</vt:lpstr>
      <vt:lpstr>Slide 25</vt:lpstr>
      <vt:lpstr>Slide 26</vt:lpstr>
      <vt:lpstr>Slide 27</vt:lpstr>
      <vt:lpstr>Slide 28</vt:lpstr>
      <vt:lpstr>Slide 29</vt:lpstr>
      <vt:lpstr>Slide 30</vt:lpstr>
      <vt:lpstr>Slide 31</vt:lpstr>
      <vt:lpstr>Slide 32</vt:lpstr>
      <vt:lpstr>Slide 33</vt:lpstr>
      <vt:lpstr>Slide 34</vt:lpstr>
      <vt:lpstr>Slide 35</vt:lpstr>
      <vt:lpstr>Slide 36</vt:lpstr>
      <vt:lpstr>Slide 37</vt:lpstr>
    </vt:vector>
  </TitlesOfParts>
  <Company>Swansea Institute of Higher Education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Mike Vanstone</dc:creator>
  <cp:lastModifiedBy>Mike</cp:lastModifiedBy>
  <cp:revision>96</cp:revision>
  <dcterms:created xsi:type="dcterms:W3CDTF">2006-10-15T19:05:54Z</dcterms:created>
  <dcterms:modified xsi:type="dcterms:W3CDTF">2015-11-29T19:10:47Z</dcterms:modified>
</cp:coreProperties>
</file>