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A5AC19-6367-480D-BB36-58B9C8585FDB}" type="doc">
      <dgm:prSet loTypeId="urn:microsoft.com/office/officeart/2005/8/layout/cycle6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C75DD7F-7BC5-4A8F-9DE2-189326C7949D}">
      <dgm:prSet phldrT="[Text]" custT="1"/>
      <dgm:spPr/>
      <dgm:t>
        <a:bodyPr/>
        <a:lstStyle/>
        <a:p>
          <a:r>
            <a:rPr lang="en-US" sz="2000" b="1" dirty="0"/>
            <a:t>Use of technology </a:t>
          </a:r>
          <a:endParaRPr lang="en-US" sz="2000" dirty="0"/>
        </a:p>
      </dgm:t>
    </dgm:pt>
    <dgm:pt modelId="{7E0805AA-5EA1-4097-B81F-E7C5FA3482D3}" type="parTrans" cxnId="{8A5A6176-A353-4CE5-8AEB-AB867EE8D9FB}">
      <dgm:prSet/>
      <dgm:spPr/>
      <dgm:t>
        <a:bodyPr/>
        <a:lstStyle/>
        <a:p>
          <a:endParaRPr lang="en-US"/>
        </a:p>
      </dgm:t>
    </dgm:pt>
    <dgm:pt modelId="{5C7B85F1-0262-4C5C-A3BC-8764878BCE03}" type="sibTrans" cxnId="{8A5A6176-A353-4CE5-8AEB-AB867EE8D9FB}">
      <dgm:prSet/>
      <dgm:spPr/>
      <dgm:t>
        <a:bodyPr/>
        <a:lstStyle/>
        <a:p>
          <a:endParaRPr lang="en-US"/>
        </a:p>
      </dgm:t>
    </dgm:pt>
    <dgm:pt modelId="{76E11C04-7FE9-4229-B587-BEA4DCDBE418}">
      <dgm:prSet phldrT="[Text]" custT="1"/>
      <dgm:spPr/>
      <dgm:t>
        <a:bodyPr/>
        <a:lstStyle/>
        <a:p>
          <a:r>
            <a:rPr lang="en-US" sz="2000" b="1" dirty="0"/>
            <a:t>Excellent service</a:t>
          </a:r>
          <a:endParaRPr lang="en-US" sz="2000" dirty="0"/>
        </a:p>
      </dgm:t>
    </dgm:pt>
    <dgm:pt modelId="{FDB6DC24-8B22-45C4-A5F4-80AB966A5C93}" type="parTrans" cxnId="{6D6362AB-4A37-4E26-A089-C9860FA228EE}">
      <dgm:prSet/>
      <dgm:spPr/>
      <dgm:t>
        <a:bodyPr/>
        <a:lstStyle/>
        <a:p>
          <a:endParaRPr lang="en-US"/>
        </a:p>
      </dgm:t>
    </dgm:pt>
    <dgm:pt modelId="{F81595A5-F451-4013-9394-99015BF432EF}" type="sibTrans" cxnId="{6D6362AB-4A37-4E26-A089-C9860FA228EE}">
      <dgm:prSet/>
      <dgm:spPr/>
      <dgm:t>
        <a:bodyPr/>
        <a:lstStyle/>
        <a:p>
          <a:endParaRPr lang="en-US"/>
        </a:p>
      </dgm:t>
    </dgm:pt>
    <dgm:pt modelId="{8B3FD2EB-9049-47B7-BE69-EC1239F90566}">
      <dgm:prSet phldrT="[Text]" custT="1"/>
      <dgm:spPr/>
      <dgm:t>
        <a:bodyPr/>
        <a:lstStyle/>
        <a:p>
          <a:r>
            <a:rPr lang="en-US" sz="2000" b="1" dirty="0"/>
            <a:t>Amenities </a:t>
          </a:r>
          <a:endParaRPr lang="en-US" sz="2000" dirty="0"/>
        </a:p>
      </dgm:t>
    </dgm:pt>
    <dgm:pt modelId="{1D77CAB3-C06F-4FC5-926B-22A7FF1AD55C}" type="parTrans" cxnId="{CAEA3840-E1A5-456C-B466-CE78E7E311BE}">
      <dgm:prSet/>
      <dgm:spPr/>
      <dgm:t>
        <a:bodyPr/>
        <a:lstStyle/>
        <a:p>
          <a:endParaRPr lang="en-US"/>
        </a:p>
      </dgm:t>
    </dgm:pt>
    <dgm:pt modelId="{FA3C8930-EFAB-4CFD-9717-D68737A6F9A1}" type="sibTrans" cxnId="{CAEA3840-E1A5-456C-B466-CE78E7E311BE}">
      <dgm:prSet/>
      <dgm:spPr/>
      <dgm:t>
        <a:bodyPr/>
        <a:lstStyle/>
        <a:p>
          <a:endParaRPr lang="en-US"/>
        </a:p>
      </dgm:t>
    </dgm:pt>
    <dgm:pt modelId="{E52E639A-F689-4EE7-BEC6-1DDAB177F9C3}">
      <dgm:prSet phldrT="[Text]" custT="1"/>
      <dgm:spPr/>
      <dgm:t>
        <a:bodyPr/>
        <a:lstStyle/>
        <a:p>
          <a:r>
            <a:rPr lang="en-US" sz="2000" b="1" dirty="0"/>
            <a:t>Personalization </a:t>
          </a:r>
          <a:endParaRPr lang="en-US" sz="2000" dirty="0"/>
        </a:p>
      </dgm:t>
    </dgm:pt>
    <dgm:pt modelId="{B76E40E9-FBD3-480E-9E58-7D0237103F94}" type="parTrans" cxnId="{5B6AFD81-A7F3-4EEE-AD6E-A80BDC1E2778}">
      <dgm:prSet/>
      <dgm:spPr/>
      <dgm:t>
        <a:bodyPr/>
        <a:lstStyle/>
        <a:p>
          <a:endParaRPr lang="en-US"/>
        </a:p>
      </dgm:t>
    </dgm:pt>
    <dgm:pt modelId="{7237BA0F-0E40-4908-B9F6-DBDE771EE4CF}" type="sibTrans" cxnId="{5B6AFD81-A7F3-4EEE-AD6E-A80BDC1E2778}">
      <dgm:prSet/>
      <dgm:spPr/>
      <dgm:t>
        <a:bodyPr/>
        <a:lstStyle/>
        <a:p>
          <a:endParaRPr lang="en-US"/>
        </a:p>
      </dgm:t>
    </dgm:pt>
    <dgm:pt modelId="{2964E4B0-EBE6-4FCC-9A19-AF6466897498}">
      <dgm:prSet phldrT="[Text]" custT="1"/>
      <dgm:spPr/>
      <dgm:t>
        <a:bodyPr/>
        <a:lstStyle/>
        <a:p>
          <a:r>
            <a:rPr lang="en-US" sz="2000" b="1" dirty="0"/>
            <a:t>Good quality to price ratio</a:t>
          </a:r>
          <a:endParaRPr lang="en-US" sz="2000" dirty="0"/>
        </a:p>
      </dgm:t>
    </dgm:pt>
    <dgm:pt modelId="{CE506799-B96A-41E1-AAF4-5794A444C837}" type="parTrans" cxnId="{00A3CDE6-EF82-4E38-9BA4-4D8081589EFD}">
      <dgm:prSet/>
      <dgm:spPr/>
      <dgm:t>
        <a:bodyPr/>
        <a:lstStyle/>
        <a:p>
          <a:endParaRPr lang="en-US"/>
        </a:p>
      </dgm:t>
    </dgm:pt>
    <dgm:pt modelId="{9403A5F2-3B91-47E7-9F11-7F6BC1DA5408}" type="sibTrans" cxnId="{00A3CDE6-EF82-4E38-9BA4-4D8081589EFD}">
      <dgm:prSet/>
      <dgm:spPr/>
      <dgm:t>
        <a:bodyPr/>
        <a:lstStyle/>
        <a:p>
          <a:endParaRPr lang="en-US"/>
        </a:p>
      </dgm:t>
    </dgm:pt>
    <dgm:pt modelId="{5D2BD754-1018-469C-866D-1361E8F68EED}" type="pres">
      <dgm:prSet presAssocID="{5FA5AC19-6367-480D-BB36-58B9C8585FD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85CD5B4-CDF9-4E56-8319-7D3CC43109A3}" type="pres">
      <dgm:prSet presAssocID="{4C75DD7F-7BC5-4A8F-9DE2-189326C7949D}" presName="node" presStyleLbl="node1" presStyleIdx="0" presStyleCnt="5" custScaleX="1375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6810E3-9C2C-43CF-BAE6-6AFF3CCCA30A}" type="pres">
      <dgm:prSet presAssocID="{4C75DD7F-7BC5-4A8F-9DE2-189326C7949D}" presName="spNode" presStyleCnt="0"/>
      <dgm:spPr/>
    </dgm:pt>
    <dgm:pt modelId="{186A56F8-6616-4C94-B4C2-0AF03A0C86BF}" type="pres">
      <dgm:prSet presAssocID="{5C7B85F1-0262-4C5C-A3BC-8764878BCE03}" presName="sibTrans" presStyleLbl="sibTrans1D1" presStyleIdx="0" presStyleCnt="5"/>
      <dgm:spPr/>
      <dgm:t>
        <a:bodyPr/>
        <a:lstStyle/>
        <a:p>
          <a:endParaRPr lang="en-US"/>
        </a:p>
      </dgm:t>
    </dgm:pt>
    <dgm:pt modelId="{5A5CB383-5707-42D8-87B2-14D2085964C7}" type="pres">
      <dgm:prSet presAssocID="{76E11C04-7FE9-4229-B587-BEA4DCDBE418}" presName="node" presStyleLbl="node1" presStyleIdx="1" presStyleCnt="5" custScaleX="13407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AFDABA-C220-41E3-9788-0387F215DE62}" type="pres">
      <dgm:prSet presAssocID="{76E11C04-7FE9-4229-B587-BEA4DCDBE418}" presName="spNode" presStyleCnt="0"/>
      <dgm:spPr/>
    </dgm:pt>
    <dgm:pt modelId="{804A86AB-0BAD-4CF0-9252-802C3C797E31}" type="pres">
      <dgm:prSet presAssocID="{F81595A5-F451-4013-9394-99015BF432EF}" presName="sibTrans" presStyleLbl="sibTrans1D1" presStyleIdx="1" presStyleCnt="5"/>
      <dgm:spPr/>
      <dgm:t>
        <a:bodyPr/>
        <a:lstStyle/>
        <a:p>
          <a:endParaRPr lang="en-US"/>
        </a:p>
      </dgm:t>
    </dgm:pt>
    <dgm:pt modelId="{C6FD8C43-AE7D-46F9-94C3-9ED6296FC65C}" type="pres">
      <dgm:prSet presAssocID="{8B3FD2EB-9049-47B7-BE69-EC1239F90566}" presName="node" presStyleLbl="node1" presStyleIdx="2" presStyleCnt="5" custScaleX="12885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3AC4B2-F3A9-4956-9B25-6973CEA7191B}" type="pres">
      <dgm:prSet presAssocID="{8B3FD2EB-9049-47B7-BE69-EC1239F90566}" presName="spNode" presStyleCnt="0"/>
      <dgm:spPr/>
    </dgm:pt>
    <dgm:pt modelId="{CC976E43-ED9F-4B09-8924-D1BDF71BAB42}" type="pres">
      <dgm:prSet presAssocID="{FA3C8930-EFAB-4CFD-9717-D68737A6F9A1}" presName="sibTrans" presStyleLbl="sibTrans1D1" presStyleIdx="2" presStyleCnt="5"/>
      <dgm:spPr/>
      <dgm:t>
        <a:bodyPr/>
        <a:lstStyle/>
        <a:p>
          <a:endParaRPr lang="en-US"/>
        </a:p>
      </dgm:t>
    </dgm:pt>
    <dgm:pt modelId="{FA0A2C7F-8E8A-47B7-8495-C5680A599903}" type="pres">
      <dgm:prSet presAssocID="{E52E639A-F689-4EE7-BEC6-1DDAB177F9C3}" presName="node" presStyleLbl="node1" presStyleIdx="3" presStyleCnt="5" custScaleX="13698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E7E416-1859-4FFA-9BC7-535B0BB6E088}" type="pres">
      <dgm:prSet presAssocID="{E52E639A-F689-4EE7-BEC6-1DDAB177F9C3}" presName="spNode" presStyleCnt="0"/>
      <dgm:spPr/>
    </dgm:pt>
    <dgm:pt modelId="{DA0D5F8E-C65F-4FF1-8F10-4F8C587212AA}" type="pres">
      <dgm:prSet presAssocID="{7237BA0F-0E40-4908-B9F6-DBDE771EE4CF}" presName="sibTrans" presStyleLbl="sibTrans1D1" presStyleIdx="3" presStyleCnt="5"/>
      <dgm:spPr/>
      <dgm:t>
        <a:bodyPr/>
        <a:lstStyle/>
        <a:p>
          <a:endParaRPr lang="en-US"/>
        </a:p>
      </dgm:t>
    </dgm:pt>
    <dgm:pt modelId="{673001E2-44A7-477E-82FE-C7BEDE5E91BC}" type="pres">
      <dgm:prSet presAssocID="{2964E4B0-EBE6-4FCC-9A19-AF6466897498}" presName="node" presStyleLbl="node1" presStyleIdx="4" presStyleCnt="5" custScaleX="14508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9467A0-EEA0-47D3-8E60-DB460037D9FD}" type="pres">
      <dgm:prSet presAssocID="{2964E4B0-EBE6-4FCC-9A19-AF6466897498}" presName="spNode" presStyleCnt="0"/>
      <dgm:spPr/>
    </dgm:pt>
    <dgm:pt modelId="{2234DDA1-7CE5-403F-A2B7-BCAEF12BF792}" type="pres">
      <dgm:prSet presAssocID="{9403A5F2-3B91-47E7-9F11-7F6BC1DA5408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CAEA3840-E1A5-456C-B466-CE78E7E311BE}" srcId="{5FA5AC19-6367-480D-BB36-58B9C8585FDB}" destId="{8B3FD2EB-9049-47B7-BE69-EC1239F90566}" srcOrd="2" destOrd="0" parTransId="{1D77CAB3-C06F-4FC5-926B-22A7FF1AD55C}" sibTransId="{FA3C8930-EFAB-4CFD-9717-D68737A6F9A1}"/>
    <dgm:cxn modelId="{BA077B78-2AC1-46A6-AB1F-7F0F937E71B3}" type="presOf" srcId="{5C7B85F1-0262-4C5C-A3BC-8764878BCE03}" destId="{186A56F8-6616-4C94-B4C2-0AF03A0C86BF}" srcOrd="0" destOrd="0" presId="urn:microsoft.com/office/officeart/2005/8/layout/cycle6"/>
    <dgm:cxn modelId="{9890CA67-939C-407B-A19F-1AC151BC59F8}" type="presOf" srcId="{2964E4B0-EBE6-4FCC-9A19-AF6466897498}" destId="{673001E2-44A7-477E-82FE-C7BEDE5E91BC}" srcOrd="0" destOrd="0" presId="urn:microsoft.com/office/officeart/2005/8/layout/cycle6"/>
    <dgm:cxn modelId="{F889D2B8-6ABB-4A16-9B78-10C33DED49BA}" type="presOf" srcId="{9403A5F2-3B91-47E7-9F11-7F6BC1DA5408}" destId="{2234DDA1-7CE5-403F-A2B7-BCAEF12BF792}" srcOrd="0" destOrd="0" presId="urn:microsoft.com/office/officeart/2005/8/layout/cycle6"/>
    <dgm:cxn modelId="{5B6AFD81-A7F3-4EEE-AD6E-A80BDC1E2778}" srcId="{5FA5AC19-6367-480D-BB36-58B9C8585FDB}" destId="{E52E639A-F689-4EE7-BEC6-1DDAB177F9C3}" srcOrd="3" destOrd="0" parTransId="{B76E40E9-FBD3-480E-9E58-7D0237103F94}" sibTransId="{7237BA0F-0E40-4908-B9F6-DBDE771EE4CF}"/>
    <dgm:cxn modelId="{05D400E9-A151-4487-9C2E-4F15DA4FAA85}" type="presOf" srcId="{F81595A5-F451-4013-9394-99015BF432EF}" destId="{804A86AB-0BAD-4CF0-9252-802C3C797E31}" srcOrd="0" destOrd="0" presId="urn:microsoft.com/office/officeart/2005/8/layout/cycle6"/>
    <dgm:cxn modelId="{6D6362AB-4A37-4E26-A089-C9860FA228EE}" srcId="{5FA5AC19-6367-480D-BB36-58B9C8585FDB}" destId="{76E11C04-7FE9-4229-B587-BEA4DCDBE418}" srcOrd="1" destOrd="0" parTransId="{FDB6DC24-8B22-45C4-A5F4-80AB966A5C93}" sibTransId="{F81595A5-F451-4013-9394-99015BF432EF}"/>
    <dgm:cxn modelId="{2C662F8E-F52B-4775-84BF-576BB33758F7}" type="presOf" srcId="{5FA5AC19-6367-480D-BB36-58B9C8585FDB}" destId="{5D2BD754-1018-469C-866D-1361E8F68EED}" srcOrd="0" destOrd="0" presId="urn:microsoft.com/office/officeart/2005/8/layout/cycle6"/>
    <dgm:cxn modelId="{9806BFDA-4A4C-4949-B074-25B1E3EB41BE}" type="presOf" srcId="{8B3FD2EB-9049-47B7-BE69-EC1239F90566}" destId="{C6FD8C43-AE7D-46F9-94C3-9ED6296FC65C}" srcOrd="0" destOrd="0" presId="urn:microsoft.com/office/officeart/2005/8/layout/cycle6"/>
    <dgm:cxn modelId="{2AFBE6D0-4AC9-4741-A8C7-432D622EE199}" type="presOf" srcId="{4C75DD7F-7BC5-4A8F-9DE2-189326C7949D}" destId="{885CD5B4-CDF9-4E56-8319-7D3CC43109A3}" srcOrd="0" destOrd="0" presId="urn:microsoft.com/office/officeart/2005/8/layout/cycle6"/>
    <dgm:cxn modelId="{A12732E5-A953-4112-A0BE-48573BFF07DB}" type="presOf" srcId="{76E11C04-7FE9-4229-B587-BEA4DCDBE418}" destId="{5A5CB383-5707-42D8-87B2-14D2085964C7}" srcOrd="0" destOrd="0" presId="urn:microsoft.com/office/officeart/2005/8/layout/cycle6"/>
    <dgm:cxn modelId="{0214CBCB-AD7A-49D9-9EA8-D5B1064B65ED}" type="presOf" srcId="{E52E639A-F689-4EE7-BEC6-1DDAB177F9C3}" destId="{FA0A2C7F-8E8A-47B7-8495-C5680A599903}" srcOrd="0" destOrd="0" presId="urn:microsoft.com/office/officeart/2005/8/layout/cycle6"/>
    <dgm:cxn modelId="{B640C11D-F847-4E0B-9540-6F05493CB07D}" type="presOf" srcId="{7237BA0F-0E40-4908-B9F6-DBDE771EE4CF}" destId="{DA0D5F8E-C65F-4FF1-8F10-4F8C587212AA}" srcOrd="0" destOrd="0" presId="urn:microsoft.com/office/officeart/2005/8/layout/cycle6"/>
    <dgm:cxn modelId="{8A5A6176-A353-4CE5-8AEB-AB867EE8D9FB}" srcId="{5FA5AC19-6367-480D-BB36-58B9C8585FDB}" destId="{4C75DD7F-7BC5-4A8F-9DE2-189326C7949D}" srcOrd="0" destOrd="0" parTransId="{7E0805AA-5EA1-4097-B81F-E7C5FA3482D3}" sibTransId="{5C7B85F1-0262-4C5C-A3BC-8764878BCE03}"/>
    <dgm:cxn modelId="{A66D6795-7F85-4D86-9BAF-81A8CBCFD099}" type="presOf" srcId="{FA3C8930-EFAB-4CFD-9717-D68737A6F9A1}" destId="{CC976E43-ED9F-4B09-8924-D1BDF71BAB42}" srcOrd="0" destOrd="0" presId="urn:microsoft.com/office/officeart/2005/8/layout/cycle6"/>
    <dgm:cxn modelId="{00A3CDE6-EF82-4E38-9BA4-4D8081589EFD}" srcId="{5FA5AC19-6367-480D-BB36-58B9C8585FDB}" destId="{2964E4B0-EBE6-4FCC-9A19-AF6466897498}" srcOrd="4" destOrd="0" parTransId="{CE506799-B96A-41E1-AAF4-5794A444C837}" sibTransId="{9403A5F2-3B91-47E7-9F11-7F6BC1DA5408}"/>
    <dgm:cxn modelId="{7F7A5354-B164-46C8-9476-30EF31E434D5}" type="presParOf" srcId="{5D2BD754-1018-469C-866D-1361E8F68EED}" destId="{885CD5B4-CDF9-4E56-8319-7D3CC43109A3}" srcOrd="0" destOrd="0" presId="urn:microsoft.com/office/officeart/2005/8/layout/cycle6"/>
    <dgm:cxn modelId="{1740F34D-E539-45DD-8410-FB7F3F8C11E6}" type="presParOf" srcId="{5D2BD754-1018-469C-866D-1361E8F68EED}" destId="{926810E3-9C2C-43CF-BAE6-6AFF3CCCA30A}" srcOrd="1" destOrd="0" presId="urn:microsoft.com/office/officeart/2005/8/layout/cycle6"/>
    <dgm:cxn modelId="{A848A19A-A348-44B3-AB21-F9E428E14A5B}" type="presParOf" srcId="{5D2BD754-1018-469C-866D-1361E8F68EED}" destId="{186A56F8-6616-4C94-B4C2-0AF03A0C86BF}" srcOrd="2" destOrd="0" presId="urn:microsoft.com/office/officeart/2005/8/layout/cycle6"/>
    <dgm:cxn modelId="{550D01E9-E222-41E0-8507-BE90DB134E27}" type="presParOf" srcId="{5D2BD754-1018-469C-866D-1361E8F68EED}" destId="{5A5CB383-5707-42D8-87B2-14D2085964C7}" srcOrd="3" destOrd="0" presId="urn:microsoft.com/office/officeart/2005/8/layout/cycle6"/>
    <dgm:cxn modelId="{FC391188-947E-46EA-A8F7-BD0637DC722B}" type="presParOf" srcId="{5D2BD754-1018-469C-866D-1361E8F68EED}" destId="{DDAFDABA-C220-41E3-9788-0387F215DE62}" srcOrd="4" destOrd="0" presId="urn:microsoft.com/office/officeart/2005/8/layout/cycle6"/>
    <dgm:cxn modelId="{A953FAAE-16BA-4D30-A3A9-B53D04F77BE1}" type="presParOf" srcId="{5D2BD754-1018-469C-866D-1361E8F68EED}" destId="{804A86AB-0BAD-4CF0-9252-802C3C797E31}" srcOrd="5" destOrd="0" presId="urn:microsoft.com/office/officeart/2005/8/layout/cycle6"/>
    <dgm:cxn modelId="{48164002-D9A8-426E-B954-A912F98156EC}" type="presParOf" srcId="{5D2BD754-1018-469C-866D-1361E8F68EED}" destId="{C6FD8C43-AE7D-46F9-94C3-9ED6296FC65C}" srcOrd="6" destOrd="0" presId="urn:microsoft.com/office/officeart/2005/8/layout/cycle6"/>
    <dgm:cxn modelId="{26D2E9F4-30AB-46FA-BA26-490C88796279}" type="presParOf" srcId="{5D2BD754-1018-469C-866D-1361E8F68EED}" destId="{3B3AC4B2-F3A9-4956-9B25-6973CEA7191B}" srcOrd="7" destOrd="0" presId="urn:microsoft.com/office/officeart/2005/8/layout/cycle6"/>
    <dgm:cxn modelId="{19C33AC0-DF16-4B7F-9855-7510E92E0AD1}" type="presParOf" srcId="{5D2BD754-1018-469C-866D-1361E8F68EED}" destId="{CC976E43-ED9F-4B09-8924-D1BDF71BAB42}" srcOrd="8" destOrd="0" presId="urn:microsoft.com/office/officeart/2005/8/layout/cycle6"/>
    <dgm:cxn modelId="{406C6D3E-4298-46D9-8ECE-8F7F97AC412D}" type="presParOf" srcId="{5D2BD754-1018-469C-866D-1361E8F68EED}" destId="{FA0A2C7F-8E8A-47B7-8495-C5680A599903}" srcOrd="9" destOrd="0" presId="urn:microsoft.com/office/officeart/2005/8/layout/cycle6"/>
    <dgm:cxn modelId="{F3579031-0B41-48B8-8E04-83D942EAE28F}" type="presParOf" srcId="{5D2BD754-1018-469C-866D-1361E8F68EED}" destId="{8DE7E416-1859-4FFA-9BC7-535B0BB6E088}" srcOrd="10" destOrd="0" presId="urn:microsoft.com/office/officeart/2005/8/layout/cycle6"/>
    <dgm:cxn modelId="{DF96D322-8E60-4EB4-830B-9EF64E539E48}" type="presParOf" srcId="{5D2BD754-1018-469C-866D-1361E8F68EED}" destId="{DA0D5F8E-C65F-4FF1-8F10-4F8C587212AA}" srcOrd="11" destOrd="0" presId="urn:microsoft.com/office/officeart/2005/8/layout/cycle6"/>
    <dgm:cxn modelId="{F596BB3A-280F-40EF-B3AD-04CF2449FEE9}" type="presParOf" srcId="{5D2BD754-1018-469C-866D-1361E8F68EED}" destId="{673001E2-44A7-477E-82FE-C7BEDE5E91BC}" srcOrd="12" destOrd="0" presId="urn:microsoft.com/office/officeart/2005/8/layout/cycle6"/>
    <dgm:cxn modelId="{EE9C76CB-7238-406A-96F1-81732086135A}" type="presParOf" srcId="{5D2BD754-1018-469C-866D-1361E8F68EED}" destId="{B39467A0-EEA0-47D3-8E60-DB460037D9FD}" srcOrd="13" destOrd="0" presId="urn:microsoft.com/office/officeart/2005/8/layout/cycle6"/>
    <dgm:cxn modelId="{996CC3E5-B61E-4025-84DF-F5C6C705A982}" type="presParOf" srcId="{5D2BD754-1018-469C-866D-1361E8F68EED}" destId="{2234DDA1-7CE5-403F-A2B7-BCAEF12BF792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CD5B4-CDF9-4E56-8319-7D3CC43109A3}">
      <dsp:nvSpPr>
        <dsp:cNvPr id="0" name=""/>
        <dsp:cNvSpPr/>
      </dsp:nvSpPr>
      <dsp:spPr>
        <a:xfrm>
          <a:off x="4284642" y="1450"/>
          <a:ext cx="2027467" cy="95785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Use of technology </a:t>
          </a:r>
          <a:endParaRPr lang="en-US" sz="2000" kern="1200" dirty="0"/>
        </a:p>
      </dsp:txBody>
      <dsp:txXfrm>
        <a:off x="4331401" y="48209"/>
        <a:ext cx="1933949" cy="864336"/>
      </dsp:txXfrm>
    </dsp:sp>
    <dsp:sp modelId="{186A56F8-6616-4C94-B4C2-0AF03A0C86BF}">
      <dsp:nvSpPr>
        <dsp:cNvPr id="0" name=""/>
        <dsp:cNvSpPr/>
      </dsp:nvSpPr>
      <dsp:spPr>
        <a:xfrm>
          <a:off x="3385667" y="480377"/>
          <a:ext cx="3825417" cy="3825417"/>
        </a:xfrm>
        <a:custGeom>
          <a:avLst/>
          <a:gdLst/>
          <a:ahLst/>
          <a:cxnLst/>
          <a:rect l="0" t="0" r="0" b="0"/>
          <a:pathLst>
            <a:path>
              <a:moveTo>
                <a:pt x="2933172" y="294960"/>
              </a:moveTo>
              <a:arcTo wR="1912708" hR="1912708" stAng="18134606" swAng="1410214"/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5CB383-5707-42D8-87B2-14D2085964C7}">
      <dsp:nvSpPr>
        <dsp:cNvPr id="0" name=""/>
        <dsp:cNvSpPr/>
      </dsp:nvSpPr>
      <dsp:spPr>
        <a:xfrm>
          <a:off x="6129613" y="1323100"/>
          <a:ext cx="1975714" cy="95785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Excellent service</a:t>
          </a:r>
          <a:endParaRPr lang="en-US" sz="2000" kern="1200" dirty="0"/>
        </a:p>
      </dsp:txBody>
      <dsp:txXfrm>
        <a:off x="6176372" y="1369859"/>
        <a:ext cx="1882196" cy="864336"/>
      </dsp:txXfrm>
    </dsp:sp>
    <dsp:sp modelId="{804A86AB-0BAD-4CF0-9252-802C3C797E31}">
      <dsp:nvSpPr>
        <dsp:cNvPr id="0" name=""/>
        <dsp:cNvSpPr/>
      </dsp:nvSpPr>
      <dsp:spPr>
        <a:xfrm>
          <a:off x="3385667" y="480377"/>
          <a:ext cx="3825417" cy="3825417"/>
        </a:xfrm>
        <a:custGeom>
          <a:avLst/>
          <a:gdLst/>
          <a:ahLst/>
          <a:cxnLst/>
          <a:rect l="0" t="0" r="0" b="0"/>
          <a:pathLst>
            <a:path>
              <a:moveTo>
                <a:pt x="3822806" y="1812797"/>
              </a:moveTo>
              <a:arcTo wR="1912708" hR="1912708" stAng="21420346" swAng="2195300"/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FD8C43-AE7D-46F9-94C3-9ED6296FC65C}">
      <dsp:nvSpPr>
        <dsp:cNvPr id="0" name=""/>
        <dsp:cNvSpPr/>
      </dsp:nvSpPr>
      <dsp:spPr>
        <a:xfrm>
          <a:off x="5473257" y="3461573"/>
          <a:ext cx="1898761" cy="95785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Amenities </a:t>
          </a:r>
          <a:endParaRPr lang="en-US" sz="2000" kern="1200" dirty="0"/>
        </a:p>
      </dsp:txBody>
      <dsp:txXfrm>
        <a:off x="5520016" y="3508332"/>
        <a:ext cx="1805243" cy="864336"/>
      </dsp:txXfrm>
    </dsp:sp>
    <dsp:sp modelId="{CC976E43-ED9F-4B09-8924-D1BDF71BAB42}">
      <dsp:nvSpPr>
        <dsp:cNvPr id="0" name=""/>
        <dsp:cNvSpPr/>
      </dsp:nvSpPr>
      <dsp:spPr>
        <a:xfrm>
          <a:off x="3385667" y="480377"/>
          <a:ext cx="3825417" cy="3825417"/>
        </a:xfrm>
        <a:custGeom>
          <a:avLst/>
          <a:gdLst/>
          <a:ahLst/>
          <a:cxnLst/>
          <a:rect l="0" t="0" r="0" b="0"/>
          <a:pathLst>
            <a:path>
              <a:moveTo>
                <a:pt x="2084703" y="3817668"/>
              </a:moveTo>
              <a:arcTo wR="1912708" hR="1912708" stAng="5090453" swAng="511023"/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0A2C7F-8E8A-47B7-8495-C5680A599903}">
      <dsp:nvSpPr>
        <dsp:cNvPr id="0" name=""/>
        <dsp:cNvSpPr/>
      </dsp:nvSpPr>
      <dsp:spPr>
        <a:xfrm>
          <a:off x="3164779" y="3461573"/>
          <a:ext cx="2018670" cy="95785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Personalization </a:t>
          </a:r>
          <a:endParaRPr lang="en-US" sz="2000" kern="1200" dirty="0"/>
        </a:p>
      </dsp:txBody>
      <dsp:txXfrm>
        <a:off x="3211538" y="3508332"/>
        <a:ext cx="1925152" cy="864336"/>
      </dsp:txXfrm>
    </dsp:sp>
    <dsp:sp modelId="{DA0D5F8E-C65F-4FF1-8F10-4F8C587212AA}">
      <dsp:nvSpPr>
        <dsp:cNvPr id="0" name=""/>
        <dsp:cNvSpPr/>
      </dsp:nvSpPr>
      <dsp:spPr>
        <a:xfrm>
          <a:off x="3385667" y="480377"/>
          <a:ext cx="3825417" cy="3825417"/>
        </a:xfrm>
        <a:custGeom>
          <a:avLst/>
          <a:gdLst/>
          <a:ahLst/>
          <a:cxnLst/>
          <a:rect l="0" t="0" r="0" b="0"/>
          <a:pathLst>
            <a:path>
              <a:moveTo>
                <a:pt x="319464" y="2971021"/>
              </a:moveTo>
              <a:arcTo wR="1912708" hR="1912708" stAng="8784354" swAng="2195300"/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3001E2-44A7-477E-82FE-C7BEDE5E91BC}">
      <dsp:nvSpPr>
        <dsp:cNvPr id="0" name=""/>
        <dsp:cNvSpPr/>
      </dsp:nvSpPr>
      <dsp:spPr>
        <a:xfrm>
          <a:off x="2410272" y="1323100"/>
          <a:ext cx="2138018" cy="95785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Good quality to price ratio</a:t>
          </a:r>
          <a:endParaRPr lang="en-US" sz="2000" kern="1200" dirty="0"/>
        </a:p>
      </dsp:txBody>
      <dsp:txXfrm>
        <a:off x="2457031" y="1369859"/>
        <a:ext cx="2044500" cy="864336"/>
      </dsp:txXfrm>
    </dsp:sp>
    <dsp:sp modelId="{2234DDA1-7CE5-403F-A2B7-BCAEF12BF792}">
      <dsp:nvSpPr>
        <dsp:cNvPr id="0" name=""/>
        <dsp:cNvSpPr/>
      </dsp:nvSpPr>
      <dsp:spPr>
        <a:xfrm>
          <a:off x="3385667" y="480377"/>
          <a:ext cx="3825417" cy="3825417"/>
        </a:xfrm>
        <a:custGeom>
          <a:avLst/>
          <a:gdLst/>
          <a:ahLst/>
          <a:cxnLst/>
          <a:rect l="0" t="0" r="0" b="0"/>
          <a:pathLst>
            <a:path>
              <a:moveTo>
                <a:pt x="331739" y="836144"/>
              </a:moveTo>
              <a:arcTo wR="1912708" hR="1912708" stAng="12855179" swAng="1410214"/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35795-1686-4A07-AC0A-F3E134E2861A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F96C9-87D2-4B0D-835D-A8D49D11A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882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F96C9-87D2-4B0D-835D-A8D49D11A34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498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1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515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1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858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836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891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278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427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41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70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839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9936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882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6676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587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538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55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93A6F-9E67-4793-9C8B-59C19363C88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A957D-65BE-4C46-B12E-C5B94A1D22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3264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A50CF-1E8F-C6C6-2F86-72DF838094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20196"/>
            <a:ext cx="9144000" cy="165576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3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200" dirty="0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200" dirty="0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dirty="0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Role &amp; Importance of Hospitality &amp; Guest Services within the Hotel Industry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AB5BB2-C461-2A7A-FC8C-4237F4F17E90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542" y="632"/>
            <a:ext cx="2081458" cy="11694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9517" y="3080619"/>
            <a:ext cx="6096000" cy="281102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</a:t>
            </a:r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Valentina </a:t>
            </a:r>
            <a:r>
              <a:rPr lang="en-US" sz="2000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Teliban</a:t>
            </a:r>
            <a:endParaRPr lang="en-US" sz="20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2210054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name: Hospitality and Guest </a:t>
            </a:r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Services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BMIH4003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Charlotte Joyner</a:t>
            </a:r>
            <a:endParaRPr lang="en-US" sz="20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225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0520D-82FB-D7CE-6F64-A70A6B656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0059"/>
            <a:ext cx="10353761" cy="132632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Contents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8530DD3-DE13-531C-A433-B25DCD7BD9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496380"/>
            <a:ext cx="10515600" cy="500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Introduction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Courtyard by Marriott Brand’s Main customers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The role, scope and nature of the guest facilities and services that are provided to these guests by the Courtyard by Marriott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The function and role of guest amenities in general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The importance of hospitality and how hotels meet/exceed guest expectations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Conclusion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solidFill>
                  <a:schemeClr val="bg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85765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2000"/>
            <a:lum/>
          </a:blip>
          <a:srcRect/>
          <a:stretch>
            <a:fillRect l="-35000" r="-3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FDACD-6112-1753-2E0E-126F0B113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893" y="1"/>
            <a:ext cx="10503664" cy="88442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Introduction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37F3E-FF6D-C042-1B55-DFB056F02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25" y="884421"/>
            <a:ext cx="11377534" cy="5771211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Marriott, Inc. is a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company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situated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United States 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administers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wide range of hotels and other 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resort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options (Wind et al. , 2021).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Initiated by J. Marriott, Willard.</a:t>
            </a:r>
          </a:p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1927.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7,000 properties, it has become established in 131 nations.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publicly traded company that is listed on the NASDAQ stock exchange in the United States.</a:t>
            </a:r>
          </a:p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Approximately 1.4 million guest rooms are available.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draw the typical Holiday Inn clientele, it spent $2 billion in the middle of the 1980s.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were 1,254 Courtyard Marriott Hotels with 187,095 rooms as of June 30, 2020, in addition to 288 hotels with 49,335 rooms under construction (Walker, 2019).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98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2B897-5531-9BBC-91B1-7849BABB3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400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Courtyard by Marriott Brand’s Main customers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9CCF9-4C89-8416-BFD1-888F8512C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4066"/>
            <a:ext cx="5907374" cy="4752897"/>
          </a:xfrm>
        </p:spPr>
        <p:txBody>
          <a:bodyPr/>
          <a:lstStyle/>
          <a:p>
            <a:r>
              <a:rPr lang="en-GB" dirty="0"/>
              <a:t>Business travellers are the hotels' main target market.</a:t>
            </a:r>
          </a:p>
          <a:p>
            <a:r>
              <a:rPr lang="en-US" dirty="0"/>
              <a:t>Young people </a:t>
            </a:r>
          </a:p>
          <a:p>
            <a:r>
              <a:rPr lang="en-US" dirty="0"/>
              <a:t>Allow for family travelers.</a:t>
            </a:r>
          </a:p>
          <a:p>
            <a:r>
              <a:rPr lang="en-GB" dirty="0"/>
              <a:t>It focuses on clients who desire a calm and luxurious setting while staying there (Jackson, 2018).</a:t>
            </a:r>
          </a:p>
          <a:p>
            <a:r>
              <a:rPr lang="en-US" dirty="0"/>
              <a:t>Sports man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79CD29-050A-22D8-7475-BFCAAC2AA8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649" y="1424066"/>
            <a:ext cx="5206584" cy="3904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96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FD50A-56A0-ADB9-A659-45FAC0E37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000" dirty="0"/>
              <a:t>The role, scope and nature of the guest facilities and services that are provided to these guests by the Courtyard by Marriott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7C64143-F9C5-FFF8-C5B2-950130F800E9}"/>
              </a:ext>
            </a:extLst>
          </p:cNvPr>
          <p:cNvSpPr/>
          <p:nvPr/>
        </p:nvSpPr>
        <p:spPr>
          <a:xfrm>
            <a:off x="913795" y="2453327"/>
            <a:ext cx="2937466" cy="2713219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ysClr val="windowText" lastClr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</a:t>
            </a:r>
            <a:r>
              <a:rPr lang="en-US" sz="2400" dirty="0">
                <a:solidFill>
                  <a:sysClr val="windowText" lastClr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bold structural and architectural idea</a:t>
            </a:r>
          </a:p>
          <a:p>
            <a:pPr algn="ctr"/>
            <a:endParaRPr lang="en-US" sz="2400" dirty="0">
              <a:solidFill>
                <a:sysClr val="windowText" lastClr="000000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1B3587C-80E9-467B-0170-086FBE8BEE16}"/>
              </a:ext>
            </a:extLst>
          </p:cNvPr>
          <p:cNvSpPr/>
          <p:nvPr/>
        </p:nvSpPr>
        <p:spPr>
          <a:xfrm>
            <a:off x="4388030" y="2368257"/>
            <a:ext cx="3122041" cy="2713219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O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ne of the most modern in the entire Courtyard by Marriott network</a:t>
            </a:r>
          </a:p>
          <a:p>
            <a:pPr algn="ctr"/>
            <a:endParaRPr lang="en-US" sz="24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CFEE985-DA7D-BC53-0361-5DE83396A32C}"/>
              </a:ext>
            </a:extLst>
          </p:cNvPr>
          <p:cNvSpPr/>
          <p:nvPr/>
        </p:nvSpPr>
        <p:spPr>
          <a:xfrm>
            <a:off x="8340739" y="2403297"/>
            <a:ext cx="2937466" cy="2713219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A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 aesthetic shift in this modernizing brand</a:t>
            </a:r>
            <a:endParaRPr lang="en-US" sz="2400" dirty="0"/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26498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91848D-45A5-2A0E-64BE-E3236CBB65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22426" y="936104"/>
            <a:ext cx="5106004" cy="5132253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 Services: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 rental 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facilities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Concierge services</a:t>
            </a:r>
          </a:p>
          <a:p>
            <a:pPr>
              <a:lnSpc>
                <a:spcPct val="100000"/>
              </a:lnSpc>
            </a:pP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Emergency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 call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Excursions and 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organized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tours</a:t>
            </a:r>
          </a:p>
          <a:p>
            <a:pPr>
              <a:lnSpc>
                <a:spcPct val="100000"/>
              </a:lnSpc>
            </a:pP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Washing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valet service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Shoeshine service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Turndown service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Room service (24-hour)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Flower arrangement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Catering services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Courier services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E4D071-7548-8B14-C27A-016A2CE404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738" y="936105"/>
            <a:ext cx="5094154" cy="513225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 Facilities: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Banquet facilities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Computer facility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Disabled room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Fitness room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Pet 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welcome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 a surcharge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Summer 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patio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800" dirty="0" err="1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FreeWi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-Fi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internet </a:t>
            </a: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the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entire hotel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Sauna</a:t>
            </a:r>
          </a:p>
          <a:p>
            <a:pPr>
              <a:lnSpc>
                <a:spcPct val="100000"/>
              </a:lnSpc>
            </a:pPr>
            <a:r>
              <a:rPr lang="en-US" sz="18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Seminar and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meeting facilities</a:t>
            </a:r>
            <a:endParaRPr lang="en-US" sz="18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78319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3F20F-C76F-1494-8837-C276715A5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The function and role of guest amenities in general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51673-778C-614C-99FE-EBF57EF86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577" y="2248523"/>
            <a:ext cx="5801193" cy="3415103"/>
          </a:xfrm>
          <a:ln>
            <a:solidFill>
              <a:schemeClr val="tx1"/>
            </a:solidFill>
          </a:ln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dirty="0"/>
              <a:t>The main </a:t>
            </a:r>
            <a:r>
              <a:rPr lang="en-US" dirty="0" smtClean="0"/>
              <a:t>duties</a:t>
            </a:r>
            <a:r>
              <a:rPr lang="en-GB" dirty="0"/>
              <a:t> </a:t>
            </a:r>
            <a:r>
              <a:rPr lang="en-GB" dirty="0" smtClean="0"/>
              <a:t>of </a:t>
            </a:r>
            <a:r>
              <a:rPr lang="en-GB" dirty="0"/>
              <a:t>the guest service representative are to </a:t>
            </a:r>
            <a:r>
              <a:rPr lang="en-GB" dirty="0" smtClean="0"/>
              <a:t>support</a:t>
            </a:r>
            <a:r>
              <a:rPr lang="en-GB" dirty="0" smtClean="0"/>
              <a:t> </a:t>
            </a:r>
            <a:r>
              <a:rPr lang="en-GB" dirty="0"/>
              <a:t>customers with the check-in and check-out </a:t>
            </a:r>
            <a:r>
              <a:rPr lang="en-US" dirty="0" smtClean="0"/>
              <a:t>process,</a:t>
            </a:r>
            <a:r>
              <a:rPr lang="en-GB" dirty="0" smtClean="0"/>
              <a:t> </a:t>
            </a:r>
            <a:r>
              <a:rPr lang="en-US" dirty="0" smtClean="0"/>
              <a:t>communicate to the</a:t>
            </a:r>
            <a:r>
              <a:rPr lang="en-GB" dirty="0" smtClean="0"/>
              <a:t> </a:t>
            </a:r>
            <a:r>
              <a:rPr lang="en-GB" dirty="0"/>
              <a:t>customers about hotel </a:t>
            </a:r>
            <a:r>
              <a:rPr lang="en-US" dirty="0" smtClean="0"/>
              <a:t>facilities</a:t>
            </a:r>
            <a:r>
              <a:rPr lang="en-GB" dirty="0" smtClean="0"/>
              <a:t>, </a:t>
            </a:r>
            <a:r>
              <a:rPr lang="en-GB" dirty="0"/>
              <a:t>and cater to customers during their stay in a thoughtful, cordial, and friendly manner (Gibson, 2018).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E39320-A5E4-F21A-4DA9-3EE4C6E8D1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024" y="2248523"/>
            <a:ext cx="5531975" cy="341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47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EECF7-0C98-85C1-3025-696D4D837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importance of hospitality and how hotels meet/exceed guest expectations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00C03-9E8F-4685-DC15-E0D4CE923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6821130" cy="3900002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US" dirty="0"/>
              <a:t>The importance of Hospitality </a:t>
            </a:r>
          </a:p>
          <a:p>
            <a:r>
              <a:rPr lang="en-GB" sz="2400" dirty="0"/>
              <a:t>The development of new relationships and the reinforcement of existing ones.</a:t>
            </a:r>
          </a:p>
          <a:p>
            <a:r>
              <a:rPr lang="en-GB" sz="2400" dirty="0"/>
              <a:t>In order to keep customers satisfaction</a:t>
            </a:r>
          </a:p>
          <a:p>
            <a:r>
              <a:rPr lang="en-GB" sz="2400" dirty="0"/>
              <a:t>Positive feedback and repeat business will result from meeting or exceeding the needs and expectations (Gazija, 2021).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47A884-4C8B-E1B8-68C7-150F5EEE7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9658" y="2096064"/>
            <a:ext cx="3588251" cy="3900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81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E47DD-4E48-0DFD-2E28-4326F1AC0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306"/>
            <a:ext cx="10515600" cy="96900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The importance of hospitality and how hotels meet/exceed guest expectations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C88BD-DCC0-5887-4883-4E98DD3B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2582"/>
            <a:ext cx="10515600" cy="482860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 of meeting the guest's expectations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A44F5A4-9EB4-ACE1-441D-B58EF6964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0594158"/>
              </p:ext>
            </p:extLst>
          </p:nvPr>
        </p:nvGraphicFramePr>
        <p:xfrm>
          <a:off x="838200" y="2113613"/>
          <a:ext cx="10515600" cy="44840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8079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3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3972E-5C77-0AA1-B0B4-9AB56CBA6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29915"/>
            <a:ext cx="10353761" cy="93688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Conclusion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68D7B-8503-525E-4796-153D70BF4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567" y="1066800"/>
            <a:ext cx="10607989" cy="4724400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The most renowned hotels in the world are owned by Marriott International.</a:t>
            </a:r>
          </a:p>
          <a:p>
            <a:r>
              <a:rPr lang="en-US" sz="2400" dirty="0">
                <a:solidFill>
                  <a:schemeClr val="bg1"/>
                </a:solidFill>
              </a:rPr>
              <a:t>Which is constantly in the news because of its new hotel development deals.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With more than 7,000 properties spread across more than 100 countries and territories, it is excellent.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hotel can guarantee its sustainability by living up to guest expectations.</a:t>
            </a:r>
          </a:p>
          <a:p>
            <a:r>
              <a:rPr lang="en-US" sz="2400" dirty="0">
                <a:solidFill>
                  <a:schemeClr val="bg1"/>
                </a:solidFill>
              </a:rPr>
              <a:t>Providing better service aid to ensure competitive advantages.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Meeting guests' expectations will enable the hotel to ensure its sustainability (Gazija, 2021)..</a:t>
            </a:r>
            <a:endParaRPr lang="en-US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249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8DE44-0803-BF35-7720-CC5EB0A67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7340"/>
            <a:ext cx="10515600" cy="727022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79C66-EFDB-DDDD-4EC5-043159299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974362"/>
            <a:ext cx="10779177" cy="563629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1800" dirty="0"/>
              <a:t>Gazija, M.S.A. (2021) “Importance of staff training in Hotel Industry Case Study: Hotel </a:t>
            </a:r>
            <a:r>
              <a:rPr lang="en-US" sz="1800" dirty="0" err="1"/>
              <a:t>dukagjini</a:t>
            </a:r>
            <a:r>
              <a:rPr lang="en-US" sz="1800" dirty="0"/>
              <a:t>,” ILIRIA International Review, 1(2), pp. 5–17. Available at: https://doi.org/10.21113/iir.v1i2.191. </a:t>
            </a:r>
          </a:p>
          <a:p>
            <a:pPr>
              <a:lnSpc>
                <a:spcPct val="120000"/>
              </a:lnSpc>
            </a:pPr>
            <a:r>
              <a:rPr lang="en-US" sz="1800" dirty="0"/>
              <a:t>Gibson, P. (2018) “Talent management in the hospitality and tourism context,” Talent Management in Hospitality and Tourism, 1(2), pp. 9–27. Available at: https://doi.org/10.23912/978-1-910158-66-1-3327. </a:t>
            </a:r>
          </a:p>
          <a:p>
            <a:pPr>
              <a:lnSpc>
                <a:spcPct val="120000"/>
              </a:lnSpc>
            </a:pPr>
            <a:r>
              <a:rPr lang="en-US" sz="1800" dirty="0"/>
              <a:t>Henry, M. (2020) Courtyard by Marriott Ocean City Oceanfront, Ocean City, USA, Booking.com. Booking.com. Available at: https://www.booking.com/hotel/us/courtyard-ocean-city.html (Accessed: January 26, 2023). </a:t>
            </a:r>
          </a:p>
          <a:p>
            <a:pPr>
              <a:lnSpc>
                <a:spcPct val="120000"/>
              </a:lnSpc>
            </a:pPr>
            <a:r>
              <a:rPr lang="en-US" sz="1800" dirty="0"/>
              <a:t>Jackson, E. (2018) Hotel Management. 2nd </a:t>
            </a:r>
            <a:r>
              <a:rPr lang="en-US" sz="1800" dirty="0" err="1"/>
              <a:t>edn</a:t>
            </a:r>
            <a:r>
              <a:rPr lang="en-US" sz="1800" dirty="0"/>
              <a:t>. New York, NY, New York: Larsen &amp; Keller. </a:t>
            </a:r>
          </a:p>
          <a:p>
            <a:pPr>
              <a:lnSpc>
                <a:spcPct val="120000"/>
              </a:lnSpc>
            </a:pPr>
            <a:r>
              <a:rPr lang="en-US" sz="1800" dirty="0"/>
              <a:t>Singh, U.K. and Dewan, J.M. (2020) Hotel Management. 7th </a:t>
            </a:r>
            <a:r>
              <a:rPr lang="en-US" sz="1800" dirty="0" err="1"/>
              <a:t>edn</a:t>
            </a:r>
            <a:r>
              <a:rPr lang="en-US" sz="1800" dirty="0"/>
              <a:t>. New Delhi, India: APH Pub. Corp., in association with Indian Institute of Management. </a:t>
            </a:r>
          </a:p>
          <a:p>
            <a:pPr>
              <a:lnSpc>
                <a:spcPct val="120000"/>
              </a:lnSpc>
            </a:pPr>
            <a:r>
              <a:rPr lang="en-US" sz="1800" dirty="0"/>
              <a:t>Walker, L. (2019) Tourism and hospitality management. 5th </a:t>
            </a:r>
            <a:r>
              <a:rPr lang="en-US" sz="1800" dirty="0" err="1"/>
              <a:t>edn</a:t>
            </a:r>
            <a:r>
              <a:rPr lang="en-US" sz="1800" dirty="0"/>
              <a:t>. New York City , New York: Larsen and Keller Education. </a:t>
            </a:r>
          </a:p>
          <a:p>
            <a:pPr>
              <a:lnSpc>
                <a:spcPct val="120000"/>
              </a:lnSpc>
            </a:pPr>
            <a:r>
              <a:rPr lang="en-US" sz="1800" dirty="0"/>
              <a:t>Wind, J. et al. (2021) “Courtyard by Marriott : Designing a hotel facility with consumer-based marketing models,” Interfaces, 19(1), pp. 25–47. Available at: https://doi.org/10.1287/inte.19.1.25.</a:t>
            </a:r>
          </a:p>
        </p:txBody>
      </p:sp>
    </p:spTree>
    <p:extLst>
      <p:ext uri="{BB962C8B-B14F-4D97-AF65-F5344CB8AC3E}">
        <p14:creationId xmlns:p14="http://schemas.microsoft.com/office/powerpoint/2010/main" val="2264158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stretch>
            <a:fillRect l="-36000" r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53FAAE-6701-2235-4D0F-C5827EDE7F38}"/>
              </a:ext>
            </a:extLst>
          </p:cNvPr>
          <p:cNvSpPr txBox="1"/>
          <p:nvPr/>
        </p:nvSpPr>
        <p:spPr>
          <a:xfrm>
            <a:off x="1109272" y="1738859"/>
            <a:ext cx="10317889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500" i="1" dirty="0">
                <a:solidFill>
                  <a:srgbClr val="002060"/>
                </a:solidFill>
                <a:latin typeface="Cooper Black" panose="0208090404030B020404" pitchFamily="18" charset="0"/>
              </a:rPr>
              <a:t>THANK YOU!</a:t>
            </a:r>
            <a:endParaRPr lang="en-US" sz="11500" i="1" dirty="0">
              <a:solidFill>
                <a:srgbClr val="002060"/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544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167</TotalTime>
  <Words>835</Words>
  <Application>Microsoft Office PowerPoint</Application>
  <PresentationFormat>Widescreen</PresentationFormat>
  <Paragraphs>87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Bookman Old Style</vt:lpstr>
      <vt:lpstr>Calibri</vt:lpstr>
      <vt:lpstr>Cooper Black</vt:lpstr>
      <vt:lpstr>Rockwell</vt:lpstr>
      <vt:lpstr>Times New Roman</vt:lpstr>
      <vt:lpstr>Damask</vt:lpstr>
      <vt:lpstr>   The Role &amp; Importance of Hospitality &amp; Guest Services within the Hotel Industry</vt:lpstr>
      <vt:lpstr>Contents </vt:lpstr>
      <vt:lpstr>Introduction </vt:lpstr>
      <vt:lpstr>Courtyard by Marriott Brand’s Main customers </vt:lpstr>
      <vt:lpstr>The role, scope and nature of the guest facilities and services that are provided to these guests by the Courtyard by Marriott </vt:lpstr>
      <vt:lpstr>PowerPoint Presentation</vt:lpstr>
      <vt:lpstr>The function and role of guest amenities in general</vt:lpstr>
      <vt:lpstr>The importance of hospitality and how hotels meet/exceed guest expectations  </vt:lpstr>
      <vt:lpstr>The importance of hospitality and how hotels meet/exceed guest expectations (Cont’d)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BMIH4003 Hospitality and Guest Services Task 1: Presentation</dc:title>
  <dc:creator>None</dc:creator>
  <cp:lastModifiedBy>User</cp:lastModifiedBy>
  <cp:revision>26</cp:revision>
  <dcterms:created xsi:type="dcterms:W3CDTF">2023-01-26T13:32:23Z</dcterms:created>
  <dcterms:modified xsi:type="dcterms:W3CDTF">2023-02-08T10:12:07Z</dcterms:modified>
</cp:coreProperties>
</file>