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0"/>
  </p:notesMasterIdLst>
  <p:sldIdLst>
    <p:sldId id="256" r:id="rId2"/>
    <p:sldId id="275" r:id="rId3"/>
    <p:sldId id="259" r:id="rId4"/>
    <p:sldId id="258" r:id="rId5"/>
    <p:sldId id="260" r:id="rId6"/>
    <p:sldId id="276" r:id="rId7"/>
    <p:sldId id="267" r:id="rId8"/>
    <p:sldId id="268" r:id="rId9"/>
    <p:sldId id="274" r:id="rId10"/>
    <p:sldId id="271" r:id="rId11"/>
    <p:sldId id="273" r:id="rId12"/>
    <p:sldId id="265" r:id="rId13"/>
    <p:sldId id="262" r:id="rId14"/>
    <p:sldId id="269" r:id="rId15"/>
    <p:sldId id="264" r:id="rId16"/>
    <p:sldId id="263" r:id="rId17"/>
    <p:sldId id="270" r:id="rId18"/>
    <p:sldId id="266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4694"/>
  </p:normalViewPr>
  <p:slideViewPr>
    <p:cSldViewPr snapToGrid="0" snapToObjects="1">
      <p:cViewPr varScale="1">
        <p:scale>
          <a:sx n="104" d="100"/>
          <a:sy n="104" d="100"/>
        </p:scale>
        <p:origin x="232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B53578-8BFD-9543-8A5E-265F6C8A852A}" type="datetimeFigureOut">
              <a:rPr lang="en-US" smtClean="0"/>
              <a:t>11/18/19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7966B9-AA09-B444-A4E8-410384BD38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523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7966B9-AA09-B444-A4E8-410384BD38C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0359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C28A114-D104-B943-955A-661D403AF66B}" type="datetimeFigureOut">
              <a:rPr lang="en-US" smtClean="0"/>
              <a:t>11/18/19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E284DF73-90A5-3846-94C4-B943605109FC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319305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14-D104-B943-955A-661D403AF66B}" type="datetimeFigureOut">
              <a:rPr lang="en-US" smtClean="0"/>
              <a:t>11/18/19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DF73-90A5-3846-94C4-B94360510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0104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C28A114-D104-B943-955A-661D403AF66B}" type="datetimeFigureOut">
              <a:rPr lang="en-US" smtClean="0"/>
              <a:t>11/18/19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284DF73-90A5-3846-94C4-B943605109FC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9752120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14-D104-B943-955A-661D403AF66B}" type="datetimeFigureOut">
              <a:rPr lang="en-US" smtClean="0"/>
              <a:t>11/18/19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DF73-90A5-3846-94C4-B94360510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860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14-D104-B943-955A-661D403AF66B}" type="datetimeFigureOut">
              <a:rPr lang="en-US" smtClean="0"/>
              <a:t>11/18/19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DF73-90A5-3846-94C4-B94360510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678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14-D104-B943-955A-661D403AF66B}" type="datetimeFigureOut">
              <a:rPr lang="en-US" smtClean="0"/>
              <a:t>11/18/19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DF73-90A5-3846-94C4-B94360510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809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14-D104-B943-955A-661D403AF66B}" type="datetimeFigureOut">
              <a:rPr lang="en-US" smtClean="0"/>
              <a:t>11/18/19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DF73-90A5-3846-94C4-B94360510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639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C28A114-D104-B943-955A-661D403AF66B}" type="datetimeFigureOut">
              <a:rPr lang="en-US" smtClean="0"/>
              <a:t>11/18/19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284DF73-90A5-3846-94C4-B943605109F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49992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C28A114-D104-B943-955A-661D403AF66B}" type="datetimeFigureOut">
              <a:rPr lang="en-US" smtClean="0"/>
              <a:t>11/18/19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284DF73-90A5-3846-94C4-B943605109F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36459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14-D104-B943-955A-661D403AF66B}" type="datetimeFigureOut">
              <a:rPr lang="en-US" smtClean="0"/>
              <a:t>11/18/19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DF73-90A5-3846-94C4-B94360510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716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8A114-D104-B943-955A-661D403AF66B}" type="datetimeFigureOut">
              <a:rPr lang="en-US" smtClean="0"/>
              <a:t>11/18/19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4DF73-90A5-3846-94C4-B943605109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377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FC28A114-D104-B943-955A-661D403AF66B}" type="datetimeFigureOut">
              <a:rPr lang="en-US" smtClean="0"/>
              <a:t>11/18/19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E284DF73-90A5-3846-94C4-B943605109F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27478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PYt10zrclQ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oaMOcb3A7kM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jakeludington.com/2005/03/21/build_your_own_microphone_pop_screen/" TargetMode="External"/><Relationship Id="rId2" Type="http://schemas.openxmlformats.org/officeDocument/2006/relationships/hyperlink" Target="https://www.soundonsound.com/sound-advice/q-how-can-i-deal-plosives" TargetMode="Externa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voicebunny.com/blog/voice-over-work-how-to-get-started/" TargetMode="External"/><Relationship Id="rId2" Type="http://schemas.openxmlformats.org/officeDocument/2006/relationships/hyperlink" Target="http://iwanttobeavoiceactor.com/get-ready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urvo.com/2016/01/12-ways-to-succeed-in-your-first-audition-the-phone-call.html" TargetMode="External"/><Relationship Id="rId5" Type="http://schemas.openxmlformats.org/officeDocument/2006/relationships/hyperlink" Target="http://www.overvoice.co.uk/2009/02/the-secrets-of-the-professional-voice-over-artist-exposed/" TargetMode="External"/><Relationship Id="rId4" Type="http://schemas.openxmlformats.org/officeDocument/2006/relationships/hyperlink" Target="https://voice123.com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support.apple.com/kb/PH27644?locale=en_US&amp;viewlocale=en_US" TargetMode="Externa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apple.com/kb/PH27482?locale=en_US&amp;viewlocale=en_US" TargetMode="External"/><Relationship Id="rId2" Type="http://schemas.openxmlformats.org/officeDocument/2006/relationships/hyperlink" Target="https://www.youtube.com/watch?v=ItnENhe59cU" TargetMode="Externa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apple.com/kb/PH27458?locale=en_US&amp;viewlocale=en_US" TargetMode="External"/><Relationship Id="rId2" Type="http://schemas.openxmlformats.org/officeDocument/2006/relationships/hyperlink" Target="https://www.youtube.com/watch?v=oNPJbHTgQoE" TargetMode="Externa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apple.com/kb/PH27243?locale=en_US&amp;viewlocale=en_US" TargetMode="External"/><Relationship Id="rId2" Type="http://schemas.openxmlformats.org/officeDocument/2006/relationships/hyperlink" Target="https://www.youtube.com/watch?v=NdErsJ-mHr8" TargetMode="Externa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masteringthemix.com/blogs/learn/how-to-record-and-edit-a-voice-over-or-podcast-to-sound-great" TargetMode="Externa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undonsound.com/techniques/producing-professional-voiceovers-home-part-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books.google.co.uk/books?hl=en&amp;lr=&amp;id=Cb0qBwAAQBAJ&amp;oi=fnd&amp;pg=PP1&amp;dq=Voiceover+recording+&amp;ots=NxICm4Yy4O&amp;sig=bEpCnDllpgyq1tv9qzIxSo-d6ac&amp;redir_esc=y#v=onepage&amp;q=Voiceover%20recording&amp;f=false" TargetMode="External"/><Relationship Id="rId5" Type="http://schemas.openxmlformats.org/officeDocument/2006/relationships/hyperlink" Target="https://books.google.co.uk/books?hl=en&amp;lr=&amp;id=BTwzAAAAQBAJ&amp;oi=fnd&amp;pg=PA441&amp;dq=Voiceover+&amp;ots=bgy83KperX&amp;sig=1vwK-BGpLx1nMaSj6PMoqByEync&amp;redir_esc=y#v=onepage&amp;q=Voiceover&amp;f=false" TargetMode="External"/><Relationship Id="rId4" Type="http://schemas.openxmlformats.org/officeDocument/2006/relationships/hyperlink" Target="https://www.youtube.com/watch?v=wD1w2qPnKg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B9E7C-0826-D046-9B2B-047B587FCF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1936681"/>
            <a:ext cx="8361229" cy="2984637"/>
          </a:xfrm>
        </p:spPr>
        <p:txBody>
          <a:bodyPr/>
          <a:lstStyle/>
          <a:p>
            <a:r>
              <a:rPr lang="en-US" dirty="0"/>
              <a:t>Live and Studio recording: </a:t>
            </a:r>
            <a:br>
              <a:rPr lang="en-US" dirty="0"/>
            </a:br>
            <a:r>
              <a:rPr lang="en-US" dirty="0"/>
              <a:t>Week 6</a:t>
            </a:r>
          </a:p>
        </p:txBody>
      </p:sp>
    </p:spTree>
    <p:extLst>
      <p:ext uri="{BB962C8B-B14F-4D97-AF65-F5344CB8AC3E}">
        <p14:creationId xmlns:p14="http://schemas.microsoft.com/office/powerpoint/2010/main" val="3859096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B9E7C-0826-D046-9B2B-047B587FCF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6546" y="1926822"/>
            <a:ext cx="9798908" cy="3004356"/>
          </a:xfrm>
        </p:spPr>
        <p:txBody>
          <a:bodyPr/>
          <a:lstStyle/>
          <a:p>
            <a:r>
              <a:rPr lang="en-US" dirty="0"/>
              <a:t>Recording the voice and working with actors</a:t>
            </a:r>
          </a:p>
        </p:txBody>
      </p:sp>
    </p:spTree>
    <p:extLst>
      <p:ext uri="{BB962C8B-B14F-4D97-AF65-F5344CB8AC3E}">
        <p14:creationId xmlns:p14="http://schemas.microsoft.com/office/powerpoint/2010/main" val="869545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B9E7C-0826-D046-9B2B-047B587FCF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1670393"/>
            <a:ext cx="8361229" cy="3937344"/>
          </a:xfrm>
        </p:spPr>
        <p:txBody>
          <a:bodyPr/>
          <a:lstStyle/>
          <a:p>
            <a:r>
              <a:rPr lang="en-US" sz="4000" dirty="0"/>
              <a:t>The Room/acoustic environment</a:t>
            </a:r>
            <a:br>
              <a:rPr lang="en-US" sz="4000" dirty="0"/>
            </a:br>
            <a:br>
              <a:rPr lang="en-US" sz="4000" dirty="0"/>
            </a:br>
            <a:r>
              <a:rPr lang="en-US" sz="4000" dirty="0"/>
              <a:t>recording equipment</a:t>
            </a:r>
            <a:br>
              <a:rPr lang="en-US" sz="4000" dirty="0"/>
            </a:br>
            <a:br>
              <a:rPr lang="en-US" sz="4000" dirty="0"/>
            </a:br>
            <a:r>
              <a:rPr lang="en-US" sz="4000" dirty="0"/>
              <a:t>The actors </a:t>
            </a:r>
            <a:br>
              <a:rPr lang="en-US" sz="4000" dirty="0"/>
            </a:br>
            <a:br>
              <a:rPr lang="en-US" sz="4000" dirty="0"/>
            </a:br>
            <a:r>
              <a:rPr lang="en-US" sz="4000" dirty="0"/>
              <a:t>The recording process</a:t>
            </a:r>
          </a:p>
        </p:txBody>
      </p:sp>
    </p:spTree>
    <p:extLst>
      <p:ext uri="{BB962C8B-B14F-4D97-AF65-F5344CB8AC3E}">
        <p14:creationId xmlns:p14="http://schemas.microsoft.com/office/powerpoint/2010/main" val="1014630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1">
            <a:extLst>
              <a:ext uri="{FF2B5EF4-FFF2-40B4-BE49-F238E27FC236}">
                <a16:creationId xmlns:a16="http://schemas.microsoft.com/office/drawing/2014/main" id="{0E807223-DF88-4D6D-970E-08919E5E0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3">
            <a:extLst>
              <a:ext uri="{FF2B5EF4-FFF2-40B4-BE49-F238E27FC236}">
                <a16:creationId xmlns:a16="http://schemas.microsoft.com/office/drawing/2014/main" id="{F8B556C4-7E49-4C36-845D-FC58F5073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lose up of a cage&#10;&#10;Description automatically generated">
            <a:extLst>
              <a:ext uri="{FF2B5EF4-FFF2-40B4-BE49-F238E27FC236}">
                <a16:creationId xmlns:a16="http://schemas.microsoft.com/office/drawing/2014/main" id="{FE9E0E94-B42B-0444-8083-2477BEE87A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9078" b="6652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ACB8B90C-DE8F-6741-9970-F6753B281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685800"/>
            <a:ext cx="9601200" cy="14859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dirty="0"/>
              <a:t>The room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D86A1F-9467-274E-A6A8-0362A24E76EC}"/>
              </a:ext>
            </a:extLst>
          </p:cNvPr>
          <p:cNvSpPr txBox="1"/>
          <p:nvPr/>
        </p:nvSpPr>
        <p:spPr>
          <a:xfrm>
            <a:off x="1371600" y="272415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84048" indent="-384048" algn="ctr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3200" dirty="0">
                <a:solidFill>
                  <a:schemeClr val="tx2"/>
                </a:solidFill>
              </a:rPr>
              <a:t>How Sound Works in Rooms: </a:t>
            </a:r>
          </a:p>
          <a:p>
            <a:pPr marL="384048" indent="-384048" algn="ctr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3200" dirty="0">
                <a:solidFill>
                  <a:schemeClr val="tx2"/>
                </a:solidFill>
                <a:hlinkClick r:id="rId3"/>
              </a:rPr>
              <a:t>https://www.youtube.com/watch?v=JPYt10zrclQ</a:t>
            </a:r>
            <a:endParaRPr lang="en-US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21195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B8B90C-DE8F-6741-9970-F6753B281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605" y="1242679"/>
            <a:ext cx="9811265" cy="1943445"/>
          </a:xfrm>
        </p:spPr>
        <p:txBody>
          <a:bodyPr/>
          <a:lstStyle/>
          <a:p>
            <a:r>
              <a:rPr lang="en-US" dirty="0"/>
              <a:t>Recording Equipment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D86A1F-9467-274E-A6A8-0362A24E76EC}"/>
              </a:ext>
            </a:extLst>
          </p:cNvPr>
          <p:cNvSpPr txBox="1"/>
          <p:nvPr/>
        </p:nvSpPr>
        <p:spPr>
          <a:xfrm>
            <a:off x="3321553" y="3671877"/>
            <a:ext cx="5548891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/>
              <a:t>Microphone (Large Diaphragm)</a:t>
            </a:r>
          </a:p>
          <a:p>
            <a:pPr algn="ctr"/>
            <a:r>
              <a:rPr lang="en-US" sz="3200" dirty="0"/>
              <a:t>Pop Shield</a:t>
            </a:r>
          </a:p>
          <a:p>
            <a:pPr algn="ctr"/>
            <a:r>
              <a:rPr lang="en-US" sz="3200" dirty="0"/>
              <a:t>Reflection Filter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820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B8B90C-DE8F-6741-9970-F6753B281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605" y="1242679"/>
            <a:ext cx="9811265" cy="1943445"/>
          </a:xfrm>
        </p:spPr>
        <p:txBody>
          <a:bodyPr/>
          <a:lstStyle/>
          <a:p>
            <a:r>
              <a:rPr lang="en-US" dirty="0"/>
              <a:t>Recording Equipment for today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D86A1F-9467-274E-A6A8-0362A24E76EC}"/>
              </a:ext>
            </a:extLst>
          </p:cNvPr>
          <p:cNvSpPr txBox="1"/>
          <p:nvPr/>
        </p:nvSpPr>
        <p:spPr>
          <a:xfrm>
            <a:off x="3441786" y="3671877"/>
            <a:ext cx="5308441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/>
              <a:t>Binaural Head</a:t>
            </a:r>
          </a:p>
          <a:p>
            <a:pPr algn="ctr"/>
            <a:r>
              <a:rPr lang="en-US" sz="3200" dirty="0" err="1"/>
              <a:t>Ambisonic</a:t>
            </a:r>
            <a:r>
              <a:rPr lang="en-US" sz="3200" dirty="0"/>
              <a:t> Microphone</a:t>
            </a:r>
          </a:p>
          <a:p>
            <a:pPr algn="ctr"/>
            <a:r>
              <a:rPr lang="en-US" sz="3200" dirty="0"/>
              <a:t>Large Diaphragm Microphone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3618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B8B90C-DE8F-6741-9970-F6753B281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1485555"/>
            <a:ext cx="8361229" cy="1943445"/>
          </a:xfrm>
        </p:spPr>
        <p:txBody>
          <a:bodyPr/>
          <a:lstStyle/>
          <a:p>
            <a:r>
              <a:rPr lang="en-US" dirty="0"/>
              <a:t>Microphone Position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298250-6420-4645-8B53-A2D0CB0165AD}"/>
              </a:ext>
            </a:extLst>
          </p:cNvPr>
          <p:cNvSpPr txBox="1"/>
          <p:nvPr/>
        </p:nvSpPr>
        <p:spPr>
          <a:xfrm>
            <a:off x="3152212" y="4031915"/>
            <a:ext cx="588757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/>
              <a:t>Microphone Technique: </a:t>
            </a:r>
          </a:p>
          <a:p>
            <a:pPr algn="ctr"/>
            <a:r>
              <a:rPr lang="en-US" sz="3200" dirty="0">
                <a:hlinkClick r:id="rId2"/>
              </a:rPr>
              <a:t>https://youtu.be/oaMOcb3A7kM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7197200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B8B90C-DE8F-6741-9970-F6753B281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1242679"/>
            <a:ext cx="8361229" cy="1943445"/>
          </a:xfrm>
        </p:spPr>
        <p:txBody>
          <a:bodyPr/>
          <a:lstStyle/>
          <a:p>
            <a:r>
              <a:rPr lang="en-US" dirty="0"/>
              <a:t>Microphone Patterns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D86A1F-9467-274E-A6A8-0362A24E76EC}"/>
              </a:ext>
            </a:extLst>
          </p:cNvPr>
          <p:cNvSpPr txBox="1"/>
          <p:nvPr/>
        </p:nvSpPr>
        <p:spPr>
          <a:xfrm>
            <a:off x="843230" y="3671877"/>
            <a:ext cx="10505568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/>
              <a:t>Cardioid – One Actor (Front)</a:t>
            </a:r>
          </a:p>
          <a:p>
            <a:pPr algn="ctr"/>
            <a:r>
              <a:rPr lang="en-US" sz="3200" dirty="0"/>
              <a:t>Figure of Eight – Two Actors (Front and Back)</a:t>
            </a:r>
          </a:p>
          <a:p>
            <a:pPr algn="ctr"/>
            <a:r>
              <a:rPr lang="en-US" sz="3200" dirty="0"/>
              <a:t>Omni Directional – Group Recording (Front, Back &amp; Sides)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406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B8B90C-DE8F-6741-9970-F6753B281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1932974"/>
            <a:ext cx="8361229" cy="2992052"/>
          </a:xfrm>
        </p:spPr>
        <p:txBody>
          <a:bodyPr/>
          <a:lstStyle/>
          <a:p>
            <a:r>
              <a:rPr lang="en-US" dirty="0"/>
              <a:t>N.B. Always Record the voice in mono</a:t>
            </a:r>
          </a:p>
        </p:txBody>
      </p:sp>
    </p:spTree>
    <p:extLst>
      <p:ext uri="{BB962C8B-B14F-4D97-AF65-F5344CB8AC3E}">
        <p14:creationId xmlns:p14="http://schemas.microsoft.com/office/powerpoint/2010/main" val="2873394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B8B90C-DE8F-6741-9970-F6753B281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1334529"/>
            <a:ext cx="8361229" cy="1060762"/>
          </a:xfrm>
        </p:spPr>
        <p:txBody>
          <a:bodyPr/>
          <a:lstStyle/>
          <a:p>
            <a:r>
              <a:rPr lang="en-US" dirty="0"/>
              <a:t>Plosives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D86A1F-9467-274E-A6A8-0362A24E76EC}"/>
              </a:ext>
            </a:extLst>
          </p:cNvPr>
          <p:cNvSpPr txBox="1"/>
          <p:nvPr/>
        </p:nvSpPr>
        <p:spPr>
          <a:xfrm>
            <a:off x="1171831" y="2467512"/>
            <a:ext cx="9848335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How Can I Deal With Plosives?: </a:t>
            </a:r>
          </a:p>
          <a:p>
            <a:pPr algn="ctr"/>
            <a:r>
              <a:rPr lang="en-US" sz="2800" dirty="0">
                <a:hlinkClick r:id="rId2"/>
              </a:rPr>
              <a:t>https://www.soundonsound.com/sound-advice/q-how-can-i-deal-plosives</a:t>
            </a:r>
            <a:endParaRPr lang="en-US" sz="2800" dirty="0"/>
          </a:p>
          <a:p>
            <a:pPr algn="ctr"/>
            <a:endParaRPr lang="en-US" sz="2800" dirty="0"/>
          </a:p>
          <a:p>
            <a:pPr algn="ctr"/>
            <a:r>
              <a:rPr lang="en-US" sz="2800" dirty="0"/>
              <a:t>DIY Pop Shield: </a:t>
            </a:r>
          </a:p>
          <a:p>
            <a:pPr algn="ctr"/>
            <a:r>
              <a:rPr lang="en-US" sz="2800" dirty="0">
                <a:hlinkClick r:id="rId3"/>
              </a:rPr>
              <a:t>https://jakeludington.com/2005/03/21/build_your_own_microphone_pop_screen/</a:t>
            </a:r>
            <a:endParaRPr lang="en-US" sz="2800" dirty="0"/>
          </a:p>
          <a:p>
            <a:pPr algn="ctr"/>
            <a:endParaRPr lang="en-US" sz="3200" dirty="0"/>
          </a:p>
          <a:p>
            <a:pPr algn="ctr"/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7888881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B8B90C-DE8F-6741-9970-F6753B281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3" y="2146932"/>
            <a:ext cx="8361229" cy="1019394"/>
          </a:xfrm>
        </p:spPr>
        <p:txBody>
          <a:bodyPr/>
          <a:lstStyle/>
          <a:p>
            <a:r>
              <a:rPr lang="en-US" dirty="0"/>
              <a:t>The voice Over Artist: Pro Tips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D86A1F-9467-274E-A6A8-0362A24E76EC}"/>
              </a:ext>
            </a:extLst>
          </p:cNvPr>
          <p:cNvSpPr txBox="1"/>
          <p:nvPr/>
        </p:nvSpPr>
        <p:spPr>
          <a:xfrm>
            <a:off x="2391971" y="3166326"/>
            <a:ext cx="7408054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dirty="0">
                <a:hlinkClick r:id="rId2"/>
              </a:rPr>
              <a:t>https://gothinkbig.co.uk/features/x-factor-peter-dickson-voiceover-career-advice</a:t>
            </a:r>
          </a:p>
          <a:p>
            <a:pPr algn="ctr"/>
            <a:endParaRPr lang="en-US" sz="1400" dirty="0">
              <a:hlinkClick r:id="rId2"/>
            </a:endParaRPr>
          </a:p>
          <a:p>
            <a:pPr algn="ctr"/>
            <a:r>
              <a:rPr lang="en-US" sz="1400" dirty="0">
                <a:hlinkClick r:id="rId2"/>
              </a:rPr>
              <a:t>http://iwanttobeavoiceactor.com/get-ready/</a:t>
            </a:r>
            <a:endParaRPr lang="en-US" sz="1400" dirty="0"/>
          </a:p>
          <a:p>
            <a:pPr algn="ctr"/>
            <a:endParaRPr lang="en-US" sz="1400" dirty="0"/>
          </a:p>
          <a:p>
            <a:pPr algn="ctr"/>
            <a:r>
              <a:rPr lang="en-US" sz="1400" dirty="0">
                <a:hlinkClick r:id="rId3"/>
              </a:rPr>
              <a:t>http://voicebunny.com/blog/voice-over-work-how-to-get-started/</a:t>
            </a:r>
            <a:endParaRPr lang="en-US" sz="1400" dirty="0"/>
          </a:p>
          <a:p>
            <a:pPr algn="ctr"/>
            <a:endParaRPr lang="en-US" sz="1400" dirty="0"/>
          </a:p>
          <a:p>
            <a:pPr algn="ctr"/>
            <a:r>
              <a:rPr lang="en-US" sz="1400" dirty="0">
                <a:hlinkClick r:id="rId4"/>
              </a:rPr>
              <a:t>https://voice123.com/</a:t>
            </a:r>
            <a:endParaRPr lang="en-US" sz="1400" dirty="0"/>
          </a:p>
          <a:p>
            <a:pPr algn="ctr"/>
            <a:endParaRPr lang="en-US" sz="1400" dirty="0"/>
          </a:p>
          <a:p>
            <a:pPr algn="ctr"/>
            <a:r>
              <a:rPr lang="en-US" sz="1400" dirty="0">
                <a:hlinkClick r:id="rId5"/>
              </a:rPr>
              <a:t>http://www.overvoice.co.uk/2009/02/the-secrets-of-the-professional-voice-over-artist-exposed/</a:t>
            </a:r>
            <a:endParaRPr lang="en-US" sz="1400" dirty="0"/>
          </a:p>
          <a:p>
            <a:pPr algn="ctr"/>
            <a:endParaRPr lang="en-US" sz="1400" dirty="0"/>
          </a:p>
          <a:p>
            <a:pPr algn="ctr"/>
            <a:r>
              <a:rPr lang="en-US" sz="1400" dirty="0">
                <a:hlinkClick r:id="rId6"/>
              </a:rPr>
              <a:t>http://courvo.com/2016/01/12-ways-to-succeed-in-your-first-audition-the-phone-call.html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5064150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B8B90C-DE8F-6741-9970-F6753B281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1252330"/>
            <a:ext cx="8361229" cy="993913"/>
          </a:xfrm>
        </p:spPr>
        <p:txBody>
          <a:bodyPr/>
          <a:lstStyle/>
          <a:p>
            <a:r>
              <a:rPr lang="en-US" dirty="0"/>
              <a:t>the script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C91F5D-AD93-F24C-BD7C-A5C564BD5D8B}"/>
              </a:ext>
            </a:extLst>
          </p:cNvPr>
          <p:cNvSpPr txBox="1"/>
          <p:nvPr/>
        </p:nvSpPr>
        <p:spPr>
          <a:xfrm>
            <a:off x="1359959" y="2750063"/>
            <a:ext cx="9472081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/>
              <a:t>Be Aware of Handling Noise – Use a Music Stand</a:t>
            </a:r>
          </a:p>
          <a:p>
            <a:pPr algn="ctr"/>
            <a:endParaRPr lang="en-US" sz="3200" dirty="0"/>
          </a:p>
          <a:p>
            <a:pPr algn="ctr"/>
            <a:r>
              <a:rPr lang="en-US" sz="3200" dirty="0"/>
              <a:t>Make Sure the Music Stand Doesn’t Reflect The Voice</a:t>
            </a:r>
          </a:p>
          <a:p>
            <a:pPr algn="ctr"/>
            <a:endParaRPr lang="en-US" sz="3200" dirty="0"/>
          </a:p>
          <a:p>
            <a:pPr algn="ctr"/>
            <a:r>
              <a:rPr lang="en-US" sz="3200" dirty="0"/>
              <a:t>Mark Up the Script for Editing Different Takes in Post</a:t>
            </a:r>
          </a:p>
        </p:txBody>
      </p:sp>
    </p:spTree>
    <p:extLst>
      <p:ext uri="{BB962C8B-B14F-4D97-AF65-F5344CB8AC3E}">
        <p14:creationId xmlns:p14="http://schemas.microsoft.com/office/powerpoint/2010/main" val="26394004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B8B90C-DE8F-6741-9970-F6753B281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4" y="1441174"/>
            <a:ext cx="8361229" cy="1019394"/>
          </a:xfrm>
        </p:spPr>
        <p:txBody>
          <a:bodyPr/>
          <a:lstStyle/>
          <a:p>
            <a:r>
              <a:rPr lang="en-US" dirty="0"/>
              <a:t>Equalization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D86A1F-9467-274E-A6A8-0362A24E76EC}"/>
              </a:ext>
            </a:extLst>
          </p:cNvPr>
          <p:cNvSpPr txBox="1"/>
          <p:nvPr/>
        </p:nvSpPr>
        <p:spPr>
          <a:xfrm>
            <a:off x="2330586" y="2831503"/>
            <a:ext cx="753084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/>
              <a:t>Equalization in Logic Pro X: </a:t>
            </a:r>
          </a:p>
          <a:p>
            <a:pPr algn="ctr"/>
            <a:r>
              <a:rPr lang="en-US" dirty="0">
                <a:hlinkClick r:id="rId2"/>
              </a:rPr>
              <a:t>https://www.musictech.net/tutorials/equalisation-in-logic-pro-x/</a:t>
            </a:r>
          </a:p>
          <a:p>
            <a:pPr algn="ctr"/>
            <a:endParaRPr lang="en-US" dirty="0">
              <a:hlinkClick r:id="rId2"/>
            </a:endParaRPr>
          </a:p>
          <a:p>
            <a:pPr algn="ctr"/>
            <a:r>
              <a:rPr lang="en-US" dirty="0">
                <a:hlinkClick r:id="rId2"/>
              </a:rPr>
              <a:t>https://support.apple.com/kb/PH27644?locale=en_US&amp;viewlocale=en_US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73717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B8B90C-DE8F-6741-9970-F6753B281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4" y="1441174"/>
            <a:ext cx="8361229" cy="1019394"/>
          </a:xfrm>
        </p:spPr>
        <p:txBody>
          <a:bodyPr/>
          <a:lstStyle/>
          <a:p>
            <a:r>
              <a:rPr lang="en-US" dirty="0"/>
              <a:t>De-</a:t>
            </a:r>
            <a:r>
              <a:rPr lang="en-US" dirty="0" err="1"/>
              <a:t>ESser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D86A1F-9467-274E-A6A8-0362A24E76EC}"/>
              </a:ext>
            </a:extLst>
          </p:cNvPr>
          <p:cNvSpPr txBox="1"/>
          <p:nvPr/>
        </p:nvSpPr>
        <p:spPr>
          <a:xfrm>
            <a:off x="2336326" y="2831503"/>
            <a:ext cx="751936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/>
              <a:t>De-</a:t>
            </a:r>
            <a:r>
              <a:rPr lang="en-US" sz="3200" dirty="0" err="1"/>
              <a:t>Esser</a:t>
            </a:r>
            <a:r>
              <a:rPr lang="en-US" sz="3200" dirty="0"/>
              <a:t> Logic Pro X: </a:t>
            </a:r>
          </a:p>
          <a:p>
            <a:pPr algn="ctr"/>
            <a:endParaRPr lang="en-US" dirty="0">
              <a:hlinkClick r:id="rId2"/>
            </a:endParaRPr>
          </a:p>
          <a:p>
            <a:pPr algn="ctr"/>
            <a:r>
              <a:rPr lang="en-US" dirty="0">
                <a:hlinkClick r:id="rId2"/>
              </a:rPr>
              <a:t>https://www.youtube.com/watch?v=ItnENhe59cU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>
                <a:hlinkClick r:id="rId3"/>
              </a:rPr>
              <a:t>https://support.apple.com/kb/PH27482?locale=en_US&amp;viewlocale=en_US</a:t>
            </a:r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22007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B8B90C-DE8F-6741-9970-F6753B281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4" y="1441174"/>
            <a:ext cx="8361229" cy="1019394"/>
          </a:xfrm>
        </p:spPr>
        <p:txBody>
          <a:bodyPr/>
          <a:lstStyle/>
          <a:p>
            <a:r>
              <a:rPr lang="en-US" dirty="0"/>
              <a:t>Noise Gate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D86A1F-9467-274E-A6A8-0362A24E76EC}"/>
              </a:ext>
            </a:extLst>
          </p:cNvPr>
          <p:cNvSpPr txBox="1"/>
          <p:nvPr/>
        </p:nvSpPr>
        <p:spPr>
          <a:xfrm>
            <a:off x="2336322" y="2831503"/>
            <a:ext cx="751936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/>
              <a:t>Noise Gate Logic Pro X: </a:t>
            </a:r>
          </a:p>
          <a:p>
            <a:pPr algn="ctr"/>
            <a:endParaRPr lang="en-US" dirty="0">
              <a:hlinkClick r:id="rId2"/>
            </a:endParaRPr>
          </a:p>
          <a:p>
            <a:pPr algn="ctr"/>
            <a:r>
              <a:rPr lang="en-US" dirty="0">
                <a:hlinkClick r:id="rId2"/>
              </a:rPr>
              <a:t>https://www.youtube.com/watch?v=oNPJbHTgQoE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>
                <a:hlinkClick r:id="rId3"/>
              </a:rPr>
              <a:t>https://support.apple.com/kb/PH27458?locale=en_US&amp;viewlocale=en_US</a:t>
            </a:r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578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B8B90C-DE8F-6741-9970-F6753B281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4" y="1441174"/>
            <a:ext cx="8361229" cy="1019394"/>
          </a:xfrm>
        </p:spPr>
        <p:txBody>
          <a:bodyPr/>
          <a:lstStyle/>
          <a:p>
            <a:r>
              <a:rPr lang="en-US" dirty="0"/>
              <a:t>Compression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D86A1F-9467-274E-A6A8-0362A24E76EC}"/>
              </a:ext>
            </a:extLst>
          </p:cNvPr>
          <p:cNvSpPr txBox="1"/>
          <p:nvPr/>
        </p:nvSpPr>
        <p:spPr>
          <a:xfrm>
            <a:off x="2329174" y="2831503"/>
            <a:ext cx="7533665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200" dirty="0"/>
              <a:t>Compression Logic Pro X: </a:t>
            </a:r>
          </a:p>
          <a:p>
            <a:pPr algn="ctr"/>
            <a:endParaRPr lang="en-US" dirty="0">
              <a:hlinkClick r:id="rId2"/>
            </a:endParaRPr>
          </a:p>
          <a:p>
            <a:pPr algn="ctr"/>
            <a:r>
              <a:rPr lang="en-US" dirty="0">
                <a:hlinkClick r:id="rId2"/>
              </a:rPr>
              <a:t>https://www.youtube.com/watch?v=NdErsJ-mHr8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>
                <a:hlinkClick r:id="rId3"/>
              </a:rPr>
              <a:t>https://support.apple.com/kb/PH27243?locale=en_US&amp;viewlocale=en_US</a:t>
            </a:r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049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BB74091-09FE-44AF-8325-7FE6E175F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CB8B90C-DE8F-6741-9970-F6753B281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2858" y="4736961"/>
            <a:ext cx="10720685" cy="936769"/>
          </a:xfrm>
        </p:spPr>
        <p:txBody>
          <a:bodyPr>
            <a:normAutofit/>
          </a:bodyPr>
          <a:lstStyle/>
          <a:p>
            <a:r>
              <a:rPr lang="en-US" sz="4800" dirty="0"/>
              <a:t>Compression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F30CCEB-94C4-4F72-BA5A-9CEA85302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434936" y="4446551"/>
            <a:ext cx="1957171" cy="1103687"/>
          </a:xfrm>
          <a:custGeom>
            <a:avLst/>
            <a:gdLst>
              <a:gd name="connsiteX0" fmla="*/ 2017702 w 2017702"/>
              <a:gd name="connsiteY0" fmla="*/ 1137821 h 1137821"/>
              <a:gd name="connsiteX1" fmla="*/ 404 w 2017702"/>
              <a:gd name="connsiteY1" fmla="*/ 1137821 h 1137821"/>
              <a:gd name="connsiteX2" fmla="*/ 0 w 2017702"/>
              <a:gd name="connsiteY2" fmla="*/ 900216 h 1137821"/>
              <a:gd name="connsiteX3" fmla="*/ 1767759 w 2017702"/>
              <a:gd name="connsiteY3" fmla="*/ 901031 h 1137821"/>
              <a:gd name="connsiteX4" fmla="*/ 1767759 w 2017702"/>
              <a:gd name="connsiteY4" fmla="*/ 0 h 1137821"/>
              <a:gd name="connsiteX5" fmla="*/ 2017702 w 2017702"/>
              <a:gd name="connsiteY5" fmla="*/ 0 h 11378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17702" h="1137821">
                <a:moveTo>
                  <a:pt x="2017702" y="1137821"/>
                </a:moveTo>
                <a:lnTo>
                  <a:pt x="404" y="1137821"/>
                </a:lnTo>
                <a:cubicBezTo>
                  <a:pt x="-404" y="1055814"/>
                  <a:pt x="807" y="982224"/>
                  <a:pt x="0" y="900216"/>
                </a:cubicBezTo>
                <a:lnTo>
                  <a:pt x="1767759" y="901031"/>
                </a:lnTo>
                <a:lnTo>
                  <a:pt x="1767759" y="0"/>
                </a:lnTo>
                <a:lnTo>
                  <a:pt x="2017702" y="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DE1A94F-CC8B-4954-97A7-ADD4F300D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796837" y="5311230"/>
            <a:ext cx="2042265" cy="1213486"/>
          </a:xfrm>
          <a:custGeom>
            <a:avLst/>
            <a:gdLst>
              <a:gd name="connsiteX0" fmla="*/ 1844618 w 2105428"/>
              <a:gd name="connsiteY0" fmla="*/ 0 h 1251016"/>
              <a:gd name="connsiteX1" fmla="*/ 2105428 w 2105428"/>
              <a:gd name="connsiteY1" fmla="*/ 0 h 1251016"/>
              <a:gd name="connsiteX2" fmla="*/ 2105428 w 2105428"/>
              <a:gd name="connsiteY2" fmla="*/ 1251016 h 1251016"/>
              <a:gd name="connsiteX3" fmla="*/ 421 w 2105428"/>
              <a:gd name="connsiteY3" fmla="*/ 1251016 h 1251016"/>
              <a:gd name="connsiteX4" fmla="*/ 0 w 2105428"/>
              <a:gd name="connsiteY4" fmla="*/ 1003081 h 1251016"/>
              <a:gd name="connsiteX5" fmla="*/ 1844618 w 2105428"/>
              <a:gd name="connsiteY5" fmla="*/ 1003931 h 12510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5428" h="1251016">
                <a:moveTo>
                  <a:pt x="1844618" y="0"/>
                </a:moveTo>
                <a:lnTo>
                  <a:pt x="2105428" y="0"/>
                </a:lnTo>
                <a:lnTo>
                  <a:pt x="2105428" y="1251016"/>
                </a:lnTo>
                <a:lnTo>
                  <a:pt x="421" y="1251016"/>
                </a:lnTo>
                <a:cubicBezTo>
                  <a:pt x="-421" y="1165443"/>
                  <a:pt x="842" y="1088654"/>
                  <a:pt x="0" y="1003081"/>
                </a:cubicBezTo>
                <a:lnTo>
                  <a:pt x="1844618" y="1003931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A2763C5-2A07-6741-B10F-9E66CB607DCD}"/>
              </a:ext>
            </a:extLst>
          </p:cNvPr>
          <p:cNvSpPr/>
          <p:nvPr/>
        </p:nvSpPr>
        <p:spPr>
          <a:xfrm>
            <a:off x="3046472" y="5673730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>
                <a:hlinkClick r:id="rId2"/>
              </a:rPr>
              <a:t>https://www.masteringthemix.com/blogs/learn/how-to-record-and-edit-a-voice-over-or-podcast-to-sound-great</a:t>
            </a:r>
            <a:endParaRPr lang="en-US"/>
          </a:p>
        </p:txBody>
      </p:sp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B7321FDB-0147-0D44-BD51-5945BB2FAF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1" y="404738"/>
            <a:ext cx="12173857" cy="3927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370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CB8B90C-DE8F-6741-9970-F6753B281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2" y="2176670"/>
            <a:ext cx="8361229" cy="1019394"/>
          </a:xfrm>
        </p:spPr>
        <p:txBody>
          <a:bodyPr/>
          <a:lstStyle/>
          <a:p>
            <a:r>
              <a:rPr lang="en-US" dirty="0"/>
              <a:t>Further Information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D86A1F-9467-274E-A6A8-0362A24E76EC}"/>
              </a:ext>
            </a:extLst>
          </p:cNvPr>
          <p:cNvSpPr txBox="1"/>
          <p:nvPr/>
        </p:nvSpPr>
        <p:spPr>
          <a:xfrm>
            <a:off x="1159471" y="3429000"/>
            <a:ext cx="98730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hlinkClick r:id="rId3"/>
              </a:rPr>
              <a:t>https://www.youtube.com/watch?v=nFEScks2Jrc</a:t>
            </a:r>
          </a:p>
          <a:p>
            <a:pPr algn="ctr"/>
            <a:endParaRPr lang="en-US" sz="1200" dirty="0">
              <a:hlinkClick r:id="rId3"/>
            </a:endParaRPr>
          </a:p>
          <a:p>
            <a:pPr algn="ctr"/>
            <a:r>
              <a:rPr lang="en-US" sz="1200" dirty="0">
                <a:hlinkClick r:id="rId3"/>
              </a:rPr>
              <a:t>https://www.soundonsound.com/techniques/producing-professional-voiceovers-home-part-1</a:t>
            </a:r>
            <a:endParaRPr lang="en-US" sz="1200" dirty="0"/>
          </a:p>
          <a:p>
            <a:pPr algn="ctr"/>
            <a:endParaRPr lang="en-US" sz="1200" dirty="0"/>
          </a:p>
          <a:p>
            <a:pPr algn="ctr"/>
            <a:r>
              <a:rPr lang="en-US" sz="1200" dirty="0">
                <a:hlinkClick r:id="rId4"/>
              </a:rPr>
              <a:t>https://www.youtube.com/watch?v=wD1w2qPnKgY</a:t>
            </a:r>
            <a:endParaRPr lang="en-US" sz="1200" dirty="0"/>
          </a:p>
          <a:p>
            <a:pPr algn="ctr"/>
            <a:endParaRPr lang="en-US" sz="1200" dirty="0"/>
          </a:p>
          <a:p>
            <a:pPr algn="ctr"/>
            <a:r>
              <a:rPr lang="en-US" sz="1200" dirty="0">
                <a:hlinkClick r:id="rId5"/>
              </a:rPr>
              <a:t>https://books.google.co.uk/books?hl=en&amp;lr=&amp;id=BTwzAAAAQBAJ&amp;oi=fnd&amp;pg=PA441&amp;dq=Voiceover+&amp;ots=bgy83KperX&amp;sig=1vwK-BGpLx1nMaSj6PMoqByEync&amp;redir_esc=y#v=onepage&amp;q=Voiceover&amp;f=false</a:t>
            </a:r>
            <a:endParaRPr lang="en-US" sz="1200" dirty="0"/>
          </a:p>
          <a:p>
            <a:pPr algn="ctr"/>
            <a:endParaRPr lang="en-US" sz="1200" dirty="0"/>
          </a:p>
          <a:p>
            <a:pPr algn="ctr"/>
            <a:r>
              <a:rPr lang="en-US" sz="1200" dirty="0">
                <a:hlinkClick r:id="rId6"/>
              </a:rPr>
              <a:t>https://books.google.co.uk/books?hl=en&amp;lr=&amp;id=Cb0qBwAAQBAJ&amp;oi=fnd&amp;pg=PP1&amp;dq=Voiceover+recording+&amp;ots=NxICm4Yy4O&amp;sig=bEpCnDllpgyq1tv9qzIxSo-d6ac&amp;redir_esc=y#v=onepage&amp;q=Voiceover%20recording&amp;f=false</a:t>
            </a:r>
            <a:endParaRPr lang="en-US" sz="1200" dirty="0"/>
          </a:p>
          <a:p>
            <a:pPr algn="ctr"/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298408536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615</Words>
  <Application>Microsoft Macintosh PowerPoint</Application>
  <PresentationFormat>Widescreen</PresentationFormat>
  <Paragraphs>83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Calibri</vt:lpstr>
      <vt:lpstr>Franklin Gothic Book</vt:lpstr>
      <vt:lpstr>Crop</vt:lpstr>
      <vt:lpstr>Live and Studio recording:  Week 6</vt:lpstr>
      <vt:lpstr>Recording the voice and working with actors</vt:lpstr>
      <vt:lpstr>The Room/acoustic environment  recording equipment  The actors   The recording process</vt:lpstr>
      <vt:lpstr>The room</vt:lpstr>
      <vt:lpstr>Recording Equipment</vt:lpstr>
      <vt:lpstr>Recording Equipment for today</vt:lpstr>
      <vt:lpstr>Microphone Position</vt:lpstr>
      <vt:lpstr>Microphone Patterns</vt:lpstr>
      <vt:lpstr>N.B. Always Record the voice in mono</vt:lpstr>
      <vt:lpstr>Plosives</vt:lpstr>
      <vt:lpstr>The voice Over Artist: Pro Tips</vt:lpstr>
      <vt:lpstr>the script</vt:lpstr>
      <vt:lpstr>Equalization</vt:lpstr>
      <vt:lpstr>De-ESser</vt:lpstr>
      <vt:lpstr>Noise Gate</vt:lpstr>
      <vt:lpstr>Compression</vt:lpstr>
      <vt:lpstr>Compression</vt:lpstr>
      <vt:lpstr>Further Information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Live and Studio recording:  Week 6</dc:title>
  <dc:creator>David Bird</dc:creator>
  <cp:lastModifiedBy>David Bird</cp:lastModifiedBy>
  <cp:revision>29</cp:revision>
  <dcterms:created xsi:type="dcterms:W3CDTF">2019-11-18T18:08:56Z</dcterms:created>
  <dcterms:modified xsi:type="dcterms:W3CDTF">2019-11-18T18:32:39Z</dcterms:modified>
</cp:coreProperties>
</file>