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handoutMasterIdLst>
    <p:handoutMasterId r:id="rId18"/>
  </p:handoutMasterIdLst>
  <p:sldIdLst>
    <p:sldId id="256" r:id="rId2"/>
    <p:sldId id="257" r:id="rId3"/>
    <p:sldId id="268" r:id="rId4"/>
    <p:sldId id="269" r:id="rId5"/>
    <p:sldId id="259" r:id="rId6"/>
    <p:sldId id="270" r:id="rId7"/>
    <p:sldId id="271" r:id="rId8"/>
    <p:sldId id="267" r:id="rId9"/>
    <p:sldId id="258" r:id="rId10"/>
    <p:sldId id="264" r:id="rId11"/>
    <p:sldId id="263" r:id="rId12"/>
    <p:sldId id="265" r:id="rId13"/>
    <p:sldId id="260" r:id="rId14"/>
    <p:sldId id="266" r:id="rId15"/>
    <p:sldId id="261" r:id="rId16"/>
    <p:sldId id="262" r:id="rId17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86" d="100"/>
          <a:sy n="86" d="100"/>
        </p:scale>
        <p:origin x="33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C20E87-00CB-499B-91BE-32FCF2B11324}" type="datetimeFigureOut">
              <a:rPr lang="en-GB" smtClean="0"/>
              <a:t>03/09/2021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D83575-71D1-4AC4-AD2C-024FAB4F2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8618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69CB8-F204-4D06-B913-C5A26A89888A}" type="datetimeFigureOut">
              <a:rPr lang="en-US" dirty="0"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BB376-B19C-488D-ABEB-03C7E6E9E3E0}" type="datetimeFigureOut">
              <a:rPr lang="en-US" dirty="0"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637A9-119A-49DA-BD12-AAC58B377D80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F077B-A50F-4D64-8574-E2D6A98A5553}" type="datetimeFigureOut">
              <a:rPr lang="en-US" dirty="0"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E2A62-1983-43A1-A163-D8AA46534C80}" type="datetimeFigureOut">
              <a:rPr lang="en-US" dirty="0"/>
              <a:t>9/3/2021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F3E3B-34E3-4345-B2A1-994B83598A9C}" type="datetimeFigureOut">
              <a:rPr lang="en-US" dirty="0"/>
              <a:t>9/3/2021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16C96-82A1-4D77-8ADA-627AC6FE3D65}" type="datetimeFigureOut">
              <a:rPr lang="en-US" dirty="0"/>
              <a:t>9/3/2021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02C1E-28F2-47E9-802D-339E64E2F920}" type="datetimeFigureOut">
              <a:rPr lang="en-US" dirty="0"/>
              <a:t>9/3/2021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24271A48-F18A-45B3-BC05-1E27DA3F88AF}" type="datetimeFigureOut">
              <a:rPr lang="en-US" dirty="0"/>
              <a:t>9/3/2021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747F8-9654-4282-85D2-65F41AAE7A75}" type="datetimeFigureOut">
              <a:rPr lang="en-US" dirty="0"/>
              <a:t>9/3/2021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6E300-0A13-4A81-945A-7333C271A069}" type="datetimeFigureOut">
              <a:rPr lang="en-US" dirty="0"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71962-1EA4-46E7-BCB0-F36CE46D1A59}" type="datetimeFigureOut">
              <a:rPr lang="en-US" dirty="0"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5DC5B261-8843-42D1-AAFC-05E20E2D9B97}" type="datetimeFigureOut">
              <a:rPr lang="en-US" dirty="0"/>
              <a:t>9/3/2021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duc.ualberta.ca/staff/olenka.bilash/best%20of%20bilash/inductivedeductive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Teaching Grammar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HPEN7024 Teaching EFL</a:t>
            </a:r>
          </a:p>
          <a:p>
            <a:r>
              <a:rPr lang="en-GB" dirty="0"/>
              <a:t>Lecture 4</a:t>
            </a:r>
          </a:p>
        </p:txBody>
      </p:sp>
    </p:spTree>
    <p:extLst>
      <p:ext uri="{BB962C8B-B14F-4D97-AF65-F5344CB8AC3E}">
        <p14:creationId xmlns:p14="http://schemas.microsoft.com/office/powerpoint/2010/main" val="2263745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grammar?</a:t>
            </a:r>
            <a:r>
              <a:rPr lang="en-GB" b="1" dirty="0"/>
              <a:t> </a:t>
            </a:r>
            <a:r>
              <a:rPr lang="en-GB" sz="3100" b="1" dirty="0"/>
              <a:t>Thoughts from teachers of EFL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Grammar is:</a:t>
            </a:r>
          </a:p>
          <a:p>
            <a:r>
              <a:rPr lang="en-GB" sz="2400" dirty="0"/>
              <a:t> - </a:t>
            </a:r>
            <a:r>
              <a:rPr lang="en-GB" sz="2400" i="1" dirty="0"/>
              <a:t>how we use language to make correct sentences</a:t>
            </a:r>
          </a:p>
          <a:p>
            <a:r>
              <a:rPr lang="en-GB" sz="2400" i="1" dirty="0"/>
              <a:t> - the rules telling us how the words in a language go together</a:t>
            </a:r>
          </a:p>
          <a:p>
            <a:r>
              <a:rPr lang="en-GB" sz="2400" i="1" dirty="0"/>
              <a:t> - knowing how to create a correct sentence / text</a:t>
            </a:r>
          </a:p>
          <a:p>
            <a:r>
              <a:rPr lang="en-GB" sz="2400" i="1" dirty="0"/>
              <a:t> - rules governing language and how it is put together</a:t>
            </a:r>
          </a:p>
          <a:p>
            <a:r>
              <a:rPr lang="en-GB" sz="2400" i="1" dirty="0"/>
              <a:t> - the structure of the language and how it works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7217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the role and practice of grammar teaching?</a:t>
            </a:r>
            <a:r>
              <a:rPr lang="en-GB" b="1" dirty="0"/>
              <a:t> </a:t>
            </a:r>
            <a:r>
              <a:rPr lang="en-GB" sz="2200" b="1" dirty="0"/>
              <a:t>(see </a:t>
            </a:r>
            <a:r>
              <a:rPr lang="en-GB" sz="2200" b="1" dirty="0" err="1"/>
              <a:t>Benati</a:t>
            </a:r>
            <a:r>
              <a:rPr lang="en-GB" sz="2200" b="1" dirty="0"/>
              <a:t> 2013)</a:t>
            </a:r>
            <a:br>
              <a:rPr lang="en-GB" sz="2200" b="1" dirty="0"/>
            </a:br>
            <a:r>
              <a:rPr lang="en-GB" sz="2400" b="1" dirty="0"/>
              <a:t>A) Grammar Instruction is Limited &amp; Constrained </a:t>
            </a:r>
            <a:endParaRPr lang="en-GB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382071"/>
          </a:xfrm>
        </p:spPr>
        <p:txBody>
          <a:bodyPr>
            <a:norm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sz="2400" b="1" dirty="0" err="1"/>
              <a:t>Krashen’s</a:t>
            </a:r>
            <a:r>
              <a:rPr lang="en-GB" sz="2400" b="1" dirty="0"/>
              <a:t> (1982) MONITOR THEORY: Acquisition occurs through </a:t>
            </a:r>
            <a:r>
              <a:rPr lang="en-GB" sz="2400" b="1" i="1" dirty="0"/>
              <a:t>interaction</a:t>
            </a:r>
            <a:r>
              <a:rPr lang="en-GB" sz="2400" b="1" dirty="0"/>
              <a:t> with language. So:</a:t>
            </a:r>
          </a:p>
          <a:p>
            <a:pPr lvl="2" algn="ctr">
              <a:buFont typeface="Wingdings" panose="05000000000000000000" pitchFamily="2" charset="2"/>
              <a:buChar char="§"/>
            </a:pPr>
            <a:r>
              <a:rPr lang="en-GB" sz="2400" b="1" dirty="0"/>
              <a:t>Exposure to Comprehensible Input is required </a:t>
            </a:r>
          </a:p>
          <a:p>
            <a:pPr lvl="2" algn="ctr">
              <a:buFont typeface="Wingdings" panose="05000000000000000000" pitchFamily="2" charset="2"/>
              <a:buChar char="§"/>
            </a:pPr>
            <a:r>
              <a:rPr lang="en-GB" sz="2400" b="1" dirty="0"/>
              <a:t>Explicit Grammar Rules not necessary</a:t>
            </a:r>
          </a:p>
          <a:p>
            <a:pPr marL="1471400" lvl="8" indent="0">
              <a:buNone/>
            </a:pPr>
            <a:endParaRPr lang="en-GB" sz="2400" b="1" dirty="0"/>
          </a:p>
          <a:p>
            <a:pPr marL="201168" lvl="1" indent="0">
              <a:buNone/>
            </a:pPr>
            <a:r>
              <a:rPr lang="en-GB" sz="2400" b="1" dirty="0"/>
              <a:t>Natural Order to acquisition – predictable route to acquiring grammatical features. So:</a:t>
            </a:r>
          </a:p>
          <a:p>
            <a:pPr lvl="1" algn="ctr">
              <a:buFont typeface="Wingdings" panose="05000000000000000000" pitchFamily="2" charset="2"/>
              <a:buChar char="§"/>
            </a:pPr>
            <a:r>
              <a:rPr lang="en-GB" sz="2400" b="1" dirty="0"/>
              <a:t>Instruction limited &amp; constrained (no learning until READY)</a:t>
            </a:r>
          </a:p>
          <a:p>
            <a:pPr marL="201168" lvl="1" indent="0">
              <a:buNone/>
            </a:pPr>
            <a:endParaRPr lang="en-GB" sz="2400" b="1" dirty="0"/>
          </a:p>
          <a:p>
            <a:endParaRPr lang="en-GB" sz="1200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6458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0189" y="708455"/>
            <a:ext cx="10058400" cy="49674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B) Grammar Instruction is Beneficial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Conscious awareness of linguistic forms is necessary – instruction can be facilitative.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Opportunities for exposure to language required – comprehensible input &amp; output needed.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Awareness of processing strategies required to connect grammar to meaning.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Instruction may speed up acquisition – how can this be facilitated?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98030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Teaching Grammar – Deductive (explicit) / Inductive (implicit) Instruction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800" b="1" i="1" dirty="0"/>
              <a:t>Deductive</a:t>
            </a:r>
            <a:r>
              <a:rPr lang="en-GB" sz="2800" dirty="0"/>
              <a:t>: Teacher-centred; explicit presentation of form; mechanical tasks/activities; focus on form NOT meaning; teaches rules efficiently.</a:t>
            </a:r>
            <a:endParaRPr lang="en-GB" sz="2400" dirty="0"/>
          </a:p>
          <a:p>
            <a:pPr marL="0" indent="0">
              <a:buNone/>
            </a:pPr>
            <a:r>
              <a:rPr lang="en-GB" sz="2800" b="1" i="1" dirty="0"/>
              <a:t>Inductive</a:t>
            </a:r>
            <a:r>
              <a:rPr lang="en-GB" sz="2800" dirty="0"/>
              <a:t>: Learner centred; ‘noticing’ rules through use; comprehensible input (listening/reading) provided; focus on meaning &amp; form; active involvement – meaningful tasks.</a:t>
            </a:r>
          </a:p>
          <a:p>
            <a:pPr marL="0" indent="0">
              <a:buNone/>
            </a:pPr>
            <a:r>
              <a:rPr lang="en-GB" sz="3000" b="1" i="1" dirty="0">
                <a:solidFill>
                  <a:srgbClr val="C00000"/>
                </a:solidFill>
              </a:rPr>
              <a:t>Questions: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000" i="1" dirty="0"/>
              <a:t>How do you think we best understand and retain what we study?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000" i="1" dirty="0"/>
              <a:t>What do learners prefer? (See SLA research on the ‘age’ factor)</a:t>
            </a:r>
          </a:p>
        </p:txBody>
      </p:sp>
    </p:spTree>
    <p:extLst>
      <p:ext uri="{BB962C8B-B14F-4D97-AF65-F5344CB8AC3E}">
        <p14:creationId xmlns:p14="http://schemas.microsoft.com/office/powerpoint/2010/main" val="831798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Input-based Instruction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INPUT – the ‘single most important concept in second language acquisition’ (</a:t>
            </a:r>
            <a:r>
              <a:rPr lang="en-GB" sz="2800" dirty="0" err="1"/>
              <a:t>Gass</a:t>
            </a:r>
            <a:r>
              <a:rPr lang="en-GB" sz="2800" dirty="0"/>
              <a:t> 1997:1)</a:t>
            </a:r>
          </a:p>
          <a:p>
            <a:r>
              <a:rPr lang="en-GB" sz="2800" dirty="0"/>
              <a:t>Structured Input required (</a:t>
            </a:r>
            <a:r>
              <a:rPr lang="en-GB" sz="2800" dirty="0" err="1"/>
              <a:t>VanPatten</a:t>
            </a:r>
            <a:r>
              <a:rPr lang="en-GB" sz="2800" dirty="0"/>
              <a:t> &amp; </a:t>
            </a:r>
            <a:r>
              <a:rPr lang="en-GB" sz="2800" dirty="0" err="1"/>
              <a:t>Sanz</a:t>
            </a:r>
            <a:r>
              <a:rPr lang="en-GB" sz="2800" dirty="0"/>
              <a:t> 1995):</a:t>
            </a:r>
          </a:p>
          <a:p>
            <a:pPr lvl="2"/>
            <a:r>
              <a:rPr lang="en-GB" sz="2200" dirty="0"/>
              <a:t>Present one thing at a time</a:t>
            </a:r>
          </a:p>
          <a:p>
            <a:pPr lvl="2"/>
            <a:r>
              <a:rPr lang="en-GB" sz="2200" dirty="0"/>
              <a:t>Keep meaning in focus</a:t>
            </a:r>
          </a:p>
          <a:p>
            <a:pPr lvl="2"/>
            <a:r>
              <a:rPr lang="en-GB" sz="2200" dirty="0"/>
              <a:t>Move from sentences to connected discourse</a:t>
            </a:r>
          </a:p>
          <a:p>
            <a:pPr lvl="2"/>
            <a:r>
              <a:rPr lang="en-GB" sz="2200" dirty="0"/>
              <a:t>Use both oral and written input</a:t>
            </a:r>
          </a:p>
          <a:p>
            <a:pPr lvl="2"/>
            <a:r>
              <a:rPr lang="en-GB" sz="2200" dirty="0"/>
              <a:t>Have the learner do something with the Input</a:t>
            </a:r>
          </a:p>
          <a:p>
            <a:pPr lvl="2"/>
            <a:r>
              <a:rPr lang="en-GB" sz="2200" dirty="0"/>
              <a:t>Keep the learner’s processing strategies in mind (see </a:t>
            </a:r>
            <a:r>
              <a:rPr lang="en-GB" sz="2200" dirty="0" err="1"/>
              <a:t>Benati</a:t>
            </a:r>
            <a:r>
              <a:rPr lang="en-GB" sz="2200" dirty="0"/>
              <a:t> 2013:37) **</a:t>
            </a:r>
          </a:p>
        </p:txBody>
      </p:sp>
    </p:spTree>
    <p:extLst>
      <p:ext uri="{BB962C8B-B14F-4D97-AF65-F5344CB8AC3E}">
        <p14:creationId xmlns:p14="http://schemas.microsoft.com/office/powerpoint/2010/main" val="2188649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Output-based Instruction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Output plays a main role in acquisition: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Skill building hypothesis:</a:t>
            </a:r>
          </a:p>
          <a:p>
            <a:pPr marL="0" indent="0">
              <a:buNone/>
            </a:pPr>
            <a:r>
              <a:rPr lang="en-GB" sz="2800" dirty="0"/>
              <a:t> 	learn the rules &amp; automatize these through practice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Comprehensible output:</a:t>
            </a:r>
          </a:p>
          <a:p>
            <a:pPr marL="0" indent="0">
              <a:buNone/>
            </a:pPr>
            <a:r>
              <a:rPr lang="en-GB" sz="2800" dirty="0"/>
              <a:t>	</a:t>
            </a:r>
            <a:r>
              <a:rPr lang="en-GB" sz="2800" i="1" dirty="0"/>
              <a:t>PUSHED OUTPUT </a:t>
            </a:r>
            <a:r>
              <a:rPr lang="en-GB" sz="2800" dirty="0"/>
              <a:t>– learners must use the language correctly in 	speech and writing	 / peer listening &amp; reading, communication</a:t>
            </a:r>
          </a:p>
          <a:p>
            <a:pPr marL="0" indent="0">
              <a:buNone/>
            </a:pPr>
            <a:r>
              <a:rPr lang="en-GB" sz="2800" dirty="0"/>
              <a:t>OUTPUT can benefit learning via </a:t>
            </a:r>
            <a:r>
              <a:rPr lang="en-GB" sz="2800" i="1" dirty="0"/>
              <a:t>Hypothesis Testing, Noticing &amp; Metalinguistic Function</a:t>
            </a:r>
            <a:r>
              <a:rPr lang="en-GB" sz="2800" dirty="0"/>
              <a:t> awareness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653875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Approaches to teaching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Consider the following techniques that can be used in presenting a grammar point:</a:t>
            </a:r>
          </a:p>
          <a:p>
            <a:pPr marL="0" indent="0" algn="ctr">
              <a:buNone/>
            </a:pPr>
            <a:r>
              <a:rPr lang="en-GB" sz="2400" b="1" dirty="0"/>
              <a:t>Physical Demonstration</a:t>
            </a:r>
          </a:p>
          <a:p>
            <a:pPr marL="0" indent="0" algn="ctr">
              <a:buNone/>
            </a:pPr>
            <a:r>
              <a:rPr lang="en-GB" sz="2400" b="1" dirty="0"/>
              <a:t>Personalisation</a:t>
            </a:r>
          </a:p>
          <a:p>
            <a:pPr marL="0" indent="0" algn="ctr">
              <a:buNone/>
            </a:pPr>
            <a:r>
              <a:rPr lang="en-GB" sz="2400" b="1" dirty="0"/>
              <a:t>Situational/Contextual</a:t>
            </a:r>
          </a:p>
          <a:p>
            <a:pPr marL="0" indent="0" algn="ctr">
              <a:buNone/>
            </a:pPr>
            <a:r>
              <a:rPr lang="en-GB" sz="2400" b="1" dirty="0"/>
              <a:t>Providing examples </a:t>
            </a:r>
          </a:p>
          <a:p>
            <a:pPr marL="0" indent="0" algn="ctr">
              <a:buNone/>
            </a:pPr>
            <a:r>
              <a:rPr lang="en-GB" sz="2400" b="1" dirty="0"/>
              <a:t>Direct Explanation</a:t>
            </a:r>
          </a:p>
          <a:p>
            <a:pPr marL="0" indent="0" algn="ctr">
              <a:buNone/>
            </a:pPr>
            <a:r>
              <a:rPr lang="en-GB" sz="2400" b="1" dirty="0"/>
              <a:t>Input flooding – within a text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How do you think these techniques could be used to present using </a:t>
            </a:r>
            <a:r>
              <a:rPr lang="en-GB" i="1" dirty="0"/>
              <a:t>‘going to’ to express </a:t>
            </a:r>
            <a:r>
              <a:rPr lang="en-GB" dirty="0"/>
              <a:t>future plans?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Listen to three presentations - say which approach you prefer &amp; which techniques were used.</a:t>
            </a:r>
          </a:p>
        </p:txBody>
      </p:sp>
    </p:spTree>
    <p:extLst>
      <p:ext uri="{BB962C8B-B14F-4D97-AF65-F5344CB8AC3E}">
        <p14:creationId xmlns:p14="http://schemas.microsoft.com/office/powerpoint/2010/main" val="1153299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Meaning in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Meaning is conveyed through grammar -  How can we explain it?</a:t>
            </a:r>
          </a:p>
          <a:p>
            <a:pPr marL="0" indent="0">
              <a:buNone/>
            </a:pPr>
            <a:endParaRPr lang="en-GB" sz="2800" dirty="0"/>
          </a:p>
          <a:p>
            <a:pPr marL="201168" lvl="1" indent="0">
              <a:buNone/>
            </a:pPr>
            <a:r>
              <a:rPr lang="en-GB" sz="2800" b="1" dirty="0"/>
              <a:t>Consider the aspects of the present tense used below.</a:t>
            </a:r>
          </a:p>
          <a:p>
            <a:pPr marL="201168" lvl="1" indent="0">
              <a:buNone/>
            </a:pPr>
            <a:r>
              <a:rPr lang="en-GB" sz="2800" b="1" dirty="0"/>
              <a:t>How would you make clear the differences in meaning? </a:t>
            </a:r>
          </a:p>
          <a:p>
            <a:pPr marL="201168" lvl="1" indent="0">
              <a:buNone/>
            </a:pPr>
            <a:endParaRPr lang="en-GB" sz="2800" b="1" dirty="0"/>
          </a:p>
          <a:p>
            <a:pPr marL="201168" lvl="1" indent="0">
              <a:buNone/>
            </a:pPr>
            <a:r>
              <a:rPr lang="en-GB" sz="2800" b="1" dirty="0"/>
              <a:t>		</a:t>
            </a:r>
            <a:r>
              <a:rPr lang="en-GB" sz="2800" i="1" dirty="0"/>
              <a:t>I am proud of what I achieve</a:t>
            </a:r>
          </a:p>
          <a:p>
            <a:pPr marL="1471400" lvl="8" indent="0">
              <a:buNone/>
            </a:pPr>
            <a:r>
              <a:rPr lang="en-GB" sz="2800" i="1" dirty="0"/>
              <a:t>	I am proud of what I’ve achieved</a:t>
            </a:r>
          </a:p>
          <a:p>
            <a:pPr marL="1471400" lvl="8" indent="0">
              <a:buNone/>
            </a:pPr>
            <a:r>
              <a:rPr lang="en-GB" sz="2800" i="1" dirty="0"/>
              <a:t>	I am proud that I am achieving so much</a:t>
            </a:r>
          </a:p>
          <a:p>
            <a:pPr marL="1471400" lvl="8" indent="0">
              <a:buNone/>
            </a:pPr>
            <a:r>
              <a:rPr lang="en-GB" sz="2800" i="1" dirty="0"/>
              <a:t>	I am proud that so much has been achieved</a:t>
            </a:r>
          </a:p>
          <a:p>
            <a:pPr marL="1471400" lvl="8" indent="0">
              <a:buNone/>
            </a:pPr>
            <a:endParaRPr lang="en-GB" sz="2800" i="1" dirty="0"/>
          </a:p>
          <a:p>
            <a:pPr marL="1471400" lvl="8" indent="0">
              <a:buNone/>
            </a:pPr>
            <a:endParaRPr lang="en-GB" sz="2400" i="1" dirty="0"/>
          </a:p>
          <a:p>
            <a:pPr marL="1471400" lvl="8" indent="0">
              <a:buNone/>
            </a:pPr>
            <a:endParaRPr lang="en-GB" sz="2400" i="1" dirty="0"/>
          </a:p>
          <a:p>
            <a:pPr marL="1471400" lvl="8" indent="0">
              <a:buNone/>
            </a:pPr>
            <a:endParaRPr lang="en-GB" sz="2400" i="1" dirty="0"/>
          </a:p>
          <a:p>
            <a:pPr marL="1471400" lvl="8" indent="0">
              <a:buNone/>
            </a:pPr>
            <a:endParaRPr lang="en-GB" sz="2400" i="1" dirty="0"/>
          </a:p>
          <a:p>
            <a:pPr lvl="8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8701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Explaining grammar: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	</a:t>
            </a:r>
          </a:p>
          <a:p>
            <a:pPr lvl="1"/>
            <a:r>
              <a:rPr lang="en-GB" sz="2800" dirty="0"/>
              <a:t>Present grammar in meaningful contexts</a:t>
            </a:r>
          </a:p>
          <a:p>
            <a:pPr lvl="1"/>
            <a:r>
              <a:rPr lang="en-GB" sz="2800" dirty="0"/>
              <a:t>Write &amp; say examples of target structure</a:t>
            </a:r>
          </a:p>
          <a:p>
            <a:pPr lvl="1"/>
            <a:r>
              <a:rPr lang="en-GB" sz="2800" dirty="0"/>
              <a:t>Teach form &amp; meaning together / interdependent</a:t>
            </a:r>
          </a:p>
          <a:p>
            <a:pPr lvl="1"/>
            <a:r>
              <a:rPr lang="en-GB" sz="2800" dirty="0"/>
              <a:t>Meta-language </a:t>
            </a:r>
            <a:r>
              <a:rPr lang="en-GB" sz="2800" b="1" i="1" dirty="0"/>
              <a:t>can</a:t>
            </a:r>
            <a:r>
              <a:rPr lang="en-GB" sz="2800" dirty="0"/>
              <a:t> be helpful – grammatical terminology (but gauge your students’ needs and willingness to learn this)</a:t>
            </a:r>
          </a:p>
          <a:p>
            <a:pPr lvl="1"/>
            <a:r>
              <a:rPr lang="en-GB" sz="2800" dirty="0"/>
              <a:t>Allow reference to L1 to explain/compare grammar forms &amp; meaning (how can we monitor this?)</a:t>
            </a:r>
          </a:p>
          <a:p>
            <a:pPr lvl="1"/>
            <a:r>
              <a:rPr lang="en-GB" sz="2800" dirty="0"/>
              <a:t>Present the explicit rules – consider how much detail learners can cope with/need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76772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Grammar Practice &amp; Learning 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Awareness tasks </a:t>
            </a:r>
            <a:r>
              <a:rPr lang="en-GB" dirty="0"/>
              <a:t>– find the grammar forms used in the text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Controlled Drilling </a:t>
            </a:r>
            <a:r>
              <a:rPr lang="en-GB" dirty="0"/>
              <a:t>– practice tasks verbally repeating form, no understanding necessary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Filling in the gaps, rewrite or translate </a:t>
            </a:r>
            <a:r>
              <a:rPr lang="en-GB" dirty="0"/>
              <a:t>– predetermined examples, learners fill in – limited number of correct answers possible – understanding required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Meaningful drills </a:t>
            </a:r>
            <a:r>
              <a:rPr lang="en-GB" dirty="0"/>
              <a:t>– understanding is required, leaners have options to choose from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Free sentence writing </a:t>
            </a:r>
            <a:r>
              <a:rPr lang="en-GB" dirty="0"/>
              <a:t>– visual or discursive stimulus is provided, learners write responses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Discourse composition </a:t>
            </a:r>
            <a:r>
              <a:rPr lang="en-GB" dirty="0"/>
              <a:t>– discussion or free writing, but this is directed to using target form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Free discourse </a:t>
            </a:r>
            <a:r>
              <a:rPr lang="en-GB" dirty="0"/>
              <a:t>– no specific direction to form, tasks provided in order to guide to possible usage of structure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32572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a timeline – showing past events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5"/>
            <a:r>
              <a:rPr lang="en-GB" sz="2400" b="1" dirty="0">
                <a:solidFill>
                  <a:srgbClr val="FF0000"/>
                </a:solidFill>
              </a:rPr>
              <a:t>8pm</a:t>
            </a:r>
          </a:p>
          <a:p>
            <a:r>
              <a:rPr lang="en-GB" dirty="0">
                <a:solidFill>
                  <a:srgbClr val="FF0000"/>
                </a:solidFill>
              </a:rPr>
              <a:t>___________</a:t>
            </a:r>
            <a:r>
              <a:rPr lang="en-GB" dirty="0" err="1">
                <a:solidFill>
                  <a:srgbClr val="FF0000"/>
                </a:solidFill>
              </a:rPr>
              <a:t>XXX_____________________</a:t>
            </a:r>
            <a:r>
              <a:rPr lang="en-GB" dirty="0" err="1"/>
              <a:t>now___________________future</a:t>
            </a:r>
            <a:r>
              <a:rPr lang="en-GB" dirty="0"/>
              <a:t>   ______</a:t>
            </a:r>
          </a:p>
          <a:p>
            <a:r>
              <a:rPr lang="en-GB" b="1" dirty="0"/>
              <a:t>Pat got home at 8pm. Kim (</a:t>
            </a:r>
            <a:r>
              <a:rPr lang="en-GB" dirty="0">
                <a:solidFill>
                  <a:srgbClr val="FF0000"/>
                </a:solidFill>
              </a:rPr>
              <a:t>X</a:t>
            </a:r>
            <a:r>
              <a:rPr lang="en-GB" b="1" dirty="0">
                <a:solidFill>
                  <a:schemeClr val="tx1"/>
                </a:solidFill>
              </a:rPr>
              <a:t>)</a:t>
            </a:r>
            <a:r>
              <a:rPr lang="en-GB" b="1" dirty="0"/>
              <a:t> then made dinner.</a:t>
            </a:r>
          </a:p>
          <a:p>
            <a:r>
              <a:rPr lang="en-GB" dirty="0"/>
              <a:t>_____</a:t>
            </a:r>
            <a:r>
              <a:rPr lang="en-GB" dirty="0">
                <a:solidFill>
                  <a:srgbClr val="FF0000"/>
                </a:solidFill>
              </a:rPr>
              <a:t>XXXXXXXXX</a:t>
            </a:r>
            <a:r>
              <a:rPr lang="en-GB" dirty="0"/>
              <a:t>____________________now_____________________future  _______</a:t>
            </a:r>
          </a:p>
          <a:p>
            <a:r>
              <a:rPr lang="en-GB" b="1" dirty="0"/>
              <a:t>Pat got home at 8pm and Kim (</a:t>
            </a:r>
            <a:r>
              <a:rPr lang="en-GB" dirty="0">
                <a:solidFill>
                  <a:srgbClr val="FF0000"/>
                </a:solidFill>
              </a:rPr>
              <a:t>X</a:t>
            </a:r>
            <a:r>
              <a:rPr lang="en-GB" b="1" dirty="0"/>
              <a:t>) was making dinner.</a:t>
            </a:r>
          </a:p>
          <a:p>
            <a:r>
              <a:rPr lang="en-GB" dirty="0"/>
              <a:t>___</a:t>
            </a:r>
            <a:r>
              <a:rPr lang="en-GB" dirty="0">
                <a:solidFill>
                  <a:srgbClr val="FF0000"/>
                </a:solidFill>
              </a:rPr>
              <a:t>XXXX</a:t>
            </a:r>
            <a:r>
              <a:rPr lang="en-GB" dirty="0"/>
              <a:t>___________________________now_____________________future   ___</a:t>
            </a:r>
          </a:p>
          <a:p>
            <a:r>
              <a:rPr lang="en-GB" b="1" dirty="0"/>
              <a:t>Pat got home at 8pm. Kim (</a:t>
            </a:r>
            <a:r>
              <a:rPr lang="en-GB" dirty="0">
                <a:solidFill>
                  <a:srgbClr val="FF0000"/>
                </a:solidFill>
              </a:rPr>
              <a:t>X</a:t>
            </a:r>
            <a:r>
              <a:rPr lang="en-GB" b="1" dirty="0"/>
              <a:t>) had already made dinner.</a:t>
            </a:r>
          </a:p>
        </p:txBody>
      </p:sp>
      <p:sp>
        <p:nvSpPr>
          <p:cNvPr id="4" name="Right Arrow 3"/>
          <p:cNvSpPr/>
          <p:nvPr/>
        </p:nvSpPr>
        <p:spPr>
          <a:xfrm>
            <a:off x="9417304" y="245177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ight Arrow 4"/>
          <p:cNvSpPr/>
          <p:nvPr/>
        </p:nvSpPr>
        <p:spPr>
          <a:xfrm>
            <a:off x="9417304" y="3236891"/>
            <a:ext cx="978408" cy="5576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ight Arrow 5"/>
          <p:cNvSpPr/>
          <p:nvPr/>
        </p:nvSpPr>
        <p:spPr>
          <a:xfrm>
            <a:off x="9417304" y="4123944"/>
            <a:ext cx="978408" cy="5576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2621005" y="4356100"/>
            <a:ext cx="0" cy="5461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2621005" y="3378200"/>
            <a:ext cx="0" cy="977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2621005" y="2514600"/>
            <a:ext cx="0" cy="764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2621005" y="2197100"/>
            <a:ext cx="0" cy="2546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15479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Accuracy and Fluency – to what degree?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b="1" dirty="0"/>
              <a:t>Debate:</a:t>
            </a:r>
          </a:p>
          <a:p>
            <a:r>
              <a:rPr lang="en-GB" sz="2800" b="1" dirty="0"/>
              <a:t>How much should we worry about grammar errors when the message is clearly communicated?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b="1" dirty="0"/>
              <a:t>Factors involved in choosing what/how to teach: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  course book material and focus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  exam requirements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  school or institution policy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  students’ demands</a:t>
            </a:r>
          </a:p>
        </p:txBody>
      </p:sp>
    </p:spTree>
    <p:extLst>
      <p:ext uri="{BB962C8B-B14F-4D97-AF65-F5344CB8AC3E}">
        <p14:creationId xmlns:p14="http://schemas.microsoft.com/office/powerpoint/2010/main" val="1943998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Correcting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8"/>
            <a:endParaRPr lang="en-GB" sz="2800" dirty="0"/>
          </a:p>
          <a:p>
            <a:pPr lvl="8"/>
            <a:r>
              <a:rPr lang="en-GB" sz="2800" dirty="0"/>
              <a:t>Guide form production by giving tasks to promote use</a:t>
            </a:r>
          </a:p>
          <a:p>
            <a:pPr lvl="8"/>
            <a:r>
              <a:rPr lang="en-GB" sz="2800" dirty="0"/>
              <a:t>Monitor for form use during tasks – write down errors &amp; later feed back</a:t>
            </a:r>
          </a:p>
          <a:p>
            <a:pPr lvl="8"/>
            <a:r>
              <a:rPr lang="en-GB" sz="2800" dirty="0"/>
              <a:t>Model the form by repeating correctly, using it in Qs/</a:t>
            </a:r>
            <a:r>
              <a:rPr lang="en-GB" sz="2800" dirty="0" err="1"/>
              <a:t>Ans</a:t>
            </a:r>
            <a:endParaRPr lang="en-GB" sz="2800" dirty="0"/>
          </a:p>
          <a:p>
            <a:pPr lvl="8"/>
            <a:r>
              <a:rPr lang="en-GB" sz="2800" dirty="0"/>
              <a:t>Feed back on </a:t>
            </a:r>
            <a:r>
              <a:rPr lang="en-GB" sz="2800" i="1" dirty="0"/>
              <a:t>correct</a:t>
            </a:r>
            <a:r>
              <a:rPr lang="en-GB" sz="2800" dirty="0"/>
              <a:t> usage too – in writing/speech</a:t>
            </a:r>
          </a:p>
          <a:p>
            <a:pPr lvl="8"/>
            <a:r>
              <a:rPr lang="en-GB" sz="2800" dirty="0"/>
              <a:t>Make explicit reference to form – remind learners, point out form &amp; structure, put on board, give worksheets</a:t>
            </a:r>
          </a:p>
          <a:p>
            <a:pPr lvl="8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727379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Standard Grammatical Forms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/>
              <a:t>Penny Ur (2012)</a:t>
            </a:r>
          </a:p>
          <a:p>
            <a:r>
              <a:rPr lang="en-GB" sz="2400" dirty="0"/>
              <a:t>Reasons for teaching a standard grammar – i.e. the internationally accepted grammatical forms (may not be the way it’s always used on the street!)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 standard forms preferred &amp; used by most L2 English users and non-native teachers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Non-standard forms not usually seen in writing, but often in speech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Aim of teaching is to understand internationally accepted levels of accuracy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Most students want to use correct grammar – demand correction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Examinations (e.g. IELTS) require accuracy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23375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i="1" dirty="0"/>
              <a:t>Books:</a:t>
            </a:r>
          </a:p>
          <a:p>
            <a:r>
              <a:rPr lang="en-GB" dirty="0"/>
              <a:t>Bolton, D. &amp; </a:t>
            </a:r>
            <a:r>
              <a:rPr lang="en-GB" dirty="0" err="1"/>
              <a:t>N.Goodey</a:t>
            </a:r>
            <a:r>
              <a:rPr lang="en-GB" dirty="0"/>
              <a:t>, (1999) </a:t>
            </a:r>
            <a:r>
              <a:rPr lang="en-GB" i="1" dirty="0"/>
              <a:t>Trouble with Verbs?, </a:t>
            </a:r>
            <a:r>
              <a:rPr lang="en-GB" dirty="0"/>
              <a:t>Delta Publishing: Surrey</a:t>
            </a:r>
          </a:p>
          <a:p>
            <a:r>
              <a:rPr lang="en-GB" dirty="0"/>
              <a:t>Leech, S &amp; J. </a:t>
            </a:r>
            <a:r>
              <a:rPr lang="en-GB" dirty="0" err="1"/>
              <a:t>Svartvik</a:t>
            </a:r>
            <a:r>
              <a:rPr lang="en-GB" dirty="0"/>
              <a:t>, (1994) </a:t>
            </a:r>
            <a:r>
              <a:rPr lang="en-GB" i="1" dirty="0"/>
              <a:t>A Communicative Grammar of English</a:t>
            </a:r>
            <a:r>
              <a:rPr lang="en-GB" dirty="0"/>
              <a:t>, 2</a:t>
            </a:r>
            <a:r>
              <a:rPr lang="en-GB" baseline="30000" dirty="0"/>
              <a:t>nd</a:t>
            </a:r>
            <a:r>
              <a:rPr lang="en-GB" dirty="0"/>
              <a:t> Edition, Longman: London</a:t>
            </a:r>
          </a:p>
          <a:p>
            <a:r>
              <a:rPr lang="en-GB" dirty="0"/>
              <a:t>Murphy, R. (2004) </a:t>
            </a:r>
            <a:r>
              <a:rPr lang="en-GB" i="1" dirty="0"/>
              <a:t>English Grammar in Use</a:t>
            </a:r>
            <a:r>
              <a:rPr lang="en-GB" dirty="0"/>
              <a:t>, CUP: Cambridge</a:t>
            </a:r>
          </a:p>
          <a:p>
            <a:r>
              <a:rPr lang="en-GB" dirty="0"/>
              <a:t>Soars, J &amp; L (1997) </a:t>
            </a:r>
            <a:r>
              <a:rPr lang="en-GB" i="1" dirty="0"/>
              <a:t>A New Headway English Course</a:t>
            </a:r>
            <a:r>
              <a:rPr lang="en-GB" dirty="0"/>
              <a:t>, Intermediate student’s Book, OUP: Oxford</a:t>
            </a:r>
          </a:p>
          <a:p>
            <a:r>
              <a:rPr lang="en-GB" dirty="0"/>
              <a:t>Ur, P. (2012) </a:t>
            </a:r>
            <a:r>
              <a:rPr lang="en-GB" i="1" dirty="0"/>
              <a:t>A Course in English Language Teaching</a:t>
            </a:r>
            <a:r>
              <a:rPr lang="en-GB" dirty="0"/>
              <a:t>, CUP: Cambridge</a:t>
            </a:r>
          </a:p>
          <a:p>
            <a:r>
              <a:rPr lang="en-GB" dirty="0"/>
              <a:t>Harmer, J (2007) </a:t>
            </a:r>
            <a:r>
              <a:rPr lang="en-GB" i="1" dirty="0"/>
              <a:t>The Practice of English Language Teaching</a:t>
            </a:r>
            <a:r>
              <a:rPr lang="en-GB" dirty="0"/>
              <a:t>, 4</a:t>
            </a:r>
            <a:r>
              <a:rPr lang="en-GB" baseline="30000" dirty="0"/>
              <a:t>th</a:t>
            </a:r>
            <a:r>
              <a:rPr lang="en-GB" dirty="0"/>
              <a:t> edition, Pearson: Essex</a:t>
            </a:r>
          </a:p>
          <a:p>
            <a:r>
              <a:rPr lang="en-GB" b="1" i="1" dirty="0"/>
              <a:t>Website:</a:t>
            </a:r>
          </a:p>
          <a:p>
            <a:r>
              <a:rPr lang="en-GB" dirty="0" err="1"/>
              <a:t>Bilash</a:t>
            </a:r>
            <a:r>
              <a:rPr lang="en-GB" dirty="0"/>
              <a:t>, O (2011) Inductive and Deductive Instruction in </a:t>
            </a:r>
            <a:r>
              <a:rPr lang="en-GB" i="1" dirty="0"/>
              <a:t>Best of </a:t>
            </a:r>
            <a:r>
              <a:rPr lang="en-GB" i="1" dirty="0" err="1"/>
              <a:t>Bilash</a:t>
            </a:r>
            <a:r>
              <a:rPr lang="en-GB" i="1" dirty="0"/>
              <a:t>: Improving Second Language Teaching</a:t>
            </a:r>
            <a:r>
              <a:rPr lang="en-GB" dirty="0"/>
              <a:t>, available at (copy &amp; paste link): </a:t>
            </a:r>
            <a:r>
              <a:rPr lang="en-GB" dirty="0">
                <a:hlinkClick r:id="rId2"/>
              </a:rPr>
              <a:t>http://www.educ.ualberta.ca/staff/olenka.bilash/best%20of%20bilash/inductivedeductive.html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94798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02006FA4-1611-4B07-AF7F-85CF6D20EB3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314</TotalTime>
  <Words>1241</Words>
  <Application>Microsoft Office PowerPoint</Application>
  <PresentationFormat>Widescreen</PresentationFormat>
  <Paragraphs>133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Courier New</vt:lpstr>
      <vt:lpstr>Wingdings</vt:lpstr>
      <vt:lpstr>Retrospect</vt:lpstr>
      <vt:lpstr>Teaching Grammar</vt:lpstr>
      <vt:lpstr>What is grammar? Thoughts from teachers of EFL </vt:lpstr>
      <vt:lpstr>What is the role and practice of grammar teaching? (see Benati 2013) A) Grammar Instruction is Limited &amp; Constrained </vt:lpstr>
      <vt:lpstr>PowerPoint Presentation</vt:lpstr>
      <vt:lpstr>Teaching Grammar – Deductive (explicit) / Inductive (implicit) Instruction</vt:lpstr>
      <vt:lpstr>Input-based Instruction</vt:lpstr>
      <vt:lpstr>Output-based Instruction</vt:lpstr>
      <vt:lpstr>Approaches to teaching grammar</vt:lpstr>
      <vt:lpstr>Meaning in grammar</vt:lpstr>
      <vt:lpstr>Explaining grammar:</vt:lpstr>
      <vt:lpstr>Grammar Practice &amp; Learning Activities</vt:lpstr>
      <vt:lpstr>Using a timeline – showing past events</vt:lpstr>
      <vt:lpstr>Accuracy and Fluency – to what degree?</vt:lpstr>
      <vt:lpstr>Correcting Errors</vt:lpstr>
      <vt:lpstr>Standard Grammatical Forms</vt:lpstr>
      <vt:lpstr>References</vt:lpstr>
    </vt:vector>
  </TitlesOfParts>
  <Company>Pryfysgol Bangor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Teaching Grammar</dc:title>
  <dc:creator>Claire Anne Quinn</dc:creator>
  <cp:lastModifiedBy>Jessica Clapham</cp:lastModifiedBy>
  <cp:revision>31</cp:revision>
  <cp:lastPrinted>2017-11-27T11:17:32Z</cp:lastPrinted>
  <dcterms:created xsi:type="dcterms:W3CDTF">2015-02-24T09:43:55Z</dcterms:created>
  <dcterms:modified xsi:type="dcterms:W3CDTF">2021-09-03T13:57:49Z</dcterms:modified>
</cp:coreProperties>
</file>