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handoutMasterIdLst>
    <p:handoutMasterId r:id="rId39"/>
  </p:handoutMasterIdLst>
  <p:sldIdLst>
    <p:sldId id="308" r:id="rId2"/>
    <p:sldId id="259" r:id="rId3"/>
    <p:sldId id="283" r:id="rId4"/>
    <p:sldId id="284" r:id="rId5"/>
    <p:sldId id="285" r:id="rId6"/>
    <p:sldId id="286" r:id="rId7"/>
    <p:sldId id="287" r:id="rId8"/>
    <p:sldId id="288" r:id="rId9"/>
    <p:sldId id="289" r:id="rId10"/>
    <p:sldId id="290" r:id="rId11"/>
    <p:sldId id="291" r:id="rId12"/>
    <p:sldId id="292" r:id="rId13"/>
    <p:sldId id="293" r:id="rId14"/>
    <p:sldId id="294" r:id="rId15"/>
    <p:sldId id="295" r:id="rId16"/>
    <p:sldId id="296" r:id="rId17"/>
    <p:sldId id="297" r:id="rId18"/>
    <p:sldId id="298" r:id="rId19"/>
    <p:sldId id="299" r:id="rId20"/>
    <p:sldId id="300" r:id="rId21"/>
    <p:sldId id="301" r:id="rId22"/>
    <p:sldId id="302" r:id="rId23"/>
    <p:sldId id="303" r:id="rId24"/>
    <p:sldId id="304" r:id="rId25"/>
    <p:sldId id="305" r:id="rId26"/>
    <p:sldId id="306" r:id="rId27"/>
    <p:sldId id="307" r:id="rId28"/>
    <p:sldId id="258" r:id="rId29"/>
    <p:sldId id="261" r:id="rId30"/>
    <p:sldId id="262" r:id="rId31"/>
    <p:sldId id="263" r:id="rId32"/>
    <p:sldId id="264" r:id="rId33"/>
    <p:sldId id="265" r:id="rId34"/>
    <p:sldId id="266" r:id="rId35"/>
    <p:sldId id="267" r:id="rId36"/>
    <p:sldId id="268" r:id="rId37"/>
    <p:sldId id="269" r:id="rId38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153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F7EF3C-8A66-4A1E-B336-396CFB1ED513}" type="datetimeFigureOut">
              <a:rPr lang="en-GB" smtClean="0"/>
              <a:t>10/11/2019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052BFB-E994-42AD-81B7-E65C3CD3B0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00227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73871C20-8D54-4551-86E8-671CCF3AF304}" type="datetimeFigureOut">
              <a:rPr lang="en-GB" smtClean="0"/>
              <a:t>10/11/2019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46555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10/11/2019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5314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10/11/2019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50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10/11/2019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9633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10/11/2019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5577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10/11/2019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8562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10/11/2019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5674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10/11/2019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191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10/11/2019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4635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10/11/2019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2139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10/11/2019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8587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10/11/2019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6667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10/11/2019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3560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10/11/2019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6247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10/11/2019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9281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73871C20-8D54-4551-86E8-671CCF3AF304}" type="datetimeFigureOut">
              <a:rPr lang="en-GB" smtClean="0"/>
              <a:t>10/11/2019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6109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73871C20-8D54-4551-86E8-671CCF3AF304}" type="datetimeFigureOut">
              <a:rPr lang="en-GB" smtClean="0"/>
              <a:t>10/11/2019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5541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73871C20-8D54-4551-86E8-671CCF3AF304}" type="datetimeFigureOut">
              <a:rPr lang="en-GB" smtClean="0"/>
              <a:t>10/11/2019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472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TfY8dvbuFg" TargetMode="External"/><Relationship Id="rId2" Type="http://schemas.openxmlformats.org/officeDocument/2006/relationships/hyperlink" Target="https://www.youtube.com/watch?v=i68a6M5FFBc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5utoLhjUuAI" TargetMode="Externa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/>
              <a:t>Seminar Presentations</a:t>
            </a:r>
            <a:endParaRPr lang="en-GB" b="1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Assessment Component 2</a:t>
            </a:r>
          </a:p>
          <a:p>
            <a:r>
              <a:rPr lang="en-GB" dirty="0" smtClean="0"/>
              <a:t>Submission Date: </a:t>
            </a:r>
            <a:r>
              <a:rPr lang="en-GB" dirty="0" smtClean="0"/>
              <a:t>7</a:t>
            </a:r>
            <a:r>
              <a:rPr lang="en-GB" baseline="30000" dirty="0" smtClean="0"/>
              <a:t>th</a:t>
            </a:r>
            <a:r>
              <a:rPr lang="en-GB" dirty="0" smtClean="0"/>
              <a:t> January 2020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6678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Assessment Component 2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smtClean="0"/>
              <a:t>Seminar Presentation (10 minutes)</a:t>
            </a:r>
          </a:p>
          <a:p>
            <a:pPr marL="0" indent="0">
              <a:buNone/>
            </a:pPr>
            <a:r>
              <a:rPr lang="en-GB" b="1" dirty="0" smtClean="0"/>
              <a:t>07.01.20</a:t>
            </a:r>
            <a:endParaRPr lang="en-GB" b="1" dirty="0" smtClean="0"/>
          </a:p>
          <a:p>
            <a:pPr marL="0" indent="0">
              <a:buNone/>
            </a:pPr>
            <a:endParaRPr lang="en-GB" b="1" dirty="0" smtClean="0"/>
          </a:p>
          <a:p>
            <a:pPr marL="68580" indent="0" algn="just">
              <a:lnSpc>
                <a:spcPct val="80000"/>
              </a:lnSpc>
              <a:buNone/>
            </a:pPr>
            <a:r>
              <a:rPr lang="en-GB" sz="2000" b="1" dirty="0"/>
              <a:t>Choose 3 study skills that you feel are important for future employability, and discuss how these can be transferred to a *youth and community work/an education* setting. Discuss why they are important skills for the workplace.  Include action points for further personal development</a:t>
            </a:r>
          </a:p>
        </p:txBody>
      </p:sp>
    </p:spTree>
    <p:extLst>
      <p:ext uri="{BB962C8B-B14F-4D97-AF65-F5344CB8AC3E}">
        <p14:creationId xmlns:p14="http://schemas.microsoft.com/office/powerpoint/2010/main" val="1739714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Seminars</a:t>
            </a:r>
            <a:r>
              <a:rPr lang="en-GB" sz="3200" dirty="0"/>
              <a:t> </a:t>
            </a:r>
            <a:r>
              <a:rPr lang="en-GB" sz="3200" dirty="0" smtClean="0"/>
              <a:t> </a:t>
            </a:r>
            <a:endParaRPr lang="en-GB" sz="3200" dirty="0"/>
          </a:p>
        </p:txBody>
      </p:sp>
      <p:sp>
        <p:nvSpPr>
          <p:cNvPr id="10244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/>
              <a:t>When writing a seminar you will need to consider the following before you start</a:t>
            </a:r>
            <a:r>
              <a:rPr lang="en-GB" sz="2800" dirty="0" smtClean="0"/>
              <a:t>:</a:t>
            </a:r>
          </a:p>
          <a:p>
            <a:pPr marL="0" indent="0">
              <a:buNone/>
            </a:pPr>
            <a:endParaRPr lang="en-GB" sz="2800" dirty="0"/>
          </a:p>
          <a:p>
            <a:pPr lvl="1"/>
            <a:r>
              <a:rPr lang="en-GB" sz="2400" dirty="0"/>
              <a:t>Subject</a:t>
            </a:r>
          </a:p>
          <a:p>
            <a:pPr lvl="1"/>
            <a:r>
              <a:rPr lang="en-GB" sz="2400" dirty="0"/>
              <a:t>Length of time</a:t>
            </a:r>
          </a:p>
          <a:p>
            <a:pPr lvl="1"/>
            <a:r>
              <a:rPr lang="en-GB" sz="2400" dirty="0"/>
              <a:t>Audience</a:t>
            </a:r>
          </a:p>
          <a:p>
            <a:pPr lvl="1"/>
            <a:r>
              <a:rPr lang="en-GB" sz="2400" dirty="0"/>
              <a:t>Mode of delivery</a:t>
            </a:r>
          </a:p>
        </p:txBody>
      </p:sp>
    </p:spTree>
    <p:extLst>
      <p:ext uri="{BB962C8B-B14F-4D97-AF65-F5344CB8AC3E}">
        <p14:creationId xmlns:p14="http://schemas.microsoft.com/office/powerpoint/2010/main" val="321893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Your Seminar Assessment</a:t>
            </a:r>
            <a:r>
              <a:rPr lang="en-GB" b="1" dirty="0"/>
              <a:t>	</a:t>
            </a:r>
          </a:p>
        </p:txBody>
      </p:sp>
      <p:sp>
        <p:nvSpPr>
          <p:cNvPr id="12292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2500" dirty="0"/>
          </a:p>
          <a:p>
            <a:endParaRPr lang="en-GB" sz="2500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7194196"/>
              </p:ext>
            </p:extLst>
          </p:nvPr>
        </p:nvGraphicFramePr>
        <p:xfrm>
          <a:off x="1391477" y="2636912"/>
          <a:ext cx="10177130" cy="17281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8856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8856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33960">
                <a:tc>
                  <a:txBody>
                    <a:bodyPr/>
                    <a:lstStyle/>
                    <a:p>
                      <a:r>
                        <a:rPr lang="en-GB" dirty="0" smtClean="0"/>
                        <a:t>Subject</a:t>
                      </a:r>
                      <a:endParaRPr lang="en-GB" dirty="0"/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Length</a:t>
                      </a:r>
                      <a:r>
                        <a:rPr lang="en-GB" baseline="0" dirty="0" smtClean="0"/>
                        <a:t> of Time</a:t>
                      </a:r>
                      <a:endParaRPr lang="en-GB" dirty="0"/>
                    </a:p>
                  </a:txBody>
                  <a:tcPr marL="121920" marR="12192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94232"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Individual Seminar Presentation </a:t>
                      </a:r>
                      <a:endParaRPr lang="en-GB" dirty="0"/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r>
                        <a:rPr lang="en-GB" baseline="0" dirty="0" smtClean="0"/>
                        <a:t>10 minutes</a:t>
                      </a:r>
                      <a:endParaRPr lang="en-GB" dirty="0"/>
                    </a:p>
                  </a:txBody>
                  <a:tcPr marL="121920" marR="12192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08565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Length of Time for </a:t>
            </a:r>
            <a:r>
              <a:rPr lang="en-GB" b="1" dirty="0" smtClean="0"/>
              <a:t>Seminar</a:t>
            </a:r>
            <a:endParaRPr lang="en-GB" b="1" dirty="0"/>
          </a:p>
        </p:txBody>
      </p:sp>
      <p:sp>
        <p:nvSpPr>
          <p:cNvPr id="14340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The length of time set aside for the seminars is an important consideration.</a:t>
            </a:r>
          </a:p>
          <a:p>
            <a:pPr lvl="1"/>
            <a:r>
              <a:rPr lang="en-GB" sz="2800" dirty="0"/>
              <a:t>Too short – superficial coverage</a:t>
            </a:r>
          </a:p>
          <a:p>
            <a:pPr lvl="1"/>
            <a:r>
              <a:rPr lang="en-GB" sz="2800" dirty="0"/>
              <a:t>Too long – rambling</a:t>
            </a:r>
          </a:p>
        </p:txBody>
      </p:sp>
    </p:spTree>
    <p:extLst>
      <p:ext uri="{BB962C8B-B14F-4D97-AF65-F5344CB8AC3E}">
        <p14:creationId xmlns:p14="http://schemas.microsoft.com/office/powerpoint/2010/main" val="3574900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How to Apportion Your Time! </a:t>
            </a:r>
          </a:p>
        </p:txBody>
      </p:sp>
      <p:sp>
        <p:nvSpPr>
          <p:cNvPr id="16388" name="Rectangle 4"/>
          <p:cNvSpPr>
            <a:spLocks noGrp="1" noChangeArrowheads="1"/>
          </p:cNvSpPr>
          <p:nvPr>
            <p:ph idx="1"/>
          </p:nvPr>
        </p:nvSpPr>
        <p:spPr>
          <a:xfrm>
            <a:off x="1826684" y="2355273"/>
            <a:ext cx="9751483" cy="417007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800" dirty="0"/>
              <a:t>Identify how much time is available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Consider what is the most important part of your paper – this usually consists of between 3 and 5 main points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As with your paper </a:t>
            </a:r>
            <a:r>
              <a:rPr lang="en-GB" sz="2800" dirty="0" smtClean="0"/>
              <a:t>your seminar presentation </a:t>
            </a:r>
            <a:r>
              <a:rPr lang="en-GB" sz="2800" dirty="0"/>
              <a:t>will need the following</a:t>
            </a:r>
          </a:p>
          <a:p>
            <a:pPr lvl="1">
              <a:lnSpc>
                <a:spcPct val="80000"/>
              </a:lnSpc>
            </a:pPr>
            <a:r>
              <a:rPr lang="en-GB" sz="2400" dirty="0"/>
              <a:t>Introduction</a:t>
            </a:r>
          </a:p>
          <a:p>
            <a:pPr lvl="1">
              <a:lnSpc>
                <a:spcPct val="80000"/>
              </a:lnSpc>
            </a:pPr>
            <a:r>
              <a:rPr lang="en-GB" sz="2400" dirty="0"/>
              <a:t>Discussion of main points</a:t>
            </a:r>
          </a:p>
          <a:p>
            <a:pPr lvl="1">
              <a:lnSpc>
                <a:spcPct val="80000"/>
              </a:lnSpc>
            </a:pPr>
            <a:r>
              <a:rPr lang="en-GB" sz="2400" dirty="0"/>
              <a:t>Conclusion</a:t>
            </a:r>
          </a:p>
          <a:p>
            <a:pPr lvl="1">
              <a:lnSpc>
                <a:spcPct val="80000"/>
              </a:lnSpc>
            </a:pPr>
            <a:r>
              <a:rPr lang="en-GB" sz="2400" dirty="0"/>
              <a:t>Reference </a:t>
            </a:r>
            <a:r>
              <a:rPr lang="en-GB" sz="2400" dirty="0" smtClean="0"/>
              <a:t>List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8576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But I Can’t Remember Everything I Need to Say!</a:t>
            </a:r>
            <a:r>
              <a:rPr lang="en-GB" dirty="0"/>
              <a:t> </a:t>
            </a:r>
            <a:endParaRPr lang="en-GB" sz="5400" dirty="0"/>
          </a:p>
        </p:txBody>
      </p:sp>
      <p:sp>
        <p:nvSpPr>
          <p:cNvPr id="18436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800" dirty="0"/>
              <a:t>You will not be able to remember word for word what you want to say.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In fact if you try to do this the seminar will be unnatural and robotic in sound.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Far better to talk form the heart and mind than the script.</a:t>
            </a:r>
          </a:p>
        </p:txBody>
      </p:sp>
    </p:spTree>
    <p:extLst>
      <p:ext uri="{BB962C8B-B14F-4D97-AF65-F5344CB8AC3E}">
        <p14:creationId xmlns:p14="http://schemas.microsoft.com/office/powerpoint/2010/main" val="1016290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Cue </a:t>
            </a:r>
            <a:r>
              <a:rPr lang="en-GB" b="1" dirty="0"/>
              <a:t>Cards	</a:t>
            </a:r>
          </a:p>
        </p:txBody>
      </p:sp>
      <p:sp>
        <p:nvSpPr>
          <p:cNvPr id="20484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3200" dirty="0"/>
              <a:t>Make use of </a:t>
            </a:r>
            <a:r>
              <a:rPr lang="en-GB" sz="3200" dirty="0" smtClean="0"/>
              <a:t>cue </a:t>
            </a:r>
            <a:r>
              <a:rPr lang="en-GB" sz="3200" dirty="0"/>
              <a:t>cards. </a:t>
            </a:r>
          </a:p>
          <a:p>
            <a:pPr>
              <a:lnSpc>
                <a:spcPct val="80000"/>
              </a:lnSpc>
            </a:pPr>
            <a:r>
              <a:rPr lang="en-GB" sz="3200" dirty="0"/>
              <a:t>Phone cards (7 – Introduction, 5 main points plus conclusion)</a:t>
            </a:r>
          </a:p>
          <a:p>
            <a:pPr>
              <a:lnSpc>
                <a:spcPct val="80000"/>
              </a:lnSpc>
            </a:pPr>
            <a:r>
              <a:rPr lang="en-GB" sz="3200" dirty="0"/>
              <a:t>Punch a hole in the left-hand corner and tie a piece of string through the hole. If you drop your notes you will still have them in order!</a:t>
            </a:r>
          </a:p>
        </p:txBody>
      </p:sp>
    </p:spTree>
    <p:extLst>
      <p:ext uri="{BB962C8B-B14F-4D97-AF65-F5344CB8AC3E}">
        <p14:creationId xmlns:p14="http://schemas.microsoft.com/office/powerpoint/2010/main" val="252259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Introduction</a:t>
            </a:r>
            <a:endParaRPr lang="en-GB" sz="3200" b="1" dirty="0"/>
          </a:p>
        </p:txBody>
      </p:sp>
      <p:sp>
        <p:nvSpPr>
          <p:cNvPr id="22532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 dirty="0"/>
              <a:t>Introductions are your opportunity to </a:t>
            </a:r>
            <a:r>
              <a:rPr lang="en-GB" sz="2400" dirty="0" smtClean="0"/>
              <a:t>gain the interest of your audience. 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Get them INTERESTED! 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Use key words to remind you of what you want to say.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Quotes.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5675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Main Points		</a:t>
            </a:r>
          </a:p>
        </p:txBody>
      </p:sp>
      <p:sp>
        <p:nvSpPr>
          <p:cNvPr id="26628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Only use 3 to 5 main points</a:t>
            </a:r>
          </a:p>
          <a:p>
            <a:r>
              <a:rPr lang="en-GB" sz="2400" dirty="0"/>
              <a:t>Logical progression</a:t>
            </a:r>
          </a:p>
          <a:p>
            <a:r>
              <a:rPr lang="en-GB" sz="2400" dirty="0"/>
              <a:t>Each point has its own </a:t>
            </a:r>
            <a:r>
              <a:rPr lang="en-GB" sz="2400" dirty="0" smtClean="0"/>
              <a:t>cue card </a:t>
            </a:r>
            <a:endParaRPr lang="en-GB" sz="2400" dirty="0"/>
          </a:p>
          <a:p>
            <a:r>
              <a:rPr lang="en-GB" sz="2400" dirty="0"/>
              <a:t>Again use the main idea not a word for word sentence to remind you of what you want to say </a:t>
            </a:r>
          </a:p>
        </p:txBody>
      </p:sp>
    </p:spTree>
    <p:extLst>
      <p:ext uri="{BB962C8B-B14F-4D97-AF65-F5344CB8AC3E}">
        <p14:creationId xmlns:p14="http://schemas.microsoft.com/office/powerpoint/2010/main" val="1491999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Main Points </a:t>
            </a:r>
            <a:r>
              <a:rPr lang="en-GB" b="1" dirty="0" smtClean="0"/>
              <a:t>Continued</a:t>
            </a:r>
            <a:endParaRPr lang="en-GB" b="1" dirty="0"/>
          </a:p>
        </p:txBody>
      </p:sp>
      <p:sp>
        <p:nvSpPr>
          <p:cNvPr id="28676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Make use of direct </a:t>
            </a:r>
            <a:r>
              <a:rPr lang="en-GB" sz="2800" dirty="0"/>
              <a:t>quotes </a:t>
            </a:r>
            <a:r>
              <a:rPr lang="en-GB" sz="2800" dirty="0" smtClean="0"/>
              <a:t>where appropriate</a:t>
            </a:r>
          </a:p>
          <a:p>
            <a:r>
              <a:rPr lang="en-GB" sz="2800" dirty="0" smtClean="0"/>
              <a:t>Always </a:t>
            </a:r>
            <a:r>
              <a:rPr lang="en-GB" sz="2800" dirty="0"/>
              <a:t>try to link one key point/area to next by introducing the change in direction </a:t>
            </a:r>
            <a:r>
              <a:rPr lang="en-GB" sz="2800" dirty="0" smtClean="0"/>
              <a:t>– just like you would do in a written assignment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636609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			</a:t>
            </a:r>
          </a:p>
        </p:txBody>
      </p:sp>
      <p:sp>
        <p:nvSpPr>
          <p:cNvPr id="30724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This again key to your seminar</a:t>
            </a:r>
          </a:p>
          <a:p>
            <a:r>
              <a:rPr lang="en-GB" sz="2800" dirty="0"/>
              <a:t>Draw together the main points</a:t>
            </a:r>
          </a:p>
          <a:p>
            <a:r>
              <a:rPr lang="en-GB" sz="2800" dirty="0"/>
              <a:t>Suggest a way forward</a:t>
            </a:r>
          </a:p>
          <a:p>
            <a:r>
              <a:rPr lang="en-GB" sz="2800" dirty="0"/>
              <a:t>In some instances a sentence that motivates your audience is suitable</a:t>
            </a:r>
          </a:p>
        </p:txBody>
      </p:sp>
    </p:spTree>
    <p:extLst>
      <p:ext uri="{BB962C8B-B14F-4D97-AF65-F5344CB8AC3E}">
        <p14:creationId xmlns:p14="http://schemas.microsoft.com/office/powerpoint/2010/main" val="4140486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Try the </a:t>
            </a:r>
            <a:r>
              <a:rPr lang="en-GB" b="1" dirty="0" smtClean="0"/>
              <a:t>following</a:t>
            </a:r>
            <a:endParaRPr lang="en-GB" b="1" dirty="0"/>
          </a:p>
        </p:txBody>
      </p:sp>
      <p:sp>
        <p:nvSpPr>
          <p:cNvPr id="32772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Shoes</a:t>
            </a:r>
          </a:p>
          <a:p>
            <a:r>
              <a:rPr lang="en-GB" sz="2400" dirty="0"/>
              <a:t>Introduction</a:t>
            </a:r>
          </a:p>
          <a:p>
            <a:r>
              <a:rPr lang="en-GB" sz="2400" dirty="0"/>
              <a:t>Everyone wears shoes</a:t>
            </a:r>
          </a:p>
          <a:p>
            <a:r>
              <a:rPr lang="en-GB" sz="2400" dirty="0"/>
              <a:t>Question: What type of shoes do you like?</a:t>
            </a:r>
          </a:p>
          <a:p>
            <a:r>
              <a:rPr lang="en-GB" sz="2400" dirty="0"/>
              <a:t>Discuss a few things you k</a:t>
            </a:r>
            <a:r>
              <a:rPr lang="en-GB" sz="2400" dirty="0" smtClean="0"/>
              <a:t>now </a:t>
            </a:r>
            <a:r>
              <a:rPr lang="en-GB" sz="2400" dirty="0"/>
              <a:t>about shoes generally </a:t>
            </a:r>
          </a:p>
          <a:p>
            <a:endParaRPr lang="en-GB" sz="2100" dirty="0"/>
          </a:p>
        </p:txBody>
      </p:sp>
    </p:spTree>
    <p:extLst>
      <p:ext uri="{BB962C8B-B14F-4D97-AF65-F5344CB8AC3E}">
        <p14:creationId xmlns:p14="http://schemas.microsoft.com/office/powerpoint/2010/main" val="2737837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Main point </a:t>
            </a:r>
            <a:r>
              <a:rPr lang="en-GB" b="1" dirty="0" smtClean="0"/>
              <a:t>one</a:t>
            </a:r>
            <a:endParaRPr lang="en-GB" b="1" dirty="0"/>
          </a:p>
        </p:txBody>
      </p:sp>
      <p:sp>
        <p:nvSpPr>
          <p:cNvPr id="34820" name="Rectangle 4"/>
          <p:cNvSpPr>
            <a:spLocks noGrp="1" noChangeArrowheads="1"/>
          </p:cNvSpPr>
          <p:nvPr>
            <p:ph idx="1"/>
          </p:nvPr>
        </p:nvSpPr>
        <p:spPr>
          <a:xfrm>
            <a:off x="1826684" y="2344189"/>
            <a:ext cx="9751483" cy="42531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800" dirty="0"/>
              <a:t>History of shoes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Prehistory leather and wool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Egypt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Roman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Middle ages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Pretty shoes for ladies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Clogs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Modern day Shoes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Your own experiences!</a:t>
            </a:r>
          </a:p>
        </p:txBody>
      </p:sp>
    </p:spTree>
    <p:extLst>
      <p:ext uri="{BB962C8B-B14F-4D97-AF65-F5344CB8AC3E}">
        <p14:creationId xmlns:p14="http://schemas.microsoft.com/office/powerpoint/2010/main" val="2852123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Main point </a:t>
            </a:r>
            <a:r>
              <a:rPr lang="en-GB" b="1" dirty="0" smtClean="0"/>
              <a:t>two</a:t>
            </a:r>
            <a:endParaRPr lang="en-GB" dirty="0"/>
          </a:p>
        </p:txBody>
      </p:sp>
      <p:sp>
        <p:nvSpPr>
          <p:cNvPr id="36868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3200" dirty="0"/>
              <a:t>Culturally different shoes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Holland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Native American (North American Indian)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Inuit (Eskimo)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Russia (boots)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Northern England (working shoes – clogs)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Kings and Queens (fine shoes – throw them away when used)</a:t>
            </a:r>
          </a:p>
        </p:txBody>
      </p:sp>
    </p:spTree>
    <p:extLst>
      <p:ext uri="{BB962C8B-B14F-4D97-AF65-F5344CB8AC3E}">
        <p14:creationId xmlns:p14="http://schemas.microsoft.com/office/powerpoint/2010/main" val="1758774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Main point </a:t>
            </a:r>
            <a:r>
              <a:rPr lang="en-GB" b="1" dirty="0" smtClean="0"/>
              <a:t>three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spcBef>
                <a:spcPct val="50000"/>
              </a:spcBef>
            </a:pPr>
            <a:r>
              <a:rPr lang="en-GB" sz="2400" dirty="0" smtClean="0"/>
              <a:t>Today’s uses of shoes/boots</a:t>
            </a:r>
          </a:p>
          <a:p>
            <a:pPr lvl="1">
              <a:spcBef>
                <a:spcPct val="50000"/>
              </a:spcBef>
            </a:pPr>
            <a:r>
              <a:rPr lang="en-GB" sz="2400" dirty="0" smtClean="0"/>
              <a:t>Sneakers</a:t>
            </a:r>
            <a:endParaRPr lang="en-GB" sz="2400" dirty="0"/>
          </a:p>
          <a:p>
            <a:pPr lvl="1">
              <a:spcBef>
                <a:spcPct val="50000"/>
              </a:spcBef>
            </a:pPr>
            <a:r>
              <a:rPr lang="en-GB" sz="2400" dirty="0" smtClean="0"/>
              <a:t>High heels</a:t>
            </a:r>
          </a:p>
          <a:p>
            <a:pPr lvl="1">
              <a:spcBef>
                <a:spcPct val="50000"/>
              </a:spcBef>
            </a:pPr>
            <a:r>
              <a:rPr lang="en-GB" sz="2400" dirty="0" smtClean="0"/>
              <a:t>Status symbol – labels</a:t>
            </a:r>
          </a:p>
          <a:p>
            <a:pPr lvl="1">
              <a:spcBef>
                <a:spcPct val="50000"/>
              </a:spcBef>
            </a:pPr>
            <a:r>
              <a:rPr lang="en-GB" sz="2400" dirty="0" smtClean="0"/>
              <a:t>Sports</a:t>
            </a:r>
            <a:endParaRPr lang="en-GB" sz="2400" dirty="0"/>
          </a:p>
          <a:p>
            <a:pPr lvl="1">
              <a:spcBef>
                <a:spcPct val="50000"/>
              </a:spcBef>
            </a:pPr>
            <a:r>
              <a:rPr lang="en-GB" sz="2400" dirty="0" smtClean="0"/>
              <a:t>Working</a:t>
            </a:r>
            <a:endParaRPr lang="en-GB" sz="2400" dirty="0"/>
          </a:p>
          <a:p>
            <a:pPr lvl="1">
              <a:spcBef>
                <a:spcPct val="50000"/>
              </a:spcBef>
            </a:pPr>
            <a:r>
              <a:rPr lang="en-GB" sz="2400" dirty="0" smtClean="0"/>
              <a:t>Power dressing </a:t>
            </a:r>
            <a:r>
              <a:rPr lang="en-GB" sz="2400" dirty="0" err="1" smtClean="0"/>
              <a:t>etc</a:t>
            </a:r>
            <a:endParaRPr lang="en-GB" sz="24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9029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sz="2000" dirty="0" smtClean="0"/>
              <a:t>Connect the historical context of shoes with the cultural differences in shoes.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000" dirty="0" smtClean="0"/>
              <a:t>Remind the listener that there are many different uses of shoes and boots today.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000" dirty="0"/>
              <a:t>Suggest that the diversity of shoes will increase in the </a:t>
            </a:r>
            <a:r>
              <a:rPr lang="en-GB" sz="2000" dirty="0" smtClean="0"/>
              <a:t>future.</a:t>
            </a:r>
            <a:endParaRPr lang="en-GB" sz="2000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000" dirty="0"/>
              <a:t>Different material and </a:t>
            </a:r>
            <a:r>
              <a:rPr lang="en-GB" sz="2000" dirty="0" smtClean="0"/>
              <a:t>occupations.</a:t>
            </a:r>
            <a:endParaRPr lang="en-GB" sz="2000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000" dirty="0"/>
              <a:t>Change in the amount of leisure </a:t>
            </a:r>
            <a:r>
              <a:rPr lang="en-GB" sz="2000" dirty="0" smtClean="0"/>
              <a:t>time.</a:t>
            </a:r>
            <a:endParaRPr lang="en-GB" sz="2000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000" dirty="0"/>
              <a:t>Class and social </a:t>
            </a:r>
            <a:r>
              <a:rPr lang="en-GB" sz="2000" dirty="0" smtClean="0"/>
              <a:t>change, </a:t>
            </a:r>
            <a:r>
              <a:rPr lang="en-GB" sz="2000" dirty="0"/>
              <a:t>then end with a suggestion that we should look for these changes when we walk around today!</a:t>
            </a:r>
          </a:p>
          <a:p>
            <a:pPr>
              <a:spcBef>
                <a:spcPct val="50000"/>
              </a:spcBef>
              <a:buFontTx/>
              <a:buChar char="•"/>
            </a:pPr>
            <a:endParaRPr lang="en-GB" sz="20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2421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 What’s Next</a:t>
            </a:r>
            <a:r>
              <a:rPr lang="en-GB" b="1" dirty="0" smtClean="0"/>
              <a:t>?</a:t>
            </a:r>
            <a:r>
              <a:rPr lang="cy-GB" b="1" dirty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50000"/>
              </a:spcBef>
            </a:pPr>
            <a:r>
              <a:rPr lang="en-GB" sz="2000" dirty="0" smtClean="0"/>
              <a:t>Consider your audience</a:t>
            </a:r>
          </a:p>
          <a:p>
            <a:pPr>
              <a:spcBef>
                <a:spcPct val="50000"/>
              </a:spcBef>
            </a:pPr>
            <a:r>
              <a:rPr lang="en-GB" sz="2000" dirty="0" smtClean="0"/>
              <a:t>What do they already know?</a:t>
            </a:r>
          </a:p>
          <a:p>
            <a:pPr>
              <a:spcBef>
                <a:spcPct val="50000"/>
              </a:spcBef>
            </a:pPr>
            <a:r>
              <a:rPr lang="en-GB" sz="2000" dirty="0" smtClean="0"/>
              <a:t>What do they want to know?</a:t>
            </a:r>
          </a:p>
          <a:p>
            <a:pPr>
              <a:spcBef>
                <a:spcPct val="50000"/>
              </a:spcBef>
            </a:pPr>
            <a:r>
              <a:rPr lang="en-GB" sz="2000" dirty="0" smtClean="0"/>
              <a:t>Volume – speak loud enough so that your audience can hear your seminar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5511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Eye </a:t>
            </a:r>
            <a:r>
              <a:rPr lang="en-GB" b="1" dirty="0" smtClean="0"/>
              <a:t>Contact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26684" y="2604655"/>
            <a:ext cx="9751483" cy="4136713"/>
          </a:xfrm>
        </p:spPr>
        <p:txBody>
          <a:bodyPr/>
          <a:lstStyle/>
          <a:p>
            <a:pPr>
              <a:spcBef>
                <a:spcPct val="50000"/>
              </a:spcBef>
            </a:pPr>
            <a:r>
              <a:rPr lang="en-GB" sz="2000" dirty="0" smtClean="0"/>
              <a:t>Look at your audience</a:t>
            </a:r>
          </a:p>
          <a:p>
            <a:pPr>
              <a:spcBef>
                <a:spcPct val="50000"/>
              </a:spcBef>
            </a:pPr>
            <a:r>
              <a:rPr lang="en-GB" sz="2000" dirty="0"/>
              <a:t>F</a:t>
            </a:r>
            <a:r>
              <a:rPr lang="en-GB" sz="2000" dirty="0" smtClean="0"/>
              <a:t>ocus for a split second on many faces rather than for a long period on one – your friends may start pulling faces!</a:t>
            </a:r>
          </a:p>
          <a:p>
            <a:pPr>
              <a:spcBef>
                <a:spcPct val="50000"/>
              </a:spcBef>
            </a:pPr>
            <a:r>
              <a:rPr lang="en-GB" sz="2000" dirty="0" smtClean="0"/>
              <a:t>If you focus for too long on one face they may become uneasy with being stared at. You will also become more nervous.</a:t>
            </a:r>
          </a:p>
          <a:p>
            <a:pPr>
              <a:spcBef>
                <a:spcPct val="50000"/>
              </a:spcBef>
            </a:pPr>
            <a:r>
              <a:rPr lang="en-GB" sz="2000" dirty="0" smtClean="0"/>
              <a:t>Move your eyes around the audience</a:t>
            </a:r>
          </a:p>
          <a:p>
            <a:pPr>
              <a:spcBef>
                <a:spcPct val="50000"/>
              </a:spcBef>
            </a:pPr>
            <a:r>
              <a:rPr lang="en-GB" sz="2000" dirty="0" smtClean="0"/>
              <a:t>Are they asleep or are they listening?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4718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Pace, Pitch and </a:t>
            </a:r>
            <a:r>
              <a:rPr lang="en-GB" b="1" dirty="0" smtClean="0"/>
              <a:t>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50000"/>
              </a:spcBef>
            </a:pPr>
            <a:r>
              <a:rPr lang="en-GB" sz="2800" dirty="0" smtClean="0"/>
              <a:t>Vary your pace of delivery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S</a:t>
            </a:r>
            <a:r>
              <a:rPr lang="en-GB" sz="2800" dirty="0" smtClean="0"/>
              <a:t>low down for important key points</a:t>
            </a:r>
          </a:p>
          <a:p>
            <a:pPr>
              <a:spcBef>
                <a:spcPct val="50000"/>
              </a:spcBef>
            </a:pPr>
            <a:r>
              <a:rPr lang="en-GB" sz="2800" dirty="0" smtClean="0"/>
              <a:t>Speed up to encourage enthusiasm</a:t>
            </a:r>
          </a:p>
          <a:p>
            <a:pPr>
              <a:spcBef>
                <a:spcPct val="50000"/>
              </a:spcBef>
            </a:pPr>
            <a:r>
              <a:rPr lang="en-GB" sz="2800" dirty="0" smtClean="0"/>
              <a:t>Pitch</a:t>
            </a:r>
          </a:p>
          <a:p>
            <a:pPr>
              <a:spcBef>
                <a:spcPct val="50000"/>
              </a:spcBef>
            </a:pPr>
            <a:r>
              <a:rPr lang="en-GB" dirty="0"/>
              <a:t>K</a:t>
            </a:r>
            <a:r>
              <a:rPr lang="en-GB" sz="2800" dirty="0" smtClean="0"/>
              <a:t>eep your audience awake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9289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Making </a:t>
            </a:r>
            <a:r>
              <a:rPr lang="en-GB" b="1" dirty="0" smtClean="0"/>
              <a:t>the audience laugh?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sz="2400" dirty="0" smtClean="0"/>
              <a:t>You are not there to make them laugh!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400" dirty="0"/>
              <a:t>A</a:t>
            </a:r>
            <a:r>
              <a:rPr lang="en-GB" sz="2400" dirty="0" smtClean="0"/>
              <a:t> serious seminar to support your argument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7813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else should I Consider</a:t>
            </a:r>
            <a:r>
              <a:rPr lang="en-GB" b="1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spcBef>
                <a:spcPct val="50000"/>
              </a:spcBef>
            </a:pPr>
            <a:r>
              <a:rPr lang="en-GB" sz="2400" dirty="0" smtClean="0"/>
              <a:t>Eye Contact</a:t>
            </a:r>
          </a:p>
          <a:p>
            <a:pPr>
              <a:spcBef>
                <a:spcPct val="50000"/>
              </a:spcBef>
            </a:pPr>
            <a:r>
              <a:rPr lang="en-GB" sz="2400" dirty="0" smtClean="0"/>
              <a:t>Give time for the audience to consider your remarks</a:t>
            </a:r>
          </a:p>
          <a:p>
            <a:pPr>
              <a:spcBef>
                <a:spcPct val="50000"/>
              </a:spcBef>
            </a:pPr>
            <a:r>
              <a:rPr lang="en-GB" sz="2400" dirty="0" smtClean="0"/>
              <a:t>Pausing between ideas or statements</a:t>
            </a:r>
          </a:p>
          <a:p>
            <a:pPr>
              <a:spcBef>
                <a:spcPct val="50000"/>
              </a:spcBef>
            </a:pPr>
            <a:r>
              <a:rPr lang="en-GB" sz="2400" dirty="0" smtClean="0"/>
              <a:t>Breathe at all times!</a:t>
            </a:r>
          </a:p>
          <a:p>
            <a:pPr>
              <a:spcBef>
                <a:spcPct val="50000"/>
              </a:spcBef>
            </a:pPr>
            <a:r>
              <a:rPr lang="en-GB" sz="2400" dirty="0" smtClean="0"/>
              <a:t>Gestures – if appropriate</a:t>
            </a:r>
          </a:p>
          <a:p>
            <a:pPr>
              <a:spcBef>
                <a:spcPct val="50000"/>
              </a:spcBef>
            </a:pPr>
            <a:r>
              <a:rPr lang="en-GB" sz="2400" dirty="0" smtClean="0"/>
              <a:t>Use of resources</a:t>
            </a:r>
          </a:p>
          <a:p>
            <a:pPr>
              <a:spcBef>
                <a:spcPct val="50000"/>
              </a:spcBef>
            </a:pPr>
            <a:r>
              <a:rPr lang="en-GB" sz="2400" dirty="0" smtClean="0"/>
              <a:t>PowerPoint, videos, tapes, pieces of work, worksheets, handouts or artefacts – use sensibly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2286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Key </a:t>
            </a:r>
            <a:r>
              <a:rPr lang="en-GB" b="1" dirty="0" smtClean="0"/>
              <a:t>Words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50000"/>
              </a:spcBef>
            </a:pPr>
            <a:r>
              <a:rPr lang="en-GB" sz="2400" dirty="0" smtClean="0"/>
              <a:t>Explain key words</a:t>
            </a:r>
          </a:p>
          <a:p>
            <a:pPr>
              <a:spcBef>
                <a:spcPct val="50000"/>
              </a:spcBef>
            </a:pPr>
            <a:r>
              <a:rPr lang="en-GB" sz="2400" dirty="0"/>
              <a:t>D</a:t>
            </a:r>
            <a:r>
              <a:rPr lang="en-GB" sz="2400" dirty="0" smtClean="0"/>
              <a:t>efine before you use them in context</a:t>
            </a:r>
          </a:p>
          <a:p>
            <a:pPr>
              <a:spcBef>
                <a:spcPct val="50000"/>
              </a:spcBef>
            </a:pPr>
            <a:r>
              <a:rPr lang="en-GB" sz="2400" dirty="0" smtClean="0"/>
              <a:t>Use simply and appropriate illustrations to explain complex ideas</a:t>
            </a:r>
          </a:p>
          <a:p>
            <a:pPr>
              <a:spcBef>
                <a:spcPct val="50000"/>
              </a:spcBef>
            </a:pPr>
            <a:r>
              <a:rPr lang="en-GB" sz="2400" dirty="0" smtClean="0"/>
              <a:t>Examples to support your argument</a:t>
            </a:r>
          </a:p>
          <a:p>
            <a:pPr>
              <a:spcBef>
                <a:spcPct val="50000"/>
              </a:spcBef>
            </a:pPr>
            <a:r>
              <a:rPr lang="en-GB" sz="2400" dirty="0" smtClean="0"/>
              <a:t>Repetition of the key points during your conclusion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1665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Consider the following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50000"/>
              </a:spcBef>
            </a:pPr>
            <a:r>
              <a:rPr lang="en-GB" sz="2800" dirty="0" smtClean="0"/>
              <a:t>Pronunciation</a:t>
            </a:r>
          </a:p>
          <a:p>
            <a:pPr>
              <a:spcBef>
                <a:spcPct val="50000"/>
              </a:spcBef>
            </a:pPr>
            <a:r>
              <a:rPr lang="en-GB" sz="2800" dirty="0" smtClean="0"/>
              <a:t>Practice long or unusual words</a:t>
            </a:r>
          </a:p>
          <a:p>
            <a:pPr>
              <a:spcBef>
                <a:spcPct val="50000"/>
              </a:spcBef>
            </a:pPr>
            <a:r>
              <a:rPr lang="en-GB" sz="2800" dirty="0" smtClean="0"/>
              <a:t>Enthusiasm 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S</a:t>
            </a:r>
            <a:r>
              <a:rPr lang="en-GB" sz="2800" dirty="0" smtClean="0"/>
              <a:t>how your interest in the subject area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A</a:t>
            </a:r>
            <a:r>
              <a:rPr lang="en-GB" sz="2800" dirty="0" smtClean="0"/>
              <a:t>llow a certain amount of enjoyment to show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7681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Confidence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50000"/>
              </a:spcBef>
            </a:pPr>
            <a:r>
              <a:rPr lang="en-GB" sz="2400" dirty="0" smtClean="0"/>
              <a:t>Lack of confidence </a:t>
            </a:r>
          </a:p>
          <a:p>
            <a:pPr lvl="1">
              <a:spcBef>
                <a:spcPct val="50000"/>
              </a:spcBef>
            </a:pPr>
            <a:r>
              <a:rPr lang="en-GB" dirty="0" smtClean="0"/>
              <a:t>moving your feet</a:t>
            </a:r>
          </a:p>
          <a:p>
            <a:pPr lvl="1">
              <a:spcBef>
                <a:spcPct val="50000"/>
              </a:spcBef>
            </a:pPr>
            <a:r>
              <a:rPr lang="en-GB" dirty="0" smtClean="0"/>
              <a:t>looking at the floor</a:t>
            </a:r>
          </a:p>
          <a:p>
            <a:pPr lvl="1">
              <a:spcBef>
                <a:spcPct val="50000"/>
              </a:spcBef>
            </a:pPr>
            <a:r>
              <a:rPr lang="en-GB" dirty="0" smtClean="0"/>
              <a:t>speaking very quickly</a:t>
            </a:r>
          </a:p>
          <a:p>
            <a:pPr>
              <a:spcBef>
                <a:spcPct val="50000"/>
              </a:spcBef>
            </a:pPr>
            <a:r>
              <a:rPr lang="en-GB" sz="2400" dirty="0" smtClean="0"/>
              <a:t>Long/scruffy notes: you may get LOST!</a:t>
            </a:r>
          </a:p>
          <a:p>
            <a:pPr>
              <a:spcBef>
                <a:spcPct val="50000"/>
              </a:spcBef>
            </a:pPr>
            <a:r>
              <a:rPr lang="en-GB" sz="2400" dirty="0"/>
              <a:t>S</a:t>
            </a:r>
            <a:r>
              <a:rPr lang="en-GB" sz="2400" dirty="0" smtClean="0"/>
              <a:t>hort notes with key points or ideas support your confidence levels immensely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7887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Almost the Last </a:t>
            </a:r>
            <a:r>
              <a:rPr lang="en-GB" b="1" dirty="0" smtClean="0"/>
              <a:t>Thought!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50000"/>
              </a:spcBef>
            </a:pPr>
            <a:r>
              <a:rPr lang="en-GB" sz="2400" dirty="0" smtClean="0"/>
              <a:t>Choice of subject</a:t>
            </a:r>
          </a:p>
          <a:p>
            <a:pPr lvl="1">
              <a:spcBef>
                <a:spcPct val="50000"/>
              </a:spcBef>
            </a:pPr>
            <a:r>
              <a:rPr lang="en-GB" sz="2000" dirty="0" smtClean="0"/>
              <a:t> one that interests you</a:t>
            </a:r>
          </a:p>
          <a:p>
            <a:pPr lvl="1">
              <a:spcBef>
                <a:spcPct val="50000"/>
              </a:spcBef>
            </a:pPr>
            <a:r>
              <a:rPr lang="en-GB" sz="2000" dirty="0" smtClean="0"/>
              <a:t> one that you feel strongly about</a:t>
            </a:r>
          </a:p>
          <a:p>
            <a:pPr>
              <a:spcBef>
                <a:spcPct val="50000"/>
              </a:spcBef>
              <a:buFontTx/>
              <a:buChar char="•"/>
            </a:pPr>
            <a:endParaRPr lang="en-GB" sz="2400" dirty="0" smtClean="0"/>
          </a:p>
          <a:p>
            <a:pPr>
              <a:spcBef>
                <a:spcPct val="50000"/>
              </a:spcBef>
            </a:pPr>
            <a:r>
              <a:rPr lang="en-GB" sz="2400" dirty="0" smtClean="0"/>
              <a:t>Motivation for the subject will be passed on to the audience and will give you the confidence to continue.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9161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Lastly – Enjoy</a:t>
            </a:r>
            <a:r>
              <a:rPr lang="en-GB" b="1" dirty="0" smtClean="0"/>
              <a:t>!</a:t>
            </a:r>
            <a:r>
              <a:rPr lang="cy-GB" b="1" dirty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50000"/>
              </a:spcBef>
            </a:pPr>
            <a:r>
              <a:rPr lang="en-GB" sz="2400" dirty="0" smtClean="0"/>
              <a:t>Smiling is important</a:t>
            </a:r>
          </a:p>
          <a:p>
            <a:pPr>
              <a:spcBef>
                <a:spcPct val="50000"/>
              </a:spcBef>
            </a:pPr>
            <a:r>
              <a:rPr lang="en-GB" sz="2400" dirty="0"/>
              <a:t>I</a:t>
            </a:r>
            <a:r>
              <a:rPr lang="en-GB" sz="2400" dirty="0" smtClean="0"/>
              <a:t>f you smile the audience smiles</a:t>
            </a:r>
          </a:p>
          <a:p>
            <a:pPr>
              <a:spcBef>
                <a:spcPct val="50000"/>
              </a:spcBef>
            </a:pPr>
            <a:r>
              <a:rPr lang="en-GB" sz="2400" dirty="0"/>
              <a:t>I</a:t>
            </a:r>
            <a:r>
              <a:rPr lang="en-GB" sz="2400" dirty="0" smtClean="0"/>
              <a:t>f the audience smiles you feel more relaxed</a:t>
            </a:r>
          </a:p>
          <a:p>
            <a:pPr>
              <a:spcBef>
                <a:spcPct val="50000"/>
              </a:spcBef>
            </a:pPr>
            <a:r>
              <a:rPr lang="en-GB" sz="2400" dirty="0" smtClean="0"/>
              <a:t>Enjoy the process!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47713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Seminar Presentations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What do you think are the common problems with presentations?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38140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Seminar Presentations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According to Lashley (1995, p. 105) common problems with presentations could include: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A lack of preparation</a:t>
            </a:r>
          </a:p>
          <a:p>
            <a:pPr lvl="1"/>
            <a:r>
              <a:rPr lang="en-GB" i="1" dirty="0" smtClean="0"/>
              <a:t>What can this lead to?</a:t>
            </a:r>
          </a:p>
          <a:p>
            <a:r>
              <a:rPr lang="en-GB" dirty="0" smtClean="0"/>
              <a:t>Anxiety</a:t>
            </a:r>
          </a:p>
          <a:p>
            <a:pPr lvl="1"/>
            <a:r>
              <a:rPr lang="en-GB" i="1" dirty="0" smtClean="0"/>
              <a:t>What strategies can we put in place to ease any anxiety?</a:t>
            </a:r>
          </a:p>
          <a:p>
            <a:r>
              <a:rPr lang="en-GB" dirty="0" smtClean="0"/>
              <a:t>An absence of or poor visual aids and support materials</a:t>
            </a:r>
          </a:p>
          <a:p>
            <a:pPr lvl="1"/>
            <a:r>
              <a:rPr lang="en-GB" i="1" dirty="0" smtClean="0"/>
              <a:t>What do you need to consider when preparing your visual aids and support materials?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355087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Seminar Presentations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www.youtube.com/watch?v=i68a6M5FFBc</a:t>
            </a:r>
            <a:endParaRPr lang="en-GB" dirty="0" smtClean="0"/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www.youtube.com/watch?v=ATfY8dvbuFg</a:t>
            </a:r>
            <a:endParaRPr lang="en-GB" dirty="0" smtClean="0"/>
          </a:p>
          <a:p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www.youtube.com/watch?v=5utoLhjUuAI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7917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Seminar Presentations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554777"/>
            <a:ext cx="10515600" cy="3996629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Lashley (1995, p. 105) notes how: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/>
              <a:t>P</a:t>
            </a:r>
            <a:r>
              <a:rPr lang="en-GB" dirty="0" smtClean="0"/>
              <a:t>oor preparation results in ill-timed presentations lacking in structure.</a:t>
            </a:r>
          </a:p>
          <a:p>
            <a:r>
              <a:rPr lang="en-GB" dirty="0" smtClean="0"/>
              <a:t>A speaker who is not well prepared will soon ‘loose’ the audience</a:t>
            </a:r>
          </a:p>
          <a:p>
            <a:pPr lvl="1"/>
            <a:r>
              <a:rPr lang="en-GB" dirty="0" smtClean="0"/>
              <a:t>This can reduce the speaker’s confidence and increase their anxiety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6809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Seminar Presentations </a:t>
            </a:r>
            <a:br>
              <a:rPr lang="en-GB" b="1" dirty="0" smtClean="0"/>
            </a:br>
            <a:r>
              <a:rPr lang="en-GB" sz="2200" dirty="0" smtClean="0"/>
              <a:t>As with your written assignments, good planning is key to successful seminar presentations.  For example, you need to:</a:t>
            </a:r>
            <a:endParaRPr lang="en-GB" sz="31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2671156"/>
            <a:ext cx="5181600" cy="3505807"/>
          </a:xfrm>
        </p:spPr>
        <p:txBody>
          <a:bodyPr>
            <a:normAutofit fontScale="85000" lnSpcReduction="20000"/>
          </a:bodyPr>
          <a:lstStyle/>
          <a:p>
            <a:r>
              <a:rPr lang="en-GB" sz="1800" dirty="0" smtClean="0"/>
              <a:t>“Develop the aims and objectives of the presentation.</a:t>
            </a:r>
          </a:p>
          <a:p>
            <a:r>
              <a:rPr lang="en-GB" sz="1800" dirty="0" smtClean="0"/>
              <a:t>Consider the audience, their needs, background and prior knowledge of the topic.</a:t>
            </a:r>
          </a:p>
          <a:p>
            <a:r>
              <a:rPr lang="en-GB" sz="1800" dirty="0" smtClean="0"/>
              <a:t>Plan the key points to be made and their sequence.  It is a good idea to limit the number of themes in your presentation – do not make the presentation over-complex.</a:t>
            </a:r>
          </a:p>
          <a:p>
            <a:r>
              <a:rPr lang="en-GB" sz="1800" dirty="0" smtClean="0"/>
              <a:t>Plan the presentation using keywords.  Writing out the full text of a speech is a mistake.  Invariably the delivery is boring.</a:t>
            </a:r>
          </a:p>
          <a:p>
            <a:r>
              <a:rPr lang="en-GB" sz="1800" dirty="0"/>
              <a:t>Plan visual aids and </a:t>
            </a:r>
            <a:r>
              <a:rPr lang="en-GB" sz="1800" dirty="0" err="1"/>
              <a:t>handouts</a:t>
            </a:r>
            <a:r>
              <a:rPr lang="en-GB" sz="1800" dirty="0"/>
              <a:t>.  Remember these should support the presentation, reinforcing key points and helping the audience to visualise what you are saying.</a:t>
            </a:r>
          </a:p>
          <a:p>
            <a:endParaRPr lang="en-GB" sz="1800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671156"/>
            <a:ext cx="5181600" cy="3505807"/>
          </a:xfrm>
        </p:spPr>
        <p:txBody>
          <a:bodyPr>
            <a:noAutofit/>
          </a:bodyPr>
          <a:lstStyle/>
          <a:p>
            <a:r>
              <a:rPr lang="en-GB" sz="1800" dirty="0" smtClean="0"/>
              <a:t>Structure the introduction to give an overview of what will be said.</a:t>
            </a:r>
          </a:p>
          <a:p>
            <a:r>
              <a:rPr lang="en-GB" sz="1800" dirty="0" smtClean="0"/>
              <a:t>Develop a strong conclusion.  This should reinforce the key themes/points.</a:t>
            </a:r>
          </a:p>
          <a:p>
            <a:r>
              <a:rPr lang="en-GB" sz="1800" b="1" u="sng" dirty="0" smtClean="0"/>
              <a:t>Rehearse the presentation using visual aids.</a:t>
            </a:r>
          </a:p>
          <a:p>
            <a:r>
              <a:rPr lang="en-GB" sz="1800" dirty="0" smtClean="0"/>
              <a:t>Check out the venue and equipment.</a:t>
            </a:r>
          </a:p>
          <a:p>
            <a:r>
              <a:rPr lang="en-GB" sz="1800" dirty="0" smtClean="0"/>
              <a:t>Consider dress and appearance so as to maximise authority.</a:t>
            </a:r>
          </a:p>
          <a:p>
            <a:r>
              <a:rPr lang="en-GB" sz="1800" dirty="0" smtClean="0"/>
              <a:t>Think success”.</a:t>
            </a:r>
          </a:p>
          <a:p>
            <a:pPr marL="0" indent="0" algn="r">
              <a:buNone/>
            </a:pPr>
            <a:r>
              <a:rPr lang="en-GB" sz="1800" dirty="0" smtClean="0"/>
              <a:t>(</a:t>
            </a:r>
            <a:r>
              <a:rPr lang="en-GB" sz="1800" dirty="0" smtClean="0"/>
              <a:t>Lashley, 1995, p. 105 </a:t>
            </a:r>
            <a:r>
              <a:rPr lang="en-GB" sz="1800" b="1" u="sng" dirty="0" smtClean="0"/>
              <a:t>emphasis added)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912678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Seminar Presentations</a:t>
            </a:r>
            <a:br>
              <a:rPr lang="en-GB" b="1" dirty="0" smtClean="0"/>
            </a:br>
            <a:r>
              <a:rPr lang="en-GB" sz="2200" dirty="0" smtClean="0"/>
              <a:t>“Anxiety is probably the most widespread cause of poor presentation performance amongst students” (Lashley, 1995, p. 105)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1" dirty="0" smtClean="0"/>
              <a:t>Be organised </a:t>
            </a:r>
            <a:r>
              <a:rPr lang="en-GB" dirty="0" smtClean="0"/>
              <a:t>– good preparation and organisation will help you to reduce anxiety.</a:t>
            </a:r>
          </a:p>
          <a:p>
            <a:r>
              <a:rPr lang="en-GB" b="1" dirty="0" smtClean="0"/>
              <a:t>Think success </a:t>
            </a:r>
            <a:r>
              <a:rPr lang="en-GB" dirty="0" smtClean="0"/>
              <a:t>– visualise yourself in the room giving a successful seminar presentation.  Also, think of what could go wrong, and plan how you would overcome this.</a:t>
            </a:r>
          </a:p>
          <a:p>
            <a:r>
              <a:rPr lang="en-GB" b="1" dirty="0" smtClean="0"/>
              <a:t>Practice</a:t>
            </a:r>
            <a:r>
              <a:rPr lang="en-GB" dirty="0" smtClean="0"/>
              <a:t> – ‘run through’ with your visual aids a few times.  Time how long it takes – add/omit if necessary.  Remember that the pace of your voice may be quicker if you feel nervous, so slow your pace down when practicing.  Practice in front of a critical friend/record yourself.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603500"/>
            <a:ext cx="5181600" cy="4152301"/>
          </a:xfrm>
        </p:spPr>
        <p:txBody>
          <a:bodyPr>
            <a:normAutofit fontScale="85000" lnSpcReduction="10000"/>
          </a:bodyPr>
          <a:lstStyle/>
          <a:p>
            <a:r>
              <a:rPr lang="en-GB" b="1" dirty="0" smtClean="0"/>
              <a:t>Breathe deeply</a:t>
            </a:r>
            <a:r>
              <a:rPr lang="en-GB" dirty="0" smtClean="0"/>
              <a:t> – a few deep breaths before you start will help you to focus and to relax (</a:t>
            </a:r>
            <a:r>
              <a:rPr lang="en-GB" i="1" dirty="0" smtClean="0"/>
              <a:t>remember – your peers will also feel as you do</a:t>
            </a:r>
            <a:r>
              <a:rPr lang="en-GB" dirty="0" smtClean="0"/>
              <a:t>).</a:t>
            </a:r>
          </a:p>
          <a:p>
            <a:r>
              <a:rPr lang="en-GB" b="1" dirty="0" smtClean="0"/>
              <a:t>Relax </a:t>
            </a:r>
            <a:r>
              <a:rPr lang="en-GB" dirty="0" smtClean="0"/>
              <a:t>– tell yourself that you are relaxed! Focus on the interesting things you are about to say instead of focusing on fear.</a:t>
            </a:r>
          </a:p>
          <a:p>
            <a:r>
              <a:rPr lang="en-GB" b="1" dirty="0" smtClean="0"/>
              <a:t>Release tension</a:t>
            </a:r>
            <a:r>
              <a:rPr lang="en-GB" dirty="0" smtClean="0"/>
              <a:t> – tension can make your body shake – think of exercises that you can do to release this.</a:t>
            </a:r>
          </a:p>
          <a:p>
            <a:r>
              <a:rPr lang="en-GB" b="1" dirty="0" smtClean="0"/>
              <a:t>Move around </a:t>
            </a:r>
            <a:r>
              <a:rPr lang="en-GB" dirty="0" smtClean="0"/>
              <a:t>– move around, make gestures –this may help you to relax.</a:t>
            </a:r>
          </a:p>
          <a:p>
            <a:r>
              <a:rPr lang="en-GB" b="1" dirty="0" smtClean="0"/>
              <a:t>Eye contact</a:t>
            </a:r>
            <a:r>
              <a:rPr lang="en-GB" dirty="0" smtClean="0"/>
              <a:t> – this will help you relax, and is a good indicator that your audience is interested in what you are saying</a:t>
            </a:r>
          </a:p>
          <a:p>
            <a:pPr marL="0" indent="0">
              <a:buNone/>
            </a:pPr>
            <a:endParaRPr lang="en-GB" b="1" dirty="0"/>
          </a:p>
          <a:p>
            <a:pPr marL="0" indent="0" algn="r">
              <a:buNone/>
            </a:pPr>
            <a:r>
              <a:rPr lang="en-GB" dirty="0" smtClean="0"/>
              <a:t>Adapted from </a:t>
            </a:r>
            <a:r>
              <a:rPr lang="en-GB" dirty="0" err="1" smtClean="0"/>
              <a:t>Lashley</a:t>
            </a:r>
            <a:r>
              <a:rPr lang="en-GB" dirty="0" smtClean="0"/>
              <a:t> (1995, pp. 105-106)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476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Seminar Presentations: visual aids</a:t>
            </a:r>
            <a:endParaRPr lang="en-GB" b="1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Why is the use of visual aids helpful?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4075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Seminar Presentations: visual aids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1" dirty="0" smtClean="0"/>
              <a:t>Use visual aids for a purpose:</a:t>
            </a:r>
          </a:p>
          <a:p>
            <a:pPr lvl="1"/>
            <a:r>
              <a:rPr lang="en-GB" dirty="0" smtClean="0"/>
              <a:t>To focus the audience’s attention</a:t>
            </a:r>
          </a:p>
          <a:p>
            <a:pPr lvl="1"/>
            <a:r>
              <a:rPr lang="en-GB" dirty="0" smtClean="0"/>
              <a:t>To reinforce your verbal message</a:t>
            </a:r>
          </a:p>
          <a:p>
            <a:pPr lvl="1"/>
            <a:r>
              <a:rPr lang="en-GB" dirty="0" smtClean="0"/>
              <a:t>To stimulate interest</a:t>
            </a:r>
          </a:p>
          <a:p>
            <a:pPr lvl="1"/>
            <a:r>
              <a:rPr lang="en-GB" dirty="0" smtClean="0"/>
              <a:t>To illustrate factors which are hard to visualise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1" dirty="0" smtClean="0"/>
              <a:t>Avoid using visuals:</a:t>
            </a:r>
          </a:p>
          <a:p>
            <a:pPr lvl="1"/>
            <a:r>
              <a:rPr lang="en-GB" dirty="0" smtClean="0"/>
              <a:t>Just to impress your audience with very detailed information</a:t>
            </a:r>
          </a:p>
          <a:p>
            <a:pPr lvl="1"/>
            <a:r>
              <a:rPr lang="en-GB" dirty="0" smtClean="0"/>
              <a:t>To avoid interacting with the audience</a:t>
            </a:r>
          </a:p>
          <a:p>
            <a:pPr lvl="1"/>
            <a:r>
              <a:rPr lang="en-GB" dirty="0" smtClean="0"/>
              <a:t>To make your presentation over-complex</a:t>
            </a:r>
          </a:p>
          <a:p>
            <a:pPr lvl="1"/>
            <a:r>
              <a:rPr lang="en-GB" dirty="0" smtClean="0"/>
              <a:t>To present simple ideas which can be stated verbally</a:t>
            </a:r>
          </a:p>
          <a:p>
            <a:pPr lvl="1"/>
            <a:endParaRPr lang="en-GB" dirty="0"/>
          </a:p>
          <a:p>
            <a:pPr marL="457200" lvl="1" indent="0" algn="r">
              <a:buNone/>
            </a:pPr>
            <a:r>
              <a:rPr lang="en-GB" dirty="0" smtClean="0"/>
              <a:t>(Lashley, 1995, p. 106)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9510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Seminar Presentations: visual aids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Use the </a:t>
            </a:r>
            <a:r>
              <a:rPr lang="en-GB" sz="2400" b="1" dirty="0" smtClean="0"/>
              <a:t>KISS</a:t>
            </a:r>
            <a:r>
              <a:rPr lang="en-GB" sz="2400" dirty="0" smtClean="0"/>
              <a:t> principle!</a:t>
            </a:r>
          </a:p>
        </p:txBody>
      </p:sp>
    </p:spTree>
    <p:extLst>
      <p:ext uri="{BB962C8B-B14F-4D97-AF65-F5344CB8AC3E}">
        <p14:creationId xmlns:p14="http://schemas.microsoft.com/office/powerpoint/2010/main" val="4017853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Reference List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Lashley</a:t>
            </a: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(1995) </a:t>
            </a:r>
            <a:r>
              <a:rPr lang="en-GB" altLang="en-US" i="1" dirty="0" smtClean="0">
                <a:latin typeface="Arial" panose="020B0604020202020204" pitchFamily="34" charset="0"/>
                <a:cs typeface="Arial" panose="020B0604020202020204" pitchFamily="34" charset="0"/>
              </a:rPr>
              <a:t>Improving Study Skills: a competence approach, </a:t>
            </a: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London: </a:t>
            </a:r>
            <a:r>
              <a:rPr lang="en-GB" alt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Cassell</a:t>
            </a: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7058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455</TotalTime>
  <Words>1637</Words>
  <Application>Microsoft Office PowerPoint</Application>
  <PresentationFormat>Widescreen</PresentationFormat>
  <Paragraphs>219</Paragraphs>
  <Slides>37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2" baseType="lpstr">
      <vt:lpstr>Arial</vt:lpstr>
      <vt:lpstr>Calibri</vt:lpstr>
      <vt:lpstr>Century Gothic</vt:lpstr>
      <vt:lpstr>Wingdings 3</vt:lpstr>
      <vt:lpstr>Ion Boardroom</vt:lpstr>
      <vt:lpstr>Seminar Presentations</vt:lpstr>
      <vt:lpstr>Assessment Component 2</vt:lpstr>
      <vt:lpstr>Seminars  </vt:lpstr>
      <vt:lpstr>Your Seminar Assessment </vt:lpstr>
      <vt:lpstr>Length of Time for Seminar</vt:lpstr>
      <vt:lpstr>How to Apportion Your Time! </vt:lpstr>
      <vt:lpstr>But I Can’t Remember Everything I Need to Say! </vt:lpstr>
      <vt:lpstr>Cue Cards </vt:lpstr>
      <vt:lpstr>Introduction</vt:lpstr>
      <vt:lpstr>Main Points  </vt:lpstr>
      <vt:lpstr>Main Points Continued</vt:lpstr>
      <vt:lpstr>Conclusion   </vt:lpstr>
      <vt:lpstr>Try the following</vt:lpstr>
      <vt:lpstr>Main point one</vt:lpstr>
      <vt:lpstr>Main point two</vt:lpstr>
      <vt:lpstr>Main point three</vt:lpstr>
      <vt:lpstr>Conclusion</vt:lpstr>
      <vt:lpstr>So What’s Next? </vt:lpstr>
      <vt:lpstr>Eye Contact</vt:lpstr>
      <vt:lpstr>Pace, Pitch and Power</vt:lpstr>
      <vt:lpstr>Making the audience laugh?</vt:lpstr>
      <vt:lpstr>What else should I Consider?</vt:lpstr>
      <vt:lpstr>Key Words</vt:lpstr>
      <vt:lpstr>Consider the following</vt:lpstr>
      <vt:lpstr>Confidence</vt:lpstr>
      <vt:lpstr>Almost the Last Thought!</vt:lpstr>
      <vt:lpstr>Lastly – Enjoy! </vt:lpstr>
      <vt:lpstr>Seminar Presentations</vt:lpstr>
      <vt:lpstr>Seminar Presentations</vt:lpstr>
      <vt:lpstr>Seminar Presentations</vt:lpstr>
      <vt:lpstr>Seminar Presentations</vt:lpstr>
      <vt:lpstr>Seminar Presentations  As with your written assignments, good planning is key to successful seminar presentations.  For example, you need to:</vt:lpstr>
      <vt:lpstr>Seminar Presentations “Anxiety is probably the most widespread cause of poor presentation performance amongst students” (Lashley, 1995, p. 105)</vt:lpstr>
      <vt:lpstr>Seminar Presentations: visual aids</vt:lpstr>
      <vt:lpstr>Seminar Presentations: visual aids</vt:lpstr>
      <vt:lpstr>Seminar Presentations: visual aids</vt:lpstr>
      <vt:lpstr>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SJYW4009</dc:title>
  <dc:creator>Angharad Lewis</dc:creator>
  <cp:lastModifiedBy>Angharad Lewis</cp:lastModifiedBy>
  <cp:revision>32</cp:revision>
  <cp:lastPrinted>2017-10-12T13:19:51Z</cp:lastPrinted>
  <dcterms:created xsi:type="dcterms:W3CDTF">2015-11-22T15:42:56Z</dcterms:created>
  <dcterms:modified xsi:type="dcterms:W3CDTF">2019-11-10T17:55:40Z</dcterms:modified>
</cp:coreProperties>
</file>