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75" r:id="rId5"/>
    <p:sldId id="269" r:id="rId6"/>
    <p:sldId id="264" r:id="rId7"/>
    <p:sldId id="270" r:id="rId8"/>
    <p:sldId id="265" r:id="rId9"/>
    <p:sldId id="271" r:id="rId10"/>
    <p:sldId id="266" r:id="rId11"/>
    <p:sldId id="272" r:id="rId12"/>
    <p:sldId id="267" r:id="rId13"/>
    <p:sldId id="273" r:id="rId14"/>
    <p:sldId id="268" r:id="rId15"/>
    <p:sldId id="274" r:id="rId16"/>
    <p:sldId id="277" r:id="rId17"/>
    <p:sldId id="278" r:id="rId18"/>
    <p:sldId id="260" r:id="rId19"/>
    <p:sldId id="261" r:id="rId20"/>
    <p:sldId id="262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59" d="100"/>
          <a:sy n="59" d="100"/>
        </p:scale>
        <p:origin x="7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ibbott" userId="7917f0ec-fd24-40bb-a92f-f2cebc805cb0" providerId="ADAL" clId="{5FB89C77-1689-4DB8-B6C3-0E12FB963FF0}"/>
    <pc:docChg chg="custSel modSld">
      <pc:chgData name="Andrew Tibbott" userId="7917f0ec-fd24-40bb-a92f-f2cebc805cb0" providerId="ADAL" clId="{5FB89C77-1689-4DB8-B6C3-0E12FB963FF0}" dt="2018-01-22T20:06:54.384" v="33" actId="20577"/>
      <pc:docMkLst>
        <pc:docMk/>
      </pc:docMkLst>
      <pc:sldChg chg="modSp">
        <pc:chgData name="Andrew Tibbott" userId="7917f0ec-fd24-40bb-a92f-f2cebc805cb0" providerId="ADAL" clId="{5FB89C77-1689-4DB8-B6C3-0E12FB963FF0}" dt="2018-01-22T20:01:49.183" v="14" actId="20577"/>
        <pc:sldMkLst>
          <pc:docMk/>
          <pc:sldMk cId="323401030" sldId="260"/>
        </pc:sldMkLst>
        <pc:spChg chg="mod">
          <ac:chgData name="Andrew Tibbott" userId="7917f0ec-fd24-40bb-a92f-f2cebc805cb0" providerId="ADAL" clId="{5FB89C77-1689-4DB8-B6C3-0E12FB963FF0}" dt="2018-01-22T20:01:49.183" v="14" actId="20577"/>
          <ac:spMkLst>
            <pc:docMk/>
            <pc:sldMk cId="323401030" sldId="260"/>
            <ac:spMk id="147459" creationId="{00000000-0000-0000-0000-000000000000}"/>
          </ac:spMkLst>
        </pc:spChg>
      </pc:sldChg>
      <pc:sldChg chg="modSp">
        <pc:chgData name="Andrew Tibbott" userId="7917f0ec-fd24-40bb-a92f-f2cebc805cb0" providerId="ADAL" clId="{5FB89C77-1689-4DB8-B6C3-0E12FB963FF0}" dt="2018-01-22T20:06:54.384" v="33" actId="20577"/>
        <pc:sldMkLst>
          <pc:docMk/>
          <pc:sldMk cId="603670651" sldId="261"/>
        </pc:sldMkLst>
        <pc:spChg chg="mod">
          <ac:chgData name="Andrew Tibbott" userId="7917f0ec-fd24-40bb-a92f-f2cebc805cb0" providerId="ADAL" clId="{5FB89C77-1689-4DB8-B6C3-0E12FB963FF0}" dt="2018-01-22T20:06:54.384" v="33" actId="20577"/>
          <ac:spMkLst>
            <pc:docMk/>
            <pc:sldMk cId="603670651" sldId="261"/>
            <ac:spMk id="14950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A6E7AE-883C-446C-AFD1-F32D9631BCD7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F3128C-D515-4EEF-ABAE-EBD506112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098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A0D7F4-77A2-46AA-8FEB-EA9E979C1F55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50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519C90F-8986-4F62-98E0-498F311BCBFB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232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FBCA80F-F8A8-4F4B-B3A5-E48E5B10D215}" type="slidenum">
              <a:rPr lang="en-GB" altLang="en-US" smtClean="0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16458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Materials and Manufacturing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Andy Tibbott</a:t>
            </a:r>
          </a:p>
        </p:txBody>
      </p:sp>
    </p:spTree>
    <p:extLst>
      <p:ext uri="{BB962C8B-B14F-4D97-AF65-F5344CB8AC3E}">
        <p14:creationId xmlns:p14="http://schemas.microsoft.com/office/powerpoint/2010/main" val="2785891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</a:t>
            </a:r>
            <a:br>
              <a:rPr lang="en-GB" dirty="0"/>
            </a:br>
            <a:r>
              <a:rPr lang="en-GB" dirty="0"/>
              <a:t>									What is a Material???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material is the matter that things are made of. </a:t>
            </a:r>
          </a:p>
          <a:p>
            <a:r>
              <a:rPr lang="en-GB" dirty="0"/>
              <a:t>There are almost infinite material choices available to us as engineers. </a:t>
            </a:r>
          </a:p>
          <a:p>
            <a:r>
              <a:rPr lang="en-GB" dirty="0"/>
              <a:t>To be able to select the best material for a product we need a way of referencing materials against each other.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673" y="4121550"/>
            <a:ext cx="4901648" cy="191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06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1164197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42543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</a:t>
            </a:r>
            <a:r>
              <a:rPr lang="en-GB" dirty="0" smtClean="0"/>
              <a:t>project.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	Strength is the measure of resistance to failure or plastic deformation 			under a given load.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02169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970612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The stiffness or Young’s modulus of a material is the resistance to 				stretching under elastic deformation.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963558" y="3102484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Stiffness</a:t>
            </a:r>
          </a:p>
        </p:txBody>
      </p:sp>
    </p:spTree>
    <p:extLst>
      <p:ext uri="{BB962C8B-B14F-4D97-AF65-F5344CB8AC3E}">
        <p14:creationId xmlns:p14="http://schemas.microsoft.com/office/powerpoint/2010/main" val="3648815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3776445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	Ductility is a term that defines the materials ability to be drawn into 			wire or hammered thin.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87412" y="2974905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Ductility</a:t>
            </a:r>
          </a:p>
        </p:txBody>
      </p:sp>
    </p:spTree>
    <p:extLst>
      <p:ext uri="{BB962C8B-B14F-4D97-AF65-F5344CB8AC3E}">
        <p14:creationId xmlns:p14="http://schemas.microsoft.com/office/powerpoint/2010/main" val="2926232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3903597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	Material brittleness is a term that describes a sudden failure without 			significant plastic deformation.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938764" y="2963003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Brittleness</a:t>
            </a:r>
          </a:p>
        </p:txBody>
      </p:sp>
    </p:spTree>
    <p:extLst>
      <p:ext uri="{BB962C8B-B14F-4D97-AF65-F5344CB8AC3E}">
        <p14:creationId xmlns:p14="http://schemas.microsoft.com/office/powerpoint/2010/main" val="3482256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3283684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Material toughness is the ability of a material to absorb energy and 			deform without fracture.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956547" y="291186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Toughness</a:t>
            </a:r>
          </a:p>
        </p:txBody>
      </p:sp>
    </p:spTree>
    <p:extLst>
      <p:ext uri="{BB962C8B-B14F-4D97-AF65-F5344CB8AC3E}">
        <p14:creationId xmlns:p14="http://schemas.microsoft.com/office/powerpoint/2010/main" val="4231278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802608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	Hardness is the measure of a materials resistance to indentation, 				scratching or gouging.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930812" y="2880607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93331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Science vs Material Engineering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materials disciplines that concern us as Engineers. </a:t>
            </a:r>
          </a:p>
          <a:p>
            <a:endParaRPr lang="en-GB" dirty="0"/>
          </a:p>
          <a:p>
            <a:r>
              <a:rPr lang="en-GB" dirty="0"/>
              <a:t>Material Science is the investigation of material properties. </a:t>
            </a:r>
          </a:p>
          <a:p>
            <a:pPr lvl="1"/>
            <a:r>
              <a:rPr lang="en-GB" dirty="0"/>
              <a:t>Tensile, compression, hardness and ballistic testing are all examples of material science. </a:t>
            </a:r>
          </a:p>
          <a:p>
            <a:endParaRPr lang="en-GB" dirty="0"/>
          </a:p>
          <a:p>
            <a:r>
              <a:rPr lang="en-GB" dirty="0"/>
              <a:t>Material Engineering is the creation or modification of materials and material properties to meet a pre defined criteria. </a:t>
            </a:r>
          </a:p>
          <a:p>
            <a:pPr lvl="1"/>
            <a:r>
              <a:rPr lang="en-GB" dirty="0"/>
              <a:t>Alloying of metals and composite technology are examples of material engineering.</a:t>
            </a:r>
          </a:p>
        </p:txBody>
      </p:sp>
    </p:spTree>
    <p:extLst>
      <p:ext uri="{BB962C8B-B14F-4D97-AF65-F5344CB8AC3E}">
        <p14:creationId xmlns:p14="http://schemas.microsoft.com/office/powerpoint/2010/main" val="2267789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Material Science</a:t>
            </a:r>
            <a:br>
              <a:rPr lang="en-GB" dirty="0"/>
            </a:br>
            <a:r>
              <a:rPr lang="en-GB" dirty="0"/>
              <a:t>											Units of measure.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425" y="2169642"/>
            <a:ext cx="8596668" cy="3880773"/>
          </a:xfrm>
        </p:spPr>
        <p:txBody>
          <a:bodyPr/>
          <a:lstStyle/>
          <a:p>
            <a:r>
              <a:rPr lang="en-GB" dirty="0"/>
              <a:t>For all material science applications we use Si units.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Lengths are measured in Meters</a:t>
            </a:r>
          </a:p>
          <a:p>
            <a:pPr lvl="1"/>
            <a:r>
              <a:rPr lang="en-GB" dirty="0"/>
              <a:t>Mass is measured in Kg</a:t>
            </a:r>
          </a:p>
          <a:p>
            <a:pPr lvl="1"/>
            <a:r>
              <a:rPr lang="en-GB" dirty="0"/>
              <a:t>Forces are measured in </a:t>
            </a:r>
            <a:r>
              <a:rPr lang="en-GB" dirty="0" err="1"/>
              <a:t>Newtons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01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Hooke’s law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47459" name="Rectangle 3"/>
          <p:cNvSpPr>
            <a:spLocks noGrp="1" noChangeArrowheads="1"/>
          </p:cNvSpPr>
          <p:nvPr>
            <p:ph idx="1"/>
          </p:nvPr>
        </p:nvSpPr>
        <p:spPr>
          <a:xfrm>
            <a:off x="1812925" y="1412875"/>
            <a:ext cx="7443788" cy="4713288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dirty="0">
                <a:solidFill>
                  <a:schemeClr val="accent2"/>
                </a:solidFill>
              </a:rPr>
              <a:t>The force</a:t>
            </a:r>
            <a:r>
              <a:rPr lang="en-GB" altLang="en-US" sz="2400" b="1" dirty="0">
                <a:solidFill>
                  <a:srgbClr val="FF0000"/>
                </a:solidFill>
              </a:rPr>
              <a:t> (</a:t>
            </a:r>
            <a:r>
              <a:rPr lang="en-GB" altLang="en-US" sz="2400" b="1" i="1" dirty="0">
                <a:solidFill>
                  <a:srgbClr val="FF0000"/>
                </a:solidFill>
              </a:rPr>
              <a:t>F </a:t>
            </a:r>
            <a:r>
              <a:rPr lang="en-GB" altLang="en-US" sz="2400" b="1" dirty="0">
                <a:solidFill>
                  <a:srgbClr val="FF0000"/>
                </a:solidFill>
              </a:rPr>
              <a:t>) </a:t>
            </a:r>
            <a:r>
              <a:rPr lang="en-GB" altLang="en-US" sz="2400" b="1" dirty="0">
                <a:solidFill>
                  <a:schemeClr val="accent2"/>
                </a:solidFill>
              </a:rPr>
              <a:t>needed to stretch a spring is directly proportional to the extension</a:t>
            </a:r>
            <a:r>
              <a:rPr lang="en-GB" altLang="en-US" sz="2400" b="1" dirty="0">
                <a:solidFill>
                  <a:srgbClr val="FF0000"/>
                </a:solidFill>
              </a:rPr>
              <a:t> (</a:t>
            </a:r>
            <a:r>
              <a:rPr lang="en-GB" altLang="en-US" sz="2400" b="1" i="1" dirty="0">
                <a:solidFill>
                  <a:srgbClr val="FF0000"/>
                </a:solidFill>
              </a:rPr>
              <a:t>ΔL </a:t>
            </a:r>
            <a:r>
              <a:rPr lang="en-GB" altLang="en-US" sz="2400" b="1" dirty="0">
                <a:solidFill>
                  <a:srgbClr val="FF0000"/>
                </a:solidFill>
              </a:rPr>
              <a:t>) </a:t>
            </a:r>
            <a:r>
              <a:rPr lang="en-GB" altLang="en-US" sz="2400" b="1" dirty="0">
                <a:solidFill>
                  <a:schemeClr val="accent2"/>
                </a:solidFill>
              </a:rPr>
              <a:t>of a spring from its natural length.</a:t>
            </a:r>
            <a:r>
              <a:rPr lang="en-GB" altLang="en-US" sz="2400" b="1" dirty="0">
                <a:solidFill>
                  <a:srgbClr val="FF0000"/>
                </a:solidFill>
              </a:rPr>
              <a:t>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i="1" dirty="0">
                <a:solidFill>
                  <a:srgbClr val="FF0000"/>
                </a:solidFill>
              </a:rPr>
              <a:t>			</a:t>
            </a:r>
            <a:r>
              <a:rPr lang="en-GB" altLang="en-US" sz="2800" b="1" i="1" dirty="0">
                <a:solidFill>
                  <a:srgbClr val="FF0000"/>
                </a:solidFill>
              </a:rPr>
              <a:t>F α ΔL</a:t>
            </a:r>
            <a:endParaRPr lang="en-GB" altLang="en-US" sz="28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i="1" dirty="0"/>
              <a:t>Adding a constant of proportionality:</a:t>
            </a:r>
            <a:r>
              <a:rPr lang="en-GB" altLang="en-US" sz="2400" b="1" dirty="0"/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 i="1" dirty="0">
                <a:solidFill>
                  <a:srgbClr val="FF0000"/>
                </a:solidFill>
              </a:rPr>
              <a:t>			F = k ΔL</a:t>
            </a:r>
            <a:endParaRPr lang="en-GB" altLang="en-US" sz="28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i="1" dirty="0">
                <a:solidFill>
                  <a:srgbClr val="FF3300"/>
                </a:solidFill>
              </a:rPr>
              <a:t>	k</a:t>
            </a:r>
            <a:r>
              <a:rPr lang="en-GB" altLang="en-US" sz="2400" b="1" dirty="0">
                <a:solidFill>
                  <a:srgbClr val="FF3300"/>
                </a:solidFill>
              </a:rPr>
              <a:t> </a:t>
            </a:r>
            <a:r>
              <a:rPr lang="en-GB" altLang="en-US" sz="2400" b="1" dirty="0"/>
              <a:t>is called the spring constant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b="1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dirty="0">
                <a:solidFill>
                  <a:schemeClr val="accent2"/>
                </a:solidFill>
              </a:rPr>
              <a:t>The spring constant is the force required to produce an extension of one metre.  </a:t>
            </a:r>
            <a:r>
              <a:rPr lang="en-GB" altLang="en-US" sz="2400" b="1" dirty="0"/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dirty="0"/>
              <a:t>			unit = Nm</a:t>
            </a:r>
            <a:r>
              <a:rPr lang="en-GB" altLang="en-US" sz="2400" b="1" baseline="30000" dirty="0"/>
              <a:t>-1   </a:t>
            </a: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2340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 limit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341439"/>
            <a:ext cx="8229600" cy="4784725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800" b="1" dirty="0"/>
              <a:t>Up to a certain extension when the force is removed the spring will return to its original length. The spring is said to be behaving </a:t>
            </a:r>
            <a:r>
              <a:rPr lang="en-GB" altLang="en-US" sz="2800" b="1" dirty="0">
                <a:solidFill>
                  <a:srgbClr val="FF0000"/>
                </a:solidFill>
              </a:rPr>
              <a:t>elastically</a:t>
            </a:r>
            <a:r>
              <a:rPr lang="en-GB" altLang="en-US" sz="2800" b="1" dirty="0"/>
              <a:t>.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800" b="1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800" b="1" dirty="0"/>
              <a:t>If this critical extension is exceeded, known as the </a:t>
            </a:r>
            <a:r>
              <a:rPr lang="en-GB" altLang="en-US" sz="2800" b="1" dirty="0">
                <a:solidFill>
                  <a:srgbClr val="FF0000"/>
                </a:solidFill>
              </a:rPr>
              <a:t>elastic limit</a:t>
            </a:r>
            <a:r>
              <a:rPr lang="en-GB" altLang="en-US" sz="2800" b="1" dirty="0"/>
              <a:t>, the spring will be permanently stretched.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800" b="1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</a:rPr>
              <a:t>Plastic</a:t>
            </a:r>
            <a:r>
              <a:rPr lang="en-GB" altLang="en-US" sz="2800" b="1" dirty="0"/>
              <a:t> deformation then occurs and Hooke’s law is no longer obeyed by the spring.</a:t>
            </a:r>
          </a:p>
        </p:txBody>
      </p:sp>
    </p:spTree>
    <p:extLst>
      <p:ext uri="{BB962C8B-B14F-4D97-AF65-F5344CB8AC3E}">
        <p14:creationId xmlns:p14="http://schemas.microsoft.com/office/powerpoint/2010/main" val="60367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Question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51555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341438"/>
            <a:ext cx="4546600" cy="4824412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i="1"/>
              <a:t>A spring of natural length 15cm is extended by 3cm by a force of 6N. Calculate (a) the spring constant and (b) the length of the spring if a force of 18N is applied.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80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/>
              <a:t>(a)</a:t>
            </a:r>
            <a:r>
              <a:rPr lang="en-GB" altLang="en-US" sz="2800" i="1"/>
              <a:t> </a:t>
            </a:r>
            <a:r>
              <a:rPr lang="en-GB" altLang="en-US" sz="2800" b="1" i="1">
                <a:solidFill>
                  <a:srgbClr val="FF0000"/>
                </a:solidFill>
              </a:rPr>
              <a:t>F = k ΔL</a:t>
            </a:r>
            <a:r>
              <a:rPr lang="en-GB" altLang="en-US" sz="2800" i="1"/>
              <a:t> 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i="1"/>
              <a:t>→  </a:t>
            </a:r>
            <a:r>
              <a:rPr lang="en-GB" altLang="en-US" sz="2800" b="1" i="1">
                <a:solidFill>
                  <a:srgbClr val="FF0000"/>
                </a:solidFill>
              </a:rPr>
              <a:t>k = F / ΔL</a:t>
            </a:r>
            <a:r>
              <a:rPr lang="en-GB" altLang="en-US" sz="2800" i="1"/>
              <a:t>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/>
              <a:t>= 6N / 0.03m </a:t>
            </a:r>
            <a:endParaRPr lang="en-GB" altLang="en-US" sz="2800" i="1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 i="1">
                <a:solidFill>
                  <a:srgbClr val="FF0000"/>
                </a:solidFill>
              </a:rPr>
              <a:t>spring constant, k</a:t>
            </a:r>
            <a:r>
              <a:rPr lang="en-GB" altLang="en-US" sz="2800" b="1">
                <a:solidFill>
                  <a:srgbClr val="FF0000"/>
                </a:solidFill>
              </a:rPr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>
                <a:solidFill>
                  <a:srgbClr val="FF0000"/>
                </a:solidFill>
              </a:rPr>
              <a:t>= 200 Nm</a:t>
            </a:r>
            <a:r>
              <a:rPr lang="en-GB" altLang="en-US" sz="2800" b="1" baseline="30000">
                <a:solidFill>
                  <a:srgbClr val="FF0000"/>
                </a:solidFill>
              </a:rPr>
              <a:t>-1</a:t>
            </a:r>
          </a:p>
        </p:txBody>
      </p:sp>
      <p:sp>
        <p:nvSpPr>
          <p:cNvPr id="151556" name="Rectangle 4"/>
          <p:cNvSpPr>
            <a:spLocks noChangeArrowheads="1"/>
          </p:cNvSpPr>
          <p:nvPr/>
        </p:nvSpPr>
        <p:spPr bwMode="auto">
          <a:xfrm>
            <a:off x="6888163" y="1341438"/>
            <a:ext cx="3395662" cy="482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(b)</a:t>
            </a: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800" b="1" i="1">
                <a:solidFill>
                  <a:srgbClr val="FF0000"/>
                </a:solidFill>
                <a:latin typeface="Arial" panose="020B0604020202020204" pitchFamily="34" charset="0"/>
              </a:rPr>
              <a:t>F = k ΔL</a:t>
            </a: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  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→  </a:t>
            </a:r>
            <a:r>
              <a:rPr lang="en-GB" altLang="en-US" sz="2800" b="1" i="1">
                <a:solidFill>
                  <a:srgbClr val="FF0000"/>
                </a:solidFill>
                <a:latin typeface="Arial" panose="020B0604020202020204" pitchFamily="34" charset="0"/>
              </a:rPr>
              <a:t>ΔL = F / k</a:t>
            </a: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  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= 18N / 200 Nm</a:t>
            </a:r>
            <a:r>
              <a:rPr lang="en-GB" altLang="en-US" sz="2800" baseline="30000">
                <a:solidFill>
                  <a:schemeClr val="tx1"/>
                </a:solidFill>
                <a:latin typeface="Arial" panose="020B0604020202020204" pitchFamily="34" charset="0"/>
              </a:rPr>
              <a:t>-1</a:t>
            </a: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  </a:t>
            </a:r>
            <a:endParaRPr lang="en-GB" altLang="en-US" sz="2800" i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ΔL</a:t>
            </a: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 = 0.09 m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= 9 cm 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b="1">
                <a:solidFill>
                  <a:srgbClr val="FF0000"/>
                </a:solidFill>
                <a:latin typeface="Arial" panose="020B0604020202020204" pitchFamily="34" charset="0"/>
              </a:rPr>
              <a:t>And so the spring’s length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b="1">
                <a:solidFill>
                  <a:srgbClr val="FF0000"/>
                </a:solidFill>
                <a:latin typeface="Arial" panose="020B0604020202020204" pitchFamily="34" charset="0"/>
              </a:rPr>
              <a:t>= 24 cm</a:t>
            </a:r>
          </a:p>
        </p:txBody>
      </p:sp>
    </p:spTree>
    <p:extLst>
      <p:ext uri="{BB962C8B-B14F-4D97-AF65-F5344CB8AC3E}">
        <p14:creationId xmlns:p14="http://schemas.microsoft.com/office/powerpoint/2010/main" val="234087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Hooke’s </a:t>
            </a:r>
            <a:r>
              <a:rPr lang="en-GB" dirty="0"/>
              <a:t>Law practical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4655157" cy="3880773"/>
          </a:xfrm>
        </p:spPr>
        <p:txBody>
          <a:bodyPr/>
          <a:lstStyle/>
          <a:p>
            <a:r>
              <a:rPr lang="en-GB" dirty="0"/>
              <a:t>You all have a set of apparatus to carry out a investigation into the spring constant of the spring provided. </a:t>
            </a:r>
          </a:p>
          <a:p>
            <a:endParaRPr lang="en-GB" dirty="0"/>
          </a:p>
          <a:p>
            <a:r>
              <a:rPr lang="en-GB" dirty="0"/>
              <a:t>You need to record your results in a table and produce a graph from these.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14985"/>
          <a:stretch/>
        </p:blipFill>
        <p:spPr>
          <a:xfrm>
            <a:off x="5699250" y="2352958"/>
            <a:ext cx="4324350" cy="2753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0453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622</TotalTime>
  <Words>740</Words>
  <Application>Microsoft Office PowerPoint</Application>
  <PresentationFormat>Widescreen</PresentationFormat>
  <Paragraphs>191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Trebuchet MS</vt:lpstr>
      <vt:lpstr>Wingdings 3</vt:lpstr>
      <vt:lpstr>Facet</vt:lpstr>
      <vt:lpstr>Materials and Manufacturing</vt:lpstr>
      <vt:lpstr>Materials          What is a Material???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Science vs Material Engineering</vt:lpstr>
      <vt:lpstr>Material Science            Units of measure.</vt:lpstr>
      <vt:lpstr>Hooke’s law</vt:lpstr>
      <vt:lpstr>Elastic limit</vt:lpstr>
      <vt:lpstr>Question</vt:lpstr>
      <vt:lpstr>Hooke’s Law practical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Materials and Manufacturing</dc:title>
  <dc:creator>Andrew Tibbott</dc:creator>
  <cp:lastModifiedBy>Andrew Tibbott</cp:lastModifiedBy>
  <cp:revision>16</cp:revision>
  <dcterms:created xsi:type="dcterms:W3CDTF">2018-01-22T07:01:04Z</dcterms:created>
  <dcterms:modified xsi:type="dcterms:W3CDTF">2018-01-25T09:36:34Z</dcterms:modified>
</cp:coreProperties>
</file>