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61" r:id="rId2"/>
    <p:sldId id="265" r:id="rId3"/>
    <p:sldId id="321" r:id="rId4"/>
    <p:sldId id="350" r:id="rId5"/>
    <p:sldId id="349" r:id="rId6"/>
    <p:sldId id="348" r:id="rId7"/>
    <p:sldId id="363" r:id="rId8"/>
    <p:sldId id="362" r:id="rId9"/>
    <p:sldId id="344" r:id="rId10"/>
    <p:sldId id="346" r:id="rId11"/>
    <p:sldId id="333" r:id="rId12"/>
    <p:sldId id="334" r:id="rId13"/>
    <p:sldId id="335" r:id="rId14"/>
    <p:sldId id="340" r:id="rId15"/>
    <p:sldId id="341" r:id="rId16"/>
    <p:sldId id="358" r:id="rId17"/>
    <p:sldId id="361" r:id="rId18"/>
    <p:sldId id="360" r:id="rId19"/>
    <p:sldId id="357" r:id="rId20"/>
    <p:sldId id="314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8DF24CC-1F85-4FA6-856C-90003F806909}" v="142" dt="2020-04-17T11:40:49.14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713" autoAdjust="0"/>
    <p:restoredTop sz="75793" autoAdjust="0"/>
  </p:normalViewPr>
  <p:slideViewPr>
    <p:cSldViewPr snapToGrid="0">
      <p:cViewPr varScale="1">
        <p:scale>
          <a:sx n="69" d="100"/>
          <a:sy n="69" d="100"/>
        </p:scale>
        <p:origin x="393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19A868-4FFC-4662-B9ED-A7E72B2E53E6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CC2452-39BE-4F2C-89DB-C551449472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03260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CC2452-39BE-4F2C-89DB-C5514494723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49873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3D75D1-0CF7-487F-A77C-F53599D6E8A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76752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CC2452-39BE-4F2C-89DB-C5514494723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6822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CC2452-39BE-4F2C-89DB-C5514494723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7956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Question 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 consider:</a:t>
            </a:r>
          </a:p>
          <a:p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what ways is this approach to finding out about what works with children different from Vygotsky’s ZPD?  </a:t>
            </a:r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CC2452-39BE-4F2C-89DB-C5514494723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91558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CC2452-39BE-4F2C-89DB-C5514494723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17925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CC2452-39BE-4F2C-89DB-C5514494723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482054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CC2452-39BE-4F2C-89DB-C5514494723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266617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CC2452-39BE-4F2C-89DB-C5514494723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268667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CC2452-39BE-4F2C-89DB-C5514494723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81087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1A0AE0-81CE-446E-8541-2707F0DE39B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248887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1A0AE0-81CE-446E-8541-2707F0DE39B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132236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1A0AE0-81CE-446E-8541-2707F0DE39B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35225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1A0AE0-81CE-446E-8541-2707F0DE39B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075810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1A0AE0-81CE-446E-8541-2707F0DE39B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07813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CC2452-39BE-4F2C-89DB-C55144947233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664997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CC2452-39BE-4F2C-89DB-C55144947233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49700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CC2452-39BE-4F2C-89DB-C55144947233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513874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CC2452-39BE-4F2C-89DB-C55144947233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72865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F262E4-C501-4922-BCB4-F5C2DE2AA3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9B0D37-E651-4E2C-B4DE-7D9A9105E5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7B6C35-51F3-4ACC-9E8C-32731677D9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9D551-31A8-4962-B4D2-79EA6A91B5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B0C061-987F-4931-87F4-703C70DC1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68166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82054E-8A0C-4A9B-8588-A4ECD6CC6F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55F35-6F10-472B-9CE4-9A367BB14F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AC0D8B-9D7E-42CB-84A2-DA0D5A8274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EAF69C-6EAC-4E4D-9B73-944BD4702D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87DC7F-374D-49AD-906F-7EAA539F66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3712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06B818-F207-4757-8D71-4F7335B41B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221D92-5BE4-4781-94BD-6CDF34E62D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8C04F0-AD0C-4C78-B878-564854B9D7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23D88F-8860-497F-AA88-9A3D93C486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FE8589-599B-4E50-9986-678668061B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99267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CC5FD-4F77-4772-9410-16912E3690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D1C1A7-894B-49EF-AD42-1EDB7802B66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ACF861-FCBC-4E29-B8B0-57C875BD2A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03DC48-04AE-46F2-8487-024401E985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E3FF15-3963-49DA-B8A4-B983E7DFB7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C613A6-E2B9-4107-85E7-DE47283B4B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64320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CAA1A-1AD4-4F40-841B-78406E4F8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B80DA9-1AD1-4360-8A56-7FA9DDD97B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89FDF6-118B-4A15-A7FE-20DBB427D5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0796A23-5B29-444B-BE7B-A2DFCF76F2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7728597-61EE-4026-9CD0-336664F91BB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245F8CB-1057-4D2F-B09A-40D7D370BE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030B851-948F-46CA-9557-148CB394A9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1915FE4-3E86-4481-8315-CBF83994EC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3869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A92238-A490-4F3C-B09B-F1A2AFF072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894EE0-3D69-4867-83DD-9F9C00B2DA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CCE1551-6934-44C5-92C1-91C1BDE303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C52E27-5388-4992-8CBD-CD4EBA1B33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18913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F52E778-3357-4C94-969A-E848EE92FB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A9D4884-5966-4726-8569-5817867BAD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1977B1-BCBD-46C2-BF12-C9D366EBC2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60965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5D4B4B-9FA9-482E-8524-E1BBF819E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0F2E1E-78FA-4E3D-9765-15EE034498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E715CF-B6A4-431D-86EA-9937B3C7AF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492018-6B09-403B-A633-12AF36B736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D40BF0-023E-44CF-AFFD-27CF27F0A7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7855ED-2C0F-442E-BBF9-01DB3457C2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80234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42715-8501-42E3-B7DB-5971AB2730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DF99EC8-E0BC-4545-889C-A22B81C7E79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EE184F-9D32-4C0A-99C9-27CE9F33D9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6B9E93-4736-493E-8C4A-67816C57C2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41B19C-EB96-4689-BFFD-CCB1B46C12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C49619-0C38-4674-90BA-0DF3A69473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8621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4675E8-092A-478E-AB24-DED69D5D5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915D41-F9B4-4057-93BE-C721917E244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8B499C-022A-415B-B679-EEAE35C52A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FA5828-56B5-4CA5-B697-170ABFB520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76E4C6-B976-475A-BEEC-FAC011E123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5690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DA0DC8F-1FD0-42CA-A147-26DA8F6300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243D4C2-4628-4134-9C00-D937628AA9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FA00DB-AF13-466B-9A2C-321E372EE4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B1AC6B-0188-4F1A-904E-F55593E01E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0C6100-4FBD-4A77-A402-B2744FA6E5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750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73EC3F7-D835-4C19-ADDE-71685B4D8C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4B2B1D-0D50-4DCD-A071-0174578D4F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7925F9-4387-4900-8420-3B6655510AF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29925C-3DA4-4F8B-8E11-4F69043A7C72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A63FF7-5DA6-45C8-AE4E-27A81E68231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30E5A-D8F6-48E3-B4D0-8C8850A4A53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11062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3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3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3.pn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7.png"/><Relationship Id="rId5" Type="http://schemas.openxmlformats.org/officeDocument/2006/relationships/hyperlink" Target="https://www.youtube.com/watch?v=vjXQ1FNiPoc" TargetMode="Externa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0.jp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9.png"/><Relationship Id="rId11" Type="http://schemas.openxmlformats.org/officeDocument/2006/relationships/image" Target="../media/image3.png"/><Relationship Id="rId5" Type="http://schemas.openxmlformats.org/officeDocument/2006/relationships/image" Target="../media/image8.jpg"/><Relationship Id="rId10" Type="http://schemas.openxmlformats.org/officeDocument/2006/relationships/image" Target="../media/image13.png"/><Relationship Id="rId4" Type="http://schemas.openxmlformats.org/officeDocument/2006/relationships/notesSlide" Target="../notesSlides/notesSlide11.xml"/><Relationship Id="rId9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3.png"/><Relationship Id="rId5" Type="http://schemas.openxmlformats.org/officeDocument/2006/relationships/image" Target="../media/image14.pn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3.png"/><Relationship Id="rId5" Type="http://schemas.openxmlformats.org/officeDocument/2006/relationships/image" Target="../media/image15.pn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3.png"/><Relationship Id="rId5" Type="http://schemas.openxmlformats.org/officeDocument/2006/relationships/image" Target="../media/image16.png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3.png"/><Relationship Id="rId5" Type="http://schemas.openxmlformats.org/officeDocument/2006/relationships/image" Target="../media/image17.png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3.png"/><Relationship Id="rId5" Type="http://schemas.openxmlformats.org/officeDocument/2006/relationships/image" Target="../media/image18.png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slideLayout" Target="../slideLayouts/slideLayout7.xml"/><Relationship Id="rId7" Type="http://schemas.openxmlformats.org/officeDocument/2006/relationships/hyperlink" Target="https://s3-eu-west-1.amazonaws.com/hwb-live-storage/6f/9e/e5/67/6d66437cbcae802e261ebaa7/arsylwi-ar-blant.pdf" TargetMode="Externa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19.xml"/><Relationship Id="rId9" Type="http://schemas.openxmlformats.org/officeDocument/2006/relationships/hyperlink" Target="https://s3-eu-west-1.amazonaws.com/hwb-live-storage/a8/9c/a8/ee/f299432c801d025d875da415/observing-children.pdf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5" Type="http://schemas.openxmlformats.org/officeDocument/2006/relationships/image" Target="../media/image3.png"/><Relationship Id="rId4" Type="http://schemas.openxmlformats.org/officeDocument/2006/relationships/image" Target="../media/image2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house that has a sign on the side of a road&#10;&#10;Description automatically generated">
            <a:extLst>
              <a:ext uri="{FF2B5EF4-FFF2-40B4-BE49-F238E27FC236}">
                <a16:creationId xmlns:a16="http://schemas.microsoft.com/office/drawing/2014/main" id="{F183F11E-20DC-4A09-B1A0-EA319C073D6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391" y="202626"/>
            <a:ext cx="11831217" cy="64527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F4A6921C-40DF-4FD1-9436-EF02D4884CB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89696" y="5931474"/>
            <a:ext cx="1809750" cy="7239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00099BD-8897-4275-8557-1F99CDB99FD3}"/>
              </a:ext>
            </a:extLst>
          </p:cNvPr>
          <p:cNvSpPr txBox="1"/>
          <p:nvPr/>
        </p:nvSpPr>
        <p:spPr>
          <a:xfrm>
            <a:off x="292554" y="4096196"/>
            <a:ext cx="6391242" cy="2677656"/>
          </a:xfrm>
          <a:prstGeom prst="rect">
            <a:avLst/>
          </a:prstGeom>
          <a:solidFill>
            <a:schemeClr val="accent6">
              <a:lumMod val="20000"/>
              <a:lumOff val="80000"/>
              <a:alpha val="45000"/>
            </a:schemeClr>
          </a:solidFill>
        </p:spPr>
        <p:txBody>
          <a:bodyPr wrap="square" rtlCol="0">
            <a:spAutoFit/>
          </a:bodyPr>
          <a:lstStyle/>
          <a:p>
            <a:r>
              <a:rPr lang="cy-GB" sz="2000" b="1" dirty="0">
                <a:solidFill>
                  <a:srgbClr val="FF0000"/>
                </a:solidFill>
              </a:rPr>
              <a:t>Sesiwn 4:</a:t>
            </a:r>
            <a:endParaRPr lang="en-GB" sz="2000" b="1" dirty="0">
              <a:solidFill>
                <a:srgbClr val="FF0000"/>
              </a:solidFill>
            </a:endParaRPr>
          </a:p>
          <a:p>
            <a:r>
              <a:rPr lang="cy-GB" sz="2000" dirty="0"/>
              <a:t>Llenyddiaeth a seilir ar empiriaeth a damcaniaeth </a:t>
            </a:r>
            <a:endParaRPr lang="en-GB" sz="2000" dirty="0"/>
          </a:p>
          <a:p>
            <a:r>
              <a:rPr lang="cy-GB" sz="2000" dirty="0"/>
              <a:t>Strategaethau darllen  academaidd.</a:t>
            </a:r>
            <a:endParaRPr lang="en-GB" sz="2000" dirty="0"/>
          </a:p>
          <a:p>
            <a:endParaRPr lang="en-US" sz="2000" b="1" dirty="0">
              <a:solidFill>
                <a:srgbClr val="FF0000"/>
              </a:solidFill>
            </a:endParaRPr>
          </a:p>
          <a:p>
            <a:r>
              <a:rPr lang="en-US" sz="2000" b="1" dirty="0">
                <a:solidFill>
                  <a:srgbClr val="FF0000"/>
                </a:solidFill>
              </a:rPr>
              <a:t>Session 4:</a:t>
            </a:r>
          </a:p>
          <a:p>
            <a:r>
              <a:rPr lang="en-US" sz="2000" dirty="0"/>
              <a:t>Empirically based and theoretically based literature.  </a:t>
            </a:r>
          </a:p>
          <a:p>
            <a:r>
              <a:rPr lang="en-US" sz="2000" dirty="0"/>
              <a:t>Academic reading strategies.</a:t>
            </a:r>
          </a:p>
          <a:p>
            <a:endParaRPr lang="en-GB" sz="28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AA5BD26-C078-4977-A3D5-C8093734F3D3}"/>
              </a:ext>
            </a:extLst>
          </p:cNvPr>
          <p:cNvSpPr txBox="1"/>
          <p:nvPr/>
        </p:nvSpPr>
        <p:spPr>
          <a:xfrm>
            <a:off x="522514" y="84148"/>
            <a:ext cx="1120606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 smtClean="0"/>
              <a:t>ECAD4010C </a:t>
            </a:r>
            <a:r>
              <a:rPr lang="cy-GB" sz="3200" b="1" dirty="0"/>
              <a:t>Astudiaethau Proffesiynol ac Addysgeg:</a:t>
            </a:r>
          </a:p>
          <a:p>
            <a:r>
              <a:rPr lang="cy-GB" sz="2800" dirty="0"/>
              <a:t>Ymchwilio i’r Dysgu: beth, sut a pham rydw i’n addysgu?</a:t>
            </a:r>
            <a:endParaRPr lang="en-GB" sz="2800" dirty="0"/>
          </a:p>
          <a:p>
            <a:r>
              <a:rPr lang="en-US" sz="3200" b="1" dirty="0"/>
              <a:t>ECAD4010</a:t>
            </a:r>
            <a:r>
              <a:rPr lang="en-US" sz="3200" dirty="0"/>
              <a:t>  </a:t>
            </a:r>
            <a:r>
              <a:rPr lang="en-US" sz="3200" b="1" dirty="0"/>
              <a:t>Professional and Pedagogic Studies:  </a:t>
            </a:r>
          </a:p>
          <a:p>
            <a:r>
              <a:rPr lang="en-US" sz="2800" dirty="0"/>
              <a:t>Researching the Learning:  what, how and why am I teaching? </a:t>
            </a:r>
            <a:endParaRPr lang="en-GB" sz="2800" dirty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917382" y="498764"/>
            <a:ext cx="762000" cy="762000"/>
          </a:xfrm>
          <a:prstGeom prst="rect">
            <a:avLst/>
          </a:prstGeom>
          <a:solidFill>
            <a:srgbClr val="FFFF00"/>
          </a:solidFill>
        </p:spPr>
      </p:pic>
    </p:spTree>
    <p:extLst>
      <p:ext uri="{BB962C8B-B14F-4D97-AF65-F5344CB8AC3E}">
        <p14:creationId xmlns:p14="http://schemas.microsoft.com/office/powerpoint/2010/main" val="2623824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14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6EDBD82-A768-46D5-9C41-745CD07D032C}"/>
              </a:ext>
            </a:extLst>
          </p:cNvPr>
          <p:cNvSpPr txBox="1"/>
          <p:nvPr/>
        </p:nvSpPr>
        <p:spPr>
          <a:xfrm>
            <a:off x="273132" y="201881"/>
            <a:ext cx="84077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b="1" dirty="0"/>
              <a:t>Agweddau Ymchwil Yr Athrofa</a:t>
            </a:r>
            <a:endParaRPr lang="en-GB" sz="3200" b="1" dirty="0"/>
          </a:p>
        </p:txBody>
      </p:sp>
      <p:sp>
        <p:nvSpPr>
          <p:cNvPr id="3" name="Speech Bubble: Rectangle with Corners Rounded 2">
            <a:extLst>
              <a:ext uri="{FF2B5EF4-FFF2-40B4-BE49-F238E27FC236}">
                <a16:creationId xmlns:a16="http://schemas.microsoft.com/office/drawing/2014/main" id="{EC8ABF1C-3F6E-445F-BF1C-775F405D3FD7}"/>
              </a:ext>
            </a:extLst>
          </p:cNvPr>
          <p:cNvSpPr/>
          <p:nvPr/>
        </p:nvSpPr>
        <p:spPr>
          <a:xfrm>
            <a:off x="451262" y="985652"/>
            <a:ext cx="5260769" cy="2315688"/>
          </a:xfrm>
          <a:prstGeom prst="wedgeRound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Speech Bubble: Rectangle with Corners Rounded 3">
            <a:extLst>
              <a:ext uri="{FF2B5EF4-FFF2-40B4-BE49-F238E27FC236}">
                <a16:creationId xmlns:a16="http://schemas.microsoft.com/office/drawing/2014/main" id="{EA67A61D-0C13-4404-9036-F292A52CC2C9}"/>
              </a:ext>
            </a:extLst>
          </p:cNvPr>
          <p:cNvSpPr/>
          <p:nvPr/>
        </p:nvSpPr>
        <p:spPr>
          <a:xfrm>
            <a:off x="6050477" y="985652"/>
            <a:ext cx="5260769" cy="2315688"/>
          </a:xfrm>
          <a:prstGeom prst="wedgeRoundRectCallou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CC7CBAF8-ED8F-4A9D-A857-998E289C2019}"/>
              </a:ext>
            </a:extLst>
          </p:cNvPr>
          <p:cNvSpPr/>
          <p:nvPr/>
        </p:nvSpPr>
        <p:spPr>
          <a:xfrm>
            <a:off x="463137" y="3810000"/>
            <a:ext cx="5260769" cy="2315688"/>
          </a:xfrm>
          <a:prstGeom prst="wedgeRoundRectCallou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Speech Bubble: Rectangle with Corners Rounded 5">
            <a:extLst>
              <a:ext uri="{FF2B5EF4-FFF2-40B4-BE49-F238E27FC236}">
                <a16:creationId xmlns:a16="http://schemas.microsoft.com/office/drawing/2014/main" id="{FF148D3E-636D-45F0-B6A1-881D307CD188}"/>
              </a:ext>
            </a:extLst>
          </p:cNvPr>
          <p:cNvSpPr/>
          <p:nvPr/>
        </p:nvSpPr>
        <p:spPr>
          <a:xfrm>
            <a:off x="6096000" y="3810000"/>
            <a:ext cx="5260769" cy="2315688"/>
          </a:xfrm>
          <a:prstGeom prst="wedgeRoundRectCallou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E9DD631-2F42-4FC3-9439-E46D8792F3A1}"/>
              </a:ext>
            </a:extLst>
          </p:cNvPr>
          <p:cNvSpPr txBox="1"/>
          <p:nvPr/>
        </p:nvSpPr>
        <p:spPr>
          <a:xfrm>
            <a:off x="724395" y="1140031"/>
            <a:ext cx="484513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/>
              <a:t>Bod yn sgeptigol</a:t>
            </a:r>
            <a:endParaRPr lang="en-GB" sz="24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000" dirty="0"/>
              <a:t>Deall </a:t>
            </a:r>
            <a:r>
              <a:rPr lang="cy-GB" sz="2000" dirty="0">
                <a:solidFill>
                  <a:srgbClr val="FF0000"/>
                </a:solidFill>
              </a:rPr>
              <a:t>tystiolaeth empirig</a:t>
            </a:r>
            <a:r>
              <a:rPr lang="cy-GB" sz="2000" dirty="0"/>
              <a:t> mewn meysydd a amheuir</a:t>
            </a:r>
            <a:endParaRPr lang="en-GB" sz="20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000" dirty="0"/>
              <a:t>Bod yn ymwybodol o yrwyr gwleidyddol, economaidd a chymdeithasol ar gyfer ‘tystiolaeth’</a:t>
            </a:r>
            <a:endParaRPr lang="en-GB" sz="2000" dirty="0"/>
          </a:p>
          <a:p>
            <a:endParaRPr lang="en-US" sz="2400" b="1" dirty="0"/>
          </a:p>
          <a:p>
            <a:endParaRPr lang="en-GB" sz="20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9F288F3-43B5-427B-8C16-745A30F40FBD}"/>
              </a:ext>
            </a:extLst>
          </p:cNvPr>
          <p:cNvSpPr txBox="1"/>
          <p:nvPr/>
        </p:nvSpPr>
        <p:spPr>
          <a:xfrm>
            <a:off x="6466114" y="1186781"/>
            <a:ext cx="484513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/>
              <a:t>Bod yn foesegol</a:t>
            </a:r>
            <a:endParaRPr lang="en-GB" sz="24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000" dirty="0"/>
              <a:t>Gwybod a defnyddio egwyddorion moesegol ymchwil</a:t>
            </a:r>
            <a:endParaRPr lang="en-GB" sz="20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000" dirty="0"/>
              <a:t>Deall </a:t>
            </a:r>
            <a:r>
              <a:rPr lang="cy-GB" sz="2000" dirty="0">
                <a:solidFill>
                  <a:srgbClr val="FF0000"/>
                </a:solidFill>
              </a:rPr>
              <a:t>ymagweddu (positionality)</a:t>
            </a:r>
            <a:endParaRPr lang="en-GB" sz="2000" dirty="0">
              <a:solidFill>
                <a:srgbClr val="FF0000"/>
              </a:solidFill>
            </a:endParaRPr>
          </a:p>
          <a:p>
            <a:endParaRPr lang="en-US" sz="2400" b="1" dirty="0"/>
          </a:p>
          <a:p>
            <a:endParaRPr lang="en-GB" sz="2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FBC81F0-B97B-45B1-A1F9-93B3BF3B1D53}"/>
              </a:ext>
            </a:extLst>
          </p:cNvPr>
          <p:cNvSpPr txBox="1"/>
          <p:nvPr/>
        </p:nvSpPr>
        <p:spPr>
          <a:xfrm>
            <a:off x="835231" y="4018571"/>
            <a:ext cx="484513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/>
              <a:t>Bod yn ymchwilydd crefftus</a:t>
            </a:r>
            <a:endParaRPr lang="en-GB" sz="24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000" dirty="0"/>
              <a:t>Deall dulliau </a:t>
            </a:r>
            <a:r>
              <a:rPr lang="cy-GB" sz="2000" dirty="0">
                <a:solidFill>
                  <a:srgbClr val="FF0000"/>
                </a:solidFill>
              </a:rPr>
              <a:t>ansoddol</a:t>
            </a:r>
            <a:r>
              <a:rPr lang="cy-GB" sz="2000" dirty="0"/>
              <a:t> a </a:t>
            </a:r>
            <a:r>
              <a:rPr lang="cy-GB" sz="2000" dirty="0">
                <a:solidFill>
                  <a:srgbClr val="FF0000"/>
                </a:solidFill>
              </a:rPr>
              <a:t>meintiol</a:t>
            </a:r>
            <a:endParaRPr lang="en-GB" sz="2000" dirty="0">
              <a:solidFill>
                <a:srgbClr val="FF0000"/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000" dirty="0"/>
              <a:t>Gallu llunio dadl yn seiliedig ar dystiolaeth</a:t>
            </a:r>
            <a:endParaRPr lang="en-GB" sz="20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000" dirty="0"/>
              <a:t>Defnyddio sgiliau </a:t>
            </a:r>
            <a:r>
              <a:rPr lang="cy-GB" sz="2000" dirty="0">
                <a:solidFill>
                  <a:srgbClr val="FF0000"/>
                </a:solidFill>
              </a:rPr>
              <a:t>darllen beirniadol</a:t>
            </a:r>
            <a:endParaRPr lang="en-GB" sz="2000" dirty="0">
              <a:solidFill>
                <a:srgbClr val="FF0000"/>
              </a:solidFill>
            </a:endParaRPr>
          </a:p>
          <a:p>
            <a:endParaRPr lang="en-US" sz="2400" b="1" dirty="0"/>
          </a:p>
          <a:p>
            <a:endParaRPr lang="en-GB" sz="20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21FD544-57E4-49C3-B132-154B7BACA6DC}"/>
              </a:ext>
            </a:extLst>
          </p:cNvPr>
          <p:cNvSpPr txBox="1"/>
          <p:nvPr/>
        </p:nvSpPr>
        <p:spPr>
          <a:xfrm>
            <a:off x="6258295" y="4018571"/>
            <a:ext cx="4845132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/>
              <a:t>Bod yn rhan o broffesiwn ymholgar</a:t>
            </a:r>
            <a:endParaRPr lang="en-GB" sz="2400" b="1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000" dirty="0"/>
              <a:t>Cyfrannu’n rhagweithiol at ystod o gynulleidfaoedd</a:t>
            </a:r>
            <a:endParaRPr lang="en-GB" sz="20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000" dirty="0"/>
              <a:t>Cymryd rhan weithredol mewn ymholiadau a chanfyddiadau pob eraill</a:t>
            </a:r>
            <a:endParaRPr lang="en-GB" sz="2000" dirty="0"/>
          </a:p>
          <a:p>
            <a:endParaRPr lang="en-US" sz="2400" b="1" dirty="0"/>
          </a:p>
          <a:p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894502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D348F8A4-2CF4-4D2C-BA26-83141BA5E6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832" y="825961"/>
            <a:ext cx="4463866" cy="4463866"/>
          </a:xfrm>
          <a:prstGeom prst="rect">
            <a:avLst/>
          </a:prstGeom>
          <a:ln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0EA511C-2420-4ADA-98EC-669711440419}"/>
              </a:ext>
            </a:extLst>
          </p:cNvPr>
          <p:cNvSpPr txBox="1"/>
          <p:nvPr/>
        </p:nvSpPr>
        <p:spPr>
          <a:xfrm>
            <a:off x="1940312" y="364296"/>
            <a:ext cx="94205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5400" b="1" dirty="0"/>
              <a:t>Nodau’r Sesiwn/</a:t>
            </a:r>
            <a:r>
              <a:rPr lang="en-GB" sz="5400" b="1" dirty="0"/>
              <a:t>Session Aims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599A2B9-78B7-4354-9C50-F933D4168D85}"/>
              </a:ext>
            </a:extLst>
          </p:cNvPr>
          <p:cNvSpPr txBox="1"/>
          <p:nvPr/>
        </p:nvSpPr>
        <p:spPr>
          <a:xfrm>
            <a:off x="5510151" y="1971304"/>
            <a:ext cx="5688280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400" dirty="0"/>
              <a:t>Deall y gwahaniaethau rhwng llenyddiaeth a seilir ar empiriaeth a llenyddiaeth a seilir ar ddamcaniaeth </a:t>
            </a:r>
            <a:endParaRPr lang="en-GB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/>
                </a:solidFill>
              </a:rPr>
              <a:t>To understand the differences between empirically based and theoretically based literature</a:t>
            </a:r>
          </a:p>
          <a:p>
            <a:endParaRPr lang="en-GB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400" dirty="0"/>
              <a:t>Datblygu strategaethau darllen academaidd </a:t>
            </a:r>
            <a:endParaRPr lang="en-GB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/>
                </a:solidFill>
              </a:rPr>
              <a:t>To develop academic reading strategies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265344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9241DE8-5375-48CA-8149-60FF2FF95096}"/>
              </a:ext>
            </a:extLst>
          </p:cNvPr>
          <p:cNvSpPr txBox="1"/>
          <p:nvPr/>
        </p:nvSpPr>
        <p:spPr>
          <a:xfrm>
            <a:off x="501805" y="412595"/>
            <a:ext cx="1096164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err="1"/>
              <a:t>Sut</a:t>
            </a:r>
            <a:r>
              <a:rPr lang="en-GB" sz="3600" b="1" dirty="0"/>
              <a:t> mae </a:t>
            </a:r>
            <a:r>
              <a:rPr lang="en-GB" sz="3600" b="1" dirty="0" err="1"/>
              <a:t>pobl</a:t>
            </a:r>
            <a:r>
              <a:rPr lang="en-GB" sz="3600" b="1" dirty="0"/>
              <a:t> yn </a:t>
            </a:r>
            <a:r>
              <a:rPr lang="en-GB" sz="3600" b="1" dirty="0" err="1"/>
              <a:t>caffael</a:t>
            </a:r>
            <a:r>
              <a:rPr lang="en-GB" sz="3600" b="1" dirty="0"/>
              <a:t> </a:t>
            </a:r>
            <a:r>
              <a:rPr lang="en-GB" sz="3600" b="1" dirty="0" err="1"/>
              <a:t>gwybodaeth</a:t>
            </a:r>
            <a:r>
              <a:rPr lang="en-GB" sz="3600" b="1" dirty="0"/>
              <a:t> a </a:t>
            </a:r>
            <a:r>
              <a:rPr lang="en-GB" sz="3600" b="1" dirty="0" err="1"/>
              <a:t>sgiliau</a:t>
            </a:r>
            <a:r>
              <a:rPr lang="en-GB" sz="3600" b="1" dirty="0"/>
              <a:t> </a:t>
            </a:r>
            <a:r>
              <a:rPr lang="en-GB" sz="3600" b="1" dirty="0" err="1"/>
              <a:t>newydd</a:t>
            </a:r>
            <a:r>
              <a:rPr lang="en-GB" sz="3600" b="1" dirty="0"/>
              <a:t>? </a:t>
            </a:r>
          </a:p>
          <a:p>
            <a:r>
              <a:rPr lang="en-GB" sz="3600" b="1" dirty="0" err="1"/>
              <a:t>Damcaniaeth</a:t>
            </a:r>
            <a:r>
              <a:rPr lang="en-GB" sz="3600" b="1" dirty="0"/>
              <a:t> ...</a:t>
            </a:r>
            <a:endParaRPr lang="en-GB" sz="36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A7DE099-F86D-48B6-8D01-600B9A9A3C3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917" y="2293148"/>
            <a:ext cx="4438185" cy="311052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D918BCB-E0B0-4344-9915-A7BD07BF6E04}"/>
              </a:ext>
            </a:extLst>
          </p:cNvPr>
          <p:cNvSpPr txBox="1"/>
          <p:nvPr/>
        </p:nvSpPr>
        <p:spPr>
          <a:xfrm>
            <a:off x="5140712" y="1612924"/>
            <a:ext cx="6590371" cy="7325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/>
              <a:t>Parth</a:t>
            </a:r>
            <a:r>
              <a:rPr lang="en-GB" sz="2400" b="1" dirty="0"/>
              <a:t> </a:t>
            </a:r>
            <a:r>
              <a:rPr lang="en-GB" sz="2400" b="1" dirty="0" err="1"/>
              <a:t>datblygiad</a:t>
            </a:r>
            <a:r>
              <a:rPr lang="en-GB" sz="2400" b="1" dirty="0"/>
              <a:t> </a:t>
            </a:r>
            <a:r>
              <a:rPr lang="en-GB" sz="2400" b="1" dirty="0" err="1"/>
              <a:t>procsimol</a:t>
            </a:r>
            <a:r>
              <a:rPr lang="en-GB" sz="2400" b="1" dirty="0"/>
              <a:t> </a:t>
            </a:r>
            <a:r>
              <a:rPr lang="en-GB" sz="2400" b="1" dirty="0" smtClean="0"/>
              <a:t>(Zone </a:t>
            </a:r>
            <a:r>
              <a:rPr lang="en-GB" sz="2400" b="1" dirty="0"/>
              <a:t>of Proximal </a:t>
            </a:r>
            <a:r>
              <a:rPr lang="en-GB" sz="2400" b="1" dirty="0" smtClean="0"/>
              <a:t>Development) </a:t>
            </a:r>
            <a:r>
              <a:rPr lang="en-GB" sz="2400" b="1" dirty="0"/>
              <a:t>– Lev </a:t>
            </a:r>
            <a:r>
              <a:rPr lang="en-GB" sz="2400" b="1" dirty="0" err="1"/>
              <a:t>Vygotsgy</a:t>
            </a:r>
            <a:endParaRPr lang="en-GB" sz="2400" b="1" dirty="0"/>
          </a:p>
          <a:p>
            <a:endParaRPr lang="en-GB" sz="24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212121"/>
                </a:solidFill>
                <a:latin typeface="Merriweather"/>
              </a:rPr>
              <a:t>Mae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pobl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yn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dysgu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drwy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gael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eu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harwain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gan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y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rhai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sy'n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fwy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gwybodus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(MKO)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212121"/>
              </a:solidFill>
              <a:latin typeface="Merriweather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Bydd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rhyngweithio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cymdeithasol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yn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caniatáu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i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ddysgwyr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ymarfer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ac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arsylwi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ar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eu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sgiliau</a:t>
            </a:r>
            <a:endParaRPr lang="en-US" sz="2400" dirty="0">
              <a:solidFill>
                <a:srgbClr val="212121"/>
              </a:solidFill>
              <a:latin typeface="Merriweather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212121"/>
              </a:solidFill>
              <a:latin typeface="Merriweather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Bydd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sgaffaldiau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,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neu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weithgareddau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ategol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a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ddarperir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gan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yr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athro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/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athrawes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yn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helpu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dysgwyr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trwy'r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PDP.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600" dirty="0">
              <a:solidFill>
                <a:srgbClr val="212121"/>
              </a:solidFill>
              <a:latin typeface="Merriweather"/>
            </a:endParaRPr>
          </a:p>
          <a:p>
            <a:endParaRPr lang="en-US" sz="2800" dirty="0">
              <a:solidFill>
                <a:srgbClr val="212121"/>
              </a:solidFill>
              <a:latin typeface="Merriweather"/>
            </a:endParaRPr>
          </a:p>
          <a:p>
            <a:endParaRPr lang="en-GB" sz="2600" b="1" dirty="0"/>
          </a:p>
          <a:p>
            <a:r>
              <a:rPr lang="en-GB" sz="2600" b="1" dirty="0"/>
              <a:t> </a:t>
            </a:r>
          </a:p>
          <a:p>
            <a:endParaRPr lang="en-GB" sz="2600" b="1" dirty="0"/>
          </a:p>
          <a:p>
            <a:endParaRPr lang="en-GB" sz="2600" b="1" dirty="0"/>
          </a:p>
        </p:txBody>
      </p:sp>
      <p:pic>
        <p:nvPicPr>
          <p:cNvPr id="6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40069" y="412595"/>
            <a:ext cx="684786" cy="684786"/>
          </a:xfrm>
          <a:prstGeom prst="rect">
            <a:avLst/>
          </a:prstGeom>
          <a:solidFill>
            <a:srgbClr val="FFFF00"/>
          </a:solidFill>
        </p:spPr>
      </p:pic>
    </p:spTree>
    <p:extLst>
      <p:ext uri="{BB962C8B-B14F-4D97-AF65-F5344CB8AC3E}">
        <p14:creationId xmlns:p14="http://schemas.microsoft.com/office/powerpoint/2010/main" val="2668510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847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1787985-7728-4B12-8E07-E38FB1E4E1F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7469" t="15447" r="25274" b="18049"/>
          <a:stretch/>
        </p:blipFill>
        <p:spPr>
          <a:xfrm>
            <a:off x="713677" y="83492"/>
            <a:ext cx="10181063" cy="6651846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222181" y="332508"/>
            <a:ext cx="651163" cy="651163"/>
          </a:xfrm>
          <a:prstGeom prst="rect">
            <a:avLst/>
          </a:prstGeom>
          <a:solidFill>
            <a:srgbClr val="FFFF00"/>
          </a:solidFill>
        </p:spPr>
      </p:pic>
    </p:spTree>
    <p:extLst>
      <p:ext uri="{BB962C8B-B14F-4D97-AF65-F5344CB8AC3E}">
        <p14:creationId xmlns:p14="http://schemas.microsoft.com/office/powerpoint/2010/main" val="3310227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50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extBox 27">
            <a:extLst>
              <a:ext uri="{FF2B5EF4-FFF2-40B4-BE49-F238E27FC236}">
                <a16:creationId xmlns:a16="http://schemas.microsoft.com/office/drawing/2014/main" id="{479C0117-2B17-421B-8AD0-236FB75BE1E8}"/>
              </a:ext>
            </a:extLst>
          </p:cNvPr>
          <p:cNvSpPr txBox="1"/>
          <p:nvPr/>
        </p:nvSpPr>
        <p:spPr>
          <a:xfrm>
            <a:off x="802888" y="546410"/>
            <a:ext cx="1076092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Damcaniaethol neu Empirig?    </a:t>
            </a:r>
            <a:r>
              <a:rPr lang="en-GB" sz="3200" b="1" dirty="0"/>
              <a:t>Theoretical or Empirical?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07159F8E-93F4-43C6-A53C-CB3ADAAF17EE}"/>
              </a:ext>
            </a:extLst>
          </p:cNvPr>
          <p:cNvSpPr txBox="1"/>
          <p:nvPr/>
        </p:nvSpPr>
        <p:spPr>
          <a:xfrm>
            <a:off x="1070517" y="1483112"/>
            <a:ext cx="1014761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800" dirty="0">
                <a:latin typeface="Calibri" panose="020F0502020204030204" pitchFamily="34" charset="0"/>
                <a:ea typeface="Times New Roman" panose="02020603050405020304" pitchFamily="18" charset="0"/>
              </a:rPr>
              <a:t>Mae llenyddiaeth </a:t>
            </a:r>
            <a:r>
              <a:rPr lang="cy-GB" sz="2800" b="1" dirty="0">
                <a:latin typeface="Calibri" panose="020F0502020204030204" pitchFamily="34" charset="0"/>
                <a:ea typeface="Times New Roman" panose="02020603050405020304" pitchFamily="18" charset="0"/>
              </a:rPr>
              <a:t>ddamcaniaethol </a:t>
            </a:r>
            <a:r>
              <a:rPr lang="cy-GB" sz="2800" dirty="0">
                <a:latin typeface="Calibri" panose="020F0502020204030204" pitchFamily="34" charset="0"/>
                <a:ea typeface="Times New Roman" panose="02020603050405020304" pitchFamily="18" charset="0"/>
              </a:rPr>
              <a:t>yn canolbwyntio ar ddamcaniaeth yn hytrach na defnydd </a:t>
            </a: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accent1"/>
                </a:solidFill>
              </a:rPr>
              <a:t>The focus of </a:t>
            </a:r>
            <a:r>
              <a:rPr lang="en-GB" sz="2800" b="1" dirty="0">
                <a:solidFill>
                  <a:schemeClr val="accent1"/>
                </a:solidFill>
              </a:rPr>
              <a:t>theoretical </a:t>
            </a:r>
            <a:r>
              <a:rPr lang="en-GB" sz="2800" dirty="0">
                <a:solidFill>
                  <a:schemeClr val="accent1"/>
                </a:solidFill>
              </a:rPr>
              <a:t>literature is on theory rather than on application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800" dirty="0">
                <a:latin typeface="Calibri" panose="020F0502020204030204" pitchFamily="34" charset="0"/>
                <a:ea typeface="Times New Roman" panose="02020603050405020304" pitchFamily="18" charset="0"/>
              </a:rPr>
              <a:t>Mae llenyddiaeth </a:t>
            </a:r>
            <a:r>
              <a:rPr lang="cy-GB" sz="2800" b="1" dirty="0">
                <a:latin typeface="Calibri" panose="020F0502020204030204" pitchFamily="34" charset="0"/>
                <a:ea typeface="Times New Roman" panose="02020603050405020304" pitchFamily="18" charset="0"/>
              </a:rPr>
              <a:t>empirig </a:t>
            </a:r>
            <a:r>
              <a:rPr lang="cy-GB" sz="2800" dirty="0">
                <a:latin typeface="Calibri" panose="020F0502020204030204" pitchFamily="34" charset="0"/>
                <a:ea typeface="Times New Roman" panose="02020603050405020304" pitchFamily="18" charset="0"/>
              </a:rPr>
              <a:t>yn trin ymchwil gwreiddiol a seilir ar brofiad ac arsylwi, yn hytrach na rhesymeg. </a:t>
            </a: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accent1"/>
                </a:solidFill>
              </a:rPr>
              <a:t>Empirical</a:t>
            </a:r>
            <a:r>
              <a:rPr lang="en-GB" sz="2800" dirty="0">
                <a:solidFill>
                  <a:schemeClr val="accent1"/>
                </a:solidFill>
              </a:rPr>
              <a:t> literature deals with original research based on experience and observation, rather than logic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BEE64C19-6800-4A7C-84F3-8F13D8993AB6}"/>
              </a:ext>
            </a:extLst>
          </p:cNvPr>
          <p:cNvSpPr txBox="1"/>
          <p:nvPr/>
        </p:nvSpPr>
        <p:spPr>
          <a:xfrm>
            <a:off x="479503" y="5356660"/>
            <a:ext cx="11563813" cy="89255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y-GB" sz="2600" b="1" dirty="0"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</a:rPr>
              <a:t>Bellach gadewch i ni droi at ZPD Vygotsky a’r crynodeb o’r papur ymchwil...</a:t>
            </a:r>
            <a:endParaRPr lang="en-GB" sz="2600" dirty="0"/>
          </a:p>
          <a:p>
            <a:r>
              <a:rPr lang="en-GB" sz="2600" b="1" dirty="0">
                <a:solidFill>
                  <a:schemeClr val="accent1"/>
                </a:solidFill>
              </a:rPr>
              <a:t>Now let’s return to </a:t>
            </a:r>
            <a:r>
              <a:rPr lang="en-GB" sz="2600" b="1" dirty="0" err="1">
                <a:solidFill>
                  <a:schemeClr val="accent1"/>
                </a:solidFill>
              </a:rPr>
              <a:t>Vygotsy’s</a:t>
            </a:r>
            <a:r>
              <a:rPr lang="en-GB" sz="2600" b="1" dirty="0">
                <a:solidFill>
                  <a:schemeClr val="accent1"/>
                </a:solidFill>
              </a:rPr>
              <a:t> ZPD and the abstract from the research paper…</a:t>
            </a:r>
          </a:p>
        </p:txBody>
      </p:sp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065727" y="450273"/>
            <a:ext cx="682928" cy="682928"/>
          </a:xfrm>
          <a:prstGeom prst="rect">
            <a:avLst/>
          </a:prstGeom>
          <a:solidFill>
            <a:srgbClr val="FFFF00"/>
          </a:solidFill>
        </p:spPr>
      </p:pic>
    </p:spTree>
    <p:extLst>
      <p:ext uri="{BB962C8B-B14F-4D97-AF65-F5344CB8AC3E}">
        <p14:creationId xmlns:p14="http://schemas.microsoft.com/office/powerpoint/2010/main" val="407874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3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1787985-7728-4B12-8E07-E38FB1E4E1F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7469" t="15447" r="25274" b="18049"/>
          <a:stretch/>
        </p:blipFill>
        <p:spPr>
          <a:xfrm>
            <a:off x="713677" y="83492"/>
            <a:ext cx="10181063" cy="6651846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958945" y="380999"/>
            <a:ext cx="727363" cy="727363"/>
          </a:xfrm>
          <a:prstGeom prst="rect">
            <a:avLst/>
          </a:prstGeom>
          <a:solidFill>
            <a:srgbClr val="FFFF00"/>
          </a:solidFill>
        </p:spPr>
      </p:pic>
    </p:spTree>
    <p:extLst>
      <p:ext uri="{BB962C8B-B14F-4D97-AF65-F5344CB8AC3E}">
        <p14:creationId xmlns:p14="http://schemas.microsoft.com/office/powerpoint/2010/main" val="3680822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13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9241DE8-5375-48CA-8149-60FF2FF95096}"/>
              </a:ext>
            </a:extLst>
          </p:cNvPr>
          <p:cNvSpPr txBox="1"/>
          <p:nvPr/>
        </p:nvSpPr>
        <p:spPr>
          <a:xfrm>
            <a:off x="501805" y="412595"/>
            <a:ext cx="1096164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err="1"/>
              <a:t>Sut</a:t>
            </a:r>
            <a:r>
              <a:rPr lang="en-GB" sz="3600" b="1" dirty="0"/>
              <a:t> mae </a:t>
            </a:r>
            <a:r>
              <a:rPr lang="en-GB" sz="3600" b="1" dirty="0" err="1"/>
              <a:t>pobl</a:t>
            </a:r>
            <a:r>
              <a:rPr lang="en-GB" sz="3600" b="1" dirty="0"/>
              <a:t> yn </a:t>
            </a:r>
            <a:r>
              <a:rPr lang="en-GB" sz="3600" b="1" dirty="0" err="1"/>
              <a:t>caffael</a:t>
            </a:r>
            <a:r>
              <a:rPr lang="en-GB" sz="3600" b="1" dirty="0"/>
              <a:t> </a:t>
            </a:r>
            <a:r>
              <a:rPr lang="en-GB" sz="3600" b="1" dirty="0" err="1"/>
              <a:t>gwybodaeth</a:t>
            </a:r>
            <a:r>
              <a:rPr lang="en-GB" sz="3600" b="1" dirty="0"/>
              <a:t> a </a:t>
            </a:r>
            <a:r>
              <a:rPr lang="en-GB" sz="3600" b="1" dirty="0" err="1"/>
              <a:t>sgiliau</a:t>
            </a:r>
            <a:r>
              <a:rPr lang="en-GB" sz="3600" b="1" dirty="0"/>
              <a:t> </a:t>
            </a:r>
            <a:r>
              <a:rPr lang="en-GB" sz="3600" b="1" dirty="0" err="1"/>
              <a:t>newydd</a:t>
            </a:r>
            <a:r>
              <a:rPr lang="en-GB" sz="3600" b="1" dirty="0"/>
              <a:t>? </a:t>
            </a:r>
          </a:p>
          <a:p>
            <a:r>
              <a:rPr lang="en-GB" sz="3600" b="1" dirty="0" err="1"/>
              <a:t>Damcaniaeth</a:t>
            </a:r>
            <a:r>
              <a:rPr lang="en-GB" sz="3600" b="1" dirty="0"/>
              <a:t> ...</a:t>
            </a:r>
            <a:endParaRPr lang="en-GB" sz="36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A7DE099-F86D-48B6-8D01-600B9A9A3C3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917" y="2293148"/>
            <a:ext cx="4438185" cy="311052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D918BCB-E0B0-4344-9915-A7BD07BF6E04}"/>
              </a:ext>
            </a:extLst>
          </p:cNvPr>
          <p:cNvSpPr txBox="1"/>
          <p:nvPr/>
        </p:nvSpPr>
        <p:spPr>
          <a:xfrm>
            <a:off x="5140712" y="1612924"/>
            <a:ext cx="6590371" cy="7325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/>
              <a:t>Parth</a:t>
            </a:r>
            <a:r>
              <a:rPr lang="en-GB" sz="2400" b="1" dirty="0"/>
              <a:t> </a:t>
            </a:r>
            <a:r>
              <a:rPr lang="en-GB" sz="2400" b="1" dirty="0" err="1"/>
              <a:t>datblygiad</a:t>
            </a:r>
            <a:r>
              <a:rPr lang="en-GB" sz="2400" b="1" dirty="0"/>
              <a:t> </a:t>
            </a:r>
            <a:r>
              <a:rPr lang="en-GB" sz="2400" b="1" dirty="0" err="1"/>
              <a:t>procsimol</a:t>
            </a:r>
            <a:r>
              <a:rPr lang="en-GB" sz="2400" b="1" dirty="0"/>
              <a:t> </a:t>
            </a:r>
            <a:r>
              <a:rPr lang="en-GB" sz="2400" b="1" dirty="0" smtClean="0"/>
              <a:t>(Zone </a:t>
            </a:r>
            <a:r>
              <a:rPr lang="en-GB" sz="2400" b="1" dirty="0"/>
              <a:t>of Proximal </a:t>
            </a:r>
            <a:r>
              <a:rPr lang="en-GB" sz="2400" b="1" dirty="0" smtClean="0"/>
              <a:t>Development) </a:t>
            </a:r>
            <a:r>
              <a:rPr lang="en-GB" sz="2400" b="1" dirty="0"/>
              <a:t>– Lev </a:t>
            </a:r>
            <a:r>
              <a:rPr lang="en-GB" sz="2400" b="1" dirty="0" err="1"/>
              <a:t>Vygotsgy</a:t>
            </a:r>
            <a:endParaRPr lang="en-GB" sz="2400" b="1" dirty="0"/>
          </a:p>
          <a:p>
            <a:endParaRPr lang="en-GB" sz="24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212121"/>
                </a:solidFill>
                <a:latin typeface="Merriweather"/>
              </a:rPr>
              <a:t>Mae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pobl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yn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dysgu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drwy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gael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eu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harwain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gan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y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rhai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sy'n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fwy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gwybodus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(MKO)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212121"/>
              </a:solidFill>
              <a:latin typeface="Merriweather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Bydd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rhyngweithio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cymdeithasol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yn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caniatáu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i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ddysgwyr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ymarfer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ac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arsylwi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ar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eu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sgiliau</a:t>
            </a:r>
            <a:endParaRPr lang="en-US" sz="2400" dirty="0">
              <a:solidFill>
                <a:srgbClr val="212121"/>
              </a:solidFill>
              <a:latin typeface="Merriweather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212121"/>
              </a:solidFill>
              <a:latin typeface="Merriweather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Bydd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sgaffaldiau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,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neu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weithgareddau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ategol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a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ddarperir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gan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yr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athro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/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athrawes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yn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helpu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dysgwyr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</a:t>
            </a:r>
            <a:r>
              <a:rPr lang="en-US" sz="2400" dirty="0" err="1">
                <a:solidFill>
                  <a:srgbClr val="212121"/>
                </a:solidFill>
                <a:latin typeface="Merriweather"/>
              </a:rPr>
              <a:t>trwy'r</a:t>
            </a:r>
            <a:r>
              <a:rPr lang="en-US" sz="2400" dirty="0">
                <a:solidFill>
                  <a:srgbClr val="212121"/>
                </a:solidFill>
                <a:latin typeface="Merriweather"/>
              </a:rPr>
              <a:t> PDP.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600" dirty="0">
              <a:solidFill>
                <a:srgbClr val="212121"/>
              </a:solidFill>
              <a:latin typeface="Merriweather"/>
            </a:endParaRPr>
          </a:p>
          <a:p>
            <a:endParaRPr lang="en-US" sz="2800" dirty="0">
              <a:solidFill>
                <a:srgbClr val="212121"/>
              </a:solidFill>
              <a:latin typeface="Merriweather"/>
            </a:endParaRPr>
          </a:p>
          <a:p>
            <a:endParaRPr lang="en-GB" sz="2600" b="1" dirty="0"/>
          </a:p>
          <a:p>
            <a:r>
              <a:rPr lang="en-GB" sz="2600" b="1" dirty="0"/>
              <a:t> </a:t>
            </a:r>
          </a:p>
          <a:p>
            <a:endParaRPr lang="en-GB" sz="2600" b="1" dirty="0"/>
          </a:p>
          <a:p>
            <a:endParaRPr lang="en-GB" sz="2600" b="1" dirty="0"/>
          </a:p>
        </p:txBody>
      </p:sp>
      <p:pic>
        <p:nvPicPr>
          <p:cNvPr id="5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979726" y="1066799"/>
            <a:ext cx="623455" cy="623455"/>
          </a:xfrm>
          <a:prstGeom prst="rect">
            <a:avLst/>
          </a:prstGeom>
          <a:solidFill>
            <a:srgbClr val="FFFF00"/>
          </a:solidFill>
        </p:spPr>
      </p:pic>
    </p:spTree>
    <p:extLst>
      <p:ext uri="{BB962C8B-B14F-4D97-AF65-F5344CB8AC3E}">
        <p14:creationId xmlns:p14="http://schemas.microsoft.com/office/powerpoint/2010/main" val="1370754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00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E70044E-114E-428E-8534-33CB1D28DCB8}"/>
              </a:ext>
            </a:extLst>
          </p:cNvPr>
          <p:cNvSpPr txBox="1"/>
          <p:nvPr/>
        </p:nvSpPr>
        <p:spPr>
          <a:xfrm>
            <a:off x="490654" y="446049"/>
            <a:ext cx="109616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Ymchwil Empirig </a:t>
            </a:r>
            <a:r>
              <a:rPr lang="en-GB" sz="4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sz="4400" b="1" dirty="0"/>
              <a:t>Empirical research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BC09AE-0C8E-4C1B-8A6C-0D3DD580F912}"/>
              </a:ext>
            </a:extLst>
          </p:cNvPr>
          <p:cNvSpPr txBox="1"/>
          <p:nvPr/>
        </p:nvSpPr>
        <p:spPr>
          <a:xfrm>
            <a:off x="624468" y="1215490"/>
            <a:ext cx="11240429" cy="38779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400" dirty="0">
                <a:latin typeface="Calibri" panose="020F0502020204030204" pitchFamily="34" charset="0"/>
                <a:ea typeface="Times New Roman" panose="02020603050405020304" pitchFamily="18" charset="0"/>
              </a:rPr>
              <a:t>Mae’r gair empirig yn cyfeirio at gasglu data gan ddefnyddio tystiolaeth a gesglir drwy arsylwi neu arf ymchwil arall</a:t>
            </a: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/>
                </a:solidFill>
              </a:rPr>
              <a:t>The word </a:t>
            </a:r>
            <a:r>
              <a:rPr lang="en-GB" sz="2400" b="1" dirty="0">
                <a:solidFill>
                  <a:schemeClr val="accent1"/>
                </a:solidFill>
              </a:rPr>
              <a:t>empirical</a:t>
            </a:r>
            <a:r>
              <a:rPr lang="en-GB" sz="2400" dirty="0">
                <a:solidFill>
                  <a:schemeClr val="accent1"/>
                </a:solidFill>
              </a:rPr>
              <a:t> refers to the collection of data using evidence that is collected through observation or another research tool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400" dirty="0">
                <a:latin typeface="Calibri" panose="020F0502020204030204" pitchFamily="34" charset="0"/>
                <a:ea typeface="Times New Roman" panose="02020603050405020304" pitchFamily="18" charset="0"/>
              </a:rPr>
              <a:t>Seilir ymchwil empirig ar ffenomena mesuredig sy’n deillio o brofiad gwirioneddol yn hytrach na damcaniaeth neu gred</a:t>
            </a: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accent1"/>
                </a:solidFill>
                <a:latin typeface="&amp;quot"/>
              </a:rPr>
              <a:t>Empirical research</a:t>
            </a:r>
            <a:r>
              <a:rPr lang="en-US" sz="2400" dirty="0">
                <a:solidFill>
                  <a:schemeClr val="accent1"/>
                </a:solidFill>
                <a:latin typeface="&amp;quot"/>
              </a:rPr>
              <a:t> is based on observed and measured phenomena and derives knowledge from actual experience rather than from theory or belief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00000"/>
              </a:solidFill>
              <a:latin typeface="&amp;quo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C60EBA0-70B3-44DE-ABF6-14CF7B79A1CF}"/>
              </a:ext>
            </a:extLst>
          </p:cNvPr>
          <p:cNvSpPr txBox="1"/>
          <p:nvPr/>
        </p:nvSpPr>
        <p:spPr>
          <a:xfrm>
            <a:off x="870725" y="4200923"/>
            <a:ext cx="1045055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Sut mae gwybod a yw astudiaeth yn empirig? </a:t>
            </a:r>
            <a:endParaRPr lang="en-GB" sz="3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3200" b="1" dirty="0"/>
              <a:t>How do you know if a study is empirical?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9F2ED8C-F032-4583-9009-5F6CF4274AD9}"/>
              </a:ext>
            </a:extLst>
          </p:cNvPr>
          <p:cNvSpPr/>
          <p:nvPr/>
        </p:nvSpPr>
        <p:spPr>
          <a:xfrm>
            <a:off x="538976" y="5139641"/>
            <a:ext cx="10203366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200" dirty="0">
                <a:latin typeface="Calibri" panose="020F0502020204030204" pitchFamily="34" charset="0"/>
                <a:ea typeface="Calibri" panose="020F0502020204030204" pitchFamily="34" charset="0"/>
              </a:rPr>
              <a:t>Darllen yr is-benawdau o fewn yr erthygl, llyfr neu adroddiad a chwiliwch am ddisgrifiad o’r ‘fethodoleg’ ymchwil</a:t>
            </a:r>
            <a:r>
              <a:rPr lang="cy-GB" sz="2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US" sz="2200" dirty="0">
              <a:solidFill>
                <a:srgbClr val="000000"/>
              </a:solidFill>
              <a:latin typeface="&amp;quo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accent1"/>
                </a:solidFill>
                <a:latin typeface="&amp;quot"/>
              </a:rPr>
              <a:t>Read the subheadings within the article, book, or report and look for a description of the research ‘methodology’</a:t>
            </a:r>
          </a:p>
        </p:txBody>
      </p:sp>
      <p:pic>
        <p:nvPicPr>
          <p:cNvPr id="5" name="Picture 4" descr="A picture containing drawing&#10;&#10;Description automatically generated">
            <a:hlinkClick r:id="rId5"/>
            <a:extLst>
              <a:ext uri="{FF2B5EF4-FFF2-40B4-BE49-F238E27FC236}">
                <a16:creationId xmlns:a16="http://schemas.microsoft.com/office/drawing/2014/main" id="{EADE48E0-4647-409A-997C-0514337627C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66593" y="5325520"/>
            <a:ext cx="1086431" cy="1086431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016475" y="261383"/>
            <a:ext cx="711398" cy="711398"/>
          </a:xfrm>
          <a:prstGeom prst="rect">
            <a:avLst/>
          </a:prstGeom>
          <a:solidFill>
            <a:srgbClr val="FFFF00"/>
          </a:solidFill>
        </p:spPr>
      </p:pic>
    </p:spTree>
    <p:extLst>
      <p:ext uri="{BB962C8B-B14F-4D97-AF65-F5344CB8AC3E}">
        <p14:creationId xmlns:p14="http://schemas.microsoft.com/office/powerpoint/2010/main" val="4095496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94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B1A48D5-CB4C-400B-848A-7A537763BAE0}"/>
              </a:ext>
            </a:extLst>
          </p:cNvPr>
          <p:cNvSpPr txBox="1"/>
          <p:nvPr/>
        </p:nvSpPr>
        <p:spPr>
          <a:xfrm>
            <a:off x="490654" y="446049"/>
            <a:ext cx="109616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Mathau ar ymchwil empirig / </a:t>
            </a:r>
            <a:r>
              <a:rPr lang="en-GB" sz="3200" b="1" dirty="0"/>
              <a:t>Types of empirical research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04C5B50-018F-4C25-8E56-0C553A0720DE}"/>
              </a:ext>
            </a:extLst>
          </p:cNvPr>
          <p:cNvSpPr txBox="1"/>
          <p:nvPr/>
        </p:nvSpPr>
        <p:spPr>
          <a:xfrm>
            <a:off x="624467" y="1030824"/>
            <a:ext cx="1120697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Gellir cynnal a dadansoddi ymchwil empirig gan ddefnyddio dulliau </a:t>
            </a:r>
            <a:r>
              <a:rPr lang="cy-GB" sz="2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meintiol</a:t>
            </a:r>
            <a:r>
              <a:rPr lang="cy-GB" sz="2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a/neu </a:t>
            </a:r>
            <a:r>
              <a:rPr lang="cy-GB" sz="2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ansoddol </a:t>
            </a:r>
            <a:endParaRPr lang="en-GB" sz="2200" dirty="0"/>
          </a:p>
          <a:p>
            <a:r>
              <a:rPr lang="en-GB" sz="2200" dirty="0">
                <a:solidFill>
                  <a:schemeClr val="accent1"/>
                </a:solidFill>
              </a:rPr>
              <a:t>Empirical research can be conducted and analysed using </a:t>
            </a:r>
            <a:r>
              <a:rPr lang="en-GB" sz="2200" b="1" dirty="0">
                <a:solidFill>
                  <a:schemeClr val="accent1"/>
                </a:solidFill>
              </a:rPr>
              <a:t>quantitative</a:t>
            </a:r>
            <a:r>
              <a:rPr lang="en-GB" sz="2200" dirty="0">
                <a:solidFill>
                  <a:schemeClr val="accent1"/>
                </a:solidFill>
              </a:rPr>
              <a:t> and/or</a:t>
            </a:r>
            <a:r>
              <a:rPr lang="en-GB" sz="2200" b="1" dirty="0">
                <a:solidFill>
                  <a:schemeClr val="accent1"/>
                </a:solidFill>
              </a:rPr>
              <a:t> qualitative</a:t>
            </a:r>
            <a:r>
              <a:rPr lang="en-GB" sz="2200" dirty="0">
                <a:solidFill>
                  <a:schemeClr val="accent1"/>
                </a:solidFill>
              </a:rPr>
              <a:t> methods  </a:t>
            </a:r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1E08501B-A8E9-443C-852D-48393A05559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1169947"/>
              </p:ext>
            </p:extLst>
          </p:nvPr>
        </p:nvGraphicFramePr>
        <p:xfrm>
          <a:off x="379141" y="2200056"/>
          <a:ext cx="11574965" cy="448056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5770393">
                  <a:extLst>
                    <a:ext uri="{9D8B030D-6E8A-4147-A177-3AD203B41FA5}">
                      <a16:colId xmlns:a16="http://schemas.microsoft.com/office/drawing/2014/main" val="2815079306"/>
                    </a:ext>
                  </a:extLst>
                </a:gridCol>
                <a:gridCol w="5804572">
                  <a:extLst>
                    <a:ext uri="{9D8B030D-6E8A-4147-A177-3AD203B41FA5}">
                      <a16:colId xmlns:a16="http://schemas.microsoft.com/office/drawing/2014/main" val="406185014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800" b="1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Meintiol</a:t>
                      </a:r>
                      <a:r>
                        <a:rPr lang="en-GB" sz="2800" b="1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/ </a:t>
                      </a:r>
                      <a:r>
                        <a:rPr lang="en-GB" sz="2800" dirty="0"/>
                        <a:t>Quantitative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800" b="1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Ansoddol</a:t>
                      </a:r>
                      <a:r>
                        <a:rPr lang="en-GB" sz="2800" b="1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/ </a:t>
                      </a:r>
                      <a:r>
                        <a:rPr lang="en-GB" sz="2800" dirty="0"/>
                        <a:t>Qualitative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41925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2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Fe’i defnyddir i gasglu gwybodaeth drwy ddata rhifol, i feintioli barnau, ymddygiadau neu newidynnau diffiniedig eraill. Mae rhai o’r dulliau a ddefnyddir yn aml yn cynnwys arolygon, polau ayb.  </a:t>
                      </a:r>
                      <a:endParaRPr lang="en-GB" sz="2200" dirty="0"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r>
                        <a:rPr lang="en-GB" sz="2200" dirty="0">
                          <a:solidFill>
                            <a:schemeClr val="accent1"/>
                          </a:solidFill>
                        </a:rPr>
                        <a:t>Used to gather information through numerical data.  Used to quantify opinions, behaviours or other defined variables.  Some of the commonly used methods are surveys, polls, etc.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4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Fe’i defnyddir i gasglu data nad yw’n rhifol, i ddod o hyd i ystyron, barnau neu resymau oddi wrth gyfranogwyr. Mae dulliau poblogaidd o gasglu data ansoddol yn cynnwys grwpiau ffocws, cyfweliadau, arbrofion ayb.  </a:t>
                      </a:r>
                      <a:endParaRPr lang="en-GB" sz="2400" dirty="0"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r>
                        <a:rPr lang="en-GB" sz="2200" dirty="0">
                          <a:solidFill>
                            <a:schemeClr val="accent1"/>
                          </a:solidFill>
                        </a:rPr>
                        <a:t>Used to gather non-numerical data.  Used to find meanings, opinions or underlying reasons from subjects.  Sample size is usually small.  Popular methods for collecting qualitative data include focus groups, interviews, experiments, etc. 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01984798"/>
                  </a:ext>
                </a:extLst>
              </a:tr>
            </a:tbl>
          </a:graphicData>
        </a:graphic>
      </p:graphicFrame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931235" y="384812"/>
            <a:ext cx="654879" cy="654879"/>
          </a:xfrm>
          <a:prstGeom prst="rect">
            <a:avLst/>
          </a:prstGeom>
          <a:solidFill>
            <a:srgbClr val="FFFF00"/>
          </a:solidFill>
        </p:spPr>
      </p:pic>
    </p:spTree>
    <p:extLst>
      <p:ext uri="{BB962C8B-B14F-4D97-AF65-F5344CB8AC3E}">
        <p14:creationId xmlns:p14="http://schemas.microsoft.com/office/powerpoint/2010/main" val="2061877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295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text, newspaper, man&#10;&#10;Description automatically generated">
            <a:extLst>
              <a:ext uri="{FF2B5EF4-FFF2-40B4-BE49-F238E27FC236}">
                <a16:creationId xmlns:a16="http://schemas.microsoft.com/office/drawing/2014/main" id="{539EE9C3-EE41-472F-A44B-35E3D4852BD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842906">
            <a:off x="8530491" y="239332"/>
            <a:ext cx="2585787" cy="258578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16D62AF-5F6A-49CE-9054-468001E7DED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46177" y="1636517"/>
            <a:ext cx="2273365" cy="28135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44FC69E-465C-4901-8946-24140D8E8E85}"/>
              </a:ext>
            </a:extLst>
          </p:cNvPr>
          <p:cNvSpPr txBox="1"/>
          <p:nvPr/>
        </p:nvSpPr>
        <p:spPr>
          <a:xfrm>
            <a:off x="394283" y="385894"/>
            <a:ext cx="1120769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b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Strategaethau darllen academaidd </a:t>
            </a:r>
            <a:r>
              <a:rPr lang="en-GB" sz="32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/ </a:t>
            </a:r>
            <a:r>
              <a:rPr lang="en-US" sz="3200" b="1" dirty="0"/>
              <a:t>Academic reading strategies</a:t>
            </a:r>
          </a:p>
          <a:p>
            <a:r>
              <a:rPr lang="cy-GB" sz="2800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Dim ond darllen yw darllen… ynte fe?  </a:t>
            </a:r>
            <a:endParaRPr lang="en-GB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2800" dirty="0">
                <a:solidFill>
                  <a:srgbClr val="FF0000"/>
                </a:solidFill>
              </a:rPr>
              <a:t>Reading is just reading… or is it?  </a:t>
            </a:r>
            <a:endParaRPr lang="en-GB" sz="2800" dirty="0">
              <a:solidFill>
                <a:srgbClr val="FF0000"/>
              </a:solidFill>
            </a:endParaRPr>
          </a:p>
        </p:txBody>
      </p:sp>
      <p:pic>
        <p:nvPicPr>
          <p:cNvPr id="4" name="Picture 3" descr="A picture containing text, newspaper, food&#10;&#10;Description automatically generated">
            <a:extLst>
              <a:ext uri="{FF2B5EF4-FFF2-40B4-BE49-F238E27FC236}">
                <a16:creationId xmlns:a16="http://schemas.microsoft.com/office/drawing/2014/main" id="{FB8B95C9-09F1-4B94-B5D6-D4C9D680AF1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822577">
            <a:off x="318700" y="3216398"/>
            <a:ext cx="2272324" cy="31007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5AE460D-5929-47FA-9B6C-7DB6B99921E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988478">
            <a:off x="3723038" y="3332744"/>
            <a:ext cx="2390231" cy="307832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B9301FF-F2C9-4552-BE26-4119A6755D3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606199">
            <a:off x="9121665" y="2751316"/>
            <a:ext cx="2476909" cy="353091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11BEFBD-253F-4543-B687-E92ABBC77A42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44013" t="24550" r="35503" b="11253"/>
          <a:stretch/>
        </p:blipFill>
        <p:spPr>
          <a:xfrm rot="21263810">
            <a:off x="6207094" y="1747915"/>
            <a:ext cx="2497331" cy="440267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297173" y="956768"/>
            <a:ext cx="680081" cy="680081"/>
          </a:xfrm>
          <a:prstGeom prst="rect">
            <a:avLst/>
          </a:prstGeom>
          <a:solidFill>
            <a:srgbClr val="FFFF00"/>
          </a:solidFill>
        </p:spPr>
      </p:pic>
    </p:spTree>
    <p:extLst>
      <p:ext uri="{BB962C8B-B14F-4D97-AF65-F5344CB8AC3E}">
        <p14:creationId xmlns:p14="http://schemas.microsoft.com/office/powerpoint/2010/main" val="471072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83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776197F-7CBC-4286-89ED-0E3F7AC7753E}"/>
              </a:ext>
            </a:extLst>
          </p:cNvPr>
          <p:cNvSpPr txBox="1"/>
          <p:nvPr/>
        </p:nvSpPr>
        <p:spPr>
          <a:xfrm>
            <a:off x="711200" y="283427"/>
            <a:ext cx="92468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Darllen beirniadol  </a:t>
            </a: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 </a:t>
            </a:r>
            <a:r>
              <a:rPr lang="en-GB" sz="2800" b="1" dirty="0"/>
              <a:t>Critical reading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11268AB-6692-40F6-9604-0319F35DD699}"/>
              </a:ext>
            </a:extLst>
          </p:cNvPr>
          <p:cNvSpPr txBox="1"/>
          <p:nvPr/>
        </p:nvSpPr>
        <p:spPr>
          <a:xfrm>
            <a:off x="566234" y="903558"/>
            <a:ext cx="10579100" cy="79098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400" dirty="0">
                <a:latin typeface="Calibri" panose="020F0502020204030204" pitchFamily="34" charset="0"/>
                <a:ea typeface="Times New Roman" panose="02020603050405020304" pitchFamily="18" charset="0"/>
              </a:rPr>
              <a:t>Gofynnwch gwestiynau am y testun wrth i chi ei ddarllen – beth yw’r syniadau, dadleuon, problemau, arsylwadau, canfyddiadau a chasgliadau?</a:t>
            </a: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accent1"/>
                </a:solidFill>
              </a:rPr>
              <a:t>Ask questions about the text as you read it – what are the ideas, arguments, problems, observations, findings and conclusions?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400" dirty="0">
                <a:latin typeface="Calibri" panose="020F0502020204030204" pitchFamily="34" charset="0"/>
                <a:ea typeface="Times New Roman" panose="02020603050405020304" pitchFamily="18" charset="0"/>
              </a:rPr>
              <a:t>A yw’n ymwneud ag ymchwil perthnasol diweddar?</a:t>
            </a: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accent1"/>
                </a:solidFill>
              </a:rPr>
              <a:t>Is there engagement with relevant, up to date research?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400" dirty="0">
                <a:latin typeface="Calibri" panose="020F0502020204030204" pitchFamily="34" charset="0"/>
                <a:ea typeface="Times New Roman" panose="02020603050405020304" pitchFamily="18" charset="0"/>
              </a:rPr>
              <a:t>Beth mae eraill yn ei ddweud am y pwnc?</a:t>
            </a: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accent1"/>
                </a:solidFill>
              </a:rPr>
              <a:t>What do other writers say about the topic?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400" dirty="0">
                <a:latin typeface="Calibri" panose="020F0502020204030204" pitchFamily="34" charset="0"/>
                <a:ea typeface="Times New Roman" panose="02020603050405020304" pitchFamily="18" charset="0"/>
              </a:rPr>
              <a:t>Pa mor briodol yw’r dulliau ymchwilio?</a:t>
            </a: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accent1"/>
                </a:solidFill>
              </a:rPr>
              <a:t>How appropriate are the methods of investigation?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400" dirty="0">
                <a:latin typeface="Calibri" panose="020F0502020204030204" pitchFamily="34" charset="0"/>
                <a:ea typeface="Times New Roman" panose="02020603050405020304" pitchFamily="18" charset="0"/>
              </a:rPr>
              <a:t>Wrth ddarllen testun sy’n cynnwys dadl, ceisiwch </a:t>
            </a:r>
            <a:r>
              <a:rPr lang="cy-GB" sz="2400" dirty="0">
                <a:solidFill>
                  <a:srgbClr val="FF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werthuso</a:t>
            </a:r>
            <a:r>
              <a:rPr lang="cy-GB" sz="2400" dirty="0">
                <a:latin typeface="Calibri" panose="020F0502020204030204" pitchFamily="34" charset="0"/>
                <a:ea typeface="Times New Roman" panose="02020603050405020304" pitchFamily="18" charset="0"/>
              </a:rPr>
              <a:t> a gefnogir y ddadl yn dda. Archwiliwch y dystiolaeth – a yw’n argyhoeddi? </a:t>
            </a: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accent1"/>
                </a:solidFill>
              </a:rPr>
              <a:t>When reading text containing an argument, try to </a:t>
            </a:r>
            <a:r>
              <a:rPr lang="en-GB" sz="2200" dirty="0">
                <a:solidFill>
                  <a:srgbClr val="FF0000"/>
                </a:solidFill>
              </a:rPr>
              <a:t>evaluate</a:t>
            </a:r>
            <a:r>
              <a:rPr lang="en-GB" sz="2200" dirty="0"/>
              <a:t> </a:t>
            </a:r>
            <a:r>
              <a:rPr lang="en-GB" sz="2200" dirty="0">
                <a:solidFill>
                  <a:schemeClr val="accent1"/>
                </a:solidFill>
              </a:rPr>
              <a:t>if it is well supported.  Explore the evidence – does it convince?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400" dirty="0">
                <a:latin typeface="Calibri" panose="020F0502020204030204" pitchFamily="34" charset="0"/>
                <a:ea typeface="Calibri" panose="020F0502020204030204" pitchFamily="34" charset="0"/>
              </a:rPr>
              <a:t>Pa dybiaethau a wneir, os o gwbl? </a:t>
            </a: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accent1"/>
                </a:solidFill>
              </a:rPr>
              <a:t>What assumptions are being made, if any?</a:t>
            </a:r>
          </a:p>
          <a:p>
            <a:endParaRPr lang="en-GB" sz="28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  <p:pic>
        <p:nvPicPr>
          <p:cNvPr id="5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45333" y="397902"/>
            <a:ext cx="734939" cy="734939"/>
          </a:xfrm>
          <a:prstGeom prst="rect">
            <a:avLst/>
          </a:prstGeom>
          <a:solidFill>
            <a:srgbClr val="FFFF00"/>
          </a:solidFill>
        </p:spPr>
      </p:pic>
    </p:spTree>
    <p:extLst>
      <p:ext uri="{BB962C8B-B14F-4D97-AF65-F5344CB8AC3E}">
        <p14:creationId xmlns:p14="http://schemas.microsoft.com/office/powerpoint/2010/main" val="354867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494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776197F-7CBC-4286-89ED-0E3F7AC7753E}"/>
              </a:ext>
            </a:extLst>
          </p:cNvPr>
          <p:cNvSpPr txBox="1"/>
          <p:nvPr/>
        </p:nvSpPr>
        <p:spPr>
          <a:xfrm>
            <a:off x="245327" y="451703"/>
            <a:ext cx="1164187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Bod yn ddicra a gwneud y gorau o’ch darllen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/ </a:t>
            </a:r>
            <a:r>
              <a:rPr lang="en-GB" sz="2400" b="1" dirty="0"/>
              <a:t>Being selective and making the most of your reading</a:t>
            </a:r>
            <a:endParaRPr lang="en-GB" sz="32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11268AB-6692-40F6-9604-0319F35DD699}"/>
              </a:ext>
            </a:extLst>
          </p:cNvPr>
          <p:cNvSpPr txBox="1"/>
          <p:nvPr/>
        </p:nvSpPr>
        <p:spPr>
          <a:xfrm>
            <a:off x="711200" y="1282700"/>
            <a:ext cx="10579100" cy="75713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400" dirty="0">
                <a:latin typeface="Calibri" panose="020F0502020204030204" pitchFamily="34" charset="0"/>
                <a:ea typeface="Times New Roman" panose="02020603050405020304" pitchFamily="18" charset="0"/>
              </a:rPr>
              <a:t>Cyn dechrau darllen, mae’n dda i feddwl am eich rheswm dros wneud hyn – a ydych yn ceisio datblygu gwybodaeth gefndirol am bwnc neu a ydych yn ceisio ateb cwestiwn penodol? </a:t>
            </a: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accent1"/>
                </a:solidFill>
              </a:rPr>
              <a:t>Before you start reading, it’s good to think about your purpose for doing so – are you looking to develop background knowledge of a topic or are you looking to answer a specific question?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400" dirty="0">
                <a:latin typeface="Calibri" panose="020F0502020204030204" pitchFamily="34" charset="0"/>
                <a:ea typeface="Times New Roman" panose="02020603050405020304" pitchFamily="18" charset="0"/>
              </a:rPr>
              <a:t>Ni fwriedir i destunau academaidd gael eu darllen o glawr i glawr! </a:t>
            </a: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accent1"/>
                </a:solidFill>
              </a:rPr>
              <a:t>Academic texts are not meant to be read cover to cover!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400" dirty="0">
                <a:latin typeface="Calibri" panose="020F0502020204030204" pitchFamily="34" charset="0"/>
                <a:ea typeface="Times New Roman" panose="02020603050405020304" pitchFamily="18" charset="0"/>
              </a:rPr>
              <a:t>Darllenwch yn </a:t>
            </a:r>
            <a:r>
              <a:rPr lang="cy-GB" sz="2400" dirty="0">
                <a:solidFill>
                  <a:srgbClr val="FF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weithredol</a:t>
            </a:r>
            <a:r>
              <a:rPr lang="cy-GB" sz="2400" dirty="0">
                <a:latin typeface="Calibri" panose="020F0502020204030204" pitchFamily="34" charset="0"/>
                <a:ea typeface="Times New Roman" panose="02020603050405020304" pitchFamily="18" charset="0"/>
              </a:rPr>
              <a:t> (nid yn oddefol) – nodiadau, mapiau meddwl , cysylltiadau â darlleniadau eraill </a:t>
            </a: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accent1"/>
                </a:solidFill>
              </a:rPr>
              <a:t>Read</a:t>
            </a:r>
            <a:r>
              <a:rPr lang="en-GB" sz="2200" dirty="0"/>
              <a:t> </a:t>
            </a:r>
            <a:r>
              <a:rPr lang="en-GB" sz="2200" dirty="0">
                <a:solidFill>
                  <a:srgbClr val="FF0000"/>
                </a:solidFill>
              </a:rPr>
              <a:t>actively</a:t>
            </a:r>
            <a:r>
              <a:rPr lang="en-GB" sz="2200" dirty="0"/>
              <a:t> </a:t>
            </a:r>
            <a:r>
              <a:rPr lang="en-GB" sz="2200" dirty="0">
                <a:solidFill>
                  <a:schemeClr val="accent1"/>
                </a:solidFill>
              </a:rPr>
              <a:t>(not passively) – notes, </a:t>
            </a:r>
            <a:r>
              <a:rPr lang="en-GB" sz="2200" dirty="0" err="1">
                <a:solidFill>
                  <a:schemeClr val="accent1"/>
                </a:solidFill>
              </a:rPr>
              <a:t>mindmaps</a:t>
            </a:r>
            <a:r>
              <a:rPr lang="en-GB" sz="2200" dirty="0">
                <a:solidFill>
                  <a:schemeClr val="accent1"/>
                </a:solidFill>
              </a:rPr>
              <a:t>, connections to other readings?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400" dirty="0">
                <a:latin typeface="Calibri" panose="020F0502020204030204" pitchFamily="34" charset="0"/>
                <a:ea typeface="Times New Roman" panose="02020603050405020304" pitchFamily="18" charset="0"/>
              </a:rPr>
              <a:t>Fe’ch anogir i fynd y tu hwnt i restri darllen a dod o hyd i’ch deunyddiau eich hun</a:t>
            </a: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accent1"/>
                </a:solidFill>
              </a:rPr>
              <a:t>Encouraged to go beyond reading lists and find own material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400" dirty="0">
                <a:latin typeface="Calibri" panose="020F0502020204030204" pitchFamily="34" charset="0"/>
                <a:ea typeface="Calibri" panose="020F0502020204030204" pitchFamily="34" charset="0"/>
              </a:rPr>
              <a:t>Ni allwch ddarllen yn ddwys am oriau – rhannwch eich amser </a:t>
            </a: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accent1"/>
                </a:solidFill>
              </a:rPr>
              <a:t>You cannot read intensely for hours – divide your time </a:t>
            </a:r>
          </a:p>
          <a:p>
            <a:endParaRPr lang="en-GB" sz="28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  <p:pic>
        <p:nvPicPr>
          <p:cNvPr id="5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31549" y="1039090"/>
            <a:ext cx="693305" cy="693305"/>
          </a:xfrm>
          <a:prstGeom prst="rect">
            <a:avLst/>
          </a:prstGeom>
          <a:solidFill>
            <a:srgbClr val="FFFF00"/>
          </a:solidFill>
        </p:spPr>
      </p:pic>
    </p:spTree>
    <p:extLst>
      <p:ext uri="{BB962C8B-B14F-4D97-AF65-F5344CB8AC3E}">
        <p14:creationId xmlns:p14="http://schemas.microsoft.com/office/powerpoint/2010/main" val="3030383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625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6E04438-BBFA-4B8B-BF8C-3A67A263117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3125" t="24386" r="33586" b="9474"/>
          <a:stretch/>
        </p:blipFill>
        <p:spPr>
          <a:xfrm>
            <a:off x="4105776" y="249701"/>
            <a:ext cx="3980447" cy="635859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Arrow: Right 3">
            <a:extLst>
              <a:ext uri="{FF2B5EF4-FFF2-40B4-BE49-F238E27FC236}">
                <a16:creationId xmlns:a16="http://schemas.microsoft.com/office/drawing/2014/main" id="{C481E2FA-9DF2-47CC-A455-B1151D9D78C6}"/>
              </a:ext>
            </a:extLst>
          </p:cNvPr>
          <p:cNvSpPr/>
          <p:nvPr/>
        </p:nvSpPr>
        <p:spPr>
          <a:xfrm>
            <a:off x="3080083" y="378995"/>
            <a:ext cx="941471" cy="34891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184EF2D8-94A6-4AD0-BEE8-B7EB9EA41F00}"/>
              </a:ext>
            </a:extLst>
          </p:cNvPr>
          <p:cNvSpPr/>
          <p:nvPr/>
        </p:nvSpPr>
        <p:spPr>
          <a:xfrm rot="10800000">
            <a:off x="8170445" y="5246247"/>
            <a:ext cx="941471" cy="34891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67E7C70D-1D3D-4C4C-B653-FE3EBC694A24}"/>
              </a:ext>
            </a:extLst>
          </p:cNvPr>
          <p:cNvSpPr/>
          <p:nvPr/>
        </p:nvSpPr>
        <p:spPr>
          <a:xfrm>
            <a:off x="3243511" y="1365584"/>
            <a:ext cx="941471" cy="34891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5D3F2D4A-6887-416B-9582-8F7F08E568B7}"/>
              </a:ext>
            </a:extLst>
          </p:cNvPr>
          <p:cNvSpPr/>
          <p:nvPr/>
        </p:nvSpPr>
        <p:spPr>
          <a:xfrm rot="10800000">
            <a:off x="8025566" y="2151648"/>
            <a:ext cx="941471" cy="34891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50D9E9ED-5AAF-426C-BB3C-97C8BF30B8A6}"/>
              </a:ext>
            </a:extLst>
          </p:cNvPr>
          <p:cNvSpPr/>
          <p:nvPr/>
        </p:nvSpPr>
        <p:spPr>
          <a:xfrm rot="10800000">
            <a:off x="7850606" y="904372"/>
            <a:ext cx="941471" cy="34891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1431BB32-3009-4344-AB10-E4A9FED3E02E}"/>
              </a:ext>
            </a:extLst>
          </p:cNvPr>
          <p:cNvSpPr/>
          <p:nvPr/>
        </p:nvSpPr>
        <p:spPr>
          <a:xfrm>
            <a:off x="3243511" y="2500563"/>
            <a:ext cx="941471" cy="34891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E3E1B10-305A-432B-9B49-7A259D98994A}"/>
              </a:ext>
            </a:extLst>
          </p:cNvPr>
          <p:cNvSpPr txBox="1"/>
          <p:nvPr/>
        </p:nvSpPr>
        <p:spPr>
          <a:xfrm>
            <a:off x="8792077" y="853177"/>
            <a:ext cx="27517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Teitl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DE09179-F32B-4865-8EF8-A02A2583723A}"/>
              </a:ext>
            </a:extLst>
          </p:cNvPr>
          <p:cNvSpPr txBox="1"/>
          <p:nvPr/>
        </p:nvSpPr>
        <p:spPr>
          <a:xfrm>
            <a:off x="372979" y="378995"/>
            <a:ext cx="27071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Cylchgrawn, blwyddyn, rhifyn, rhifau’r tudalennau 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145E95F-1B2A-435D-AB9F-EB2D77525577}"/>
              </a:ext>
            </a:extLst>
          </p:cNvPr>
          <p:cNvSpPr txBox="1"/>
          <p:nvPr/>
        </p:nvSpPr>
        <p:spPr>
          <a:xfrm>
            <a:off x="288758" y="1402149"/>
            <a:ext cx="28705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Awdur(on) a sefydliad</a:t>
            </a:r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C65FDBD-44CF-46DB-9234-6206D5238213}"/>
              </a:ext>
            </a:extLst>
          </p:cNvPr>
          <p:cNvSpPr txBox="1"/>
          <p:nvPr/>
        </p:nvSpPr>
        <p:spPr>
          <a:xfrm>
            <a:off x="1046747" y="2515070"/>
            <a:ext cx="21967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Crynodeb (pwrpas)</a:t>
            </a:r>
            <a:endParaRPr lang="en-GB" dirty="0"/>
          </a:p>
          <a:p>
            <a:r>
              <a:rPr lang="cy-GB" dirty="0">
                <a:solidFill>
                  <a:srgbClr val="FF0000"/>
                </a:solidFill>
              </a:rPr>
              <a:t>Darllenwch yn gyntaf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939473E-1E18-4BC0-BF3B-72961192225B}"/>
              </a:ext>
            </a:extLst>
          </p:cNvPr>
          <p:cNvSpPr txBox="1"/>
          <p:nvPr/>
        </p:nvSpPr>
        <p:spPr>
          <a:xfrm>
            <a:off x="9056276" y="2114960"/>
            <a:ext cx="28705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Geiriau allweddol</a:t>
            </a:r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D8D9354-8747-43A0-9DF4-7DEFB72AE2A6}"/>
              </a:ext>
            </a:extLst>
          </p:cNvPr>
          <p:cNvSpPr txBox="1"/>
          <p:nvPr/>
        </p:nvSpPr>
        <p:spPr>
          <a:xfrm>
            <a:off x="9196138" y="5246247"/>
            <a:ext cx="28705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Prif gorff y testun</a:t>
            </a:r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6EAB0E1-7C88-4A69-B7CD-EB1F499F002D}"/>
              </a:ext>
            </a:extLst>
          </p:cNvPr>
          <p:cNvSpPr txBox="1"/>
          <p:nvPr/>
        </p:nvSpPr>
        <p:spPr>
          <a:xfrm>
            <a:off x="288758" y="4292140"/>
            <a:ext cx="3549316" cy="193899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y-GB" sz="2400" b="1" dirty="0">
                <a:solidFill>
                  <a:srgbClr val="FF0000"/>
                </a:solidFill>
              </a:rPr>
              <a:t>Sgimio</a:t>
            </a:r>
            <a:r>
              <a:rPr lang="cy-GB" sz="2400" dirty="0"/>
              <a:t> – a yw’n cynnwys penawdau perthnasol?</a:t>
            </a:r>
            <a:endParaRPr lang="en-GB" sz="2400" dirty="0"/>
          </a:p>
          <a:p>
            <a:r>
              <a:rPr lang="cy-GB" sz="2400" b="1" dirty="0">
                <a:solidFill>
                  <a:srgbClr val="FF0000"/>
                </a:solidFill>
              </a:rPr>
              <a:t>Sganio</a:t>
            </a:r>
            <a:r>
              <a:rPr lang="cy-GB" sz="2400" dirty="0"/>
              <a:t> – Chwiliwch am wybodaeth berthnasol a thermau penodol</a:t>
            </a:r>
            <a:endParaRPr lang="en-GB" sz="2400" dirty="0"/>
          </a:p>
        </p:txBody>
      </p:sp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055926" y="423109"/>
            <a:ext cx="713509" cy="713509"/>
          </a:xfrm>
          <a:prstGeom prst="rect">
            <a:avLst/>
          </a:prstGeom>
          <a:solidFill>
            <a:srgbClr val="FFFF00"/>
          </a:solidFill>
        </p:spPr>
      </p:pic>
    </p:spTree>
    <p:extLst>
      <p:ext uri="{BB962C8B-B14F-4D97-AF65-F5344CB8AC3E}">
        <p14:creationId xmlns:p14="http://schemas.microsoft.com/office/powerpoint/2010/main" val="4109803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158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D4D6B55-AAC7-4488-8499-F2AB82FE9FED}"/>
              </a:ext>
            </a:extLst>
          </p:cNvPr>
          <p:cNvSpPr txBox="1"/>
          <p:nvPr/>
        </p:nvSpPr>
        <p:spPr>
          <a:xfrm>
            <a:off x="533400" y="520700"/>
            <a:ext cx="1069587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Edrychwch ar enghreifftiau’r darlleniadau a’r cysylltiadau a roddwyd i chi… </a:t>
            </a:r>
            <a:endParaRPr lang="en-GB" sz="2800" dirty="0"/>
          </a:p>
          <a:p>
            <a:r>
              <a:rPr lang="cy-GB" sz="2800" dirty="0"/>
              <a:t>Gadewch i ni ddod atynt mewn ffordd feirniadol:</a:t>
            </a:r>
            <a:endParaRPr lang="en-GB" sz="2800" dirty="0"/>
          </a:p>
          <a:p>
            <a:r>
              <a:rPr lang="en-GB" sz="2800" dirty="0">
                <a:solidFill>
                  <a:schemeClr val="accent1"/>
                </a:solidFill>
              </a:rPr>
              <a:t>Look at the examples of readings and links you have been given… Let’s approach them in a critical manner:</a:t>
            </a:r>
          </a:p>
          <a:p>
            <a:endParaRPr lang="en-GB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64D729-A3EC-44AC-A6CD-8B5B2C744F8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555" t="5833" r="4027" b="4375"/>
          <a:stretch/>
        </p:blipFill>
        <p:spPr>
          <a:xfrm>
            <a:off x="8242300" y="3041997"/>
            <a:ext cx="3606800" cy="238791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F0EE74C-0D75-44DE-8754-E1CA8154EB97}"/>
              </a:ext>
            </a:extLst>
          </p:cNvPr>
          <p:cNvSpPr txBox="1"/>
          <p:nvPr/>
        </p:nvSpPr>
        <p:spPr>
          <a:xfrm>
            <a:off x="761845" y="3041997"/>
            <a:ext cx="6620261" cy="304698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y-GB" sz="3200" dirty="0"/>
              <a:t>Aseswch a yw’r testunau yn empirig neu’n damcaniaethol.  Dulliau ansoddol, meintiol neu gymysg? </a:t>
            </a:r>
            <a:endParaRPr lang="en-GB" sz="3200" dirty="0"/>
          </a:p>
          <a:p>
            <a:r>
              <a:rPr lang="en-GB" sz="3200" dirty="0">
                <a:solidFill>
                  <a:schemeClr val="accent1"/>
                </a:solidFill>
              </a:rPr>
              <a:t>Assess whether the texts are empirical or theoretical.  Qualitative, quantitative or mixed methods? </a:t>
            </a:r>
          </a:p>
        </p:txBody>
      </p:sp>
      <p:pic>
        <p:nvPicPr>
          <p:cNvPr id="6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924477" y="368299"/>
            <a:ext cx="664849" cy="664849"/>
          </a:xfrm>
          <a:prstGeom prst="rect">
            <a:avLst/>
          </a:prstGeom>
          <a:solidFill>
            <a:srgbClr val="FFFF00"/>
          </a:solidFill>
        </p:spPr>
      </p:pic>
    </p:spTree>
    <p:extLst>
      <p:ext uri="{BB962C8B-B14F-4D97-AF65-F5344CB8AC3E}">
        <p14:creationId xmlns:p14="http://schemas.microsoft.com/office/powerpoint/2010/main" val="2885100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123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7794680-7A45-49EE-BC44-DF3051636BF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5579" t="21990" r="36524" b="26991"/>
          <a:stretch/>
        </p:blipFill>
        <p:spPr>
          <a:xfrm>
            <a:off x="1784195" y="153804"/>
            <a:ext cx="6367347" cy="655039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7DA30035-2619-44E9-8AF7-78BF88D6E82F}"/>
              </a:ext>
            </a:extLst>
          </p:cNvPr>
          <p:cNvSpPr/>
          <p:nvPr/>
        </p:nvSpPr>
        <p:spPr>
          <a:xfrm>
            <a:off x="8151542" y="5452946"/>
            <a:ext cx="3921512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/>
              <a:t>https://journals-sagepub-com.ezproxy.uwtsd.ac.uk/doi/pdf/10.1177/1468798417745118</a:t>
            </a:r>
          </a:p>
        </p:txBody>
      </p:sp>
      <p:pic>
        <p:nvPicPr>
          <p:cNvPr id="5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6763" y="387927"/>
            <a:ext cx="706581" cy="706581"/>
          </a:xfrm>
          <a:prstGeom prst="rect">
            <a:avLst/>
          </a:prstGeom>
          <a:solidFill>
            <a:srgbClr val="FFFF00"/>
          </a:solidFill>
        </p:spPr>
      </p:pic>
    </p:spTree>
    <p:extLst>
      <p:ext uri="{BB962C8B-B14F-4D97-AF65-F5344CB8AC3E}">
        <p14:creationId xmlns:p14="http://schemas.microsoft.com/office/powerpoint/2010/main" val="2627440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989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9D816D9-C482-4652-A0E0-416FD6134CB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5854" t="21951" r="37073" b="20976"/>
          <a:stretch/>
        </p:blipFill>
        <p:spPr>
          <a:xfrm>
            <a:off x="1918010" y="156248"/>
            <a:ext cx="5519853" cy="6545503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141A5B1E-AA02-4532-B93B-26D3FD7D4FD4}"/>
              </a:ext>
            </a:extLst>
          </p:cNvPr>
          <p:cNvSpPr/>
          <p:nvPr/>
        </p:nvSpPr>
        <p:spPr>
          <a:xfrm>
            <a:off x="7742663" y="5369532"/>
            <a:ext cx="4449337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/>
              <a:t>https://journals-sagepub-com.ezproxy.uwtsd.ac.uk/doi/pdf/10.1177/1468798416659124</a:t>
            </a:r>
          </a:p>
        </p:txBody>
      </p:sp>
      <p:pic>
        <p:nvPicPr>
          <p:cNvPr id="5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32128" y="290946"/>
            <a:ext cx="658090" cy="658090"/>
          </a:xfrm>
          <a:prstGeom prst="rect">
            <a:avLst/>
          </a:prstGeom>
          <a:solidFill>
            <a:srgbClr val="FFFF00"/>
          </a:solidFill>
        </p:spPr>
      </p:pic>
    </p:spTree>
    <p:extLst>
      <p:ext uri="{BB962C8B-B14F-4D97-AF65-F5344CB8AC3E}">
        <p14:creationId xmlns:p14="http://schemas.microsoft.com/office/powerpoint/2010/main" val="88062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623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6B8533E-9D34-4A0A-B03A-611C72ED114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6768" t="21626" r="37073" b="22601"/>
          <a:stretch/>
        </p:blipFill>
        <p:spPr>
          <a:xfrm>
            <a:off x="1707312" y="144241"/>
            <a:ext cx="5477791" cy="6569518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710C4B53-3300-4050-8210-0CD50E73FAA0}"/>
              </a:ext>
            </a:extLst>
          </p:cNvPr>
          <p:cNvSpPr/>
          <p:nvPr/>
        </p:nvSpPr>
        <p:spPr>
          <a:xfrm>
            <a:off x="7185103" y="5436440"/>
            <a:ext cx="4612888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/>
              <a:t>https://journals-sagepub-com.ezproxy.uwtsd.ac.uk/doi/pdf/10.1177/1468798416674254</a:t>
            </a:r>
          </a:p>
        </p:txBody>
      </p:sp>
      <p:pic>
        <p:nvPicPr>
          <p:cNvPr id="5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062854" y="408708"/>
            <a:ext cx="671945" cy="671945"/>
          </a:xfrm>
          <a:prstGeom prst="rect">
            <a:avLst/>
          </a:prstGeom>
          <a:solidFill>
            <a:srgbClr val="FFFF00"/>
          </a:solidFill>
        </p:spPr>
      </p:pic>
    </p:spTree>
    <p:extLst>
      <p:ext uri="{BB962C8B-B14F-4D97-AF65-F5344CB8AC3E}">
        <p14:creationId xmlns:p14="http://schemas.microsoft.com/office/powerpoint/2010/main" val="3083226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80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C33B21D-FE65-4755-AE0A-33A8ACA8D66D}"/>
              </a:ext>
            </a:extLst>
          </p:cNvPr>
          <p:cNvSpPr txBox="1"/>
          <p:nvPr/>
        </p:nvSpPr>
        <p:spPr>
          <a:xfrm>
            <a:off x="1118937" y="228600"/>
            <a:ext cx="100463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5400" b="1" dirty="0"/>
              <a:t>Tasg Gyfeiriol 4</a:t>
            </a:r>
            <a:r>
              <a:rPr lang="en-GB" sz="5400" dirty="0"/>
              <a:t>/</a:t>
            </a:r>
            <a:r>
              <a:rPr lang="en-US" sz="5400" b="1" dirty="0"/>
              <a:t>Directed Task 4</a:t>
            </a:r>
            <a:endParaRPr lang="en-GB" sz="54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17A32F4-6E90-4C95-BA73-D675ED5D723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6219" t="14796" r="36799" b="17723"/>
          <a:stretch/>
        </p:blipFill>
        <p:spPr>
          <a:xfrm>
            <a:off x="7065264" y="1519169"/>
            <a:ext cx="2520077" cy="354519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2091FAB-D279-4029-8440-7E6BEC36BA69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35579" t="14471" r="36159" b="12358"/>
          <a:stretch/>
        </p:blipFill>
        <p:spPr>
          <a:xfrm>
            <a:off x="2483996" y="1519169"/>
            <a:ext cx="2434684" cy="3545655"/>
          </a:xfrm>
          <a:prstGeom prst="rect">
            <a:avLst/>
          </a:prstGeom>
        </p:spPr>
      </p:pic>
      <p:pic>
        <p:nvPicPr>
          <p:cNvPr id="1026" name="Picture 2" descr="Click Bar And Finger Vector Web Button Icon Template Stock Vector ...">
            <a:hlinkClick r:id="rId7"/>
            <a:extLst>
              <a:ext uri="{FF2B5EF4-FFF2-40B4-BE49-F238E27FC236}">
                <a16:creationId xmlns:a16="http://schemas.microsoft.com/office/drawing/2014/main" id="{1E1BC072-3694-427D-A737-7390B149906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76" t="26652" r="2547" b="25120"/>
          <a:stretch/>
        </p:blipFill>
        <p:spPr bwMode="auto">
          <a:xfrm>
            <a:off x="2469128" y="5338831"/>
            <a:ext cx="2233068" cy="923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lick Bar And Finger Vector Web Button Icon Template Stock Vector ...">
            <a:hlinkClick r:id="rId9"/>
            <a:extLst>
              <a:ext uri="{FF2B5EF4-FFF2-40B4-BE49-F238E27FC236}">
                <a16:creationId xmlns:a16="http://schemas.microsoft.com/office/drawing/2014/main" id="{CDA09294-BE67-4EB0-8845-FD7A65E9BB2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76" t="26652" r="2547" b="25120"/>
          <a:stretch/>
        </p:blipFill>
        <p:spPr bwMode="auto">
          <a:xfrm>
            <a:off x="7208768" y="5338831"/>
            <a:ext cx="2233068" cy="923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860505" y="471055"/>
            <a:ext cx="631840" cy="631840"/>
          </a:xfrm>
          <a:prstGeom prst="rect">
            <a:avLst/>
          </a:prstGeom>
          <a:solidFill>
            <a:srgbClr val="FFFF00"/>
          </a:solidFill>
        </p:spPr>
      </p:pic>
    </p:spTree>
    <p:extLst>
      <p:ext uri="{BB962C8B-B14F-4D97-AF65-F5344CB8AC3E}">
        <p14:creationId xmlns:p14="http://schemas.microsoft.com/office/powerpoint/2010/main" val="3120408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82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cake, drawing&#10;&#10;Description automatically generated">
            <a:extLst>
              <a:ext uri="{FF2B5EF4-FFF2-40B4-BE49-F238E27FC236}">
                <a16:creationId xmlns:a16="http://schemas.microsoft.com/office/drawing/2014/main" id="{31CFD2D6-4915-48C9-9CCE-508D411BBF0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1603" y="643466"/>
            <a:ext cx="6348794" cy="5571067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730344" y="387926"/>
            <a:ext cx="755073" cy="755073"/>
          </a:xfrm>
          <a:prstGeom prst="rect">
            <a:avLst/>
          </a:prstGeom>
          <a:solidFill>
            <a:srgbClr val="FFFF00"/>
          </a:solidFill>
        </p:spPr>
      </p:pic>
    </p:spTree>
    <p:extLst>
      <p:ext uri="{BB962C8B-B14F-4D97-AF65-F5344CB8AC3E}">
        <p14:creationId xmlns:p14="http://schemas.microsoft.com/office/powerpoint/2010/main" val="2445034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4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479</TotalTime>
  <Words>1326</Words>
  <Application>Microsoft Office PowerPoint</Application>
  <PresentationFormat>Widescreen</PresentationFormat>
  <Paragraphs>156</Paragraphs>
  <Slides>20</Slides>
  <Notes>19</Notes>
  <HiddenSlides>0</HiddenSlides>
  <MMClips>18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&amp;quot</vt:lpstr>
      <vt:lpstr>Arial</vt:lpstr>
      <vt:lpstr>Calibri</vt:lpstr>
      <vt:lpstr>Calibri Light</vt:lpstr>
      <vt:lpstr>Merriweather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Evans</dc:creator>
  <cp:lastModifiedBy>Catherine Morgan</cp:lastModifiedBy>
  <cp:revision>22</cp:revision>
  <dcterms:created xsi:type="dcterms:W3CDTF">2020-02-24T10:58:47Z</dcterms:created>
  <dcterms:modified xsi:type="dcterms:W3CDTF">2020-04-23T09:31:14Z</dcterms:modified>
</cp:coreProperties>
</file>