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72" r:id="rId2"/>
    <p:sldId id="279" r:id="rId3"/>
    <p:sldId id="260" r:id="rId4"/>
    <p:sldId id="280" r:id="rId5"/>
    <p:sldId id="284" r:id="rId6"/>
    <p:sldId id="281" r:id="rId7"/>
    <p:sldId id="283" r:id="rId8"/>
    <p:sldId id="282" r:id="rId9"/>
    <p:sldId id="27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75"/>
    <p:restoredTop sz="94648"/>
  </p:normalViewPr>
  <p:slideViewPr>
    <p:cSldViewPr snapToGrid="0">
      <p:cViewPr varScale="1">
        <p:scale>
          <a:sx n="43" d="100"/>
          <a:sy n="43" d="100"/>
        </p:scale>
        <p:origin x="232" y="1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4DA8A0-8CBD-1944-9A92-FD804C51A6C3}" type="datetimeFigureOut">
              <a:rPr lang="en-US" smtClean="0"/>
              <a:t>4/29/24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B8B56B-B6BD-6047-94EE-37A9E1C8B29E}" type="slidenum">
              <a:rPr lang="en-US" smtClean="0"/>
              <a:t>‹#›</a:t>
            </a:fld>
            <a:endParaRPr lang="en-US" dirty="0"/>
          </a:p>
        </p:txBody>
      </p:sp>
    </p:spTree>
    <p:extLst>
      <p:ext uri="{BB962C8B-B14F-4D97-AF65-F5344CB8AC3E}">
        <p14:creationId xmlns:p14="http://schemas.microsoft.com/office/powerpoint/2010/main" val="848935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B8B56B-B6BD-6047-94EE-37A9E1C8B29E}" type="slidenum">
              <a:rPr lang="en-US" smtClean="0"/>
              <a:t>3</a:t>
            </a:fld>
            <a:endParaRPr lang="en-US" dirty="0"/>
          </a:p>
        </p:txBody>
      </p:sp>
    </p:spTree>
    <p:extLst>
      <p:ext uri="{BB962C8B-B14F-4D97-AF65-F5344CB8AC3E}">
        <p14:creationId xmlns:p14="http://schemas.microsoft.com/office/powerpoint/2010/main" val="4281259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B8B56B-B6BD-6047-94EE-37A9E1C8B29E}" type="slidenum">
              <a:rPr lang="en-US" smtClean="0"/>
              <a:t>6</a:t>
            </a:fld>
            <a:endParaRPr lang="en-US" dirty="0"/>
          </a:p>
        </p:txBody>
      </p:sp>
    </p:spTree>
    <p:extLst>
      <p:ext uri="{BB962C8B-B14F-4D97-AF65-F5344CB8AC3E}">
        <p14:creationId xmlns:p14="http://schemas.microsoft.com/office/powerpoint/2010/main" val="863672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B8B56B-B6BD-6047-94EE-37A9E1C8B29E}" type="slidenum">
              <a:rPr lang="en-US" smtClean="0"/>
              <a:t>8</a:t>
            </a:fld>
            <a:endParaRPr lang="en-US" dirty="0"/>
          </a:p>
        </p:txBody>
      </p:sp>
    </p:spTree>
    <p:extLst>
      <p:ext uri="{BB962C8B-B14F-4D97-AF65-F5344CB8AC3E}">
        <p14:creationId xmlns:p14="http://schemas.microsoft.com/office/powerpoint/2010/main" val="426058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348F6-3C6D-4726-22D6-34B1A5BCA1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FBC3B08-F20F-8734-1052-6690991459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CDA4B27-904C-4137-6F16-625F85DA3822}"/>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093BD1F8-B053-5740-08FF-49D7FEA133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2FAE08-8DA3-EB6D-BF52-CB62417F6A49}"/>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421831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5E23C-53AD-9E35-EBDD-7E5D8B5019E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75B331-F2B2-8404-F732-766CC7B84B5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EDE37B-0E60-7092-83D4-9FCBE05DD9E7}"/>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49E4EDC2-E618-853A-D250-A9029E859E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8385AA-044E-5A55-0A87-550D7634B2FA}"/>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1825337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13C8-C5B0-4CE3-5013-5AF252C8F04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B7CC05-2C6A-9B88-44F0-E7E3E4A01A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DC4D503-CC54-96C2-589F-3F88A652AA47}"/>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21482C8A-0016-62A6-79B7-B2D9201DE4E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FF4D14-8B54-E4D2-6A99-ED3FBC099A6D}"/>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4041778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36871-68D4-DE56-249F-C82E3F7524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4FBA29-A47B-54EB-038D-D485C0BAB1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233A34F-0330-E736-D316-1ED4E8C1C9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5C1F19E-6C7A-4CBF-B43A-DE0EB0AAB8B3}"/>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6" name="Footer Placeholder 5">
            <a:extLst>
              <a:ext uri="{FF2B5EF4-FFF2-40B4-BE49-F238E27FC236}">
                <a16:creationId xmlns:a16="http://schemas.microsoft.com/office/drawing/2014/main" id="{D252453C-243A-D251-7ED0-922B57B0015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3E2EA2-B5F0-1B4F-1007-C2DDC3A93F7D}"/>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1658569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0965-E43A-CCE3-FCCB-A27923AC52A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FD88A8-9859-4747-B903-9C63C6401F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5D8EA38-D041-9E04-796E-35D971A41B8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C8368A2-B5B8-702C-1ABE-A0AF540E3B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DE0C98-1C39-CD38-393D-8E3BDBA41A7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6422202-71AD-CF21-5960-1419BEB7E990}"/>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8" name="Footer Placeholder 7">
            <a:extLst>
              <a:ext uri="{FF2B5EF4-FFF2-40B4-BE49-F238E27FC236}">
                <a16:creationId xmlns:a16="http://schemas.microsoft.com/office/drawing/2014/main" id="{0C1ADF01-CC4E-9122-FD40-786C53C12B4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3ED418F0-D057-2149-2E49-CC50A6783250}"/>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307422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3CFFC-F047-F863-8167-C2F9B3C5213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867A7F1-E9C7-DB3E-E04F-6FCA5E4C1710}"/>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4" name="Footer Placeholder 3">
            <a:extLst>
              <a:ext uri="{FF2B5EF4-FFF2-40B4-BE49-F238E27FC236}">
                <a16:creationId xmlns:a16="http://schemas.microsoft.com/office/drawing/2014/main" id="{73DE1CD3-B440-927B-C9B0-F139E40FADD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B83F395-EF33-C7B6-FD7C-8B2A4954A308}"/>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622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223DBF-6489-2C02-F11F-15823EB29C51}"/>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3" name="Footer Placeholder 2">
            <a:extLst>
              <a:ext uri="{FF2B5EF4-FFF2-40B4-BE49-F238E27FC236}">
                <a16:creationId xmlns:a16="http://schemas.microsoft.com/office/drawing/2014/main" id="{9332231A-D188-D340-08FE-620B6835E3A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FCC81D-E61E-96A6-9819-3AA817594932}"/>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431566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525F-189B-B961-9422-2C8114BB27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42667B-23F7-233B-D949-62F6FDCEF2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423D9A0-4FC1-97BC-DC09-AC3FDF6E2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8AC769-0059-E819-FA6B-9BD806992AA6}"/>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6" name="Footer Placeholder 5">
            <a:extLst>
              <a:ext uri="{FF2B5EF4-FFF2-40B4-BE49-F238E27FC236}">
                <a16:creationId xmlns:a16="http://schemas.microsoft.com/office/drawing/2014/main" id="{FB8C17E3-22AE-39FA-ADF7-8372786E4CA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988ED53-358E-1681-12D9-CE2512F8D611}"/>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024683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D5446-E1FB-A350-B136-AB0FBB0A17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29309B9-46AE-DA04-F573-D5F5BF3103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2D4F82EC-D921-3B96-1AF3-FFE21B736E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213499-5B57-1502-E109-DA7A8BF31704}"/>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6" name="Footer Placeholder 5">
            <a:extLst>
              <a:ext uri="{FF2B5EF4-FFF2-40B4-BE49-F238E27FC236}">
                <a16:creationId xmlns:a16="http://schemas.microsoft.com/office/drawing/2014/main" id="{6AD968E1-93B7-F642-7035-1B8986419DE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532F7C-0F01-4124-0A4C-0F1FB2FC3014}"/>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877211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2DF2A-952B-211D-2AFB-8D006D3B670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DB087D3-638B-A39D-421A-E0BCB4D40A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FEE546-47E5-475E-D501-ADF36DD7DCBC}"/>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B8992543-A268-A9D2-1A99-325F69CC89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6599E34-86F8-4E46-518D-44420A5E39A9}"/>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888384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2E9A66-DC12-F36F-F8A2-29FDA601A6B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266E0C-617A-820C-A6C8-3AD4A9B6146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4855C7-03F9-9C70-C3B8-86AC6D61AE8A}"/>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CCDCA624-E32A-CCE9-4162-DFE46F6604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CA8CC4-A999-2C18-2E4E-2D1E4BECD1AA}"/>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1387191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12E313-BB22-6BAF-12D5-A7DDB85139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DF42FD-37D2-B2B2-72C3-D734D2B8D1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9FA42D-8C4E-4AA0-AB13-0759D41957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BDDEFEA7-E979-F82F-C8A8-56622919A9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9AB41D05-D27E-9233-1E2B-06E18B7EF0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349A74-4BC4-934E-A77F-1A45FC529C54}" type="slidenum">
              <a:rPr lang="en-US" smtClean="0"/>
              <a:t>‹#›</a:t>
            </a:fld>
            <a:endParaRPr lang="en-US" dirty="0"/>
          </a:p>
        </p:txBody>
      </p:sp>
    </p:spTree>
    <p:extLst>
      <p:ext uri="{BB962C8B-B14F-4D97-AF65-F5344CB8AC3E}">
        <p14:creationId xmlns:p14="http://schemas.microsoft.com/office/powerpoint/2010/main" val="1431858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1C14780-9FFF-1A8C-ED8D-C04CA4B68A8B}"/>
              </a:ext>
            </a:extLst>
          </p:cNvPr>
          <p:cNvSpPr txBox="1"/>
          <p:nvPr/>
        </p:nvSpPr>
        <p:spPr>
          <a:xfrm>
            <a:off x="974115" y="3704065"/>
            <a:ext cx="10243751" cy="707886"/>
          </a:xfrm>
          <a:prstGeom prst="rect">
            <a:avLst/>
          </a:prstGeom>
          <a:noFill/>
        </p:spPr>
        <p:txBody>
          <a:bodyPr wrap="square" rtlCol="0">
            <a:spAutoFit/>
          </a:bodyPr>
          <a:lstStyle/>
          <a:p>
            <a:pPr algn="ctr"/>
            <a:r>
              <a:rPr lang="en-US" sz="4000" dirty="0">
                <a:latin typeface="Arial" panose="020B0604020202020204" pitchFamily="34" charset="0"/>
                <a:cs typeface="Arial" panose="020B0604020202020204" pitchFamily="34" charset="0"/>
              </a:rPr>
              <a:t>Solutions and Requirements report</a:t>
            </a:r>
          </a:p>
        </p:txBody>
      </p:sp>
      <p:sp>
        <p:nvSpPr>
          <p:cNvPr id="7" name="TextBox 6">
            <a:extLst>
              <a:ext uri="{FF2B5EF4-FFF2-40B4-BE49-F238E27FC236}">
                <a16:creationId xmlns:a16="http://schemas.microsoft.com/office/drawing/2014/main" id="{5797D492-C96E-0D87-E12B-59B8101BE75A}"/>
              </a:ext>
            </a:extLst>
          </p:cNvPr>
          <p:cNvSpPr txBox="1"/>
          <p:nvPr/>
        </p:nvSpPr>
        <p:spPr>
          <a:xfrm>
            <a:off x="2870879" y="4693124"/>
            <a:ext cx="6450227"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Jayne Pierson School of Fashion, Art &amp; Design</a:t>
            </a:r>
          </a:p>
        </p:txBody>
      </p:sp>
      <p:sp>
        <p:nvSpPr>
          <p:cNvPr id="3" name="TextBox 2">
            <a:extLst>
              <a:ext uri="{FF2B5EF4-FFF2-40B4-BE49-F238E27FC236}">
                <a16:creationId xmlns:a16="http://schemas.microsoft.com/office/drawing/2014/main" id="{62B8660B-B40B-D16B-156F-18BF8113E6A9}"/>
              </a:ext>
            </a:extLst>
          </p:cNvPr>
          <p:cNvSpPr txBox="1"/>
          <p:nvPr/>
        </p:nvSpPr>
        <p:spPr>
          <a:xfrm>
            <a:off x="4213669" y="5158963"/>
            <a:ext cx="3764641" cy="646331"/>
          </a:xfrm>
          <a:prstGeom prst="rect">
            <a:avLst/>
          </a:prstGeom>
          <a:noFill/>
        </p:spPr>
        <p:txBody>
          <a:bodyPr wrap="square" rtlCol="0">
            <a:spAutoFit/>
          </a:bodyPr>
          <a:lstStyle/>
          <a:p>
            <a:pPr algn="ctr"/>
            <a:r>
              <a:rPr lang="en-US" dirty="0"/>
              <a:t>Project reference: 6023</a:t>
            </a:r>
          </a:p>
          <a:p>
            <a:pPr algn="ctr"/>
            <a:r>
              <a:rPr lang="en-US" dirty="0"/>
              <a:t>Prepared by  Jack Keenan</a:t>
            </a:r>
          </a:p>
        </p:txBody>
      </p:sp>
      <p:pic>
        <p:nvPicPr>
          <p:cNvPr id="1026" name="Picture 2">
            <a:extLst>
              <a:ext uri="{FF2B5EF4-FFF2-40B4-BE49-F238E27FC236}">
                <a16:creationId xmlns:a16="http://schemas.microsoft.com/office/drawing/2014/main" id="{65459F64-7AB8-2139-339E-223227C6EC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5264" y="854645"/>
            <a:ext cx="5801455" cy="2376482"/>
          </a:xfrm>
          <a:prstGeom prst="rect">
            <a:avLst/>
          </a:prstGeom>
          <a:solidFill>
            <a:schemeClr val="tx1"/>
          </a:solidFill>
        </p:spPr>
      </p:pic>
    </p:spTree>
    <p:extLst>
      <p:ext uri="{BB962C8B-B14F-4D97-AF65-F5344CB8AC3E}">
        <p14:creationId xmlns:p14="http://schemas.microsoft.com/office/powerpoint/2010/main" val="2162130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5F867-3713-26B9-A5D8-5D5946DB169F}"/>
              </a:ext>
            </a:extLst>
          </p:cNvPr>
          <p:cNvSpPr>
            <a:spLocks noGrp="1"/>
          </p:cNvSpPr>
          <p:nvPr>
            <p:ph type="title"/>
          </p:nvPr>
        </p:nvSpPr>
        <p:spPr>
          <a:xfrm>
            <a:off x="838200" y="461716"/>
            <a:ext cx="5257800" cy="600790"/>
          </a:xfrm>
        </p:spPr>
        <p:txBody>
          <a:bodyPr>
            <a:normAutofit/>
          </a:bodyPr>
          <a:lstStyle/>
          <a:p>
            <a:r>
              <a:rPr lang="en-US" sz="2800" dirty="0">
                <a:latin typeface="Arial" panose="020B0604020202020204" pitchFamily="34" charset="0"/>
                <a:cs typeface="Arial" panose="020B0604020202020204" pitchFamily="34" charset="0"/>
              </a:rPr>
              <a:t>Highlighted Site Constraints </a:t>
            </a:r>
          </a:p>
        </p:txBody>
      </p:sp>
      <p:sp>
        <p:nvSpPr>
          <p:cNvPr id="3" name="Content Placeholder 2">
            <a:extLst>
              <a:ext uri="{FF2B5EF4-FFF2-40B4-BE49-F238E27FC236}">
                <a16:creationId xmlns:a16="http://schemas.microsoft.com/office/drawing/2014/main" id="{603C7650-A937-A00C-D6E8-A1321159D3E7}"/>
              </a:ext>
            </a:extLst>
          </p:cNvPr>
          <p:cNvSpPr>
            <a:spLocks noGrp="1"/>
          </p:cNvSpPr>
          <p:nvPr>
            <p:ph idx="1"/>
          </p:nvPr>
        </p:nvSpPr>
        <p:spPr>
          <a:xfrm>
            <a:off x="838200" y="1506828"/>
            <a:ext cx="10456572" cy="3915177"/>
          </a:xfrm>
        </p:spPr>
        <p:txBody>
          <a:bodyPr>
            <a:normAutofit fontScale="92500" lnSpcReduction="20000"/>
          </a:bodyPr>
          <a:lstStyle/>
          <a:p>
            <a:pPr marL="0" indent="0">
              <a:lnSpc>
                <a:spcPct val="110000"/>
              </a:lnSpc>
              <a:buNone/>
            </a:pPr>
            <a:r>
              <a:rPr lang="en-US" sz="1900" dirty="0">
                <a:latin typeface="Arial" panose="020B0604020202020204" pitchFamily="34" charset="0"/>
                <a:cs typeface="Arial" panose="020B0604020202020204" pitchFamily="34" charset="0"/>
              </a:rPr>
              <a:t>Based on the site's constraint report we have highlighted several constrains on the site that will have implications on the the overall project. These constraints include the following:</a:t>
            </a:r>
          </a:p>
          <a:p>
            <a:pPr marL="0" indent="0">
              <a:lnSpc>
                <a:spcPct val="110000"/>
              </a:lnSpc>
              <a:buNone/>
            </a:pPr>
            <a:endParaRPr lang="en-US" sz="1900" dirty="0">
              <a:latin typeface="Arial" panose="020B0604020202020204" pitchFamily="34" charset="0"/>
              <a:cs typeface="Arial" panose="020B0604020202020204" pitchFamily="34" charset="0"/>
            </a:endParaRPr>
          </a:p>
          <a:p>
            <a:pPr>
              <a:lnSpc>
                <a:spcPct val="110000"/>
              </a:lnSpc>
            </a:pPr>
            <a:r>
              <a:rPr lang="en-US" sz="1900" dirty="0">
                <a:latin typeface="Arial" panose="020B0604020202020204" pitchFamily="34" charset="0"/>
                <a:cs typeface="Arial" panose="020B0604020202020204" pitchFamily="34" charset="0"/>
              </a:rPr>
              <a:t>Vehicle Access issues</a:t>
            </a:r>
          </a:p>
          <a:p>
            <a:pPr>
              <a:lnSpc>
                <a:spcPct val="110000"/>
              </a:lnSpc>
            </a:pPr>
            <a:r>
              <a:rPr lang="en-US" sz="1900" dirty="0">
                <a:latin typeface="Arial" panose="020B0604020202020204" pitchFamily="34" charset="0"/>
                <a:cs typeface="Arial" panose="020B0604020202020204" pitchFamily="34" charset="0"/>
              </a:rPr>
              <a:t>Pedestrian Access issues</a:t>
            </a:r>
          </a:p>
          <a:p>
            <a:pPr>
              <a:lnSpc>
                <a:spcPct val="110000"/>
              </a:lnSpc>
            </a:pPr>
            <a:r>
              <a:rPr lang="en-US" sz="1900" dirty="0">
                <a:latin typeface="Arial" panose="020B0604020202020204" pitchFamily="34" charset="0"/>
                <a:cs typeface="Arial" panose="020B0604020202020204" pitchFamily="34" charset="0"/>
              </a:rPr>
              <a:t>Railway and highway proximity</a:t>
            </a:r>
          </a:p>
          <a:p>
            <a:pPr>
              <a:lnSpc>
                <a:spcPct val="110000"/>
              </a:lnSpc>
            </a:pPr>
            <a:r>
              <a:rPr lang="en-US" sz="1900" dirty="0">
                <a:latin typeface="Arial" panose="020B0604020202020204" pitchFamily="34" charset="0"/>
                <a:cs typeface="Arial" panose="020B0604020202020204" pitchFamily="34" charset="0"/>
              </a:rPr>
              <a:t>Existing buildings and demolition works required</a:t>
            </a:r>
          </a:p>
          <a:p>
            <a:pPr>
              <a:lnSpc>
                <a:spcPct val="110000"/>
              </a:lnSpc>
            </a:pPr>
            <a:r>
              <a:rPr lang="en-US" sz="1900" dirty="0">
                <a:latin typeface="Arial" panose="020B0604020202020204" pitchFamily="34" charset="0"/>
                <a:cs typeface="Arial" panose="020B0604020202020204" pitchFamily="34" charset="0"/>
              </a:rPr>
              <a:t>Overhead Cables</a:t>
            </a:r>
          </a:p>
          <a:p>
            <a:pPr marL="0" indent="0">
              <a:lnSpc>
                <a:spcPct val="110000"/>
              </a:lnSpc>
              <a:buNone/>
            </a:pPr>
            <a:endParaRPr lang="en-US" sz="1900" dirty="0">
              <a:latin typeface="Arial" panose="020B0604020202020204" pitchFamily="34" charset="0"/>
              <a:cs typeface="Arial" panose="020B0604020202020204" pitchFamily="34" charset="0"/>
            </a:endParaRPr>
          </a:p>
          <a:p>
            <a:pPr marL="0" indent="0">
              <a:lnSpc>
                <a:spcPct val="110000"/>
              </a:lnSpc>
              <a:buNone/>
            </a:pPr>
            <a:r>
              <a:rPr lang="en-US" sz="1900" dirty="0">
                <a:latin typeface="Arial" panose="020B0604020202020204" pitchFamily="34" charset="0"/>
                <a:cs typeface="Arial" panose="020B0604020202020204" pitchFamily="34" charset="0"/>
              </a:rPr>
              <a:t>This report will now outline the solutions and requirements to help counter these constraints and details the implications they will have on the overall project to make sure that it is feasible.</a:t>
            </a:r>
          </a:p>
          <a:p>
            <a:endParaRPr lang="en-US" dirty="0"/>
          </a:p>
        </p:txBody>
      </p:sp>
    </p:spTree>
    <p:extLst>
      <p:ext uri="{BB962C8B-B14F-4D97-AF65-F5344CB8AC3E}">
        <p14:creationId xmlns:p14="http://schemas.microsoft.com/office/powerpoint/2010/main" val="965689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997378" y="617860"/>
            <a:ext cx="4080362" cy="676551"/>
          </a:xfrm>
        </p:spPr>
        <p:txBody>
          <a:bodyPr anchor="ctr">
            <a:normAutofit fontScale="90000"/>
          </a:bodyPr>
          <a:lstStyle/>
          <a:p>
            <a:r>
              <a:rPr lang="en-US" sz="2800" dirty="0">
                <a:latin typeface="Arial" panose="020B0604020202020204" pitchFamily="34" charset="0"/>
                <a:cs typeface="Arial" panose="020B0604020202020204" pitchFamily="34" charset="0"/>
              </a:rPr>
              <a:t>Vehicle &amp; Pedestrian Access Route   </a:t>
            </a:r>
          </a:p>
        </p:txBody>
      </p:sp>
      <p:sp>
        <p:nvSpPr>
          <p:cNvPr id="9" name="Content Placeholder 8">
            <a:extLst>
              <a:ext uri="{FF2B5EF4-FFF2-40B4-BE49-F238E27FC236}">
                <a16:creationId xmlns:a16="http://schemas.microsoft.com/office/drawing/2014/main" id="{79D78034-B77B-07DD-4F9B-9728098623E6}"/>
              </a:ext>
            </a:extLst>
          </p:cNvPr>
          <p:cNvSpPr>
            <a:spLocks noGrp="1"/>
          </p:cNvSpPr>
          <p:nvPr>
            <p:ph idx="1"/>
          </p:nvPr>
        </p:nvSpPr>
        <p:spPr>
          <a:xfrm>
            <a:off x="664919" y="1294411"/>
            <a:ext cx="4080361" cy="5041478"/>
          </a:xfrm>
        </p:spPr>
        <p:txBody>
          <a:bodyPr anchor="ctr">
            <a:normAutofit/>
          </a:bodyPr>
          <a:lstStyle/>
          <a:p>
            <a:pPr>
              <a:lnSpc>
                <a:spcPct val="100000"/>
              </a:lnSpc>
            </a:pPr>
            <a:r>
              <a:rPr lang="en-US" sz="1800" dirty="0">
                <a:latin typeface="Arial" panose="020B0604020202020204" pitchFamily="34" charset="0"/>
                <a:cs typeface="Arial" panose="020B0604020202020204" pitchFamily="34" charset="0"/>
              </a:rPr>
              <a:t>Vehicle and pedestrian access route is now the black and green lines.</a:t>
            </a:r>
          </a:p>
          <a:p>
            <a:pPr>
              <a:lnSpc>
                <a:spcPct val="100000"/>
              </a:lnSpc>
            </a:pPr>
            <a:r>
              <a:rPr lang="en-US" sz="1800" dirty="0">
                <a:latin typeface="Arial" panose="020B0604020202020204" pitchFamily="34" charset="0"/>
                <a:cs typeface="Arial" panose="020B0604020202020204" pitchFamily="34" charset="0"/>
              </a:rPr>
              <a:t>Highways already in place so reduces the number of temporary ones required.</a:t>
            </a:r>
          </a:p>
          <a:p>
            <a:pPr>
              <a:lnSpc>
                <a:spcPct val="100000"/>
              </a:lnSpc>
            </a:pPr>
            <a:r>
              <a:rPr lang="en-US" sz="1800" dirty="0">
                <a:latin typeface="Arial" panose="020B0604020202020204" pitchFamily="34" charset="0"/>
                <a:cs typeface="Arial" panose="020B0604020202020204" pitchFamily="34" charset="0"/>
              </a:rPr>
              <a:t>Doesn’t interfere with the completion of the sculpture area.</a:t>
            </a:r>
          </a:p>
          <a:p>
            <a:pPr>
              <a:lnSpc>
                <a:spcPct val="100000"/>
              </a:lnSpc>
            </a:pPr>
            <a:r>
              <a:rPr lang="en-US" sz="1800" dirty="0">
                <a:latin typeface="Arial" panose="020B0604020202020204" pitchFamily="34" charset="0"/>
                <a:cs typeface="Arial" panose="020B0604020202020204" pitchFamily="34" charset="0"/>
              </a:rPr>
              <a:t>Improves site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a:t>
            </a:r>
          </a:p>
          <a:p>
            <a:pPr>
              <a:lnSpc>
                <a:spcPct val="100000"/>
              </a:lnSpc>
            </a:pPr>
            <a:r>
              <a:rPr lang="en-US" sz="1800" dirty="0">
                <a:latin typeface="Arial" panose="020B0604020202020204" pitchFamily="34" charset="0"/>
                <a:cs typeface="Arial" panose="020B0604020202020204" pitchFamily="34" charset="0"/>
              </a:rPr>
              <a:t>Gives direct access to the Carmel Methodist Chapel for pedestrians.</a:t>
            </a:r>
          </a:p>
          <a:p>
            <a:endParaRPr lang="en-US" sz="2000" dirty="0">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map of a city&#10;&#10;Description automatically generated">
            <a:extLst>
              <a:ext uri="{FF2B5EF4-FFF2-40B4-BE49-F238E27FC236}">
                <a16:creationId xmlns:a16="http://schemas.microsoft.com/office/drawing/2014/main" id="{C6882CAE-7F7A-B599-490A-0DA1DFA9903A}"/>
              </a:ext>
            </a:extLst>
          </p:cNvPr>
          <p:cNvPicPr>
            <a:picLocks noChangeAspect="1"/>
          </p:cNvPicPr>
          <p:nvPr/>
        </p:nvPicPr>
        <p:blipFill>
          <a:blip r:embed="rId3"/>
          <a:stretch>
            <a:fillRect/>
          </a:stretch>
        </p:blipFill>
        <p:spPr>
          <a:xfrm>
            <a:off x="5824227" y="1099931"/>
            <a:ext cx="6130846" cy="4752378"/>
          </a:xfrm>
          <a:prstGeom prst="rect">
            <a:avLst/>
          </a:prstGeom>
        </p:spPr>
      </p:pic>
    </p:spTree>
    <p:extLst>
      <p:ext uri="{BB962C8B-B14F-4D97-AF65-F5344CB8AC3E}">
        <p14:creationId xmlns:p14="http://schemas.microsoft.com/office/powerpoint/2010/main" val="3882621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997378" y="522111"/>
            <a:ext cx="4080362" cy="676551"/>
          </a:xfrm>
        </p:spPr>
        <p:txBody>
          <a:bodyPr anchor="ctr">
            <a:normAutofit fontScale="90000"/>
          </a:bodyPr>
          <a:lstStyle/>
          <a:p>
            <a:r>
              <a:rPr lang="en-US" sz="2800" dirty="0">
                <a:latin typeface="Arial" panose="020B0604020202020204" pitchFamily="34" charset="0"/>
                <a:cs typeface="Arial" panose="020B0604020202020204" pitchFamily="34" charset="0"/>
              </a:rPr>
              <a:t>Railway, highway and existing building proximity</a:t>
            </a: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8">
            <a:extLst>
              <a:ext uri="{FF2B5EF4-FFF2-40B4-BE49-F238E27FC236}">
                <a16:creationId xmlns:a16="http://schemas.microsoft.com/office/drawing/2014/main" id="{A92DAF68-AA96-F345-16B6-9DF089E39D23}"/>
              </a:ext>
            </a:extLst>
          </p:cNvPr>
          <p:cNvSpPr>
            <a:spLocks noGrp="1"/>
          </p:cNvSpPr>
          <p:nvPr>
            <p:ph idx="1"/>
          </p:nvPr>
        </p:nvSpPr>
        <p:spPr>
          <a:xfrm>
            <a:off x="664919" y="1294411"/>
            <a:ext cx="4080361" cy="5041478"/>
          </a:xfrm>
        </p:spPr>
        <p:txBody>
          <a:bodyPr anchor="ctr">
            <a:normAutofit/>
          </a:bodyPr>
          <a:lstStyle/>
          <a:p>
            <a:pPr>
              <a:lnSpc>
                <a:spcPct val="100000"/>
              </a:lnSpc>
            </a:pPr>
            <a:r>
              <a:rPr lang="en-US" sz="1800" dirty="0">
                <a:latin typeface="Arial" panose="020B0604020202020204" pitchFamily="34" charset="0"/>
                <a:cs typeface="Arial" panose="020B0604020202020204" pitchFamily="34" charset="0"/>
              </a:rPr>
              <a:t>Due to the proximity of the high, railway and existing building we have decided to use a tower crane to complete the installation of the building. </a:t>
            </a:r>
          </a:p>
          <a:p>
            <a:pPr>
              <a:lnSpc>
                <a:spcPct val="100000"/>
              </a:lnSpc>
            </a:pPr>
            <a:r>
              <a:rPr lang="en-US" sz="1800" dirty="0">
                <a:latin typeface="Arial" panose="020B0604020202020204" pitchFamily="34" charset="0"/>
                <a:cs typeface="Arial" panose="020B0604020202020204" pitchFamily="34" charset="0"/>
              </a:rPr>
              <a:t>Crane will be permanently positioned, meaning less crane pads required and a more structed lift plan.</a:t>
            </a:r>
          </a:p>
          <a:p>
            <a:pPr>
              <a:lnSpc>
                <a:spcPct val="100000"/>
              </a:lnSpc>
            </a:pPr>
            <a:r>
              <a:rPr lang="en-US" sz="1800" dirty="0">
                <a:latin typeface="Arial" panose="020B0604020202020204" pitchFamily="34" charset="0"/>
                <a:cs typeface="Arial" panose="020B0604020202020204" pitchFamily="34" charset="0"/>
              </a:rPr>
              <a:t>Improve site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and will be more reliable than a mobile crane.</a:t>
            </a:r>
          </a:p>
          <a:p>
            <a:r>
              <a:rPr lang="en-US" sz="1800" dirty="0">
                <a:latin typeface="Arial" panose="020B0604020202020204" pitchFamily="34" charset="0"/>
                <a:cs typeface="Arial" panose="020B0604020202020204" pitchFamily="34" charset="0"/>
              </a:rPr>
              <a:t>Crane will work in tandem with construction method and is more capable for large-scale schemes.</a:t>
            </a:r>
          </a:p>
          <a:p>
            <a:r>
              <a:rPr lang="en-US" sz="1800" dirty="0">
                <a:latin typeface="Arial" panose="020B0604020202020204" pitchFamily="34" charset="0"/>
                <a:cs typeface="Arial" panose="020B0604020202020204" pitchFamily="34" charset="0"/>
              </a:rPr>
              <a:t>More cost effective than a mobile crane.</a:t>
            </a:r>
          </a:p>
        </p:txBody>
      </p:sp>
      <p:pic>
        <p:nvPicPr>
          <p:cNvPr id="7" name="Picture 6" descr="A map of a city&#10;&#10;Description automatically generated">
            <a:extLst>
              <a:ext uri="{FF2B5EF4-FFF2-40B4-BE49-F238E27FC236}">
                <a16:creationId xmlns:a16="http://schemas.microsoft.com/office/drawing/2014/main" id="{A23158DA-B789-25EF-BF87-4A065EDDBA05}"/>
              </a:ext>
            </a:extLst>
          </p:cNvPr>
          <p:cNvPicPr>
            <a:picLocks noChangeAspect="1"/>
          </p:cNvPicPr>
          <p:nvPr/>
        </p:nvPicPr>
        <p:blipFill>
          <a:blip r:embed="rId2"/>
          <a:stretch>
            <a:fillRect/>
          </a:stretch>
        </p:blipFill>
        <p:spPr>
          <a:xfrm>
            <a:off x="6540011" y="357809"/>
            <a:ext cx="4654611" cy="3617843"/>
          </a:xfrm>
          <a:prstGeom prst="rect">
            <a:avLst/>
          </a:prstGeom>
        </p:spPr>
      </p:pic>
      <p:pic>
        <p:nvPicPr>
          <p:cNvPr id="9" name="Picture 8" descr="A map of a building&#10;&#10;Description automatically generated">
            <a:extLst>
              <a:ext uri="{FF2B5EF4-FFF2-40B4-BE49-F238E27FC236}">
                <a16:creationId xmlns:a16="http://schemas.microsoft.com/office/drawing/2014/main" id="{D8620624-152D-FB26-EA29-F34B467EB755}"/>
              </a:ext>
            </a:extLst>
          </p:cNvPr>
          <p:cNvPicPr>
            <a:picLocks noChangeAspect="1"/>
          </p:cNvPicPr>
          <p:nvPr/>
        </p:nvPicPr>
        <p:blipFill>
          <a:blip r:embed="rId3"/>
          <a:stretch>
            <a:fillRect/>
          </a:stretch>
        </p:blipFill>
        <p:spPr>
          <a:xfrm>
            <a:off x="7103816" y="4073207"/>
            <a:ext cx="3526999" cy="2687237"/>
          </a:xfrm>
          <a:prstGeom prst="rect">
            <a:avLst/>
          </a:prstGeom>
        </p:spPr>
      </p:pic>
    </p:spTree>
    <p:extLst>
      <p:ext uri="{BB962C8B-B14F-4D97-AF65-F5344CB8AC3E}">
        <p14:creationId xmlns:p14="http://schemas.microsoft.com/office/powerpoint/2010/main" val="3145871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997378" y="705093"/>
            <a:ext cx="4080362" cy="676551"/>
          </a:xfrm>
        </p:spPr>
        <p:txBody>
          <a:bodyPr anchor="ctr">
            <a:normAutofit/>
          </a:bodyPr>
          <a:lstStyle/>
          <a:p>
            <a:r>
              <a:rPr lang="en-US" sz="2800" dirty="0">
                <a:latin typeface="Arial" panose="020B0604020202020204" pitchFamily="34" charset="0"/>
                <a:cs typeface="Arial" panose="020B0604020202020204" pitchFamily="34" charset="0"/>
              </a:rPr>
              <a:t>Existing Building </a:t>
            </a: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8">
            <a:extLst>
              <a:ext uri="{FF2B5EF4-FFF2-40B4-BE49-F238E27FC236}">
                <a16:creationId xmlns:a16="http://schemas.microsoft.com/office/drawing/2014/main" id="{1AF4D472-419B-2D84-A58E-BCFED96AC844}"/>
              </a:ext>
            </a:extLst>
          </p:cNvPr>
          <p:cNvSpPr>
            <a:spLocks noGrp="1"/>
          </p:cNvSpPr>
          <p:nvPr>
            <p:ph idx="1"/>
          </p:nvPr>
        </p:nvSpPr>
        <p:spPr>
          <a:xfrm>
            <a:off x="646941" y="1549730"/>
            <a:ext cx="4080361" cy="4094712"/>
          </a:xfrm>
        </p:spPr>
        <p:txBody>
          <a:bodyPr anchor="ctr">
            <a:normAutofit lnSpcReduction="10000"/>
          </a:bodyPr>
          <a:lstStyle/>
          <a:p>
            <a:pPr>
              <a:lnSpc>
                <a:spcPct val="100000"/>
              </a:lnSpc>
            </a:pPr>
            <a:r>
              <a:rPr lang="en-US" sz="1800" dirty="0">
                <a:latin typeface="Arial" panose="020B0604020202020204" pitchFamily="34" charset="0"/>
                <a:cs typeface="Arial" panose="020B0604020202020204" pitchFamily="34" charset="0"/>
              </a:rPr>
              <a:t>Carmel Methodist Chapel will be open to public during the construction phase.</a:t>
            </a:r>
          </a:p>
          <a:p>
            <a:pPr>
              <a:lnSpc>
                <a:spcPct val="100000"/>
              </a:lnSpc>
            </a:pPr>
            <a:r>
              <a:rPr lang="en-US" sz="1800" dirty="0">
                <a:latin typeface="Arial" panose="020B0604020202020204" pitchFamily="34" charset="0"/>
                <a:cs typeface="Arial" panose="020B0604020202020204" pitchFamily="34" charset="0"/>
              </a:rPr>
              <a:t>Site compound will have to be set up correctly to allow save pedestrian access to the building.</a:t>
            </a:r>
          </a:p>
          <a:p>
            <a:pPr>
              <a:lnSpc>
                <a:spcPct val="100000"/>
              </a:lnSpc>
            </a:pPr>
            <a:r>
              <a:rPr lang="en-US" sz="1800" dirty="0">
                <a:latin typeface="Arial" panose="020B0604020202020204" pitchFamily="34" charset="0"/>
                <a:cs typeface="Arial" panose="020B0604020202020204" pitchFamily="34" charset="0"/>
              </a:rPr>
              <a:t>Building was constructed in 1974 so a survey will need to be completed to make sure it is structurally safe before works begin.</a:t>
            </a:r>
          </a:p>
          <a:p>
            <a:pPr>
              <a:lnSpc>
                <a:spcPct val="100000"/>
              </a:lnSpc>
            </a:pPr>
            <a:r>
              <a:rPr lang="en-US" sz="1800" dirty="0">
                <a:latin typeface="Arial" panose="020B0604020202020204" pitchFamily="34" charset="0"/>
                <a:cs typeface="Arial" panose="020B0604020202020204" pitchFamily="34" charset="0"/>
              </a:rPr>
              <a:t>New access routes will have direct access to existing car park which can be </a:t>
            </a:r>
            <a:r>
              <a:rPr lang="en-US" sz="1800" dirty="0" err="1">
                <a:latin typeface="Arial" panose="020B0604020202020204" pitchFamily="34" charset="0"/>
                <a:cs typeface="Arial" panose="020B0604020202020204" pitchFamily="34" charset="0"/>
              </a:rPr>
              <a:t>utilised</a:t>
            </a:r>
            <a:r>
              <a:rPr lang="en-US" sz="1800" dirty="0">
                <a:latin typeface="Arial" panose="020B0604020202020204" pitchFamily="34" charset="0"/>
                <a:cs typeface="Arial" panose="020B0604020202020204" pitchFamily="34" charset="0"/>
              </a:rPr>
              <a:t> for access to the chapel.</a:t>
            </a:r>
          </a:p>
          <a:p>
            <a:pPr marL="0" indent="0">
              <a:lnSpc>
                <a:spcPct val="100000"/>
              </a:lnSpc>
              <a:buNone/>
            </a:pPr>
            <a:endParaRPr lang="en-US" sz="1800" dirty="0">
              <a:latin typeface="Arial" panose="020B0604020202020204" pitchFamily="34" charset="0"/>
              <a:cs typeface="Arial" panose="020B0604020202020204" pitchFamily="34" charset="0"/>
            </a:endParaRPr>
          </a:p>
        </p:txBody>
      </p:sp>
      <p:pic>
        <p:nvPicPr>
          <p:cNvPr id="9" name="Picture 8" descr="A aerial view of buildings and parking lot&#10;&#10;Description automatically generated">
            <a:extLst>
              <a:ext uri="{FF2B5EF4-FFF2-40B4-BE49-F238E27FC236}">
                <a16:creationId xmlns:a16="http://schemas.microsoft.com/office/drawing/2014/main" id="{9497A4C5-39BC-4758-782D-0B1C23EB730B}"/>
              </a:ext>
            </a:extLst>
          </p:cNvPr>
          <p:cNvPicPr>
            <a:picLocks noChangeAspect="1"/>
          </p:cNvPicPr>
          <p:nvPr/>
        </p:nvPicPr>
        <p:blipFill>
          <a:blip r:embed="rId2"/>
          <a:stretch>
            <a:fillRect/>
          </a:stretch>
        </p:blipFill>
        <p:spPr>
          <a:xfrm>
            <a:off x="7046190" y="3799845"/>
            <a:ext cx="3111897" cy="2796639"/>
          </a:xfrm>
          <a:prstGeom prst="rect">
            <a:avLst/>
          </a:prstGeom>
        </p:spPr>
      </p:pic>
      <p:cxnSp>
        <p:nvCxnSpPr>
          <p:cNvPr id="13" name="Straight Arrow Connector 12">
            <a:extLst>
              <a:ext uri="{FF2B5EF4-FFF2-40B4-BE49-F238E27FC236}">
                <a16:creationId xmlns:a16="http://schemas.microsoft.com/office/drawing/2014/main" id="{613BDD74-4DB3-741E-BC10-7AFB14662F8A}"/>
              </a:ext>
            </a:extLst>
          </p:cNvPr>
          <p:cNvCxnSpPr>
            <a:cxnSpLocks/>
          </p:cNvCxnSpPr>
          <p:nvPr/>
        </p:nvCxnSpPr>
        <p:spPr>
          <a:xfrm>
            <a:off x="4548249" y="4845132"/>
            <a:ext cx="3716977" cy="463138"/>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pic>
        <p:nvPicPr>
          <p:cNvPr id="18" name="Picture 17" descr="A building under construction with cars and a tower&#10;&#10;Description automatically generated">
            <a:extLst>
              <a:ext uri="{FF2B5EF4-FFF2-40B4-BE49-F238E27FC236}">
                <a16:creationId xmlns:a16="http://schemas.microsoft.com/office/drawing/2014/main" id="{DBB52622-7012-3BF0-C2CF-00CDB6340779}"/>
              </a:ext>
            </a:extLst>
          </p:cNvPr>
          <p:cNvPicPr>
            <a:picLocks noChangeAspect="1"/>
          </p:cNvPicPr>
          <p:nvPr/>
        </p:nvPicPr>
        <p:blipFill>
          <a:blip r:embed="rId3"/>
          <a:stretch>
            <a:fillRect/>
          </a:stretch>
        </p:blipFill>
        <p:spPr>
          <a:xfrm>
            <a:off x="6562612" y="370845"/>
            <a:ext cx="4476973" cy="3058155"/>
          </a:xfrm>
          <a:prstGeom prst="rect">
            <a:avLst/>
          </a:prstGeom>
        </p:spPr>
      </p:pic>
      <p:cxnSp>
        <p:nvCxnSpPr>
          <p:cNvPr id="20" name="Straight Arrow Connector 19">
            <a:extLst>
              <a:ext uri="{FF2B5EF4-FFF2-40B4-BE49-F238E27FC236}">
                <a16:creationId xmlns:a16="http://schemas.microsoft.com/office/drawing/2014/main" id="{7F504709-3DAC-8C74-090C-D894A2C183A1}"/>
              </a:ext>
            </a:extLst>
          </p:cNvPr>
          <p:cNvCxnSpPr/>
          <p:nvPr/>
        </p:nvCxnSpPr>
        <p:spPr>
          <a:xfrm flipV="1">
            <a:off x="4727302" y="2250115"/>
            <a:ext cx="3359794" cy="1045287"/>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726708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1053475" y="250022"/>
            <a:ext cx="4080362" cy="676551"/>
          </a:xfrm>
        </p:spPr>
        <p:txBody>
          <a:bodyPr anchor="ctr">
            <a:normAutofit fontScale="90000"/>
          </a:bodyPr>
          <a:lstStyle/>
          <a:p>
            <a:r>
              <a:rPr lang="en-US" sz="2800" dirty="0">
                <a:latin typeface="Arial" panose="020B0604020202020204" pitchFamily="34" charset="0"/>
                <a:cs typeface="Arial" panose="020B0604020202020204" pitchFamily="34" charset="0"/>
              </a:rPr>
              <a:t>Demolition works and building surveys.</a:t>
            </a:r>
          </a:p>
        </p:txBody>
      </p:sp>
      <p:sp>
        <p:nvSpPr>
          <p:cNvPr id="9" name="Content Placeholder 8">
            <a:extLst>
              <a:ext uri="{FF2B5EF4-FFF2-40B4-BE49-F238E27FC236}">
                <a16:creationId xmlns:a16="http://schemas.microsoft.com/office/drawing/2014/main" id="{79D78034-B77B-07DD-4F9B-9728098623E6}"/>
              </a:ext>
            </a:extLst>
          </p:cNvPr>
          <p:cNvSpPr>
            <a:spLocks noGrp="1"/>
          </p:cNvSpPr>
          <p:nvPr>
            <p:ph idx="1"/>
          </p:nvPr>
        </p:nvSpPr>
        <p:spPr>
          <a:xfrm>
            <a:off x="777113" y="1358271"/>
            <a:ext cx="4080361" cy="5249707"/>
          </a:xfrm>
        </p:spPr>
        <p:txBody>
          <a:bodyPr anchor="ctr">
            <a:noAutofit/>
          </a:bodyPr>
          <a:lstStyle/>
          <a:p>
            <a:pPr marL="0" indent="0">
              <a:buNone/>
            </a:pPr>
            <a:endParaRPr lang="en-US" sz="1800" dirty="0">
              <a:latin typeface="Arial" panose="020B0604020202020204" pitchFamily="34" charset="0"/>
              <a:cs typeface="Arial" panose="020B0604020202020204" pitchFamily="34" charset="0"/>
            </a:endParaRPr>
          </a:p>
          <a:p>
            <a:pPr>
              <a:lnSpc>
                <a:spcPct val="100000"/>
              </a:lnSpc>
            </a:pPr>
            <a:r>
              <a:rPr lang="en-US" sz="1800" dirty="0">
                <a:latin typeface="Arial" panose="020B0604020202020204" pitchFamily="34" charset="0"/>
                <a:cs typeface="Arial" panose="020B0604020202020204" pitchFamily="34" charset="0"/>
              </a:rPr>
              <a:t>Prior demolition works, building surveys will need to be conducted to ensure all harmful and toxic materials are dealt with correctly.</a:t>
            </a:r>
          </a:p>
          <a:p>
            <a:pPr>
              <a:lnSpc>
                <a:spcPct val="100000"/>
              </a:lnSpc>
            </a:pPr>
            <a:r>
              <a:rPr lang="en-US" sz="1800" dirty="0">
                <a:latin typeface="Arial" panose="020B0604020202020204" pitchFamily="34" charset="0"/>
                <a:cs typeface="Arial" panose="020B0604020202020204" pitchFamily="34" charset="0"/>
              </a:rPr>
              <a:t>The English Baptist church was built in 1974.</a:t>
            </a:r>
          </a:p>
          <a:p>
            <a:pPr>
              <a:lnSpc>
                <a:spcPct val="100000"/>
              </a:lnSpc>
            </a:pPr>
            <a:r>
              <a:rPr lang="en-US" sz="1800" dirty="0">
                <a:latin typeface="Arial" panose="020B0604020202020204" pitchFamily="34" charset="0"/>
                <a:cs typeface="Arial" panose="020B0604020202020204" pitchFamily="34" charset="0"/>
              </a:rPr>
              <a:t>The riverside shops were built in the 1970s as part of the shopping </a:t>
            </a:r>
            <a:r>
              <a:rPr lang="en-US" sz="1800" dirty="0" err="1">
                <a:latin typeface="Arial" panose="020B0604020202020204" pitchFamily="34" charset="0"/>
                <a:cs typeface="Arial" panose="020B0604020202020204" pitchFamily="34" charset="0"/>
              </a:rPr>
              <a:t>centre</a:t>
            </a:r>
            <a:r>
              <a:rPr lang="en-US" sz="1800" dirty="0">
                <a:latin typeface="Arial" panose="020B0604020202020204" pitchFamily="34" charset="0"/>
                <a:cs typeface="Arial" panose="020B0604020202020204" pitchFamily="34" charset="0"/>
              </a:rPr>
              <a:t> development.</a:t>
            </a:r>
          </a:p>
          <a:p>
            <a:pPr>
              <a:lnSpc>
                <a:spcPct val="100000"/>
              </a:lnSpc>
            </a:pPr>
            <a:r>
              <a:rPr lang="en-US" sz="1800" dirty="0" err="1">
                <a:latin typeface="Arial" panose="020B0604020202020204" pitchFamily="34" charset="0"/>
                <a:cs typeface="Arial" panose="020B0604020202020204" pitchFamily="34" charset="0"/>
              </a:rPr>
              <a:t>PeoplePlus</a:t>
            </a:r>
            <a:r>
              <a:rPr lang="en-US" sz="1800" dirty="0">
                <a:latin typeface="Arial" panose="020B0604020202020204" pitchFamily="34" charset="0"/>
                <a:cs typeface="Arial" panose="020B0604020202020204" pitchFamily="34" charset="0"/>
              </a:rPr>
              <a:t> building also built in the 1970s.</a:t>
            </a:r>
          </a:p>
          <a:p>
            <a:pPr>
              <a:lnSpc>
                <a:spcPct val="100000"/>
              </a:lnSpc>
            </a:pPr>
            <a:r>
              <a:rPr lang="en-US" sz="1800" dirty="0">
                <a:latin typeface="Arial" panose="020B0604020202020204" pitchFamily="34" charset="0"/>
                <a:cs typeface="Arial" panose="020B0604020202020204" pitchFamily="34" charset="0"/>
              </a:rPr>
              <a:t>Based on the age of the building’s asbestos was most likely used in the construction.</a:t>
            </a:r>
          </a:p>
          <a:p>
            <a:pPr>
              <a:lnSpc>
                <a:spcPct val="100000"/>
              </a:lnSpc>
            </a:pPr>
            <a:r>
              <a:rPr lang="en-US" sz="1800" dirty="0">
                <a:latin typeface="Arial" panose="020B0604020202020204" pitchFamily="34" charset="0"/>
                <a:cs typeface="Arial" panose="020B0604020202020204" pitchFamily="34" charset="0"/>
              </a:rPr>
              <a:t>All demolition works to be completed prior to any construction works.</a:t>
            </a:r>
          </a:p>
          <a:p>
            <a:pPr marL="0" indent="0">
              <a:buNone/>
            </a:pP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aerial view of a city&#10;&#10;Description automatically generated">
            <a:extLst>
              <a:ext uri="{FF2B5EF4-FFF2-40B4-BE49-F238E27FC236}">
                <a16:creationId xmlns:a16="http://schemas.microsoft.com/office/drawing/2014/main" id="{B4BACDC1-7DA5-D679-8C3B-9F0EBAEDB089}"/>
              </a:ext>
            </a:extLst>
          </p:cNvPr>
          <p:cNvPicPr>
            <a:picLocks noChangeAspect="1"/>
          </p:cNvPicPr>
          <p:nvPr/>
        </p:nvPicPr>
        <p:blipFill>
          <a:blip r:embed="rId3"/>
          <a:stretch>
            <a:fillRect/>
          </a:stretch>
        </p:blipFill>
        <p:spPr>
          <a:xfrm>
            <a:off x="7044106" y="3739023"/>
            <a:ext cx="3882864" cy="2663492"/>
          </a:xfrm>
          <a:prstGeom prst="rect">
            <a:avLst/>
          </a:prstGeom>
        </p:spPr>
      </p:pic>
      <p:pic>
        <p:nvPicPr>
          <p:cNvPr id="5" name="Picture 4" descr="A aerial view of buildings and parking lot&#10;&#10;Description automatically generated">
            <a:extLst>
              <a:ext uri="{FF2B5EF4-FFF2-40B4-BE49-F238E27FC236}">
                <a16:creationId xmlns:a16="http://schemas.microsoft.com/office/drawing/2014/main" id="{66063114-F3F6-51C6-72D2-2B25DA7E5F42}"/>
              </a:ext>
            </a:extLst>
          </p:cNvPr>
          <p:cNvPicPr>
            <a:picLocks noChangeAspect="1"/>
          </p:cNvPicPr>
          <p:nvPr/>
        </p:nvPicPr>
        <p:blipFill>
          <a:blip r:embed="rId4"/>
          <a:stretch>
            <a:fillRect/>
          </a:stretch>
        </p:blipFill>
        <p:spPr>
          <a:xfrm>
            <a:off x="7432141" y="588297"/>
            <a:ext cx="3111897" cy="2796639"/>
          </a:xfrm>
          <a:prstGeom prst="rect">
            <a:avLst/>
          </a:prstGeom>
        </p:spPr>
      </p:pic>
      <p:cxnSp>
        <p:nvCxnSpPr>
          <p:cNvPr id="7" name="Straight Arrow Connector 6">
            <a:extLst>
              <a:ext uri="{FF2B5EF4-FFF2-40B4-BE49-F238E27FC236}">
                <a16:creationId xmlns:a16="http://schemas.microsoft.com/office/drawing/2014/main" id="{A27BA6EF-E8D3-B1D2-A476-43DBDFAD7B26}"/>
              </a:ext>
            </a:extLst>
          </p:cNvPr>
          <p:cNvCxnSpPr/>
          <p:nvPr/>
        </p:nvCxnSpPr>
        <p:spPr>
          <a:xfrm flipV="1">
            <a:off x="4425043" y="1358271"/>
            <a:ext cx="3755571" cy="125430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 name="Straight Arrow Connector 9">
            <a:extLst>
              <a:ext uri="{FF2B5EF4-FFF2-40B4-BE49-F238E27FC236}">
                <a16:creationId xmlns:a16="http://schemas.microsoft.com/office/drawing/2014/main" id="{6F9994E0-F057-2015-F90E-DC98E91A42E8}"/>
              </a:ext>
            </a:extLst>
          </p:cNvPr>
          <p:cNvCxnSpPr/>
          <p:nvPr/>
        </p:nvCxnSpPr>
        <p:spPr>
          <a:xfrm>
            <a:off x="4322618" y="3739023"/>
            <a:ext cx="4239491" cy="821102"/>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2" name="Straight Arrow Connector 11">
            <a:extLst>
              <a:ext uri="{FF2B5EF4-FFF2-40B4-BE49-F238E27FC236}">
                <a16:creationId xmlns:a16="http://schemas.microsoft.com/office/drawing/2014/main" id="{EDF4AD71-2FA8-89CE-4EBC-A7E45E19A184}"/>
              </a:ext>
            </a:extLst>
          </p:cNvPr>
          <p:cNvCxnSpPr/>
          <p:nvPr/>
        </p:nvCxnSpPr>
        <p:spPr>
          <a:xfrm>
            <a:off x="4001984" y="4324734"/>
            <a:ext cx="4178630" cy="1351671"/>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556970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1045820" y="1292087"/>
            <a:ext cx="4080362" cy="676551"/>
          </a:xfrm>
        </p:spPr>
        <p:txBody>
          <a:bodyPr anchor="ctr">
            <a:normAutofit/>
          </a:bodyPr>
          <a:lstStyle/>
          <a:p>
            <a:r>
              <a:rPr lang="en-US" sz="2800" dirty="0">
                <a:latin typeface="Arial" panose="020B0604020202020204" pitchFamily="34" charset="0"/>
                <a:cs typeface="Arial" panose="020B0604020202020204" pitchFamily="34" charset="0"/>
              </a:rPr>
              <a:t>Overhead cables</a:t>
            </a:r>
          </a:p>
        </p:txBody>
      </p:sp>
      <p:sp>
        <p:nvSpPr>
          <p:cNvPr id="9" name="Content Placeholder 8">
            <a:extLst>
              <a:ext uri="{FF2B5EF4-FFF2-40B4-BE49-F238E27FC236}">
                <a16:creationId xmlns:a16="http://schemas.microsoft.com/office/drawing/2014/main" id="{79D78034-B77B-07DD-4F9B-9728098623E6}"/>
              </a:ext>
            </a:extLst>
          </p:cNvPr>
          <p:cNvSpPr>
            <a:spLocks noGrp="1"/>
          </p:cNvSpPr>
          <p:nvPr>
            <p:ph idx="1"/>
          </p:nvPr>
        </p:nvSpPr>
        <p:spPr>
          <a:xfrm>
            <a:off x="761802" y="1292087"/>
            <a:ext cx="4080361" cy="4795938"/>
          </a:xfrm>
        </p:spPr>
        <p:txBody>
          <a:bodyPr anchor="ctr">
            <a:normAutofit/>
          </a:bodyPr>
          <a:lstStyle/>
          <a:p>
            <a:r>
              <a:rPr lang="en-US" sz="2000" dirty="0">
                <a:latin typeface="Arial" panose="020B0604020202020204" pitchFamily="34" charset="0"/>
                <a:cs typeface="Arial" panose="020B0604020202020204" pitchFamily="34" charset="0"/>
              </a:rPr>
              <a:t>All over head cables on site are to be notified to local authority and western power prior to demolition and construction phase.</a:t>
            </a:r>
          </a:p>
          <a:p>
            <a:r>
              <a:rPr lang="en-US" sz="2000" dirty="0">
                <a:latin typeface="Arial" panose="020B0604020202020204" pitchFamily="34" charset="0"/>
                <a:cs typeface="Arial" panose="020B0604020202020204" pitchFamily="34" charset="0"/>
              </a:rPr>
              <a:t>Cables are to be removed or re-directed safely before any works can began.</a:t>
            </a:r>
          </a:p>
          <a:p>
            <a:r>
              <a:rPr lang="en-US" sz="2000" dirty="0">
                <a:latin typeface="Arial" panose="020B0604020202020204" pitchFamily="34" charset="0"/>
                <a:cs typeface="Arial" panose="020B0604020202020204" pitchFamily="34" charset="0"/>
              </a:rPr>
              <a:t>Once gables are dealt with, we can continue with required works under a safe protocol.</a:t>
            </a: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treet with cars parked on it&#10;&#10;Description automatically generated">
            <a:extLst>
              <a:ext uri="{FF2B5EF4-FFF2-40B4-BE49-F238E27FC236}">
                <a16:creationId xmlns:a16="http://schemas.microsoft.com/office/drawing/2014/main" id="{8AB780C1-C878-EB91-EB23-F3A0CB0E6AA2}"/>
              </a:ext>
            </a:extLst>
          </p:cNvPr>
          <p:cNvPicPr>
            <a:picLocks noChangeAspect="1"/>
          </p:cNvPicPr>
          <p:nvPr/>
        </p:nvPicPr>
        <p:blipFill>
          <a:blip r:embed="rId2"/>
          <a:stretch>
            <a:fillRect/>
          </a:stretch>
        </p:blipFill>
        <p:spPr>
          <a:xfrm>
            <a:off x="5694219" y="838911"/>
            <a:ext cx="5979141" cy="2259454"/>
          </a:xfrm>
          <a:prstGeom prst="rect">
            <a:avLst/>
          </a:prstGeom>
        </p:spPr>
      </p:pic>
      <p:pic>
        <p:nvPicPr>
          <p:cNvPr id="7" name="Picture 6" descr="A street with buildings and a hill in the background&#10;&#10;Description automatically generated">
            <a:extLst>
              <a:ext uri="{FF2B5EF4-FFF2-40B4-BE49-F238E27FC236}">
                <a16:creationId xmlns:a16="http://schemas.microsoft.com/office/drawing/2014/main" id="{7A68964E-0245-D67B-F4EF-A363564C935A}"/>
              </a:ext>
            </a:extLst>
          </p:cNvPr>
          <p:cNvPicPr>
            <a:picLocks noChangeAspect="1"/>
          </p:cNvPicPr>
          <p:nvPr/>
        </p:nvPicPr>
        <p:blipFill>
          <a:blip r:embed="rId3"/>
          <a:stretch>
            <a:fillRect/>
          </a:stretch>
        </p:blipFill>
        <p:spPr>
          <a:xfrm>
            <a:off x="6228522" y="3429000"/>
            <a:ext cx="5029398" cy="2947674"/>
          </a:xfrm>
          <a:prstGeom prst="rect">
            <a:avLst/>
          </a:prstGeom>
        </p:spPr>
      </p:pic>
      <p:cxnSp>
        <p:nvCxnSpPr>
          <p:cNvPr id="10" name="Straight Arrow Connector 9">
            <a:extLst>
              <a:ext uri="{FF2B5EF4-FFF2-40B4-BE49-F238E27FC236}">
                <a16:creationId xmlns:a16="http://schemas.microsoft.com/office/drawing/2014/main" id="{E21A5933-02AD-4D5D-C767-1DF7BCA6773A}"/>
              </a:ext>
            </a:extLst>
          </p:cNvPr>
          <p:cNvCxnSpPr/>
          <p:nvPr/>
        </p:nvCxnSpPr>
        <p:spPr>
          <a:xfrm flipV="1">
            <a:off x="4585252" y="1696278"/>
            <a:ext cx="4651513" cy="1402087"/>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2" name="Straight Arrow Connector 11">
            <a:extLst>
              <a:ext uri="{FF2B5EF4-FFF2-40B4-BE49-F238E27FC236}">
                <a16:creationId xmlns:a16="http://schemas.microsoft.com/office/drawing/2014/main" id="{97BC99AB-A2DD-45CE-6FD6-75F78E170ADC}"/>
              </a:ext>
            </a:extLst>
          </p:cNvPr>
          <p:cNvCxnSpPr/>
          <p:nvPr/>
        </p:nvCxnSpPr>
        <p:spPr>
          <a:xfrm>
            <a:off x="4842163" y="4275117"/>
            <a:ext cx="3862450" cy="510639"/>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689207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664919" y="183836"/>
            <a:ext cx="4080362" cy="676551"/>
          </a:xfrm>
        </p:spPr>
        <p:txBody>
          <a:bodyPr anchor="ctr">
            <a:normAutofit/>
          </a:bodyPr>
          <a:lstStyle/>
          <a:p>
            <a:r>
              <a:rPr lang="en-US" sz="2800" dirty="0">
                <a:latin typeface="Arial" panose="020B0604020202020204" pitchFamily="34" charset="0"/>
                <a:cs typeface="Arial" panose="020B0604020202020204" pitchFamily="34" charset="0"/>
              </a:rPr>
              <a:t>Construction methods </a:t>
            </a:r>
          </a:p>
        </p:txBody>
      </p:sp>
      <p:sp>
        <p:nvSpPr>
          <p:cNvPr id="9" name="Content Placeholder 8">
            <a:extLst>
              <a:ext uri="{FF2B5EF4-FFF2-40B4-BE49-F238E27FC236}">
                <a16:creationId xmlns:a16="http://schemas.microsoft.com/office/drawing/2014/main" id="{79D78034-B77B-07DD-4F9B-9728098623E6}"/>
              </a:ext>
            </a:extLst>
          </p:cNvPr>
          <p:cNvSpPr>
            <a:spLocks noGrp="1"/>
          </p:cNvSpPr>
          <p:nvPr>
            <p:ph idx="1"/>
          </p:nvPr>
        </p:nvSpPr>
        <p:spPr>
          <a:xfrm>
            <a:off x="664920" y="1043998"/>
            <a:ext cx="4080361" cy="5558342"/>
          </a:xfrm>
        </p:spPr>
        <p:txBody>
          <a:bodyPr anchor="ctr">
            <a:normAutofit lnSpcReduction="10000"/>
          </a:bodyPr>
          <a:lstStyle/>
          <a:p>
            <a:r>
              <a:rPr lang="en-US" sz="1800" dirty="0">
                <a:latin typeface="Arial" panose="020B0604020202020204" pitchFamily="34" charset="0"/>
                <a:cs typeface="Arial" panose="020B0604020202020204" pitchFamily="34" charset="0"/>
              </a:rPr>
              <a:t>We believe off-site </a:t>
            </a:r>
            <a:r>
              <a:rPr lang="en-US" sz="1800" dirty="0" err="1">
                <a:latin typeface="Arial" panose="020B0604020202020204" pitchFamily="34" charset="0"/>
                <a:cs typeface="Arial" panose="020B0604020202020204" pitchFamily="34" charset="0"/>
              </a:rPr>
              <a:t>panelised</a:t>
            </a:r>
            <a:r>
              <a:rPr lang="en-US" sz="1800" dirty="0">
                <a:latin typeface="Arial" panose="020B0604020202020204" pitchFamily="34" charset="0"/>
                <a:cs typeface="Arial" panose="020B0604020202020204" pitchFamily="34" charset="0"/>
              </a:rPr>
              <a:t> construction would offer many benefits to this project.</a:t>
            </a:r>
          </a:p>
          <a:p>
            <a:r>
              <a:rPr lang="en-US" sz="1800" dirty="0">
                <a:latin typeface="Arial" panose="020B0604020202020204" pitchFamily="34" charset="0"/>
                <a:cs typeface="Arial" panose="020B0604020202020204" pitchFamily="34" charset="0"/>
              </a:rPr>
              <a:t>Will work in tandem with the tower crane, </a:t>
            </a:r>
            <a:r>
              <a:rPr lang="en-US" sz="1800" dirty="0" err="1">
                <a:latin typeface="Arial" panose="020B0604020202020204" pitchFamily="34" charset="0"/>
                <a:cs typeface="Arial" panose="020B0604020202020204" pitchFamily="34" charset="0"/>
              </a:rPr>
              <a:t>utilising</a:t>
            </a:r>
            <a:r>
              <a:rPr lang="en-US" sz="1800" dirty="0">
                <a:latin typeface="Arial" panose="020B0604020202020204" pitchFamily="34" charset="0"/>
                <a:cs typeface="Arial" panose="020B0604020202020204" pitchFamily="34" charset="0"/>
              </a:rPr>
              <a:t> the speed of installation and reducing the storage required.</a:t>
            </a:r>
          </a:p>
          <a:p>
            <a:r>
              <a:rPr lang="en-US" sz="1800" dirty="0">
                <a:latin typeface="Arial" panose="020B0604020202020204" pitchFamily="34" charset="0"/>
                <a:cs typeface="Arial" panose="020B0604020202020204" pitchFamily="34" charset="0"/>
              </a:rPr>
              <a:t>Will also work in tandem with the steel frame as panels and cassettes can be installed between the frames.</a:t>
            </a:r>
          </a:p>
          <a:p>
            <a:r>
              <a:rPr lang="en-US" sz="1800" dirty="0">
                <a:latin typeface="Arial" panose="020B0604020202020204" pitchFamily="34" charset="0"/>
                <a:cs typeface="Arial" panose="020B0604020202020204" pitchFamily="34" charset="0"/>
              </a:rPr>
              <a:t>Panels can be delivered with insulation and timber façade pre-installed.</a:t>
            </a:r>
          </a:p>
          <a:p>
            <a:r>
              <a:rPr lang="en-US" sz="1800" dirty="0">
                <a:latin typeface="Arial" panose="020B0604020202020204" pitchFamily="34" charset="0"/>
                <a:cs typeface="Arial" panose="020B0604020202020204" pitchFamily="34" charset="0"/>
              </a:rPr>
              <a:t>This method would require larger upfront costs but generates savings as less on-site </a:t>
            </a:r>
            <a:r>
              <a:rPr lang="en-US" sz="1800" dirty="0" err="1">
                <a:latin typeface="Arial" panose="020B0604020202020204" pitchFamily="34" charset="0"/>
                <a:cs typeface="Arial" panose="020B0604020202020204" pitchFamily="34" charset="0"/>
              </a:rPr>
              <a:t>labour</a:t>
            </a:r>
            <a:r>
              <a:rPr lang="en-US" sz="1800" dirty="0">
                <a:latin typeface="Arial" panose="020B0604020202020204" pitchFamily="34" charset="0"/>
                <a:cs typeface="Arial" panose="020B0604020202020204" pitchFamily="34" charset="0"/>
              </a:rPr>
              <a:t> is required.</a:t>
            </a:r>
          </a:p>
          <a:p>
            <a:r>
              <a:rPr lang="en-US" sz="1800" dirty="0">
                <a:latin typeface="Arial" panose="020B0604020202020204" pitchFamily="34" charset="0"/>
                <a:cs typeface="Arial" panose="020B0604020202020204" pitchFamily="34" charset="0"/>
              </a:rPr>
              <a:t>Panels can be manufactured during early stages of the project improving site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a:t>
            </a:r>
          </a:p>
          <a:p>
            <a:endParaRPr lang="en-US" sz="2000" dirty="0">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A Guide to Modern Methods of Construction (MMC) | HLN Engineering">
            <a:extLst>
              <a:ext uri="{FF2B5EF4-FFF2-40B4-BE49-F238E27FC236}">
                <a16:creationId xmlns:a16="http://schemas.microsoft.com/office/drawing/2014/main" id="{09FDAE82-9318-7911-F350-41324904EA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2787" y="1534353"/>
            <a:ext cx="5694293" cy="3789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2701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8B8E5-001A-BE2B-60BE-F89FAFCB75D6}"/>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49956BD9-6C05-7AA2-E28F-A1845500948F}"/>
              </a:ext>
            </a:extLst>
          </p:cNvPr>
          <p:cNvSpPr>
            <a:spLocks noGrp="1"/>
          </p:cNvSpPr>
          <p:nvPr>
            <p:ph idx="1"/>
          </p:nvPr>
        </p:nvSpPr>
        <p:spPr>
          <a:xfrm>
            <a:off x="838200" y="1484416"/>
            <a:ext cx="10515600" cy="4692547"/>
          </a:xfrm>
        </p:spPr>
        <p:txBody>
          <a:bodyPr>
            <a:normAutofit fontScale="92500" lnSpcReduction="10000"/>
          </a:bodyPr>
          <a:lstStyle/>
          <a:p>
            <a:r>
              <a:rPr lang="en-US" sz="2400" dirty="0">
                <a:latin typeface="Arial" panose="020B0604020202020204" pitchFamily="34" charset="0"/>
                <a:cs typeface="Arial" panose="020B0604020202020204" pitchFamily="34" charset="0"/>
              </a:rPr>
              <a:t>Updated vehicle access and pedestrian routes – been changed so that the sculpture area can be completed within the site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a:t>
            </a:r>
          </a:p>
          <a:p>
            <a:r>
              <a:rPr lang="en-US" sz="2400" dirty="0">
                <a:latin typeface="Arial" panose="020B0604020202020204" pitchFamily="34" charset="0"/>
                <a:cs typeface="Arial" panose="020B0604020202020204" pitchFamily="34" charset="0"/>
              </a:rPr>
              <a:t>Proximity of railway, highway and existing building. Tower crane required to complete build. Erection of crane and pad required in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Cost of crane required.</a:t>
            </a:r>
          </a:p>
          <a:p>
            <a:r>
              <a:rPr lang="en-US" sz="2400" dirty="0">
                <a:latin typeface="Arial" panose="020B0604020202020204" pitchFamily="34" charset="0"/>
                <a:cs typeface="Arial" panose="020B0604020202020204" pitchFamily="34" charset="0"/>
              </a:rPr>
              <a:t>Carmel Methodist chapel – Site compound needed to allow for pedestrian access and building survey needed for structural report. Both need to be added to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and costs.</a:t>
            </a:r>
          </a:p>
          <a:p>
            <a:r>
              <a:rPr lang="en-US" sz="2400" dirty="0">
                <a:latin typeface="Arial" panose="020B0604020202020204" pitchFamily="34" charset="0"/>
                <a:cs typeface="Arial" panose="020B0604020202020204" pitchFamily="34" charset="0"/>
              </a:rPr>
              <a:t>Demolition works and removal of overhead cables - Building surveys needed to check for toxic materials and all demolition works to be completed prior to construction phase. All over head cables need to be notified to local authority and moved prior to construction. Both need to be added to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and costs.</a:t>
            </a:r>
          </a:p>
          <a:p>
            <a:r>
              <a:rPr lang="en-US" sz="2400" dirty="0">
                <a:latin typeface="Arial" panose="020B0604020202020204" pitchFamily="34" charset="0"/>
                <a:cs typeface="Arial" panose="020B0604020202020204" pitchFamily="34" charset="0"/>
              </a:rPr>
              <a:t>Construction method – off-site </a:t>
            </a:r>
            <a:r>
              <a:rPr lang="en-US" sz="2400" dirty="0" err="1">
                <a:latin typeface="Arial" panose="020B0604020202020204" pitchFamily="34" charset="0"/>
                <a:cs typeface="Arial" panose="020B0604020202020204" pitchFamily="34" charset="0"/>
              </a:rPr>
              <a:t>panelised</a:t>
            </a:r>
            <a:r>
              <a:rPr lang="en-US" sz="2400" dirty="0">
                <a:latin typeface="Arial" panose="020B0604020202020204" pitchFamily="34" charset="0"/>
                <a:cs typeface="Arial" panose="020B0604020202020204" pitchFamily="34" charset="0"/>
              </a:rPr>
              <a:t> construction to be used to improve site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1808222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2035</TotalTime>
  <Words>727</Words>
  <Application>Microsoft Macintosh PowerPoint</Application>
  <PresentationFormat>Widescreen</PresentationFormat>
  <Paragraphs>59</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Highlighted Site Constraints </vt:lpstr>
      <vt:lpstr>Vehicle &amp; Pedestrian Access Route   </vt:lpstr>
      <vt:lpstr>Railway, highway and existing building proximity</vt:lpstr>
      <vt:lpstr>Existing Building </vt:lpstr>
      <vt:lpstr>Demolition works and building surveys.</vt:lpstr>
      <vt:lpstr>Overhead cables</vt:lpstr>
      <vt:lpstr>Construction methods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Keenan (1908062)</dc:creator>
  <cp:lastModifiedBy>Jack Keenan</cp:lastModifiedBy>
  <cp:revision>51</cp:revision>
  <cp:lastPrinted>2023-11-19T18:22:01Z</cp:lastPrinted>
  <dcterms:created xsi:type="dcterms:W3CDTF">2023-11-04T15:08:47Z</dcterms:created>
  <dcterms:modified xsi:type="dcterms:W3CDTF">2024-04-29T18:31:53Z</dcterms:modified>
</cp:coreProperties>
</file>