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7" r:id="rId2"/>
    <p:sldId id="259" r:id="rId3"/>
    <p:sldId id="265" r:id="rId4"/>
    <p:sldId id="267" r:id="rId5"/>
    <p:sldId id="258" r:id="rId6"/>
    <p:sldId id="263" r:id="rId7"/>
    <p:sldId id="268" r:id="rId8"/>
    <p:sldId id="260" r:id="rId9"/>
    <p:sldId id="264"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5695" autoAdjust="0"/>
    <p:restoredTop sz="93265" autoAdjust="0"/>
  </p:normalViewPr>
  <p:slideViewPr>
    <p:cSldViewPr snapToGrid="0">
      <p:cViewPr varScale="1">
        <p:scale>
          <a:sx n="61" d="100"/>
          <a:sy n="61" d="100"/>
        </p:scale>
        <p:origin x="124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A896D3-77EC-4B99-9B3D-5348652B8CC1}" type="datetimeFigureOut">
              <a:rPr lang="en-GB" smtClean="0"/>
              <a:t>07/12/2020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BA02B0-15DB-494A-B67C-D56B1272E546}" type="slidenum">
              <a:rPr lang="en-GB" smtClean="0"/>
              <a:t>‹#›</a:t>
            </a:fld>
            <a:endParaRPr lang="en-GB"/>
          </a:p>
        </p:txBody>
      </p:sp>
    </p:spTree>
    <p:extLst>
      <p:ext uri="{BB962C8B-B14F-4D97-AF65-F5344CB8AC3E}">
        <p14:creationId xmlns:p14="http://schemas.microsoft.com/office/powerpoint/2010/main" val="6891435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292792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context of this presentation is from a management perspective. Articles reviewed covered Australia, Europe, Asia and Africa. There is a general consensus that there are excessive workloads within education. Times Higher Education, (2016) focus on the excessive workload on students as well. There is a causal relationship between the requirements from governments and regulators that ends up impacting students.</a:t>
            </a:r>
          </a:p>
        </p:txBody>
      </p:sp>
      <p:sp>
        <p:nvSpPr>
          <p:cNvPr id="4" name="Slide Number Placeholder 3"/>
          <p:cNvSpPr>
            <a:spLocks noGrp="1"/>
          </p:cNvSpPr>
          <p:nvPr>
            <p:ph type="sldNum" sz="quarter" idx="5"/>
          </p:nvPr>
        </p:nvSpPr>
        <p:spPr/>
        <p:txBody>
          <a:bodyPr/>
          <a:lstStyle/>
          <a:p>
            <a:fld id="{FCBA02B0-15DB-494A-B67C-D56B1272E546}" type="slidenum">
              <a:rPr lang="en-GB" smtClean="0"/>
              <a:t>2</a:t>
            </a:fld>
            <a:endParaRPr lang="en-GB"/>
          </a:p>
        </p:txBody>
      </p:sp>
    </p:spTree>
    <p:extLst>
      <p:ext uri="{BB962C8B-B14F-4D97-AF65-F5344CB8AC3E}">
        <p14:creationId xmlns:p14="http://schemas.microsoft.com/office/powerpoint/2010/main" val="4270909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s-ES" dirty="0" err="1"/>
              <a:t>Mapesela</a:t>
            </a:r>
            <a:r>
              <a:rPr lang="es-ES" dirty="0"/>
              <a:t>, &amp; Hay,(2005) </a:t>
            </a:r>
            <a:r>
              <a:rPr lang="es-ES" dirty="0" err="1"/>
              <a:t>found</a:t>
            </a:r>
            <a:r>
              <a:rPr lang="es-ES" dirty="0"/>
              <a:t> </a:t>
            </a:r>
            <a:r>
              <a:rPr lang="es-ES" dirty="0" err="1"/>
              <a:t>that</a:t>
            </a:r>
            <a:r>
              <a:rPr lang="es-ES" dirty="0"/>
              <a:t> </a:t>
            </a:r>
            <a:r>
              <a:rPr lang="es-ES" dirty="0" err="1"/>
              <a:t>the</a:t>
            </a:r>
            <a:r>
              <a:rPr lang="es-ES" dirty="0"/>
              <a:t> </a:t>
            </a:r>
            <a:r>
              <a:rPr lang="es-ES" dirty="0" err="1"/>
              <a:t>changes</a:t>
            </a:r>
            <a:r>
              <a:rPr lang="es-ES" dirty="0"/>
              <a:t> </a:t>
            </a:r>
            <a:r>
              <a:rPr lang="es-ES" dirty="0" err="1"/>
              <a:t>that</a:t>
            </a:r>
            <a:r>
              <a:rPr lang="es-ES" dirty="0"/>
              <a:t> are </a:t>
            </a:r>
            <a:r>
              <a:rPr lang="es-ES" dirty="0" err="1"/>
              <a:t>occurring</a:t>
            </a:r>
            <a:r>
              <a:rPr lang="es-ES" dirty="0"/>
              <a:t> in South </a:t>
            </a:r>
            <a:r>
              <a:rPr lang="es-ES" dirty="0" err="1"/>
              <a:t>African</a:t>
            </a:r>
            <a:r>
              <a:rPr lang="es-ES" dirty="0"/>
              <a:t> </a:t>
            </a:r>
            <a:r>
              <a:rPr lang="es-ES" dirty="0" err="1"/>
              <a:t>education</a:t>
            </a:r>
            <a:r>
              <a:rPr lang="es-ES" dirty="0"/>
              <a:t> </a:t>
            </a:r>
            <a:r>
              <a:rPr lang="es-ES" dirty="0" err="1"/>
              <a:t>review</a:t>
            </a:r>
            <a:r>
              <a:rPr lang="es-ES" dirty="0"/>
              <a:t> cause </a:t>
            </a:r>
            <a:r>
              <a:rPr lang="es-ES" dirty="0" err="1"/>
              <a:t>excessive</a:t>
            </a:r>
            <a:r>
              <a:rPr lang="es-ES" dirty="0"/>
              <a:t> </a:t>
            </a:r>
            <a:r>
              <a:rPr lang="es-ES" dirty="0" err="1"/>
              <a:t>workloads</a:t>
            </a:r>
            <a:r>
              <a:rPr lang="es-ES" dirty="0"/>
              <a:t>. </a:t>
            </a:r>
            <a:r>
              <a:rPr lang="en-GB" dirty="0"/>
              <a:t>Smith &amp; Smith, A. (2012) discuss the concept of buying out teaching for research where the responsibilities that lecturers have is not allowing them time to do research within the university settings. They suggest that this might have an impact on the standard and quality of teaching. </a:t>
            </a:r>
            <a:r>
              <a:rPr lang="en-GB" sz="1800" kern="1200" dirty="0">
                <a:solidFill>
                  <a:srgbClr val="000000"/>
                </a:solidFill>
                <a:effectLst/>
                <a:latin typeface="Calibri" panose="020F0502020204030204" pitchFamily="34" charset="0"/>
                <a:ea typeface="+mn-ea"/>
                <a:cs typeface="+mn-cs"/>
              </a:rPr>
              <a:t>Torp et al, (2018) found that the excessive workloads and time taken to complete this had a negative impact on the family life of university academics and they highlighted a need for this to be addressed as it is linked to health and wellbeing.</a:t>
            </a:r>
            <a:endParaRPr lang="en-GB" dirty="0"/>
          </a:p>
        </p:txBody>
      </p:sp>
      <p:sp>
        <p:nvSpPr>
          <p:cNvPr id="4" name="Slide Number Placeholder 3"/>
          <p:cNvSpPr>
            <a:spLocks noGrp="1"/>
          </p:cNvSpPr>
          <p:nvPr>
            <p:ph type="sldNum" sz="quarter" idx="5"/>
          </p:nvPr>
        </p:nvSpPr>
        <p:spPr/>
        <p:txBody>
          <a:bodyPr/>
          <a:lstStyle/>
          <a:p>
            <a:fld id="{FCBA02B0-15DB-494A-B67C-D56B1272E546}" type="slidenum">
              <a:rPr lang="en-GB" smtClean="0"/>
              <a:t>6</a:t>
            </a:fld>
            <a:endParaRPr lang="en-GB"/>
          </a:p>
        </p:txBody>
      </p:sp>
    </p:spTree>
    <p:extLst>
      <p:ext uri="{BB962C8B-B14F-4D97-AF65-F5344CB8AC3E}">
        <p14:creationId xmlns:p14="http://schemas.microsoft.com/office/powerpoint/2010/main" val="2189731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Japan lecturers and teachers have resorted to sharing their opinions and experiences through Twitter to highlight their concerns (Mason, 2019).  </a:t>
            </a:r>
          </a:p>
        </p:txBody>
      </p:sp>
      <p:sp>
        <p:nvSpPr>
          <p:cNvPr id="4" name="Slide Number Placeholder 3"/>
          <p:cNvSpPr>
            <a:spLocks noGrp="1"/>
          </p:cNvSpPr>
          <p:nvPr>
            <p:ph type="sldNum" sz="quarter" idx="5"/>
          </p:nvPr>
        </p:nvSpPr>
        <p:spPr/>
        <p:txBody>
          <a:bodyPr/>
          <a:lstStyle/>
          <a:p>
            <a:fld id="{FCBA02B0-15DB-494A-B67C-D56B1272E546}" type="slidenum">
              <a:rPr lang="en-GB" smtClean="0"/>
              <a:t>9</a:t>
            </a:fld>
            <a:endParaRPr lang="en-GB"/>
          </a:p>
        </p:txBody>
      </p:sp>
    </p:spTree>
    <p:extLst>
      <p:ext uri="{BB962C8B-B14F-4D97-AF65-F5344CB8AC3E}">
        <p14:creationId xmlns:p14="http://schemas.microsoft.com/office/powerpoint/2010/main" val="27170753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46062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077776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418425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932929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22322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419873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503863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275046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875738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486282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3104698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48384" cy="1131888"/>
          </a:xfrm>
        </p:spPr>
        <p:txBody>
          <a:bodyPr/>
          <a:lstStyle/>
          <a:p>
            <a:r>
              <a:rPr lang="en-US"/>
              <a:t>Click to edit Master title style</a:t>
            </a:r>
          </a:p>
        </p:txBody>
      </p:sp>
      <p:sp>
        <p:nvSpPr>
          <p:cNvPr id="3"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4"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5" name="Rectangle 5"/>
          <p:cNvSpPr>
            <a:spLocks noGrp="1" noChangeArrowheads="1"/>
          </p:cNvSpPr>
          <p:nvPr>
            <p:ph type="sldNum" idx="12"/>
          </p:nvPr>
        </p:nvSpPr>
        <p:spPr>
          <a:ln/>
        </p:spPr>
        <p:txBody>
          <a:bodyPr/>
          <a:lstStyle>
            <a:lvl1pPr>
              <a:defRPr/>
            </a:lvl1pPr>
          </a:lstStyle>
          <a:p>
            <a:pPr>
              <a:defRPr/>
            </a:pPr>
            <a:fld id="{23C8336E-4412-4A30-B730-1C388A2CB307}" type="slidenum">
              <a:rPr lang="en-GB" altLang="en-US"/>
              <a:pPr>
                <a:defRPr/>
              </a:pPr>
              <a:t>‹#›</a:t>
            </a:fld>
            <a:endParaRPr lang="en-GB" altLang="en-US" dirty="0"/>
          </a:p>
        </p:txBody>
      </p:sp>
    </p:spTree>
    <p:extLst>
      <p:ext uri="{BB962C8B-B14F-4D97-AF65-F5344CB8AC3E}">
        <p14:creationId xmlns:p14="http://schemas.microsoft.com/office/powerpoint/2010/main" val="28823600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p:cNvSpPr>
            <a:spLocks noGrp="1" noChangeArrowheads="1"/>
          </p:cNvSpPr>
          <p:nvPr>
            <p:ph type="dt" idx="10"/>
          </p:nvPr>
        </p:nvSpPr>
        <p:spPr>
          <a:ln/>
        </p:spPr>
        <p:txBody>
          <a:bodyPr/>
          <a:lstStyle>
            <a:lvl1pPr>
              <a:defRPr/>
            </a:lvl1pPr>
          </a:lstStyle>
          <a:p>
            <a:pPr>
              <a:defRPr/>
            </a:pPr>
            <a:endParaRPr lang="en-GB" altLang="en-US" dirty="0"/>
          </a:p>
        </p:txBody>
      </p:sp>
      <p:sp>
        <p:nvSpPr>
          <p:cNvPr id="5" name="Rectangle 4"/>
          <p:cNvSpPr>
            <a:spLocks noGrp="1" noChangeArrowheads="1"/>
          </p:cNvSpPr>
          <p:nvPr>
            <p:ph type="ftr" idx="11"/>
          </p:nvPr>
        </p:nvSpPr>
        <p:spPr>
          <a:ln/>
        </p:spPr>
        <p:txBody>
          <a:bodyPr/>
          <a:lstStyle>
            <a:lvl1pPr>
              <a:defRPr/>
            </a:lvl1pPr>
          </a:lstStyle>
          <a:p>
            <a:pPr>
              <a:defRPr/>
            </a:pPr>
            <a:endParaRPr lang="en-GB" altLang="en-US" dirty="0"/>
          </a:p>
        </p:txBody>
      </p:sp>
      <p:sp>
        <p:nvSpPr>
          <p:cNvPr id="6" name="Rectangle 5"/>
          <p:cNvSpPr>
            <a:spLocks noGrp="1" noChangeArrowheads="1"/>
          </p:cNvSpPr>
          <p:nvPr>
            <p:ph type="sldNum" idx="12"/>
          </p:nvPr>
        </p:nvSpPr>
        <p:spPr>
          <a:ln/>
        </p:spPr>
        <p:txBody>
          <a:bodyPr/>
          <a:lstStyle>
            <a:lvl1pPr>
              <a:defRPr/>
            </a:lvl1pPr>
          </a:lstStyle>
          <a:p>
            <a:pPr>
              <a:defRPr/>
            </a:pPr>
            <a:fld id="{957511AC-D510-4B60-A37D-5AF91BCA34F0}" type="slidenum">
              <a:rPr lang="en-GB" altLang="en-US"/>
              <a:pPr>
                <a:defRPr/>
              </a:pPr>
              <a:t>‹#›</a:t>
            </a:fld>
            <a:endParaRPr lang="en-GB" altLang="en-US" dirty="0"/>
          </a:p>
        </p:txBody>
      </p:sp>
    </p:spTree>
    <p:extLst>
      <p:ext uri="{BB962C8B-B14F-4D97-AF65-F5344CB8AC3E}">
        <p14:creationId xmlns:p14="http://schemas.microsoft.com/office/powerpoint/2010/main" val="1179407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12/7/2020</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617662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www.nhs.uk/oneyou/every-mind-matters/your-mind-plan-quiz"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38893" y="1272639"/>
            <a:ext cx="10915649" cy="4678204"/>
          </a:xfrm>
          <a:prstGeom prst="rect">
            <a:avLst/>
          </a:prstGeom>
        </p:spPr>
        <p:txBody>
          <a:bodyPr wrap="square">
            <a:spAutoFit/>
          </a:bodyPr>
          <a:lstStyle/>
          <a:p>
            <a:pPr algn="ctr"/>
            <a:r>
              <a:rPr lang="en-GB" sz="3200" b="1" dirty="0">
                <a:solidFill>
                  <a:prstClr val="black"/>
                </a:solidFill>
                <a:latin typeface="Calibri" panose="020F0502020204030204"/>
              </a:rPr>
              <a:t>Doctorate in Education (EdD)</a:t>
            </a:r>
          </a:p>
          <a:p>
            <a:pPr algn="ctr"/>
            <a:r>
              <a:rPr lang="en-GB" dirty="0">
                <a:solidFill>
                  <a:prstClr val="black"/>
                </a:solidFill>
                <a:latin typeface="Calibri" panose="020F0502020204030204"/>
              </a:rPr>
              <a:t>ECDE7014 </a:t>
            </a:r>
            <a:r>
              <a:rPr lang="en-GB" sz="2800" dirty="0">
                <a:solidFill>
                  <a:prstClr val="black"/>
                </a:solidFill>
                <a:latin typeface="Calibri" panose="020F0502020204030204"/>
              </a:rPr>
              <a:t>  </a:t>
            </a:r>
          </a:p>
          <a:p>
            <a:pPr algn="ctr"/>
            <a:endParaRPr lang="en-GB" sz="1600" dirty="0">
              <a:solidFill>
                <a:prstClr val="black"/>
              </a:solidFill>
              <a:latin typeface="Calibri" panose="020F0502020204030204"/>
            </a:endParaRPr>
          </a:p>
          <a:p>
            <a:pPr algn="ctr"/>
            <a:r>
              <a:rPr lang="en-GB" sz="1600" dirty="0">
                <a:solidFill>
                  <a:prstClr val="black"/>
                </a:solidFill>
                <a:latin typeface="Calibri" panose="020F0502020204030204"/>
              </a:rPr>
              <a:t>Exploring Contemporary Issues in Education 1: Policy Review and Critical Analysis </a:t>
            </a:r>
          </a:p>
          <a:p>
            <a:pPr algn="ctr"/>
            <a:endParaRPr lang="en-GB" sz="1600" dirty="0">
              <a:solidFill>
                <a:prstClr val="black"/>
              </a:solidFill>
              <a:latin typeface="Calibri" panose="020F0502020204030204"/>
            </a:endParaRPr>
          </a:p>
          <a:p>
            <a:pPr algn="ctr"/>
            <a:r>
              <a:rPr lang="en-GB" sz="2400" b="1" dirty="0">
                <a:solidFill>
                  <a:prstClr val="black"/>
                </a:solidFill>
                <a:latin typeface="Calibri" panose="020F0502020204030204"/>
              </a:rPr>
              <a:t>Barbara Chinyani </a:t>
            </a:r>
          </a:p>
          <a:p>
            <a:pPr algn="ctr"/>
            <a:endParaRPr lang="en-GB" sz="2000" b="1" dirty="0">
              <a:solidFill>
                <a:prstClr val="black"/>
              </a:solidFill>
              <a:latin typeface="Calibri" panose="020F0502020204030204"/>
            </a:endParaRPr>
          </a:p>
          <a:p>
            <a:pPr algn="ctr"/>
            <a:r>
              <a:rPr lang="en-GB" sz="2000" b="1" dirty="0">
                <a:solidFill>
                  <a:prstClr val="black"/>
                </a:solidFill>
                <a:latin typeface="Calibri" panose="020F0502020204030204"/>
              </a:rPr>
              <a:t> </a:t>
            </a:r>
            <a:r>
              <a:rPr lang="en-GB" sz="1400" b="1" dirty="0">
                <a:solidFill>
                  <a:prstClr val="black"/>
                </a:solidFill>
                <a:latin typeface="Calibri" panose="020F0502020204030204"/>
              </a:rPr>
              <a:t>Student ID 1917927 </a:t>
            </a:r>
          </a:p>
          <a:p>
            <a:pPr algn="ctr"/>
            <a:endParaRPr lang="en-GB" sz="2000" b="1" dirty="0">
              <a:solidFill>
                <a:prstClr val="black"/>
              </a:solidFill>
              <a:latin typeface="Calibri" panose="020F0502020204030204"/>
            </a:endParaRPr>
          </a:p>
          <a:p>
            <a:pPr algn="ctr"/>
            <a:r>
              <a:rPr lang="en-GB" sz="2000" b="1" dirty="0">
                <a:solidFill>
                  <a:prstClr val="black"/>
                </a:solidFill>
                <a:latin typeface="Calibri" panose="020F0502020204030204"/>
              </a:rPr>
              <a:t>Topic: Excessive workloads in education</a:t>
            </a:r>
          </a:p>
          <a:p>
            <a:pPr algn="ctr"/>
            <a:endParaRPr lang="en-GB" sz="2000" b="1" dirty="0">
              <a:solidFill>
                <a:prstClr val="black"/>
              </a:solidFill>
              <a:latin typeface="Calibri" panose="020F0502020204030204"/>
            </a:endParaRPr>
          </a:p>
          <a:p>
            <a:pPr algn="ctr"/>
            <a:r>
              <a:rPr lang="en-GB" sz="2000" b="1" dirty="0">
                <a:solidFill>
                  <a:prstClr val="black"/>
                </a:solidFill>
                <a:latin typeface="Calibri" panose="020F0502020204030204"/>
              </a:rPr>
              <a:t> </a:t>
            </a:r>
          </a:p>
          <a:p>
            <a:endParaRPr lang="en-GB" sz="2800" b="1" dirty="0">
              <a:solidFill>
                <a:prstClr val="black"/>
              </a:solidFill>
              <a:latin typeface="Calibri" panose="020F0502020204030204"/>
            </a:endParaRPr>
          </a:p>
          <a:p>
            <a:endParaRPr lang="en-GB" b="1" dirty="0">
              <a:solidFill>
                <a:prstClr val="black"/>
              </a:solidFill>
              <a:latin typeface="Calibri" panose="020F0502020204030204"/>
            </a:endParaRPr>
          </a:p>
        </p:txBody>
      </p:sp>
    </p:spTree>
    <p:extLst>
      <p:ext uri="{BB962C8B-B14F-4D97-AF65-F5344CB8AC3E}">
        <p14:creationId xmlns:p14="http://schemas.microsoft.com/office/powerpoint/2010/main" val="1743118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CE556-1216-49C0-A208-BE5127554AFE}"/>
              </a:ext>
            </a:extLst>
          </p:cNvPr>
          <p:cNvSpPr>
            <a:spLocks noGrp="1"/>
          </p:cNvSpPr>
          <p:nvPr>
            <p:ph type="title"/>
          </p:nvPr>
        </p:nvSpPr>
        <p:spPr>
          <a:xfrm>
            <a:off x="838200" y="585216"/>
            <a:ext cx="10515600" cy="1325563"/>
          </a:xfrm>
        </p:spPr>
        <p:txBody>
          <a:bodyPr>
            <a:normAutofit/>
          </a:bodyPr>
          <a:lstStyle/>
          <a:p>
            <a:r>
              <a:rPr lang="en-GB">
                <a:solidFill>
                  <a:schemeClr val="bg1"/>
                </a:solidFill>
              </a:rPr>
              <a:t>             </a:t>
            </a:r>
            <a:r>
              <a:rPr lang="en-GB" b="1">
                <a:solidFill>
                  <a:schemeClr val="bg1"/>
                </a:solidFill>
              </a:rPr>
              <a:t>INTRODUCTION</a:t>
            </a:r>
          </a:p>
        </p:txBody>
      </p:sp>
      <p:pic>
        <p:nvPicPr>
          <p:cNvPr id="5" name="Picture 4">
            <a:extLst>
              <a:ext uri="{FF2B5EF4-FFF2-40B4-BE49-F238E27FC236}">
                <a16:creationId xmlns:a16="http://schemas.microsoft.com/office/drawing/2014/main" id="{493077A6-17A8-4A54-8148-9DD2EB1AE96C}"/>
              </a:ext>
            </a:extLst>
          </p:cNvPr>
          <p:cNvPicPr>
            <a:picLocks noChangeAspect="1"/>
          </p:cNvPicPr>
          <p:nvPr/>
        </p:nvPicPr>
        <p:blipFill rotWithShape="1">
          <a:blip r:embed="rId3"/>
          <a:srcRect t="5944" r="-2" b="3908"/>
          <a:stretch/>
        </p:blipFill>
        <p:spPr>
          <a:xfrm>
            <a:off x="0" y="2037275"/>
            <a:ext cx="6236208" cy="3660185"/>
          </a:xfrm>
          <a:prstGeom prst="rect">
            <a:avLst/>
          </a:prstGeom>
        </p:spPr>
      </p:pic>
      <p:sp>
        <p:nvSpPr>
          <p:cNvPr id="3" name="Content Placeholder 2">
            <a:extLst>
              <a:ext uri="{FF2B5EF4-FFF2-40B4-BE49-F238E27FC236}">
                <a16:creationId xmlns:a16="http://schemas.microsoft.com/office/drawing/2014/main" id="{4E3D6BB7-1B2A-406E-95A7-0FE3DC15B40B}"/>
              </a:ext>
            </a:extLst>
          </p:cNvPr>
          <p:cNvSpPr>
            <a:spLocks noGrp="1"/>
          </p:cNvSpPr>
          <p:nvPr>
            <p:ph idx="1"/>
          </p:nvPr>
        </p:nvSpPr>
        <p:spPr>
          <a:xfrm>
            <a:off x="6236209" y="2148525"/>
            <a:ext cx="5807108" cy="3548935"/>
          </a:xfrm>
        </p:spPr>
        <p:txBody>
          <a:bodyPr anchor="ctr">
            <a:normAutofit/>
          </a:bodyPr>
          <a:lstStyle/>
          <a:p>
            <a:pPr marL="0" indent="0">
              <a:buNone/>
            </a:pPr>
            <a:r>
              <a:rPr lang="en-GB" sz="2000" dirty="0"/>
              <a:t>Excessive workloads have been an issue of concern in education internationally. </a:t>
            </a:r>
          </a:p>
          <a:p>
            <a:pPr marL="0" indent="0">
              <a:buNone/>
            </a:pPr>
            <a:r>
              <a:rPr lang="en-GB" sz="2000" dirty="0"/>
              <a:t>Teachers unions have advocated for a work/life balance for their members and teachers in general. </a:t>
            </a:r>
          </a:p>
          <a:p>
            <a:pPr marL="0" indent="0">
              <a:buNone/>
            </a:pPr>
            <a:r>
              <a:rPr lang="en-GB" sz="2000" dirty="0"/>
              <a:t>The focus will be on:</a:t>
            </a:r>
          </a:p>
          <a:p>
            <a:r>
              <a:rPr lang="en-GB" sz="2000" dirty="0"/>
              <a:t>International context of excessive workloads, </a:t>
            </a:r>
          </a:p>
          <a:p>
            <a:r>
              <a:rPr lang="en-GB" sz="2000" dirty="0"/>
              <a:t>Representation in official statements, </a:t>
            </a:r>
          </a:p>
          <a:p>
            <a:r>
              <a:rPr lang="en-GB" sz="2000" dirty="0"/>
              <a:t>Media treatment </a:t>
            </a:r>
          </a:p>
          <a:p>
            <a:pPr marL="0" indent="0">
              <a:buNone/>
            </a:pPr>
            <a:endParaRPr lang="en-GB" sz="1700" dirty="0"/>
          </a:p>
        </p:txBody>
      </p:sp>
    </p:spTree>
    <p:extLst>
      <p:ext uri="{BB962C8B-B14F-4D97-AF65-F5344CB8AC3E}">
        <p14:creationId xmlns:p14="http://schemas.microsoft.com/office/powerpoint/2010/main" val="3701597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551B1-7C60-457B-8B33-845DF331804D}"/>
              </a:ext>
            </a:extLst>
          </p:cNvPr>
          <p:cNvSpPr>
            <a:spLocks noGrp="1"/>
          </p:cNvSpPr>
          <p:nvPr>
            <p:ph type="title"/>
          </p:nvPr>
        </p:nvSpPr>
        <p:spPr>
          <a:xfrm>
            <a:off x="838200" y="189186"/>
            <a:ext cx="10515600" cy="672662"/>
          </a:xfrm>
        </p:spPr>
        <p:txBody>
          <a:bodyPr>
            <a:normAutofit fontScale="90000"/>
          </a:bodyPr>
          <a:lstStyle/>
          <a:p>
            <a:r>
              <a:rPr lang="en-GB" b="1" dirty="0"/>
              <a:t>                         </a:t>
            </a:r>
            <a:r>
              <a:rPr lang="en-GB" b="1" dirty="0">
                <a:latin typeface="+mn-lt"/>
              </a:rPr>
              <a:t>STATISTICS</a:t>
            </a:r>
          </a:p>
        </p:txBody>
      </p:sp>
      <p:sp>
        <p:nvSpPr>
          <p:cNvPr id="3" name="Content Placeholder 2">
            <a:extLst>
              <a:ext uri="{FF2B5EF4-FFF2-40B4-BE49-F238E27FC236}">
                <a16:creationId xmlns:a16="http://schemas.microsoft.com/office/drawing/2014/main" id="{D1460530-2D7E-4698-8312-667AE1004FFA}"/>
              </a:ext>
            </a:extLst>
          </p:cNvPr>
          <p:cNvSpPr>
            <a:spLocks noGrp="1"/>
          </p:cNvSpPr>
          <p:nvPr>
            <p:ph idx="1"/>
          </p:nvPr>
        </p:nvSpPr>
        <p:spPr>
          <a:xfrm>
            <a:off x="2786063" y="861848"/>
            <a:ext cx="9212649" cy="4582511"/>
          </a:xfrm>
        </p:spPr>
        <p:txBody>
          <a:bodyPr>
            <a:normAutofit fontScale="25000" lnSpcReduction="20000"/>
          </a:bodyPr>
          <a:lstStyle/>
          <a:p>
            <a:pPr>
              <a:lnSpc>
                <a:spcPct val="170000"/>
              </a:lnSpc>
              <a:spcBef>
                <a:spcPts val="0"/>
              </a:spcBef>
              <a:buFont typeface="Wingdings" panose="05000000000000000000" pitchFamily="2" charset="2"/>
              <a:buChar char="Ø"/>
            </a:pPr>
            <a:r>
              <a:rPr lang="en-GB" sz="7400" dirty="0"/>
              <a:t>    </a:t>
            </a:r>
            <a:r>
              <a:rPr lang="en-GB" sz="8000" b="1" dirty="0"/>
              <a:t>77,000</a:t>
            </a:r>
            <a:r>
              <a:rPr lang="en-GB" sz="8000" dirty="0"/>
              <a:t> cases of work-related stress, anxiety and depression in 2019 (HSE, 2020) </a:t>
            </a:r>
          </a:p>
          <a:p>
            <a:pPr>
              <a:lnSpc>
                <a:spcPct val="170000"/>
              </a:lnSpc>
              <a:spcBef>
                <a:spcPts val="0"/>
              </a:spcBef>
              <a:buFont typeface="Wingdings" panose="05000000000000000000" pitchFamily="2" charset="2"/>
              <a:buChar char="Ø"/>
            </a:pPr>
            <a:r>
              <a:rPr lang="en-GB" sz="8000" dirty="0"/>
              <a:t>    </a:t>
            </a:r>
            <a:r>
              <a:rPr lang="en-GB" sz="8000" b="1" dirty="0"/>
              <a:t>2.3</a:t>
            </a:r>
            <a:r>
              <a:rPr lang="en-GB" sz="8000" dirty="0"/>
              <a:t> million working days lost between 2017/18 and 2019/20 (HSE, 2020) </a:t>
            </a:r>
          </a:p>
          <a:p>
            <a:pPr>
              <a:lnSpc>
                <a:spcPct val="170000"/>
              </a:lnSpc>
              <a:spcBef>
                <a:spcPts val="0"/>
              </a:spcBef>
              <a:buFont typeface="Wingdings" panose="05000000000000000000" pitchFamily="2" charset="2"/>
              <a:buChar char="Ø"/>
            </a:pPr>
            <a:r>
              <a:rPr lang="en-GB" sz="8000" dirty="0"/>
              <a:t>     Work-related illness  </a:t>
            </a:r>
            <a:r>
              <a:rPr lang="en-GB" sz="8000" b="1" dirty="0"/>
              <a:t>83%</a:t>
            </a:r>
            <a:r>
              <a:rPr lang="en-GB" sz="8000" dirty="0"/>
              <a:t>  (HSE, 2020) </a:t>
            </a:r>
          </a:p>
          <a:p>
            <a:pPr>
              <a:lnSpc>
                <a:spcPct val="170000"/>
              </a:lnSpc>
              <a:spcBef>
                <a:spcPts val="0"/>
              </a:spcBef>
              <a:buFont typeface="Wingdings" panose="05000000000000000000" pitchFamily="2" charset="2"/>
              <a:buChar char="Ø"/>
            </a:pPr>
            <a:r>
              <a:rPr lang="en-GB" sz="8000" dirty="0"/>
              <a:t>     Work-related stress around </a:t>
            </a:r>
            <a:r>
              <a:rPr lang="en-GB" sz="8000" b="1" dirty="0"/>
              <a:t>50% higher </a:t>
            </a:r>
            <a:r>
              <a:rPr lang="en-GB" sz="8000" dirty="0"/>
              <a:t>than the whole economy. </a:t>
            </a:r>
          </a:p>
          <a:p>
            <a:pPr>
              <a:lnSpc>
                <a:spcPct val="170000"/>
              </a:lnSpc>
              <a:spcBef>
                <a:spcPts val="0"/>
              </a:spcBef>
              <a:buFont typeface="Wingdings" panose="05000000000000000000" pitchFamily="2" charset="2"/>
              <a:buChar char="Ø"/>
            </a:pPr>
            <a:r>
              <a:rPr lang="en-GB" sz="8000" dirty="0"/>
              <a:t>     Teachers in England work an average of </a:t>
            </a:r>
            <a:r>
              <a:rPr lang="en-GB" sz="8000" b="1" dirty="0"/>
              <a:t>54 hours a week</a:t>
            </a:r>
            <a:r>
              <a:rPr lang="en-GB" sz="8000" dirty="0"/>
              <a:t>. </a:t>
            </a:r>
          </a:p>
          <a:p>
            <a:pPr>
              <a:lnSpc>
                <a:spcPct val="170000"/>
              </a:lnSpc>
              <a:spcBef>
                <a:spcPts val="0"/>
              </a:spcBef>
              <a:buFont typeface="Wingdings" panose="05000000000000000000" pitchFamily="2" charset="2"/>
              <a:buChar char="Ø"/>
            </a:pPr>
            <a:r>
              <a:rPr lang="en-GB" sz="8000" dirty="0"/>
              <a:t>     Leaders work in </a:t>
            </a:r>
            <a:r>
              <a:rPr lang="en-GB" sz="8000" b="1" dirty="0"/>
              <a:t>excess of 60 </a:t>
            </a:r>
            <a:r>
              <a:rPr lang="en-GB" sz="8000" dirty="0"/>
              <a:t>hours (The workload survey, 2017).</a:t>
            </a:r>
          </a:p>
          <a:p>
            <a:pPr>
              <a:lnSpc>
                <a:spcPct val="170000"/>
              </a:lnSpc>
              <a:spcBef>
                <a:spcPts val="0"/>
              </a:spcBef>
              <a:buFont typeface="Wingdings" panose="05000000000000000000" pitchFamily="2" charset="2"/>
              <a:buChar char="Ø"/>
            </a:pPr>
            <a:r>
              <a:rPr lang="en-GB" sz="8000" dirty="0"/>
              <a:t>     Excessive hours accountable for the </a:t>
            </a:r>
            <a:r>
              <a:rPr lang="en-GB" sz="8000" b="1" dirty="0"/>
              <a:t>recruitment and retention crisis </a:t>
            </a:r>
            <a:r>
              <a:rPr lang="en-GB" sz="8000" dirty="0"/>
              <a:t>(Walker et al, 2019). </a:t>
            </a:r>
          </a:p>
          <a:p>
            <a:pPr>
              <a:lnSpc>
                <a:spcPct val="170000"/>
              </a:lnSpc>
              <a:spcBef>
                <a:spcPts val="0"/>
              </a:spcBef>
              <a:buFont typeface="Wingdings" panose="05000000000000000000" pitchFamily="2" charset="2"/>
              <a:buChar char="Ø"/>
            </a:pPr>
            <a:r>
              <a:rPr lang="en-GB" sz="8000" dirty="0"/>
              <a:t>     Workload only manageable because of the long hours </a:t>
            </a:r>
          </a:p>
          <a:p>
            <a:pPr>
              <a:lnSpc>
                <a:spcPct val="170000"/>
              </a:lnSpc>
              <a:spcBef>
                <a:spcPts val="0"/>
              </a:spcBef>
              <a:buFont typeface="Wingdings" panose="05000000000000000000" pitchFamily="2" charset="2"/>
              <a:buChar char="Ø"/>
            </a:pPr>
            <a:r>
              <a:rPr lang="en-GB" sz="8000" dirty="0"/>
              <a:t>      84% of teachers rated it highest (NASUWT,2017)</a:t>
            </a:r>
          </a:p>
          <a:p>
            <a:endParaRPr lang="en-GB" sz="2400" dirty="0"/>
          </a:p>
          <a:p>
            <a:pPr marL="0" indent="0">
              <a:buNone/>
            </a:pPr>
            <a:r>
              <a:rPr lang="en-GB" sz="2400" dirty="0"/>
              <a:t> </a:t>
            </a:r>
          </a:p>
        </p:txBody>
      </p:sp>
      <p:pic>
        <p:nvPicPr>
          <p:cNvPr id="5" name="Picture 4">
            <a:extLst>
              <a:ext uri="{FF2B5EF4-FFF2-40B4-BE49-F238E27FC236}">
                <a16:creationId xmlns:a16="http://schemas.microsoft.com/office/drawing/2014/main" id="{D0A24384-60B0-4AAA-8254-68CEF5AB604B}"/>
              </a:ext>
            </a:extLst>
          </p:cNvPr>
          <p:cNvPicPr>
            <a:picLocks noChangeAspect="1"/>
          </p:cNvPicPr>
          <p:nvPr/>
        </p:nvPicPr>
        <p:blipFill>
          <a:blip r:embed="rId2"/>
          <a:stretch>
            <a:fillRect/>
          </a:stretch>
        </p:blipFill>
        <p:spPr>
          <a:xfrm>
            <a:off x="193289" y="861848"/>
            <a:ext cx="2592774" cy="4582511"/>
          </a:xfrm>
          <a:prstGeom prst="rect">
            <a:avLst/>
          </a:prstGeom>
        </p:spPr>
      </p:pic>
    </p:spTree>
    <p:extLst>
      <p:ext uri="{BB962C8B-B14F-4D97-AF65-F5344CB8AC3E}">
        <p14:creationId xmlns:p14="http://schemas.microsoft.com/office/powerpoint/2010/main" val="3950408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5" name="Rectangle 21">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E61F10-E5CC-4687-88A4-0750E9E42E83}"/>
              </a:ext>
            </a:extLst>
          </p:cNvPr>
          <p:cNvSpPr>
            <a:spLocks noGrp="1"/>
          </p:cNvSpPr>
          <p:nvPr>
            <p:ph type="title"/>
          </p:nvPr>
        </p:nvSpPr>
        <p:spPr>
          <a:xfrm>
            <a:off x="198408" y="640081"/>
            <a:ext cx="2930555" cy="1947844"/>
          </a:xfrm>
        </p:spPr>
        <p:txBody>
          <a:bodyPr vert="horz" lIns="91440" tIns="45720" rIns="91440" bIns="45720" rtlCol="0" anchor="ctr">
            <a:normAutofit/>
          </a:bodyPr>
          <a:lstStyle/>
          <a:p>
            <a:r>
              <a:rPr lang="en-US" sz="3600" b="1" dirty="0">
                <a:solidFill>
                  <a:srgbClr val="2C2C2C"/>
                </a:solidFill>
              </a:rPr>
              <a:t>WORKLOADS</a:t>
            </a:r>
          </a:p>
        </p:txBody>
      </p:sp>
      <p:sp>
        <p:nvSpPr>
          <p:cNvPr id="24"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3051077-936E-4CCB-B7D5-B658B1E95771}"/>
              </a:ext>
            </a:extLst>
          </p:cNvPr>
          <p:cNvPicPr>
            <a:picLocks noGrp="1" noChangeAspect="1"/>
          </p:cNvPicPr>
          <p:nvPr>
            <p:ph idx="1"/>
          </p:nvPr>
        </p:nvPicPr>
        <p:blipFill rotWithShape="1">
          <a:blip r:embed="rId2"/>
          <a:srcRect l="864"/>
          <a:stretch/>
        </p:blipFill>
        <p:spPr>
          <a:xfrm>
            <a:off x="4062964" y="942538"/>
            <a:ext cx="7163222" cy="4808332"/>
          </a:xfrm>
          <a:prstGeom prst="rect">
            <a:avLst/>
          </a:prstGeom>
          <a:effectLst/>
        </p:spPr>
      </p:pic>
    </p:spTree>
    <p:extLst>
      <p:ext uri="{BB962C8B-B14F-4D97-AF65-F5344CB8AC3E}">
        <p14:creationId xmlns:p14="http://schemas.microsoft.com/office/powerpoint/2010/main" val="1959346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F80E5B0-A87B-41A7-9433-42361DAA37B6}"/>
              </a:ext>
            </a:extLst>
          </p:cNvPr>
          <p:cNvSpPr>
            <a:spLocks noGrp="1"/>
          </p:cNvSpPr>
          <p:nvPr>
            <p:ph type="body" idx="1"/>
          </p:nvPr>
        </p:nvSpPr>
        <p:spPr>
          <a:xfrm>
            <a:off x="254001" y="111513"/>
            <a:ext cx="5743575" cy="824162"/>
          </a:xfrm>
        </p:spPr>
        <p:txBody>
          <a:bodyPr>
            <a:normAutofit/>
          </a:bodyPr>
          <a:lstStyle/>
          <a:p>
            <a:r>
              <a:rPr lang="en-GB" dirty="0"/>
              <a:t>   Department for Education UK perspective</a:t>
            </a:r>
          </a:p>
        </p:txBody>
      </p:sp>
      <p:sp>
        <p:nvSpPr>
          <p:cNvPr id="4" name="Content Placeholder 3">
            <a:extLst>
              <a:ext uri="{FF2B5EF4-FFF2-40B4-BE49-F238E27FC236}">
                <a16:creationId xmlns:a16="http://schemas.microsoft.com/office/drawing/2014/main" id="{13581E97-825C-4FD8-A28B-415E01AA6337}"/>
              </a:ext>
            </a:extLst>
          </p:cNvPr>
          <p:cNvSpPr>
            <a:spLocks noGrp="1"/>
          </p:cNvSpPr>
          <p:nvPr>
            <p:ph sz="half" idx="2"/>
          </p:nvPr>
        </p:nvSpPr>
        <p:spPr>
          <a:xfrm>
            <a:off x="254001" y="935674"/>
            <a:ext cx="5740398" cy="4524374"/>
          </a:xfrm>
        </p:spPr>
        <p:txBody>
          <a:bodyPr>
            <a:normAutofit/>
          </a:bodyPr>
          <a:lstStyle/>
          <a:p>
            <a:pPr marL="0" indent="0">
              <a:buNone/>
            </a:pPr>
            <a:r>
              <a:rPr lang="en-GB" sz="2400" b="0" i="0" dirty="0">
                <a:solidFill>
                  <a:srgbClr val="000000"/>
                </a:solidFill>
                <a:effectLst/>
              </a:rPr>
              <a:t>Secretary of State (</a:t>
            </a:r>
            <a:r>
              <a:rPr lang="en-GB" sz="2400" b="0" i="0" dirty="0" err="1">
                <a:solidFill>
                  <a:srgbClr val="000000"/>
                </a:solidFill>
                <a:effectLst/>
              </a:rPr>
              <a:t>SoS</a:t>
            </a:r>
            <a:r>
              <a:rPr lang="en-GB" sz="2400" b="0" i="0" dirty="0">
                <a:solidFill>
                  <a:srgbClr val="000000"/>
                </a:solidFill>
                <a:effectLst/>
              </a:rPr>
              <a:t>) for Education </a:t>
            </a:r>
          </a:p>
          <a:p>
            <a:pPr marL="0" indent="0">
              <a:buNone/>
            </a:pPr>
            <a:endParaRPr lang="en-GB" sz="2400" dirty="0">
              <a:solidFill>
                <a:srgbClr val="00B0F0"/>
              </a:solidFill>
            </a:endParaRPr>
          </a:p>
          <a:p>
            <a:pPr marL="0" indent="0">
              <a:buNone/>
            </a:pPr>
            <a:r>
              <a:rPr lang="en-GB" sz="2400" dirty="0"/>
              <a:t>“</a:t>
            </a:r>
            <a:r>
              <a:rPr lang="en-GB" sz="2400" b="1" i="1" dirty="0">
                <a:solidFill>
                  <a:srgbClr val="0070C0"/>
                </a:solidFill>
              </a:rPr>
              <a:t>We know </a:t>
            </a:r>
            <a:r>
              <a:rPr lang="en-GB" sz="2400" dirty="0"/>
              <a:t>that you are passionate about </a:t>
            </a:r>
            <a:r>
              <a:rPr lang="en-GB" sz="2400" b="1" dirty="0"/>
              <a:t>teaching and educating</a:t>
            </a:r>
            <a:r>
              <a:rPr lang="en-GB" sz="2400" dirty="0"/>
              <a:t> the next generation of pupils, and work incredibly hard to support your staff and pupils. But </a:t>
            </a:r>
            <a:r>
              <a:rPr lang="en-GB" sz="2400" b="1" i="1" dirty="0">
                <a:solidFill>
                  <a:srgbClr val="C00000"/>
                </a:solidFill>
              </a:rPr>
              <a:t>multiple surveys </a:t>
            </a:r>
            <a:r>
              <a:rPr lang="en-GB" sz="2400" dirty="0"/>
              <a:t>have shown that </a:t>
            </a:r>
            <a:r>
              <a:rPr lang="en-GB" sz="2400" u="sng" dirty="0"/>
              <a:t>more than half </a:t>
            </a:r>
            <a:r>
              <a:rPr lang="en-GB" sz="2400" dirty="0"/>
              <a:t>of teachers’ time is spent on </a:t>
            </a:r>
            <a:r>
              <a:rPr lang="en-GB" sz="2400" b="1" dirty="0"/>
              <a:t>non-teaching tasks </a:t>
            </a:r>
            <a:r>
              <a:rPr lang="en-GB" sz="2400" dirty="0"/>
              <a:t>and that workload is one of the most common reasons for teachers leaving the profession</a:t>
            </a:r>
            <a:r>
              <a:rPr lang="en-GB" dirty="0"/>
              <a:t>.”         </a:t>
            </a:r>
            <a:r>
              <a:rPr lang="en-GB" sz="2000" dirty="0"/>
              <a:t>DfE (2018 p1)</a:t>
            </a:r>
          </a:p>
        </p:txBody>
      </p:sp>
      <p:pic>
        <p:nvPicPr>
          <p:cNvPr id="8" name="Content Placeholder 7">
            <a:extLst>
              <a:ext uri="{FF2B5EF4-FFF2-40B4-BE49-F238E27FC236}">
                <a16:creationId xmlns:a16="http://schemas.microsoft.com/office/drawing/2014/main" id="{4A023AB6-372E-4603-BB26-9118987EABA7}"/>
              </a:ext>
            </a:extLst>
          </p:cNvPr>
          <p:cNvPicPr>
            <a:picLocks noGrp="1" noChangeAspect="1"/>
          </p:cNvPicPr>
          <p:nvPr>
            <p:ph sz="quarter" idx="4"/>
          </p:nvPr>
        </p:nvPicPr>
        <p:blipFill>
          <a:blip r:embed="rId2"/>
          <a:stretch>
            <a:fillRect/>
          </a:stretch>
        </p:blipFill>
        <p:spPr>
          <a:xfrm>
            <a:off x="6172201" y="223023"/>
            <a:ext cx="5765798" cy="5363738"/>
          </a:xfrm>
        </p:spPr>
      </p:pic>
    </p:spTree>
    <p:extLst>
      <p:ext uri="{BB962C8B-B14F-4D97-AF65-F5344CB8AC3E}">
        <p14:creationId xmlns:p14="http://schemas.microsoft.com/office/powerpoint/2010/main" val="88882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B2EF888-FEC2-42C6-AFAB-87F819CFFE54}"/>
              </a:ext>
            </a:extLst>
          </p:cNvPr>
          <p:cNvSpPr>
            <a:spLocks noGrp="1"/>
          </p:cNvSpPr>
          <p:nvPr>
            <p:ph type="title"/>
          </p:nvPr>
        </p:nvSpPr>
        <p:spPr>
          <a:xfrm>
            <a:off x="838200" y="1"/>
            <a:ext cx="5027341" cy="769434"/>
          </a:xfrm>
        </p:spPr>
        <p:txBody>
          <a:bodyPr>
            <a:normAutofit/>
          </a:bodyPr>
          <a:lstStyle/>
          <a:p>
            <a:r>
              <a:rPr lang="en-GB" sz="2400" b="1" dirty="0"/>
              <a:t>  </a:t>
            </a:r>
            <a:r>
              <a:rPr lang="en-GB" sz="2800" b="1" dirty="0">
                <a:latin typeface="+mn-lt"/>
              </a:rPr>
              <a:t>EXCESSIVE WORKLOADS</a:t>
            </a:r>
          </a:p>
        </p:txBody>
      </p:sp>
      <p:sp>
        <p:nvSpPr>
          <p:cNvPr id="8" name="Content Placeholder 7">
            <a:extLst>
              <a:ext uri="{FF2B5EF4-FFF2-40B4-BE49-F238E27FC236}">
                <a16:creationId xmlns:a16="http://schemas.microsoft.com/office/drawing/2014/main" id="{3995A575-3C41-48E8-B09B-78B7A53235A3}"/>
              </a:ext>
            </a:extLst>
          </p:cNvPr>
          <p:cNvSpPr>
            <a:spLocks noGrp="1"/>
          </p:cNvSpPr>
          <p:nvPr>
            <p:ph idx="1"/>
          </p:nvPr>
        </p:nvSpPr>
        <p:spPr>
          <a:xfrm>
            <a:off x="372140" y="657922"/>
            <a:ext cx="5638367" cy="4951142"/>
          </a:xfrm>
        </p:spPr>
        <p:txBody>
          <a:bodyPr>
            <a:normAutofit fontScale="92500" lnSpcReduction="20000"/>
          </a:bodyPr>
          <a:lstStyle/>
          <a:p>
            <a:pPr marL="0" indent="0">
              <a:buNone/>
            </a:pPr>
            <a:r>
              <a:rPr lang="en-GB" sz="2400" b="1" dirty="0"/>
              <a:t>CAUSES</a:t>
            </a:r>
          </a:p>
          <a:p>
            <a:pPr marL="457200" indent="-457200">
              <a:buFont typeface="+mj-lt"/>
              <a:buAutoNum type="arabicPeriod"/>
            </a:pPr>
            <a:r>
              <a:rPr lang="en-GB" sz="2400" dirty="0"/>
              <a:t>Administration </a:t>
            </a:r>
            <a:r>
              <a:rPr lang="en-GB" sz="1500" dirty="0"/>
              <a:t>(</a:t>
            </a:r>
            <a:r>
              <a:rPr lang="es-ES" sz="1500" dirty="0" err="1"/>
              <a:t>Mapesela</a:t>
            </a:r>
            <a:r>
              <a:rPr lang="es-ES" sz="1500" dirty="0"/>
              <a:t>, &amp; Hay, 2005)</a:t>
            </a:r>
            <a:r>
              <a:rPr lang="es-ES" sz="2400" dirty="0"/>
              <a:t>. </a:t>
            </a:r>
            <a:endParaRPr lang="en-GB" sz="2400" dirty="0"/>
          </a:p>
          <a:p>
            <a:pPr marL="457200" indent="-457200">
              <a:buFont typeface="+mj-lt"/>
              <a:buAutoNum type="arabicPeriod"/>
            </a:pPr>
            <a:r>
              <a:rPr lang="en-GB" sz="2400" dirty="0"/>
              <a:t>Marking and assessments (</a:t>
            </a:r>
            <a:r>
              <a:rPr lang="en-GB" sz="1500" dirty="0"/>
              <a:t>Smith, E., &amp; Smith, A. 2012)</a:t>
            </a:r>
          </a:p>
          <a:p>
            <a:pPr marL="457200" indent="-457200">
              <a:buFont typeface="+mj-lt"/>
              <a:buAutoNum type="arabicPeriod"/>
            </a:pPr>
            <a:r>
              <a:rPr lang="en-GB" sz="2400" dirty="0"/>
              <a:t>Planning and meetings</a:t>
            </a:r>
          </a:p>
          <a:p>
            <a:pPr marL="0" indent="0">
              <a:buNone/>
            </a:pPr>
            <a:r>
              <a:rPr lang="en-GB" sz="2400" b="1" dirty="0"/>
              <a:t>IMPACT</a:t>
            </a:r>
          </a:p>
          <a:p>
            <a:pPr marL="457200" indent="-457200">
              <a:buFont typeface="+mj-lt"/>
              <a:buAutoNum type="arabicPeriod"/>
            </a:pPr>
            <a:r>
              <a:rPr lang="en-GB" sz="2400" dirty="0"/>
              <a:t>Psychosocial </a:t>
            </a:r>
            <a:r>
              <a:rPr lang="en-GB" sz="1500" dirty="0"/>
              <a:t>(Torp et al, 2018)</a:t>
            </a:r>
          </a:p>
          <a:p>
            <a:pPr marL="857250" lvl="1" indent="-400050">
              <a:buFont typeface="+mj-lt"/>
              <a:buAutoNum type="romanUcPeriod"/>
            </a:pPr>
            <a:r>
              <a:rPr lang="en-GB" sz="1600" dirty="0"/>
              <a:t>Poor work design, </a:t>
            </a:r>
          </a:p>
          <a:p>
            <a:pPr marL="857250" lvl="1" indent="-400050">
              <a:buFont typeface="+mj-lt"/>
              <a:buAutoNum type="romanUcPeriod"/>
            </a:pPr>
            <a:r>
              <a:rPr lang="en-GB" sz="1600" dirty="0"/>
              <a:t>Organisation and management, </a:t>
            </a:r>
          </a:p>
          <a:p>
            <a:pPr marL="857250" lvl="1" indent="-400050">
              <a:buFont typeface="+mj-lt"/>
              <a:buAutoNum type="romanUcPeriod"/>
            </a:pPr>
            <a:r>
              <a:rPr lang="en-GB" sz="1600" dirty="0"/>
              <a:t>Poor social context of work</a:t>
            </a:r>
          </a:p>
          <a:p>
            <a:pPr marL="457200" indent="-457200">
              <a:buFont typeface="+mj-lt"/>
              <a:buAutoNum type="arabicPeriod"/>
            </a:pPr>
            <a:r>
              <a:rPr lang="en-GB" sz="2400" dirty="0"/>
              <a:t>Physical</a:t>
            </a:r>
          </a:p>
          <a:p>
            <a:pPr marL="857250" lvl="1" indent="-400050">
              <a:buFont typeface="+mj-lt"/>
              <a:buAutoNum type="romanUcPeriod"/>
            </a:pPr>
            <a:r>
              <a:rPr lang="en-GB" sz="1700" dirty="0"/>
              <a:t>Posture</a:t>
            </a:r>
          </a:p>
          <a:p>
            <a:pPr marL="857250" lvl="1" indent="-400050">
              <a:buFont typeface="+mj-lt"/>
              <a:buAutoNum type="romanUcPeriod"/>
            </a:pPr>
            <a:r>
              <a:rPr lang="en-GB" sz="1700" dirty="0"/>
              <a:t>Eye strain</a:t>
            </a:r>
          </a:p>
          <a:p>
            <a:pPr marL="857250" lvl="1" indent="-400050">
              <a:buFont typeface="+mj-lt"/>
              <a:buAutoNum type="romanUcPeriod"/>
            </a:pPr>
            <a:r>
              <a:rPr lang="en-GB" sz="1700" dirty="0"/>
              <a:t>Insomnia</a:t>
            </a:r>
          </a:p>
          <a:p>
            <a:pPr marL="457200" indent="-457200">
              <a:buFont typeface="+mj-lt"/>
              <a:buAutoNum type="arabicPeriod"/>
            </a:pPr>
            <a:r>
              <a:rPr lang="en-GB" sz="2400" dirty="0"/>
              <a:t>Outcomes for learners </a:t>
            </a:r>
            <a:r>
              <a:rPr lang="en-GB" sz="1600" dirty="0"/>
              <a:t>(Smith &amp; Smith,  2012)</a:t>
            </a:r>
          </a:p>
          <a:p>
            <a:pPr marL="457200" indent="-457200">
              <a:buFont typeface="+mj-lt"/>
              <a:buAutoNum type="arabicPeriod"/>
            </a:pPr>
            <a:endParaRPr lang="en-GB" sz="2400" dirty="0"/>
          </a:p>
          <a:p>
            <a:pPr marL="457200" lvl="1" indent="0">
              <a:buNone/>
            </a:pPr>
            <a:r>
              <a:rPr lang="en-GB" sz="1300" dirty="0"/>
              <a:t>Pressure</a:t>
            </a:r>
          </a:p>
          <a:p>
            <a:pPr marL="0" indent="0">
              <a:buNone/>
            </a:pPr>
            <a:endParaRPr lang="en-GB" dirty="0"/>
          </a:p>
        </p:txBody>
      </p:sp>
      <p:pic>
        <p:nvPicPr>
          <p:cNvPr id="2" name="Picture 1">
            <a:extLst>
              <a:ext uri="{FF2B5EF4-FFF2-40B4-BE49-F238E27FC236}">
                <a16:creationId xmlns:a16="http://schemas.microsoft.com/office/drawing/2014/main" id="{A0442EAA-33DC-4F7C-A027-1894A7FEC384}"/>
              </a:ext>
            </a:extLst>
          </p:cNvPr>
          <p:cNvPicPr>
            <a:picLocks noChangeAspect="1"/>
          </p:cNvPicPr>
          <p:nvPr/>
        </p:nvPicPr>
        <p:blipFill>
          <a:blip r:embed="rId3"/>
          <a:stretch>
            <a:fillRect/>
          </a:stretch>
        </p:blipFill>
        <p:spPr>
          <a:xfrm>
            <a:off x="5865541" y="212652"/>
            <a:ext cx="6066264" cy="5396412"/>
          </a:xfrm>
          <a:prstGeom prst="rect">
            <a:avLst/>
          </a:prstGeom>
        </p:spPr>
      </p:pic>
    </p:spTree>
    <p:extLst>
      <p:ext uri="{BB962C8B-B14F-4D97-AF65-F5344CB8AC3E}">
        <p14:creationId xmlns:p14="http://schemas.microsoft.com/office/powerpoint/2010/main" val="14576471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854F0-808F-4367-86AF-6C0450D53B77}"/>
              </a:ext>
            </a:extLst>
          </p:cNvPr>
          <p:cNvSpPr>
            <a:spLocks noGrp="1"/>
          </p:cNvSpPr>
          <p:nvPr>
            <p:ph type="title"/>
          </p:nvPr>
        </p:nvSpPr>
        <p:spPr>
          <a:xfrm>
            <a:off x="838200" y="0"/>
            <a:ext cx="7190678" cy="836341"/>
          </a:xfrm>
        </p:spPr>
        <p:txBody>
          <a:bodyPr>
            <a:normAutofit/>
          </a:bodyPr>
          <a:lstStyle/>
          <a:p>
            <a:r>
              <a:rPr lang="en-GB" sz="3200" b="1" dirty="0">
                <a:latin typeface="+mn-lt"/>
              </a:rPr>
              <a:t>          MEDIA REPRESENTATIONS</a:t>
            </a:r>
          </a:p>
        </p:txBody>
      </p:sp>
      <p:pic>
        <p:nvPicPr>
          <p:cNvPr id="4" name="Picture 3">
            <a:extLst>
              <a:ext uri="{FF2B5EF4-FFF2-40B4-BE49-F238E27FC236}">
                <a16:creationId xmlns:a16="http://schemas.microsoft.com/office/drawing/2014/main" id="{7CA9803A-F014-46D5-8275-A2A6D9C68503}"/>
              </a:ext>
            </a:extLst>
          </p:cNvPr>
          <p:cNvPicPr>
            <a:picLocks noChangeAspect="1"/>
          </p:cNvPicPr>
          <p:nvPr/>
        </p:nvPicPr>
        <p:blipFill>
          <a:blip r:embed="rId2"/>
          <a:stretch>
            <a:fillRect/>
          </a:stretch>
        </p:blipFill>
        <p:spPr>
          <a:xfrm>
            <a:off x="167268" y="836341"/>
            <a:ext cx="5928732" cy="4259766"/>
          </a:xfrm>
          <a:prstGeom prst="rect">
            <a:avLst/>
          </a:prstGeom>
        </p:spPr>
      </p:pic>
      <p:pic>
        <p:nvPicPr>
          <p:cNvPr id="6" name="Picture 5">
            <a:extLst>
              <a:ext uri="{FF2B5EF4-FFF2-40B4-BE49-F238E27FC236}">
                <a16:creationId xmlns:a16="http://schemas.microsoft.com/office/drawing/2014/main" id="{36ED6ACB-58BD-4AE6-8CA0-783131E08904}"/>
              </a:ext>
            </a:extLst>
          </p:cNvPr>
          <p:cNvPicPr>
            <a:picLocks noChangeAspect="1"/>
          </p:cNvPicPr>
          <p:nvPr/>
        </p:nvPicPr>
        <p:blipFill>
          <a:blip r:embed="rId3"/>
          <a:stretch>
            <a:fillRect/>
          </a:stretch>
        </p:blipFill>
        <p:spPr>
          <a:xfrm>
            <a:off x="6630328" y="836341"/>
            <a:ext cx="5111905" cy="4482790"/>
          </a:xfrm>
          <a:prstGeom prst="rect">
            <a:avLst/>
          </a:prstGeom>
        </p:spPr>
      </p:pic>
    </p:spTree>
    <p:extLst>
      <p:ext uri="{BB962C8B-B14F-4D97-AF65-F5344CB8AC3E}">
        <p14:creationId xmlns:p14="http://schemas.microsoft.com/office/powerpoint/2010/main" val="316540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9D094-723A-4E27-AEBC-9E388AA79A65}"/>
              </a:ext>
            </a:extLst>
          </p:cNvPr>
          <p:cNvSpPr>
            <a:spLocks noGrp="1"/>
          </p:cNvSpPr>
          <p:nvPr>
            <p:ph type="title"/>
          </p:nvPr>
        </p:nvSpPr>
        <p:spPr>
          <a:xfrm>
            <a:off x="254001" y="111761"/>
            <a:ext cx="11658596" cy="542253"/>
          </a:xfrm>
        </p:spPr>
        <p:txBody>
          <a:bodyPr>
            <a:normAutofit/>
          </a:bodyPr>
          <a:lstStyle/>
          <a:p>
            <a:r>
              <a:rPr lang="en-GB" sz="2800" b="1" dirty="0">
                <a:latin typeface="+mn-lt"/>
              </a:rPr>
              <a:t>             INTERNATIONAL CONTEXT – TEACHERS UNIONS</a:t>
            </a:r>
          </a:p>
        </p:txBody>
      </p:sp>
      <p:sp>
        <p:nvSpPr>
          <p:cNvPr id="3" name="Text Placeholder 2">
            <a:extLst>
              <a:ext uri="{FF2B5EF4-FFF2-40B4-BE49-F238E27FC236}">
                <a16:creationId xmlns:a16="http://schemas.microsoft.com/office/drawing/2014/main" id="{6F80E5B0-A87B-41A7-9433-42361DAA37B6}"/>
              </a:ext>
            </a:extLst>
          </p:cNvPr>
          <p:cNvSpPr>
            <a:spLocks noGrp="1"/>
          </p:cNvSpPr>
          <p:nvPr>
            <p:ph type="body" idx="1"/>
          </p:nvPr>
        </p:nvSpPr>
        <p:spPr>
          <a:xfrm>
            <a:off x="12069336" y="6177774"/>
            <a:ext cx="245327" cy="121635"/>
          </a:xfrm>
        </p:spPr>
        <p:txBody>
          <a:bodyPr>
            <a:normAutofit fontScale="25000" lnSpcReduction="20000"/>
          </a:bodyPr>
          <a:lstStyle/>
          <a:p>
            <a:endParaRPr lang="en-GB" dirty="0">
              <a:solidFill>
                <a:srgbClr val="0070C0"/>
              </a:solidFill>
            </a:endParaRPr>
          </a:p>
        </p:txBody>
      </p:sp>
      <p:sp>
        <p:nvSpPr>
          <p:cNvPr id="4" name="Content Placeholder 3">
            <a:extLst>
              <a:ext uri="{FF2B5EF4-FFF2-40B4-BE49-F238E27FC236}">
                <a16:creationId xmlns:a16="http://schemas.microsoft.com/office/drawing/2014/main" id="{13581E97-825C-4FD8-A28B-415E01AA6337}"/>
              </a:ext>
            </a:extLst>
          </p:cNvPr>
          <p:cNvSpPr>
            <a:spLocks noGrp="1"/>
          </p:cNvSpPr>
          <p:nvPr>
            <p:ph sz="half" idx="2"/>
          </p:nvPr>
        </p:nvSpPr>
        <p:spPr>
          <a:xfrm>
            <a:off x="254001" y="847493"/>
            <a:ext cx="5740398" cy="4612555"/>
          </a:xfrm>
        </p:spPr>
        <p:txBody>
          <a:bodyPr>
            <a:normAutofit/>
          </a:bodyPr>
          <a:lstStyle/>
          <a:p>
            <a:pPr marL="0" indent="0">
              <a:buNone/>
            </a:pPr>
            <a:r>
              <a:rPr lang="en-GB" b="1" dirty="0"/>
              <a:t>Australian Education Union (AEU)</a:t>
            </a:r>
          </a:p>
          <a:p>
            <a:pPr marL="0" indent="0">
              <a:buNone/>
            </a:pPr>
            <a:r>
              <a:rPr lang="en-GB" sz="2000" i="1" dirty="0"/>
              <a:t>State of our Schools survey </a:t>
            </a:r>
          </a:p>
          <a:p>
            <a:r>
              <a:rPr lang="en-GB" sz="2000" dirty="0"/>
              <a:t>Full time teachers work weekly average </a:t>
            </a:r>
            <a:r>
              <a:rPr lang="en-GB" sz="2000" b="1" dirty="0"/>
              <a:t>48hrs</a:t>
            </a:r>
          </a:p>
          <a:p>
            <a:r>
              <a:rPr lang="en-GB" sz="2000" dirty="0"/>
              <a:t>Part time teachers </a:t>
            </a:r>
            <a:r>
              <a:rPr lang="en-GB" sz="2000" b="1" dirty="0"/>
              <a:t>33hrs</a:t>
            </a:r>
          </a:p>
          <a:p>
            <a:r>
              <a:rPr lang="en-GB" sz="2000" dirty="0"/>
              <a:t>Administration, preparing and administering standardised tests; </a:t>
            </a:r>
          </a:p>
          <a:p>
            <a:r>
              <a:rPr lang="en-GB" sz="2000" dirty="0"/>
              <a:t>Performance accountability compliance, </a:t>
            </a:r>
          </a:p>
          <a:p>
            <a:r>
              <a:rPr lang="en-GB" sz="2000" dirty="0"/>
              <a:t>Time in the classroom cut.</a:t>
            </a:r>
          </a:p>
          <a:p>
            <a:pPr marL="0" indent="0">
              <a:buNone/>
            </a:pPr>
            <a:r>
              <a:rPr lang="en-GB" sz="2000" dirty="0"/>
              <a:t>                                   </a:t>
            </a:r>
            <a:r>
              <a:rPr lang="en-GB" sz="1600" dirty="0"/>
              <a:t>(Australian Educator, 2020) </a:t>
            </a:r>
          </a:p>
          <a:p>
            <a:pPr marL="0" indent="0">
              <a:buNone/>
            </a:pPr>
            <a:endParaRPr lang="en-GB" dirty="0"/>
          </a:p>
        </p:txBody>
      </p:sp>
      <p:sp>
        <p:nvSpPr>
          <p:cNvPr id="5" name="Text Placeholder 4">
            <a:extLst>
              <a:ext uri="{FF2B5EF4-FFF2-40B4-BE49-F238E27FC236}">
                <a16:creationId xmlns:a16="http://schemas.microsoft.com/office/drawing/2014/main" id="{FCCE0C1E-B19D-4BA9-8369-C761A33E5F2E}"/>
              </a:ext>
            </a:extLst>
          </p:cNvPr>
          <p:cNvSpPr>
            <a:spLocks noGrp="1"/>
          </p:cNvSpPr>
          <p:nvPr>
            <p:ph type="body" sz="quarter" idx="3"/>
          </p:nvPr>
        </p:nvSpPr>
        <p:spPr>
          <a:xfrm>
            <a:off x="6172201" y="935673"/>
            <a:ext cx="5740396" cy="542253"/>
          </a:xfrm>
        </p:spPr>
        <p:txBody>
          <a:bodyPr>
            <a:normAutofit fontScale="25000" lnSpcReduction="20000"/>
          </a:bodyPr>
          <a:lstStyle/>
          <a:p>
            <a:r>
              <a:rPr lang="en-GB" dirty="0"/>
              <a:t>             </a:t>
            </a:r>
          </a:p>
        </p:txBody>
      </p:sp>
      <p:sp>
        <p:nvSpPr>
          <p:cNvPr id="6" name="Content Placeholder 5">
            <a:extLst>
              <a:ext uri="{FF2B5EF4-FFF2-40B4-BE49-F238E27FC236}">
                <a16:creationId xmlns:a16="http://schemas.microsoft.com/office/drawing/2014/main" id="{0ED3C120-2137-4048-B00C-341219579BA6}"/>
              </a:ext>
            </a:extLst>
          </p:cNvPr>
          <p:cNvSpPr>
            <a:spLocks noGrp="1"/>
          </p:cNvSpPr>
          <p:nvPr>
            <p:ph sz="quarter" idx="4"/>
          </p:nvPr>
        </p:nvSpPr>
        <p:spPr>
          <a:xfrm>
            <a:off x="5787483" y="847493"/>
            <a:ext cx="6404517" cy="4612557"/>
          </a:xfrm>
        </p:spPr>
        <p:txBody>
          <a:bodyPr>
            <a:normAutofit/>
          </a:bodyPr>
          <a:lstStyle/>
          <a:p>
            <a:pPr marL="0" indent="0">
              <a:buNone/>
            </a:pPr>
            <a:r>
              <a:rPr lang="en-GB" sz="2800" b="1" dirty="0"/>
              <a:t>The Educational Institute of Scotland (EIS</a:t>
            </a:r>
            <a:r>
              <a:rPr lang="en-GB" sz="2800" dirty="0"/>
              <a:t>)</a:t>
            </a:r>
          </a:p>
          <a:p>
            <a:r>
              <a:rPr lang="en-GB" sz="2000" dirty="0"/>
              <a:t>More needed to address excessive assessment workload for pupils and teachers </a:t>
            </a:r>
          </a:p>
          <a:p>
            <a:r>
              <a:rPr lang="en-GB" sz="2000" dirty="0"/>
              <a:t>Cut unnecessary bureaucracy.</a:t>
            </a:r>
          </a:p>
          <a:p>
            <a:endParaRPr lang="en-GB" dirty="0"/>
          </a:p>
          <a:p>
            <a:pPr marL="0" indent="0">
              <a:buNone/>
            </a:pPr>
            <a:r>
              <a:rPr lang="en-GB" b="1" dirty="0"/>
              <a:t>NASUWT </a:t>
            </a:r>
          </a:p>
          <a:p>
            <a:r>
              <a:rPr lang="en-GB" sz="2000" dirty="0"/>
              <a:t>Reduce workloads</a:t>
            </a:r>
          </a:p>
          <a:p>
            <a:r>
              <a:rPr lang="en-GB" sz="2000" dirty="0"/>
              <a:t>Cut working hours</a:t>
            </a:r>
          </a:p>
          <a:p>
            <a:r>
              <a:rPr lang="en-GB" sz="2000" dirty="0"/>
              <a:t>Empower professionals</a:t>
            </a:r>
          </a:p>
          <a:p>
            <a:r>
              <a:rPr lang="en-GB" sz="2000" dirty="0"/>
              <a:t>Remove barriers  </a:t>
            </a:r>
            <a:r>
              <a:rPr lang="en-GB" sz="1600" dirty="0"/>
              <a:t>(</a:t>
            </a:r>
            <a:r>
              <a:rPr lang="en-GB" sz="1600" dirty="0" err="1"/>
              <a:t>Nasuwt</a:t>
            </a:r>
            <a:r>
              <a:rPr lang="en-GB" sz="1600" dirty="0"/>
              <a:t>, 2020)</a:t>
            </a:r>
          </a:p>
        </p:txBody>
      </p:sp>
    </p:spTree>
    <p:extLst>
      <p:ext uri="{BB962C8B-B14F-4D97-AF65-F5344CB8AC3E}">
        <p14:creationId xmlns:p14="http://schemas.microsoft.com/office/powerpoint/2010/main" val="544666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B2EF888-FEC2-42C6-AFAB-87F819CFFE54}"/>
              </a:ext>
            </a:extLst>
          </p:cNvPr>
          <p:cNvSpPr>
            <a:spLocks noGrp="1"/>
          </p:cNvSpPr>
          <p:nvPr>
            <p:ph type="title"/>
          </p:nvPr>
        </p:nvSpPr>
        <p:spPr>
          <a:xfrm>
            <a:off x="2243470" y="212651"/>
            <a:ext cx="4029739" cy="850605"/>
          </a:xfrm>
        </p:spPr>
        <p:txBody>
          <a:bodyPr>
            <a:normAutofit/>
          </a:bodyPr>
          <a:lstStyle/>
          <a:p>
            <a:r>
              <a:rPr lang="en-GB" sz="2800" b="1" dirty="0">
                <a:latin typeface="+mn-lt"/>
              </a:rPr>
              <a:t>RECOMMENDATIONS</a:t>
            </a:r>
          </a:p>
        </p:txBody>
      </p:sp>
      <p:sp>
        <p:nvSpPr>
          <p:cNvPr id="8" name="Content Placeholder 7">
            <a:extLst>
              <a:ext uri="{FF2B5EF4-FFF2-40B4-BE49-F238E27FC236}">
                <a16:creationId xmlns:a16="http://schemas.microsoft.com/office/drawing/2014/main" id="{3995A575-3C41-48E8-B09B-78B7A53235A3}"/>
              </a:ext>
            </a:extLst>
          </p:cNvPr>
          <p:cNvSpPr>
            <a:spLocks noGrp="1"/>
          </p:cNvSpPr>
          <p:nvPr>
            <p:ph idx="1"/>
          </p:nvPr>
        </p:nvSpPr>
        <p:spPr>
          <a:xfrm>
            <a:off x="372140" y="1616927"/>
            <a:ext cx="11546958" cy="3795046"/>
          </a:xfrm>
        </p:spPr>
        <p:txBody>
          <a:bodyPr>
            <a:normAutofit lnSpcReduction="10000"/>
          </a:bodyPr>
          <a:lstStyle/>
          <a:p>
            <a:pPr marL="0" indent="0">
              <a:buNone/>
            </a:pPr>
            <a:r>
              <a:rPr lang="en-GB" sz="2400" dirty="0"/>
              <a:t>• Encouraging collaboration. </a:t>
            </a:r>
          </a:p>
          <a:p>
            <a:pPr marL="0" indent="0">
              <a:buNone/>
            </a:pPr>
            <a:r>
              <a:rPr lang="en-GB" sz="2400" dirty="0"/>
              <a:t>• New marking and planning strategies</a:t>
            </a:r>
          </a:p>
          <a:p>
            <a:pPr marL="0" indent="0">
              <a:buNone/>
            </a:pPr>
            <a:r>
              <a:rPr lang="en-GB" sz="2400" dirty="0"/>
              <a:t>• Use of specific software packages</a:t>
            </a:r>
          </a:p>
          <a:p>
            <a:pPr marL="0" indent="0">
              <a:buNone/>
            </a:pPr>
            <a:r>
              <a:rPr lang="en-GB" sz="2400" dirty="0"/>
              <a:t>• Increased focus on staff wellbeing</a:t>
            </a:r>
          </a:p>
          <a:p>
            <a:pPr marL="0" indent="0">
              <a:buNone/>
            </a:pPr>
            <a:r>
              <a:rPr lang="en-GB" sz="2400" dirty="0"/>
              <a:t>• Limiting working hours</a:t>
            </a:r>
          </a:p>
          <a:p>
            <a:pPr marL="0" indent="0">
              <a:buNone/>
            </a:pPr>
            <a:endParaRPr lang="en-GB" sz="2400" dirty="0"/>
          </a:p>
          <a:p>
            <a:pPr marL="0" indent="0">
              <a:buNone/>
            </a:pPr>
            <a:r>
              <a:rPr lang="en-GB" sz="2400" dirty="0"/>
              <a:t>Every Mind matters</a:t>
            </a:r>
          </a:p>
          <a:p>
            <a:pPr marL="0" indent="0">
              <a:buNone/>
            </a:pPr>
            <a:r>
              <a:rPr lang="en-GB" sz="2400" dirty="0">
                <a:hlinkClick r:id="rId3"/>
              </a:rPr>
              <a:t>https://www.nhs.uk/oneyou/every-mind-matters/your-mind-plan-quiz</a:t>
            </a:r>
            <a:endParaRPr lang="en-GB" sz="2400" dirty="0"/>
          </a:p>
          <a:p>
            <a:pPr marL="0" indent="0">
              <a:buNone/>
            </a:pPr>
            <a:r>
              <a:rPr lang="en-GB" sz="2400" dirty="0"/>
              <a:t> </a:t>
            </a:r>
          </a:p>
          <a:p>
            <a:pPr marL="0" indent="0">
              <a:buNone/>
            </a:pPr>
            <a:endParaRPr lang="en-GB" sz="2400" dirty="0"/>
          </a:p>
        </p:txBody>
      </p:sp>
      <p:pic>
        <p:nvPicPr>
          <p:cNvPr id="3" name="Picture 2">
            <a:extLst>
              <a:ext uri="{FF2B5EF4-FFF2-40B4-BE49-F238E27FC236}">
                <a16:creationId xmlns:a16="http://schemas.microsoft.com/office/drawing/2014/main" id="{FBBCBE24-0938-4FC6-9419-54FB76E02895}"/>
              </a:ext>
            </a:extLst>
          </p:cNvPr>
          <p:cNvPicPr>
            <a:picLocks noChangeAspect="1"/>
          </p:cNvPicPr>
          <p:nvPr/>
        </p:nvPicPr>
        <p:blipFill>
          <a:blip r:embed="rId4"/>
          <a:stretch>
            <a:fillRect/>
          </a:stretch>
        </p:blipFill>
        <p:spPr>
          <a:xfrm>
            <a:off x="5687122" y="702527"/>
            <a:ext cx="5642517" cy="3658762"/>
          </a:xfrm>
          <a:prstGeom prst="rect">
            <a:avLst/>
          </a:prstGeom>
        </p:spPr>
      </p:pic>
    </p:spTree>
    <p:extLst>
      <p:ext uri="{BB962C8B-B14F-4D97-AF65-F5344CB8AC3E}">
        <p14:creationId xmlns:p14="http://schemas.microsoft.com/office/powerpoint/2010/main" val="41217571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CE556-1216-49C0-A208-BE5127554AFE}"/>
              </a:ext>
            </a:extLst>
          </p:cNvPr>
          <p:cNvSpPr>
            <a:spLocks noGrp="1"/>
          </p:cNvSpPr>
          <p:nvPr>
            <p:ph type="title"/>
          </p:nvPr>
        </p:nvSpPr>
        <p:spPr>
          <a:xfrm>
            <a:off x="838200" y="132081"/>
            <a:ext cx="10515600" cy="551091"/>
          </a:xfrm>
        </p:spPr>
        <p:txBody>
          <a:bodyPr>
            <a:normAutofit fontScale="90000"/>
          </a:bodyPr>
          <a:lstStyle/>
          <a:p>
            <a:r>
              <a:rPr lang="en-GB" sz="3600" b="1" dirty="0"/>
              <a:t>                       REFERENCES &amp; BIBLIOGRAPHY</a:t>
            </a:r>
          </a:p>
        </p:txBody>
      </p:sp>
      <p:sp>
        <p:nvSpPr>
          <p:cNvPr id="3" name="Content Placeholder 2">
            <a:extLst>
              <a:ext uri="{FF2B5EF4-FFF2-40B4-BE49-F238E27FC236}">
                <a16:creationId xmlns:a16="http://schemas.microsoft.com/office/drawing/2014/main" id="{4E3D6BB7-1B2A-406E-95A7-0FE3DC15B40B}"/>
              </a:ext>
            </a:extLst>
          </p:cNvPr>
          <p:cNvSpPr>
            <a:spLocks noGrp="1"/>
          </p:cNvSpPr>
          <p:nvPr>
            <p:ph idx="1"/>
          </p:nvPr>
        </p:nvSpPr>
        <p:spPr>
          <a:xfrm>
            <a:off x="304800" y="683172"/>
            <a:ext cx="11602720" cy="4762589"/>
          </a:xfrm>
        </p:spPr>
        <p:txBody>
          <a:bodyPr>
            <a:normAutofit fontScale="77500" lnSpcReduction="20000"/>
          </a:bodyPr>
          <a:lstStyle/>
          <a:p>
            <a:pPr marL="0" indent="0">
              <a:buNone/>
            </a:pPr>
            <a:r>
              <a:rPr lang="en-GB" sz="1600" dirty="0" err="1"/>
              <a:t>Abugre</a:t>
            </a:r>
            <a:r>
              <a:rPr lang="en-GB" sz="1600" dirty="0"/>
              <a:t>, J. B. (2017). Institutional governance and management systems in </a:t>
            </a:r>
            <a:r>
              <a:rPr lang="en-GB" sz="1600" dirty="0" err="1"/>
              <a:t>sub-saharan</a:t>
            </a:r>
            <a:r>
              <a:rPr lang="en-GB" sz="1600" dirty="0"/>
              <a:t> </a:t>
            </a:r>
            <a:r>
              <a:rPr lang="en-GB" sz="1600" dirty="0" err="1"/>
              <a:t>africa</a:t>
            </a:r>
            <a:r>
              <a:rPr lang="en-GB" sz="1600" dirty="0"/>
              <a:t> higher education: Developments and challenges in a </a:t>
            </a:r>
            <a:r>
              <a:rPr lang="en-GB" sz="1600" dirty="0" err="1"/>
              <a:t>ghanaian</a:t>
            </a:r>
            <a:r>
              <a:rPr lang="en-GB" sz="1600" dirty="0"/>
              <a:t> research university. Higher Education, 75(2), 323-339. </a:t>
            </a:r>
          </a:p>
          <a:p>
            <a:pPr marL="0" indent="0">
              <a:buNone/>
            </a:pPr>
            <a:r>
              <a:rPr lang="en-GB" sz="1600" dirty="0"/>
              <a:t>Australian Educator (2020) Is this the tipping point on workloads? Available at: http://www.aeufederal.org.au/news-media/news/2020/tipping-point-workloads (Accessed: 28 November 2020</a:t>
            </a:r>
          </a:p>
          <a:p>
            <a:pPr marL="0" indent="0">
              <a:buNone/>
            </a:pPr>
            <a:r>
              <a:rPr lang="en-GB" sz="1600" dirty="0"/>
              <a:t>Burgess, T. F., Lewis, H. A., &amp; Mobbs, T. (2003). Academic workload planning revisited. Higher Education, 46(2), 215-233. </a:t>
            </a:r>
          </a:p>
          <a:p>
            <a:pPr marL="0" indent="0">
              <a:buNone/>
            </a:pPr>
            <a:r>
              <a:rPr lang="en-GB" sz="1600" dirty="0" err="1"/>
              <a:t>Higton</a:t>
            </a:r>
            <a:r>
              <a:rPr lang="en-GB" sz="1600" dirty="0"/>
              <a:t>, J., Leonardi, S., Richards, N., </a:t>
            </a:r>
            <a:r>
              <a:rPr lang="en-GB" sz="1600" dirty="0" err="1"/>
              <a:t>Choudhoury</a:t>
            </a:r>
            <a:r>
              <a:rPr lang="en-GB" sz="1600" dirty="0"/>
              <a:t>, A., </a:t>
            </a:r>
            <a:r>
              <a:rPr lang="en-GB" sz="1600" dirty="0" err="1"/>
              <a:t>Sofroniou</a:t>
            </a:r>
            <a:r>
              <a:rPr lang="en-GB" sz="1600" dirty="0"/>
              <a:t>, N., and Owen, D. (2017). Teacher Workload Survey 2016: Final report [online]. </a:t>
            </a:r>
            <a:r>
              <a:rPr lang="en-GB" sz="1600" dirty="0" err="1"/>
              <a:t>Available:https</a:t>
            </a:r>
            <a:r>
              <a:rPr lang="en-GB" sz="1600" dirty="0"/>
              <a:t>://assets.publishing.service.gov.uk/government/uploads/system/uploads/</a:t>
            </a:r>
            <a:r>
              <a:rPr lang="en-GB" sz="1600" dirty="0" err="1"/>
              <a:t>attachment_data</a:t>
            </a:r>
            <a:r>
              <a:rPr lang="en-GB" sz="1600" dirty="0"/>
              <a:t>/file/592499/TWS_2016_FINAL_Research_report_Feb_2017.pdf[28 November 2020].</a:t>
            </a:r>
          </a:p>
          <a:p>
            <a:pPr marL="0" indent="0">
              <a:buNone/>
            </a:pPr>
            <a:r>
              <a:rPr lang="en-GB" sz="1600" dirty="0"/>
              <a:t>Mapesela, &amp; Hay, H. R. (2005). Through the magnifying glass: A descriptive theoretical analysis of the possible impact of the south </a:t>
            </a:r>
            <a:r>
              <a:rPr lang="en-GB" sz="1600" dirty="0" err="1"/>
              <a:t>african</a:t>
            </a:r>
            <a:r>
              <a:rPr lang="en-GB" sz="1600" dirty="0"/>
              <a:t> higher education policies on academic staff and their job satisfaction. Higher Education, 50(1), 111-128. doi:10.1007/s10734-004-6358-9</a:t>
            </a:r>
          </a:p>
          <a:p>
            <a:pPr marL="0" indent="0">
              <a:buNone/>
            </a:pPr>
            <a:r>
              <a:rPr lang="en-GB" sz="1600" dirty="0"/>
              <a:t>Mason, S. (2019). Teachers, twitter and tackling overwork in japan. Issues in Educational Research, 29(3), 881-899.</a:t>
            </a:r>
          </a:p>
          <a:p>
            <a:pPr marL="0" indent="0">
              <a:buNone/>
            </a:pPr>
            <a:r>
              <a:rPr lang="en-GB" sz="1600" dirty="0"/>
              <a:t>NASUWT(2020) Covid-19 workload and health and safety pressures risk damaging Welsh education. https://www.nasuwt.org.uk/article-listing/covid-19-pressures-risk-damaging-welsh-education.html (Accessed: 28 November 2020)</a:t>
            </a:r>
          </a:p>
          <a:p>
            <a:pPr marL="0" indent="0">
              <a:buNone/>
            </a:pPr>
            <a:r>
              <a:rPr lang="en-GB" sz="1600" dirty="0"/>
              <a:t>Oxford told to address fears over 'excessive' student workloads. (2016). Times Higher Education, (2259), 8.</a:t>
            </a:r>
          </a:p>
          <a:p>
            <a:pPr marL="0" indent="0">
              <a:buNone/>
            </a:pPr>
            <a:r>
              <a:rPr lang="en-GB" sz="1600" dirty="0" err="1"/>
              <a:t>Paton,G</a:t>
            </a:r>
            <a:r>
              <a:rPr lang="en-GB" sz="1600" dirty="0"/>
              <a:t>. (2014) ‘Teachers told: Spend less time marking books https://www.telegraph.co.uk/education/educationnews/11177766/Teachers-told-spend-less-time-marking-books-to-cut-excessive-workload</a:t>
            </a:r>
          </a:p>
          <a:p>
            <a:pPr marL="0" indent="0">
              <a:buNone/>
            </a:pPr>
            <a:r>
              <a:rPr lang="en-GB" sz="1600" dirty="0"/>
              <a:t>Pillay, S., &amp; </a:t>
            </a:r>
            <a:r>
              <a:rPr lang="en-GB" sz="1600" dirty="0" err="1"/>
              <a:t>Abhayawansa</a:t>
            </a:r>
            <a:r>
              <a:rPr lang="en-GB" sz="1600" dirty="0"/>
              <a:t>, S. (2014). Work-family balance: Perspectives from higher education. Higher Education, 68(5), 669-690. </a:t>
            </a:r>
          </a:p>
          <a:p>
            <a:pPr marL="0" indent="0">
              <a:buNone/>
            </a:pPr>
            <a:r>
              <a:rPr lang="en-GB" sz="1600" dirty="0"/>
              <a:t>Smith, E., &amp; Smith, A. (2012). Buying-out teaching for research: The views of academics and their managers. Higher Education, 63(4), 455-472. </a:t>
            </a:r>
          </a:p>
          <a:p>
            <a:pPr marL="0" indent="0">
              <a:buNone/>
            </a:pPr>
            <a:r>
              <a:rPr lang="en-GB" sz="1600" dirty="0"/>
              <a:t>Torp, S., </a:t>
            </a:r>
            <a:r>
              <a:rPr lang="en-GB" sz="1600" dirty="0" err="1"/>
              <a:t>Lysfjord</a:t>
            </a:r>
            <a:r>
              <a:rPr lang="en-GB" sz="1600" dirty="0"/>
              <a:t>, L., &amp; </a:t>
            </a:r>
            <a:r>
              <a:rPr lang="en-GB" sz="1600" dirty="0" err="1"/>
              <a:t>Midje</a:t>
            </a:r>
            <a:r>
              <a:rPr lang="en-GB" sz="1600" dirty="0"/>
              <a:t>, H. H. (2018). Workaholism and work–family conflict among university academics. Higher Education, 76(6), 1071-1090. </a:t>
            </a:r>
          </a:p>
          <a:p>
            <a:pPr marL="0" indent="0">
              <a:buNone/>
            </a:pPr>
            <a:r>
              <a:rPr lang="en-GB" sz="1600" dirty="0" err="1"/>
              <a:t>Walker,M</a:t>
            </a:r>
            <a:r>
              <a:rPr lang="en-GB" sz="1600" dirty="0"/>
              <a:t>., Worth, J. and Van den Brande, J (2019)Teacher Workload Survey 2019. National Foundation for Educational Research. https://assets.publishing.service.gov.uk/government/uploads/system/uploads/attachment_data/file/838433/Teacher_workload_survey_2019_brief.pdf (Accessed: 28 November 2020)</a:t>
            </a:r>
          </a:p>
          <a:p>
            <a:pPr marL="0" indent="0">
              <a:buNone/>
            </a:pPr>
            <a:r>
              <a:rPr lang="en-GB" sz="1600" dirty="0"/>
              <a:t>Webster, C. (2015) ‘Secondary teachers to be balloted over workload row’. The Scotsman (November 20), Available at: https://www.scotsman.com/regions/secondary-teachers-be-balloted-over-workload-row-1489125</a:t>
            </a:r>
          </a:p>
          <a:p>
            <a:pPr marL="0" indent="0">
              <a:buNone/>
            </a:pPr>
            <a:endParaRPr lang="en-GB" sz="1600" dirty="0"/>
          </a:p>
        </p:txBody>
      </p:sp>
    </p:spTree>
    <p:extLst>
      <p:ext uri="{BB962C8B-B14F-4D97-AF65-F5344CB8AC3E}">
        <p14:creationId xmlns:p14="http://schemas.microsoft.com/office/powerpoint/2010/main" val="3862189401"/>
      </p:ext>
    </p:extLst>
  </p:cSld>
  <p:clrMapOvr>
    <a:masterClrMapping/>
  </p:clrMapOvr>
</p:sld>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1294</Words>
  <Application>Microsoft Office PowerPoint</Application>
  <PresentationFormat>Widescreen</PresentationFormat>
  <Paragraphs>105</Paragraphs>
  <Slides>10</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1_Office Theme</vt:lpstr>
      <vt:lpstr>PowerPoint Presentation</vt:lpstr>
      <vt:lpstr>             INTRODUCTION</vt:lpstr>
      <vt:lpstr>                         STATISTICS</vt:lpstr>
      <vt:lpstr>WORKLOADS</vt:lpstr>
      <vt:lpstr>PowerPoint Presentation</vt:lpstr>
      <vt:lpstr>  EXCESSIVE WORKLOADS</vt:lpstr>
      <vt:lpstr>          MEDIA REPRESENTATIONS</vt:lpstr>
      <vt:lpstr>             INTERNATIONAL CONTEXT – TEACHERS UNIONS</vt:lpstr>
      <vt:lpstr>RECOMMENDATIONS</vt:lpstr>
      <vt:lpstr>                       REFERENCES &amp; 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lastModifiedBy>Barbara Chinyani</cp:lastModifiedBy>
  <cp:revision>4</cp:revision>
  <dcterms:created xsi:type="dcterms:W3CDTF">2020-12-05T09:38:50Z</dcterms:created>
  <dcterms:modified xsi:type="dcterms:W3CDTF">2020-12-07T16:41:32Z</dcterms:modified>
</cp:coreProperties>
</file>