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6" r:id="rId3"/>
    <p:sldId id="266" r:id="rId4"/>
    <p:sldId id="274" r:id="rId5"/>
    <p:sldId id="275" r:id="rId6"/>
    <p:sldId id="277" r:id="rId7"/>
    <p:sldId id="278" r:id="rId8"/>
    <p:sldId id="279" r:id="rId9"/>
    <p:sldId id="280" r:id="rId10"/>
    <p:sldId id="281" r:id="rId11"/>
    <p:sldId id="282" r:id="rId12"/>
    <p:sldId id="285" r:id="rId13"/>
    <p:sldId id="283" r:id="rId14"/>
    <p:sldId id="284" r:id="rId15"/>
    <p:sldId id="271" r:id="rId16"/>
    <p:sldId id="276"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9" d="100"/>
          <a:sy n="89" d="100"/>
        </p:scale>
        <p:origin x="-420" y="-102"/>
      </p:cViewPr>
      <p:guideLst>
        <p:guide orient="horz" pos="162"/>
        <p:guide pos="363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9709EA-B053-9440-AC0E-8F28FDF28B10}"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E9709EA-B053-9440-AC0E-8F28FDF28B10}" type="datetimeFigureOut">
              <a:rPr lang="en-US" smtClean="0"/>
              <a:pPr/>
              <a:t>10/5/2016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E9709EA-B053-9440-AC0E-8F28FDF28B10}" type="datetimeFigureOut">
              <a:rPr lang="en-US" smtClean="0"/>
              <a:pPr/>
              <a:t>10/5/2016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E9709EA-B053-9440-AC0E-8F28FDF28B10}" type="datetimeFigureOut">
              <a:rPr lang="en-US" smtClean="0"/>
              <a:pPr/>
              <a:t>10/5/2016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709EA-B053-9440-AC0E-8F28FDF28B10}" type="datetimeFigureOut">
              <a:rPr lang="en-US" smtClean="0"/>
              <a:pPr/>
              <a:t>10/5/2016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709EA-B053-9440-AC0E-8F28FDF28B10}" type="datetimeFigureOut">
              <a:rPr lang="en-US" smtClean="0"/>
              <a:pPr/>
              <a:t>10/5/2016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7BCAB-080D-5A4B-9013-6F5CE942D0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semiootika.ee/sygiskool/tekstid/bruner.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en.wikipedia.org/wiki/Objectivity_(philosophy)" TargetMode="External"/><Relationship Id="rId2" Type="http://schemas.openxmlformats.org/officeDocument/2006/relationships/hyperlink" Target="http://en.wikipedia.org/wiki/Constructivist_epistemology" TargetMode="External"/><Relationship Id="rId1" Type="http://schemas.openxmlformats.org/officeDocument/2006/relationships/slideLayout" Target="../slideLayouts/slideLayout2.xml"/><Relationship Id="rId5" Type="http://schemas.openxmlformats.org/officeDocument/2006/relationships/hyperlink" Target="http://en.wikipedia.org/wiki/Realism" TargetMode="External"/><Relationship Id="rId4" Type="http://schemas.openxmlformats.org/officeDocument/2006/relationships/hyperlink" Target="http://en.wikipedia.org/wiki/Ont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68678" y="2802785"/>
            <a:ext cx="7772400" cy="1470025"/>
          </a:xfrm>
        </p:spPr>
        <p:txBody>
          <a:bodyPr/>
          <a:lstStyle/>
          <a:p>
            <a:r>
              <a:rPr lang="en-US" dirty="0" smtClean="0"/>
              <a:t>Research Methods &amp; Communication</a:t>
            </a:r>
            <a:endParaRPr lang="en-US" dirty="0"/>
          </a:p>
        </p:txBody>
      </p:sp>
      <p:sp>
        <p:nvSpPr>
          <p:cNvPr id="3" name="Subtitle 2"/>
          <p:cNvSpPr>
            <a:spLocks noGrp="1"/>
          </p:cNvSpPr>
          <p:nvPr>
            <p:ph type="subTitle" idx="1"/>
          </p:nvPr>
        </p:nvSpPr>
        <p:spPr>
          <a:xfrm>
            <a:off x="2563905" y="4791629"/>
            <a:ext cx="6400800" cy="883023"/>
          </a:xfrm>
        </p:spPr>
        <p:txBody>
          <a:bodyPr/>
          <a:lstStyle/>
          <a:p>
            <a:r>
              <a:rPr lang="en-US" dirty="0"/>
              <a:t>8</a:t>
            </a:r>
            <a:r>
              <a:rPr lang="en-US" dirty="0" smtClean="0"/>
              <a:t>: Ways Of Knowing</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 the Research Onion</a:t>
            </a:r>
            <a:endParaRPr lang="en-US" dirty="0"/>
          </a:p>
        </p:txBody>
      </p:sp>
      <p:pic>
        <p:nvPicPr>
          <p:cNvPr id="5" name="Picture 4" descr="researchonion.jpg"/>
          <p:cNvPicPr>
            <a:picLocks noChangeAspect="1"/>
          </p:cNvPicPr>
          <p:nvPr/>
        </p:nvPicPr>
        <p:blipFill>
          <a:blip r:embed="rId2"/>
          <a:stretch>
            <a:fillRect/>
          </a:stretch>
        </p:blipFill>
        <p:spPr>
          <a:xfrm>
            <a:off x="971550" y="1324350"/>
            <a:ext cx="7200900" cy="5205984"/>
          </a:xfrm>
          <a:prstGeom prst="rect">
            <a:avLst/>
          </a:prstGeom>
        </p:spPr>
      </p:pic>
      <p:sp>
        <p:nvSpPr>
          <p:cNvPr id="6" name="TextBox 5"/>
          <p:cNvSpPr txBox="1"/>
          <p:nvPr/>
        </p:nvSpPr>
        <p:spPr>
          <a:xfrm>
            <a:off x="1581437" y="6600967"/>
            <a:ext cx="5981125" cy="276999"/>
          </a:xfrm>
          <a:prstGeom prst="rect">
            <a:avLst/>
          </a:prstGeom>
          <a:noFill/>
        </p:spPr>
        <p:txBody>
          <a:bodyPr wrap="square" rtlCol="0">
            <a:spAutoFit/>
          </a:bodyPr>
          <a:lstStyle/>
          <a:p>
            <a:pPr algn="ctr"/>
            <a:r>
              <a:rPr lang="en-US" sz="1200" dirty="0" smtClean="0"/>
              <a:t>From: Saunders, Lewis &amp; </a:t>
            </a:r>
            <a:r>
              <a:rPr lang="en-US" sz="1200" dirty="0" err="1" smtClean="0"/>
              <a:t>Thornhill</a:t>
            </a:r>
            <a:r>
              <a:rPr lang="en-US" sz="1200" dirty="0" smtClean="0"/>
              <a:t> (2007)</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Ontology</a:t>
            </a:r>
            <a:endParaRPr lang="en-US" dirty="0"/>
          </a:p>
        </p:txBody>
      </p:sp>
      <p:sp>
        <p:nvSpPr>
          <p:cNvPr id="3" name="Content Placeholder 2"/>
          <p:cNvSpPr>
            <a:spLocks noGrp="1"/>
          </p:cNvSpPr>
          <p:nvPr>
            <p:ph idx="1"/>
          </p:nvPr>
        </p:nvSpPr>
        <p:spPr/>
        <p:txBody>
          <a:bodyPr>
            <a:normAutofit/>
          </a:bodyPr>
          <a:lstStyle/>
          <a:p>
            <a:pPr marL="177800" indent="-177800"/>
            <a:r>
              <a:rPr lang="en-US" dirty="0" smtClean="0"/>
              <a:t> The philosophical study of the nature of being.</a:t>
            </a:r>
          </a:p>
          <a:p>
            <a:pPr marL="265113" indent="-265113"/>
            <a:r>
              <a:rPr lang="en-US" dirty="0" smtClean="0"/>
              <a:t>The existential categories and their relationships.</a:t>
            </a:r>
          </a:p>
          <a:p>
            <a:pPr marL="265113" indent="-265113">
              <a:buNone/>
            </a:pPr>
            <a:endParaRPr lang="en-US" dirty="0" smtClean="0"/>
          </a:p>
          <a:p>
            <a:pPr marL="0" indent="0">
              <a:buNone/>
            </a:pPr>
            <a:r>
              <a:rPr lang="en-US" sz="2162" dirty="0" smtClean="0"/>
              <a:t>"Traditionally listed as a part of the major branch of philosophy known as metaphysics, ontology deals with questions concerning what entities exist or can be said to exist, and how such entities can be grouped, related within a hierarchy, and subdivided according to similarities and differences."</a:t>
            </a:r>
          </a:p>
          <a:p>
            <a:pPr marL="0" indent="0">
              <a:buNone/>
            </a:pPr>
            <a:r>
              <a:rPr lang="en-US" sz="2162" dirty="0" smtClean="0"/>
              <a:t>[http://</a:t>
            </a:r>
            <a:r>
              <a:rPr lang="en-US" sz="2162" dirty="0" err="1" smtClean="0"/>
              <a:t>en.wikipedia.org</a:t>
            </a:r>
            <a:r>
              <a:rPr lang="en-US" sz="2162" dirty="0" smtClean="0"/>
              <a:t>/wiki/Ontology ]</a:t>
            </a:r>
          </a:p>
          <a:p>
            <a:pPr marL="0" indent="0">
              <a:buNone/>
            </a:pP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ontology1.png"/>
          <p:cNvPicPr>
            <a:picLocks noGrp="1" noChangeAspect="1"/>
          </p:cNvPicPr>
          <p:nvPr>
            <p:ph idx="1"/>
          </p:nvPr>
        </p:nvPicPr>
        <p:blipFill>
          <a:blip r:embed="rId2"/>
          <a:stretch>
            <a:fillRect/>
          </a:stretch>
        </p:blipFill>
        <p:spPr>
          <a:xfrm>
            <a:off x="545281" y="257175"/>
            <a:ext cx="8053438" cy="2039938"/>
          </a:xfrm>
        </p:spPr>
      </p:pic>
      <p:sp>
        <p:nvSpPr>
          <p:cNvPr id="5" name="TextBox 4"/>
          <p:cNvSpPr txBox="1"/>
          <p:nvPr/>
        </p:nvSpPr>
        <p:spPr>
          <a:xfrm>
            <a:off x="561578" y="2687040"/>
            <a:ext cx="8008965" cy="2308324"/>
          </a:xfrm>
          <a:prstGeom prst="rect">
            <a:avLst/>
          </a:prstGeom>
          <a:noFill/>
        </p:spPr>
        <p:txBody>
          <a:bodyPr wrap="square" rtlCol="0">
            <a:spAutoFit/>
          </a:bodyPr>
          <a:lstStyle/>
          <a:p>
            <a:r>
              <a:rPr lang="en-US" b="1" dirty="0" smtClean="0"/>
              <a:t>Objectivism</a:t>
            </a:r>
            <a:r>
              <a:rPr lang="en-US" dirty="0" smtClean="0"/>
              <a:t> asserts that the ontological realm of objects and facts exists independently of the </a:t>
            </a:r>
            <a:r>
              <a:rPr lang="en-US" dirty="0"/>
              <a:t>mind (i.e. not relative to a subject or culture). </a:t>
            </a:r>
            <a:r>
              <a:rPr lang="en-US" dirty="0" smtClean="0"/>
              <a:t>The researcher's position is therefore one of objective observation.</a:t>
            </a:r>
          </a:p>
          <a:p>
            <a:endParaRPr lang="en-US" dirty="0" smtClean="0"/>
          </a:p>
          <a:p>
            <a:r>
              <a:rPr lang="en-US" b="1" dirty="0" smtClean="0"/>
              <a:t>Constructivism</a:t>
            </a:r>
            <a:r>
              <a:rPr lang="en-US" dirty="0" smtClean="0"/>
              <a:t> asserts that knowledge is a mental construct proposed in order to explain sensory experience. The only reality we can know is that which is represented by human thought. Reality is independent of human thought, but meaning or knowledge is always a human construction.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ontology1.png"/>
          <p:cNvPicPr>
            <a:picLocks noGrp="1" noChangeAspect="1"/>
          </p:cNvPicPr>
          <p:nvPr>
            <p:ph idx="1"/>
          </p:nvPr>
        </p:nvPicPr>
        <p:blipFill>
          <a:blip r:embed="rId2"/>
          <a:stretch>
            <a:fillRect/>
          </a:stretch>
        </p:blipFill>
        <p:spPr>
          <a:xfrm>
            <a:off x="545281" y="257175"/>
            <a:ext cx="8053438" cy="2039938"/>
          </a:xfrm>
        </p:spPr>
      </p:pic>
      <p:sp>
        <p:nvSpPr>
          <p:cNvPr id="5" name="TextBox 4"/>
          <p:cNvSpPr txBox="1"/>
          <p:nvPr/>
        </p:nvSpPr>
        <p:spPr>
          <a:xfrm>
            <a:off x="561578" y="2687040"/>
            <a:ext cx="8008965" cy="3139321"/>
          </a:xfrm>
          <a:prstGeom prst="rect">
            <a:avLst/>
          </a:prstGeom>
          <a:noFill/>
        </p:spPr>
        <p:txBody>
          <a:bodyPr wrap="square" rtlCol="0">
            <a:spAutoFit/>
          </a:bodyPr>
          <a:lstStyle/>
          <a:p>
            <a:r>
              <a:rPr lang="en-US" b="1" dirty="0" smtClean="0"/>
              <a:t>Objectivism</a:t>
            </a:r>
            <a:r>
              <a:rPr lang="en-US" dirty="0" smtClean="0"/>
              <a:t> asserts that the ontological realm of objects and facts exists independently of the </a:t>
            </a:r>
            <a:r>
              <a:rPr lang="en-US" dirty="0"/>
              <a:t>mind (i.e. not relative to a subject or culture). </a:t>
            </a:r>
            <a:r>
              <a:rPr lang="en-US" dirty="0" smtClean="0"/>
              <a:t>The researcher's position is therefore one of objective observation.</a:t>
            </a:r>
          </a:p>
          <a:p>
            <a:endParaRPr lang="en-US" dirty="0" smtClean="0"/>
          </a:p>
          <a:p>
            <a:r>
              <a:rPr lang="en-US" b="1" dirty="0" smtClean="0"/>
              <a:t>Constructivism</a:t>
            </a:r>
            <a:r>
              <a:rPr lang="en-US" dirty="0" smtClean="0"/>
              <a:t> asserts that knowledge is a mental construct proposed in order to explain sensory experience. The only reality we can know is that which is represented by human thought. Reality is independent of human thought, but meaning or knowledge is always a human construction.</a:t>
            </a:r>
          </a:p>
          <a:p>
            <a:endParaRPr lang="en-US" dirty="0" smtClean="0"/>
          </a:p>
          <a:p>
            <a:r>
              <a:rPr lang="en-US" dirty="0" smtClean="0"/>
              <a:t>These are </a:t>
            </a:r>
            <a:r>
              <a:rPr lang="en-US" b="1" dirty="0" smtClean="0"/>
              <a:t>paradigms</a:t>
            </a:r>
            <a:r>
              <a:rPr lang="en-US" dirty="0" smtClean="0"/>
              <a:t>, mental models describing and representing a particular world-view. A set of assumptions about the world.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Epistemology</a:t>
            </a:r>
            <a:endParaRPr lang="en-US" dirty="0"/>
          </a:p>
        </p:txBody>
      </p:sp>
      <p:sp>
        <p:nvSpPr>
          <p:cNvPr id="3" name="Content Placeholder 2"/>
          <p:cNvSpPr>
            <a:spLocks noGrp="1"/>
          </p:cNvSpPr>
          <p:nvPr>
            <p:ph idx="1"/>
          </p:nvPr>
        </p:nvSpPr>
        <p:spPr/>
        <p:txBody>
          <a:bodyPr>
            <a:normAutofit/>
          </a:bodyPr>
          <a:lstStyle/>
          <a:p>
            <a:pPr marL="0" indent="0">
              <a:buNone/>
            </a:pPr>
            <a:endParaRPr lang="en-US" sz="2400" dirty="0" smtClean="0"/>
          </a:p>
          <a:p>
            <a:pPr marL="0" indent="0">
              <a:buNone/>
            </a:pPr>
            <a:r>
              <a:rPr lang="en-US" sz="2400" dirty="0" smtClean="0"/>
              <a:t>"Greek, </a:t>
            </a:r>
            <a:r>
              <a:rPr lang="en-US" sz="2400" i="1" dirty="0" err="1" smtClean="0"/>
              <a:t>epist</a:t>
            </a:r>
            <a:r>
              <a:rPr lang="en-GB" sz="2400" i="1" dirty="0" err="1" smtClean="0"/>
              <a:t>ê</a:t>
            </a:r>
            <a:r>
              <a:rPr lang="en-US" sz="2400" i="1" dirty="0" err="1" smtClean="0"/>
              <a:t>m</a:t>
            </a:r>
            <a:r>
              <a:rPr lang="en-GB" sz="2400" i="1" dirty="0" err="1" smtClean="0"/>
              <a:t>ê</a:t>
            </a:r>
            <a:r>
              <a:rPr lang="en-GB" sz="2400" dirty="0" smtClean="0"/>
              <a:t>, knowledge. Its central questions include:</a:t>
            </a:r>
          </a:p>
          <a:p>
            <a:pPr marL="0" indent="0">
              <a:buNone/>
            </a:pPr>
            <a:endParaRPr lang="en-GB" sz="2400" dirty="0" smtClean="0"/>
          </a:p>
          <a:p>
            <a:pPr marL="265113" indent="-265113"/>
            <a:r>
              <a:rPr lang="en-GB" sz="2400" dirty="0" smtClean="0"/>
              <a:t>The origin of knowledge.</a:t>
            </a:r>
          </a:p>
          <a:p>
            <a:pPr marL="265113" indent="-265113"/>
            <a:r>
              <a:rPr lang="en-GB" sz="2400" dirty="0" smtClean="0"/>
              <a:t>The place of experience in generating knowledge, and the place of reason in doing so.</a:t>
            </a:r>
          </a:p>
          <a:p>
            <a:pPr marL="265113" indent="-265113"/>
            <a:r>
              <a:rPr lang="en-GB" sz="2400" dirty="0" smtClean="0"/>
              <a:t>The relationship between knowledge and certainty."</a:t>
            </a:r>
          </a:p>
          <a:p>
            <a:pPr marL="265113" indent="-265113">
              <a:buNone/>
            </a:pPr>
            <a:endParaRPr lang="en-GB" sz="2000" dirty="0" smtClean="0"/>
          </a:p>
          <a:p>
            <a:pPr marL="265113" indent="-265113" algn="r">
              <a:buNone/>
            </a:pPr>
            <a:r>
              <a:rPr lang="en-GB" sz="1400" dirty="0" smtClean="0"/>
              <a:t>(Blackburn 2005: 118)</a:t>
            </a:r>
          </a:p>
          <a:p>
            <a:pPr marL="265113" indent="-265113">
              <a:buNone/>
            </a:pP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Epistemology</a:t>
            </a:r>
            <a:endParaRPr lang="en-US" dirty="0"/>
          </a:p>
        </p:txBody>
      </p:sp>
      <p:sp>
        <p:nvSpPr>
          <p:cNvPr id="3" name="Content Placeholder 2"/>
          <p:cNvSpPr>
            <a:spLocks noGrp="1"/>
          </p:cNvSpPr>
          <p:nvPr>
            <p:ph idx="1"/>
          </p:nvPr>
        </p:nvSpPr>
        <p:spPr/>
        <p:txBody>
          <a:bodyPr>
            <a:normAutofit/>
          </a:bodyPr>
          <a:lstStyle/>
          <a:p>
            <a:pPr marL="0" indent="0">
              <a:buNone/>
            </a:pPr>
            <a:endParaRPr lang="en-US" sz="2400" dirty="0" smtClean="0"/>
          </a:p>
          <a:p>
            <a:pPr marL="0" indent="0">
              <a:buNone/>
            </a:pPr>
            <a:r>
              <a:rPr lang="en-US" dirty="0" smtClean="0"/>
              <a:t>"</a:t>
            </a:r>
            <a:r>
              <a:rPr lang="en-GB" dirty="0" smtClean="0"/>
              <a:t>An epistemology is a theory of knowledge; it presents a view and a justification for what can be regarded as knowledge – what can be known and what criteria such knowledge must satisfy in order to be called knowledge rather than beliefs."</a:t>
            </a:r>
          </a:p>
          <a:p>
            <a:pPr marL="265113" indent="-265113">
              <a:buNone/>
            </a:pPr>
            <a:endParaRPr lang="en-GB" sz="2000" dirty="0" smtClean="0"/>
          </a:p>
          <a:p>
            <a:pPr marL="265113" indent="-265113" algn="r">
              <a:buNone/>
            </a:pPr>
            <a:r>
              <a:rPr lang="en-GB" sz="1400" dirty="0" smtClean="0"/>
              <a:t>(</a:t>
            </a:r>
            <a:r>
              <a:rPr lang="en-GB" sz="1400" dirty="0" err="1" smtClean="0"/>
              <a:t>Blaikie</a:t>
            </a:r>
            <a:r>
              <a:rPr lang="en-GB" sz="1400" dirty="0" smtClean="0"/>
              <a:t> 1993, in Matthews &amp; Ross 2010: 26)</a:t>
            </a:r>
          </a:p>
          <a:p>
            <a:pPr marL="265113" indent="-265113">
              <a:buNone/>
            </a:pP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 Objective Epistemology?</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sz="2000" b="1" dirty="0" smtClean="0"/>
              <a:t>Positivism </a:t>
            </a:r>
            <a:r>
              <a:rPr lang="en-US" sz="2000" dirty="0" smtClean="0"/>
              <a:t>holds that "all genuine knowledge is based on sense experience and can only be advanced by means of observation and experiment."</a:t>
            </a:r>
          </a:p>
          <a:p>
            <a:pPr marL="0" indent="0">
              <a:buNone/>
            </a:pPr>
            <a:endParaRPr lang="en-US" sz="2000" dirty="0" smtClean="0"/>
          </a:p>
          <a:p>
            <a:pPr marL="0" indent="0">
              <a:buNone/>
            </a:pPr>
            <a:r>
              <a:rPr lang="en-US" sz="2000" dirty="0" smtClean="0"/>
              <a:t>Features:</a:t>
            </a:r>
          </a:p>
          <a:p>
            <a:pPr marL="265113" indent="-265113"/>
            <a:r>
              <a:rPr lang="en-US" sz="2000" dirty="0" smtClean="0"/>
              <a:t>Knowledge is defined as that which can be observed by the senses.</a:t>
            </a:r>
          </a:p>
          <a:p>
            <a:pPr marL="265113" indent="-265113"/>
            <a:r>
              <a:rPr lang="en-US" sz="2000" dirty="0" smtClean="0"/>
              <a:t>Knowledge is based on what can be observed and recorded rather than subjective understandings.</a:t>
            </a:r>
          </a:p>
          <a:p>
            <a:pPr marL="265113" indent="-265113"/>
            <a:r>
              <a:rPr lang="en-US" sz="2000" dirty="0" smtClean="0"/>
              <a:t>Usually data is gathered to test a hypothesis.</a:t>
            </a:r>
          </a:p>
          <a:p>
            <a:pPr marL="265113" indent="-265113"/>
            <a:r>
              <a:rPr lang="en-US" sz="2000" dirty="0" smtClean="0"/>
              <a:t>The researcher is independent of and has no impact on the data – the researcher is objective.</a:t>
            </a:r>
          </a:p>
          <a:p>
            <a:pPr marL="265113" indent="-265113"/>
            <a:endParaRPr lang="en-US" sz="2000" dirty="0" smtClean="0"/>
          </a:p>
          <a:p>
            <a:pPr marL="0" indent="0">
              <a:buNone/>
            </a:pPr>
            <a:r>
              <a:rPr lang="en-US" sz="2000" dirty="0" smtClean="0"/>
              <a:t>Quantitative data is usually generated; variables are measured; causes and effects investigated; statistical analysis of large data sets produces results which, ideally, can be used to formulate laws or other generalizations.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Constructivist Epistemology?</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sz="2000" b="1" dirty="0" err="1" smtClean="0"/>
              <a:t>Interpretivism</a:t>
            </a:r>
            <a:r>
              <a:rPr lang="en-US" sz="2000" b="1" dirty="0" smtClean="0"/>
              <a:t> </a:t>
            </a:r>
            <a:r>
              <a:rPr lang="en-US" sz="2000" dirty="0" smtClean="0"/>
              <a:t>holds that "the world can only be understood from the standpoint of the individuals who are part of the ongoing activity. It is a means of dealing with direct experience within specific contexts."</a:t>
            </a:r>
          </a:p>
          <a:p>
            <a:pPr marL="0" indent="0">
              <a:buNone/>
            </a:pPr>
            <a:endParaRPr lang="en-US" sz="2000" dirty="0" smtClean="0"/>
          </a:p>
          <a:p>
            <a:pPr marL="0" indent="0">
              <a:buNone/>
            </a:pPr>
            <a:r>
              <a:rPr lang="en-US" sz="2000" dirty="0" smtClean="0"/>
              <a:t>Features:</a:t>
            </a:r>
          </a:p>
          <a:p>
            <a:pPr marL="265113" indent="-265113"/>
            <a:r>
              <a:rPr lang="en-US" sz="2000" dirty="0" smtClean="0"/>
              <a:t>Knowledge gathered includes people's interpretations and understandings.</a:t>
            </a:r>
          </a:p>
          <a:p>
            <a:pPr marL="265113" indent="-265113"/>
            <a:r>
              <a:rPr lang="en-US" sz="2000" dirty="0" smtClean="0"/>
              <a:t>The focus is upon how individuals interpret the world, enabling different perspectives to be explored.</a:t>
            </a:r>
          </a:p>
          <a:p>
            <a:pPr marL="265113" indent="-265113"/>
            <a:r>
              <a:rPr lang="en-US" sz="2000" dirty="0" smtClean="0"/>
              <a:t>The researcher is interpreting other interpretations.</a:t>
            </a:r>
          </a:p>
          <a:p>
            <a:pPr marL="265113" indent="-265113"/>
            <a:r>
              <a:rPr lang="en-US" sz="2000" dirty="0" smtClean="0"/>
              <a:t>The researcher works with the data gathered to generate theory.</a:t>
            </a:r>
          </a:p>
          <a:p>
            <a:pPr marL="265113" indent="-265113"/>
            <a:endParaRPr lang="en-US" sz="2000" dirty="0" smtClean="0"/>
          </a:p>
          <a:p>
            <a:pPr marL="0" indent="0">
              <a:buNone/>
            </a:pPr>
            <a:r>
              <a:rPr lang="en-US" sz="2000" dirty="0" smtClean="0"/>
              <a:t>Qualitative data is usually generated (</a:t>
            </a:r>
            <a:r>
              <a:rPr lang="en-US" sz="2000" dirty="0" err="1" smtClean="0"/>
              <a:t>Geertz's</a:t>
            </a:r>
            <a:r>
              <a:rPr lang="en-US" sz="2000" dirty="0" smtClean="0"/>
              <a:t> "thick description"); uncovering and working with subjective meanings; data is situated within a particular context.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ontology_hierarchy.png"/>
          <p:cNvPicPr>
            <a:picLocks noChangeAspect="1"/>
          </p:cNvPicPr>
          <p:nvPr/>
        </p:nvPicPr>
        <p:blipFill>
          <a:blip r:embed="rId2"/>
          <a:stretch>
            <a:fillRect/>
          </a:stretch>
        </p:blipFill>
        <p:spPr>
          <a:xfrm>
            <a:off x="707007" y="257437"/>
            <a:ext cx="7729986" cy="620288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Summing Up</a:t>
            </a:r>
            <a:endParaRPr lang="en-US" dirty="0"/>
          </a:p>
        </p:txBody>
      </p:sp>
      <p:sp>
        <p:nvSpPr>
          <p:cNvPr id="3" name="Content Placeholder 2"/>
          <p:cNvSpPr>
            <a:spLocks noGrp="1"/>
          </p:cNvSpPr>
          <p:nvPr>
            <p:ph idx="1"/>
          </p:nvPr>
        </p:nvSpPr>
        <p:spPr/>
        <p:txBody>
          <a:bodyPr>
            <a:normAutofit/>
          </a:bodyPr>
          <a:lstStyle/>
          <a:p>
            <a:endParaRPr lang="en-US" dirty="0" smtClean="0"/>
          </a:p>
          <a:p>
            <a:r>
              <a:rPr lang="en-US" dirty="0" smtClean="0"/>
              <a:t>These are the extreme positions: of course we can use mixed methods.</a:t>
            </a:r>
          </a:p>
          <a:p>
            <a:r>
              <a:rPr lang="en-US" smtClean="0"/>
              <a:t>Nonetheless</a:t>
            </a:r>
            <a:r>
              <a:rPr lang="en-US" dirty="0" smtClean="0"/>
              <a:t>, there remains a bias towards the so-called "objectivity" of the scientific method.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Bruner's Two "Modes of Thought"</a:t>
            </a:r>
            <a:endParaRPr lang="en-US"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smtClean="0"/>
              <a:t>Bruner begins by making the distinction between two fundamental modes of human thought.</a:t>
            </a:r>
          </a:p>
          <a:p>
            <a:pPr marL="0" indent="0">
              <a:buNone/>
            </a:pPr>
            <a:endParaRPr lang="en-GB" dirty="0" smtClean="0"/>
          </a:p>
          <a:p>
            <a:pPr marL="0" indent="0">
              <a:buNone/>
            </a:pPr>
            <a:r>
              <a:rPr lang="en-GB" dirty="0" smtClean="0"/>
              <a:t>The first of these is the "</a:t>
            </a:r>
            <a:r>
              <a:rPr lang="en-GB" dirty="0" err="1" smtClean="0"/>
              <a:t>logico</a:t>
            </a:r>
            <a:r>
              <a:rPr lang="en-GB" dirty="0" smtClean="0"/>
              <a:t>-scientific" or "paradigmatic" mode that "attempts to </a:t>
            </a:r>
            <a:r>
              <a:rPr lang="en-GB" dirty="0" err="1" smtClean="0"/>
              <a:t>fulfill</a:t>
            </a:r>
            <a:r>
              <a:rPr lang="en-GB" dirty="0" smtClean="0"/>
              <a:t> the ideal of a formal, mathematical system of description and explanation" (Bruner 1986: 12). It uses these means to "achieve consistency, explicitness, and testability" (Bruner 1996: 122) and "deals in general causes, and in their establishment," seeking "to transcend the particular by higher and higher reaching for abstraction" (Bruner 1986: 13).</a:t>
            </a:r>
          </a:p>
          <a:p>
            <a:pPr marL="0" indent="0">
              <a:buNone/>
            </a:pPr>
            <a:endParaRPr lang="en-GB" dirty="0" smtClean="0"/>
          </a:p>
          <a:p>
            <a:pPr marL="0" indent="0">
              <a:buNone/>
            </a:pPr>
            <a:r>
              <a:rPr lang="en-GB" dirty="0" smtClean="0"/>
              <a:t>The second way of thinking is the narrative mode. This is primarily concerned with "human or human-like intention and action" (ibid.), takes as its "ostensive reference particular happenings" (Bruner 1991: 6) and serves to "locate the experience in time and place" (Bruner 1986: 13). Narrative is "context dependent" (ibid.: 18), sensitive to "what is canonical and what violates </a:t>
            </a:r>
            <a:r>
              <a:rPr lang="en-GB" dirty="0" err="1" smtClean="0"/>
              <a:t>canonicality</a:t>
            </a:r>
            <a:r>
              <a:rPr lang="en-GB" dirty="0" smtClean="0"/>
              <a:t> in human interaction" (Bruner 1990: 77), and always implies a point of view or "narrator's perspective" (ibid.). </a:t>
            </a:r>
            <a:endParaRPr lang="en-US"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Bruner's Two "Modes of Thought"</a:t>
            </a:r>
            <a:endParaRPr lang="en-US" dirty="0"/>
          </a:p>
        </p:txBody>
      </p:sp>
      <p:sp>
        <p:nvSpPr>
          <p:cNvPr id="3" name="Content Placeholder 2"/>
          <p:cNvSpPr>
            <a:spLocks noGrp="1"/>
          </p:cNvSpPr>
          <p:nvPr>
            <p:ph idx="1"/>
          </p:nvPr>
        </p:nvSpPr>
        <p:spPr/>
        <p:txBody>
          <a:bodyPr>
            <a:normAutofit fontScale="85000" lnSpcReduction="20000"/>
          </a:bodyPr>
          <a:lstStyle/>
          <a:p>
            <a:pPr>
              <a:buNone/>
            </a:pPr>
            <a:endParaRPr lang="en-US" dirty="0" smtClean="0"/>
          </a:p>
          <a:p>
            <a:pPr marL="0" indent="0">
              <a:buNone/>
            </a:pPr>
            <a:r>
              <a:rPr lang="en-US" dirty="0" smtClean="0"/>
              <a:t>"Truth-finding is the prerogative of science and logic alone—the paradigmatic way of knowing. No sensible human being would deny that the methods of science have vastly increased man's power of predicting and controlling his environment. But need the once prevalent "anti-illusionism" of science still beset us, still lead us to reject all forms of narrative reality as "just stories"? We are finally in a time when the intolerant Puritanism of "scientific method" is recognized as no less ideologically narrowing than the religious dogmas it set out to destroy." (Bruner 1996: 148-149)</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Bruner's Two "Modes of Thought"</a:t>
            </a:r>
            <a:endParaRPr lang="en-US" dirty="0"/>
          </a:p>
        </p:txBody>
      </p:sp>
      <p:sp>
        <p:nvSpPr>
          <p:cNvPr id="3" name="Content Placeholder 2"/>
          <p:cNvSpPr>
            <a:spLocks noGrp="1"/>
          </p:cNvSpPr>
          <p:nvPr>
            <p:ph idx="1"/>
          </p:nvPr>
        </p:nvSpPr>
        <p:spPr/>
        <p:txBody>
          <a:bodyPr>
            <a:normAutofit/>
          </a:bodyPr>
          <a:lstStyle/>
          <a:p>
            <a:pPr>
              <a:buNone/>
            </a:pPr>
            <a:endParaRPr lang="en-US" sz="2700" dirty="0" smtClean="0"/>
          </a:p>
          <a:p>
            <a:pPr marL="0" indent="0">
              <a:buNone/>
            </a:pPr>
            <a:r>
              <a:rPr lang="en-GB" sz="2700" dirty="0" smtClean="0"/>
              <a:t>Understanding, like explaining, is not </a:t>
            </a:r>
            <a:r>
              <a:rPr lang="en-GB" sz="2700" dirty="0" err="1" smtClean="0"/>
              <a:t>preemptive</a:t>
            </a:r>
            <a:r>
              <a:rPr lang="en-GB" sz="2700" dirty="0" smtClean="0"/>
              <a:t>: one way of construing the fall of Rome </a:t>
            </a:r>
            <a:r>
              <a:rPr lang="en-GB" sz="2700" dirty="0" err="1" smtClean="0"/>
              <a:t>narratively</a:t>
            </a:r>
            <a:r>
              <a:rPr lang="en-GB" sz="2700" dirty="0" smtClean="0"/>
              <a:t> does not preclude other ways. Nor does the interpretation of any particular narrative rule out other interpretations. For narratives and their interpretations traffic in meaning, and meanings are intransigently multiple: the rule is </a:t>
            </a:r>
            <a:r>
              <a:rPr lang="en-GB" sz="2700" dirty="0" err="1" smtClean="0"/>
              <a:t>polysemy</a:t>
            </a:r>
            <a:r>
              <a:rPr lang="en-GB" sz="2700" dirty="0" smtClean="0"/>
              <a:t>. (Bruner 1996: 90)</a:t>
            </a:r>
            <a:endParaRPr lang="en-GB" sz="2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p>
        </p:txBody>
      </p:sp>
      <p:sp>
        <p:nvSpPr>
          <p:cNvPr id="3" name="Content Placeholder 2"/>
          <p:cNvSpPr>
            <a:spLocks noGrp="1"/>
          </p:cNvSpPr>
          <p:nvPr>
            <p:ph idx="1"/>
          </p:nvPr>
        </p:nvSpPr>
        <p:spPr/>
        <p:txBody>
          <a:bodyPr>
            <a:normAutofit fontScale="92500"/>
          </a:bodyPr>
          <a:lstStyle/>
          <a:p>
            <a:pPr marL="0" indent="0">
              <a:buNone/>
            </a:pPr>
            <a:r>
              <a:rPr lang="en-US" sz="2000" dirty="0" smtClean="0"/>
              <a:t>Blackburn, S. (2005) </a:t>
            </a:r>
            <a:r>
              <a:rPr lang="en-US" sz="2000" i="1" dirty="0" smtClean="0"/>
              <a:t>Oxford Dictionary of Philosophy</a:t>
            </a:r>
            <a:r>
              <a:rPr lang="en-US" sz="2000" dirty="0" smtClean="0"/>
              <a:t>. Oxford, New York: OUP.</a:t>
            </a:r>
          </a:p>
          <a:p>
            <a:pPr>
              <a:buNone/>
            </a:pPr>
            <a:r>
              <a:rPr lang="en-GB" sz="2000" dirty="0" smtClean="0"/>
              <a:t>Bruner, J. (1986) </a:t>
            </a:r>
            <a:r>
              <a:rPr lang="en-GB" sz="2000" i="1" dirty="0" smtClean="0"/>
              <a:t>Actual Minds, Possible Worlds.</a:t>
            </a:r>
            <a:r>
              <a:rPr lang="en-GB" sz="2000" dirty="0" smtClean="0"/>
              <a:t> Cambridge, London: Harvard University Press.</a:t>
            </a:r>
          </a:p>
          <a:p>
            <a:pPr>
              <a:buNone/>
            </a:pPr>
            <a:r>
              <a:rPr lang="en-GB" sz="2000" dirty="0" smtClean="0"/>
              <a:t>Bruner, J. (1990) </a:t>
            </a:r>
            <a:r>
              <a:rPr lang="en-GB" sz="2000" i="1" dirty="0" smtClean="0"/>
              <a:t>Acts of Meaning. </a:t>
            </a:r>
            <a:r>
              <a:rPr lang="en-GB" sz="2000" dirty="0" smtClean="0"/>
              <a:t>Cambridge, London: Harvard University Press.</a:t>
            </a:r>
          </a:p>
          <a:p>
            <a:pPr>
              <a:buNone/>
            </a:pPr>
            <a:r>
              <a:rPr lang="en-GB" sz="2000" dirty="0" smtClean="0"/>
              <a:t>Bruner, J. (1991) 'The Narrative Construction of Reality' in </a:t>
            </a:r>
            <a:r>
              <a:rPr lang="en-GB" sz="2000" i="1" dirty="0" smtClean="0"/>
              <a:t>Critical Inquiry</a:t>
            </a:r>
            <a:r>
              <a:rPr lang="en-GB" sz="2000" dirty="0" smtClean="0"/>
              <a:t>, 18, 1-21. From: </a:t>
            </a:r>
            <a:r>
              <a:rPr lang="en-US" sz="2000" dirty="0" smtClean="0">
                <a:hlinkClick r:id="rId2"/>
              </a:rPr>
              <a:t>http://www.semiootika.ee/sygiskool/tekstid/bruner.pdf</a:t>
            </a:r>
            <a:r>
              <a:rPr lang="en-GB" sz="2000" dirty="0" smtClean="0"/>
              <a:t> [14.2.07]</a:t>
            </a:r>
          </a:p>
          <a:p>
            <a:pPr>
              <a:buNone/>
            </a:pPr>
            <a:r>
              <a:rPr lang="en-GB" sz="2000" dirty="0" smtClean="0"/>
              <a:t>Bruner, J. (1996) </a:t>
            </a:r>
            <a:r>
              <a:rPr lang="en-GB" sz="2000" i="1" dirty="0" smtClean="0"/>
              <a:t>The Culture of Education</a:t>
            </a:r>
            <a:r>
              <a:rPr lang="en-GB" sz="2000" dirty="0" smtClean="0"/>
              <a:t>. Cambridge, London: Harvard University Press.</a:t>
            </a:r>
          </a:p>
          <a:p>
            <a:pPr marL="358775" indent="-358775">
              <a:buNone/>
            </a:pPr>
            <a:r>
              <a:rPr lang="en-US" sz="2000" dirty="0" smtClean="0"/>
              <a:t>Cohen, L., </a:t>
            </a:r>
            <a:r>
              <a:rPr lang="en-US" sz="2000" dirty="0" err="1" smtClean="0"/>
              <a:t>Manion</a:t>
            </a:r>
            <a:r>
              <a:rPr lang="en-US" sz="2000" dirty="0" smtClean="0"/>
              <a:t>, L. &amp; Morrison, K. (2011) </a:t>
            </a:r>
            <a:r>
              <a:rPr lang="en-US" sz="2000" i="1" dirty="0" smtClean="0"/>
              <a:t>Research Methods in Education</a:t>
            </a:r>
            <a:r>
              <a:rPr lang="en-US" sz="2000" dirty="0" smtClean="0"/>
              <a:t>. London, New York: </a:t>
            </a:r>
            <a:r>
              <a:rPr lang="en-US" sz="2000" dirty="0" err="1" smtClean="0"/>
              <a:t>Routledge</a:t>
            </a:r>
            <a:r>
              <a:rPr lang="en-US" sz="2000" dirty="0" smtClean="0"/>
              <a:t>.</a:t>
            </a:r>
          </a:p>
          <a:p>
            <a:pPr marL="0" indent="0">
              <a:buNone/>
            </a:pPr>
            <a:r>
              <a:rPr lang="en-US" sz="2000" dirty="0" smtClean="0"/>
              <a:t>Matthews, B. &amp; Ross, L. (2010) </a:t>
            </a:r>
            <a:r>
              <a:rPr lang="en-US" sz="2000" i="1" dirty="0" smtClean="0"/>
              <a:t>Research Methods</a:t>
            </a:r>
            <a:r>
              <a:rPr lang="en-US" sz="2000" dirty="0" smtClean="0"/>
              <a:t>. Harlow: Pearson Education</a:t>
            </a:r>
          </a:p>
          <a:p>
            <a:pPr marL="0" indent="0">
              <a:buNone/>
            </a:pPr>
            <a:r>
              <a:rPr lang="en-US" sz="2000" dirty="0" smtClean="0"/>
              <a:t>Saunders, Lewis &amp; </a:t>
            </a:r>
            <a:r>
              <a:rPr lang="en-US" sz="2000" dirty="0" err="1" smtClean="0"/>
              <a:t>Thornhill</a:t>
            </a:r>
            <a:r>
              <a:rPr lang="en-US" sz="2000" dirty="0" smtClean="0"/>
              <a:t> (2007) </a:t>
            </a:r>
            <a:r>
              <a:rPr lang="en-US" sz="2000" i="1" dirty="0" smtClean="0"/>
              <a:t>Research Methods in Business</a:t>
            </a:r>
            <a:r>
              <a:rPr lang="en-US" sz="2000" dirty="0" smtClean="0"/>
              <a:t>.</a:t>
            </a:r>
            <a:r>
              <a:rPr lang="en-US" sz="2000" i="1" dirty="0" smtClean="0"/>
              <a:t> </a:t>
            </a:r>
            <a:r>
              <a:rPr lang="en-US" sz="2000" dirty="0" smtClean="0"/>
              <a:t>Pearson Education</a:t>
            </a:r>
          </a:p>
          <a:p>
            <a:pPr marL="0" indent="0">
              <a:buNone/>
            </a:pPr>
            <a:endParaRPr lang="en-US" sz="20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WWW References</a:t>
            </a:r>
          </a:p>
        </p:txBody>
      </p:sp>
      <p:sp>
        <p:nvSpPr>
          <p:cNvPr id="3" name="Content Placeholder 2"/>
          <p:cNvSpPr>
            <a:spLocks noGrp="1"/>
          </p:cNvSpPr>
          <p:nvPr>
            <p:ph idx="1"/>
          </p:nvPr>
        </p:nvSpPr>
        <p:spPr/>
        <p:txBody>
          <a:bodyPr>
            <a:normAutofit/>
          </a:bodyPr>
          <a:lstStyle/>
          <a:p>
            <a:pPr marL="0" indent="0">
              <a:buNone/>
            </a:pPr>
            <a:endParaRPr lang="en-US" sz="2000" dirty="0" smtClean="0">
              <a:hlinkClick r:id="rId2"/>
            </a:endParaRPr>
          </a:p>
          <a:p>
            <a:pPr marL="0" indent="0">
              <a:buNone/>
            </a:pPr>
            <a:r>
              <a:rPr lang="en-US" sz="2000" dirty="0" smtClean="0">
                <a:hlinkClick r:id="rId2"/>
              </a:rPr>
              <a:t>http://cw.routledge.com/textbooks/cohen7e/powerpoints.asp </a:t>
            </a:r>
          </a:p>
          <a:p>
            <a:pPr marL="0" indent="0">
              <a:buNone/>
            </a:pPr>
            <a:r>
              <a:rPr lang="en-US" sz="2000" dirty="0" smtClean="0">
                <a:hlinkClick r:id="rId2"/>
              </a:rPr>
              <a:t>http://dictionary.reference.com/ </a:t>
            </a:r>
          </a:p>
          <a:p>
            <a:pPr marL="0" indent="0">
              <a:buNone/>
            </a:pPr>
            <a:r>
              <a:rPr lang="en-US" sz="2000" dirty="0" smtClean="0">
                <a:hlinkClick r:id="rId2"/>
              </a:rPr>
              <a:t>http://en.wikipedia.org/wiki/Constructivist_epistemology</a:t>
            </a:r>
            <a:r>
              <a:rPr lang="en-US" sz="2000" dirty="0" smtClean="0"/>
              <a:t> </a:t>
            </a:r>
            <a:endParaRPr lang="en-US" sz="2000" dirty="0" smtClean="0">
              <a:hlinkClick r:id="rId3"/>
            </a:endParaRPr>
          </a:p>
          <a:p>
            <a:pPr marL="0" indent="0">
              <a:buNone/>
            </a:pPr>
            <a:r>
              <a:rPr lang="en-US" sz="2000" dirty="0" smtClean="0">
                <a:hlinkClick r:id="rId3"/>
              </a:rPr>
              <a:t>http://en.wikipedia.org/wiki/Objectivity_%28philosophy%29</a:t>
            </a:r>
            <a:r>
              <a:rPr lang="en-US" sz="2000" dirty="0" smtClean="0"/>
              <a:t> </a:t>
            </a:r>
          </a:p>
          <a:p>
            <a:pPr marL="0" indent="0">
              <a:buNone/>
            </a:pPr>
            <a:r>
              <a:rPr lang="en-US" sz="2000" dirty="0" smtClean="0">
                <a:hlinkClick r:id="rId4"/>
              </a:rPr>
              <a:t>http://en.wikipedia.org/wiki/Ontology</a:t>
            </a:r>
            <a:r>
              <a:rPr lang="en-US" sz="2000" dirty="0" smtClean="0"/>
              <a:t> </a:t>
            </a:r>
          </a:p>
          <a:p>
            <a:pPr marL="0" indent="0">
              <a:buNone/>
            </a:pPr>
            <a:r>
              <a:rPr lang="en-US" sz="2000" dirty="0" smtClean="0">
                <a:hlinkClick r:id="rId5"/>
              </a:rPr>
              <a:t>http://en.wikipedia.org/wiki/Realism</a:t>
            </a:r>
            <a:endParaRPr lang="en-US" sz="2000" dirty="0" smtClean="0"/>
          </a:p>
          <a:p>
            <a:pPr marL="0" indent="0">
              <a:buNone/>
            </a:pPr>
            <a:endParaRPr lang="en-US" sz="2000" dirty="0" smtClean="0"/>
          </a:p>
          <a:p>
            <a:pPr marL="0" indent="0">
              <a:buNone/>
            </a:pPr>
            <a:r>
              <a:rPr lang="en-US" sz="2000" dirty="0" smtClean="0"/>
              <a:t>[All accessed 21.10.12]</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2485</TotalTime>
  <Words>1261</Words>
  <Application>Microsoft Office PowerPoint</Application>
  <PresentationFormat>On-screen Show (4:3)</PresentationFormat>
  <Paragraphs>87</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Research Methods &amp; Communication</vt:lpstr>
      <vt:lpstr>Overview: the Research Onion</vt:lpstr>
      <vt:lpstr>Ontology</vt:lpstr>
      <vt:lpstr>PowerPoint Presentation</vt:lpstr>
      <vt:lpstr>PowerPoint Presentation</vt:lpstr>
      <vt:lpstr>Epistemology</vt:lpstr>
      <vt:lpstr>Epistemology</vt:lpstr>
      <vt:lpstr>An Objective Epistemology?</vt:lpstr>
      <vt:lpstr>A Constructivist Epistemology?</vt:lpstr>
      <vt:lpstr>PowerPoint Presentation</vt:lpstr>
      <vt:lpstr>Summing Up</vt:lpstr>
      <vt:lpstr>Bruner's Two "Modes of Thought"</vt:lpstr>
      <vt:lpstr>Bruner's Two "Modes of Thought"</vt:lpstr>
      <vt:lpstr>Bruner's Two "Modes of Thought"</vt:lpstr>
      <vt:lpstr>References</vt:lpstr>
      <vt:lpstr>WWW 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SDM Identity</dc:title>
  <dc:creator>Paul Hazel</dc:creator>
  <cp:lastModifiedBy>Hazel, Paul</cp:lastModifiedBy>
  <cp:revision>42</cp:revision>
  <dcterms:created xsi:type="dcterms:W3CDTF">2013-11-26T14:13:57Z</dcterms:created>
  <dcterms:modified xsi:type="dcterms:W3CDTF">2016-10-05T07:05:18Z</dcterms:modified>
</cp:coreProperties>
</file>