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0A3F3E-127C-4E55-8D30-BB97706E6205}" v="44" dt="2026-07-16T15:55:54.2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mia Bano (2433992)" userId="S::2433992@student.uwtsd.ac.uk::8cb7be04-2329-42a4-8fe5-51397d705bf6" providerId="AD" clId="Web-{44E22E2F-34D0-72E4-0932-AAD4E36E168A}"/>
    <pc:docChg chg="modSld">
      <pc:chgData name="Tasmia Bano (2433992)" userId="S::2433992@student.uwtsd.ac.uk::8cb7be04-2329-42a4-8fe5-51397d705bf6" providerId="AD" clId="Web-{44E22E2F-34D0-72E4-0932-AAD4E36E168A}" dt="2026-07-14T09:24:11.077" v="292" actId="20577"/>
      <pc:docMkLst>
        <pc:docMk/>
      </pc:docMkLst>
      <pc:sldChg chg="delSp modSp">
        <pc:chgData name="Tasmia Bano (2433992)" userId="S::2433992@student.uwtsd.ac.uk::8cb7be04-2329-42a4-8fe5-51397d705bf6" providerId="AD" clId="Web-{44E22E2F-34D0-72E4-0932-AAD4E36E168A}" dt="2026-07-14T09:24:11.077" v="292" actId="20577"/>
        <pc:sldMkLst>
          <pc:docMk/>
          <pc:sldMk cId="3061021139" sldId="256"/>
        </pc:sldMkLst>
        <pc:spChg chg="mod">
          <ac:chgData name="Tasmia Bano (2433992)" userId="S::2433992@student.uwtsd.ac.uk::8cb7be04-2329-42a4-8fe5-51397d705bf6" providerId="AD" clId="Web-{44E22E2F-34D0-72E4-0932-AAD4E36E168A}" dt="2026-07-14T09:24:11.077" v="292" actId="20577"/>
          <ac:spMkLst>
            <pc:docMk/>
            <pc:sldMk cId="3061021139" sldId="256"/>
            <ac:spMk id="2" creationId="{9F6769ED-D07D-7AAC-6B56-BBCC07ED7820}"/>
          </ac:spMkLst>
        </pc:spChg>
      </pc:sldChg>
    </pc:docChg>
  </pc:docChgLst>
  <pc:docChgLst>
    <pc:chgData name="Tasmia Bano (2433992)" userId="8cb7be04-2329-42a4-8fe5-51397d705bf6" providerId="ADAL" clId="{D22D30AC-775E-48F5-942A-3056242B4B36}"/>
    <pc:docChg chg="modSld">
      <pc:chgData name="Tasmia Bano (2433992)" userId="8cb7be04-2329-42a4-8fe5-51397d705bf6" providerId="ADAL" clId="{D22D30AC-775E-48F5-942A-3056242B4B36}" dt="2026-07-16T15:54:58.253" v="26" actId="20577"/>
      <pc:docMkLst>
        <pc:docMk/>
      </pc:docMkLst>
      <pc:sldChg chg="modSp mod">
        <pc:chgData name="Tasmia Bano (2433992)" userId="8cb7be04-2329-42a4-8fe5-51397d705bf6" providerId="ADAL" clId="{D22D30AC-775E-48F5-942A-3056242B4B36}" dt="2026-07-16T15:35:57.259" v="7" actId="1076"/>
        <pc:sldMkLst>
          <pc:docMk/>
          <pc:sldMk cId="3061021139" sldId="256"/>
        </pc:sldMkLst>
        <pc:spChg chg="mod">
          <ac:chgData name="Tasmia Bano (2433992)" userId="8cb7be04-2329-42a4-8fe5-51397d705bf6" providerId="ADAL" clId="{D22D30AC-775E-48F5-942A-3056242B4B36}" dt="2026-07-16T15:35:57.259" v="7" actId="1076"/>
          <ac:spMkLst>
            <pc:docMk/>
            <pc:sldMk cId="3061021139" sldId="256"/>
            <ac:spMk id="2" creationId="{9F6769ED-D07D-7AAC-6B56-BBCC07ED7820}"/>
          </ac:spMkLst>
        </pc:spChg>
      </pc:sldChg>
      <pc:sldChg chg="modNotesTx">
        <pc:chgData name="Tasmia Bano (2433992)" userId="8cb7be04-2329-42a4-8fe5-51397d705bf6" providerId="ADAL" clId="{D22D30AC-775E-48F5-942A-3056242B4B36}" dt="2026-07-16T15:36:15.364" v="8" actId="20577"/>
        <pc:sldMkLst>
          <pc:docMk/>
          <pc:sldMk cId="4017822987" sldId="257"/>
        </pc:sldMkLst>
      </pc:sldChg>
      <pc:sldChg chg="modNotesTx">
        <pc:chgData name="Tasmia Bano (2433992)" userId="8cb7be04-2329-42a4-8fe5-51397d705bf6" providerId="ADAL" clId="{D22D30AC-775E-48F5-942A-3056242B4B36}" dt="2026-07-16T15:40:06.576" v="9" actId="20577"/>
        <pc:sldMkLst>
          <pc:docMk/>
          <pc:sldMk cId="3898474726" sldId="258"/>
        </pc:sldMkLst>
      </pc:sldChg>
      <pc:sldChg chg="modNotesTx">
        <pc:chgData name="Tasmia Bano (2433992)" userId="8cb7be04-2329-42a4-8fe5-51397d705bf6" providerId="ADAL" clId="{D22D30AC-775E-48F5-942A-3056242B4B36}" dt="2026-07-16T15:41:11.273" v="13" actId="20577"/>
        <pc:sldMkLst>
          <pc:docMk/>
          <pc:sldMk cId="2434584111" sldId="260"/>
        </pc:sldMkLst>
      </pc:sldChg>
      <pc:sldChg chg="modNotesTx">
        <pc:chgData name="Tasmia Bano (2433992)" userId="8cb7be04-2329-42a4-8fe5-51397d705bf6" providerId="ADAL" clId="{D22D30AC-775E-48F5-942A-3056242B4B36}" dt="2026-07-16T15:42:07.050" v="14" actId="20577"/>
        <pc:sldMkLst>
          <pc:docMk/>
          <pc:sldMk cId="3564422313" sldId="261"/>
        </pc:sldMkLst>
      </pc:sldChg>
      <pc:sldChg chg="modNotesTx">
        <pc:chgData name="Tasmia Bano (2433992)" userId="8cb7be04-2329-42a4-8fe5-51397d705bf6" providerId="ADAL" clId="{D22D30AC-775E-48F5-942A-3056242B4B36}" dt="2026-07-16T15:43:12.004" v="16" actId="20577"/>
        <pc:sldMkLst>
          <pc:docMk/>
          <pc:sldMk cId="2136841109" sldId="262"/>
        </pc:sldMkLst>
      </pc:sldChg>
      <pc:sldChg chg="modNotesTx">
        <pc:chgData name="Tasmia Bano (2433992)" userId="8cb7be04-2329-42a4-8fe5-51397d705bf6" providerId="ADAL" clId="{D22D30AC-775E-48F5-942A-3056242B4B36}" dt="2026-07-16T15:44:02.361" v="17" actId="20577"/>
        <pc:sldMkLst>
          <pc:docMk/>
          <pc:sldMk cId="1774655073" sldId="263"/>
        </pc:sldMkLst>
      </pc:sldChg>
      <pc:sldChg chg="modNotesTx">
        <pc:chgData name="Tasmia Bano (2433992)" userId="8cb7be04-2329-42a4-8fe5-51397d705bf6" providerId="ADAL" clId="{D22D30AC-775E-48F5-942A-3056242B4B36}" dt="2026-07-16T15:45:13.957" v="18" actId="20577"/>
        <pc:sldMkLst>
          <pc:docMk/>
          <pc:sldMk cId="2110721632" sldId="264"/>
        </pc:sldMkLst>
      </pc:sldChg>
      <pc:sldChg chg="modNotesTx">
        <pc:chgData name="Tasmia Bano (2433992)" userId="8cb7be04-2329-42a4-8fe5-51397d705bf6" providerId="ADAL" clId="{D22D30AC-775E-48F5-942A-3056242B4B36}" dt="2026-07-16T15:54:58.253" v="26" actId="20577"/>
        <pc:sldMkLst>
          <pc:docMk/>
          <pc:sldMk cId="34745528" sldId="265"/>
        </pc:sldMkLst>
      </pc:sldChg>
      <pc:sldChg chg="modNotesTx">
        <pc:chgData name="Tasmia Bano (2433992)" userId="8cb7be04-2329-42a4-8fe5-51397d705bf6" providerId="ADAL" clId="{D22D30AC-775E-48F5-942A-3056242B4B36}" dt="2026-07-16T15:54:52.101" v="25" actId="20577"/>
        <pc:sldMkLst>
          <pc:docMk/>
          <pc:sldMk cId="2789861402" sldId="266"/>
        </pc:sldMkLst>
      </pc:sldChg>
      <pc:sldChg chg="modNotesTx">
        <pc:chgData name="Tasmia Bano (2433992)" userId="8cb7be04-2329-42a4-8fe5-51397d705bf6" providerId="ADAL" clId="{D22D30AC-775E-48F5-942A-3056242B4B36}" dt="2026-07-16T15:54:46.470" v="24" actId="20577"/>
        <pc:sldMkLst>
          <pc:docMk/>
          <pc:sldMk cId="1369414360" sldId="267"/>
        </pc:sldMkLst>
      </pc:sldChg>
      <pc:sldChg chg="modNotesTx">
        <pc:chgData name="Tasmia Bano (2433992)" userId="8cb7be04-2329-42a4-8fe5-51397d705bf6" providerId="ADAL" clId="{D22D30AC-775E-48F5-942A-3056242B4B36}" dt="2026-07-16T15:54:40.556" v="23" actId="20577"/>
        <pc:sldMkLst>
          <pc:docMk/>
          <pc:sldMk cId="1237061727" sldId="268"/>
        </pc:sldMkLst>
      </pc:sldChg>
      <pc:sldChg chg="modNotesTx">
        <pc:chgData name="Tasmia Bano (2433992)" userId="8cb7be04-2329-42a4-8fe5-51397d705bf6" providerId="ADAL" clId="{D22D30AC-775E-48F5-942A-3056242B4B36}" dt="2026-07-16T15:54:35.567" v="22" actId="20577"/>
        <pc:sldMkLst>
          <pc:docMk/>
          <pc:sldMk cId="1038878305" sldId="269"/>
        </pc:sldMkLst>
      </pc:sldChg>
      <pc:sldChg chg="modNotesTx">
        <pc:chgData name="Tasmia Bano (2433992)" userId="8cb7be04-2329-42a4-8fe5-51397d705bf6" providerId="ADAL" clId="{D22D30AC-775E-48F5-942A-3056242B4B36}" dt="2026-07-16T15:54:29.006" v="21" actId="20577"/>
        <pc:sldMkLst>
          <pc:docMk/>
          <pc:sldMk cId="4123633062" sldId="270"/>
        </pc:sldMkLst>
      </pc:sldChg>
      <pc:sldChg chg="modNotesTx">
        <pc:chgData name="Tasmia Bano (2433992)" userId="8cb7be04-2329-42a4-8fe5-51397d705bf6" providerId="ADAL" clId="{D22D30AC-775E-48F5-942A-3056242B4B36}" dt="2026-07-16T15:54:24.070" v="20" actId="20577"/>
        <pc:sldMkLst>
          <pc:docMk/>
          <pc:sldMk cId="1176146979" sldId="271"/>
        </pc:sldMkLst>
      </pc:sldChg>
      <pc:sldChg chg="modNotesTx">
        <pc:chgData name="Tasmia Bano (2433992)" userId="8cb7be04-2329-42a4-8fe5-51397d705bf6" providerId="ADAL" clId="{D22D30AC-775E-48F5-942A-3056242B4B36}" dt="2026-07-16T15:54:16.551" v="19" actId="20577"/>
        <pc:sldMkLst>
          <pc:docMk/>
          <pc:sldMk cId="2360651914" sldId="272"/>
        </pc:sldMkLst>
      </pc:sldChg>
    </pc:docChg>
  </pc:docChgLst>
  <pc:docChgLst>
    <pc:chgData name="Tasmia Bano (2433992)" userId="S::2433992@student.uwtsd.ac.uk::8cb7be04-2329-42a4-8fe5-51397d705bf6" providerId="AD" clId="Web-{D8B52D61-90EB-C371-FF53-0251FB036E49}"/>
    <pc:docChg chg="delSld">
      <pc:chgData name="Tasmia Bano (2433992)" userId="S::2433992@student.uwtsd.ac.uk::8cb7be04-2329-42a4-8fe5-51397d705bf6" providerId="AD" clId="Web-{D8B52D61-90EB-C371-FF53-0251FB036E49}" dt="2026-07-02T14:54:25.851" v="0"/>
      <pc:docMkLst>
        <pc:docMk/>
      </pc:docMkLst>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_rels/data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16E167-8B86-4DE1-8BE0-97F586F4CE5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7B56A3A-FF64-44F9-9F65-3AB30C01EB6C}">
      <dgm:prSet/>
      <dgm:spPr/>
      <dgm:t>
        <a:bodyPr/>
        <a:lstStyle/>
        <a:p>
          <a:r>
            <a:rPr lang="en-US">
              <a:latin typeface="Times New Roman" panose="02020603050405020304" pitchFamily="18" charset="0"/>
              <a:cs typeface="Times New Roman" panose="02020603050405020304" pitchFamily="18" charset="0"/>
            </a:rPr>
            <a:t>This presentation aims to showcase a person centred care plan for a fictional patient with Type 2 Diabetes Mellitus.</a:t>
          </a:r>
          <a:endParaRPr lang="en-GB">
            <a:latin typeface="Times New Roman" panose="02020603050405020304" pitchFamily="18" charset="0"/>
            <a:cs typeface="Times New Roman" panose="02020603050405020304" pitchFamily="18" charset="0"/>
          </a:endParaRPr>
        </a:p>
      </dgm:t>
    </dgm:pt>
    <dgm:pt modelId="{195DCCD4-7DDD-4854-B3B4-E996B99E59F6}" type="parTrans" cxnId="{48977015-039B-4C69-BACB-CAFDE34094AB}">
      <dgm:prSet/>
      <dgm:spPr/>
      <dgm:t>
        <a:bodyPr/>
        <a:lstStyle/>
        <a:p>
          <a:endParaRPr lang="en-GB"/>
        </a:p>
      </dgm:t>
    </dgm:pt>
    <dgm:pt modelId="{E805E8D5-8011-4D75-8E7E-9BCE6FEFBF82}" type="sibTrans" cxnId="{48977015-039B-4C69-BACB-CAFDE34094AB}">
      <dgm:prSet/>
      <dgm:spPr/>
      <dgm:t>
        <a:bodyPr/>
        <a:lstStyle/>
        <a:p>
          <a:endParaRPr lang="en-GB"/>
        </a:p>
      </dgm:t>
    </dgm:pt>
    <dgm:pt modelId="{42699647-DB70-4000-A60D-55C36BAA13C4}">
      <dgm:prSet/>
      <dgm:spPr/>
      <dgm:t>
        <a:bodyPr/>
        <a:lstStyle/>
        <a:p>
          <a:r>
            <a:rPr lang="en-US">
              <a:latin typeface="Times New Roman" panose="02020603050405020304" pitchFamily="18" charset="0"/>
              <a:cs typeface="Times New Roman" panose="02020603050405020304" pitchFamily="18" charset="0"/>
            </a:rPr>
            <a:t>Type 2 Diabetes is a long term health condition and one of the most common (Diabetes UK, 2023).</a:t>
          </a:r>
          <a:endParaRPr lang="en-GB">
            <a:latin typeface="Times New Roman" panose="02020603050405020304" pitchFamily="18" charset="0"/>
            <a:cs typeface="Times New Roman" panose="02020603050405020304" pitchFamily="18" charset="0"/>
          </a:endParaRPr>
        </a:p>
      </dgm:t>
    </dgm:pt>
    <dgm:pt modelId="{9FBDD8F0-7B3B-4771-8E74-0DB945A07CBC}" type="parTrans" cxnId="{2F2E3B8A-702B-409D-917C-582A000115B6}">
      <dgm:prSet/>
      <dgm:spPr/>
      <dgm:t>
        <a:bodyPr/>
        <a:lstStyle/>
        <a:p>
          <a:endParaRPr lang="en-GB"/>
        </a:p>
      </dgm:t>
    </dgm:pt>
    <dgm:pt modelId="{2F8B93A6-BD06-4BF2-BB29-6FACC188D291}" type="sibTrans" cxnId="{2F2E3B8A-702B-409D-917C-582A000115B6}">
      <dgm:prSet/>
      <dgm:spPr/>
      <dgm:t>
        <a:bodyPr/>
        <a:lstStyle/>
        <a:p>
          <a:endParaRPr lang="en-GB"/>
        </a:p>
      </dgm:t>
    </dgm:pt>
    <dgm:pt modelId="{D37BD3F2-BC0E-4636-98B6-5B4CDE509D3E}">
      <dgm:prSet/>
      <dgm:spPr/>
      <dgm:t>
        <a:bodyPr/>
        <a:lstStyle/>
        <a:p>
          <a:r>
            <a:rPr lang="en-US">
              <a:latin typeface="Times New Roman" panose="02020603050405020304" pitchFamily="18" charset="0"/>
              <a:cs typeface="Times New Roman" panose="02020603050405020304" pitchFamily="18" charset="0"/>
            </a:rPr>
            <a:t>To avoid dysfunction and to enhance the standard of living, very good management is needed.</a:t>
          </a:r>
          <a:endParaRPr lang="en-GB">
            <a:latin typeface="Times New Roman" panose="02020603050405020304" pitchFamily="18" charset="0"/>
            <a:cs typeface="Times New Roman" panose="02020603050405020304" pitchFamily="18" charset="0"/>
          </a:endParaRPr>
        </a:p>
      </dgm:t>
    </dgm:pt>
    <dgm:pt modelId="{7898A57B-C31C-4C91-8B0E-F41BC2FEC66A}" type="parTrans" cxnId="{F84C9052-DC27-4B01-A75F-E97AD0DAF639}">
      <dgm:prSet/>
      <dgm:spPr/>
      <dgm:t>
        <a:bodyPr/>
        <a:lstStyle/>
        <a:p>
          <a:endParaRPr lang="en-GB"/>
        </a:p>
      </dgm:t>
    </dgm:pt>
    <dgm:pt modelId="{B685EFAF-9825-44B1-A0BA-663824B7C423}" type="sibTrans" cxnId="{F84C9052-DC27-4B01-A75F-E97AD0DAF639}">
      <dgm:prSet/>
      <dgm:spPr/>
      <dgm:t>
        <a:bodyPr/>
        <a:lstStyle/>
        <a:p>
          <a:endParaRPr lang="en-GB"/>
        </a:p>
      </dgm:t>
    </dgm:pt>
    <dgm:pt modelId="{99EB7C88-78A0-4C81-BFA9-3EE5DEA1A0FC}">
      <dgm:prSet/>
      <dgm:spPr/>
      <dgm:t>
        <a:bodyPr/>
        <a:lstStyle/>
        <a:p>
          <a:r>
            <a:rPr lang="en-US">
              <a:latin typeface="Times New Roman" panose="02020603050405020304" pitchFamily="18" charset="0"/>
              <a:cs typeface="Times New Roman" panose="02020603050405020304" pitchFamily="18" charset="0"/>
            </a:rPr>
            <a:t>Current NHS and NICE guidance are used to ensure that the proposed care plan is appropriate.</a:t>
          </a:r>
          <a:endParaRPr lang="en-GB">
            <a:latin typeface="Times New Roman" panose="02020603050405020304" pitchFamily="18" charset="0"/>
            <a:cs typeface="Times New Roman" panose="02020603050405020304" pitchFamily="18" charset="0"/>
          </a:endParaRPr>
        </a:p>
      </dgm:t>
    </dgm:pt>
    <dgm:pt modelId="{A5273263-8052-491C-A59D-91E41AE1CBD4}" type="parTrans" cxnId="{D1239A28-615C-40E3-A8E5-9439A8473050}">
      <dgm:prSet/>
      <dgm:spPr/>
      <dgm:t>
        <a:bodyPr/>
        <a:lstStyle/>
        <a:p>
          <a:endParaRPr lang="en-GB"/>
        </a:p>
      </dgm:t>
    </dgm:pt>
    <dgm:pt modelId="{C1128997-337C-4EBF-B969-08389E32659D}" type="sibTrans" cxnId="{D1239A28-615C-40E3-A8E5-9439A8473050}">
      <dgm:prSet/>
      <dgm:spPr/>
      <dgm:t>
        <a:bodyPr/>
        <a:lstStyle/>
        <a:p>
          <a:endParaRPr lang="en-GB"/>
        </a:p>
      </dgm:t>
    </dgm:pt>
    <dgm:pt modelId="{1AFDD5DA-F753-4D02-9493-AE9ADBB4DF1F}" type="pres">
      <dgm:prSet presAssocID="{FF16E167-8B86-4DE1-8BE0-97F586F4CE5C}" presName="linear" presStyleCnt="0">
        <dgm:presLayoutVars>
          <dgm:animLvl val="lvl"/>
          <dgm:resizeHandles val="exact"/>
        </dgm:presLayoutVars>
      </dgm:prSet>
      <dgm:spPr/>
    </dgm:pt>
    <dgm:pt modelId="{14A5E12C-6617-49F0-878B-6C6E55318379}" type="pres">
      <dgm:prSet presAssocID="{17B56A3A-FF64-44F9-9F65-3AB30C01EB6C}" presName="parentText" presStyleLbl="node1" presStyleIdx="0" presStyleCnt="4">
        <dgm:presLayoutVars>
          <dgm:chMax val="0"/>
          <dgm:bulletEnabled val="1"/>
        </dgm:presLayoutVars>
      </dgm:prSet>
      <dgm:spPr/>
    </dgm:pt>
    <dgm:pt modelId="{8CC992E2-5FD5-4CF8-AC4C-8361BF18A7BF}" type="pres">
      <dgm:prSet presAssocID="{E805E8D5-8011-4D75-8E7E-9BCE6FEFBF82}" presName="spacer" presStyleCnt="0"/>
      <dgm:spPr/>
    </dgm:pt>
    <dgm:pt modelId="{1075B95E-B8B4-4BB9-A368-B09401ACFD95}" type="pres">
      <dgm:prSet presAssocID="{42699647-DB70-4000-A60D-55C36BAA13C4}" presName="parentText" presStyleLbl="node1" presStyleIdx="1" presStyleCnt="4">
        <dgm:presLayoutVars>
          <dgm:chMax val="0"/>
          <dgm:bulletEnabled val="1"/>
        </dgm:presLayoutVars>
      </dgm:prSet>
      <dgm:spPr/>
    </dgm:pt>
    <dgm:pt modelId="{5E191891-A9E1-4879-B9F9-C84DCDAF3DDA}" type="pres">
      <dgm:prSet presAssocID="{2F8B93A6-BD06-4BF2-BB29-6FACC188D291}" presName="spacer" presStyleCnt="0"/>
      <dgm:spPr/>
    </dgm:pt>
    <dgm:pt modelId="{873202FD-D2B0-4445-907A-573F413AD6DF}" type="pres">
      <dgm:prSet presAssocID="{D37BD3F2-BC0E-4636-98B6-5B4CDE509D3E}" presName="parentText" presStyleLbl="node1" presStyleIdx="2" presStyleCnt="4">
        <dgm:presLayoutVars>
          <dgm:chMax val="0"/>
          <dgm:bulletEnabled val="1"/>
        </dgm:presLayoutVars>
      </dgm:prSet>
      <dgm:spPr/>
    </dgm:pt>
    <dgm:pt modelId="{BE6ED0BF-9F89-4D58-ACDE-CD6DFD6CAE0D}" type="pres">
      <dgm:prSet presAssocID="{B685EFAF-9825-44B1-A0BA-663824B7C423}" presName="spacer" presStyleCnt="0"/>
      <dgm:spPr/>
    </dgm:pt>
    <dgm:pt modelId="{B373771D-03F4-4486-B4A5-8FA170C6D905}" type="pres">
      <dgm:prSet presAssocID="{99EB7C88-78A0-4C81-BFA9-3EE5DEA1A0FC}" presName="parentText" presStyleLbl="node1" presStyleIdx="3" presStyleCnt="4">
        <dgm:presLayoutVars>
          <dgm:chMax val="0"/>
          <dgm:bulletEnabled val="1"/>
        </dgm:presLayoutVars>
      </dgm:prSet>
      <dgm:spPr/>
    </dgm:pt>
  </dgm:ptLst>
  <dgm:cxnLst>
    <dgm:cxn modelId="{E122E90A-8AC3-43BF-A3C2-6339BEBC17F7}" type="presOf" srcId="{FF16E167-8B86-4DE1-8BE0-97F586F4CE5C}" destId="{1AFDD5DA-F753-4D02-9493-AE9ADBB4DF1F}" srcOrd="0" destOrd="0" presId="urn:microsoft.com/office/officeart/2005/8/layout/vList2"/>
    <dgm:cxn modelId="{48977015-039B-4C69-BACB-CAFDE34094AB}" srcId="{FF16E167-8B86-4DE1-8BE0-97F586F4CE5C}" destId="{17B56A3A-FF64-44F9-9F65-3AB30C01EB6C}" srcOrd="0" destOrd="0" parTransId="{195DCCD4-7DDD-4854-B3B4-E996B99E59F6}" sibTransId="{E805E8D5-8011-4D75-8E7E-9BCE6FEFBF82}"/>
    <dgm:cxn modelId="{6678BA23-AEC4-4639-A273-41EE740377CC}" type="presOf" srcId="{42699647-DB70-4000-A60D-55C36BAA13C4}" destId="{1075B95E-B8B4-4BB9-A368-B09401ACFD95}" srcOrd="0" destOrd="0" presId="urn:microsoft.com/office/officeart/2005/8/layout/vList2"/>
    <dgm:cxn modelId="{D1239A28-615C-40E3-A8E5-9439A8473050}" srcId="{FF16E167-8B86-4DE1-8BE0-97F586F4CE5C}" destId="{99EB7C88-78A0-4C81-BFA9-3EE5DEA1A0FC}" srcOrd="3" destOrd="0" parTransId="{A5273263-8052-491C-A59D-91E41AE1CBD4}" sibTransId="{C1128997-337C-4EBF-B969-08389E32659D}"/>
    <dgm:cxn modelId="{F84C9052-DC27-4B01-A75F-E97AD0DAF639}" srcId="{FF16E167-8B86-4DE1-8BE0-97F586F4CE5C}" destId="{D37BD3F2-BC0E-4636-98B6-5B4CDE509D3E}" srcOrd="2" destOrd="0" parTransId="{7898A57B-C31C-4C91-8B0E-F41BC2FEC66A}" sibTransId="{B685EFAF-9825-44B1-A0BA-663824B7C423}"/>
    <dgm:cxn modelId="{2BA18683-8449-4402-B28D-8802D4C50B12}" type="presOf" srcId="{D37BD3F2-BC0E-4636-98B6-5B4CDE509D3E}" destId="{873202FD-D2B0-4445-907A-573F413AD6DF}" srcOrd="0" destOrd="0" presId="urn:microsoft.com/office/officeart/2005/8/layout/vList2"/>
    <dgm:cxn modelId="{2F2E3B8A-702B-409D-917C-582A000115B6}" srcId="{FF16E167-8B86-4DE1-8BE0-97F586F4CE5C}" destId="{42699647-DB70-4000-A60D-55C36BAA13C4}" srcOrd="1" destOrd="0" parTransId="{9FBDD8F0-7B3B-4771-8E74-0DB945A07CBC}" sibTransId="{2F8B93A6-BD06-4BF2-BB29-6FACC188D291}"/>
    <dgm:cxn modelId="{2AF930D0-DC29-4709-A69A-BC2259DB07CA}" type="presOf" srcId="{99EB7C88-78A0-4C81-BFA9-3EE5DEA1A0FC}" destId="{B373771D-03F4-4486-B4A5-8FA170C6D905}" srcOrd="0" destOrd="0" presId="urn:microsoft.com/office/officeart/2005/8/layout/vList2"/>
    <dgm:cxn modelId="{D0FBDFD2-1E37-4DA5-9319-36E6C642D4FA}" type="presOf" srcId="{17B56A3A-FF64-44F9-9F65-3AB30C01EB6C}" destId="{14A5E12C-6617-49F0-878B-6C6E55318379}" srcOrd="0" destOrd="0" presId="urn:microsoft.com/office/officeart/2005/8/layout/vList2"/>
    <dgm:cxn modelId="{AA7B1D14-522A-41C4-8B02-AC38EB8F0D70}" type="presParOf" srcId="{1AFDD5DA-F753-4D02-9493-AE9ADBB4DF1F}" destId="{14A5E12C-6617-49F0-878B-6C6E55318379}" srcOrd="0" destOrd="0" presId="urn:microsoft.com/office/officeart/2005/8/layout/vList2"/>
    <dgm:cxn modelId="{94989BC5-B321-497E-9E85-8F8F131A32CB}" type="presParOf" srcId="{1AFDD5DA-F753-4D02-9493-AE9ADBB4DF1F}" destId="{8CC992E2-5FD5-4CF8-AC4C-8361BF18A7BF}" srcOrd="1" destOrd="0" presId="urn:microsoft.com/office/officeart/2005/8/layout/vList2"/>
    <dgm:cxn modelId="{593DC793-C1A0-40DC-83A5-17D9AB9CDAA8}" type="presParOf" srcId="{1AFDD5DA-F753-4D02-9493-AE9ADBB4DF1F}" destId="{1075B95E-B8B4-4BB9-A368-B09401ACFD95}" srcOrd="2" destOrd="0" presId="urn:microsoft.com/office/officeart/2005/8/layout/vList2"/>
    <dgm:cxn modelId="{F9657644-1CE3-4E35-BD81-C1184610907C}" type="presParOf" srcId="{1AFDD5DA-F753-4D02-9493-AE9ADBB4DF1F}" destId="{5E191891-A9E1-4879-B9F9-C84DCDAF3DDA}" srcOrd="3" destOrd="0" presId="urn:microsoft.com/office/officeart/2005/8/layout/vList2"/>
    <dgm:cxn modelId="{055BB4D6-EB42-4C40-94FA-DD8F4CBA0807}" type="presParOf" srcId="{1AFDD5DA-F753-4D02-9493-AE9ADBB4DF1F}" destId="{873202FD-D2B0-4445-907A-573F413AD6DF}" srcOrd="4" destOrd="0" presId="urn:microsoft.com/office/officeart/2005/8/layout/vList2"/>
    <dgm:cxn modelId="{3E3C25E7-A8C1-4350-90AF-E95ACF8378EB}" type="presParOf" srcId="{1AFDD5DA-F753-4D02-9493-AE9ADBB4DF1F}" destId="{BE6ED0BF-9F89-4D58-ACDE-CD6DFD6CAE0D}" srcOrd="5" destOrd="0" presId="urn:microsoft.com/office/officeart/2005/8/layout/vList2"/>
    <dgm:cxn modelId="{7CE563D4-30B0-4F24-A5D3-5794F73B4160}" type="presParOf" srcId="{1AFDD5DA-F753-4D02-9493-AE9ADBB4DF1F}" destId="{B373771D-03F4-4486-B4A5-8FA170C6D905}"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2A4C23-CB1E-4CA7-967C-5FBFA4C42E1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B242D52C-9761-420C-9FCD-8C48B28B8459}">
      <dgm:prSet custT="1"/>
      <dgm:spPr/>
      <dgm:t>
        <a:bodyPr/>
        <a:lstStyle/>
        <a:p>
          <a:r>
            <a:rPr lang="en-US" sz="2400">
              <a:latin typeface="Times New Roman" panose="02020603050405020304" pitchFamily="18" charset="0"/>
              <a:cs typeface="Times New Roman" panose="02020603050405020304" pitchFamily="18" charset="0"/>
            </a:rPr>
            <a:t>Type 2 Diabetes Mellitus (T2DM) is a chronic metabolic condition in which the blood glucose rises (Himanshu, Ali and </a:t>
          </a:r>
          <a:r>
            <a:rPr lang="en-US" sz="2400" err="1">
              <a:latin typeface="Times New Roman" panose="02020603050405020304" pitchFamily="18" charset="0"/>
              <a:cs typeface="Times New Roman" panose="02020603050405020304" pitchFamily="18" charset="0"/>
            </a:rPr>
            <a:t>Wamique</a:t>
          </a:r>
          <a:r>
            <a:rPr lang="en-US" sz="2400">
              <a:latin typeface="Times New Roman" panose="02020603050405020304" pitchFamily="18" charset="0"/>
              <a:cs typeface="Times New Roman" panose="02020603050405020304" pitchFamily="18" charset="0"/>
            </a:rPr>
            <a:t>, 2020).</a:t>
          </a:r>
          <a:endParaRPr lang="en-GB" sz="2400">
            <a:latin typeface="Times New Roman" panose="02020603050405020304" pitchFamily="18" charset="0"/>
            <a:cs typeface="Times New Roman" panose="02020603050405020304" pitchFamily="18" charset="0"/>
          </a:endParaRPr>
        </a:p>
      </dgm:t>
    </dgm:pt>
    <dgm:pt modelId="{026301A7-AF3D-455D-A8D7-3824C61957E3}" type="parTrans" cxnId="{43F31CEF-3762-4C5A-8282-5492E14E2861}">
      <dgm:prSet/>
      <dgm:spPr/>
      <dgm:t>
        <a:bodyPr/>
        <a:lstStyle/>
        <a:p>
          <a:endParaRPr lang="en-GB"/>
        </a:p>
      </dgm:t>
    </dgm:pt>
    <dgm:pt modelId="{D65F588C-891D-4915-90A5-9AEAE992BBD6}" type="sibTrans" cxnId="{43F31CEF-3762-4C5A-8282-5492E14E2861}">
      <dgm:prSet/>
      <dgm:spPr/>
      <dgm:t>
        <a:bodyPr/>
        <a:lstStyle/>
        <a:p>
          <a:endParaRPr lang="en-GB"/>
        </a:p>
      </dgm:t>
    </dgm:pt>
    <dgm:pt modelId="{A667ED1E-8940-4620-9D9E-69B6CD2E7FFC}">
      <dgm:prSet custT="1"/>
      <dgm:spPr/>
      <dgm:t>
        <a:bodyPr/>
        <a:lstStyle/>
        <a:p>
          <a:r>
            <a:rPr lang="en-US" sz="2400">
              <a:latin typeface="Times New Roman" panose="02020603050405020304" pitchFamily="18" charset="0"/>
              <a:cs typeface="Times New Roman" panose="02020603050405020304" pitchFamily="18" charset="0"/>
            </a:rPr>
            <a:t>It occurs when the body either becomes resistant to insulin or the body does not make enough insulin.</a:t>
          </a:r>
          <a:endParaRPr lang="en-GB" sz="2400">
            <a:latin typeface="Times New Roman" panose="02020603050405020304" pitchFamily="18" charset="0"/>
            <a:cs typeface="Times New Roman" panose="02020603050405020304" pitchFamily="18" charset="0"/>
          </a:endParaRPr>
        </a:p>
      </dgm:t>
    </dgm:pt>
    <dgm:pt modelId="{F59D05B8-DBDA-4202-B294-368D99223E2A}" type="parTrans" cxnId="{70FE315A-A8D9-4BF6-85D8-850CF92A844E}">
      <dgm:prSet/>
      <dgm:spPr/>
      <dgm:t>
        <a:bodyPr/>
        <a:lstStyle/>
        <a:p>
          <a:endParaRPr lang="en-GB"/>
        </a:p>
      </dgm:t>
    </dgm:pt>
    <dgm:pt modelId="{8D65002B-A1DC-436C-AC69-1625ED8D52BA}" type="sibTrans" cxnId="{70FE315A-A8D9-4BF6-85D8-850CF92A844E}">
      <dgm:prSet/>
      <dgm:spPr/>
      <dgm:t>
        <a:bodyPr/>
        <a:lstStyle/>
        <a:p>
          <a:endParaRPr lang="en-GB"/>
        </a:p>
      </dgm:t>
    </dgm:pt>
    <dgm:pt modelId="{EC7C7164-FF98-4209-90BA-381C75BE4E82}">
      <dgm:prSet custT="1"/>
      <dgm:spPr/>
      <dgm:t>
        <a:bodyPr/>
        <a:lstStyle/>
        <a:p>
          <a:r>
            <a:rPr lang="en-US" sz="2400">
              <a:latin typeface="Times New Roman" panose="02020603050405020304" pitchFamily="18" charset="0"/>
              <a:cs typeface="Times New Roman" panose="02020603050405020304" pitchFamily="18" charset="0"/>
            </a:rPr>
            <a:t>Uncontrolled diabetes may cause significant problems in various body organs (Lotfy et al., 2017).</a:t>
          </a:r>
          <a:endParaRPr lang="en-GB" sz="2400">
            <a:latin typeface="Times New Roman" panose="02020603050405020304" pitchFamily="18" charset="0"/>
            <a:cs typeface="Times New Roman" panose="02020603050405020304" pitchFamily="18" charset="0"/>
          </a:endParaRPr>
        </a:p>
      </dgm:t>
    </dgm:pt>
    <dgm:pt modelId="{ABBA8A94-6C14-4915-A302-4DB42D9A0D91}" type="parTrans" cxnId="{69586696-F98C-4D2B-A106-55B7932BDE72}">
      <dgm:prSet/>
      <dgm:spPr/>
      <dgm:t>
        <a:bodyPr/>
        <a:lstStyle/>
        <a:p>
          <a:endParaRPr lang="en-GB"/>
        </a:p>
      </dgm:t>
    </dgm:pt>
    <dgm:pt modelId="{B2A2123B-3776-4282-AD6C-7A1775F4A9AB}" type="sibTrans" cxnId="{69586696-F98C-4D2B-A106-55B7932BDE72}">
      <dgm:prSet/>
      <dgm:spPr/>
      <dgm:t>
        <a:bodyPr/>
        <a:lstStyle/>
        <a:p>
          <a:endParaRPr lang="en-GB"/>
        </a:p>
      </dgm:t>
    </dgm:pt>
    <dgm:pt modelId="{2779C49F-A09C-4D18-9958-4D7E28F97EE8}">
      <dgm:prSet custT="1"/>
      <dgm:spPr/>
      <dgm:t>
        <a:bodyPr/>
        <a:lstStyle/>
        <a:p>
          <a:r>
            <a:rPr lang="en-US" sz="2400">
              <a:latin typeface="Times New Roman" panose="02020603050405020304" pitchFamily="18" charset="0"/>
              <a:cs typeface="Times New Roman" panose="02020603050405020304" pitchFamily="18" charset="0"/>
            </a:rPr>
            <a:t>Early diagnosis and proper management are vital to minimising health risks.</a:t>
          </a:r>
          <a:endParaRPr lang="en-GB" sz="2400">
            <a:latin typeface="Times New Roman" panose="02020603050405020304" pitchFamily="18" charset="0"/>
            <a:cs typeface="Times New Roman" panose="02020603050405020304" pitchFamily="18" charset="0"/>
          </a:endParaRPr>
        </a:p>
      </dgm:t>
    </dgm:pt>
    <dgm:pt modelId="{0CAA0B98-2EEE-4796-AC52-FEC0AFB4C0C1}" type="parTrans" cxnId="{D2CCA5DC-ACD0-43C8-B4BA-AEA20563A16D}">
      <dgm:prSet/>
      <dgm:spPr/>
      <dgm:t>
        <a:bodyPr/>
        <a:lstStyle/>
        <a:p>
          <a:endParaRPr lang="en-GB"/>
        </a:p>
      </dgm:t>
    </dgm:pt>
    <dgm:pt modelId="{0DA7357C-BAE2-4FA9-A59F-1E0D5663F046}" type="sibTrans" cxnId="{D2CCA5DC-ACD0-43C8-B4BA-AEA20563A16D}">
      <dgm:prSet/>
      <dgm:spPr/>
      <dgm:t>
        <a:bodyPr/>
        <a:lstStyle/>
        <a:p>
          <a:endParaRPr lang="en-GB"/>
        </a:p>
      </dgm:t>
    </dgm:pt>
    <dgm:pt modelId="{54EBAAD5-9D2C-4DE2-99D2-CD35EB871CAD}" type="pres">
      <dgm:prSet presAssocID="{452A4C23-CB1E-4CA7-967C-5FBFA4C42E13}" presName="vert0" presStyleCnt="0">
        <dgm:presLayoutVars>
          <dgm:dir/>
          <dgm:animOne val="branch"/>
          <dgm:animLvl val="lvl"/>
        </dgm:presLayoutVars>
      </dgm:prSet>
      <dgm:spPr/>
    </dgm:pt>
    <dgm:pt modelId="{E7A247A2-105A-4C33-B40D-D6198B91EA5D}" type="pres">
      <dgm:prSet presAssocID="{B242D52C-9761-420C-9FCD-8C48B28B8459}" presName="thickLine" presStyleLbl="alignNode1" presStyleIdx="0" presStyleCnt="4"/>
      <dgm:spPr/>
    </dgm:pt>
    <dgm:pt modelId="{09A38E0B-0517-4F07-97AA-6EA2218D0536}" type="pres">
      <dgm:prSet presAssocID="{B242D52C-9761-420C-9FCD-8C48B28B8459}" presName="horz1" presStyleCnt="0"/>
      <dgm:spPr/>
    </dgm:pt>
    <dgm:pt modelId="{0546A8EB-8592-4969-8D30-CFDCF1EC0442}" type="pres">
      <dgm:prSet presAssocID="{B242D52C-9761-420C-9FCD-8C48B28B8459}" presName="tx1" presStyleLbl="revTx" presStyleIdx="0" presStyleCnt="4"/>
      <dgm:spPr/>
    </dgm:pt>
    <dgm:pt modelId="{57E47C21-FB2B-4435-B2D5-BA18947EF3BE}" type="pres">
      <dgm:prSet presAssocID="{B242D52C-9761-420C-9FCD-8C48B28B8459}" presName="vert1" presStyleCnt="0"/>
      <dgm:spPr/>
    </dgm:pt>
    <dgm:pt modelId="{9F20C0E0-D119-4E04-9F68-99F1DD1F81B2}" type="pres">
      <dgm:prSet presAssocID="{A667ED1E-8940-4620-9D9E-69B6CD2E7FFC}" presName="thickLine" presStyleLbl="alignNode1" presStyleIdx="1" presStyleCnt="4"/>
      <dgm:spPr/>
    </dgm:pt>
    <dgm:pt modelId="{6A98402D-1D6E-42EE-8C5C-04F459698EE9}" type="pres">
      <dgm:prSet presAssocID="{A667ED1E-8940-4620-9D9E-69B6CD2E7FFC}" presName="horz1" presStyleCnt="0"/>
      <dgm:spPr/>
    </dgm:pt>
    <dgm:pt modelId="{E66DB528-6386-43DE-A67E-FE48832B876D}" type="pres">
      <dgm:prSet presAssocID="{A667ED1E-8940-4620-9D9E-69B6CD2E7FFC}" presName="tx1" presStyleLbl="revTx" presStyleIdx="1" presStyleCnt="4"/>
      <dgm:spPr/>
    </dgm:pt>
    <dgm:pt modelId="{21EF05A9-C369-4B48-AC8F-F55E9B781BDC}" type="pres">
      <dgm:prSet presAssocID="{A667ED1E-8940-4620-9D9E-69B6CD2E7FFC}" presName="vert1" presStyleCnt="0"/>
      <dgm:spPr/>
    </dgm:pt>
    <dgm:pt modelId="{7E58B5C4-9FC0-44AF-908D-2262B569C48C}" type="pres">
      <dgm:prSet presAssocID="{EC7C7164-FF98-4209-90BA-381C75BE4E82}" presName="thickLine" presStyleLbl="alignNode1" presStyleIdx="2" presStyleCnt="4"/>
      <dgm:spPr/>
    </dgm:pt>
    <dgm:pt modelId="{C462C629-581C-4201-888C-8DB64554DE7D}" type="pres">
      <dgm:prSet presAssocID="{EC7C7164-FF98-4209-90BA-381C75BE4E82}" presName="horz1" presStyleCnt="0"/>
      <dgm:spPr/>
    </dgm:pt>
    <dgm:pt modelId="{59B3055C-175B-4D12-8432-47E19F2A21FE}" type="pres">
      <dgm:prSet presAssocID="{EC7C7164-FF98-4209-90BA-381C75BE4E82}" presName="tx1" presStyleLbl="revTx" presStyleIdx="2" presStyleCnt="4"/>
      <dgm:spPr/>
    </dgm:pt>
    <dgm:pt modelId="{3C815D21-57D5-47C7-9664-90C892132587}" type="pres">
      <dgm:prSet presAssocID="{EC7C7164-FF98-4209-90BA-381C75BE4E82}" presName="vert1" presStyleCnt="0"/>
      <dgm:spPr/>
    </dgm:pt>
    <dgm:pt modelId="{7A501A9F-4139-4F56-B729-4D53BC45C665}" type="pres">
      <dgm:prSet presAssocID="{2779C49F-A09C-4D18-9958-4D7E28F97EE8}" presName="thickLine" presStyleLbl="alignNode1" presStyleIdx="3" presStyleCnt="4"/>
      <dgm:spPr/>
    </dgm:pt>
    <dgm:pt modelId="{28A99FC8-2248-4181-9EA8-AE8AED63C321}" type="pres">
      <dgm:prSet presAssocID="{2779C49F-A09C-4D18-9958-4D7E28F97EE8}" presName="horz1" presStyleCnt="0"/>
      <dgm:spPr/>
    </dgm:pt>
    <dgm:pt modelId="{54A8B467-89E0-4FF4-AEB9-5C5BAFDD1655}" type="pres">
      <dgm:prSet presAssocID="{2779C49F-A09C-4D18-9958-4D7E28F97EE8}" presName="tx1" presStyleLbl="revTx" presStyleIdx="3" presStyleCnt="4"/>
      <dgm:spPr/>
    </dgm:pt>
    <dgm:pt modelId="{B88AD9FD-FBDD-4EA8-8862-4325502997C0}" type="pres">
      <dgm:prSet presAssocID="{2779C49F-A09C-4D18-9958-4D7E28F97EE8}" presName="vert1" presStyleCnt="0"/>
      <dgm:spPr/>
    </dgm:pt>
  </dgm:ptLst>
  <dgm:cxnLst>
    <dgm:cxn modelId="{B5D6F00E-A5B3-4E88-A31F-2F86C77FB7EC}" type="presOf" srcId="{EC7C7164-FF98-4209-90BA-381C75BE4E82}" destId="{59B3055C-175B-4D12-8432-47E19F2A21FE}" srcOrd="0" destOrd="0" presId="urn:microsoft.com/office/officeart/2008/layout/LinedList"/>
    <dgm:cxn modelId="{BE2D316B-DB01-4BD8-8958-7465F80C87DA}" type="presOf" srcId="{2779C49F-A09C-4D18-9958-4D7E28F97EE8}" destId="{54A8B467-89E0-4FF4-AEB9-5C5BAFDD1655}" srcOrd="0" destOrd="0" presId="urn:microsoft.com/office/officeart/2008/layout/LinedList"/>
    <dgm:cxn modelId="{A198D84D-B30D-4D1D-ADEC-8F61D61FB1A9}" type="presOf" srcId="{B242D52C-9761-420C-9FCD-8C48B28B8459}" destId="{0546A8EB-8592-4969-8D30-CFDCF1EC0442}" srcOrd="0" destOrd="0" presId="urn:microsoft.com/office/officeart/2008/layout/LinedList"/>
    <dgm:cxn modelId="{DADDFF70-5B3A-4D22-9215-8F227585BC38}" type="presOf" srcId="{A667ED1E-8940-4620-9D9E-69B6CD2E7FFC}" destId="{E66DB528-6386-43DE-A67E-FE48832B876D}" srcOrd="0" destOrd="0" presId="urn:microsoft.com/office/officeart/2008/layout/LinedList"/>
    <dgm:cxn modelId="{70FE315A-A8D9-4BF6-85D8-850CF92A844E}" srcId="{452A4C23-CB1E-4CA7-967C-5FBFA4C42E13}" destId="{A667ED1E-8940-4620-9D9E-69B6CD2E7FFC}" srcOrd="1" destOrd="0" parTransId="{F59D05B8-DBDA-4202-B294-368D99223E2A}" sibTransId="{8D65002B-A1DC-436C-AC69-1625ED8D52BA}"/>
    <dgm:cxn modelId="{69586696-F98C-4D2B-A106-55B7932BDE72}" srcId="{452A4C23-CB1E-4CA7-967C-5FBFA4C42E13}" destId="{EC7C7164-FF98-4209-90BA-381C75BE4E82}" srcOrd="2" destOrd="0" parTransId="{ABBA8A94-6C14-4915-A302-4DB42D9A0D91}" sibTransId="{B2A2123B-3776-4282-AD6C-7A1775F4A9AB}"/>
    <dgm:cxn modelId="{D2CCA5DC-ACD0-43C8-B4BA-AEA20563A16D}" srcId="{452A4C23-CB1E-4CA7-967C-5FBFA4C42E13}" destId="{2779C49F-A09C-4D18-9958-4D7E28F97EE8}" srcOrd="3" destOrd="0" parTransId="{0CAA0B98-2EEE-4796-AC52-FEC0AFB4C0C1}" sibTransId="{0DA7357C-BAE2-4FA9-A59F-1E0D5663F046}"/>
    <dgm:cxn modelId="{58AF81EA-5D8B-46CC-80A0-E81472867527}" type="presOf" srcId="{452A4C23-CB1E-4CA7-967C-5FBFA4C42E13}" destId="{54EBAAD5-9D2C-4DE2-99D2-CD35EB871CAD}" srcOrd="0" destOrd="0" presId="urn:microsoft.com/office/officeart/2008/layout/LinedList"/>
    <dgm:cxn modelId="{43F31CEF-3762-4C5A-8282-5492E14E2861}" srcId="{452A4C23-CB1E-4CA7-967C-5FBFA4C42E13}" destId="{B242D52C-9761-420C-9FCD-8C48B28B8459}" srcOrd="0" destOrd="0" parTransId="{026301A7-AF3D-455D-A8D7-3824C61957E3}" sibTransId="{D65F588C-891D-4915-90A5-9AEAE992BBD6}"/>
    <dgm:cxn modelId="{38539B44-6DF5-4427-A143-6EC3AA06795E}" type="presParOf" srcId="{54EBAAD5-9D2C-4DE2-99D2-CD35EB871CAD}" destId="{E7A247A2-105A-4C33-B40D-D6198B91EA5D}" srcOrd="0" destOrd="0" presId="urn:microsoft.com/office/officeart/2008/layout/LinedList"/>
    <dgm:cxn modelId="{CAFE5CD9-F6F1-4A1B-8F44-E163CC553058}" type="presParOf" srcId="{54EBAAD5-9D2C-4DE2-99D2-CD35EB871CAD}" destId="{09A38E0B-0517-4F07-97AA-6EA2218D0536}" srcOrd="1" destOrd="0" presId="urn:microsoft.com/office/officeart/2008/layout/LinedList"/>
    <dgm:cxn modelId="{D0424B80-AA47-4E2D-8D36-D6555D69DE97}" type="presParOf" srcId="{09A38E0B-0517-4F07-97AA-6EA2218D0536}" destId="{0546A8EB-8592-4969-8D30-CFDCF1EC0442}" srcOrd="0" destOrd="0" presId="urn:microsoft.com/office/officeart/2008/layout/LinedList"/>
    <dgm:cxn modelId="{D78DB0CE-27E7-47EB-BE9B-CD8C6BD1470A}" type="presParOf" srcId="{09A38E0B-0517-4F07-97AA-6EA2218D0536}" destId="{57E47C21-FB2B-4435-B2D5-BA18947EF3BE}" srcOrd="1" destOrd="0" presId="urn:microsoft.com/office/officeart/2008/layout/LinedList"/>
    <dgm:cxn modelId="{880F8A05-B3EE-4FE8-95FC-ABE92869EA5E}" type="presParOf" srcId="{54EBAAD5-9D2C-4DE2-99D2-CD35EB871CAD}" destId="{9F20C0E0-D119-4E04-9F68-99F1DD1F81B2}" srcOrd="2" destOrd="0" presId="urn:microsoft.com/office/officeart/2008/layout/LinedList"/>
    <dgm:cxn modelId="{5076E74D-0780-417F-862A-96FC1AF69003}" type="presParOf" srcId="{54EBAAD5-9D2C-4DE2-99D2-CD35EB871CAD}" destId="{6A98402D-1D6E-42EE-8C5C-04F459698EE9}" srcOrd="3" destOrd="0" presId="urn:microsoft.com/office/officeart/2008/layout/LinedList"/>
    <dgm:cxn modelId="{CEC68C35-18FF-4FA8-B643-A0BB935B35D4}" type="presParOf" srcId="{6A98402D-1D6E-42EE-8C5C-04F459698EE9}" destId="{E66DB528-6386-43DE-A67E-FE48832B876D}" srcOrd="0" destOrd="0" presId="urn:microsoft.com/office/officeart/2008/layout/LinedList"/>
    <dgm:cxn modelId="{1597F5D6-DFED-49C4-A7BC-6AAA008F26DF}" type="presParOf" srcId="{6A98402D-1D6E-42EE-8C5C-04F459698EE9}" destId="{21EF05A9-C369-4B48-AC8F-F55E9B781BDC}" srcOrd="1" destOrd="0" presId="urn:microsoft.com/office/officeart/2008/layout/LinedList"/>
    <dgm:cxn modelId="{54C8D3C6-AE79-43B4-A4AD-2DEF246DE7F1}" type="presParOf" srcId="{54EBAAD5-9D2C-4DE2-99D2-CD35EB871CAD}" destId="{7E58B5C4-9FC0-44AF-908D-2262B569C48C}" srcOrd="4" destOrd="0" presId="urn:microsoft.com/office/officeart/2008/layout/LinedList"/>
    <dgm:cxn modelId="{B637CD1A-2289-4FEB-8D57-7271E36AA316}" type="presParOf" srcId="{54EBAAD5-9D2C-4DE2-99D2-CD35EB871CAD}" destId="{C462C629-581C-4201-888C-8DB64554DE7D}" srcOrd="5" destOrd="0" presId="urn:microsoft.com/office/officeart/2008/layout/LinedList"/>
    <dgm:cxn modelId="{2B022920-32F0-44D8-9CA2-7F0D5C01F344}" type="presParOf" srcId="{C462C629-581C-4201-888C-8DB64554DE7D}" destId="{59B3055C-175B-4D12-8432-47E19F2A21FE}" srcOrd="0" destOrd="0" presId="urn:microsoft.com/office/officeart/2008/layout/LinedList"/>
    <dgm:cxn modelId="{7023D9A7-B28F-4FDF-9E7B-080DCCE97726}" type="presParOf" srcId="{C462C629-581C-4201-888C-8DB64554DE7D}" destId="{3C815D21-57D5-47C7-9664-90C892132587}" srcOrd="1" destOrd="0" presId="urn:microsoft.com/office/officeart/2008/layout/LinedList"/>
    <dgm:cxn modelId="{37683192-4738-4EBA-8647-E7A144D8840E}" type="presParOf" srcId="{54EBAAD5-9D2C-4DE2-99D2-CD35EB871CAD}" destId="{7A501A9F-4139-4F56-B729-4D53BC45C665}" srcOrd="6" destOrd="0" presId="urn:microsoft.com/office/officeart/2008/layout/LinedList"/>
    <dgm:cxn modelId="{BD63319D-A4A5-4006-95EA-9911CEAAEF77}" type="presParOf" srcId="{54EBAAD5-9D2C-4DE2-99D2-CD35EB871CAD}" destId="{28A99FC8-2248-4181-9EA8-AE8AED63C321}" srcOrd="7" destOrd="0" presId="urn:microsoft.com/office/officeart/2008/layout/LinedList"/>
    <dgm:cxn modelId="{A2B37B1E-AE90-41F3-95F9-957EF7FCA3A7}" type="presParOf" srcId="{28A99FC8-2248-4181-9EA8-AE8AED63C321}" destId="{54A8B467-89E0-4FF4-AEB9-5C5BAFDD1655}" srcOrd="0" destOrd="0" presId="urn:microsoft.com/office/officeart/2008/layout/LinedList"/>
    <dgm:cxn modelId="{31521CCA-9BF3-4AFE-A390-51BA93FAA1E2}" type="presParOf" srcId="{28A99FC8-2248-4181-9EA8-AE8AED63C321}" destId="{B88AD9FD-FBDD-4EA8-8862-4325502997C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CDCC3B-6065-4895-A06F-FA039A312222}"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CA6428FA-EC0B-4379-B9BF-48CFB98D218E}">
      <dgm:prSet custT="1"/>
      <dgm:spPr/>
      <dgm:t>
        <a:bodyPr/>
        <a:lstStyle/>
        <a:p>
          <a:pPr algn="just"/>
          <a:r>
            <a:rPr lang="en-US" sz="2400">
              <a:latin typeface="Times New Roman" panose="02020603050405020304" pitchFamily="18" charset="0"/>
              <a:cs typeface="Times New Roman" panose="02020603050405020304" pitchFamily="18" charset="0"/>
            </a:rPr>
            <a:t>The pancreas is a key organ responsible for regulating blood glucose levels (Lema, 2021).</a:t>
          </a:r>
          <a:endParaRPr lang="en-GB" sz="2400">
            <a:latin typeface="Times New Roman" panose="02020603050405020304" pitchFamily="18" charset="0"/>
            <a:cs typeface="Times New Roman" panose="02020603050405020304" pitchFamily="18" charset="0"/>
          </a:endParaRPr>
        </a:p>
      </dgm:t>
    </dgm:pt>
    <dgm:pt modelId="{27275EE2-9888-4708-93E8-407DBD0B0500}" type="parTrans" cxnId="{8BD5E4C3-7062-4B32-99DB-92550545C4FA}">
      <dgm:prSet/>
      <dgm:spPr/>
      <dgm:t>
        <a:bodyPr/>
        <a:lstStyle/>
        <a:p>
          <a:endParaRPr lang="en-GB"/>
        </a:p>
      </dgm:t>
    </dgm:pt>
    <dgm:pt modelId="{7C5F8387-B9E9-4DC6-A18A-CCDFD61A9286}" type="sibTrans" cxnId="{8BD5E4C3-7062-4B32-99DB-92550545C4FA}">
      <dgm:prSet/>
      <dgm:spPr/>
      <dgm:t>
        <a:bodyPr/>
        <a:lstStyle/>
        <a:p>
          <a:endParaRPr lang="en-GB"/>
        </a:p>
      </dgm:t>
    </dgm:pt>
    <dgm:pt modelId="{3C85E9AB-9735-478D-865B-2CC5E27846CC}">
      <dgm:prSet custT="1"/>
      <dgm:spPr/>
      <dgm:t>
        <a:bodyPr/>
        <a:lstStyle/>
        <a:p>
          <a:pPr algn="just"/>
          <a:r>
            <a:rPr lang="en-US" sz="2400">
              <a:latin typeface="Times New Roman" panose="02020603050405020304" pitchFamily="18" charset="0"/>
              <a:cs typeface="Times New Roman" panose="02020603050405020304" pitchFamily="18" charset="0"/>
            </a:rPr>
            <a:t>Specialised beta cells within the pancreas develop the hormone insulin.</a:t>
          </a:r>
          <a:endParaRPr lang="en-GB" sz="2400">
            <a:latin typeface="Times New Roman" panose="02020603050405020304" pitchFamily="18" charset="0"/>
            <a:cs typeface="Times New Roman" panose="02020603050405020304" pitchFamily="18" charset="0"/>
          </a:endParaRPr>
        </a:p>
      </dgm:t>
    </dgm:pt>
    <dgm:pt modelId="{492C7B5A-0722-4B52-BD8B-0D6906A21502}" type="parTrans" cxnId="{9FC9B66C-5B79-48B5-8B66-36B0AE95AE7C}">
      <dgm:prSet/>
      <dgm:spPr/>
      <dgm:t>
        <a:bodyPr/>
        <a:lstStyle/>
        <a:p>
          <a:endParaRPr lang="en-GB"/>
        </a:p>
      </dgm:t>
    </dgm:pt>
    <dgm:pt modelId="{AAB5D3A5-8184-4335-8FCA-A6EB7F288DD5}" type="sibTrans" cxnId="{9FC9B66C-5B79-48B5-8B66-36B0AE95AE7C}">
      <dgm:prSet/>
      <dgm:spPr/>
      <dgm:t>
        <a:bodyPr/>
        <a:lstStyle/>
        <a:p>
          <a:endParaRPr lang="en-GB"/>
        </a:p>
      </dgm:t>
    </dgm:pt>
    <dgm:pt modelId="{5A736427-34C3-4AA3-8D22-C0BBB2CB7CF5}">
      <dgm:prSet custT="1"/>
      <dgm:spPr/>
      <dgm:t>
        <a:bodyPr/>
        <a:lstStyle/>
        <a:p>
          <a:pPr algn="just"/>
          <a:r>
            <a:rPr lang="en-US" sz="2400">
              <a:latin typeface="Times New Roman" panose="02020603050405020304" pitchFamily="18" charset="0"/>
              <a:cs typeface="Times New Roman" panose="02020603050405020304" pitchFamily="18" charset="0"/>
            </a:rPr>
            <a:t>Insulin facilitates the movement of glucose from the bloodstream into body cells (</a:t>
          </a:r>
          <a:r>
            <a:rPr lang="en-GB" sz="2400" err="1">
              <a:latin typeface="Times New Roman" panose="02020603050405020304" pitchFamily="18" charset="0"/>
              <a:cs typeface="Times New Roman" panose="02020603050405020304" pitchFamily="18" charset="0"/>
            </a:rPr>
            <a:t>Świderska</a:t>
          </a:r>
          <a:r>
            <a:rPr lang="en-GB" sz="2400">
              <a:latin typeface="Times New Roman" panose="02020603050405020304" pitchFamily="18" charset="0"/>
              <a:cs typeface="Times New Roman" panose="02020603050405020304" pitchFamily="18" charset="0"/>
            </a:rPr>
            <a:t> et al., 2020)</a:t>
          </a:r>
          <a:r>
            <a:rPr lang="en-US" sz="2400">
              <a:latin typeface="Times New Roman" panose="02020603050405020304" pitchFamily="18" charset="0"/>
              <a:cs typeface="Times New Roman" panose="02020603050405020304" pitchFamily="18" charset="0"/>
            </a:rPr>
            <a:t>.</a:t>
          </a:r>
          <a:endParaRPr lang="en-GB" sz="2400">
            <a:latin typeface="Times New Roman" panose="02020603050405020304" pitchFamily="18" charset="0"/>
            <a:cs typeface="Times New Roman" panose="02020603050405020304" pitchFamily="18" charset="0"/>
          </a:endParaRPr>
        </a:p>
      </dgm:t>
    </dgm:pt>
    <dgm:pt modelId="{F719D6C5-F6F1-4DF2-B14F-A88922435D60}" type="parTrans" cxnId="{6303B35B-B44A-4884-8DC6-5D0D431074BB}">
      <dgm:prSet/>
      <dgm:spPr/>
      <dgm:t>
        <a:bodyPr/>
        <a:lstStyle/>
        <a:p>
          <a:endParaRPr lang="en-GB"/>
        </a:p>
      </dgm:t>
    </dgm:pt>
    <dgm:pt modelId="{F3C6940A-ED50-47F7-9587-5DD4493462CD}" type="sibTrans" cxnId="{6303B35B-B44A-4884-8DC6-5D0D431074BB}">
      <dgm:prSet/>
      <dgm:spPr/>
      <dgm:t>
        <a:bodyPr/>
        <a:lstStyle/>
        <a:p>
          <a:endParaRPr lang="en-GB"/>
        </a:p>
      </dgm:t>
    </dgm:pt>
    <dgm:pt modelId="{259B7367-98E7-4F92-94B4-40E7E6253847}">
      <dgm:prSet custT="1"/>
      <dgm:spPr/>
      <dgm:t>
        <a:bodyPr/>
        <a:lstStyle/>
        <a:p>
          <a:pPr algn="just"/>
          <a:r>
            <a:rPr lang="en-US" sz="2400">
              <a:latin typeface="Times New Roman" panose="02020603050405020304" pitchFamily="18" charset="0"/>
              <a:cs typeface="Times New Roman" panose="02020603050405020304" pitchFamily="18" charset="0"/>
            </a:rPr>
            <a:t>This process helps maintain normal energy production and metabolic balance.</a:t>
          </a:r>
          <a:endParaRPr lang="en-GB" sz="2400">
            <a:latin typeface="Times New Roman" panose="02020603050405020304" pitchFamily="18" charset="0"/>
            <a:cs typeface="Times New Roman" panose="02020603050405020304" pitchFamily="18" charset="0"/>
          </a:endParaRPr>
        </a:p>
      </dgm:t>
    </dgm:pt>
    <dgm:pt modelId="{9A37F5E4-DF9D-4F2F-A0BA-29114AD9D89A}" type="parTrans" cxnId="{17A20EC4-0F2A-479E-9F32-349019EB4766}">
      <dgm:prSet/>
      <dgm:spPr/>
      <dgm:t>
        <a:bodyPr/>
        <a:lstStyle/>
        <a:p>
          <a:endParaRPr lang="en-GB"/>
        </a:p>
      </dgm:t>
    </dgm:pt>
    <dgm:pt modelId="{7CDEBEC6-8AFE-4F0C-A0A6-F518E1D7D3A9}" type="sibTrans" cxnId="{17A20EC4-0F2A-479E-9F32-349019EB4766}">
      <dgm:prSet/>
      <dgm:spPr/>
      <dgm:t>
        <a:bodyPr/>
        <a:lstStyle/>
        <a:p>
          <a:endParaRPr lang="en-GB"/>
        </a:p>
      </dgm:t>
    </dgm:pt>
    <dgm:pt modelId="{9D868874-4487-4014-80ED-CC5484AA1E92}" type="pres">
      <dgm:prSet presAssocID="{7BCDCC3B-6065-4895-A06F-FA039A312222}" presName="Name0" presStyleCnt="0">
        <dgm:presLayoutVars>
          <dgm:dir/>
          <dgm:resizeHandles val="exact"/>
        </dgm:presLayoutVars>
      </dgm:prSet>
      <dgm:spPr/>
    </dgm:pt>
    <dgm:pt modelId="{A112EA3E-AF4B-47F0-A6A4-011E55A44FCD}" type="pres">
      <dgm:prSet presAssocID="{CA6428FA-EC0B-4379-B9BF-48CFB98D218E}" presName="composite" presStyleCnt="0"/>
      <dgm:spPr/>
    </dgm:pt>
    <dgm:pt modelId="{CB075F54-769F-403E-BA3F-8A4424EEF3AD}" type="pres">
      <dgm:prSet presAssocID="{CA6428FA-EC0B-4379-B9BF-48CFB98D218E}" presName="rect1" presStyleLbl="trAlignAcc1" presStyleIdx="0" presStyleCnt="4">
        <dgm:presLayoutVars>
          <dgm:bulletEnabled val="1"/>
        </dgm:presLayoutVars>
      </dgm:prSet>
      <dgm:spPr/>
    </dgm:pt>
    <dgm:pt modelId="{F3E2532D-C001-4287-8632-91F06C74B323}" type="pres">
      <dgm:prSet presAssocID="{CA6428FA-EC0B-4379-B9BF-48CFB98D218E}" presName="rect2" presStyleLbl="fgImgPlace1" presStyleIdx="0" presStyleCnt="4"/>
      <dgm:spPr>
        <a:blipFill rotWithShape="1">
          <a:blip xmlns:r="http://schemas.openxmlformats.org/officeDocument/2006/relationships" r:embed="rId1"/>
          <a:srcRect/>
          <a:stretch>
            <a:fillRect l="-25000" r="-25000"/>
          </a:stretch>
        </a:blipFill>
      </dgm:spPr>
    </dgm:pt>
    <dgm:pt modelId="{BAED1057-57C2-4E9A-BF37-E33821592980}" type="pres">
      <dgm:prSet presAssocID="{7C5F8387-B9E9-4DC6-A18A-CCDFD61A9286}" presName="sibTrans" presStyleCnt="0"/>
      <dgm:spPr/>
    </dgm:pt>
    <dgm:pt modelId="{278D61FF-0C06-4663-9C6A-CEF30222ADF9}" type="pres">
      <dgm:prSet presAssocID="{3C85E9AB-9735-478D-865B-2CC5E27846CC}" presName="composite" presStyleCnt="0"/>
      <dgm:spPr/>
    </dgm:pt>
    <dgm:pt modelId="{09D82489-712E-4382-BB81-CE7DFF838A79}" type="pres">
      <dgm:prSet presAssocID="{3C85E9AB-9735-478D-865B-2CC5E27846CC}" presName="rect1" presStyleLbl="trAlignAcc1" presStyleIdx="1" presStyleCnt="4">
        <dgm:presLayoutVars>
          <dgm:bulletEnabled val="1"/>
        </dgm:presLayoutVars>
      </dgm:prSet>
      <dgm:spPr/>
    </dgm:pt>
    <dgm:pt modelId="{1F6E7C07-5BBB-4001-AC22-AFD1EF08025F}" type="pres">
      <dgm:prSet presAssocID="{3C85E9AB-9735-478D-865B-2CC5E27846CC}" presName="rect2" presStyleLbl="fgImgPlace1" presStyleIdx="1" presStyleCnt="4"/>
      <dgm:spPr>
        <a:blipFill rotWithShape="1">
          <a:blip xmlns:r="http://schemas.openxmlformats.org/officeDocument/2006/relationships" r:embed="rId2"/>
          <a:srcRect/>
          <a:stretch>
            <a:fillRect l="-58000" r="-58000"/>
          </a:stretch>
        </a:blipFill>
      </dgm:spPr>
    </dgm:pt>
    <dgm:pt modelId="{BFBEF5E3-D7CA-43C7-8237-1B441448C749}" type="pres">
      <dgm:prSet presAssocID="{AAB5D3A5-8184-4335-8FCA-A6EB7F288DD5}" presName="sibTrans" presStyleCnt="0"/>
      <dgm:spPr/>
    </dgm:pt>
    <dgm:pt modelId="{C23C7BD8-F544-4138-8133-EA5892392329}" type="pres">
      <dgm:prSet presAssocID="{5A736427-34C3-4AA3-8D22-C0BBB2CB7CF5}" presName="composite" presStyleCnt="0"/>
      <dgm:spPr/>
    </dgm:pt>
    <dgm:pt modelId="{62DBB6E9-A4C9-4367-A842-835A583523B2}" type="pres">
      <dgm:prSet presAssocID="{5A736427-34C3-4AA3-8D22-C0BBB2CB7CF5}" presName="rect1" presStyleLbl="trAlignAcc1" presStyleIdx="2" presStyleCnt="4" custLinFactNeighborX="-1409" custLinFactNeighborY="-2600">
        <dgm:presLayoutVars>
          <dgm:bulletEnabled val="1"/>
        </dgm:presLayoutVars>
      </dgm:prSet>
      <dgm:spPr/>
    </dgm:pt>
    <dgm:pt modelId="{80CAB14D-924F-42EA-B68B-4BB49C3FBFAD}" type="pres">
      <dgm:prSet presAssocID="{5A736427-34C3-4AA3-8D22-C0BBB2CB7CF5}" presName="rect2" presStyleLbl="fgImgPlace1" presStyleIdx="2" presStyleCnt="4"/>
      <dgm:spPr>
        <a:blipFill rotWithShape="1">
          <a:blip xmlns:r="http://schemas.openxmlformats.org/officeDocument/2006/relationships" r:embed="rId3"/>
          <a:srcRect/>
          <a:stretch>
            <a:fillRect l="-84000" r="-84000"/>
          </a:stretch>
        </a:blipFill>
      </dgm:spPr>
    </dgm:pt>
    <dgm:pt modelId="{7FF3FAC9-6416-4204-97F1-1D04AFC960D8}" type="pres">
      <dgm:prSet presAssocID="{F3C6940A-ED50-47F7-9587-5DD4493462CD}" presName="sibTrans" presStyleCnt="0"/>
      <dgm:spPr/>
    </dgm:pt>
    <dgm:pt modelId="{8EB85FD0-1F60-4798-9610-42F46B17CCA5}" type="pres">
      <dgm:prSet presAssocID="{259B7367-98E7-4F92-94B4-40E7E6253847}" presName="composite" presStyleCnt="0"/>
      <dgm:spPr/>
    </dgm:pt>
    <dgm:pt modelId="{947632DA-42DA-46DB-98BD-5CE1DEE017D3}" type="pres">
      <dgm:prSet presAssocID="{259B7367-98E7-4F92-94B4-40E7E6253847}" presName="rect1" presStyleLbl="trAlignAcc1" presStyleIdx="3" presStyleCnt="4">
        <dgm:presLayoutVars>
          <dgm:bulletEnabled val="1"/>
        </dgm:presLayoutVars>
      </dgm:prSet>
      <dgm:spPr/>
    </dgm:pt>
    <dgm:pt modelId="{4A289CBA-0971-464F-8181-D8872446B709}" type="pres">
      <dgm:prSet presAssocID="{259B7367-98E7-4F92-94B4-40E7E6253847}" presName="rect2" presStyleLbl="fgImgPlace1" presStyleIdx="3" presStyleCnt="4"/>
      <dgm:spPr>
        <a:blipFill rotWithShape="1">
          <a:blip xmlns:r="http://schemas.openxmlformats.org/officeDocument/2006/relationships" r:embed="rId4"/>
          <a:srcRect/>
          <a:stretch>
            <a:fillRect l="-4000" r="-4000"/>
          </a:stretch>
        </a:blipFill>
      </dgm:spPr>
    </dgm:pt>
  </dgm:ptLst>
  <dgm:cxnLst>
    <dgm:cxn modelId="{6303B35B-B44A-4884-8DC6-5D0D431074BB}" srcId="{7BCDCC3B-6065-4895-A06F-FA039A312222}" destId="{5A736427-34C3-4AA3-8D22-C0BBB2CB7CF5}" srcOrd="2" destOrd="0" parTransId="{F719D6C5-F6F1-4DF2-B14F-A88922435D60}" sibTransId="{F3C6940A-ED50-47F7-9587-5DD4493462CD}"/>
    <dgm:cxn modelId="{9FC9B66C-5B79-48B5-8B66-36B0AE95AE7C}" srcId="{7BCDCC3B-6065-4895-A06F-FA039A312222}" destId="{3C85E9AB-9735-478D-865B-2CC5E27846CC}" srcOrd="1" destOrd="0" parTransId="{492C7B5A-0722-4B52-BD8B-0D6906A21502}" sibTransId="{AAB5D3A5-8184-4335-8FCA-A6EB7F288DD5}"/>
    <dgm:cxn modelId="{86E89875-4290-4862-A185-02AD439E04B4}" type="presOf" srcId="{5A736427-34C3-4AA3-8D22-C0BBB2CB7CF5}" destId="{62DBB6E9-A4C9-4367-A842-835A583523B2}" srcOrd="0" destOrd="0" presId="urn:microsoft.com/office/officeart/2008/layout/PictureStrips"/>
    <dgm:cxn modelId="{7829169D-FA27-496D-BE91-3E16AE4682CE}" type="presOf" srcId="{3C85E9AB-9735-478D-865B-2CC5E27846CC}" destId="{09D82489-712E-4382-BB81-CE7DFF838A79}" srcOrd="0" destOrd="0" presId="urn:microsoft.com/office/officeart/2008/layout/PictureStrips"/>
    <dgm:cxn modelId="{936FC6B1-3698-41FD-BD7E-C5D48773ECE0}" type="presOf" srcId="{7BCDCC3B-6065-4895-A06F-FA039A312222}" destId="{9D868874-4487-4014-80ED-CC5484AA1E92}" srcOrd="0" destOrd="0" presId="urn:microsoft.com/office/officeart/2008/layout/PictureStrips"/>
    <dgm:cxn modelId="{8BD5E4C3-7062-4B32-99DB-92550545C4FA}" srcId="{7BCDCC3B-6065-4895-A06F-FA039A312222}" destId="{CA6428FA-EC0B-4379-B9BF-48CFB98D218E}" srcOrd="0" destOrd="0" parTransId="{27275EE2-9888-4708-93E8-407DBD0B0500}" sibTransId="{7C5F8387-B9E9-4DC6-A18A-CCDFD61A9286}"/>
    <dgm:cxn modelId="{17A20EC4-0F2A-479E-9F32-349019EB4766}" srcId="{7BCDCC3B-6065-4895-A06F-FA039A312222}" destId="{259B7367-98E7-4F92-94B4-40E7E6253847}" srcOrd="3" destOrd="0" parTransId="{9A37F5E4-DF9D-4F2F-A0BA-29114AD9D89A}" sibTransId="{7CDEBEC6-8AFE-4F0C-A0A6-F518E1D7D3A9}"/>
    <dgm:cxn modelId="{9FB2A4C9-04EF-4011-A86D-57961F16BC6A}" type="presOf" srcId="{CA6428FA-EC0B-4379-B9BF-48CFB98D218E}" destId="{CB075F54-769F-403E-BA3F-8A4424EEF3AD}" srcOrd="0" destOrd="0" presId="urn:microsoft.com/office/officeart/2008/layout/PictureStrips"/>
    <dgm:cxn modelId="{E9C824EE-ACA2-4275-A434-8B5F52CD298F}" type="presOf" srcId="{259B7367-98E7-4F92-94B4-40E7E6253847}" destId="{947632DA-42DA-46DB-98BD-5CE1DEE017D3}" srcOrd="0" destOrd="0" presId="urn:microsoft.com/office/officeart/2008/layout/PictureStrips"/>
    <dgm:cxn modelId="{E42625C5-FE33-494D-A348-00FAB420D4DE}" type="presParOf" srcId="{9D868874-4487-4014-80ED-CC5484AA1E92}" destId="{A112EA3E-AF4B-47F0-A6A4-011E55A44FCD}" srcOrd="0" destOrd="0" presId="urn:microsoft.com/office/officeart/2008/layout/PictureStrips"/>
    <dgm:cxn modelId="{90FE1069-345D-4F42-B7AF-60FDE53F5905}" type="presParOf" srcId="{A112EA3E-AF4B-47F0-A6A4-011E55A44FCD}" destId="{CB075F54-769F-403E-BA3F-8A4424EEF3AD}" srcOrd="0" destOrd="0" presId="urn:microsoft.com/office/officeart/2008/layout/PictureStrips"/>
    <dgm:cxn modelId="{6FDD397F-35AB-41F5-96E5-C9DE8EE1093F}" type="presParOf" srcId="{A112EA3E-AF4B-47F0-A6A4-011E55A44FCD}" destId="{F3E2532D-C001-4287-8632-91F06C74B323}" srcOrd="1" destOrd="0" presId="urn:microsoft.com/office/officeart/2008/layout/PictureStrips"/>
    <dgm:cxn modelId="{1E165308-2F2A-47FF-A67F-8D63AF2A57D8}" type="presParOf" srcId="{9D868874-4487-4014-80ED-CC5484AA1E92}" destId="{BAED1057-57C2-4E9A-BF37-E33821592980}" srcOrd="1" destOrd="0" presId="urn:microsoft.com/office/officeart/2008/layout/PictureStrips"/>
    <dgm:cxn modelId="{64DBFD81-CED7-4A02-BF53-CC5AF061F49F}" type="presParOf" srcId="{9D868874-4487-4014-80ED-CC5484AA1E92}" destId="{278D61FF-0C06-4663-9C6A-CEF30222ADF9}" srcOrd="2" destOrd="0" presId="urn:microsoft.com/office/officeart/2008/layout/PictureStrips"/>
    <dgm:cxn modelId="{F9613D0C-2825-4B2A-8482-52C96B76EE2B}" type="presParOf" srcId="{278D61FF-0C06-4663-9C6A-CEF30222ADF9}" destId="{09D82489-712E-4382-BB81-CE7DFF838A79}" srcOrd="0" destOrd="0" presId="urn:microsoft.com/office/officeart/2008/layout/PictureStrips"/>
    <dgm:cxn modelId="{1362582C-75B1-40C5-B6FF-5DB44BEB4F05}" type="presParOf" srcId="{278D61FF-0C06-4663-9C6A-CEF30222ADF9}" destId="{1F6E7C07-5BBB-4001-AC22-AFD1EF08025F}" srcOrd="1" destOrd="0" presId="urn:microsoft.com/office/officeart/2008/layout/PictureStrips"/>
    <dgm:cxn modelId="{2A8132C5-1FC7-465C-B5F5-ECEE698F8520}" type="presParOf" srcId="{9D868874-4487-4014-80ED-CC5484AA1E92}" destId="{BFBEF5E3-D7CA-43C7-8237-1B441448C749}" srcOrd="3" destOrd="0" presId="urn:microsoft.com/office/officeart/2008/layout/PictureStrips"/>
    <dgm:cxn modelId="{59350735-CF52-45E0-8144-3721CB98656C}" type="presParOf" srcId="{9D868874-4487-4014-80ED-CC5484AA1E92}" destId="{C23C7BD8-F544-4138-8133-EA5892392329}" srcOrd="4" destOrd="0" presId="urn:microsoft.com/office/officeart/2008/layout/PictureStrips"/>
    <dgm:cxn modelId="{2357980E-38B4-42CB-9E7F-D7267AE5CD68}" type="presParOf" srcId="{C23C7BD8-F544-4138-8133-EA5892392329}" destId="{62DBB6E9-A4C9-4367-A842-835A583523B2}" srcOrd="0" destOrd="0" presId="urn:microsoft.com/office/officeart/2008/layout/PictureStrips"/>
    <dgm:cxn modelId="{96281B9C-2828-4DB2-98A2-83798626B650}" type="presParOf" srcId="{C23C7BD8-F544-4138-8133-EA5892392329}" destId="{80CAB14D-924F-42EA-B68B-4BB49C3FBFAD}" srcOrd="1" destOrd="0" presId="urn:microsoft.com/office/officeart/2008/layout/PictureStrips"/>
    <dgm:cxn modelId="{FC5D1F84-2A3F-4E39-9172-B5351056E9A5}" type="presParOf" srcId="{9D868874-4487-4014-80ED-CC5484AA1E92}" destId="{7FF3FAC9-6416-4204-97F1-1D04AFC960D8}" srcOrd="5" destOrd="0" presId="urn:microsoft.com/office/officeart/2008/layout/PictureStrips"/>
    <dgm:cxn modelId="{EA8B737C-6ECD-4BFE-AAA2-F4606E884233}" type="presParOf" srcId="{9D868874-4487-4014-80ED-CC5484AA1E92}" destId="{8EB85FD0-1F60-4798-9610-42F46B17CCA5}" srcOrd="6" destOrd="0" presId="urn:microsoft.com/office/officeart/2008/layout/PictureStrips"/>
    <dgm:cxn modelId="{D2CA76B3-EC59-403B-9982-5C133E8B4146}" type="presParOf" srcId="{8EB85FD0-1F60-4798-9610-42F46B17CCA5}" destId="{947632DA-42DA-46DB-98BD-5CE1DEE017D3}" srcOrd="0" destOrd="0" presId="urn:microsoft.com/office/officeart/2008/layout/PictureStrips"/>
    <dgm:cxn modelId="{731C6B95-2EE0-49AD-8963-2D4AE8258BDE}" type="presParOf" srcId="{8EB85FD0-1F60-4798-9610-42F46B17CCA5}" destId="{4A289CBA-0971-464F-8181-D8872446B709}" srcOrd="1" destOrd="0" presId="urn:microsoft.com/office/officeart/2008/layout/PictureStrip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8EB92B-B44D-4A82-8FC8-57FBA9DFABF6}"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CEF4D2B5-290D-4482-BC29-CB696D7D588E}">
      <dgm:prSet custT="1"/>
      <dgm:spPr/>
      <dgm:t>
        <a:bodyPr/>
        <a:lstStyle/>
        <a:p>
          <a:r>
            <a:rPr lang="en-US" sz="2400">
              <a:latin typeface="Times New Roman" panose="02020603050405020304" pitchFamily="18" charset="0"/>
              <a:cs typeface="Times New Roman" panose="02020603050405020304" pitchFamily="18" charset="0"/>
            </a:rPr>
            <a:t>Type 2 Diabetes is a condition that affects the normal regulation of blood glucose (sugar) in the body.</a:t>
          </a:r>
          <a:endParaRPr lang="en-GB" sz="2400">
            <a:latin typeface="Times New Roman" panose="02020603050405020304" pitchFamily="18" charset="0"/>
            <a:cs typeface="Times New Roman" panose="02020603050405020304" pitchFamily="18" charset="0"/>
          </a:endParaRPr>
        </a:p>
      </dgm:t>
    </dgm:pt>
    <dgm:pt modelId="{1CC6C10F-AA31-44F7-9181-BE4CAF998E8E}" type="parTrans" cxnId="{1F3DEF00-32EA-471E-BE95-8A038265FF13}">
      <dgm:prSet/>
      <dgm:spPr/>
      <dgm:t>
        <a:bodyPr/>
        <a:lstStyle/>
        <a:p>
          <a:endParaRPr lang="en-GB"/>
        </a:p>
      </dgm:t>
    </dgm:pt>
    <dgm:pt modelId="{C7E119AA-D1C0-414C-A404-483281D7EB55}" type="sibTrans" cxnId="{1F3DEF00-32EA-471E-BE95-8A038265FF13}">
      <dgm:prSet/>
      <dgm:spPr/>
      <dgm:t>
        <a:bodyPr/>
        <a:lstStyle/>
        <a:p>
          <a:endParaRPr lang="en-GB"/>
        </a:p>
      </dgm:t>
    </dgm:pt>
    <dgm:pt modelId="{B21FD3CD-BF33-4589-B101-EC5325C35BD7}">
      <dgm:prSet custT="1"/>
      <dgm:spPr/>
      <dgm:t>
        <a:bodyPr/>
        <a:lstStyle/>
        <a:p>
          <a:r>
            <a:rPr lang="en-US" sz="2400">
              <a:latin typeface="Times New Roman" panose="02020603050405020304" pitchFamily="18" charset="0"/>
              <a:cs typeface="Times New Roman" panose="02020603050405020304" pitchFamily="18" charset="0"/>
            </a:rPr>
            <a:t>Insulin resistance means that cells are less likely to be able to take up glucose efficiently (Petersen and Shulman, 2018).</a:t>
          </a:r>
          <a:endParaRPr lang="en-GB" sz="2400">
            <a:latin typeface="Times New Roman" panose="02020603050405020304" pitchFamily="18" charset="0"/>
            <a:cs typeface="Times New Roman" panose="02020603050405020304" pitchFamily="18" charset="0"/>
          </a:endParaRPr>
        </a:p>
      </dgm:t>
    </dgm:pt>
    <dgm:pt modelId="{714C1626-EED6-4153-8D82-AC06EFEAF47D}" type="parTrans" cxnId="{A7E2059E-8C24-48EB-93AB-5B29A9F0AD69}">
      <dgm:prSet/>
      <dgm:spPr/>
      <dgm:t>
        <a:bodyPr/>
        <a:lstStyle/>
        <a:p>
          <a:endParaRPr lang="en-GB"/>
        </a:p>
      </dgm:t>
    </dgm:pt>
    <dgm:pt modelId="{212DB39B-10FB-437E-84B3-01911C158DAD}" type="sibTrans" cxnId="{A7E2059E-8C24-48EB-93AB-5B29A9F0AD69}">
      <dgm:prSet/>
      <dgm:spPr/>
      <dgm:t>
        <a:bodyPr/>
        <a:lstStyle/>
        <a:p>
          <a:endParaRPr lang="en-GB"/>
        </a:p>
      </dgm:t>
    </dgm:pt>
    <dgm:pt modelId="{7AF3920E-3DFB-4399-BF4E-8C840292895E}">
      <dgm:prSet custT="1"/>
      <dgm:spPr/>
      <dgm:t>
        <a:bodyPr/>
        <a:lstStyle/>
        <a:p>
          <a:r>
            <a:rPr lang="en-US" sz="2400">
              <a:latin typeface="Times New Roman" panose="02020603050405020304" pitchFamily="18" charset="0"/>
              <a:cs typeface="Times New Roman" panose="02020603050405020304" pitchFamily="18" charset="0"/>
            </a:rPr>
            <a:t>This results in an increase in blood glucose levels, leading to hyperglycemia.</a:t>
          </a:r>
          <a:endParaRPr lang="en-GB" sz="2400">
            <a:latin typeface="Times New Roman" panose="02020603050405020304" pitchFamily="18" charset="0"/>
            <a:cs typeface="Times New Roman" panose="02020603050405020304" pitchFamily="18" charset="0"/>
          </a:endParaRPr>
        </a:p>
      </dgm:t>
    </dgm:pt>
    <dgm:pt modelId="{6334E38E-CE8B-488F-BE50-0821E03FBC53}" type="parTrans" cxnId="{52F271A1-8C24-4505-8AA9-588DA34B1C1C}">
      <dgm:prSet/>
      <dgm:spPr/>
      <dgm:t>
        <a:bodyPr/>
        <a:lstStyle/>
        <a:p>
          <a:endParaRPr lang="en-GB"/>
        </a:p>
      </dgm:t>
    </dgm:pt>
    <dgm:pt modelId="{5A2D5B71-3071-4369-904C-3DA26DA0EEFB}" type="sibTrans" cxnId="{52F271A1-8C24-4505-8AA9-588DA34B1C1C}">
      <dgm:prSet/>
      <dgm:spPr/>
      <dgm:t>
        <a:bodyPr/>
        <a:lstStyle/>
        <a:p>
          <a:endParaRPr lang="en-GB"/>
        </a:p>
      </dgm:t>
    </dgm:pt>
    <dgm:pt modelId="{4DC85365-6D1D-41DC-986B-5B1B44888BD6}">
      <dgm:prSet custT="1"/>
      <dgm:spPr/>
      <dgm:t>
        <a:bodyPr/>
        <a:lstStyle/>
        <a:p>
          <a:r>
            <a:rPr lang="en-US" sz="2400">
              <a:latin typeface="Times New Roman" panose="02020603050405020304" pitchFamily="18" charset="0"/>
              <a:cs typeface="Times New Roman" panose="02020603050405020304" pitchFamily="18" charset="0"/>
            </a:rPr>
            <a:t>The long-term consequences of hyperglycaemia may include damage to blood vessels and vital organs (Mamoun and Haider, 2018).</a:t>
          </a:r>
          <a:endParaRPr lang="en-GB" sz="2400">
            <a:latin typeface="Times New Roman" panose="02020603050405020304" pitchFamily="18" charset="0"/>
            <a:cs typeface="Times New Roman" panose="02020603050405020304" pitchFamily="18" charset="0"/>
          </a:endParaRPr>
        </a:p>
      </dgm:t>
    </dgm:pt>
    <dgm:pt modelId="{259B1BAB-E8C5-4C56-B364-20E0A0FC4828}" type="parTrans" cxnId="{526A6BA1-5B2D-4E07-BA6E-D3D921C3CE8C}">
      <dgm:prSet/>
      <dgm:spPr/>
      <dgm:t>
        <a:bodyPr/>
        <a:lstStyle/>
        <a:p>
          <a:endParaRPr lang="en-GB"/>
        </a:p>
      </dgm:t>
    </dgm:pt>
    <dgm:pt modelId="{9C58014E-C615-40D6-A3E3-015B238ECB43}" type="sibTrans" cxnId="{526A6BA1-5B2D-4E07-BA6E-D3D921C3CE8C}">
      <dgm:prSet/>
      <dgm:spPr/>
      <dgm:t>
        <a:bodyPr/>
        <a:lstStyle/>
        <a:p>
          <a:endParaRPr lang="en-GB"/>
        </a:p>
      </dgm:t>
    </dgm:pt>
    <dgm:pt modelId="{427BFC96-5D66-475A-B901-724FE07300EE}" type="pres">
      <dgm:prSet presAssocID="{D48EB92B-B44D-4A82-8FC8-57FBA9DFABF6}" presName="Name0" presStyleCnt="0">
        <dgm:presLayoutVars>
          <dgm:dir/>
          <dgm:animLvl val="lvl"/>
          <dgm:resizeHandles val="exact"/>
        </dgm:presLayoutVars>
      </dgm:prSet>
      <dgm:spPr/>
    </dgm:pt>
    <dgm:pt modelId="{8AA71F1F-255F-4FB4-AB32-2AD6574434ED}" type="pres">
      <dgm:prSet presAssocID="{4DC85365-6D1D-41DC-986B-5B1B44888BD6}" presName="boxAndChildren" presStyleCnt="0"/>
      <dgm:spPr/>
    </dgm:pt>
    <dgm:pt modelId="{D066329E-948E-48A2-BF2D-7D16E4D8C8A7}" type="pres">
      <dgm:prSet presAssocID="{4DC85365-6D1D-41DC-986B-5B1B44888BD6}" presName="parentTextBox" presStyleLbl="node1" presStyleIdx="0" presStyleCnt="4"/>
      <dgm:spPr/>
    </dgm:pt>
    <dgm:pt modelId="{194774C8-812B-4CD5-9ADE-807821F2C485}" type="pres">
      <dgm:prSet presAssocID="{5A2D5B71-3071-4369-904C-3DA26DA0EEFB}" presName="sp" presStyleCnt="0"/>
      <dgm:spPr/>
    </dgm:pt>
    <dgm:pt modelId="{8770D2D5-1F26-49FC-B407-D0F607A61984}" type="pres">
      <dgm:prSet presAssocID="{7AF3920E-3DFB-4399-BF4E-8C840292895E}" presName="arrowAndChildren" presStyleCnt="0"/>
      <dgm:spPr/>
    </dgm:pt>
    <dgm:pt modelId="{6F79CD9A-0BBE-44CF-8FFD-81461A5C0D0A}" type="pres">
      <dgm:prSet presAssocID="{7AF3920E-3DFB-4399-BF4E-8C840292895E}" presName="parentTextArrow" presStyleLbl="node1" presStyleIdx="1" presStyleCnt="4"/>
      <dgm:spPr/>
    </dgm:pt>
    <dgm:pt modelId="{06B940B7-2673-41EE-9595-F9C7FAE2FC61}" type="pres">
      <dgm:prSet presAssocID="{212DB39B-10FB-437E-84B3-01911C158DAD}" presName="sp" presStyleCnt="0"/>
      <dgm:spPr/>
    </dgm:pt>
    <dgm:pt modelId="{09109C57-3CA2-41DB-A9A3-BFD2BFE57527}" type="pres">
      <dgm:prSet presAssocID="{B21FD3CD-BF33-4589-B101-EC5325C35BD7}" presName="arrowAndChildren" presStyleCnt="0"/>
      <dgm:spPr/>
    </dgm:pt>
    <dgm:pt modelId="{C9CADC60-10ED-4119-9F1B-B996917789FD}" type="pres">
      <dgm:prSet presAssocID="{B21FD3CD-BF33-4589-B101-EC5325C35BD7}" presName="parentTextArrow" presStyleLbl="node1" presStyleIdx="2" presStyleCnt="4"/>
      <dgm:spPr/>
    </dgm:pt>
    <dgm:pt modelId="{CE8BD3D6-C163-4FF0-8DF3-AC877F63C328}" type="pres">
      <dgm:prSet presAssocID="{C7E119AA-D1C0-414C-A404-483281D7EB55}" presName="sp" presStyleCnt="0"/>
      <dgm:spPr/>
    </dgm:pt>
    <dgm:pt modelId="{D8E21786-474C-4E6C-BB84-0940E64144B1}" type="pres">
      <dgm:prSet presAssocID="{CEF4D2B5-290D-4482-BC29-CB696D7D588E}" presName="arrowAndChildren" presStyleCnt="0"/>
      <dgm:spPr/>
    </dgm:pt>
    <dgm:pt modelId="{C8BE9F60-1742-4B4F-A70B-897C1B121218}" type="pres">
      <dgm:prSet presAssocID="{CEF4D2B5-290D-4482-BC29-CB696D7D588E}" presName="parentTextArrow" presStyleLbl="node1" presStyleIdx="3" presStyleCnt="4"/>
      <dgm:spPr/>
    </dgm:pt>
  </dgm:ptLst>
  <dgm:cxnLst>
    <dgm:cxn modelId="{1F3DEF00-32EA-471E-BE95-8A038265FF13}" srcId="{D48EB92B-B44D-4A82-8FC8-57FBA9DFABF6}" destId="{CEF4D2B5-290D-4482-BC29-CB696D7D588E}" srcOrd="0" destOrd="0" parTransId="{1CC6C10F-AA31-44F7-9181-BE4CAF998E8E}" sibTransId="{C7E119AA-D1C0-414C-A404-483281D7EB55}"/>
    <dgm:cxn modelId="{F1480946-4C46-45A8-92C7-7FA5DFECCDCF}" type="presOf" srcId="{CEF4D2B5-290D-4482-BC29-CB696D7D588E}" destId="{C8BE9F60-1742-4B4F-A70B-897C1B121218}" srcOrd="0" destOrd="0" presId="urn:microsoft.com/office/officeart/2005/8/layout/process4"/>
    <dgm:cxn modelId="{85A1B946-50CF-4FB7-A834-BE0C28CCBA53}" type="presOf" srcId="{B21FD3CD-BF33-4589-B101-EC5325C35BD7}" destId="{C9CADC60-10ED-4119-9F1B-B996917789FD}" srcOrd="0" destOrd="0" presId="urn:microsoft.com/office/officeart/2005/8/layout/process4"/>
    <dgm:cxn modelId="{1310234C-CEA2-45FA-ABCE-23664F94D9B8}" type="presOf" srcId="{7AF3920E-3DFB-4399-BF4E-8C840292895E}" destId="{6F79CD9A-0BBE-44CF-8FFD-81461A5C0D0A}" srcOrd="0" destOrd="0" presId="urn:microsoft.com/office/officeart/2005/8/layout/process4"/>
    <dgm:cxn modelId="{D7CE016D-3297-496D-953F-F5712C7D8E89}" type="presOf" srcId="{D48EB92B-B44D-4A82-8FC8-57FBA9DFABF6}" destId="{427BFC96-5D66-475A-B901-724FE07300EE}" srcOrd="0" destOrd="0" presId="urn:microsoft.com/office/officeart/2005/8/layout/process4"/>
    <dgm:cxn modelId="{FDCFF084-60C8-4A99-902C-056095E0B12D}" type="presOf" srcId="{4DC85365-6D1D-41DC-986B-5B1B44888BD6}" destId="{D066329E-948E-48A2-BF2D-7D16E4D8C8A7}" srcOrd="0" destOrd="0" presId="urn:microsoft.com/office/officeart/2005/8/layout/process4"/>
    <dgm:cxn modelId="{A7E2059E-8C24-48EB-93AB-5B29A9F0AD69}" srcId="{D48EB92B-B44D-4A82-8FC8-57FBA9DFABF6}" destId="{B21FD3CD-BF33-4589-B101-EC5325C35BD7}" srcOrd="1" destOrd="0" parTransId="{714C1626-EED6-4153-8D82-AC06EFEAF47D}" sibTransId="{212DB39B-10FB-437E-84B3-01911C158DAD}"/>
    <dgm:cxn modelId="{526A6BA1-5B2D-4E07-BA6E-D3D921C3CE8C}" srcId="{D48EB92B-B44D-4A82-8FC8-57FBA9DFABF6}" destId="{4DC85365-6D1D-41DC-986B-5B1B44888BD6}" srcOrd="3" destOrd="0" parTransId="{259B1BAB-E8C5-4C56-B364-20E0A0FC4828}" sibTransId="{9C58014E-C615-40D6-A3E3-015B238ECB43}"/>
    <dgm:cxn modelId="{52F271A1-8C24-4505-8AA9-588DA34B1C1C}" srcId="{D48EB92B-B44D-4A82-8FC8-57FBA9DFABF6}" destId="{7AF3920E-3DFB-4399-BF4E-8C840292895E}" srcOrd="2" destOrd="0" parTransId="{6334E38E-CE8B-488F-BE50-0821E03FBC53}" sibTransId="{5A2D5B71-3071-4369-904C-3DA26DA0EEFB}"/>
    <dgm:cxn modelId="{78935766-73BD-4519-BB4D-40F9AE298D72}" type="presParOf" srcId="{427BFC96-5D66-475A-B901-724FE07300EE}" destId="{8AA71F1F-255F-4FB4-AB32-2AD6574434ED}" srcOrd="0" destOrd="0" presId="urn:microsoft.com/office/officeart/2005/8/layout/process4"/>
    <dgm:cxn modelId="{A7F25494-FA6C-45CD-92E7-E2DED4842401}" type="presParOf" srcId="{8AA71F1F-255F-4FB4-AB32-2AD6574434ED}" destId="{D066329E-948E-48A2-BF2D-7D16E4D8C8A7}" srcOrd="0" destOrd="0" presId="urn:microsoft.com/office/officeart/2005/8/layout/process4"/>
    <dgm:cxn modelId="{EB78912F-8CCF-4106-A109-55A184EB4012}" type="presParOf" srcId="{427BFC96-5D66-475A-B901-724FE07300EE}" destId="{194774C8-812B-4CD5-9ADE-807821F2C485}" srcOrd="1" destOrd="0" presId="urn:microsoft.com/office/officeart/2005/8/layout/process4"/>
    <dgm:cxn modelId="{044FC41A-A367-4AA6-95D2-6F95E88AE797}" type="presParOf" srcId="{427BFC96-5D66-475A-B901-724FE07300EE}" destId="{8770D2D5-1F26-49FC-B407-D0F607A61984}" srcOrd="2" destOrd="0" presId="urn:microsoft.com/office/officeart/2005/8/layout/process4"/>
    <dgm:cxn modelId="{FFB606BD-2958-43CD-8036-80684B692C9C}" type="presParOf" srcId="{8770D2D5-1F26-49FC-B407-D0F607A61984}" destId="{6F79CD9A-0BBE-44CF-8FFD-81461A5C0D0A}" srcOrd="0" destOrd="0" presId="urn:microsoft.com/office/officeart/2005/8/layout/process4"/>
    <dgm:cxn modelId="{A67446F5-7C29-4F3D-94F7-D530CA817380}" type="presParOf" srcId="{427BFC96-5D66-475A-B901-724FE07300EE}" destId="{06B940B7-2673-41EE-9595-F9C7FAE2FC61}" srcOrd="3" destOrd="0" presId="urn:microsoft.com/office/officeart/2005/8/layout/process4"/>
    <dgm:cxn modelId="{0FEF21E3-FCE1-425B-9CAF-9C5B99440FF1}" type="presParOf" srcId="{427BFC96-5D66-475A-B901-724FE07300EE}" destId="{09109C57-3CA2-41DB-A9A3-BFD2BFE57527}" srcOrd="4" destOrd="0" presId="urn:microsoft.com/office/officeart/2005/8/layout/process4"/>
    <dgm:cxn modelId="{DA36A1F1-CB47-4AA8-8F0A-9F1642C89DA1}" type="presParOf" srcId="{09109C57-3CA2-41DB-A9A3-BFD2BFE57527}" destId="{C9CADC60-10ED-4119-9F1B-B996917789FD}" srcOrd="0" destOrd="0" presId="urn:microsoft.com/office/officeart/2005/8/layout/process4"/>
    <dgm:cxn modelId="{DE90E4F1-5748-4368-A07F-DD96C48DC081}" type="presParOf" srcId="{427BFC96-5D66-475A-B901-724FE07300EE}" destId="{CE8BD3D6-C163-4FF0-8DF3-AC877F63C328}" srcOrd="5" destOrd="0" presId="urn:microsoft.com/office/officeart/2005/8/layout/process4"/>
    <dgm:cxn modelId="{A141E4B6-2BE4-412F-9C05-0CA551FEFE4E}" type="presParOf" srcId="{427BFC96-5D66-475A-B901-724FE07300EE}" destId="{D8E21786-474C-4E6C-BB84-0940E64144B1}" srcOrd="6" destOrd="0" presId="urn:microsoft.com/office/officeart/2005/8/layout/process4"/>
    <dgm:cxn modelId="{41406EEA-CFC6-4901-BB05-45AE0E832CED}" type="presParOf" srcId="{D8E21786-474C-4E6C-BB84-0940E64144B1}" destId="{C8BE9F60-1742-4B4F-A70B-897C1B121218}"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9B5731-ED11-45C7-827B-3732B7C086C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D6241CBB-2251-4F83-AFCE-046DBA03F322}">
      <dgm:prSet custT="1"/>
      <dgm:spPr/>
      <dgm:t>
        <a:bodyPr/>
        <a:lstStyle/>
        <a:p>
          <a:r>
            <a:rPr lang="en-US" sz="2800">
              <a:latin typeface="Times New Roman" panose="02020603050405020304" pitchFamily="18" charset="0"/>
              <a:cs typeface="Times New Roman" panose="02020603050405020304" pitchFamily="18" charset="0"/>
            </a:rPr>
            <a:t>The fictional patient is John Smith, 58, an independant living middle-aged male from Manchester.</a:t>
          </a:r>
          <a:endParaRPr lang="en-GB" sz="2800">
            <a:latin typeface="Times New Roman" panose="02020603050405020304" pitchFamily="18" charset="0"/>
            <a:cs typeface="Times New Roman" panose="02020603050405020304" pitchFamily="18" charset="0"/>
          </a:endParaRPr>
        </a:p>
      </dgm:t>
    </dgm:pt>
    <dgm:pt modelId="{B5DD2BF5-B4C7-475E-872A-8ADCB0A94F4E}" type="parTrans" cxnId="{A80EF6A6-AB56-4ECC-890B-C2F449D3756E}">
      <dgm:prSet/>
      <dgm:spPr/>
      <dgm:t>
        <a:bodyPr/>
        <a:lstStyle/>
        <a:p>
          <a:endParaRPr lang="en-GB"/>
        </a:p>
      </dgm:t>
    </dgm:pt>
    <dgm:pt modelId="{84D77BE8-DF1A-4FCA-9236-32D50AD73BC9}" type="sibTrans" cxnId="{A80EF6A6-AB56-4ECC-890B-C2F449D3756E}">
      <dgm:prSet/>
      <dgm:spPr/>
      <dgm:t>
        <a:bodyPr/>
        <a:lstStyle/>
        <a:p>
          <a:endParaRPr lang="en-GB"/>
        </a:p>
      </dgm:t>
    </dgm:pt>
    <dgm:pt modelId="{922C8FCF-5686-4999-B36F-56D87D533F7D}">
      <dgm:prSet custT="1"/>
      <dgm:spPr/>
      <dgm:t>
        <a:bodyPr/>
        <a:lstStyle/>
        <a:p>
          <a:r>
            <a:rPr lang="en-US" sz="2800">
              <a:latin typeface="Times New Roman" panose="02020603050405020304" pitchFamily="18" charset="0"/>
              <a:cs typeface="Times New Roman" panose="02020603050405020304" pitchFamily="18" charset="0"/>
            </a:rPr>
            <a:t>Recently found that he has Type 2 Diabetes at routine health check-up.</a:t>
          </a:r>
          <a:endParaRPr lang="en-GB" sz="2800">
            <a:latin typeface="Times New Roman" panose="02020603050405020304" pitchFamily="18" charset="0"/>
            <a:cs typeface="Times New Roman" panose="02020603050405020304" pitchFamily="18" charset="0"/>
          </a:endParaRPr>
        </a:p>
      </dgm:t>
    </dgm:pt>
    <dgm:pt modelId="{DC16210C-87B7-48BA-8987-B09A277E30F0}" type="parTrans" cxnId="{B25B5FF6-3B3B-4C1B-B72D-42F42B2D3999}">
      <dgm:prSet/>
      <dgm:spPr/>
      <dgm:t>
        <a:bodyPr/>
        <a:lstStyle/>
        <a:p>
          <a:endParaRPr lang="en-GB"/>
        </a:p>
      </dgm:t>
    </dgm:pt>
    <dgm:pt modelId="{25E4FF40-AB58-4AFD-A042-848F53E33D53}" type="sibTrans" cxnId="{B25B5FF6-3B3B-4C1B-B72D-42F42B2D3999}">
      <dgm:prSet/>
      <dgm:spPr/>
      <dgm:t>
        <a:bodyPr/>
        <a:lstStyle/>
        <a:p>
          <a:endParaRPr lang="en-GB"/>
        </a:p>
      </dgm:t>
    </dgm:pt>
    <dgm:pt modelId="{3952AF80-E5DA-4F36-BCF2-773431037B83}">
      <dgm:prSet custT="1"/>
      <dgm:spPr/>
      <dgm:t>
        <a:bodyPr/>
        <a:lstStyle/>
        <a:p>
          <a:r>
            <a:rPr lang="en-US" sz="2800">
              <a:latin typeface="Times New Roman" panose="02020603050405020304" pitchFamily="18" charset="0"/>
              <a:cs typeface="Times New Roman" panose="02020603050405020304" pitchFamily="18" charset="0"/>
            </a:rPr>
            <a:t>The patient is not strictly active and does not participate actively in physical activity.</a:t>
          </a:r>
          <a:endParaRPr lang="en-GB" sz="2800">
            <a:latin typeface="Times New Roman" panose="02020603050405020304" pitchFamily="18" charset="0"/>
            <a:cs typeface="Times New Roman" panose="02020603050405020304" pitchFamily="18" charset="0"/>
          </a:endParaRPr>
        </a:p>
      </dgm:t>
    </dgm:pt>
    <dgm:pt modelId="{65A42C97-8CA2-483F-B182-B5E79807D0AC}" type="parTrans" cxnId="{3BF634B5-6FEE-4172-93F9-03CB5048C1F2}">
      <dgm:prSet/>
      <dgm:spPr/>
      <dgm:t>
        <a:bodyPr/>
        <a:lstStyle/>
        <a:p>
          <a:endParaRPr lang="en-GB"/>
        </a:p>
      </dgm:t>
    </dgm:pt>
    <dgm:pt modelId="{32DAFE3A-EE5B-49C4-84CD-951353E10893}" type="sibTrans" cxnId="{3BF634B5-6FEE-4172-93F9-03CB5048C1F2}">
      <dgm:prSet/>
      <dgm:spPr/>
      <dgm:t>
        <a:bodyPr/>
        <a:lstStyle/>
        <a:p>
          <a:endParaRPr lang="en-GB"/>
        </a:p>
      </dgm:t>
    </dgm:pt>
    <dgm:pt modelId="{2585F29B-55D6-4A56-82D6-6BFEB906B9A6}">
      <dgm:prSet custT="1"/>
      <dgm:spPr/>
      <dgm:t>
        <a:bodyPr/>
        <a:lstStyle/>
        <a:p>
          <a:r>
            <a:rPr lang="en-US" sz="2800">
              <a:latin typeface="Times New Roman" panose="02020603050405020304" pitchFamily="18" charset="0"/>
              <a:cs typeface="Times New Roman" panose="02020603050405020304" pitchFamily="18" charset="0"/>
            </a:rPr>
            <a:t>His medical history has a number of indicators that he might have a risk of developing diabetes.</a:t>
          </a:r>
          <a:endParaRPr lang="en-GB" sz="2800">
            <a:latin typeface="Times New Roman" panose="02020603050405020304" pitchFamily="18" charset="0"/>
            <a:cs typeface="Times New Roman" panose="02020603050405020304" pitchFamily="18" charset="0"/>
          </a:endParaRPr>
        </a:p>
      </dgm:t>
    </dgm:pt>
    <dgm:pt modelId="{E0B0FE21-7A40-4C78-A95C-3B078595900B}" type="parTrans" cxnId="{0AF5D1C4-042C-4B65-9683-8968764B26F5}">
      <dgm:prSet/>
      <dgm:spPr/>
      <dgm:t>
        <a:bodyPr/>
        <a:lstStyle/>
        <a:p>
          <a:endParaRPr lang="en-GB"/>
        </a:p>
      </dgm:t>
    </dgm:pt>
    <dgm:pt modelId="{FF43C3C5-E9E6-4B6F-95AC-A0023A54CB73}" type="sibTrans" cxnId="{0AF5D1C4-042C-4B65-9683-8968764B26F5}">
      <dgm:prSet/>
      <dgm:spPr/>
      <dgm:t>
        <a:bodyPr/>
        <a:lstStyle/>
        <a:p>
          <a:endParaRPr lang="en-GB"/>
        </a:p>
      </dgm:t>
    </dgm:pt>
    <dgm:pt modelId="{F24D7873-4A52-45CF-9E40-F15D264EA6DD}" type="pres">
      <dgm:prSet presAssocID="{BD9B5731-ED11-45C7-827B-3732B7C086CC}" presName="vert0" presStyleCnt="0">
        <dgm:presLayoutVars>
          <dgm:dir/>
          <dgm:animOne val="branch"/>
          <dgm:animLvl val="lvl"/>
        </dgm:presLayoutVars>
      </dgm:prSet>
      <dgm:spPr/>
    </dgm:pt>
    <dgm:pt modelId="{DD986E50-2BBC-4B66-9FA1-DECDAC692B65}" type="pres">
      <dgm:prSet presAssocID="{D6241CBB-2251-4F83-AFCE-046DBA03F322}" presName="thickLine" presStyleLbl="alignNode1" presStyleIdx="0" presStyleCnt="4"/>
      <dgm:spPr/>
    </dgm:pt>
    <dgm:pt modelId="{8B2483BB-3C41-4E7D-9E5C-DF30705F5D60}" type="pres">
      <dgm:prSet presAssocID="{D6241CBB-2251-4F83-AFCE-046DBA03F322}" presName="horz1" presStyleCnt="0"/>
      <dgm:spPr/>
    </dgm:pt>
    <dgm:pt modelId="{9E2DB2D7-08B7-4C36-8708-CA246571BDD4}" type="pres">
      <dgm:prSet presAssocID="{D6241CBB-2251-4F83-AFCE-046DBA03F322}" presName="tx1" presStyleLbl="revTx" presStyleIdx="0" presStyleCnt="4"/>
      <dgm:spPr/>
    </dgm:pt>
    <dgm:pt modelId="{077B59F5-FBEA-4B49-8CAD-272F2C39736B}" type="pres">
      <dgm:prSet presAssocID="{D6241CBB-2251-4F83-AFCE-046DBA03F322}" presName="vert1" presStyleCnt="0"/>
      <dgm:spPr/>
    </dgm:pt>
    <dgm:pt modelId="{B90BD428-7B0D-424F-A691-64E9866295E7}" type="pres">
      <dgm:prSet presAssocID="{922C8FCF-5686-4999-B36F-56D87D533F7D}" presName="thickLine" presStyleLbl="alignNode1" presStyleIdx="1" presStyleCnt="4"/>
      <dgm:spPr/>
    </dgm:pt>
    <dgm:pt modelId="{18EF5B87-4FAD-40D3-8C95-7732773FA6F5}" type="pres">
      <dgm:prSet presAssocID="{922C8FCF-5686-4999-B36F-56D87D533F7D}" presName="horz1" presStyleCnt="0"/>
      <dgm:spPr/>
    </dgm:pt>
    <dgm:pt modelId="{73FF5EA7-8812-48ED-A956-560DE4C0C950}" type="pres">
      <dgm:prSet presAssocID="{922C8FCF-5686-4999-B36F-56D87D533F7D}" presName="tx1" presStyleLbl="revTx" presStyleIdx="1" presStyleCnt="4"/>
      <dgm:spPr/>
    </dgm:pt>
    <dgm:pt modelId="{DCEF278D-DA98-4CED-B86E-7E18086C989D}" type="pres">
      <dgm:prSet presAssocID="{922C8FCF-5686-4999-B36F-56D87D533F7D}" presName="vert1" presStyleCnt="0"/>
      <dgm:spPr/>
    </dgm:pt>
    <dgm:pt modelId="{4011BD49-90BF-4E33-B6BF-BD53B0CC4DD0}" type="pres">
      <dgm:prSet presAssocID="{3952AF80-E5DA-4F36-BCF2-773431037B83}" presName="thickLine" presStyleLbl="alignNode1" presStyleIdx="2" presStyleCnt="4"/>
      <dgm:spPr/>
    </dgm:pt>
    <dgm:pt modelId="{07BDA7C0-2E46-47AA-BE96-642C60910A6E}" type="pres">
      <dgm:prSet presAssocID="{3952AF80-E5DA-4F36-BCF2-773431037B83}" presName="horz1" presStyleCnt="0"/>
      <dgm:spPr/>
    </dgm:pt>
    <dgm:pt modelId="{765D4D77-C20F-45E3-8A30-2F2EB414D683}" type="pres">
      <dgm:prSet presAssocID="{3952AF80-E5DA-4F36-BCF2-773431037B83}" presName="tx1" presStyleLbl="revTx" presStyleIdx="2" presStyleCnt="4"/>
      <dgm:spPr/>
    </dgm:pt>
    <dgm:pt modelId="{B3BAD730-7AAD-4327-B5D3-F7E50B3FDEE0}" type="pres">
      <dgm:prSet presAssocID="{3952AF80-E5DA-4F36-BCF2-773431037B83}" presName="vert1" presStyleCnt="0"/>
      <dgm:spPr/>
    </dgm:pt>
    <dgm:pt modelId="{C1308C65-8BCE-425E-991A-B6DED16E1B59}" type="pres">
      <dgm:prSet presAssocID="{2585F29B-55D6-4A56-82D6-6BFEB906B9A6}" presName="thickLine" presStyleLbl="alignNode1" presStyleIdx="3" presStyleCnt="4"/>
      <dgm:spPr/>
    </dgm:pt>
    <dgm:pt modelId="{39B2B064-F515-406C-A635-64FF3BEA090A}" type="pres">
      <dgm:prSet presAssocID="{2585F29B-55D6-4A56-82D6-6BFEB906B9A6}" presName="horz1" presStyleCnt="0"/>
      <dgm:spPr/>
    </dgm:pt>
    <dgm:pt modelId="{042E60FB-6BA4-4B4F-A201-9D820782A54C}" type="pres">
      <dgm:prSet presAssocID="{2585F29B-55D6-4A56-82D6-6BFEB906B9A6}" presName="tx1" presStyleLbl="revTx" presStyleIdx="3" presStyleCnt="4"/>
      <dgm:spPr/>
    </dgm:pt>
    <dgm:pt modelId="{75110C4B-EE31-48A9-8F6A-E19F53145A8F}" type="pres">
      <dgm:prSet presAssocID="{2585F29B-55D6-4A56-82D6-6BFEB906B9A6}" presName="vert1" presStyleCnt="0"/>
      <dgm:spPr/>
    </dgm:pt>
  </dgm:ptLst>
  <dgm:cxnLst>
    <dgm:cxn modelId="{58F8A30D-BAF3-40C9-88D2-4F2008506E14}" type="presOf" srcId="{2585F29B-55D6-4A56-82D6-6BFEB906B9A6}" destId="{042E60FB-6BA4-4B4F-A201-9D820782A54C}" srcOrd="0" destOrd="0" presId="urn:microsoft.com/office/officeart/2008/layout/LinedList"/>
    <dgm:cxn modelId="{C84D7449-EF76-487E-A21A-4955ED2957C4}" type="presOf" srcId="{3952AF80-E5DA-4F36-BCF2-773431037B83}" destId="{765D4D77-C20F-45E3-8A30-2F2EB414D683}" srcOrd="0" destOrd="0" presId="urn:microsoft.com/office/officeart/2008/layout/LinedList"/>
    <dgm:cxn modelId="{C05CE9A5-80A6-45A3-8A0C-6CC3B906595F}" type="presOf" srcId="{922C8FCF-5686-4999-B36F-56D87D533F7D}" destId="{73FF5EA7-8812-48ED-A956-560DE4C0C950}" srcOrd="0" destOrd="0" presId="urn:microsoft.com/office/officeart/2008/layout/LinedList"/>
    <dgm:cxn modelId="{A80EF6A6-AB56-4ECC-890B-C2F449D3756E}" srcId="{BD9B5731-ED11-45C7-827B-3732B7C086CC}" destId="{D6241CBB-2251-4F83-AFCE-046DBA03F322}" srcOrd="0" destOrd="0" parTransId="{B5DD2BF5-B4C7-475E-872A-8ADCB0A94F4E}" sibTransId="{84D77BE8-DF1A-4FCA-9236-32D50AD73BC9}"/>
    <dgm:cxn modelId="{3BF634B5-6FEE-4172-93F9-03CB5048C1F2}" srcId="{BD9B5731-ED11-45C7-827B-3732B7C086CC}" destId="{3952AF80-E5DA-4F36-BCF2-773431037B83}" srcOrd="2" destOrd="0" parTransId="{65A42C97-8CA2-483F-B182-B5E79807D0AC}" sibTransId="{32DAFE3A-EE5B-49C4-84CD-951353E10893}"/>
    <dgm:cxn modelId="{0AF5D1C4-042C-4B65-9683-8968764B26F5}" srcId="{BD9B5731-ED11-45C7-827B-3732B7C086CC}" destId="{2585F29B-55D6-4A56-82D6-6BFEB906B9A6}" srcOrd="3" destOrd="0" parTransId="{E0B0FE21-7A40-4C78-A95C-3B078595900B}" sibTransId="{FF43C3C5-E9E6-4B6F-95AC-A0023A54CB73}"/>
    <dgm:cxn modelId="{F44F54C7-0DF4-4EF2-9026-8BEDCDC85955}" type="presOf" srcId="{BD9B5731-ED11-45C7-827B-3732B7C086CC}" destId="{F24D7873-4A52-45CF-9E40-F15D264EA6DD}" srcOrd="0" destOrd="0" presId="urn:microsoft.com/office/officeart/2008/layout/LinedList"/>
    <dgm:cxn modelId="{42460BF2-AE5E-4C9A-B9E0-1DB3D37573CE}" type="presOf" srcId="{D6241CBB-2251-4F83-AFCE-046DBA03F322}" destId="{9E2DB2D7-08B7-4C36-8708-CA246571BDD4}" srcOrd="0" destOrd="0" presId="urn:microsoft.com/office/officeart/2008/layout/LinedList"/>
    <dgm:cxn modelId="{B25B5FF6-3B3B-4C1B-B72D-42F42B2D3999}" srcId="{BD9B5731-ED11-45C7-827B-3732B7C086CC}" destId="{922C8FCF-5686-4999-B36F-56D87D533F7D}" srcOrd="1" destOrd="0" parTransId="{DC16210C-87B7-48BA-8987-B09A277E30F0}" sibTransId="{25E4FF40-AB58-4AFD-A042-848F53E33D53}"/>
    <dgm:cxn modelId="{06373D35-97C7-4C3B-B65A-678ED79EBBFE}" type="presParOf" srcId="{F24D7873-4A52-45CF-9E40-F15D264EA6DD}" destId="{DD986E50-2BBC-4B66-9FA1-DECDAC692B65}" srcOrd="0" destOrd="0" presId="urn:microsoft.com/office/officeart/2008/layout/LinedList"/>
    <dgm:cxn modelId="{F22BD8C9-F4F3-4123-97F0-5F82CDBAEF93}" type="presParOf" srcId="{F24D7873-4A52-45CF-9E40-F15D264EA6DD}" destId="{8B2483BB-3C41-4E7D-9E5C-DF30705F5D60}" srcOrd="1" destOrd="0" presId="urn:microsoft.com/office/officeart/2008/layout/LinedList"/>
    <dgm:cxn modelId="{42CD5D42-4788-41DF-B0C3-3A64845B1625}" type="presParOf" srcId="{8B2483BB-3C41-4E7D-9E5C-DF30705F5D60}" destId="{9E2DB2D7-08B7-4C36-8708-CA246571BDD4}" srcOrd="0" destOrd="0" presId="urn:microsoft.com/office/officeart/2008/layout/LinedList"/>
    <dgm:cxn modelId="{C8028952-BA94-417B-9B8B-2FD9C97C0709}" type="presParOf" srcId="{8B2483BB-3C41-4E7D-9E5C-DF30705F5D60}" destId="{077B59F5-FBEA-4B49-8CAD-272F2C39736B}" srcOrd="1" destOrd="0" presId="urn:microsoft.com/office/officeart/2008/layout/LinedList"/>
    <dgm:cxn modelId="{E76A415C-C3FC-47D0-8282-5D347390F9AF}" type="presParOf" srcId="{F24D7873-4A52-45CF-9E40-F15D264EA6DD}" destId="{B90BD428-7B0D-424F-A691-64E9866295E7}" srcOrd="2" destOrd="0" presId="urn:microsoft.com/office/officeart/2008/layout/LinedList"/>
    <dgm:cxn modelId="{F68970A8-C7F4-4C92-A53D-7DD72B03F984}" type="presParOf" srcId="{F24D7873-4A52-45CF-9E40-F15D264EA6DD}" destId="{18EF5B87-4FAD-40D3-8C95-7732773FA6F5}" srcOrd="3" destOrd="0" presId="urn:microsoft.com/office/officeart/2008/layout/LinedList"/>
    <dgm:cxn modelId="{EE092314-DDBA-4E8B-9896-63E879F4E1E3}" type="presParOf" srcId="{18EF5B87-4FAD-40D3-8C95-7732773FA6F5}" destId="{73FF5EA7-8812-48ED-A956-560DE4C0C950}" srcOrd="0" destOrd="0" presId="urn:microsoft.com/office/officeart/2008/layout/LinedList"/>
    <dgm:cxn modelId="{C4D81454-939E-46A8-B34C-109BDF97E1CA}" type="presParOf" srcId="{18EF5B87-4FAD-40D3-8C95-7732773FA6F5}" destId="{DCEF278D-DA98-4CED-B86E-7E18086C989D}" srcOrd="1" destOrd="0" presId="urn:microsoft.com/office/officeart/2008/layout/LinedList"/>
    <dgm:cxn modelId="{1F656D0F-63BF-4D39-BE27-C4B055FBDDA8}" type="presParOf" srcId="{F24D7873-4A52-45CF-9E40-F15D264EA6DD}" destId="{4011BD49-90BF-4E33-B6BF-BD53B0CC4DD0}" srcOrd="4" destOrd="0" presId="urn:microsoft.com/office/officeart/2008/layout/LinedList"/>
    <dgm:cxn modelId="{CD7862E4-03EA-45DC-8958-891B8E01D15E}" type="presParOf" srcId="{F24D7873-4A52-45CF-9E40-F15D264EA6DD}" destId="{07BDA7C0-2E46-47AA-BE96-642C60910A6E}" srcOrd="5" destOrd="0" presId="urn:microsoft.com/office/officeart/2008/layout/LinedList"/>
    <dgm:cxn modelId="{8AFD0151-490B-4BD5-9B4B-D9A3FD878666}" type="presParOf" srcId="{07BDA7C0-2E46-47AA-BE96-642C60910A6E}" destId="{765D4D77-C20F-45E3-8A30-2F2EB414D683}" srcOrd="0" destOrd="0" presId="urn:microsoft.com/office/officeart/2008/layout/LinedList"/>
    <dgm:cxn modelId="{AB4030ED-BF7C-4E7E-89BF-2F2B9FB7B6ED}" type="presParOf" srcId="{07BDA7C0-2E46-47AA-BE96-642C60910A6E}" destId="{B3BAD730-7AAD-4327-B5D3-F7E50B3FDEE0}" srcOrd="1" destOrd="0" presId="urn:microsoft.com/office/officeart/2008/layout/LinedList"/>
    <dgm:cxn modelId="{771D2FC6-1D60-4077-9E8B-F50E378B2C62}" type="presParOf" srcId="{F24D7873-4A52-45CF-9E40-F15D264EA6DD}" destId="{C1308C65-8BCE-425E-991A-B6DED16E1B59}" srcOrd="6" destOrd="0" presId="urn:microsoft.com/office/officeart/2008/layout/LinedList"/>
    <dgm:cxn modelId="{1C8A57A9-C96C-44F9-8A73-004871441B2A}" type="presParOf" srcId="{F24D7873-4A52-45CF-9E40-F15D264EA6DD}" destId="{39B2B064-F515-406C-A635-64FF3BEA090A}" srcOrd="7" destOrd="0" presId="urn:microsoft.com/office/officeart/2008/layout/LinedList"/>
    <dgm:cxn modelId="{130D6E9D-9438-41D5-81AF-803D7A703953}" type="presParOf" srcId="{39B2B064-F515-406C-A635-64FF3BEA090A}" destId="{042E60FB-6BA4-4B4F-A201-9D820782A54C}" srcOrd="0" destOrd="0" presId="urn:microsoft.com/office/officeart/2008/layout/LinedList"/>
    <dgm:cxn modelId="{610E2CF8-E70B-4EAA-A216-80D42F3BE57B}" type="presParOf" srcId="{39B2B064-F515-406C-A635-64FF3BEA090A}" destId="{75110C4B-EE31-48A9-8F6A-E19F53145A8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1D4644-3A57-4F3E-91EE-C28190B7274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1DD3820-B649-4F44-BA69-ADF52DD8732C}">
      <dgm:prSet custT="1"/>
      <dgm:spPr/>
      <dgm:t>
        <a:bodyPr/>
        <a:lstStyle/>
        <a:p>
          <a:r>
            <a:rPr lang="en-US" sz="2400">
              <a:latin typeface="Times New Roman" panose="02020603050405020304" pitchFamily="18" charset="0"/>
              <a:cs typeface="Times New Roman" panose="02020603050405020304" pitchFamily="18" charset="0"/>
            </a:rPr>
            <a:t>One of the greatest risk factors of Type 2 Diabetes (T2D) is obesity (Chandrasekaran  and </a:t>
          </a:r>
          <a:r>
            <a:rPr lang="en-US" sz="2400" err="1">
              <a:latin typeface="Times New Roman" panose="02020603050405020304" pitchFamily="18" charset="0"/>
              <a:cs typeface="Times New Roman" panose="02020603050405020304" pitchFamily="18" charset="0"/>
            </a:rPr>
            <a:t>Weiskirchen</a:t>
          </a:r>
          <a:r>
            <a:rPr lang="en-US" sz="2400">
              <a:latin typeface="Times New Roman" panose="02020603050405020304" pitchFamily="18" charset="0"/>
              <a:cs typeface="Times New Roman" panose="02020603050405020304" pitchFamily="18" charset="0"/>
            </a:rPr>
            <a:t>, 2024).</a:t>
          </a:r>
          <a:endParaRPr lang="en-GB" sz="2400">
            <a:latin typeface="Times New Roman" panose="02020603050405020304" pitchFamily="18" charset="0"/>
            <a:cs typeface="Times New Roman" panose="02020603050405020304" pitchFamily="18" charset="0"/>
          </a:endParaRPr>
        </a:p>
      </dgm:t>
    </dgm:pt>
    <dgm:pt modelId="{D9D13E8C-EE5E-4D8A-B510-C25B9FAE8EF9}" type="parTrans" cxnId="{D1AAE721-8A89-457F-AF6B-244EC246A751}">
      <dgm:prSet/>
      <dgm:spPr/>
      <dgm:t>
        <a:bodyPr/>
        <a:lstStyle/>
        <a:p>
          <a:endParaRPr lang="en-GB"/>
        </a:p>
      </dgm:t>
    </dgm:pt>
    <dgm:pt modelId="{458203AA-C6CD-40CE-AE1E-4305A79CD463}" type="sibTrans" cxnId="{D1AAE721-8A89-457F-AF6B-244EC246A751}">
      <dgm:prSet/>
      <dgm:spPr/>
      <dgm:t>
        <a:bodyPr/>
        <a:lstStyle/>
        <a:p>
          <a:endParaRPr lang="en-GB"/>
        </a:p>
      </dgm:t>
    </dgm:pt>
    <dgm:pt modelId="{E20C1477-5060-43A5-B2E8-721B91CAB38F}">
      <dgm:prSet custT="1"/>
      <dgm:spPr/>
      <dgm:t>
        <a:bodyPr/>
        <a:lstStyle/>
        <a:p>
          <a:r>
            <a:rPr lang="en-US" sz="2400">
              <a:latin typeface="Times New Roman" panose="02020603050405020304" pitchFamily="18" charset="0"/>
              <a:cs typeface="Times New Roman" panose="02020603050405020304" pitchFamily="18" charset="0"/>
            </a:rPr>
            <a:t>Due to the patient’s sedentary lifestyle, it will be associated with poor glucose regulation and weight gain.</a:t>
          </a:r>
          <a:endParaRPr lang="en-GB" sz="2400">
            <a:latin typeface="Times New Roman" panose="02020603050405020304" pitchFamily="18" charset="0"/>
            <a:cs typeface="Times New Roman" panose="02020603050405020304" pitchFamily="18" charset="0"/>
          </a:endParaRPr>
        </a:p>
      </dgm:t>
    </dgm:pt>
    <dgm:pt modelId="{5AE1792B-F9E0-47D0-950C-09D163EB72A9}" type="parTrans" cxnId="{F896ABC6-68FA-40C6-8BF6-3992C925FAD9}">
      <dgm:prSet/>
      <dgm:spPr/>
      <dgm:t>
        <a:bodyPr/>
        <a:lstStyle/>
        <a:p>
          <a:endParaRPr lang="en-GB"/>
        </a:p>
      </dgm:t>
    </dgm:pt>
    <dgm:pt modelId="{A70F1A37-E010-499B-AC3F-95798DF10FE8}" type="sibTrans" cxnId="{F896ABC6-68FA-40C6-8BF6-3992C925FAD9}">
      <dgm:prSet/>
      <dgm:spPr/>
      <dgm:t>
        <a:bodyPr/>
        <a:lstStyle/>
        <a:p>
          <a:endParaRPr lang="en-GB"/>
        </a:p>
      </dgm:t>
    </dgm:pt>
    <dgm:pt modelId="{526BD3EB-631D-4F04-9F1E-246F1C1E79A6}">
      <dgm:prSet custT="1"/>
      <dgm:spPr/>
      <dgm:t>
        <a:bodyPr/>
        <a:lstStyle/>
        <a:p>
          <a:r>
            <a:rPr lang="en-US" sz="2400">
              <a:latin typeface="Times New Roman" panose="02020603050405020304" pitchFamily="18" charset="0"/>
              <a:cs typeface="Times New Roman" panose="02020603050405020304" pitchFamily="18" charset="0"/>
            </a:rPr>
            <a:t>He has a family history of diabetes that makes him more likely to develop diabetes.</a:t>
          </a:r>
          <a:endParaRPr lang="en-GB" sz="2400">
            <a:latin typeface="Times New Roman" panose="02020603050405020304" pitchFamily="18" charset="0"/>
            <a:cs typeface="Times New Roman" panose="02020603050405020304" pitchFamily="18" charset="0"/>
          </a:endParaRPr>
        </a:p>
      </dgm:t>
    </dgm:pt>
    <dgm:pt modelId="{07EB176C-9B6C-44E3-BE26-B6E262600B60}" type="parTrans" cxnId="{E737C5DA-DC4F-40A4-987D-0EC3260BCFB6}">
      <dgm:prSet/>
      <dgm:spPr/>
      <dgm:t>
        <a:bodyPr/>
        <a:lstStyle/>
        <a:p>
          <a:endParaRPr lang="en-GB"/>
        </a:p>
      </dgm:t>
    </dgm:pt>
    <dgm:pt modelId="{40F22708-9B4D-42E8-99EA-BDED77A56D9E}" type="sibTrans" cxnId="{E737C5DA-DC4F-40A4-987D-0EC3260BCFB6}">
      <dgm:prSet/>
      <dgm:spPr/>
      <dgm:t>
        <a:bodyPr/>
        <a:lstStyle/>
        <a:p>
          <a:endParaRPr lang="en-GB"/>
        </a:p>
      </dgm:t>
    </dgm:pt>
    <dgm:pt modelId="{7C85FF8C-353B-4830-B955-84B85C657556}">
      <dgm:prSet custT="1"/>
      <dgm:spPr/>
      <dgm:t>
        <a:bodyPr/>
        <a:lstStyle/>
        <a:p>
          <a:r>
            <a:rPr lang="en-US" sz="2400">
              <a:latin typeface="Times New Roman" panose="02020603050405020304" pitchFamily="18" charset="0"/>
              <a:cs typeface="Times New Roman" panose="02020603050405020304" pitchFamily="18" charset="0"/>
            </a:rPr>
            <a:t>Diseases are even more likely to progress due to unhealthy eating habits (Beltrán et al., 2020).</a:t>
          </a:r>
          <a:endParaRPr lang="en-GB" sz="2400">
            <a:latin typeface="Times New Roman" panose="02020603050405020304" pitchFamily="18" charset="0"/>
            <a:cs typeface="Times New Roman" panose="02020603050405020304" pitchFamily="18" charset="0"/>
          </a:endParaRPr>
        </a:p>
      </dgm:t>
    </dgm:pt>
    <dgm:pt modelId="{FF54A7F3-3806-44D8-8592-C39D4CAF777E}" type="parTrans" cxnId="{41D2F2BD-9032-4287-9C8D-86EE2D6ABD30}">
      <dgm:prSet/>
      <dgm:spPr/>
      <dgm:t>
        <a:bodyPr/>
        <a:lstStyle/>
        <a:p>
          <a:endParaRPr lang="en-GB"/>
        </a:p>
      </dgm:t>
    </dgm:pt>
    <dgm:pt modelId="{AE1E2CBB-58FF-4426-AE19-D970D304D63E}" type="sibTrans" cxnId="{41D2F2BD-9032-4287-9C8D-86EE2D6ABD30}">
      <dgm:prSet/>
      <dgm:spPr/>
      <dgm:t>
        <a:bodyPr/>
        <a:lstStyle/>
        <a:p>
          <a:endParaRPr lang="en-GB"/>
        </a:p>
      </dgm:t>
    </dgm:pt>
    <dgm:pt modelId="{38AD2220-3014-432E-AC6B-3B34F124E16A}" type="pres">
      <dgm:prSet presAssocID="{181D4644-3A57-4F3E-91EE-C28190B72741}" presName="diagram" presStyleCnt="0">
        <dgm:presLayoutVars>
          <dgm:dir/>
          <dgm:resizeHandles val="exact"/>
        </dgm:presLayoutVars>
      </dgm:prSet>
      <dgm:spPr/>
    </dgm:pt>
    <dgm:pt modelId="{D2679B9E-7447-431F-BF6D-EAF38EA0F62C}" type="pres">
      <dgm:prSet presAssocID="{D1DD3820-B649-4F44-BA69-ADF52DD8732C}" presName="node" presStyleLbl="node1" presStyleIdx="0" presStyleCnt="4">
        <dgm:presLayoutVars>
          <dgm:bulletEnabled val="1"/>
        </dgm:presLayoutVars>
      </dgm:prSet>
      <dgm:spPr/>
    </dgm:pt>
    <dgm:pt modelId="{B6FE25F9-F973-431B-B5A0-7D305C82AEF6}" type="pres">
      <dgm:prSet presAssocID="{458203AA-C6CD-40CE-AE1E-4305A79CD463}" presName="sibTrans" presStyleCnt="0"/>
      <dgm:spPr/>
    </dgm:pt>
    <dgm:pt modelId="{B1B006BE-27D0-4EDB-B053-83C1E057ABD5}" type="pres">
      <dgm:prSet presAssocID="{E20C1477-5060-43A5-B2E8-721B91CAB38F}" presName="node" presStyleLbl="node1" presStyleIdx="1" presStyleCnt="4">
        <dgm:presLayoutVars>
          <dgm:bulletEnabled val="1"/>
        </dgm:presLayoutVars>
      </dgm:prSet>
      <dgm:spPr/>
    </dgm:pt>
    <dgm:pt modelId="{37E51E81-E76C-48D8-A227-20637EB4896E}" type="pres">
      <dgm:prSet presAssocID="{A70F1A37-E010-499B-AC3F-95798DF10FE8}" presName="sibTrans" presStyleCnt="0"/>
      <dgm:spPr/>
    </dgm:pt>
    <dgm:pt modelId="{F0827005-2703-463D-9B06-A2AE28EBF8AD}" type="pres">
      <dgm:prSet presAssocID="{526BD3EB-631D-4F04-9F1E-246F1C1E79A6}" presName="node" presStyleLbl="node1" presStyleIdx="2" presStyleCnt="4">
        <dgm:presLayoutVars>
          <dgm:bulletEnabled val="1"/>
        </dgm:presLayoutVars>
      </dgm:prSet>
      <dgm:spPr/>
    </dgm:pt>
    <dgm:pt modelId="{395B779B-9D82-4791-98B8-5CF15F0FE6D7}" type="pres">
      <dgm:prSet presAssocID="{40F22708-9B4D-42E8-99EA-BDED77A56D9E}" presName="sibTrans" presStyleCnt="0"/>
      <dgm:spPr/>
    </dgm:pt>
    <dgm:pt modelId="{2BE4BA98-2AE1-4CE8-876F-7931EE1661B3}" type="pres">
      <dgm:prSet presAssocID="{7C85FF8C-353B-4830-B955-84B85C657556}" presName="node" presStyleLbl="node1" presStyleIdx="3" presStyleCnt="4">
        <dgm:presLayoutVars>
          <dgm:bulletEnabled val="1"/>
        </dgm:presLayoutVars>
      </dgm:prSet>
      <dgm:spPr/>
    </dgm:pt>
  </dgm:ptLst>
  <dgm:cxnLst>
    <dgm:cxn modelId="{FD74D318-0C25-4831-81FB-3DB5ED19F4D7}" type="presOf" srcId="{526BD3EB-631D-4F04-9F1E-246F1C1E79A6}" destId="{F0827005-2703-463D-9B06-A2AE28EBF8AD}" srcOrd="0" destOrd="0" presId="urn:microsoft.com/office/officeart/2005/8/layout/default"/>
    <dgm:cxn modelId="{D1AAE721-8A89-457F-AF6B-244EC246A751}" srcId="{181D4644-3A57-4F3E-91EE-C28190B72741}" destId="{D1DD3820-B649-4F44-BA69-ADF52DD8732C}" srcOrd="0" destOrd="0" parTransId="{D9D13E8C-EE5E-4D8A-B510-C25B9FAE8EF9}" sibTransId="{458203AA-C6CD-40CE-AE1E-4305A79CD463}"/>
    <dgm:cxn modelId="{A6CB993D-8B0D-4929-8F0C-0E5C6F548D29}" type="presOf" srcId="{D1DD3820-B649-4F44-BA69-ADF52DD8732C}" destId="{D2679B9E-7447-431F-BF6D-EAF38EA0F62C}" srcOrd="0" destOrd="0" presId="urn:microsoft.com/office/officeart/2005/8/layout/default"/>
    <dgm:cxn modelId="{E880B14A-E763-4FF2-8EC6-0103309C9045}" type="presOf" srcId="{E20C1477-5060-43A5-B2E8-721B91CAB38F}" destId="{B1B006BE-27D0-4EDB-B053-83C1E057ABD5}" srcOrd="0" destOrd="0" presId="urn:microsoft.com/office/officeart/2005/8/layout/default"/>
    <dgm:cxn modelId="{41D2F2BD-9032-4287-9C8D-86EE2D6ABD30}" srcId="{181D4644-3A57-4F3E-91EE-C28190B72741}" destId="{7C85FF8C-353B-4830-B955-84B85C657556}" srcOrd="3" destOrd="0" parTransId="{FF54A7F3-3806-44D8-8592-C39D4CAF777E}" sibTransId="{AE1E2CBB-58FF-4426-AE19-D970D304D63E}"/>
    <dgm:cxn modelId="{F896ABC6-68FA-40C6-8BF6-3992C925FAD9}" srcId="{181D4644-3A57-4F3E-91EE-C28190B72741}" destId="{E20C1477-5060-43A5-B2E8-721B91CAB38F}" srcOrd="1" destOrd="0" parTransId="{5AE1792B-F9E0-47D0-950C-09D163EB72A9}" sibTransId="{A70F1A37-E010-499B-AC3F-95798DF10FE8}"/>
    <dgm:cxn modelId="{837948CD-D7D1-4742-B715-B573C3B2CF24}" type="presOf" srcId="{7C85FF8C-353B-4830-B955-84B85C657556}" destId="{2BE4BA98-2AE1-4CE8-876F-7931EE1661B3}" srcOrd="0" destOrd="0" presId="urn:microsoft.com/office/officeart/2005/8/layout/default"/>
    <dgm:cxn modelId="{E737C5DA-DC4F-40A4-987D-0EC3260BCFB6}" srcId="{181D4644-3A57-4F3E-91EE-C28190B72741}" destId="{526BD3EB-631D-4F04-9F1E-246F1C1E79A6}" srcOrd="2" destOrd="0" parTransId="{07EB176C-9B6C-44E3-BE26-B6E262600B60}" sibTransId="{40F22708-9B4D-42E8-99EA-BDED77A56D9E}"/>
    <dgm:cxn modelId="{F44211E0-E2B9-4914-9C0C-D94F34B2AEB7}" type="presOf" srcId="{181D4644-3A57-4F3E-91EE-C28190B72741}" destId="{38AD2220-3014-432E-AC6B-3B34F124E16A}" srcOrd="0" destOrd="0" presId="urn:microsoft.com/office/officeart/2005/8/layout/default"/>
    <dgm:cxn modelId="{B1B495F6-3458-4698-AB46-DDE3F39AD191}" type="presParOf" srcId="{38AD2220-3014-432E-AC6B-3B34F124E16A}" destId="{D2679B9E-7447-431F-BF6D-EAF38EA0F62C}" srcOrd="0" destOrd="0" presId="urn:microsoft.com/office/officeart/2005/8/layout/default"/>
    <dgm:cxn modelId="{5EE0CD68-183D-403F-AA9F-C32E2E3BDC41}" type="presParOf" srcId="{38AD2220-3014-432E-AC6B-3B34F124E16A}" destId="{B6FE25F9-F973-431B-B5A0-7D305C82AEF6}" srcOrd="1" destOrd="0" presId="urn:microsoft.com/office/officeart/2005/8/layout/default"/>
    <dgm:cxn modelId="{DC3B6B21-1280-423D-BE02-EE04350A3A35}" type="presParOf" srcId="{38AD2220-3014-432E-AC6B-3B34F124E16A}" destId="{B1B006BE-27D0-4EDB-B053-83C1E057ABD5}" srcOrd="2" destOrd="0" presId="urn:microsoft.com/office/officeart/2005/8/layout/default"/>
    <dgm:cxn modelId="{83470FB8-8052-4893-B7BF-A398E4DFD5E9}" type="presParOf" srcId="{38AD2220-3014-432E-AC6B-3B34F124E16A}" destId="{37E51E81-E76C-48D8-A227-20637EB4896E}" srcOrd="3" destOrd="0" presId="urn:microsoft.com/office/officeart/2005/8/layout/default"/>
    <dgm:cxn modelId="{E371B70F-79C5-449A-B84C-6F065AEEFD30}" type="presParOf" srcId="{38AD2220-3014-432E-AC6B-3B34F124E16A}" destId="{F0827005-2703-463D-9B06-A2AE28EBF8AD}" srcOrd="4" destOrd="0" presId="urn:microsoft.com/office/officeart/2005/8/layout/default"/>
    <dgm:cxn modelId="{A864DD09-9F70-43CA-8529-CF19495D7F34}" type="presParOf" srcId="{38AD2220-3014-432E-AC6B-3B34F124E16A}" destId="{395B779B-9D82-4791-98B8-5CF15F0FE6D7}" srcOrd="5" destOrd="0" presId="urn:microsoft.com/office/officeart/2005/8/layout/default"/>
    <dgm:cxn modelId="{36EC3373-9A06-43BC-AB3F-E2E76F9E7BF8}" type="presParOf" srcId="{38AD2220-3014-432E-AC6B-3B34F124E16A}" destId="{2BE4BA98-2AE1-4CE8-876F-7931EE1661B3}"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C70549-F890-4CFB-A19F-32D14B74A7BF}"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44DFC1CD-AB40-45CA-AA62-5A225FF103C7}">
      <dgm:prSet custT="1"/>
      <dgm:spPr/>
      <dgm:t>
        <a:bodyPr/>
        <a:lstStyle/>
        <a:p>
          <a:r>
            <a:rPr lang="en-US" sz="2400">
              <a:latin typeface="Times New Roman" panose="02020603050405020304" pitchFamily="18" charset="0"/>
              <a:cs typeface="Times New Roman" panose="02020603050405020304" pitchFamily="18" charset="0"/>
            </a:rPr>
            <a:t>A comprehensive assessment is required to identify the patient’s physical and psychological needs.</a:t>
          </a:r>
          <a:endParaRPr lang="en-GB" sz="2400">
            <a:latin typeface="Times New Roman" panose="02020603050405020304" pitchFamily="18" charset="0"/>
            <a:cs typeface="Times New Roman" panose="02020603050405020304" pitchFamily="18" charset="0"/>
          </a:endParaRPr>
        </a:p>
      </dgm:t>
    </dgm:pt>
    <dgm:pt modelId="{4D7003B8-EBBF-4086-A69C-FA2CAD0352B6}" type="parTrans" cxnId="{7E83FFCE-35DB-4FEE-A6E7-F170315D0466}">
      <dgm:prSet/>
      <dgm:spPr/>
      <dgm:t>
        <a:bodyPr/>
        <a:lstStyle/>
        <a:p>
          <a:endParaRPr lang="en-GB"/>
        </a:p>
      </dgm:t>
    </dgm:pt>
    <dgm:pt modelId="{EE8283B1-6A32-4681-85EA-9EA702EFE8D9}" type="sibTrans" cxnId="{7E83FFCE-35DB-4FEE-A6E7-F170315D0466}">
      <dgm:prSet/>
      <dgm:spPr/>
      <dgm:t>
        <a:bodyPr/>
        <a:lstStyle/>
        <a:p>
          <a:endParaRPr lang="en-GB"/>
        </a:p>
      </dgm:t>
    </dgm:pt>
    <dgm:pt modelId="{115AA76D-A885-41C4-952A-687BA985982D}">
      <dgm:prSet custT="1"/>
      <dgm:spPr/>
      <dgm:t>
        <a:bodyPr/>
        <a:lstStyle/>
        <a:p>
          <a:r>
            <a:rPr lang="en-US" sz="2400">
              <a:latin typeface="Times New Roman" panose="02020603050405020304" pitchFamily="18" charset="0"/>
              <a:cs typeface="Times New Roman" panose="02020603050405020304" pitchFamily="18" charset="0"/>
            </a:rPr>
            <a:t>Baseline measurements like blood glucose, HbA1c, blood pressure, and weight should be recorded (</a:t>
          </a:r>
          <a:r>
            <a:rPr lang="en-US" sz="2400" err="1">
              <a:latin typeface="Times New Roman" panose="02020603050405020304" pitchFamily="18" charset="0"/>
              <a:cs typeface="Times New Roman" panose="02020603050405020304" pitchFamily="18" charset="0"/>
            </a:rPr>
            <a:t>Pidd</a:t>
          </a:r>
          <a:r>
            <a:rPr lang="en-US" sz="2400">
              <a:latin typeface="Times New Roman" panose="02020603050405020304" pitchFamily="18" charset="0"/>
              <a:cs typeface="Times New Roman" panose="02020603050405020304" pitchFamily="18" charset="0"/>
            </a:rPr>
            <a:t> et al, 2025).</a:t>
          </a:r>
          <a:endParaRPr lang="en-GB" sz="2400">
            <a:latin typeface="Times New Roman" panose="02020603050405020304" pitchFamily="18" charset="0"/>
            <a:cs typeface="Times New Roman" panose="02020603050405020304" pitchFamily="18" charset="0"/>
          </a:endParaRPr>
        </a:p>
      </dgm:t>
    </dgm:pt>
    <dgm:pt modelId="{44685782-D621-403C-BEEC-2BBA69E8E5E6}" type="parTrans" cxnId="{993CA383-B13A-4953-91AB-88964C4FB666}">
      <dgm:prSet/>
      <dgm:spPr/>
      <dgm:t>
        <a:bodyPr/>
        <a:lstStyle/>
        <a:p>
          <a:endParaRPr lang="en-GB"/>
        </a:p>
      </dgm:t>
    </dgm:pt>
    <dgm:pt modelId="{CE459449-370D-41EE-B4D7-FAD32243FA35}" type="sibTrans" cxnId="{993CA383-B13A-4953-91AB-88964C4FB666}">
      <dgm:prSet/>
      <dgm:spPr/>
      <dgm:t>
        <a:bodyPr/>
        <a:lstStyle/>
        <a:p>
          <a:endParaRPr lang="en-GB"/>
        </a:p>
      </dgm:t>
    </dgm:pt>
    <dgm:pt modelId="{AE0C3472-1214-48ED-97A4-FAD9B72424DE}">
      <dgm:prSet custT="1"/>
      <dgm:spPr/>
      <dgm:t>
        <a:bodyPr/>
        <a:lstStyle/>
        <a:p>
          <a:r>
            <a:rPr lang="en-US" sz="2400">
              <a:latin typeface="Times New Roman" panose="02020603050405020304" pitchFamily="18" charset="0"/>
              <a:cs typeface="Times New Roman" panose="02020603050405020304" pitchFamily="18" charset="0"/>
            </a:rPr>
            <a:t>Individualised goals should be established in collaboration with the patient.</a:t>
          </a:r>
          <a:endParaRPr lang="en-GB" sz="2400">
            <a:latin typeface="Times New Roman" panose="02020603050405020304" pitchFamily="18" charset="0"/>
            <a:cs typeface="Times New Roman" panose="02020603050405020304" pitchFamily="18" charset="0"/>
          </a:endParaRPr>
        </a:p>
      </dgm:t>
    </dgm:pt>
    <dgm:pt modelId="{164B1A28-5403-49BA-8704-B45BB5FC2B4F}" type="parTrans" cxnId="{EBC84C3B-46A8-4AE2-860A-93F7891204C6}">
      <dgm:prSet/>
      <dgm:spPr/>
      <dgm:t>
        <a:bodyPr/>
        <a:lstStyle/>
        <a:p>
          <a:endParaRPr lang="en-GB"/>
        </a:p>
      </dgm:t>
    </dgm:pt>
    <dgm:pt modelId="{DE9DD809-FD71-4B61-A061-CE87695D7D1B}" type="sibTrans" cxnId="{EBC84C3B-46A8-4AE2-860A-93F7891204C6}">
      <dgm:prSet/>
      <dgm:spPr/>
      <dgm:t>
        <a:bodyPr/>
        <a:lstStyle/>
        <a:p>
          <a:endParaRPr lang="en-GB"/>
        </a:p>
      </dgm:t>
    </dgm:pt>
    <dgm:pt modelId="{CBEDF78C-3863-4731-A70F-1FBC9D521FC6}">
      <dgm:prSet custT="1"/>
      <dgm:spPr/>
      <dgm:t>
        <a:bodyPr/>
        <a:lstStyle/>
        <a:p>
          <a:r>
            <a:rPr lang="en-US" sz="2400">
              <a:latin typeface="Times New Roman" panose="02020603050405020304" pitchFamily="18" charset="0"/>
              <a:cs typeface="Times New Roman" panose="02020603050405020304" pitchFamily="18" charset="0"/>
            </a:rPr>
            <a:t>Person-centred care planning promotes engagement and shared decision-making (</a:t>
          </a:r>
          <a:r>
            <a:rPr lang="fi-FI" sz="2400">
              <a:latin typeface="Times New Roman" panose="02020603050405020304" pitchFamily="18" charset="0"/>
              <a:cs typeface="Times New Roman" panose="02020603050405020304" pitchFamily="18" charset="0"/>
            </a:rPr>
            <a:t>Tonelli and Sullivan, 2019</a:t>
          </a:r>
          <a:r>
            <a:rPr lang="en-US" sz="2400">
              <a:latin typeface="Times New Roman" panose="02020603050405020304" pitchFamily="18" charset="0"/>
              <a:cs typeface="Times New Roman" panose="02020603050405020304" pitchFamily="18" charset="0"/>
            </a:rPr>
            <a:t>).</a:t>
          </a:r>
          <a:endParaRPr lang="en-GB" sz="2400">
            <a:latin typeface="Times New Roman" panose="02020603050405020304" pitchFamily="18" charset="0"/>
            <a:cs typeface="Times New Roman" panose="02020603050405020304" pitchFamily="18" charset="0"/>
          </a:endParaRPr>
        </a:p>
      </dgm:t>
    </dgm:pt>
    <dgm:pt modelId="{BA3C7554-439D-4F32-8009-3F2AE642AA0C}" type="parTrans" cxnId="{3F73F925-FE7B-4213-A055-FD067265CED8}">
      <dgm:prSet/>
      <dgm:spPr/>
      <dgm:t>
        <a:bodyPr/>
        <a:lstStyle/>
        <a:p>
          <a:endParaRPr lang="en-GB"/>
        </a:p>
      </dgm:t>
    </dgm:pt>
    <dgm:pt modelId="{30F685B8-D613-4D17-AEF5-492F92B833B4}" type="sibTrans" cxnId="{3F73F925-FE7B-4213-A055-FD067265CED8}">
      <dgm:prSet/>
      <dgm:spPr/>
      <dgm:t>
        <a:bodyPr/>
        <a:lstStyle/>
        <a:p>
          <a:endParaRPr lang="en-GB"/>
        </a:p>
      </dgm:t>
    </dgm:pt>
    <dgm:pt modelId="{1FA2872B-5B93-4401-874E-13B0DFA7F9EF}" type="pres">
      <dgm:prSet presAssocID="{29C70549-F890-4CFB-A19F-32D14B74A7BF}" presName="linear" presStyleCnt="0">
        <dgm:presLayoutVars>
          <dgm:dir/>
          <dgm:resizeHandles val="exact"/>
        </dgm:presLayoutVars>
      </dgm:prSet>
      <dgm:spPr/>
    </dgm:pt>
    <dgm:pt modelId="{2C053E9B-E6ED-4302-B628-3DE4D82697E4}" type="pres">
      <dgm:prSet presAssocID="{44DFC1CD-AB40-45CA-AA62-5A225FF103C7}" presName="comp" presStyleCnt="0"/>
      <dgm:spPr/>
    </dgm:pt>
    <dgm:pt modelId="{5AEE89D7-8A42-480D-8EA3-0A1E981A90F6}" type="pres">
      <dgm:prSet presAssocID="{44DFC1CD-AB40-45CA-AA62-5A225FF103C7}" presName="box" presStyleLbl="node1" presStyleIdx="0" presStyleCnt="4"/>
      <dgm:spPr/>
    </dgm:pt>
    <dgm:pt modelId="{21CF95AB-6B40-48B6-BEB7-43E3D8235803}" type="pres">
      <dgm:prSet presAssocID="{44DFC1CD-AB40-45CA-AA62-5A225FF103C7}" presName="img" presStyleLbl="fgImgPlace1" presStyleIdx="0" presStyleCnt="4"/>
      <dgm:spPr>
        <a:blipFill rotWithShape="1">
          <a:blip xmlns:r="http://schemas.openxmlformats.org/officeDocument/2006/relationships" r:embed="rId1"/>
          <a:srcRect/>
          <a:stretch>
            <a:fillRect t="-35000" b="-35000"/>
          </a:stretch>
        </a:blipFill>
      </dgm:spPr>
    </dgm:pt>
    <dgm:pt modelId="{1D9BD9DC-2EE4-40F0-97A5-1A0828170D8A}" type="pres">
      <dgm:prSet presAssocID="{44DFC1CD-AB40-45CA-AA62-5A225FF103C7}" presName="text" presStyleLbl="node1" presStyleIdx="0" presStyleCnt="4">
        <dgm:presLayoutVars>
          <dgm:bulletEnabled val="1"/>
        </dgm:presLayoutVars>
      </dgm:prSet>
      <dgm:spPr/>
    </dgm:pt>
    <dgm:pt modelId="{FABA9732-AE8A-4490-AB28-00FAFC63069F}" type="pres">
      <dgm:prSet presAssocID="{EE8283B1-6A32-4681-85EA-9EA702EFE8D9}" presName="spacer" presStyleCnt="0"/>
      <dgm:spPr/>
    </dgm:pt>
    <dgm:pt modelId="{8694659C-9E74-4027-B614-4FCD4D5309E5}" type="pres">
      <dgm:prSet presAssocID="{115AA76D-A885-41C4-952A-687BA985982D}" presName="comp" presStyleCnt="0"/>
      <dgm:spPr/>
    </dgm:pt>
    <dgm:pt modelId="{4FF6EBD1-108A-431C-9DC2-31320372F67C}" type="pres">
      <dgm:prSet presAssocID="{115AA76D-A885-41C4-952A-687BA985982D}" presName="box" presStyleLbl="node1" presStyleIdx="1" presStyleCnt="4"/>
      <dgm:spPr/>
    </dgm:pt>
    <dgm:pt modelId="{A1E8C9C9-0A5B-42A0-B855-547E1C7E0746}" type="pres">
      <dgm:prSet presAssocID="{115AA76D-A885-41C4-952A-687BA985982D}" presName="img" presStyleLbl="fgImgPlace1" presStyleIdx="1" presStyleCnt="4"/>
      <dgm:spPr>
        <a:blipFill rotWithShape="1">
          <a:blip xmlns:r="http://schemas.openxmlformats.org/officeDocument/2006/relationships" r:embed="rId2"/>
          <a:srcRect/>
          <a:stretch>
            <a:fillRect/>
          </a:stretch>
        </a:blipFill>
      </dgm:spPr>
    </dgm:pt>
    <dgm:pt modelId="{B269FF61-BBF8-4B6C-BDCA-91708A8F05CC}" type="pres">
      <dgm:prSet presAssocID="{115AA76D-A885-41C4-952A-687BA985982D}" presName="text" presStyleLbl="node1" presStyleIdx="1" presStyleCnt="4">
        <dgm:presLayoutVars>
          <dgm:bulletEnabled val="1"/>
        </dgm:presLayoutVars>
      </dgm:prSet>
      <dgm:spPr/>
    </dgm:pt>
    <dgm:pt modelId="{BE965B80-1F85-4271-845D-84365033FE6F}" type="pres">
      <dgm:prSet presAssocID="{CE459449-370D-41EE-B4D7-FAD32243FA35}" presName="spacer" presStyleCnt="0"/>
      <dgm:spPr/>
    </dgm:pt>
    <dgm:pt modelId="{E385F10D-9C9F-4A2A-BB0C-F218900F2195}" type="pres">
      <dgm:prSet presAssocID="{AE0C3472-1214-48ED-97A4-FAD9B72424DE}" presName="comp" presStyleCnt="0"/>
      <dgm:spPr/>
    </dgm:pt>
    <dgm:pt modelId="{14330606-9E6C-49EB-BFBF-745239271424}" type="pres">
      <dgm:prSet presAssocID="{AE0C3472-1214-48ED-97A4-FAD9B72424DE}" presName="box" presStyleLbl="node1" presStyleIdx="2" presStyleCnt="4"/>
      <dgm:spPr/>
    </dgm:pt>
    <dgm:pt modelId="{D1C6690A-8E9F-4018-8793-D16F4F769F75}" type="pres">
      <dgm:prSet presAssocID="{AE0C3472-1214-48ED-97A4-FAD9B72424DE}" presName="img" presStyleLbl="fgImgPlace1" presStyleIdx="2" presStyleCnt="4"/>
      <dgm:spPr>
        <a:blipFill rotWithShape="1">
          <a:blip xmlns:r="http://schemas.openxmlformats.org/officeDocument/2006/relationships" r:embed="rId3"/>
          <a:srcRect/>
          <a:stretch>
            <a:fillRect t="-35000" b="-35000"/>
          </a:stretch>
        </a:blipFill>
      </dgm:spPr>
    </dgm:pt>
    <dgm:pt modelId="{EC66A1ED-30F9-49AC-880C-6CE3D3E6FF96}" type="pres">
      <dgm:prSet presAssocID="{AE0C3472-1214-48ED-97A4-FAD9B72424DE}" presName="text" presStyleLbl="node1" presStyleIdx="2" presStyleCnt="4">
        <dgm:presLayoutVars>
          <dgm:bulletEnabled val="1"/>
        </dgm:presLayoutVars>
      </dgm:prSet>
      <dgm:spPr/>
    </dgm:pt>
    <dgm:pt modelId="{CE16FABB-8E03-47E4-8A93-58B342382816}" type="pres">
      <dgm:prSet presAssocID="{DE9DD809-FD71-4B61-A061-CE87695D7D1B}" presName="spacer" presStyleCnt="0"/>
      <dgm:spPr/>
    </dgm:pt>
    <dgm:pt modelId="{68348A96-0C15-4DF8-8323-0335306F21F7}" type="pres">
      <dgm:prSet presAssocID="{CBEDF78C-3863-4731-A70F-1FBC9D521FC6}" presName="comp" presStyleCnt="0"/>
      <dgm:spPr/>
    </dgm:pt>
    <dgm:pt modelId="{441CE7D5-2952-4D8A-A85A-675BAF975D7C}" type="pres">
      <dgm:prSet presAssocID="{CBEDF78C-3863-4731-A70F-1FBC9D521FC6}" presName="box" presStyleLbl="node1" presStyleIdx="3" presStyleCnt="4"/>
      <dgm:spPr/>
    </dgm:pt>
    <dgm:pt modelId="{E3163D48-69D0-4B0B-AC79-DD5F0A603AB3}" type="pres">
      <dgm:prSet presAssocID="{CBEDF78C-3863-4731-A70F-1FBC9D521FC6}" presName="img" presStyleLbl="fgImgPlace1" presStyleIdx="3" presStyleCnt="4"/>
      <dgm:spPr>
        <a:blipFill rotWithShape="1">
          <a:blip xmlns:r="http://schemas.openxmlformats.org/officeDocument/2006/relationships" r:embed="rId4"/>
          <a:srcRect/>
          <a:stretch>
            <a:fillRect t="-101000" b="-101000"/>
          </a:stretch>
        </a:blipFill>
      </dgm:spPr>
    </dgm:pt>
    <dgm:pt modelId="{FFA6EEBC-1C60-46F6-B707-15793B563C4F}" type="pres">
      <dgm:prSet presAssocID="{CBEDF78C-3863-4731-A70F-1FBC9D521FC6}" presName="text" presStyleLbl="node1" presStyleIdx="3" presStyleCnt="4">
        <dgm:presLayoutVars>
          <dgm:bulletEnabled val="1"/>
        </dgm:presLayoutVars>
      </dgm:prSet>
      <dgm:spPr/>
    </dgm:pt>
  </dgm:ptLst>
  <dgm:cxnLst>
    <dgm:cxn modelId="{7FA6990A-3D65-487C-8B0F-B9228AD337DB}" type="presOf" srcId="{44DFC1CD-AB40-45CA-AA62-5A225FF103C7}" destId="{5AEE89D7-8A42-480D-8EA3-0A1E981A90F6}" srcOrd="0" destOrd="0" presId="urn:microsoft.com/office/officeart/2005/8/layout/vList4"/>
    <dgm:cxn modelId="{9AD9750C-9A98-473B-B49F-C50C28AF78FA}" type="presOf" srcId="{AE0C3472-1214-48ED-97A4-FAD9B72424DE}" destId="{EC66A1ED-30F9-49AC-880C-6CE3D3E6FF96}" srcOrd="1" destOrd="0" presId="urn:microsoft.com/office/officeart/2005/8/layout/vList4"/>
    <dgm:cxn modelId="{3F73F925-FE7B-4213-A055-FD067265CED8}" srcId="{29C70549-F890-4CFB-A19F-32D14B74A7BF}" destId="{CBEDF78C-3863-4731-A70F-1FBC9D521FC6}" srcOrd="3" destOrd="0" parTransId="{BA3C7554-439D-4F32-8009-3F2AE642AA0C}" sibTransId="{30F685B8-D613-4D17-AEF5-492F92B833B4}"/>
    <dgm:cxn modelId="{3DA71A2F-C708-4BFE-999C-249800EA0EAF}" type="presOf" srcId="{29C70549-F890-4CFB-A19F-32D14B74A7BF}" destId="{1FA2872B-5B93-4401-874E-13B0DFA7F9EF}" srcOrd="0" destOrd="0" presId="urn:microsoft.com/office/officeart/2005/8/layout/vList4"/>
    <dgm:cxn modelId="{EBC84C3B-46A8-4AE2-860A-93F7891204C6}" srcId="{29C70549-F890-4CFB-A19F-32D14B74A7BF}" destId="{AE0C3472-1214-48ED-97A4-FAD9B72424DE}" srcOrd="2" destOrd="0" parTransId="{164B1A28-5403-49BA-8704-B45BB5FC2B4F}" sibTransId="{DE9DD809-FD71-4B61-A061-CE87695D7D1B}"/>
    <dgm:cxn modelId="{3C0BB350-905D-4094-BC70-1E54CF0582C7}" type="presOf" srcId="{CBEDF78C-3863-4731-A70F-1FBC9D521FC6}" destId="{441CE7D5-2952-4D8A-A85A-675BAF975D7C}" srcOrd="0" destOrd="0" presId="urn:microsoft.com/office/officeart/2005/8/layout/vList4"/>
    <dgm:cxn modelId="{6A03BC74-3CC6-454D-A7B8-90F9219938E2}" type="presOf" srcId="{115AA76D-A885-41C4-952A-687BA985982D}" destId="{B269FF61-BBF8-4B6C-BDCA-91708A8F05CC}" srcOrd="1" destOrd="0" presId="urn:microsoft.com/office/officeart/2005/8/layout/vList4"/>
    <dgm:cxn modelId="{71090678-39D8-414B-BD4C-A416FEFEE051}" type="presOf" srcId="{CBEDF78C-3863-4731-A70F-1FBC9D521FC6}" destId="{FFA6EEBC-1C60-46F6-B707-15793B563C4F}" srcOrd="1" destOrd="0" presId="urn:microsoft.com/office/officeart/2005/8/layout/vList4"/>
    <dgm:cxn modelId="{993CA383-B13A-4953-91AB-88964C4FB666}" srcId="{29C70549-F890-4CFB-A19F-32D14B74A7BF}" destId="{115AA76D-A885-41C4-952A-687BA985982D}" srcOrd="1" destOrd="0" parTransId="{44685782-D621-403C-BEEC-2BBA69E8E5E6}" sibTransId="{CE459449-370D-41EE-B4D7-FAD32243FA35}"/>
    <dgm:cxn modelId="{511E61C4-49C2-4B0E-AFE1-336C7F34EDB6}" type="presOf" srcId="{AE0C3472-1214-48ED-97A4-FAD9B72424DE}" destId="{14330606-9E6C-49EB-BFBF-745239271424}" srcOrd="0" destOrd="0" presId="urn:microsoft.com/office/officeart/2005/8/layout/vList4"/>
    <dgm:cxn modelId="{7E83FFCE-35DB-4FEE-A6E7-F170315D0466}" srcId="{29C70549-F890-4CFB-A19F-32D14B74A7BF}" destId="{44DFC1CD-AB40-45CA-AA62-5A225FF103C7}" srcOrd="0" destOrd="0" parTransId="{4D7003B8-EBBF-4086-A69C-FA2CAD0352B6}" sibTransId="{EE8283B1-6A32-4681-85EA-9EA702EFE8D9}"/>
    <dgm:cxn modelId="{39D560EB-943E-42E3-A5EC-CC64C47A378B}" type="presOf" srcId="{115AA76D-A885-41C4-952A-687BA985982D}" destId="{4FF6EBD1-108A-431C-9DC2-31320372F67C}" srcOrd="0" destOrd="0" presId="urn:microsoft.com/office/officeart/2005/8/layout/vList4"/>
    <dgm:cxn modelId="{90177BF4-AE52-426D-809C-731B02E263B2}" type="presOf" srcId="{44DFC1CD-AB40-45CA-AA62-5A225FF103C7}" destId="{1D9BD9DC-2EE4-40F0-97A5-1A0828170D8A}" srcOrd="1" destOrd="0" presId="urn:microsoft.com/office/officeart/2005/8/layout/vList4"/>
    <dgm:cxn modelId="{C1B095BB-21C2-40FF-ABE8-64276C8D7806}" type="presParOf" srcId="{1FA2872B-5B93-4401-874E-13B0DFA7F9EF}" destId="{2C053E9B-E6ED-4302-B628-3DE4D82697E4}" srcOrd="0" destOrd="0" presId="urn:microsoft.com/office/officeart/2005/8/layout/vList4"/>
    <dgm:cxn modelId="{0ED677D5-A4B4-41B6-8B3E-D186F661772E}" type="presParOf" srcId="{2C053E9B-E6ED-4302-B628-3DE4D82697E4}" destId="{5AEE89D7-8A42-480D-8EA3-0A1E981A90F6}" srcOrd="0" destOrd="0" presId="urn:microsoft.com/office/officeart/2005/8/layout/vList4"/>
    <dgm:cxn modelId="{55722617-9DF9-4259-872F-0BFE68527B79}" type="presParOf" srcId="{2C053E9B-E6ED-4302-B628-3DE4D82697E4}" destId="{21CF95AB-6B40-48B6-BEB7-43E3D8235803}" srcOrd="1" destOrd="0" presId="urn:microsoft.com/office/officeart/2005/8/layout/vList4"/>
    <dgm:cxn modelId="{7BA668EF-5795-49DE-A012-D4D56A4F61FE}" type="presParOf" srcId="{2C053E9B-E6ED-4302-B628-3DE4D82697E4}" destId="{1D9BD9DC-2EE4-40F0-97A5-1A0828170D8A}" srcOrd="2" destOrd="0" presId="urn:microsoft.com/office/officeart/2005/8/layout/vList4"/>
    <dgm:cxn modelId="{C26C383C-CEDF-466A-9135-03B5C65E8AF4}" type="presParOf" srcId="{1FA2872B-5B93-4401-874E-13B0DFA7F9EF}" destId="{FABA9732-AE8A-4490-AB28-00FAFC63069F}" srcOrd="1" destOrd="0" presId="urn:microsoft.com/office/officeart/2005/8/layout/vList4"/>
    <dgm:cxn modelId="{9C58C3C6-2F4A-4FC1-A1F7-E2C81DC1F50B}" type="presParOf" srcId="{1FA2872B-5B93-4401-874E-13B0DFA7F9EF}" destId="{8694659C-9E74-4027-B614-4FCD4D5309E5}" srcOrd="2" destOrd="0" presId="urn:microsoft.com/office/officeart/2005/8/layout/vList4"/>
    <dgm:cxn modelId="{672F0D47-1F28-4D06-BCC7-AC5B0F28622B}" type="presParOf" srcId="{8694659C-9E74-4027-B614-4FCD4D5309E5}" destId="{4FF6EBD1-108A-431C-9DC2-31320372F67C}" srcOrd="0" destOrd="0" presId="urn:microsoft.com/office/officeart/2005/8/layout/vList4"/>
    <dgm:cxn modelId="{6E8128E9-CCA6-4368-A825-AA2F950D1DEF}" type="presParOf" srcId="{8694659C-9E74-4027-B614-4FCD4D5309E5}" destId="{A1E8C9C9-0A5B-42A0-B855-547E1C7E0746}" srcOrd="1" destOrd="0" presId="urn:microsoft.com/office/officeart/2005/8/layout/vList4"/>
    <dgm:cxn modelId="{BAC68B2F-DC07-4426-80C8-87748853C930}" type="presParOf" srcId="{8694659C-9E74-4027-B614-4FCD4D5309E5}" destId="{B269FF61-BBF8-4B6C-BDCA-91708A8F05CC}" srcOrd="2" destOrd="0" presId="urn:microsoft.com/office/officeart/2005/8/layout/vList4"/>
    <dgm:cxn modelId="{65C6EBF0-FADE-476C-B7F8-0E5633AECA26}" type="presParOf" srcId="{1FA2872B-5B93-4401-874E-13B0DFA7F9EF}" destId="{BE965B80-1F85-4271-845D-84365033FE6F}" srcOrd="3" destOrd="0" presId="urn:microsoft.com/office/officeart/2005/8/layout/vList4"/>
    <dgm:cxn modelId="{AEA38439-89F4-435C-AE57-2CBCAB03517F}" type="presParOf" srcId="{1FA2872B-5B93-4401-874E-13B0DFA7F9EF}" destId="{E385F10D-9C9F-4A2A-BB0C-F218900F2195}" srcOrd="4" destOrd="0" presId="urn:microsoft.com/office/officeart/2005/8/layout/vList4"/>
    <dgm:cxn modelId="{B7FCFB8F-7823-431F-8436-F203D33166DF}" type="presParOf" srcId="{E385F10D-9C9F-4A2A-BB0C-F218900F2195}" destId="{14330606-9E6C-49EB-BFBF-745239271424}" srcOrd="0" destOrd="0" presId="urn:microsoft.com/office/officeart/2005/8/layout/vList4"/>
    <dgm:cxn modelId="{547C324E-310E-4E3A-AECC-B434542791FD}" type="presParOf" srcId="{E385F10D-9C9F-4A2A-BB0C-F218900F2195}" destId="{D1C6690A-8E9F-4018-8793-D16F4F769F75}" srcOrd="1" destOrd="0" presId="urn:microsoft.com/office/officeart/2005/8/layout/vList4"/>
    <dgm:cxn modelId="{022B4C14-696D-4EC3-935A-D18E4985B869}" type="presParOf" srcId="{E385F10D-9C9F-4A2A-BB0C-F218900F2195}" destId="{EC66A1ED-30F9-49AC-880C-6CE3D3E6FF96}" srcOrd="2" destOrd="0" presId="urn:microsoft.com/office/officeart/2005/8/layout/vList4"/>
    <dgm:cxn modelId="{23DFAD68-DE02-4373-A62C-62FA15891435}" type="presParOf" srcId="{1FA2872B-5B93-4401-874E-13B0DFA7F9EF}" destId="{CE16FABB-8E03-47E4-8A93-58B342382816}" srcOrd="5" destOrd="0" presId="urn:microsoft.com/office/officeart/2005/8/layout/vList4"/>
    <dgm:cxn modelId="{261C68ED-D090-4BF4-AC9C-9AC2BF57DFE3}" type="presParOf" srcId="{1FA2872B-5B93-4401-874E-13B0DFA7F9EF}" destId="{68348A96-0C15-4DF8-8323-0335306F21F7}" srcOrd="6" destOrd="0" presId="urn:microsoft.com/office/officeart/2005/8/layout/vList4"/>
    <dgm:cxn modelId="{67667C27-12A2-4937-84CE-814CB9A32653}" type="presParOf" srcId="{68348A96-0C15-4DF8-8323-0335306F21F7}" destId="{441CE7D5-2952-4D8A-A85A-675BAF975D7C}" srcOrd="0" destOrd="0" presId="urn:microsoft.com/office/officeart/2005/8/layout/vList4"/>
    <dgm:cxn modelId="{03DD9F85-CBFD-47CB-8CEB-7B5B6E711255}" type="presParOf" srcId="{68348A96-0C15-4DF8-8323-0335306F21F7}" destId="{E3163D48-69D0-4B0B-AC79-DD5F0A603AB3}" srcOrd="1" destOrd="0" presId="urn:microsoft.com/office/officeart/2005/8/layout/vList4"/>
    <dgm:cxn modelId="{6E25A0AC-8F48-4B27-BA7B-89FE9D89E83E}" type="presParOf" srcId="{68348A96-0C15-4DF8-8323-0335306F21F7}" destId="{FFA6EEBC-1C60-46F6-B707-15793B563C4F}"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DE8885-032D-47F9-9C6B-9363627AF786}"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65269ABC-3794-4FC5-96CD-7A1D9E515749}">
      <dgm:prSet custT="1"/>
      <dgm:spPr/>
      <dgm:t>
        <a:bodyPr/>
        <a:lstStyle/>
        <a:p>
          <a:r>
            <a:rPr lang="en-US" sz="2400">
              <a:latin typeface="Times New Roman" panose="02020603050405020304" pitchFamily="18" charset="0"/>
              <a:cs typeface="Times New Roman" panose="02020603050405020304" pitchFamily="18" charset="0"/>
            </a:rPr>
            <a:t>Dietary modification is essential for achieving effective </a:t>
          </a:r>
          <a:r>
            <a:rPr lang="en-US" sz="2400" err="1">
              <a:latin typeface="Times New Roman" panose="02020603050405020304" pitchFamily="18" charset="0"/>
              <a:cs typeface="Times New Roman" panose="02020603050405020304" pitchFamily="18" charset="0"/>
            </a:rPr>
            <a:t>glycaemic</a:t>
          </a:r>
          <a:r>
            <a:rPr lang="en-US" sz="2400">
              <a:latin typeface="Times New Roman" panose="02020603050405020304" pitchFamily="18" charset="0"/>
              <a:cs typeface="Times New Roman" panose="02020603050405020304" pitchFamily="18" charset="0"/>
            </a:rPr>
            <a:t> control (Garica et al., 2020).</a:t>
          </a:r>
          <a:endParaRPr lang="en-GB" sz="2400">
            <a:latin typeface="Times New Roman" panose="02020603050405020304" pitchFamily="18" charset="0"/>
            <a:cs typeface="Times New Roman" panose="02020603050405020304" pitchFamily="18" charset="0"/>
          </a:endParaRPr>
        </a:p>
      </dgm:t>
    </dgm:pt>
    <dgm:pt modelId="{CF9B4997-EA94-46DA-9DFB-EF54BA3FFFD8}" type="parTrans" cxnId="{5CC83EB7-9107-4E68-A72D-67AFDB726D60}">
      <dgm:prSet/>
      <dgm:spPr/>
      <dgm:t>
        <a:bodyPr/>
        <a:lstStyle/>
        <a:p>
          <a:endParaRPr lang="en-GB"/>
        </a:p>
      </dgm:t>
    </dgm:pt>
    <dgm:pt modelId="{5B8374C0-0D0E-4BFF-8ED7-C1EC7ABA34A8}" type="sibTrans" cxnId="{5CC83EB7-9107-4E68-A72D-67AFDB726D60}">
      <dgm:prSet/>
      <dgm:spPr/>
      <dgm:t>
        <a:bodyPr/>
        <a:lstStyle/>
        <a:p>
          <a:endParaRPr lang="en-GB"/>
        </a:p>
      </dgm:t>
    </dgm:pt>
    <dgm:pt modelId="{CF0B4881-C584-4B36-84E8-4D1AE07F07BF}">
      <dgm:prSet custT="1"/>
      <dgm:spPr/>
      <dgm:t>
        <a:bodyPr/>
        <a:lstStyle/>
        <a:p>
          <a:r>
            <a:rPr lang="en-US" sz="2400">
              <a:latin typeface="Times New Roman" panose="02020603050405020304" pitchFamily="18" charset="0"/>
              <a:cs typeface="Times New Roman" panose="02020603050405020304" pitchFamily="18" charset="0"/>
            </a:rPr>
            <a:t>The patient should be encouraged to participate in regular physical activity.</a:t>
          </a:r>
          <a:endParaRPr lang="en-GB" sz="2400">
            <a:latin typeface="Times New Roman" panose="02020603050405020304" pitchFamily="18" charset="0"/>
            <a:cs typeface="Times New Roman" panose="02020603050405020304" pitchFamily="18" charset="0"/>
          </a:endParaRPr>
        </a:p>
      </dgm:t>
    </dgm:pt>
    <dgm:pt modelId="{D85E0DFE-1B08-439E-BC70-5DBD21F7E4C4}" type="parTrans" cxnId="{4A7DF6BC-837B-4F66-BD30-3BEC894F0A09}">
      <dgm:prSet/>
      <dgm:spPr/>
      <dgm:t>
        <a:bodyPr/>
        <a:lstStyle/>
        <a:p>
          <a:endParaRPr lang="en-GB"/>
        </a:p>
      </dgm:t>
    </dgm:pt>
    <dgm:pt modelId="{5FCA857E-0EA9-4AB0-9353-B9BA96CE0734}" type="sibTrans" cxnId="{4A7DF6BC-837B-4F66-BD30-3BEC894F0A09}">
      <dgm:prSet/>
      <dgm:spPr/>
      <dgm:t>
        <a:bodyPr/>
        <a:lstStyle/>
        <a:p>
          <a:endParaRPr lang="en-GB"/>
        </a:p>
      </dgm:t>
    </dgm:pt>
    <dgm:pt modelId="{EA794639-E235-4617-9D75-D9ED8015C0D9}">
      <dgm:prSet custT="1"/>
      <dgm:spPr/>
      <dgm:t>
        <a:bodyPr/>
        <a:lstStyle/>
        <a:p>
          <a:r>
            <a:rPr lang="en-US" sz="2400">
              <a:latin typeface="Times New Roman" panose="02020603050405020304" pitchFamily="18" charset="0"/>
              <a:cs typeface="Times New Roman" panose="02020603050405020304" pitchFamily="18" charset="0"/>
            </a:rPr>
            <a:t>Gradual weight reduction can improve insulin sensitivity and overall health outcomes.</a:t>
          </a:r>
          <a:endParaRPr lang="en-GB" sz="2400">
            <a:latin typeface="Times New Roman" panose="02020603050405020304" pitchFamily="18" charset="0"/>
            <a:cs typeface="Times New Roman" panose="02020603050405020304" pitchFamily="18" charset="0"/>
          </a:endParaRPr>
        </a:p>
      </dgm:t>
    </dgm:pt>
    <dgm:pt modelId="{F997E5B5-1212-44B7-9A06-722D325AFA59}" type="parTrans" cxnId="{5C9CE8A1-7D85-4698-849B-0F40BD0804D7}">
      <dgm:prSet/>
      <dgm:spPr/>
      <dgm:t>
        <a:bodyPr/>
        <a:lstStyle/>
        <a:p>
          <a:endParaRPr lang="en-GB"/>
        </a:p>
      </dgm:t>
    </dgm:pt>
    <dgm:pt modelId="{3108BB3F-B1EC-4F4B-B209-E3F049489F68}" type="sibTrans" cxnId="{5C9CE8A1-7D85-4698-849B-0F40BD0804D7}">
      <dgm:prSet/>
      <dgm:spPr/>
      <dgm:t>
        <a:bodyPr/>
        <a:lstStyle/>
        <a:p>
          <a:endParaRPr lang="en-GB"/>
        </a:p>
      </dgm:t>
    </dgm:pt>
    <dgm:pt modelId="{6C541909-3481-4B01-8F1D-69A01C56FF8B}">
      <dgm:prSet custT="1"/>
      <dgm:spPr/>
      <dgm:t>
        <a:bodyPr/>
        <a:lstStyle/>
        <a:p>
          <a:r>
            <a:rPr lang="en-US" sz="2400">
              <a:latin typeface="Times New Roman" panose="02020603050405020304" pitchFamily="18" charset="0"/>
              <a:cs typeface="Times New Roman" panose="02020603050405020304" pitchFamily="18" charset="0"/>
            </a:rPr>
            <a:t>Lifestyle interventions play a central role in the long-term management of Type 2 Diabetes (Espinola et al, 2026).</a:t>
          </a:r>
          <a:endParaRPr lang="en-GB" sz="2400">
            <a:latin typeface="Times New Roman" panose="02020603050405020304" pitchFamily="18" charset="0"/>
            <a:cs typeface="Times New Roman" panose="02020603050405020304" pitchFamily="18" charset="0"/>
          </a:endParaRPr>
        </a:p>
      </dgm:t>
    </dgm:pt>
    <dgm:pt modelId="{85A967FD-2A4A-49AB-A74A-3CD213B32677}" type="parTrans" cxnId="{5392FDB1-9427-4AAF-914D-6E8A8840A718}">
      <dgm:prSet/>
      <dgm:spPr/>
      <dgm:t>
        <a:bodyPr/>
        <a:lstStyle/>
        <a:p>
          <a:endParaRPr lang="en-GB"/>
        </a:p>
      </dgm:t>
    </dgm:pt>
    <dgm:pt modelId="{AEC2000E-986E-4450-BF64-BEB28A4A4A5E}" type="sibTrans" cxnId="{5392FDB1-9427-4AAF-914D-6E8A8840A718}">
      <dgm:prSet/>
      <dgm:spPr/>
      <dgm:t>
        <a:bodyPr/>
        <a:lstStyle/>
        <a:p>
          <a:endParaRPr lang="en-GB"/>
        </a:p>
      </dgm:t>
    </dgm:pt>
    <dgm:pt modelId="{50C9DFCA-5E4E-4F05-B7F5-0301F5A96476}" type="pres">
      <dgm:prSet presAssocID="{16DE8885-032D-47F9-9C6B-9363627AF786}" presName="Name0" presStyleCnt="0">
        <dgm:presLayoutVars>
          <dgm:dir/>
          <dgm:resizeHandles val="exact"/>
        </dgm:presLayoutVars>
      </dgm:prSet>
      <dgm:spPr/>
    </dgm:pt>
    <dgm:pt modelId="{CB7808C4-CFA8-42C1-B1ED-05F2BCDD009B}" type="pres">
      <dgm:prSet presAssocID="{16DE8885-032D-47F9-9C6B-9363627AF786}" presName="bkgdShp" presStyleLbl="alignAccFollowNode1" presStyleIdx="0" presStyleCnt="1"/>
      <dgm:spPr/>
    </dgm:pt>
    <dgm:pt modelId="{8A2AD8AD-6FA7-4E17-B1D1-8A33F094C724}" type="pres">
      <dgm:prSet presAssocID="{16DE8885-032D-47F9-9C6B-9363627AF786}" presName="linComp" presStyleCnt="0"/>
      <dgm:spPr/>
    </dgm:pt>
    <dgm:pt modelId="{A43A2CD3-6025-4098-B80C-226338F3DCA3}" type="pres">
      <dgm:prSet presAssocID="{65269ABC-3794-4FC5-96CD-7A1D9E515749}" presName="compNode" presStyleCnt="0"/>
      <dgm:spPr/>
    </dgm:pt>
    <dgm:pt modelId="{70FC064D-B2D4-49DF-ABC5-5529D32D44DF}" type="pres">
      <dgm:prSet presAssocID="{65269ABC-3794-4FC5-96CD-7A1D9E515749}" presName="node" presStyleLbl="node1" presStyleIdx="0" presStyleCnt="4">
        <dgm:presLayoutVars>
          <dgm:bulletEnabled val="1"/>
        </dgm:presLayoutVars>
      </dgm:prSet>
      <dgm:spPr/>
    </dgm:pt>
    <dgm:pt modelId="{4E8B3D4F-0A36-485F-9190-C2DC06EB30B7}" type="pres">
      <dgm:prSet presAssocID="{65269ABC-3794-4FC5-96CD-7A1D9E515749}" presName="invisiNode" presStyleLbl="node1" presStyleIdx="0" presStyleCnt="4"/>
      <dgm:spPr/>
    </dgm:pt>
    <dgm:pt modelId="{9C677A09-6399-4929-B6F6-89DDC8258916}" type="pres">
      <dgm:prSet presAssocID="{65269ABC-3794-4FC5-96CD-7A1D9E515749}" presName="imagNode" presStyleLbl="fgImgPlace1" presStyleIdx="0" presStyleCnt="4"/>
      <dgm:spPr>
        <a:blipFill rotWithShape="1">
          <a:blip xmlns:r="http://schemas.openxmlformats.org/officeDocument/2006/relationships" r:embed="rId1"/>
          <a:srcRect/>
          <a:stretch>
            <a:fillRect l="-19000" r="-19000"/>
          </a:stretch>
        </a:blipFill>
      </dgm:spPr>
    </dgm:pt>
    <dgm:pt modelId="{1BC6D533-F9B9-42F7-B12F-3C539B5E88F9}" type="pres">
      <dgm:prSet presAssocID="{5B8374C0-0D0E-4BFF-8ED7-C1EC7ABA34A8}" presName="sibTrans" presStyleLbl="sibTrans2D1" presStyleIdx="0" presStyleCnt="0"/>
      <dgm:spPr/>
    </dgm:pt>
    <dgm:pt modelId="{8B234389-A6E3-4D85-81AB-3ECF63AADA28}" type="pres">
      <dgm:prSet presAssocID="{CF0B4881-C584-4B36-84E8-4D1AE07F07BF}" presName="compNode" presStyleCnt="0"/>
      <dgm:spPr/>
    </dgm:pt>
    <dgm:pt modelId="{D9C08DE2-598D-4D83-92C4-CA588C396B84}" type="pres">
      <dgm:prSet presAssocID="{CF0B4881-C584-4B36-84E8-4D1AE07F07BF}" presName="node" presStyleLbl="node1" presStyleIdx="1" presStyleCnt="4">
        <dgm:presLayoutVars>
          <dgm:bulletEnabled val="1"/>
        </dgm:presLayoutVars>
      </dgm:prSet>
      <dgm:spPr/>
    </dgm:pt>
    <dgm:pt modelId="{F3BD9C60-F2AF-4C41-BD84-3C2E4819C4EB}" type="pres">
      <dgm:prSet presAssocID="{CF0B4881-C584-4B36-84E8-4D1AE07F07BF}" presName="invisiNode" presStyleLbl="node1" presStyleIdx="1" presStyleCnt="4"/>
      <dgm:spPr/>
    </dgm:pt>
    <dgm:pt modelId="{DD10751C-AC09-4882-A49F-865CF301A17B}" type="pres">
      <dgm:prSet presAssocID="{CF0B4881-C584-4B36-84E8-4D1AE07F07BF}" presName="imagNode" presStyleLbl="fgImgPlace1" presStyleIdx="1" presStyleCnt="4"/>
      <dgm:spPr>
        <a:blipFill rotWithShape="1">
          <a:blip xmlns:r="http://schemas.openxmlformats.org/officeDocument/2006/relationships" r:embed="rId2"/>
          <a:srcRect/>
          <a:stretch>
            <a:fillRect t="-6000" b="-6000"/>
          </a:stretch>
        </a:blipFill>
      </dgm:spPr>
    </dgm:pt>
    <dgm:pt modelId="{E1FC0861-DF03-474C-B6B9-920C1A4EA850}" type="pres">
      <dgm:prSet presAssocID="{5FCA857E-0EA9-4AB0-9353-B9BA96CE0734}" presName="sibTrans" presStyleLbl="sibTrans2D1" presStyleIdx="0" presStyleCnt="0"/>
      <dgm:spPr/>
    </dgm:pt>
    <dgm:pt modelId="{7A56CC92-E20E-417A-AC4A-70FADB0268B9}" type="pres">
      <dgm:prSet presAssocID="{EA794639-E235-4617-9D75-D9ED8015C0D9}" presName="compNode" presStyleCnt="0"/>
      <dgm:spPr/>
    </dgm:pt>
    <dgm:pt modelId="{0A28129C-4538-4FEF-BE08-0D905983558D}" type="pres">
      <dgm:prSet presAssocID="{EA794639-E235-4617-9D75-D9ED8015C0D9}" presName="node" presStyleLbl="node1" presStyleIdx="2" presStyleCnt="4">
        <dgm:presLayoutVars>
          <dgm:bulletEnabled val="1"/>
        </dgm:presLayoutVars>
      </dgm:prSet>
      <dgm:spPr/>
    </dgm:pt>
    <dgm:pt modelId="{9780D8AF-A8B5-4920-8BB2-971DCB073A62}" type="pres">
      <dgm:prSet presAssocID="{EA794639-E235-4617-9D75-D9ED8015C0D9}" presName="invisiNode" presStyleLbl="node1" presStyleIdx="2" presStyleCnt="4"/>
      <dgm:spPr/>
    </dgm:pt>
    <dgm:pt modelId="{FF3CF49B-5458-4DEA-AE3B-B6658E52C290}" type="pres">
      <dgm:prSet presAssocID="{EA794639-E235-4617-9D75-D9ED8015C0D9}" presName="imagNode" presStyleLbl="fgImgPlace1" presStyleIdx="2" presStyleCnt="4"/>
      <dgm:spPr>
        <a:blipFill rotWithShape="1">
          <a:blip xmlns:r="http://schemas.openxmlformats.org/officeDocument/2006/relationships" r:embed="rId3"/>
          <a:srcRect/>
          <a:stretch>
            <a:fillRect t="-22000" b="-22000"/>
          </a:stretch>
        </a:blipFill>
      </dgm:spPr>
    </dgm:pt>
    <dgm:pt modelId="{A9A4EECA-118A-4F06-9DD5-6B79D96E39B6}" type="pres">
      <dgm:prSet presAssocID="{3108BB3F-B1EC-4F4B-B209-E3F049489F68}" presName="sibTrans" presStyleLbl="sibTrans2D1" presStyleIdx="0" presStyleCnt="0"/>
      <dgm:spPr/>
    </dgm:pt>
    <dgm:pt modelId="{EA17C590-B975-413E-ACAB-0CD5185D2A11}" type="pres">
      <dgm:prSet presAssocID="{6C541909-3481-4B01-8F1D-69A01C56FF8B}" presName="compNode" presStyleCnt="0"/>
      <dgm:spPr/>
    </dgm:pt>
    <dgm:pt modelId="{80793BA5-D902-4A48-A284-7BE905CA5D64}" type="pres">
      <dgm:prSet presAssocID="{6C541909-3481-4B01-8F1D-69A01C56FF8B}" presName="node" presStyleLbl="node1" presStyleIdx="3" presStyleCnt="4">
        <dgm:presLayoutVars>
          <dgm:bulletEnabled val="1"/>
        </dgm:presLayoutVars>
      </dgm:prSet>
      <dgm:spPr/>
    </dgm:pt>
    <dgm:pt modelId="{844A7A78-F9C8-487D-BB5F-4DD6C2505BFE}" type="pres">
      <dgm:prSet presAssocID="{6C541909-3481-4B01-8F1D-69A01C56FF8B}" presName="invisiNode" presStyleLbl="node1" presStyleIdx="3" presStyleCnt="4"/>
      <dgm:spPr/>
    </dgm:pt>
    <dgm:pt modelId="{31AA211E-BF71-43B4-B557-73C710061E09}" type="pres">
      <dgm:prSet presAssocID="{6C541909-3481-4B01-8F1D-69A01C56FF8B}" presName="imagNode" presStyleLbl="fgImgPlace1" presStyleIdx="3" presStyleCnt="4"/>
      <dgm:spPr>
        <a:blipFill rotWithShape="1">
          <a:blip xmlns:r="http://schemas.openxmlformats.org/officeDocument/2006/relationships" r:embed="rId4"/>
          <a:srcRect/>
          <a:stretch>
            <a:fillRect l="-2000" r="-2000"/>
          </a:stretch>
        </a:blipFill>
      </dgm:spPr>
    </dgm:pt>
  </dgm:ptLst>
  <dgm:cxnLst>
    <dgm:cxn modelId="{D1337801-AE9E-436E-9140-3D02BAF1D42E}" type="presOf" srcId="{3108BB3F-B1EC-4F4B-B209-E3F049489F68}" destId="{A9A4EECA-118A-4F06-9DD5-6B79D96E39B6}" srcOrd="0" destOrd="0" presId="urn:microsoft.com/office/officeart/2005/8/layout/pList2"/>
    <dgm:cxn modelId="{6AA3DC11-F943-41AC-BE58-B2CD41007653}" type="presOf" srcId="{CF0B4881-C584-4B36-84E8-4D1AE07F07BF}" destId="{D9C08DE2-598D-4D83-92C4-CA588C396B84}" srcOrd="0" destOrd="0" presId="urn:microsoft.com/office/officeart/2005/8/layout/pList2"/>
    <dgm:cxn modelId="{7D23996F-3BB6-49D7-A930-49EB662ECDF5}" type="presOf" srcId="{5FCA857E-0EA9-4AB0-9353-B9BA96CE0734}" destId="{E1FC0861-DF03-474C-B6B9-920C1A4EA850}" srcOrd="0" destOrd="0" presId="urn:microsoft.com/office/officeart/2005/8/layout/pList2"/>
    <dgm:cxn modelId="{5D5B3F70-CB4F-407F-8728-A5755FC89798}" type="presOf" srcId="{6C541909-3481-4B01-8F1D-69A01C56FF8B}" destId="{80793BA5-D902-4A48-A284-7BE905CA5D64}" srcOrd="0" destOrd="0" presId="urn:microsoft.com/office/officeart/2005/8/layout/pList2"/>
    <dgm:cxn modelId="{7E69137D-D7D0-4EF0-8B54-C7C47A43799C}" type="presOf" srcId="{EA794639-E235-4617-9D75-D9ED8015C0D9}" destId="{0A28129C-4538-4FEF-BE08-0D905983558D}" srcOrd="0" destOrd="0" presId="urn:microsoft.com/office/officeart/2005/8/layout/pList2"/>
    <dgm:cxn modelId="{515C509C-1BAD-46F1-98E0-33A815FE651B}" type="presOf" srcId="{5B8374C0-0D0E-4BFF-8ED7-C1EC7ABA34A8}" destId="{1BC6D533-F9B9-42F7-B12F-3C539B5E88F9}" srcOrd="0" destOrd="0" presId="urn:microsoft.com/office/officeart/2005/8/layout/pList2"/>
    <dgm:cxn modelId="{5C9CE8A1-7D85-4698-849B-0F40BD0804D7}" srcId="{16DE8885-032D-47F9-9C6B-9363627AF786}" destId="{EA794639-E235-4617-9D75-D9ED8015C0D9}" srcOrd="2" destOrd="0" parTransId="{F997E5B5-1212-44B7-9A06-722D325AFA59}" sibTransId="{3108BB3F-B1EC-4F4B-B209-E3F049489F68}"/>
    <dgm:cxn modelId="{5392FDB1-9427-4AAF-914D-6E8A8840A718}" srcId="{16DE8885-032D-47F9-9C6B-9363627AF786}" destId="{6C541909-3481-4B01-8F1D-69A01C56FF8B}" srcOrd="3" destOrd="0" parTransId="{85A967FD-2A4A-49AB-A74A-3CD213B32677}" sibTransId="{AEC2000E-986E-4450-BF64-BEB28A4A4A5E}"/>
    <dgm:cxn modelId="{5CC83EB7-9107-4E68-A72D-67AFDB726D60}" srcId="{16DE8885-032D-47F9-9C6B-9363627AF786}" destId="{65269ABC-3794-4FC5-96CD-7A1D9E515749}" srcOrd="0" destOrd="0" parTransId="{CF9B4997-EA94-46DA-9DFB-EF54BA3FFFD8}" sibTransId="{5B8374C0-0D0E-4BFF-8ED7-C1EC7ABA34A8}"/>
    <dgm:cxn modelId="{4A7DF6BC-837B-4F66-BD30-3BEC894F0A09}" srcId="{16DE8885-032D-47F9-9C6B-9363627AF786}" destId="{CF0B4881-C584-4B36-84E8-4D1AE07F07BF}" srcOrd="1" destOrd="0" parTransId="{D85E0DFE-1B08-439E-BC70-5DBD21F7E4C4}" sibTransId="{5FCA857E-0EA9-4AB0-9353-B9BA96CE0734}"/>
    <dgm:cxn modelId="{142619E0-266E-40F9-B2DC-CBE005B9946E}" type="presOf" srcId="{16DE8885-032D-47F9-9C6B-9363627AF786}" destId="{50C9DFCA-5E4E-4F05-B7F5-0301F5A96476}" srcOrd="0" destOrd="0" presId="urn:microsoft.com/office/officeart/2005/8/layout/pList2"/>
    <dgm:cxn modelId="{0E8F2AF9-D8D2-46C4-933F-986DBC1F7D86}" type="presOf" srcId="{65269ABC-3794-4FC5-96CD-7A1D9E515749}" destId="{70FC064D-B2D4-49DF-ABC5-5529D32D44DF}" srcOrd="0" destOrd="0" presId="urn:microsoft.com/office/officeart/2005/8/layout/pList2"/>
    <dgm:cxn modelId="{51F36FAC-15F4-44E6-9B1B-916AC29C7BC4}" type="presParOf" srcId="{50C9DFCA-5E4E-4F05-B7F5-0301F5A96476}" destId="{CB7808C4-CFA8-42C1-B1ED-05F2BCDD009B}" srcOrd="0" destOrd="0" presId="urn:microsoft.com/office/officeart/2005/8/layout/pList2"/>
    <dgm:cxn modelId="{71E7468C-6990-47EF-85FE-DDAFE9ACAD9D}" type="presParOf" srcId="{50C9DFCA-5E4E-4F05-B7F5-0301F5A96476}" destId="{8A2AD8AD-6FA7-4E17-B1D1-8A33F094C724}" srcOrd="1" destOrd="0" presId="urn:microsoft.com/office/officeart/2005/8/layout/pList2"/>
    <dgm:cxn modelId="{CD7D2628-1F34-421B-A5A5-A64824619BD0}" type="presParOf" srcId="{8A2AD8AD-6FA7-4E17-B1D1-8A33F094C724}" destId="{A43A2CD3-6025-4098-B80C-226338F3DCA3}" srcOrd="0" destOrd="0" presId="urn:microsoft.com/office/officeart/2005/8/layout/pList2"/>
    <dgm:cxn modelId="{92735D17-FA58-473A-9290-E845CBB26238}" type="presParOf" srcId="{A43A2CD3-6025-4098-B80C-226338F3DCA3}" destId="{70FC064D-B2D4-49DF-ABC5-5529D32D44DF}" srcOrd="0" destOrd="0" presId="urn:microsoft.com/office/officeart/2005/8/layout/pList2"/>
    <dgm:cxn modelId="{BAE7136F-F9F5-40D7-9C3C-D369B0B33FB9}" type="presParOf" srcId="{A43A2CD3-6025-4098-B80C-226338F3DCA3}" destId="{4E8B3D4F-0A36-485F-9190-C2DC06EB30B7}" srcOrd="1" destOrd="0" presId="urn:microsoft.com/office/officeart/2005/8/layout/pList2"/>
    <dgm:cxn modelId="{415F5CFB-E66B-4968-8186-68D27FD5AF60}" type="presParOf" srcId="{A43A2CD3-6025-4098-B80C-226338F3DCA3}" destId="{9C677A09-6399-4929-B6F6-89DDC8258916}" srcOrd="2" destOrd="0" presId="urn:microsoft.com/office/officeart/2005/8/layout/pList2"/>
    <dgm:cxn modelId="{7E59EE14-62A1-4560-91FB-BD06532526A1}" type="presParOf" srcId="{8A2AD8AD-6FA7-4E17-B1D1-8A33F094C724}" destId="{1BC6D533-F9B9-42F7-B12F-3C539B5E88F9}" srcOrd="1" destOrd="0" presId="urn:microsoft.com/office/officeart/2005/8/layout/pList2"/>
    <dgm:cxn modelId="{C82996F6-77F4-4996-9AAC-9E5014DFE44B}" type="presParOf" srcId="{8A2AD8AD-6FA7-4E17-B1D1-8A33F094C724}" destId="{8B234389-A6E3-4D85-81AB-3ECF63AADA28}" srcOrd="2" destOrd="0" presId="urn:microsoft.com/office/officeart/2005/8/layout/pList2"/>
    <dgm:cxn modelId="{1C6E59EE-6D4E-40E4-A8E9-1696D9CA8421}" type="presParOf" srcId="{8B234389-A6E3-4D85-81AB-3ECF63AADA28}" destId="{D9C08DE2-598D-4D83-92C4-CA588C396B84}" srcOrd="0" destOrd="0" presId="urn:microsoft.com/office/officeart/2005/8/layout/pList2"/>
    <dgm:cxn modelId="{6912A15A-7BD3-4B60-A5A9-6BEFE1D3972F}" type="presParOf" srcId="{8B234389-A6E3-4D85-81AB-3ECF63AADA28}" destId="{F3BD9C60-F2AF-4C41-BD84-3C2E4819C4EB}" srcOrd="1" destOrd="0" presId="urn:microsoft.com/office/officeart/2005/8/layout/pList2"/>
    <dgm:cxn modelId="{5A0DEE1E-8472-4597-8A96-BC108A487730}" type="presParOf" srcId="{8B234389-A6E3-4D85-81AB-3ECF63AADA28}" destId="{DD10751C-AC09-4882-A49F-865CF301A17B}" srcOrd="2" destOrd="0" presId="urn:microsoft.com/office/officeart/2005/8/layout/pList2"/>
    <dgm:cxn modelId="{D311DF9F-0828-431E-8C2A-7E7D2126D649}" type="presParOf" srcId="{8A2AD8AD-6FA7-4E17-B1D1-8A33F094C724}" destId="{E1FC0861-DF03-474C-B6B9-920C1A4EA850}" srcOrd="3" destOrd="0" presId="urn:microsoft.com/office/officeart/2005/8/layout/pList2"/>
    <dgm:cxn modelId="{494F7ECF-E63C-4564-9D0A-E5E6457895EC}" type="presParOf" srcId="{8A2AD8AD-6FA7-4E17-B1D1-8A33F094C724}" destId="{7A56CC92-E20E-417A-AC4A-70FADB0268B9}" srcOrd="4" destOrd="0" presId="urn:microsoft.com/office/officeart/2005/8/layout/pList2"/>
    <dgm:cxn modelId="{E97AFE78-4B2B-4A87-88B6-2A5B96BCB76E}" type="presParOf" srcId="{7A56CC92-E20E-417A-AC4A-70FADB0268B9}" destId="{0A28129C-4538-4FEF-BE08-0D905983558D}" srcOrd="0" destOrd="0" presId="urn:microsoft.com/office/officeart/2005/8/layout/pList2"/>
    <dgm:cxn modelId="{4A3613BB-42F8-4739-868F-0E5C5802ED0F}" type="presParOf" srcId="{7A56CC92-E20E-417A-AC4A-70FADB0268B9}" destId="{9780D8AF-A8B5-4920-8BB2-971DCB073A62}" srcOrd="1" destOrd="0" presId="urn:microsoft.com/office/officeart/2005/8/layout/pList2"/>
    <dgm:cxn modelId="{6DC9CE3C-07E2-4712-B5F7-CEE82E71EE4E}" type="presParOf" srcId="{7A56CC92-E20E-417A-AC4A-70FADB0268B9}" destId="{FF3CF49B-5458-4DEA-AE3B-B6658E52C290}" srcOrd="2" destOrd="0" presId="urn:microsoft.com/office/officeart/2005/8/layout/pList2"/>
    <dgm:cxn modelId="{54B4E509-791F-4C8C-952B-6232BE02FF8D}" type="presParOf" srcId="{8A2AD8AD-6FA7-4E17-B1D1-8A33F094C724}" destId="{A9A4EECA-118A-4F06-9DD5-6B79D96E39B6}" srcOrd="5" destOrd="0" presId="urn:microsoft.com/office/officeart/2005/8/layout/pList2"/>
    <dgm:cxn modelId="{9636EB03-1BC2-46EE-A13D-FFF3D5C6BB20}" type="presParOf" srcId="{8A2AD8AD-6FA7-4E17-B1D1-8A33F094C724}" destId="{EA17C590-B975-413E-ACAB-0CD5185D2A11}" srcOrd="6" destOrd="0" presId="urn:microsoft.com/office/officeart/2005/8/layout/pList2"/>
    <dgm:cxn modelId="{CBECD0B7-720B-4555-A961-0409EDAAACB1}" type="presParOf" srcId="{EA17C590-B975-413E-ACAB-0CD5185D2A11}" destId="{80793BA5-D902-4A48-A284-7BE905CA5D64}" srcOrd="0" destOrd="0" presId="urn:microsoft.com/office/officeart/2005/8/layout/pList2"/>
    <dgm:cxn modelId="{AE84686C-F36F-49F5-BEBF-F63176567EB8}" type="presParOf" srcId="{EA17C590-B975-413E-ACAB-0CD5185D2A11}" destId="{844A7A78-F9C8-487D-BB5F-4DD6C2505BFE}" srcOrd="1" destOrd="0" presId="urn:microsoft.com/office/officeart/2005/8/layout/pList2"/>
    <dgm:cxn modelId="{055AF77B-6C54-47DF-AE15-09427E95383D}" type="presParOf" srcId="{EA17C590-B975-413E-ACAB-0CD5185D2A11}" destId="{31AA211E-BF71-43B4-B557-73C710061E09}" srcOrd="2" destOrd="0" presId="urn:microsoft.com/office/officeart/2005/8/layout/p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1EE86B0-5BB5-4793-A7AC-F80340DA533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9A052AF9-539B-4D90-AF90-10D09B60864B}">
      <dgm:prSet custT="1"/>
      <dgm:spPr/>
      <dgm:t>
        <a:bodyPr/>
        <a:lstStyle/>
        <a:p>
          <a:r>
            <a:rPr lang="en-US" sz="2400">
              <a:latin typeface="Times New Roman" panose="02020603050405020304" pitchFamily="18" charset="0"/>
              <a:cs typeface="Times New Roman" panose="02020603050405020304" pitchFamily="18" charset="0"/>
            </a:rPr>
            <a:t>The drug metformin is used as standard therapy for Type 2 Diabetes (Baker et al., 2021).</a:t>
          </a:r>
          <a:endParaRPr lang="en-GB" sz="2400">
            <a:latin typeface="Times New Roman" panose="02020603050405020304" pitchFamily="18" charset="0"/>
            <a:cs typeface="Times New Roman" panose="02020603050405020304" pitchFamily="18" charset="0"/>
          </a:endParaRPr>
        </a:p>
      </dgm:t>
    </dgm:pt>
    <dgm:pt modelId="{27DABFE1-E91D-467F-8B4A-948850C9B4E4}" type="parTrans" cxnId="{80B98B8C-19DE-45D6-9457-14F62DF9DA10}">
      <dgm:prSet/>
      <dgm:spPr/>
      <dgm:t>
        <a:bodyPr/>
        <a:lstStyle/>
        <a:p>
          <a:endParaRPr lang="en-GB"/>
        </a:p>
      </dgm:t>
    </dgm:pt>
    <dgm:pt modelId="{C152F0D9-7735-4795-8ABD-C28E189975B3}" type="sibTrans" cxnId="{80B98B8C-19DE-45D6-9457-14F62DF9DA10}">
      <dgm:prSet/>
      <dgm:spPr/>
      <dgm:t>
        <a:bodyPr/>
        <a:lstStyle/>
        <a:p>
          <a:endParaRPr lang="en-GB"/>
        </a:p>
      </dgm:t>
    </dgm:pt>
    <dgm:pt modelId="{9864A0E2-D652-4C91-BBFE-FD9D94F6EFCB}">
      <dgm:prSet custT="1"/>
      <dgm:spPr/>
      <dgm:t>
        <a:bodyPr/>
        <a:lstStyle/>
        <a:p>
          <a:r>
            <a:rPr lang="en-US" sz="2400">
              <a:latin typeface="Times New Roman" panose="02020603050405020304" pitchFamily="18" charset="0"/>
              <a:cs typeface="Times New Roman" panose="02020603050405020304" pitchFamily="18" charset="0"/>
            </a:rPr>
            <a:t>This medication is used to lower blood sugar, make the insulin more effective.</a:t>
          </a:r>
          <a:endParaRPr lang="en-GB" sz="2400">
            <a:latin typeface="Times New Roman" panose="02020603050405020304" pitchFamily="18" charset="0"/>
            <a:cs typeface="Times New Roman" panose="02020603050405020304" pitchFamily="18" charset="0"/>
          </a:endParaRPr>
        </a:p>
      </dgm:t>
    </dgm:pt>
    <dgm:pt modelId="{921D138B-6512-4D51-A426-ED30A5AC65D5}" type="parTrans" cxnId="{72D68959-92D5-42A1-AA94-6D8B6E6B4CEF}">
      <dgm:prSet/>
      <dgm:spPr/>
      <dgm:t>
        <a:bodyPr/>
        <a:lstStyle/>
        <a:p>
          <a:endParaRPr lang="en-GB"/>
        </a:p>
      </dgm:t>
    </dgm:pt>
    <dgm:pt modelId="{9A5D22D1-E34D-4939-9D55-56120E6AD4C1}" type="sibTrans" cxnId="{72D68959-92D5-42A1-AA94-6D8B6E6B4CEF}">
      <dgm:prSet/>
      <dgm:spPr/>
      <dgm:t>
        <a:bodyPr/>
        <a:lstStyle/>
        <a:p>
          <a:endParaRPr lang="en-GB"/>
        </a:p>
      </dgm:t>
    </dgm:pt>
    <dgm:pt modelId="{458D0707-4404-44EB-B996-BFAFD7235256}">
      <dgm:prSet custT="1"/>
      <dgm:spPr/>
      <dgm:t>
        <a:bodyPr/>
        <a:lstStyle/>
        <a:p>
          <a:r>
            <a:rPr lang="en-US" sz="2400">
              <a:latin typeface="Times New Roman" panose="02020603050405020304" pitchFamily="18" charset="0"/>
              <a:cs typeface="Times New Roman" panose="02020603050405020304" pitchFamily="18" charset="0"/>
            </a:rPr>
            <a:t>Healthcare professionals should conduct regular assessment of treatment effectiveness.</a:t>
          </a:r>
          <a:endParaRPr lang="en-GB" sz="2400">
            <a:latin typeface="Times New Roman" panose="02020603050405020304" pitchFamily="18" charset="0"/>
            <a:cs typeface="Times New Roman" panose="02020603050405020304" pitchFamily="18" charset="0"/>
          </a:endParaRPr>
        </a:p>
      </dgm:t>
    </dgm:pt>
    <dgm:pt modelId="{73FF6184-7E6B-4B57-9EE8-50878E255054}" type="parTrans" cxnId="{BDD208F0-A02E-4B0A-B0C4-33472B6F6F56}">
      <dgm:prSet/>
      <dgm:spPr/>
      <dgm:t>
        <a:bodyPr/>
        <a:lstStyle/>
        <a:p>
          <a:endParaRPr lang="en-GB"/>
        </a:p>
      </dgm:t>
    </dgm:pt>
    <dgm:pt modelId="{3AA5ACD3-A826-432D-9763-0340A664D0F5}" type="sibTrans" cxnId="{BDD208F0-A02E-4B0A-B0C4-33472B6F6F56}">
      <dgm:prSet/>
      <dgm:spPr/>
      <dgm:t>
        <a:bodyPr/>
        <a:lstStyle/>
        <a:p>
          <a:endParaRPr lang="en-GB"/>
        </a:p>
      </dgm:t>
    </dgm:pt>
    <dgm:pt modelId="{EDF7842B-8F4A-4F9C-847B-5D953A9B0D96}">
      <dgm:prSet custT="1"/>
      <dgm:spPr/>
      <dgm:t>
        <a:bodyPr/>
        <a:lstStyle/>
        <a:p>
          <a:r>
            <a:rPr lang="en-US" sz="2400">
              <a:latin typeface="Times New Roman" panose="02020603050405020304" pitchFamily="18" charset="0"/>
              <a:cs typeface="Times New Roman" panose="02020603050405020304" pitchFamily="18" charset="0"/>
            </a:rPr>
            <a:t>The adherence with the medicine is critical for getting beneficial clinical outcomes (Fatima et al., 2018).</a:t>
          </a:r>
          <a:endParaRPr lang="en-GB" sz="2400">
            <a:latin typeface="Times New Roman" panose="02020603050405020304" pitchFamily="18" charset="0"/>
            <a:cs typeface="Times New Roman" panose="02020603050405020304" pitchFamily="18" charset="0"/>
          </a:endParaRPr>
        </a:p>
      </dgm:t>
    </dgm:pt>
    <dgm:pt modelId="{99B8B006-DDFF-45B6-A9F9-94E61295A991}" type="parTrans" cxnId="{2F36A777-4E1E-4BDC-A199-FE7CDEB64861}">
      <dgm:prSet/>
      <dgm:spPr/>
      <dgm:t>
        <a:bodyPr/>
        <a:lstStyle/>
        <a:p>
          <a:endParaRPr lang="en-GB"/>
        </a:p>
      </dgm:t>
    </dgm:pt>
    <dgm:pt modelId="{52E40F42-888E-4770-9458-F8EDECC954C2}" type="sibTrans" cxnId="{2F36A777-4E1E-4BDC-A199-FE7CDEB64861}">
      <dgm:prSet/>
      <dgm:spPr/>
      <dgm:t>
        <a:bodyPr/>
        <a:lstStyle/>
        <a:p>
          <a:endParaRPr lang="en-GB"/>
        </a:p>
      </dgm:t>
    </dgm:pt>
    <dgm:pt modelId="{7A659737-BDBA-46F5-834B-6C4067EB1ADE}" type="pres">
      <dgm:prSet presAssocID="{61EE86B0-5BB5-4793-A7AC-F80340DA533D}" presName="Name0" presStyleCnt="0">
        <dgm:presLayoutVars>
          <dgm:chMax val="7"/>
          <dgm:chPref val="7"/>
          <dgm:dir/>
        </dgm:presLayoutVars>
      </dgm:prSet>
      <dgm:spPr/>
    </dgm:pt>
    <dgm:pt modelId="{9BFB94DC-1788-4B67-A9A2-ADFF5DBB4D53}" type="pres">
      <dgm:prSet presAssocID="{61EE86B0-5BB5-4793-A7AC-F80340DA533D}" presName="Name1" presStyleCnt="0"/>
      <dgm:spPr/>
    </dgm:pt>
    <dgm:pt modelId="{F7ACBE7D-2CE6-453D-B3EF-EA586E20DE35}" type="pres">
      <dgm:prSet presAssocID="{61EE86B0-5BB5-4793-A7AC-F80340DA533D}" presName="cycle" presStyleCnt="0"/>
      <dgm:spPr/>
    </dgm:pt>
    <dgm:pt modelId="{9F6CA326-1B71-4DE5-B2EB-A4C411651680}" type="pres">
      <dgm:prSet presAssocID="{61EE86B0-5BB5-4793-A7AC-F80340DA533D}" presName="srcNode" presStyleLbl="node1" presStyleIdx="0" presStyleCnt="4"/>
      <dgm:spPr/>
    </dgm:pt>
    <dgm:pt modelId="{69525F67-4272-425B-B135-27A8F5D319B7}" type="pres">
      <dgm:prSet presAssocID="{61EE86B0-5BB5-4793-A7AC-F80340DA533D}" presName="conn" presStyleLbl="parChTrans1D2" presStyleIdx="0" presStyleCnt="1"/>
      <dgm:spPr/>
    </dgm:pt>
    <dgm:pt modelId="{A5B975D0-4450-454E-8236-0B3411756F75}" type="pres">
      <dgm:prSet presAssocID="{61EE86B0-5BB5-4793-A7AC-F80340DA533D}" presName="extraNode" presStyleLbl="node1" presStyleIdx="0" presStyleCnt="4"/>
      <dgm:spPr/>
    </dgm:pt>
    <dgm:pt modelId="{8BDABA78-CFE9-42EB-8DFC-FA823F310744}" type="pres">
      <dgm:prSet presAssocID="{61EE86B0-5BB5-4793-A7AC-F80340DA533D}" presName="dstNode" presStyleLbl="node1" presStyleIdx="0" presStyleCnt="4"/>
      <dgm:spPr/>
    </dgm:pt>
    <dgm:pt modelId="{F1E6CD25-BCF7-4B63-9AAB-303D2D3533A4}" type="pres">
      <dgm:prSet presAssocID="{9A052AF9-539B-4D90-AF90-10D09B60864B}" presName="text_1" presStyleLbl="node1" presStyleIdx="0" presStyleCnt="4">
        <dgm:presLayoutVars>
          <dgm:bulletEnabled val="1"/>
        </dgm:presLayoutVars>
      </dgm:prSet>
      <dgm:spPr/>
    </dgm:pt>
    <dgm:pt modelId="{7D884302-4590-458B-8CFE-F32343B72E1A}" type="pres">
      <dgm:prSet presAssocID="{9A052AF9-539B-4D90-AF90-10D09B60864B}" presName="accent_1" presStyleCnt="0"/>
      <dgm:spPr/>
    </dgm:pt>
    <dgm:pt modelId="{8F9FED6C-63FE-4805-8903-DCA67AB2931C}" type="pres">
      <dgm:prSet presAssocID="{9A052AF9-539B-4D90-AF90-10D09B60864B}" presName="accentRepeatNode" presStyleLbl="solidFgAcc1" presStyleIdx="0" presStyleCnt="4"/>
      <dgm:spPr/>
    </dgm:pt>
    <dgm:pt modelId="{1AF35917-DEF2-42C4-B806-814D50A9B4F9}" type="pres">
      <dgm:prSet presAssocID="{9864A0E2-D652-4C91-BBFE-FD9D94F6EFCB}" presName="text_2" presStyleLbl="node1" presStyleIdx="1" presStyleCnt="4">
        <dgm:presLayoutVars>
          <dgm:bulletEnabled val="1"/>
        </dgm:presLayoutVars>
      </dgm:prSet>
      <dgm:spPr/>
    </dgm:pt>
    <dgm:pt modelId="{DFB6984C-EE38-4799-90B2-B77476414877}" type="pres">
      <dgm:prSet presAssocID="{9864A0E2-D652-4C91-BBFE-FD9D94F6EFCB}" presName="accent_2" presStyleCnt="0"/>
      <dgm:spPr/>
    </dgm:pt>
    <dgm:pt modelId="{92BCB64E-93B1-422D-B8B2-2DEB06DC3590}" type="pres">
      <dgm:prSet presAssocID="{9864A0E2-D652-4C91-BBFE-FD9D94F6EFCB}" presName="accentRepeatNode" presStyleLbl="solidFgAcc1" presStyleIdx="1" presStyleCnt="4"/>
      <dgm:spPr/>
    </dgm:pt>
    <dgm:pt modelId="{CC6A92A8-FD9B-4E3F-85F9-501FB896B74E}" type="pres">
      <dgm:prSet presAssocID="{458D0707-4404-44EB-B996-BFAFD7235256}" presName="text_3" presStyleLbl="node1" presStyleIdx="2" presStyleCnt="4">
        <dgm:presLayoutVars>
          <dgm:bulletEnabled val="1"/>
        </dgm:presLayoutVars>
      </dgm:prSet>
      <dgm:spPr/>
    </dgm:pt>
    <dgm:pt modelId="{99736BCE-7DE2-4C4F-A9BD-749154425590}" type="pres">
      <dgm:prSet presAssocID="{458D0707-4404-44EB-B996-BFAFD7235256}" presName="accent_3" presStyleCnt="0"/>
      <dgm:spPr/>
    </dgm:pt>
    <dgm:pt modelId="{44C92C3A-E12A-48A0-975D-BAB2169D4AB0}" type="pres">
      <dgm:prSet presAssocID="{458D0707-4404-44EB-B996-BFAFD7235256}" presName="accentRepeatNode" presStyleLbl="solidFgAcc1" presStyleIdx="2" presStyleCnt="4"/>
      <dgm:spPr/>
    </dgm:pt>
    <dgm:pt modelId="{CD8FA69C-47DF-41C7-8FEB-577B469D4746}" type="pres">
      <dgm:prSet presAssocID="{EDF7842B-8F4A-4F9C-847B-5D953A9B0D96}" presName="text_4" presStyleLbl="node1" presStyleIdx="3" presStyleCnt="4">
        <dgm:presLayoutVars>
          <dgm:bulletEnabled val="1"/>
        </dgm:presLayoutVars>
      </dgm:prSet>
      <dgm:spPr/>
    </dgm:pt>
    <dgm:pt modelId="{1BDA210E-258C-4289-8DB0-E7B060723891}" type="pres">
      <dgm:prSet presAssocID="{EDF7842B-8F4A-4F9C-847B-5D953A9B0D96}" presName="accent_4" presStyleCnt="0"/>
      <dgm:spPr/>
    </dgm:pt>
    <dgm:pt modelId="{CDF5F472-89CF-4107-B56F-57934C7453B1}" type="pres">
      <dgm:prSet presAssocID="{EDF7842B-8F4A-4F9C-847B-5D953A9B0D96}" presName="accentRepeatNode" presStyleLbl="solidFgAcc1" presStyleIdx="3" presStyleCnt="4"/>
      <dgm:spPr/>
    </dgm:pt>
  </dgm:ptLst>
  <dgm:cxnLst>
    <dgm:cxn modelId="{B7121901-8607-4F5F-8FA7-A2A55588472D}" type="presOf" srcId="{9864A0E2-D652-4C91-BBFE-FD9D94F6EFCB}" destId="{1AF35917-DEF2-42C4-B806-814D50A9B4F9}" srcOrd="0" destOrd="0" presId="urn:microsoft.com/office/officeart/2008/layout/VerticalCurvedList"/>
    <dgm:cxn modelId="{1D963827-21FC-48F3-99A2-B6F7A9F00C5E}" type="presOf" srcId="{458D0707-4404-44EB-B996-BFAFD7235256}" destId="{CC6A92A8-FD9B-4E3F-85F9-501FB896B74E}" srcOrd="0" destOrd="0" presId="urn:microsoft.com/office/officeart/2008/layout/VerticalCurvedList"/>
    <dgm:cxn modelId="{0BE37E41-1C05-4289-9032-278B8B91F3B2}" type="presOf" srcId="{9A052AF9-539B-4D90-AF90-10D09B60864B}" destId="{F1E6CD25-BCF7-4B63-9AAB-303D2D3533A4}" srcOrd="0" destOrd="0" presId="urn:microsoft.com/office/officeart/2008/layout/VerticalCurvedList"/>
    <dgm:cxn modelId="{2F36A777-4E1E-4BDC-A199-FE7CDEB64861}" srcId="{61EE86B0-5BB5-4793-A7AC-F80340DA533D}" destId="{EDF7842B-8F4A-4F9C-847B-5D953A9B0D96}" srcOrd="3" destOrd="0" parTransId="{99B8B006-DDFF-45B6-A9F9-94E61295A991}" sibTransId="{52E40F42-888E-4770-9458-F8EDECC954C2}"/>
    <dgm:cxn modelId="{0DFBCC78-C746-43E2-AE98-4DBCC443164E}" type="presOf" srcId="{C152F0D9-7735-4795-8ABD-C28E189975B3}" destId="{69525F67-4272-425B-B135-27A8F5D319B7}" srcOrd="0" destOrd="0" presId="urn:microsoft.com/office/officeart/2008/layout/VerticalCurvedList"/>
    <dgm:cxn modelId="{72D68959-92D5-42A1-AA94-6D8B6E6B4CEF}" srcId="{61EE86B0-5BB5-4793-A7AC-F80340DA533D}" destId="{9864A0E2-D652-4C91-BBFE-FD9D94F6EFCB}" srcOrd="1" destOrd="0" parTransId="{921D138B-6512-4D51-A426-ED30A5AC65D5}" sibTransId="{9A5D22D1-E34D-4939-9D55-56120E6AD4C1}"/>
    <dgm:cxn modelId="{80B98B8C-19DE-45D6-9457-14F62DF9DA10}" srcId="{61EE86B0-5BB5-4793-A7AC-F80340DA533D}" destId="{9A052AF9-539B-4D90-AF90-10D09B60864B}" srcOrd="0" destOrd="0" parTransId="{27DABFE1-E91D-467F-8B4A-948850C9B4E4}" sibTransId="{C152F0D9-7735-4795-8ABD-C28E189975B3}"/>
    <dgm:cxn modelId="{99ED99DB-F617-4647-B1F1-CEA5D94093EB}" type="presOf" srcId="{EDF7842B-8F4A-4F9C-847B-5D953A9B0D96}" destId="{CD8FA69C-47DF-41C7-8FEB-577B469D4746}" srcOrd="0" destOrd="0" presId="urn:microsoft.com/office/officeart/2008/layout/VerticalCurvedList"/>
    <dgm:cxn modelId="{BDD208F0-A02E-4B0A-B0C4-33472B6F6F56}" srcId="{61EE86B0-5BB5-4793-A7AC-F80340DA533D}" destId="{458D0707-4404-44EB-B996-BFAFD7235256}" srcOrd="2" destOrd="0" parTransId="{73FF6184-7E6B-4B57-9EE8-50878E255054}" sibTransId="{3AA5ACD3-A826-432D-9763-0340A664D0F5}"/>
    <dgm:cxn modelId="{E7A91AF0-7050-475A-893D-20FDB66C8E35}" type="presOf" srcId="{61EE86B0-5BB5-4793-A7AC-F80340DA533D}" destId="{7A659737-BDBA-46F5-834B-6C4067EB1ADE}" srcOrd="0" destOrd="0" presId="urn:microsoft.com/office/officeart/2008/layout/VerticalCurvedList"/>
    <dgm:cxn modelId="{31FE0DFD-0600-4485-A0E2-C0C84602327D}" type="presParOf" srcId="{7A659737-BDBA-46F5-834B-6C4067EB1ADE}" destId="{9BFB94DC-1788-4B67-A9A2-ADFF5DBB4D53}" srcOrd="0" destOrd="0" presId="urn:microsoft.com/office/officeart/2008/layout/VerticalCurvedList"/>
    <dgm:cxn modelId="{9CE1079A-A9AB-4E5D-B6C8-8BD15CE8FD76}" type="presParOf" srcId="{9BFB94DC-1788-4B67-A9A2-ADFF5DBB4D53}" destId="{F7ACBE7D-2CE6-453D-B3EF-EA586E20DE35}" srcOrd="0" destOrd="0" presId="urn:microsoft.com/office/officeart/2008/layout/VerticalCurvedList"/>
    <dgm:cxn modelId="{111B259B-171E-4472-9E00-17751A47BA63}" type="presParOf" srcId="{F7ACBE7D-2CE6-453D-B3EF-EA586E20DE35}" destId="{9F6CA326-1B71-4DE5-B2EB-A4C411651680}" srcOrd="0" destOrd="0" presId="urn:microsoft.com/office/officeart/2008/layout/VerticalCurvedList"/>
    <dgm:cxn modelId="{E7685BD1-EE98-4697-9376-CAF40C3AB2D7}" type="presParOf" srcId="{F7ACBE7D-2CE6-453D-B3EF-EA586E20DE35}" destId="{69525F67-4272-425B-B135-27A8F5D319B7}" srcOrd="1" destOrd="0" presId="urn:microsoft.com/office/officeart/2008/layout/VerticalCurvedList"/>
    <dgm:cxn modelId="{D3E542F5-E0FE-44A6-BE1A-25D4996FDDF3}" type="presParOf" srcId="{F7ACBE7D-2CE6-453D-B3EF-EA586E20DE35}" destId="{A5B975D0-4450-454E-8236-0B3411756F75}" srcOrd="2" destOrd="0" presId="urn:microsoft.com/office/officeart/2008/layout/VerticalCurvedList"/>
    <dgm:cxn modelId="{7646947A-90A2-4502-A114-F395DEA93431}" type="presParOf" srcId="{F7ACBE7D-2CE6-453D-B3EF-EA586E20DE35}" destId="{8BDABA78-CFE9-42EB-8DFC-FA823F310744}" srcOrd="3" destOrd="0" presId="urn:microsoft.com/office/officeart/2008/layout/VerticalCurvedList"/>
    <dgm:cxn modelId="{9203215E-F159-40BB-8AF6-9E91100B7109}" type="presParOf" srcId="{9BFB94DC-1788-4B67-A9A2-ADFF5DBB4D53}" destId="{F1E6CD25-BCF7-4B63-9AAB-303D2D3533A4}" srcOrd="1" destOrd="0" presId="urn:microsoft.com/office/officeart/2008/layout/VerticalCurvedList"/>
    <dgm:cxn modelId="{CC54ACFC-2F90-45F6-9FAD-EB87EC9EF956}" type="presParOf" srcId="{9BFB94DC-1788-4B67-A9A2-ADFF5DBB4D53}" destId="{7D884302-4590-458B-8CFE-F32343B72E1A}" srcOrd="2" destOrd="0" presId="urn:microsoft.com/office/officeart/2008/layout/VerticalCurvedList"/>
    <dgm:cxn modelId="{AB7E5037-D595-4AEF-A201-4C2D31AC4FB6}" type="presParOf" srcId="{7D884302-4590-458B-8CFE-F32343B72E1A}" destId="{8F9FED6C-63FE-4805-8903-DCA67AB2931C}" srcOrd="0" destOrd="0" presId="urn:microsoft.com/office/officeart/2008/layout/VerticalCurvedList"/>
    <dgm:cxn modelId="{04DD3893-AAF9-49FA-85C2-A4078DD90F40}" type="presParOf" srcId="{9BFB94DC-1788-4B67-A9A2-ADFF5DBB4D53}" destId="{1AF35917-DEF2-42C4-B806-814D50A9B4F9}" srcOrd="3" destOrd="0" presId="urn:microsoft.com/office/officeart/2008/layout/VerticalCurvedList"/>
    <dgm:cxn modelId="{C4944AFC-A099-48D3-93C0-4F1EE81C786B}" type="presParOf" srcId="{9BFB94DC-1788-4B67-A9A2-ADFF5DBB4D53}" destId="{DFB6984C-EE38-4799-90B2-B77476414877}" srcOrd="4" destOrd="0" presId="urn:microsoft.com/office/officeart/2008/layout/VerticalCurvedList"/>
    <dgm:cxn modelId="{DF6C4C1A-B31B-4E40-A482-2BEAAA8F445F}" type="presParOf" srcId="{DFB6984C-EE38-4799-90B2-B77476414877}" destId="{92BCB64E-93B1-422D-B8B2-2DEB06DC3590}" srcOrd="0" destOrd="0" presId="urn:microsoft.com/office/officeart/2008/layout/VerticalCurvedList"/>
    <dgm:cxn modelId="{7C653F52-0E9F-422A-8B57-8557D8387619}" type="presParOf" srcId="{9BFB94DC-1788-4B67-A9A2-ADFF5DBB4D53}" destId="{CC6A92A8-FD9B-4E3F-85F9-501FB896B74E}" srcOrd="5" destOrd="0" presId="urn:microsoft.com/office/officeart/2008/layout/VerticalCurvedList"/>
    <dgm:cxn modelId="{A6EA202D-FFAC-4E6E-AC79-98F480065304}" type="presParOf" srcId="{9BFB94DC-1788-4B67-A9A2-ADFF5DBB4D53}" destId="{99736BCE-7DE2-4C4F-A9BD-749154425590}" srcOrd="6" destOrd="0" presId="urn:microsoft.com/office/officeart/2008/layout/VerticalCurvedList"/>
    <dgm:cxn modelId="{D387432C-D624-48E6-A5FD-BF0CCB136B7F}" type="presParOf" srcId="{99736BCE-7DE2-4C4F-A9BD-749154425590}" destId="{44C92C3A-E12A-48A0-975D-BAB2169D4AB0}" srcOrd="0" destOrd="0" presId="urn:microsoft.com/office/officeart/2008/layout/VerticalCurvedList"/>
    <dgm:cxn modelId="{E7E143D1-4BB1-43FF-8706-8D57F47B7CAC}" type="presParOf" srcId="{9BFB94DC-1788-4B67-A9A2-ADFF5DBB4D53}" destId="{CD8FA69C-47DF-41C7-8FEB-577B469D4746}" srcOrd="7" destOrd="0" presId="urn:microsoft.com/office/officeart/2008/layout/VerticalCurvedList"/>
    <dgm:cxn modelId="{9A19F224-13EB-43AD-926A-BA86ABAA588B}" type="presParOf" srcId="{9BFB94DC-1788-4B67-A9A2-ADFF5DBB4D53}" destId="{1BDA210E-258C-4289-8DB0-E7B060723891}" srcOrd="8" destOrd="0" presId="urn:microsoft.com/office/officeart/2008/layout/VerticalCurvedList"/>
    <dgm:cxn modelId="{7624202C-5983-45A0-8A13-173F12F46232}" type="presParOf" srcId="{1BDA210E-258C-4289-8DB0-E7B060723891}" destId="{CDF5F472-89CF-4107-B56F-57934C7453B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DDD9C79-07DA-45A5-B2E1-7C79C83814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C7C68E9-7667-481D-A4E1-A2F461DB4F7C}">
      <dgm:prSet custT="1"/>
      <dgm:spPr/>
      <dgm:t>
        <a:bodyPr/>
        <a:lstStyle/>
        <a:p>
          <a:r>
            <a:rPr lang="en-US" sz="2400">
              <a:latin typeface="Times New Roman" panose="02020603050405020304" pitchFamily="18" charset="0"/>
              <a:cs typeface="Times New Roman" panose="02020603050405020304" pitchFamily="18" charset="0"/>
            </a:rPr>
            <a:t>HbA1c has to be tested regularly for assessment of long-term glycaemic control (Kovatchev, 2017).</a:t>
          </a:r>
          <a:endParaRPr lang="en-GB" sz="2400">
            <a:latin typeface="Times New Roman" panose="02020603050405020304" pitchFamily="18" charset="0"/>
            <a:cs typeface="Times New Roman" panose="02020603050405020304" pitchFamily="18" charset="0"/>
          </a:endParaRPr>
        </a:p>
      </dgm:t>
    </dgm:pt>
    <dgm:pt modelId="{3E46D65E-1E94-4FDE-B153-4EED38A20A69}" type="parTrans" cxnId="{E9BE95F8-82CD-4C15-8375-94A91CAFF36B}">
      <dgm:prSet/>
      <dgm:spPr/>
      <dgm:t>
        <a:bodyPr/>
        <a:lstStyle/>
        <a:p>
          <a:endParaRPr lang="en-GB"/>
        </a:p>
      </dgm:t>
    </dgm:pt>
    <dgm:pt modelId="{ADD592FF-00F0-4FEF-9134-CB200D786DCD}" type="sibTrans" cxnId="{E9BE95F8-82CD-4C15-8375-94A91CAFF36B}">
      <dgm:prSet/>
      <dgm:spPr/>
      <dgm:t>
        <a:bodyPr/>
        <a:lstStyle/>
        <a:p>
          <a:endParaRPr lang="en-GB"/>
        </a:p>
      </dgm:t>
    </dgm:pt>
    <dgm:pt modelId="{6EE14F70-7B91-499E-A1EE-221320EADFC1}">
      <dgm:prSet custT="1"/>
      <dgm:spPr/>
      <dgm:t>
        <a:bodyPr/>
        <a:lstStyle/>
        <a:p>
          <a:r>
            <a:rPr lang="en-US" sz="2400">
              <a:latin typeface="Times New Roman" panose="02020603050405020304" pitchFamily="18" charset="0"/>
              <a:cs typeface="Times New Roman" panose="02020603050405020304" pitchFamily="18" charset="0"/>
            </a:rPr>
            <a:t>Blood pressure and weight should be measured at regular health care checkups.</a:t>
          </a:r>
          <a:endParaRPr lang="en-GB" sz="2400">
            <a:latin typeface="Times New Roman" panose="02020603050405020304" pitchFamily="18" charset="0"/>
            <a:cs typeface="Times New Roman" panose="02020603050405020304" pitchFamily="18" charset="0"/>
          </a:endParaRPr>
        </a:p>
      </dgm:t>
    </dgm:pt>
    <dgm:pt modelId="{7ACAAA51-B137-4B35-95EA-BC1D0481C98F}" type="parTrans" cxnId="{58575090-6B1C-4F1F-90BE-6ED46BF960B4}">
      <dgm:prSet/>
      <dgm:spPr/>
      <dgm:t>
        <a:bodyPr/>
        <a:lstStyle/>
        <a:p>
          <a:endParaRPr lang="en-GB"/>
        </a:p>
      </dgm:t>
    </dgm:pt>
    <dgm:pt modelId="{E4E59AA1-9EAF-4836-8EF7-9C3FF8D8BFFF}" type="sibTrans" cxnId="{58575090-6B1C-4F1F-90BE-6ED46BF960B4}">
      <dgm:prSet/>
      <dgm:spPr/>
      <dgm:t>
        <a:bodyPr/>
        <a:lstStyle/>
        <a:p>
          <a:endParaRPr lang="en-GB"/>
        </a:p>
      </dgm:t>
    </dgm:pt>
    <dgm:pt modelId="{19F4774C-B23F-4DBE-ADD9-AD49BD69A706}">
      <dgm:prSet custT="1"/>
      <dgm:spPr/>
      <dgm:t>
        <a:bodyPr/>
        <a:lstStyle/>
        <a:p>
          <a:r>
            <a:rPr lang="en-US" sz="2400">
              <a:latin typeface="Times New Roman" panose="02020603050405020304" pitchFamily="18" charset="0"/>
              <a:cs typeface="Times New Roman" panose="02020603050405020304" pitchFamily="18" charset="0"/>
            </a:rPr>
            <a:t>Annual foot and retinal examinations are important for identifying complications (Boulton et al. 2018).</a:t>
          </a:r>
          <a:endParaRPr lang="en-GB" sz="2400">
            <a:latin typeface="Times New Roman" panose="02020603050405020304" pitchFamily="18" charset="0"/>
            <a:cs typeface="Times New Roman" panose="02020603050405020304" pitchFamily="18" charset="0"/>
          </a:endParaRPr>
        </a:p>
      </dgm:t>
    </dgm:pt>
    <dgm:pt modelId="{601C75C6-497B-4344-9E77-1C836A3E70D2}" type="parTrans" cxnId="{36D78C5C-48C6-4F6E-A760-6F77D3ECD645}">
      <dgm:prSet/>
      <dgm:spPr/>
      <dgm:t>
        <a:bodyPr/>
        <a:lstStyle/>
        <a:p>
          <a:endParaRPr lang="en-GB"/>
        </a:p>
      </dgm:t>
    </dgm:pt>
    <dgm:pt modelId="{2473EB30-3FE5-415C-A922-CE2745B17A53}" type="sibTrans" cxnId="{36D78C5C-48C6-4F6E-A760-6F77D3ECD645}">
      <dgm:prSet/>
      <dgm:spPr/>
      <dgm:t>
        <a:bodyPr/>
        <a:lstStyle/>
        <a:p>
          <a:endParaRPr lang="en-GB"/>
        </a:p>
      </dgm:t>
    </dgm:pt>
    <dgm:pt modelId="{6A70EC5F-6235-4705-A8C8-B91A6DEFEC89}">
      <dgm:prSet custT="1"/>
      <dgm:spPr/>
      <dgm:t>
        <a:bodyPr/>
        <a:lstStyle/>
        <a:p>
          <a:r>
            <a:rPr lang="en-US" sz="2400">
              <a:latin typeface="Times New Roman" panose="02020603050405020304" pitchFamily="18" charset="0"/>
              <a:cs typeface="Times New Roman" panose="02020603050405020304" pitchFamily="18" charset="0"/>
            </a:rPr>
            <a:t>Continuous monitoring helps to implement early intervention and disease management.</a:t>
          </a:r>
          <a:endParaRPr lang="en-GB" sz="2400">
            <a:latin typeface="Times New Roman" panose="02020603050405020304" pitchFamily="18" charset="0"/>
            <a:cs typeface="Times New Roman" panose="02020603050405020304" pitchFamily="18" charset="0"/>
          </a:endParaRPr>
        </a:p>
      </dgm:t>
    </dgm:pt>
    <dgm:pt modelId="{27E1789C-69E5-445F-A7DA-731CA3628E17}" type="parTrans" cxnId="{F8542144-7D6F-422F-879B-C26C000ED086}">
      <dgm:prSet/>
      <dgm:spPr/>
      <dgm:t>
        <a:bodyPr/>
        <a:lstStyle/>
        <a:p>
          <a:endParaRPr lang="en-GB"/>
        </a:p>
      </dgm:t>
    </dgm:pt>
    <dgm:pt modelId="{07C1401F-65EF-4495-BA4F-5E1C44B17A87}" type="sibTrans" cxnId="{F8542144-7D6F-422F-879B-C26C000ED086}">
      <dgm:prSet/>
      <dgm:spPr/>
      <dgm:t>
        <a:bodyPr/>
        <a:lstStyle/>
        <a:p>
          <a:endParaRPr lang="en-GB"/>
        </a:p>
      </dgm:t>
    </dgm:pt>
    <dgm:pt modelId="{75223482-67CB-41B4-B46D-D3A457445E70}" type="pres">
      <dgm:prSet presAssocID="{5DDD9C79-07DA-45A5-B2E1-7C79C83814BA}" presName="linear" presStyleCnt="0">
        <dgm:presLayoutVars>
          <dgm:animLvl val="lvl"/>
          <dgm:resizeHandles val="exact"/>
        </dgm:presLayoutVars>
      </dgm:prSet>
      <dgm:spPr/>
    </dgm:pt>
    <dgm:pt modelId="{65AB1A22-A1F3-4A7A-858F-291BA7C01AA9}" type="pres">
      <dgm:prSet presAssocID="{BC7C68E9-7667-481D-A4E1-A2F461DB4F7C}" presName="parentText" presStyleLbl="node1" presStyleIdx="0" presStyleCnt="4">
        <dgm:presLayoutVars>
          <dgm:chMax val="0"/>
          <dgm:bulletEnabled val="1"/>
        </dgm:presLayoutVars>
      </dgm:prSet>
      <dgm:spPr/>
    </dgm:pt>
    <dgm:pt modelId="{83549232-71B6-4F7C-AF2B-FEF073A10520}" type="pres">
      <dgm:prSet presAssocID="{ADD592FF-00F0-4FEF-9134-CB200D786DCD}" presName="spacer" presStyleCnt="0"/>
      <dgm:spPr/>
    </dgm:pt>
    <dgm:pt modelId="{B41F7206-9ECA-4472-9457-F9EAC8809EFC}" type="pres">
      <dgm:prSet presAssocID="{6EE14F70-7B91-499E-A1EE-221320EADFC1}" presName="parentText" presStyleLbl="node1" presStyleIdx="1" presStyleCnt="4">
        <dgm:presLayoutVars>
          <dgm:chMax val="0"/>
          <dgm:bulletEnabled val="1"/>
        </dgm:presLayoutVars>
      </dgm:prSet>
      <dgm:spPr/>
    </dgm:pt>
    <dgm:pt modelId="{D4E286A1-3B01-4719-8449-CB111DC8C35A}" type="pres">
      <dgm:prSet presAssocID="{E4E59AA1-9EAF-4836-8EF7-9C3FF8D8BFFF}" presName="spacer" presStyleCnt="0"/>
      <dgm:spPr/>
    </dgm:pt>
    <dgm:pt modelId="{52DEF54D-BF59-492F-AC09-6F1A0AAD4364}" type="pres">
      <dgm:prSet presAssocID="{19F4774C-B23F-4DBE-ADD9-AD49BD69A706}" presName="parentText" presStyleLbl="node1" presStyleIdx="2" presStyleCnt="4">
        <dgm:presLayoutVars>
          <dgm:chMax val="0"/>
          <dgm:bulletEnabled val="1"/>
        </dgm:presLayoutVars>
      </dgm:prSet>
      <dgm:spPr/>
    </dgm:pt>
    <dgm:pt modelId="{CEC56409-8157-4C3C-B81E-41A6B3895E6F}" type="pres">
      <dgm:prSet presAssocID="{2473EB30-3FE5-415C-A922-CE2745B17A53}" presName="spacer" presStyleCnt="0"/>
      <dgm:spPr/>
    </dgm:pt>
    <dgm:pt modelId="{8821A456-5E6C-49BB-ABF6-45A3B5DE28C8}" type="pres">
      <dgm:prSet presAssocID="{6A70EC5F-6235-4705-A8C8-B91A6DEFEC89}" presName="parentText" presStyleLbl="node1" presStyleIdx="3" presStyleCnt="4">
        <dgm:presLayoutVars>
          <dgm:chMax val="0"/>
          <dgm:bulletEnabled val="1"/>
        </dgm:presLayoutVars>
      </dgm:prSet>
      <dgm:spPr/>
    </dgm:pt>
  </dgm:ptLst>
  <dgm:cxnLst>
    <dgm:cxn modelId="{14806300-FAEF-4CFE-8251-3A623CFEC0FB}" type="presOf" srcId="{19F4774C-B23F-4DBE-ADD9-AD49BD69A706}" destId="{52DEF54D-BF59-492F-AC09-6F1A0AAD4364}" srcOrd="0" destOrd="0" presId="urn:microsoft.com/office/officeart/2005/8/layout/vList2"/>
    <dgm:cxn modelId="{36D78C5C-48C6-4F6E-A760-6F77D3ECD645}" srcId="{5DDD9C79-07DA-45A5-B2E1-7C79C83814BA}" destId="{19F4774C-B23F-4DBE-ADD9-AD49BD69A706}" srcOrd="2" destOrd="0" parTransId="{601C75C6-497B-4344-9E77-1C836A3E70D2}" sibTransId="{2473EB30-3FE5-415C-A922-CE2745B17A53}"/>
    <dgm:cxn modelId="{F8542144-7D6F-422F-879B-C26C000ED086}" srcId="{5DDD9C79-07DA-45A5-B2E1-7C79C83814BA}" destId="{6A70EC5F-6235-4705-A8C8-B91A6DEFEC89}" srcOrd="3" destOrd="0" parTransId="{27E1789C-69E5-445F-A7DA-731CA3628E17}" sibTransId="{07C1401F-65EF-4495-BA4F-5E1C44B17A87}"/>
    <dgm:cxn modelId="{58575090-6B1C-4F1F-90BE-6ED46BF960B4}" srcId="{5DDD9C79-07DA-45A5-B2E1-7C79C83814BA}" destId="{6EE14F70-7B91-499E-A1EE-221320EADFC1}" srcOrd="1" destOrd="0" parTransId="{7ACAAA51-B137-4B35-95EA-BC1D0481C98F}" sibTransId="{E4E59AA1-9EAF-4836-8EF7-9C3FF8D8BFFF}"/>
    <dgm:cxn modelId="{1A24DEA6-7E9A-448F-9DEA-C0C7A2B10E17}" type="presOf" srcId="{5DDD9C79-07DA-45A5-B2E1-7C79C83814BA}" destId="{75223482-67CB-41B4-B46D-D3A457445E70}" srcOrd="0" destOrd="0" presId="urn:microsoft.com/office/officeart/2005/8/layout/vList2"/>
    <dgm:cxn modelId="{CC4BB1EC-91A7-48E1-A693-4251378A1C2B}" type="presOf" srcId="{BC7C68E9-7667-481D-A4E1-A2F461DB4F7C}" destId="{65AB1A22-A1F3-4A7A-858F-291BA7C01AA9}" srcOrd="0" destOrd="0" presId="urn:microsoft.com/office/officeart/2005/8/layout/vList2"/>
    <dgm:cxn modelId="{DF4F6AF5-F074-42B4-BA71-ADBF3903B97F}" type="presOf" srcId="{6A70EC5F-6235-4705-A8C8-B91A6DEFEC89}" destId="{8821A456-5E6C-49BB-ABF6-45A3B5DE28C8}" srcOrd="0" destOrd="0" presId="urn:microsoft.com/office/officeart/2005/8/layout/vList2"/>
    <dgm:cxn modelId="{E9BE95F8-82CD-4C15-8375-94A91CAFF36B}" srcId="{5DDD9C79-07DA-45A5-B2E1-7C79C83814BA}" destId="{BC7C68E9-7667-481D-A4E1-A2F461DB4F7C}" srcOrd="0" destOrd="0" parTransId="{3E46D65E-1E94-4FDE-B153-4EED38A20A69}" sibTransId="{ADD592FF-00F0-4FEF-9134-CB200D786DCD}"/>
    <dgm:cxn modelId="{602B11FE-6318-4030-9D3E-64DF11B54A8C}" type="presOf" srcId="{6EE14F70-7B91-499E-A1EE-221320EADFC1}" destId="{B41F7206-9ECA-4472-9457-F9EAC8809EFC}" srcOrd="0" destOrd="0" presId="urn:microsoft.com/office/officeart/2005/8/layout/vList2"/>
    <dgm:cxn modelId="{96A763F4-FE14-478F-AE2C-387127008C07}" type="presParOf" srcId="{75223482-67CB-41B4-B46D-D3A457445E70}" destId="{65AB1A22-A1F3-4A7A-858F-291BA7C01AA9}" srcOrd="0" destOrd="0" presId="urn:microsoft.com/office/officeart/2005/8/layout/vList2"/>
    <dgm:cxn modelId="{ACF06048-0124-44F3-BF7A-28EDE116C17F}" type="presParOf" srcId="{75223482-67CB-41B4-B46D-D3A457445E70}" destId="{83549232-71B6-4F7C-AF2B-FEF073A10520}" srcOrd="1" destOrd="0" presId="urn:microsoft.com/office/officeart/2005/8/layout/vList2"/>
    <dgm:cxn modelId="{A49B4E43-A6C1-48DE-BBC6-0D579B2DA486}" type="presParOf" srcId="{75223482-67CB-41B4-B46D-D3A457445E70}" destId="{B41F7206-9ECA-4472-9457-F9EAC8809EFC}" srcOrd="2" destOrd="0" presId="urn:microsoft.com/office/officeart/2005/8/layout/vList2"/>
    <dgm:cxn modelId="{ED47BB93-9BEF-4F01-A817-DC21B02B5D82}" type="presParOf" srcId="{75223482-67CB-41B4-B46D-D3A457445E70}" destId="{D4E286A1-3B01-4719-8449-CB111DC8C35A}" srcOrd="3" destOrd="0" presId="urn:microsoft.com/office/officeart/2005/8/layout/vList2"/>
    <dgm:cxn modelId="{1E5B7FDF-85C7-4860-9FE5-EF2DA775CEF7}" type="presParOf" srcId="{75223482-67CB-41B4-B46D-D3A457445E70}" destId="{52DEF54D-BF59-492F-AC09-6F1A0AAD4364}" srcOrd="4" destOrd="0" presId="urn:microsoft.com/office/officeart/2005/8/layout/vList2"/>
    <dgm:cxn modelId="{E79E92D8-B5C7-443F-8606-47B8DB190A14}" type="presParOf" srcId="{75223482-67CB-41B4-B46D-D3A457445E70}" destId="{CEC56409-8157-4C3C-B81E-41A6B3895E6F}" srcOrd="5" destOrd="0" presId="urn:microsoft.com/office/officeart/2005/8/layout/vList2"/>
    <dgm:cxn modelId="{FDEDF729-4C8A-4BF9-83F1-674758440A03}" type="presParOf" srcId="{75223482-67CB-41B4-B46D-D3A457445E70}" destId="{8821A456-5E6C-49BB-ABF6-45A3B5DE28C8}"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F7B62F7-133A-4BD3-9A62-AF9C8B317F1A}"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73125177-F9DE-4EAA-B028-ACD574A1A1F6}">
      <dgm:prSet custT="1"/>
      <dgm:spPr/>
      <dgm:t>
        <a:bodyPr/>
        <a:lstStyle/>
        <a:p>
          <a:r>
            <a:rPr lang="en-US" sz="2400">
              <a:latin typeface="Times New Roman" panose="02020603050405020304" pitchFamily="18" charset="0"/>
              <a:cs typeface="Times New Roman" panose="02020603050405020304" pitchFamily="18" charset="0"/>
            </a:rPr>
            <a:t>Communication is a key component of quality diabetes care (Peterson et al., 2023).</a:t>
          </a:r>
          <a:endParaRPr lang="en-GB" sz="2400">
            <a:latin typeface="Times New Roman" panose="02020603050405020304" pitchFamily="18" charset="0"/>
            <a:cs typeface="Times New Roman" panose="02020603050405020304" pitchFamily="18" charset="0"/>
          </a:endParaRPr>
        </a:p>
      </dgm:t>
    </dgm:pt>
    <dgm:pt modelId="{0E523116-099A-46AB-83A2-C2D495125D37}" type="parTrans" cxnId="{93818C79-FE2F-4217-BED1-5FD6FA96467B}">
      <dgm:prSet/>
      <dgm:spPr/>
      <dgm:t>
        <a:bodyPr/>
        <a:lstStyle/>
        <a:p>
          <a:endParaRPr lang="en-GB"/>
        </a:p>
      </dgm:t>
    </dgm:pt>
    <dgm:pt modelId="{DB6C9E38-C913-4563-8A33-ED35823890BF}" type="sibTrans" cxnId="{93818C79-FE2F-4217-BED1-5FD6FA96467B}">
      <dgm:prSet/>
      <dgm:spPr/>
      <dgm:t>
        <a:bodyPr/>
        <a:lstStyle/>
        <a:p>
          <a:endParaRPr lang="en-GB"/>
        </a:p>
      </dgm:t>
    </dgm:pt>
    <dgm:pt modelId="{15D4550F-AA48-4AE6-9326-29F8F1BA2C54}">
      <dgm:prSet custT="1"/>
      <dgm:spPr/>
      <dgm:t>
        <a:bodyPr/>
        <a:lstStyle/>
        <a:p>
          <a:r>
            <a:rPr lang="en-US" sz="2400">
              <a:latin typeface="Times New Roman" panose="02020603050405020304" pitchFamily="18" charset="0"/>
              <a:cs typeface="Times New Roman" panose="02020603050405020304" pitchFamily="18" charset="0"/>
            </a:rPr>
            <a:t>Information should be delivered in a clear and understandable manner.</a:t>
          </a:r>
          <a:endParaRPr lang="en-GB" sz="2400">
            <a:latin typeface="Times New Roman" panose="02020603050405020304" pitchFamily="18" charset="0"/>
            <a:cs typeface="Times New Roman" panose="02020603050405020304" pitchFamily="18" charset="0"/>
          </a:endParaRPr>
        </a:p>
      </dgm:t>
    </dgm:pt>
    <dgm:pt modelId="{B6200413-9086-44B9-A91D-C08234967514}" type="parTrans" cxnId="{889A5108-47A3-4544-914C-D513012E209A}">
      <dgm:prSet/>
      <dgm:spPr/>
      <dgm:t>
        <a:bodyPr/>
        <a:lstStyle/>
        <a:p>
          <a:endParaRPr lang="en-GB"/>
        </a:p>
      </dgm:t>
    </dgm:pt>
    <dgm:pt modelId="{99859A12-D995-42BF-88F5-05BDD7EAB8F0}" type="sibTrans" cxnId="{889A5108-47A3-4544-914C-D513012E209A}">
      <dgm:prSet/>
      <dgm:spPr/>
      <dgm:t>
        <a:bodyPr/>
        <a:lstStyle/>
        <a:p>
          <a:endParaRPr lang="en-GB"/>
        </a:p>
      </dgm:t>
    </dgm:pt>
    <dgm:pt modelId="{A5347557-A55B-4EC7-850A-9B5A987AA54C}">
      <dgm:prSet custT="1"/>
      <dgm:spPr/>
      <dgm:t>
        <a:bodyPr/>
        <a:lstStyle/>
        <a:p>
          <a:r>
            <a:rPr lang="en-US" sz="2400">
              <a:latin typeface="Times New Roman" panose="02020603050405020304" pitchFamily="18" charset="0"/>
              <a:cs typeface="Times New Roman" panose="02020603050405020304" pitchFamily="18" charset="0"/>
            </a:rPr>
            <a:t>Patient education facilitates informed decision making and patient self-management.</a:t>
          </a:r>
          <a:endParaRPr lang="en-GB" sz="2400">
            <a:latin typeface="Times New Roman" panose="02020603050405020304" pitchFamily="18" charset="0"/>
            <a:cs typeface="Times New Roman" panose="02020603050405020304" pitchFamily="18" charset="0"/>
          </a:endParaRPr>
        </a:p>
      </dgm:t>
    </dgm:pt>
    <dgm:pt modelId="{B943BFCA-363C-46A6-8D3A-E65AD74A8DE5}" type="parTrans" cxnId="{DADBA76C-2263-4867-A58E-1811062EDAE3}">
      <dgm:prSet/>
      <dgm:spPr/>
      <dgm:t>
        <a:bodyPr/>
        <a:lstStyle/>
        <a:p>
          <a:endParaRPr lang="en-GB"/>
        </a:p>
      </dgm:t>
    </dgm:pt>
    <dgm:pt modelId="{5A129D0F-F49E-4031-B0B7-6E04B094D6E5}" type="sibTrans" cxnId="{DADBA76C-2263-4867-A58E-1811062EDAE3}">
      <dgm:prSet/>
      <dgm:spPr/>
      <dgm:t>
        <a:bodyPr/>
        <a:lstStyle/>
        <a:p>
          <a:endParaRPr lang="en-GB"/>
        </a:p>
      </dgm:t>
    </dgm:pt>
    <dgm:pt modelId="{42834DF4-9169-4DCE-B404-EA5796E29CB5}">
      <dgm:prSet custT="1"/>
      <dgm:spPr/>
      <dgm:t>
        <a:bodyPr/>
        <a:lstStyle/>
        <a:p>
          <a:r>
            <a:rPr lang="en-US" sz="2400">
              <a:latin typeface="Times New Roman" panose="02020603050405020304" pitchFamily="18" charset="0"/>
              <a:cs typeface="Times New Roman" panose="02020603050405020304" pitchFamily="18" charset="0"/>
            </a:rPr>
            <a:t>A partnership-style approach boosts adherence to treatment and contributes to better health outcomes (Religioni et al., 2025).</a:t>
          </a:r>
          <a:endParaRPr lang="en-GB" sz="2400">
            <a:latin typeface="Times New Roman" panose="02020603050405020304" pitchFamily="18" charset="0"/>
            <a:cs typeface="Times New Roman" panose="02020603050405020304" pitchFamily="18" charset="0"/>
          </a:endParaRPr>
        </a:p>
      </dgm:t>
    </dgm:pt>
    <dgm:pt modelId="{BB05D24E-2932-49AB-8623-B6EBA8D059AD}" type="parTrans" cxnId="{EF568796-EC1B-4C16-BE01-4C39B05893F1}">
      <dgm:prSet/>
      <dgm:spPr/>
      <dgm:t>
        <a:bodyPr/>
        <a:lstStyle/>
        <a:p>
          <a:endParaRPr lang="en-GB"/>
        </a:p>
      </dgm:t>
    </dgm:pt>
    <dgm:pt modelId="{B935B5AB-AD88-417A-B8B1-EF807675C0D8}" type="sibTrans" cxnId="{EF568796-EC1B-4C16-BE01-4C39B05893F1}">
      <dgm:prSet/>
      <dgm:spPr/>
      <dgm:t>
        <a:bodyPr/>
        <a:lstStyle/>
        <a:p>
          <a:endParaRPr lang="en-GB"/>
        </a:p>
      </dgm:t>
    </dgm:pt>
    <dgm:pt modelId="{C5E2E51C-6D4E-4FB0-BBB2-06F816119F24}" type="pres">
      <dgm:prSet presAssocID="{9F7B62F7-133A-4BD3-9A62-AF9C8B317F1A}" presName="Name0" presStyleCnt="0">
        <dgm:presLayoutVars>
          <dgm:dir/>
          <dgm:animLvl val="lvl"/>
          <dgm:resizeHandles val="exact"/>
        </dgm:presLayoutVars>
      </dgm:prSet>
      <dgm:spPr/>
    </dgm:pt>
    <dgm:pt modelId="{52EA1C9B-2395-488C-9D7E-B835133EE9C0}" type="pres">
      <dgm:prSet presAssocID="{42834DF4-9169-4DCE-B404-EA5796E29CB5}" presName="boxAndChildren" presStyleCnt="0"/>
      <dgm:spPr/>
    </dgm:pt>
    <dgm:pt modelId="{D6D8536D-8302-40DF-A9DA-7773F09F6354}" type="pres">
      <dgm:prSet presAssocID="{42834DF4-9169-4DCE-B404-EA5796E29CB5}" presName="parentTextBox" presStyleLbl="node1" presStyleIdx="0" presStyleCnt="4"/>
      <dgm:spPr/>
    </dgm:pt>
    <dgm:pt modelId="{CD3E5043-D135-430D-B818-FD58BA291330}" type="pres">
      <dgm:prSet presAssocID="{5A129D0F-F49E-4031-B0B7-6E04B094D6E5}" presName="sp" presStyleCnt="0"/>
      <dgm:spPr/>
    </dgm:pt>
    <dgm:pt modelId="{491E0524-F795-4512-B96D-4F5E4AB68CC9}" type="pres">
      <dgm:prSet presAssocID="{A5347557-A55B-4EC7-850A-9B5A987AA54C}" presName="arrowAndChildren" presStyleCnt="0"/>
      <dgm:spPr/>
    </dgm:pt>
    <dgm:pt modelId="{A71799E8-ACA0-415D-8DF8-1292577502E8}" type="pres">
      <dgm:prSet presAssocID="{A5347557-A55B-4EC7-850A-9B5A987AA54C}" presName="parentTextArrow" presStyleLbl="node1" presStyleIdx="1" presStyleCnt="4"/>
      <dgm:spPr/>
    </dgm:pt>
    <dgm:pt modelId="{8A95983B-C3C7-4706-8132-B131F12C5F0B}" type="pres">
      <dgm:prSet presAssocID="{99859A12-D995-42BF-88F5-05BDD7EAB8F0}" presName="sp" presStyleCnt="0"/>
      <dgm:spPr/>
    </dgm:pt>
    <dgm:pt modelId="{8268156D-7BFD-4089-A41D-0AFBD143209A}" type="pres">
      <dgm:prSet presAssocID="{15D4550F-AA48-4AE6-9326-29F8F1BA2C54}" presName="arrowAndChildren" presStyleCnt="0"/>
      <dgm:spPr/>
    </dgm:pt>
    <dgm:pt modelId="{AC954D98-D9AA-4F71-8953-B5C672F9EE77}" type="pres">
      <dgm:prSet presAssocID="{15D4550F-AA48-4AE6-9326-29F8F1BA2C54}" presName="parentTextArrow" presStyleLbl="node1" presStyleIdx="2" presStyleCnt="4"/>
      <dgm:spPr/>
    </dgm:pt>
    <dgm:pt modelId="{C70F4FA1-63BE-4BA0-B1B9-736F54290813}" type="pres">
      <dgm:prSet presAssocID="{DB6C9E38-C913-4563-8A33-ED35823890BF}" presName="sp" presStyleCnt="0"/>
      <dgm:spPr/>
    </dgm:pt>
    <dgm:pt modelId="{2C5BCA8E-A091-45D1-945F-53840126C308}" type="pres">
      <dgm:prSet presAssocID="{73125177-F9DE-4EAA-B028-ACD574A1A1F6}" presName="arrowAndChildren" presStyleCnt="0"/>
      <dgm:spPr/>
    </dgm:pt>
    <dgm:pt modelId="{8D582701-EC7D-41EB-AE77-FC4A3AF19AF4}" type="pres">
      <dgm:prSet presAssocID="{73125177-F9DE-4EAA-B028-ACD574A1A1F6}" presName="parentTextArrow" presStyleLbl="node1" presStyleIdx="3" presStyleCnt="4" custLinFactNeighborX="1315" custLinFactNeighborY="-4618"/>
      <dgm:spPr/>
    </dgm:pt>
  </dgm:ptLst>
  <dgm:cxnLst>
    <dgm:cxn modelId="{44C51508-D9B3-4F3F-9F7D-B4D2D4B7FD7E}" type="presOf" srcId="{A5347557-A55B-4EC7-850A-9B5A987AA54C}" destId="{A71799E8-ACA0-415D-8DF8-1292577502E8}" srcOrd="0" destOrd="0" presId="urn:microsoft.com/office/officeart/2005/8/layout/process4"/>
    <dgm:cxn modelId="{889A5108-47A3-4544-914C-D513012E209A}" srcId="{9F7B62F7-133A-4BD3-9A62-AF9C8B317F1A}" destId="{15D4550F-AA48-4AE6-9326-29F8F1BA2C54}" srcOrd="1" destOrd="0" parTransId="{B6200413-9086-44B9-A91D-C08234967514}" sibTransId="{99859A12-D995-42BF-88F5-05BDD7EAB8F0}"/>
    <dgm:cxn modelId="{FC23B70B-F6D4-49EC-83A3-1AAA0D4B78C6}" type="presOf" srcId="{15D4550F-AA48-4AE6-9326-29F8F1BA2C54}" destId="{AC954D98-D9AA-4F71-8953-B5C672F9EE77}" srcOrd="0" destOrd="0" presId="urn:microsoft.com/office/officeart/2005/8/layout/process4"/>
    <dgm:cxn modelId="{C6EE455E-9638-461E-947D-D176332AB5F8}" type="presOf" srcId="{42834DF4-9169-4DCE-B404-EA5796E29CB5}" destId="{D6D8536D-8302-40DF-A9DA-7773F09F6354}" srcOrd="0" destOrd="0" presId="urn:microsoft.com/office/officeart/2005/8/layout/process4"/>
    <dgm:cxn modelId="{FFADBF5E-E56F-4AF3-978C-9006CF3A0352}" type="presOf" srcId="{73125177-F9DE-4EAA-B028-ACD574A1A1F6}" destId="{8D582701-EC7D-41EB-AE77-FC4A3AF19AF4}" srcOrd="0" destOrd="0" presId="urn:microsoft.com/office/officeart/2005/8/layout/process4"/>
    <dgm:cxn modelId="{DADBA76C-2263-4867-A58E-1811062EDAE3}" srcId="{9F7B62F7-133A-4BD3-9A62-AF9C8B317F1A}" destId="{A5347557-A55B-4EC7-850A-9B5A987AA54C}" srcOrd="2" destOrd="0" parTransId="{B943BFCA-363C-46A6-8D3A-E65AD74A8DE5}" sibTransId="{5A129D0F-F49E-4031-B0B7-6E04B094D6E5}"/>
    <dgm:cxn modelId="{93818C79-FE2F-4217-BED1-5FD6FA96467B}" srcId="{9F7B62F7-133A-4BD3-9A62-AF9C8B317F1A}" destId="{73125177-F9DE-4EAA-B028-ACD574A1A1F6}" srcOrd="0" destOrd="0" parTransId="{0E523116-099A-46AB-83A2-C2D495125D37}" sibTransId="{DB6C9E38-C913-4563-8A33-ED35823890BF}"/>
    <dgm:cxn modelId="{EF568796-EC1B-4C16-BE01-4C39B05893F1}" srcId="{9F7B62F7-133A-4BD3-9A62-AF9C8B317F1A}" destId="{42834DF4-9169-4DCE-B404-EA5796E29CB5}" srcOrd="3" destOrd="0" parTransId="{BB05D24E-2932-49AB-8623-B6EBA8D059AD}" sibTransId="{B935B5AB-AD88-417A-B8B1-EF807675C0D8}"/>
    <dgm:cxn modelId="{FD4DD7CE-C40C-4639-A017-BF32D7D4945D}" type="presOf" srcId="{9F7B62F7-133A-4BD3-9A62-AF9C8B317F1A}" destId="{C5E2E51C-6D4E-4FB0-BBB2-06F816119F24}" srcOrd="0" destOrd="0" presId="urn:microsoft.com/office/officeart/2005/8/layout/process4"/>
    <dgm:cxn modelId="{FD1EA227-D785-49EB-B163-1EDCDA063490}" type="presParOf" srcId="{C5E2E51C-6D4E-4FB0-BBB2-06F816119F24}" destId="{52EA1C9B-2395-488C-9D7E-B835133EE9C0}" srcOrd="0" destOrd="0" presId="urn:microsoft.com/office/officeart/2005/8/layout/process4"/>
    <dgm:cxn modelId="{500AB210-39B3-4765-8D0B-E77C4079627C}" type="presParOf" srcId="{52EA1C9B-2395-488C-9D7E-B835133EE9C0}" destId="{D6D8536D-8302-40DF-A9DA-7773F09F6354}" srcOrd="0" destOrd="0" presId="urn:microsoft.com/office/officeart/2005/8/layout/process4"/>
    <dgm:cxn modelId="{76995D5E-6C1E-48CC-B528-AC9BE0ABE427}" type="presParOf" srcId="{C5E2E51C-6D4E-4FB0-BBB2-06F816119F24}" destId="{CD3E5043-D135-430D-B818-FD58BA291330}" srcOrd="1" destOrd="0" presId="urn:microsoft.com/office/officeart/2005/8/layout/process4"/>
    <dgm:cxn modelId="{DD87F6C2-4C25-4BAB-B485-FA57BE2BD2FF}" type="presParOf" srcId="{C5E2E51C-6D4E-4FB0-BBB2-06F816119F24}" destId="{491E0524-F795-4512-B96D-4F5E4AB68CC9}" srcOrd="2" destOrd="0" presId="urn:microsoft.com/office/officeart/2005/8/layout/process4"/>
    <dgm:cxn modelId="{1AE2803A-7984-4474-AEAC-706B4C9DDC0A}" type="presParOf" srcId="{491E0524-F795-4512-B96D-4F5E4AB68CC9}" destId="{A71799E8-ACA0-415D-8DF8-1292577502E8}" srcOrd="0" destOrd="0" presId="urn:microsoft.com/office/officeart/2005/8/layout/process4"/>
    <dgm:cxn modelId="{F0095B92-759D-46FD-A552-9F70E16E7F5C}" type="presParOf" srcId="{C5E2E51C-6D4E-4FB0-BBB2-06F816119F24}" destId="{8A95983B-C3C7-4706-8132-B131F12C5F0B}" srcOrd="3" destOrd="0" presId="urn:microsoft.com/office/officeart/2005/8/layout/process4"/>
    <dgm:cxn modelId="{3F221FE3-3B60-45C7-AF18-D5DA4DBD0CB3}" type="presParOf" srcId="{C5E2E51C-6D4E-4FB0-BBB2-06F816119F24}" destId="{8268156D-7BFD-4089-A41D-0AFBD143209A}" srcOrd="4" destOrd="0" presId="urn:microsoft.com/office/officeart/2005/8/layout/process4"/>
    <dgm:cxn modelId="{9766204C-A1E9-4DB4-B612-55609998401B}" type="presParOf" srcId="{8268156D-7BFD-4089-A41D-0AFBD143209A}" destId="{AC954D98-D9AA-4F71-8953-B5C672F9EE77}" srcOrd="0" destOrd="0" presId="urn:microsoft.com/office/officeart/2005/8/layout/process4"/>
    <dgm:cxn modelId="{6CEC008B-2038-47EF-A6B0-EA93B6062701}" type="presParOf" srcId="{C5E2E51C-6D4E-4FB0-BBB2-06F816119F24}" destId="{C70F4FA1-63BE-4BA0-B1B9-736F54290813}" srcOrd="5" destOrd="0" presId="urn:microsoft.com/office/officeart/2005/8/layout/process4"/>
    <dgm:cxn modelId="{81BBBEC6-D035-43AC-8C50-4071DFD991F1}" type="presParOf" srcId="{C5E2E51C-6D4E-4FB0-BBB2-06F816119F24}" destId="{2C5BCA8E-A091-45D1-945F-53840126C308}" srcOrd="6" destOrd="0" presId="urn:microsoft.com/office/officeart/2005/8/layout/process4"/>
    <dgm:cxn modelId="{8D172770-556D-4B60-9CFE-14C432991B07}" type="presParOf" srcId="{2C5BCA8E-A091-45D1-945F-53840126C308}" destId="{8D582701-EC7D-41EB-AE77-FC4A3AF19AF4}"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DAA033-897A-4B8B-81E2-30982B2D571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D023E0C-A0F6-4E4F-AD09-38A2EA2DDCA0}">
      <dgm:prSet custT="1"/>
      <dgm:spPr/>
      <dgm:t>
        <a:bodyPr/>
        <a:lstStyle/>
        <a:p>
          <a:r>
            <a:rPr lang="en-US" sz="2400">
              <a:latin typeface="Times New Roman" panose="02020603050405020304" pitchFamily="18" charset="0"/>
              <a:cs typeface="Times New Roman" panose="02020603050405020304" pitchFamily="18" charset="0"/>
            </a:rPr>
            <a:t>Throughout the care planning process patient autonomy must be respected.</a:t>
          </a:r>
          <a:endParaRPr lang="en-GB" sz="2400">
            <a:latin typeface="Times New Roman" panose="02020603050405020304" pitchFamily="18" charset="0"/>
            <a:cs typeface="Times New Roman" panose="02020603050405020304" pitchFamily="18" charset="0"/>
          </a:endParaRPr>
        </a:p>
      </dgm:t>
    </dgm:pt>
    <dgm:pt modelId="{5D5FABCA-5BF9-4612-B606-BCEC793A1146}" type="parTrans" cxnId="{A2B056F3-77FD-4BAB-9927-446B784C82BD}">
      <dgm:prSet/>
      <dgm:spPr/>
      <dgm:t>
        <a:bodyPr/>
        <a:lstStyle/>
        <a:p>
          <a:endParaRPr lang="en-GB"/>
        </a:p>
      </dgm:t>
    </dgm:pt>
    <dgm:pt modelId="{F445CA46-4A7F-4A11-86FD-C9A29A6FAB90}" type="sibTrans" cxnId="{A2B056F3-77FD-4BAB-9927-446B784C82BD}">
      <dgm:prSet/>
      <dgm:spPr/>
      <dgm:t>
        <a:bodyPr/>
        <a:lstStyle/>
        <a:p>
          <a:endParaRPr lang="en-GB"/>
        </a:p>
      </dgm:t>
    </dgm:pt>
    <dgm:pt modelId="{FBB02AA1-4B3A-42F8-A30B-699964863A9D}">
      <dgm:prSet custT="1"/>
      <dgm:spPr/>
      <dgm:t>
        <a:bodyPr/>
        <a:lstStyle/>
        <a:p>
          <a:r>
            <a:rPr lang="en-US" sz="2400">
              <a:latin typeface="Times New Roman" panose="02020603050405020304" pitchFamily="18" charset="0"/>
              <a:cs typeface="Times New Roman" panose="02020603050405020304" pitchFamily="18" charset="0"/>
            </a:rPr>
            <a:t>Ensure confidentiality and adhere to professional standards (Mirza, 2023).</a:t>
          </a:r>
          <a:endParaRPr lang="en-GB" sz="2400">
            <a:latin typeface="Times New Roman" panose="02020603050405020304" pitchFamily="18" charset="0"/>
            <a:cs typeface="Times New Roman" panose="02020603050405020304" pitchFamily="18" charset="0"/>
          </a:endParaRPr>
        </a:p>
      </dgm:t>
    </dgm:pt>
    <dgm:pt modelId="{0D4DFADF-0702-4DAB-BCD2-385D36B45AD6}" type="parTrans" cxnId="{E1F33501-1F4E-4F99-B3BF-0C99FE2472FB}">
      <dgm:prSet/>
      <dgm:spPr/>
      <dgm:t>
        <a:bodyPr/>
        <a:lstStyle/>
        <a:p>
          <a:endParaRPr lang="en-GB"/>
        </a:p>
      </dgm:t>
    </dgm:pt>
    <dgm:pt modelId="{B894C7D4-2DAC-48E3-A634-2C050F628515}" type="sibTrans" cxnId="{E1F33501-1F4E-4F99-B3BF-0C99FE2472FB}">
      <dgm:prSet/>
      <dgm:spPr/>
      <dgm:t>
        <a:bodyPr/>
        <a:lstStyle/>
        <a:p>
          <a:endParaRPr lang="en-GB"/>
        </a:p>
      </dgm:t>
    </dgm:pt>
    <dgm:pt modelId="{A8DF0BBB-C4ED-4971-A7F1-16A74470A482}">
      <dgm:prSet custT="1"/>
      <dgm:spPr/>
      <dgm:t>
        <a:bodyPr/>
        <a:lstStyle/>
        <a:p>
          <a:r>
            <a:rPr lang="en-US" sz="2400">
              <a:latin typeface="Times New Roman" panose="02020603050405020304" pitchFamily="18" charset="0"/>
              <a:cs typeface="Times New Roman" panose="02020603050405020304" pitchFamily="18" charset="0"/>
            </a:rPr>
            <a:t>Prior to any intervention, informed consent should be given.</a:t>
          </a:r>
          <a:endParaRPr lang="en-GB" sz="2400">
            <a:latin typeface="Times New Roman" panose="02020603050405020304" pitchFamily="18" charset="0"/>
            <a:cs typeface="Times New Roman" panose="02020603050405020304" pitchFamily="18" charset="0"/>
          </a:endParaRPr>
        </a:p>
      </dgm:t>
    </dgm:pt>
    <dgm:pt modelId="{94034579-2A5A-4582-9CEC-C2D55AFCD58A}" type="parTrans" cxnId="{A4CD7D6E-E2F3-46DF-8BA3-862B3A270CFA}">
      <dgm:prSet/>
      <dgm:spPr/>
      <dgm:t>
        <a:bodyPr/>
        <a:lstStyle/>
        <a:p>
          <a:endParaRPr lang="en-GB"/>
        </a:p>
      </dgm:t>
    </dgm:pt>
    <dgm:pt modelId="{2B8B889E-62FB-4C8C-84F0-490844C75653}" type="sibTrans" cxnId="{A4CD7D6E-E2F3-46DF-8BA3-862B3A270CFA}">
      <dgm:prSet/>
      <dgm:spPr/>
      <dgm:t>
        <a:bodyPr/>
        <a:lstStyle/>
        <a:p>
          <a:endParaRPr lang="en-GB"/>
        </a:p>
      </dgm:t>
    </dgm:pt>
    <dgm:pt modelId="{9B9E63C0-5AAF-4069-B552-9D06561589EC}">
      <dgm:prSet custT="1"/>
      <dgm:spPr/>
      <dgm:t>
        <a:bodyPr/>
        <a:lstStyle/>
        <a:p>
          <a:r>
            <a:rPr lang="en-US" sz="2400">
              <a:latin typeface="Times New Roman" panose="02020603050405020304" pitchFamily="18" charset="0"/>
              <a:cs typeface="Times New Roman" panose="02020603050405020304" pitchFamily="18" charset="0"/>
            </a:rPr>
            <a:t>Dignity, equality and respect should be addressed at all time by the healthcare worker.</a:t>
          </a:r>
          <a:endParaRPr lang="en-GB" sz="2400">
            <a:latin typeface="Times New Roman" panose="02020603050405020304" pitchFamily="18" charset="0"/>
            <a:cs typeface="Times New Roman" panose="02020603050405020304" pitchFamily="18" charset="0"/>
          </a:endParaRPr>
        </a:p>
      </dgm:t>
    </dgm:pt>
    <dgm:pt modelId="{5D171532-8764-47FD-82A4-937D6EF3EF78}" type="parTrans" cxnId="{C8F58ED7-61CE-4549-8857-478683C05EF4}">
      <dgm:prSet/>
      <dgm:spPr/>
      <dgm:t>
        <a:bodyPr/>
        <a:lstStyle/>
        <a:p>
          <a:endParaRPr lang="en-GB"/>
        </a:p>
      </dgm:t>
    </dgm:pt>
    <dgm:pt modelId="{72ED20EB-DB48-46F7-B9A8-D6EBDD15AEB1}" type="sibTrans" cxnId="{C8F58ED7-61CE-4549-8857-478683C05EF4}">
      <dgm:prSet/>
      <dgm:spPr/>
      <dgm:t>
        <a:bodyPr/>
        <a:lstStyle/>
        <a:p>
          <a:endParaRPr lang="en-GB"/>
        </a:p>
      </dgm:t>
    </dgm:pt>
    <dgm:pt modelId="{618AB4E7-E4A4-46F6-ABFC-9F2289F22633}" type="pres">
      <dgm:prSet presAssocID="{D3DAA033-897A-4B8B-81E2-30982B2D5712}" presName="linear" presStyleCnt="0">
        <dgm:presLayoutVars>
          <dgm:animLvl val="lvl"/>
          <dgm:resizeHandles val="exact"/>
        </dgm:presLayoutVars>
      </dgm:prSet>
      <dgm:spPr/>
    </dgm:pt>
    <dgm:pt modelId="{3FF3DC41-2DB9-425C-8A35-9F05F85B3263}" type="pres">
      <dgm:prSet presAssocID="{CD023E0C-A0F6-4E4F-AD09-38A2EA2DDCA0}" presName="parentText" presStyleLbl="node1" presStyleIdx="0" presStyleCnt="4">
        <dgm:presLayoutVars>
          <dgm:chMax val="0"/>
          <dgm:bulletEnabled val="1"/>
        </dgm:presLayoutVars>
      </dgm:prSet>
      <dgm:spPr/>
    </dgm:pt>
    <dgm:pt modelId="{93F2DF85-B242-4474-B0D2-EE1A02C22D7B}" type="pres">
      <dgm:prSet presAssocID="{F445CA46-4A7F-4A11-86FD-C9A29A6FAB90}" presName="spacer" presStyleCnt="0"/>
      <dgm:spPr/>
    </dgm:pt>
    <dgm:pt modelId="{E7DC9418-BDD4-4917-A7D4-5AB006E74C67}" type="pres">
      <dgm:prSet presAssocID="{FBB02AA1-4B3A-42F8-A30B-699964863A9D}" presName="parentText" presStyleLbl="node1" presStyleIdx="1" presStyleCnt="4">
        <dgm:presLayoutVars>
          <dgm:chMax val="0"/>
          <dgm:bulletEnabled val="1"/>
        </dgm:presLayoutVars>
      </dgm:prSet>
      <dgm:spPr/>
    </dgm:pt>
    <dgm:pt modelId="{818D079A-6096-49EA-BC51-CE93DA1D20FD}" type="pres">
      <dgm:prSet presAssocID="{B894C7D4-2DAC-48E3-A634-2C050F628515}" presName="spacer" presStyleCnt="0"/>
      <dgm:spPr/>
    </dgm:pt>
    <dgm:pt modelId="{AD99B4D1-C0D5-46C9-BE58-F0F8C80A3080}" type="pres">
      <dgm:prSet presAssocID="{A8DF0BBB-C4ED-4971-A7F1-16A74470A482}" presName="parentText" presStyleLbl="node1" presStyleIdx="2" presStyleCnt="4">
        <dgm:presLayoutVars>
          <dgm:chMax val="0"/>
          <dgm:bulletEnabled val="1"/>
        </dgm:presLayoutVars>
      </dgm:prSet>
      <dgm:spPr/>
    </dgm:pt>
    <dgm:pt modelId="{E0504783-2AF9-40D6-9E66-0B270EB171C2}" type="pres">
      <dgm:prSet presAssocID="{2B8B889E-62FB-4C8C-84F0-490844C75653}" presName="spacer" presStyleCnt="0"/>
      <dgm:spPr/>
    </dgm:pt>
    <dgm:pt modelId="{18170204-2939-4C3A-AB0A-5B10524D68FB}" type="pres">
      <dgm:prSet presAssocID="{9B9E63C0-5AAF-4069-B552-9D06561589EC}" presName="parentText" presStyleLbl="node1" presStyleIdx="3" presStyleCnt="4">
        <dgm:presLayoutVars>
          <dgm:chMax val="0"/>
          <dgm:bulletEnabled val="1"/>
        </dgm:presLayoutVars>
      </dgm:prSet>
      <dgm:spPr/>
    </dgm:pt>
  </dgm:ptLst>
  <dgm:cxnLst>
    <dgm:cxn modelId="{E1F33501-1F4E-4F99-B3BF-0C99FE2472FB}" srcId="{D3DAA033-897A-4B8B-81E2-30982B2D5712}" destId="{FBB02AA1-4B3A-42F8-A30B-699964863A9D}" srcOrd="1" destOrd="0" parTransId="{0D4DFADF-0702-4DAB-BCD2-385D36B45AD6}" sibTransId="{B894C7D4-2DAC-48E3-A634-2C050F628515}"/>
    <dgm:cxn modelId="{25ECF238-00AB-449D-9025-845B8DDB9310}" type="presOf" srcId="{FBB02AA1-4B3A-42F8-A30B-699964863A9D}" destId="{E7DC9418-BDD4-4917-A7D4-5AB006E74C67}" srcOrd="0" destOrd="0" presId="urn:microsoft.com/office/officeart/2005/8/layout/vList2"/>
    <dgm:cxn modelId="{27762847-5A44-494C-8A35-49DF813EB724}" type="presOf" srcId="{9B9E63C0-5AAF-4069-B552-9D06561589EC}" destId="{18170204-2939-4C3A-AB0A-5B10524D68FB}" srcOrd="0" destOrd="0" presId="urn:microsoft.com/office/officeart/2005/8/layout/vList2"/>
    <dgm:cxn modelId="{A4CD7D6E-E2F3-46DF-8BA3-862B3A270CFA}" srcId="{D3DAA033-897A-4B8B-81E2-30982B2D5712}" destId="{A8DF0BBB-C4ED-4971-A7F1-16A74470A482}" srcOrd="2" destOrd="0" parTransId="{94034579-2A5A-4582-9CEC-C2D55AFCD58A}" sibTransId="{2B8B889E-62FB-4C8C-84F0-490844C75653}"/>
    <dgm:cxn modelId="{7B54788F-C785-4B3B-A2EB-3B05C2239F83}" type="presOf" srcId="{A8DF0BBB-C4ED-4971-A7F1-16A74470A482}" destId="{AD99B4D1-C0D5-46C9-BE58-F0F8C80A3080}" srcOrd="0" destOrd="0" presId="urn:microsoft.com/office/officeart/2005/8/layout/vList2"/>
    <dgm:cxn modelId="{B7B2FBA4-29C8-41CB-B7D4-2DC64B49B32A}" type="presOf" srcId="{D3DAA033-897A-4B8B-81E2-30982B2D5712}" destId="{618AB4E7-E4A4-46F6-ABFC-9F2289F22633}" srcOrd="0" destOrd="0" presId="urn:microsoft.com/office/officeart/2005/8/layout/vList2"/>
    <dgm:cxn modelId="{C8F58ED7-61CE-4549-8857-478683C05EF4}" srcId="{D3DAA033-897A-4B8B-81E2-30982B2D5712}" destId="{9B9E63C0-5AAF-4069-B552-9D06561589EC}" srcOrd="3" destOrd="0" parTransId="{5D171532-8764-47FD-82A4-937D6EF3EF78}" sibTransId="{72ED20EB-DB48-46F7-B9A8-D6EBDD15AEB1}"/>
    <dgm:cxn modelId="{A2B056F3-77FD-4BAB-9927-446B784C82BD}" srcId="{D3DAA033-897A-4B8B-81E2-30982B2D5712}" destId="{CD023E0C-A0F6-4E4F-AD09-38A2EA2DDCA0}" srcOrd="0" destOrd="0" parTransId="{5D5FABCA-5BF9-4612-B606-BCEC793A1146}" sibTransId="{F445CA46-4A7F-4A11-86FD-C9A29A6FAB90}"/>
    <dgm:cxn modelId="{552F75F6-A30A-43F7-9D2E-3900B61C7E01}" type="presOf" srcId="{CD023E0C-A0F6-4E4F-AD09-38A2EA2DDCA0}" destId="{3FF3DC41-2DB9-425C-8A35-9F05F85B3263}" srcOrd="0" destOrd="0" presId="urn:microsoft.com/office/officeart/2005/8/layout/vList2"/>
    <dgm:cxn modelId="{2D757593-1CA7-4987-8078-AB59081D7F8F}" type="presParOf" srcId="{618AB4E7-E4A4-46F6-ABFC-9F2289F22633}" destId="{3FF3DC41-2DB9-425C-8A35-9F05F85B3263}" srcOrd="0" destOrd="0" presId="urn:microsoft.com/office/officeart/2005/8/layout/vList2"/>
    <dgm:cxn modelId="{346D8D19-BE84-4B2E-96C2-0FFE106F0B54}" type="presParOf" srcId="{618AB4E7-E4A4-46F6-ABFC-9F2289F22633}" destId="{93F2DF85-B242-4474-B0D2-EE1A02C22D7B}" srcOrd="1" destOrd="0" presId="urn:microsoft.com/office/officeart/2005/8/layout/vList2"/>
    <dgm:cxn modelId="{21808BDF-3A8D-480E-A1BE-99D6463787F3}" type="presParOf" srcId="{618AB4E7-E4A4-46F6-ABFC-9F2289F22633}" destId="{E7DC9418-BDD4-4917-A7D4-5AB006E74C67}" srcOrd="2" destOrd="0" presId="urn:microsoft.com/office/officeart/2005/8/layout/vList2"/>
    <dgm:cxn modelId="{601D39F7-8BF3-4595-B869-5588968DC1CD}" type="presParOf" srcId="{618AB4E7-E4A4-46F6-ABFC-9F2289F22633}" destId="{818D079A-6096-49EA-BC51-CE93DA1D20FD}" srcOrd="3" destOrd="0" presId="urn:microsoft.com/office/officeart/2005/8/layout/vList2"/>
    <dgm:cxn modelId="{562C3E32-2242-448B-9DF1-AE07A276128F}" type="presParOf" srcId="{618AB4E7-E4A4-46F6-ABFC-9F2289F22633}" destId="{AD99B4D1-C0D5-46C9-BE58-F0F8C80A3080}" srcOrd="4" destOrd="0" presId="urn:microsoft.com/office/officeart/2005/8/layout/vList2"/>
    <dgm:cxn modelId="{D81FFC3D-1CF2-492D-B127-2D13FAF7A47E}" type="presParOf" srcId="{618AB4E7-E4A4-46F6-ABFC-9F2289F22633}" destId="{E0504783-2AF9-40D6-9E66-0B270EB171C2}" srcOrd="5" destOrd="0" presId="urn:microsoft.com/office/officeart/2005/8/layout/vList2"/>
    <dgm:cxn modelId="{E9F63708-B426-4820-893E-443497346FF9}" type="presParOf" srcId="{618AB4E7-E4A4-46F6-ABFC-9F2289F22633}" destId="{18170204-2939-4C3A-AB0A-5B10524D68FB}"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05C7DF6-AD7A-4354-BEEF-5C7C6A002BF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E030FEC9-A561-4BA0-8E85-90BD9B4ACB5F}">
      <dgm:prSet custT="1"/>
      <dgm:spPr/>
      <dgm:t>
        <a:bodyPr/>
        <a:lstStyle/>
        <a:p>
          <a:pPr algn="just"/>
          <a:r>
            <a:rPr lang="en-US" sz="2400">
              <a:latin typeface="Times New Roman" panose="02020603050405020304" pitchFamily="18" charset="0"/>
              <a:cs typeface="Times New Roman" panose="02020603050405020304" pitchFamily="18" charset="0"/>
            </a:rPr>
            <a:t>The goal of a care plan is to get better control of blood glucose.</a:t>
          </a:r>
          <a:endParaRPr lang="en-GB" sz="2400">
            <a:latin typeface="Times New Roman" panose="02020603050405020304" pitchFamily="18" charset="0"/>
            <a:cs typeface="Times New Roman" panose="02020603050405020304" pitchFamily="18" charset="0"/>
          </a:endParaRPr>
        </a:p>
      </dgm:t>
    </dgm:pt>
    <dgm:pt modelId="{2A0BE6AA-A48F-432F-9613-7F1626F00A54}" type="parTrans" cxnId="{B5A474B5-D180-423F-93DC-84AE7419B4E3}">
      <dgm:prSet/>
      <dgm:spPr/>
      <dgm:t>
        <a:bodyPr/>
        <a:lstStyle/>
        <a:p>
          <a:endParaRPr lang="en-GB"/>
        </a:p>
      </dgm:t>
    </dgm:pt>
    <dgm:pt modelId="{750FA236-5779-44C1-BA92-0D466021F734}" type="sibTrans" cxnId="{B5A474B5-D180-423F-93DC-84AE7419B4E3}">
      <dgm:prSet/>
      <dgm:spPr/>
      <dgm:t>
        <a:bodyPr/>
        <a:lstStyle/>
        <a:p>
          <a:endParaRPr lang="en-GB"/>
        </a:p>
      </dgm:t>
    </dgm:pt>
    <dgm:pt modelId="{33A69A5F-B739-4F5E-85CA-B2CC6896AB0D}">
      <dgm:prSet custT="1"/>
      <dgm:spPr/>
      <dgm:t>
        <a:bodyPr/>
        <a:lstStyle/>
        <a:p>
          <a:pPr algn="just"/>
          <a:r>
            <a:rPr lang="en-US" sz="2400">
              <a:latin typeface="Times New Roman" panose="02020603050405020304" pitchFamily="18" charset="0"/>
              <a:cs typeface="Times New Roman" panose="02020603050405020304" pitchFamily="18" charset="0"/>
            </a:rPr>
            <a:t>However, a good diabetes management plan can help minimise the damage caused by diabetes (Wan et al., 2018).</a:t>
          </a:r>
          <a:endParaRPr lang="en-GB" sz="2400">
            <a:latin typeface="Times New Roman" panose="02020603050405020304" pitchFamily="18" charset="0"/>
            <a:cs typeface="Times New Roman" panose="02020603050405020304" pitchFamily="18" charset="0"/>
          </a:endParaRPr>
        </a:p>
      </dgm:t>
    </dgm:pt>
    <dgm:pt modelId="{B8FB5E33-7088-4FCF-8D7F-841507DAD33F}" type="parTrans" cxnId="{FB02CFDF-50A9-4584-9E3A-6DB901442D04}">
      <dgm:prSet/>
      <dgm:spPr/>
      <dgm:t>
        <a:bodyPr/>
        <a:lstStyle/>
        <a:p>
          <a:endParaRPr lang="en-GB"/>
        </a:p>
      </dgm:t>
    </dgm:pt>
    <dgm:pt modelId="{0C9B1E7F-E25E-4E9F-84E5-E5DD8C1F1D74}" type="sibTrans" cxnId="{FB02CFDF-50A9-4584-9E3A-6DB901442D04}">
      <dgm:prSet/>
      <dgm:spPr/>
      <dgm:t>
        <a:bodyPr/>
        <a:lstStyle/>
        <a:p>
          <a:endParaRPr lang="en-GB"/>
        </a:p>
      </dgm:t>
    </dgm:pt>
    <dgm:pt modelId="{B05A82D9-C502-40EA-8AF5-0250C7EE466E}">
      <dgm:prSet custT="1"/>
      <dgm:spPr/>
      <dgm:t>
        <a:bodyPr/>
        <a:lstStyle/>
        <a:p>
          <a:pPr algn="just"/>
          <a:r>
            <a:rPr lang="en-US" sz="2400">
              <a:latin typeface="Times New Roman" panose="02020603050405020304" pitchFamily="18" charset="0"/>
              <a:cs typeface="Times New Roman" panose="02020603050405020304" pitchFamily="18" charset="0"/>
            </a:rPr>
            <a:t>Patient will become more confident in self-management techniques.</a:t>
          </a:r>
          <a:endParaRPr lang="en-GB" sz="2400">
            <a:latin typeface="Times New Roman" panose="02020603050405020304" pitchFamily="18" charset="0"/>
            <a:cs typeface="Times New Roman" panose="02020603050405020304" pitchFamily="18" charset="0"/>
          </a:endParaRPr>
        </a:p>
      </dgm:t>
    </dgm:pt>
    <dgm:pt modelId="{E85B97EE-7B0F-40AB-92E3-C538BBCCA714}" type="parTrans" cxnId="{ADEA3110-942D-4B76-85ED-BBB79D06C452}">
      <dgm:prSet/>
      <dgm:spPr/>
      <dgm:t>
        <a:bodyPr/>
        <a:lstStyle/>
        <a:p>
          <a:endParaRPr lang="en-GB"/>
        </a:p>
      </dgm:t>
    </dgm:pt>
    <dgm:pt modelId="{8D0989A9-B615-41E5-86FB-D0F742704057}" type="sibTrans" cxnId="{ADEA3110-942D-4B76-85ED-BBB79D06C452}">
      <dgm:prSet/>
      <dgm:spPr/>
      <dgm:t>
        <a:bodyPr/>
        <a:lstStyle/>
        <a:p>
          <a:endParaRPr lang="en-GB"/>
        </a:p>
      </dgm:t>
    </dgm:pt>
    <dgm:pt modelId="{D75D6DB7-EBC9-49A3-8AB4-9EDD925B9696}">
      <dgm:prSet custT="1"/>
      <dgm:spPr/>
      <dgm:t>
        <a:bodyPr/>
        <a:lstStyle/>
        <a:p>
          <a:pPr algn="just"/>
          <a:r>
            <a:rPr lang="en-US" sz="2400">
              <a:latin typeface="Times New Roman" panose="02020603050405020304" pitchFamily="18" charset="0"/>
              <a:cs typeface="Times New Roman" panose="02020603050405020304" pitchFamily="18" charset="0"/>
            </a:rPr>
            <a:t>Quality of life and health outcomes should improve over time, overall.</a:t>
          </a:r>
          <a:endParaRPr lang="en-GB" sz="2400">
            <a:latin typeface="Times New Roman" panose="02020603050405020304" pitchFamily="18" charset="0"/>
            <a:cs typeface="Times New Roman" panose="02020603050405020304" pitchFamily="18" charset="0"/>
          </a:endParaRPr>
        </a:p>
      </dgm:t>
    </dgm:pt>
    <dgm:pt modelId="{B3370093-BB3A-4150-B925-BB8636D27F29}" type="parTrans" cxnId="{D98AFFB6-A80B-4574-B698-7BBFE5CA1F7D}">
      <dgm:prSet/>
      <dgm:spPr/>
      <dgm:t>
        <a:bodyPr/>
        <a:lstStyle/>
        <a:p>
          <a:endParaRPr lang="en-GB"/>
        </a:p>
      </dgm:t>
    </dgm:pt>
    <dgm:pt modelId="{828AFC0E-9921-4211-95B5-95879AF91F7F}" type="sibTrans" cxnId="{D98AFFB6-A80B-4574-B698-7BBFE5CA1F7D}">
      <dgm:prSet/>
      <dgm:spPr/>
      <dgm:t>
        <a:bodyPr/>
        <a:lstStyle/>
        <a:p>
          <a:endParaRPr lang="en-GB"/>
        </a:p>
      </dgm:t>
    </dgm:pt>
    <dgm:pt modelId="{27C7A04F-D6E6-42D3-BA66-1092067BBCBC}" type="pres">
      <dgm:prSet presAssocID="{F05C7DF6-AD7A-4354-BEEF-5C7C6A002BFB}" presName="vert0" presStyleCnt="0">
        <dgm:presLayoutVars>
          <dgm:dir/>
          <dgm:animOne val="branch"/>
          <dgm:animLvl val="lvl"/>
        </dgm:presLayoutVars>
      </dgm:prSet>
      <dgm:spPr/>
    </dgm:pt>
    <dgm:pt modelId="{77C2A986-33C5-477F-8A2D-5DBC3FA424C2}" type="pres">
      <dgm:prSet presAssocID="{E030FEC9-A561-4BA0-8E85-90BD9B4ACB5F}" presName="thickLine" presStyleLbl="alignNode1" presStyleIdx="0" presStyleCnt="4"/>
      <dgm:spPr/>
    </dgm:pt>
    <dgm:pt modelId="{4669577D-E1BF-4563-80CC-B81D98D08379}" type="pres">
      <dgm:prSet presAssocID="{E030FEC9-A561-4BA0-8E85-90BD9B4ACB5F}" presName="horz1" presStyleCnt="0"/>
      <dgm:spPr/>
    </dgm:pt>
    <dgm:pt modelId="{991932BD-6372-44DA-9BAA-7B9B46A7FD71}" type="pres">
      <dgm:prSet presAssocID="{E030FEC9-A561-4BA0-8E85-90BD9B4ACB5F}" presName="tx1" presStyleLbl="revTx" presStyleIdx="0" presStyleCnt="4"/>
      <dgm:spPr/>
    </dgm:pt>
    <dgm:pt modelId="{E363DC62-0B7B-4559-BF44-A440002E1B1C}" type="pres">
      <dgm:prSet presAssocID="{E030FEC9-A561-4BA0-8E85-90BD9B4ACB5F}" presName="vert1" presStyleCnt="0"/>
      <dgm:spPr/>
    </dgm:pt>
    <dgm:pt modelId="{EF8F55FA-D455-4E1B-A0D2-4CA68DF8F487}" type="pres">
      <dgm:prSet presAssocID="{33A69A5F-B739-4F5E-85CA-B2CC6896AB0D}" presName="thickLine" presStyleLbl="alignNode1" presStyleIdx="1" presStyleCnt="4"/>
      <dgm:spPr/>
    </dgm:pt>
    <dgm:pt modelId="{8F5E272A-A180-4260-8D9A-4A365A9E7651}" type="pres">
      <dgm:prSet presAssocID="{33A69A5F-B739-4F5E-85CA-B2CC6896AB0D}" presName="horz1" presStyleCnt="0"/>
      <dgm:spPr/>
    </dgm:pt>
    <dgm:pt modelId="{53A7295F-5B3F-4BDA-96F2-2AB7D8ECEB5D}" type="pres">
      <dgm:prSet presAssocID="{33A69A5F-B739-4F5E-85CA-B2CC6896AB0D}" presName="tx1" presStyleLbl="revTx" presStyleIdx="1" presStyleCnt="4"/>
      <dgm:spPr/>
    </dgm:pt>
    <dgm:pt modelId="{C6752F18-434D-48FD-A1AB-E2EECD1A5CFD}" type="pres">
      <dgm:prSet presAssocID="{33A69A5F-B739-4F5E-85CA-B2CC6896AB0D}" presName="vert1" presStyleCnt="0"/>
      <dgm:spPr/>
    </dgm:pt>
    <dgm:pt modelId="{B43F69FA-828F-4A46-A981-E76331478ABA}" type="pres">
      <dgm:prSet presAssocID="{B05A82D9-C502-40EA-8AF5-0250C7EE466E}" presName="thickLine" presStyleLbl="alignNode1" presStyleIdx="2" presStyleCnt="4"/>
      <dgm:spPr/>
    </dgm:pt>
    <dgm:pt modelId="{8C4FB6B6-8A09-4C69-9B9A-F1A65DC39413}" type="pres">
      <dgm:prSet presAssocID="{B05A82D9-C502-40EA-8AF5-0250C7EE466E}" presName="horz1" presStyleCnt="0"/>
      <dgm:spPr/>
    </dgm:pt>
    <dgm:pt modelId="{A2F7EC85-1B3A-42FB-85AE-53794BA96134}" type="pres">
      <dgm:prSet presAssocID="{B05A82D9-C502-40EA-8AF5-0250C7EE466E}" presName="tx1" presStyleLbl="revTx" presStyleIdx="2" presStyleCnt="4"/>
      <dgm:spPr/>
    </dgm:pt>
    <dgm:pt modelId="{630DA6BD-3A3D-433F-B4C2-66D9852244B0}" type="pres">
      <dgm:prSet presAssocID="{B05A82D9-C502-40EA-8AF5-0250C7EE466E}" presName="vert1" presStyleCnt="0"/>
      <dgm:spPr/>
    </dgm:pt>
    <dgm:pt modelId="{B0220697-E90B-4462-9089-99E87FA1DF6C}" type="pres">
      <dgm:prSet presAssocID="{D75D6DB7-EBC9-49A3-8AB4-9EDD925B9696}" presName="thickLine" presStyleLbl="alignNode1" presStyleIdx="3" presStyleCnt="4"/>
      <dgm:spPr/>
    </dgm:pt>
    <dgm:pt modelId="{59848863-2255-464D-9B2C-0F97C7D69892}" type="pres">
      <dgm:prSet presAssocID="{D75D6DB7-EBC9-49A3-8AB4-9EDD925B9696}" presName="horz1" presStyleCnt="0"/>
      <dgm:spPr/>
    </dgm:pt>
    <dgm:pt modelId="{1BF3FE7D-1BE2-4A38-9FE0-58C139E10FCE}" type="pres">
      <dgm:prSet presAssocID="{D75D6DB7-EBC9-49A3-8AB4-9EDD925B9696}" presName="tx1" presStyleLbl="revTx" presStyleIdx="3" presStyleCnt="4"/>
      <dgm:spPr/>
    </dgm:pt>
    <dgm:pt modelId="{B19AA017-7F3A-4944-8C8C-226CF1591760}" type="pres">
      <dgm:prSet presAssocID="{D75D6DB7-EBC9-49A3-8AB4-9EDD925B9696}" presName="vert1" presStyleCnt="0"/>
      <dgm:spPr/>
    </dgm:pt>
  </dgm:ptLst>
  <dgm:cxnLst>
    <dgm:cxn modelId="{ADEA3110-942D-4B76-85ED-BBB79D06C452}" srcId="{F05C7DF6-AD7A-4354-BEEF-5C7C6A002BFB}" destId="{B05A82D9-C502-40EA-8AF5-0250C7EE466E}" srcOrd="2" destOrd="0" parTransId="{E85B97EE-7B0F-40AB-92E3-C538BBCCA714}" sibTransId="{8D0989A9-B615-41E5-86FB-D0F742704057}"/>
    <dgm:cxn modelId="{38F07190-ED61-4B80-8E97-F9C40FA92A77}" type="presOf" srcId="{F05C7DF6-AD7A-4354-BEEF-5C7C6A002BFB}" destId="{27C7A04F-D6E6-42D3-BA66-1092067BBCBC}" srcOrd="0" destOrd="0" presId="urn:microsoft.com/office/officeart/2008/layout/LinedList"/>
    <dgm:cxn modelId="{5F4D1794-7C85-4694-A719-0F108AC59C7F}" type="presOf" srcId="{33A69A5F-B739-4F5E-85CA-B2CC6896AB0D}" destId="{53A7295F-5B3F-4BDA-96F2-2AB7D8ECEB5D}" srcOrd="0" destOrd="0" presId="urn:microsoft.com/office/officeart/2008/layout/LinedList"/>
    <dgm:cxn modelId="{B5A474B5-D180-423F-93DC-84AE7419B4E3}" srcId="{F05C7DF6-AD7A-4354-BEEF-5C7C6A002BFB}" destId="{E030FEC9-A561-4BA0-8E85-90BD9B4ACB5F}" srcOrd="0" destOrd="0" parTransId="{2A0BE6AA-A48F-432F-9613-7F1626F00A54}" sibTransId="{750FA236-5779-44C1-BA92-0D466021F734}"/>
    <dgm:cxn modelId="{07A05AB6-DA6C-46C8-B158-761659FC2E97}" type="presOf" srcId="{D75D6DB7-EBC9-49A3-8AB4-9EDD925B9696}" destId="{1BF3FE7D-1BE2-4A38-9FE0-58C139E10FCE}" srcOrd="0" destOrd="0" presId="urn:microsoft.com/office/officeart/2008/layout/LinedList"/>
    <dgm:cxn modelId="{D98AFFB6-A80B-4574-B698-7BBFE5CA1F7D}" srcId="{F05C7DF6-AD7A-4354-BEEF-5C7C6A002BFB}" destId="{D75D6DB7-EBC9-49A3-8AB4-9EDD925B9696}" srcOrd="3" destOrd="0" parTransId="{B3370093-BB3A-4150-B925-BB8636D27F29}" sibTransId="{828AFC0E-9921-4211-95B5-95879AF91F7F}"/>
    <dgm:cxn modelId="{7DF242B7-A716-4F85-98A9-E27E426F1850}" type="presOf" srcId="{E030FEC9-A561-4BA0-8E85-90BD9B4ACB5F}" destId="{991932BD-6372-44DA-9BAA-7B9B46A7FD71}" srcOrd="0" destOrd="0" presId="urn:microsoft.com/office/officeart/2008/layout/LinedList"/>
    <dgm:cxn modelId="{FB02CFDF-50A9-4584-9E3A-6DB901442D04}" srcId="{F05C7DF6-AD7A-4354-BEEF-5C7C6A002BFB}" destId="{33A69A5F-B739-4F5E-85CA-B2CC6896AB0D}" srcOrd="1" destOrd="0" parTransId="{B8FB5E33-7088-4FCF-8D7F-841507DAD33F}" sibTransId="{0C9B1E7F-E25E-4E9F-84E5-E5DD8C1F1D74}"/>
    <dgm:cxn modelId="{217C58F8-45E2-44B6-BE24-DADA7C0736BA}" type="presOf" srcId="{B05A82D9-C502-40EA-8AF5-0250C7EE466E}" destId="{A2F7EC85-1B3A-42FB-85AE-53794BA96134}" srcOrd="0" destOrd="0" presId="urn:microsoft.com/office/officeart/2008/layout/LinedList"/>
    <dgm:cxn modelId="{E3F1B30A-21AC-4C85-8BD3-2073F70314D3}" type="presParOf" srcId="{27C7A04F-D6E6-42D3-BA66-1092067BBCBC}" destId="{77C2A986-33C5-477F-8A2D-5DBC3FA424C2}" srcOrd="0" destOrd="0" presId="urn:microsoft.com/office/officeart/2008/layout/LinedList"/>
    <dgm:cxn modelId="{8FC334A5-FFE9-4374-A000-E83DE388FA12}" type="presParOf" srcId="{27C7A04F-D6E6-42D3-BA66-1092067BBCBC}" destId="{4669577D-E1BF-4563-80CC-B81D98D08379}" srcOrd="1" destOrd="0" presId="urn:microsoft.com/office/officeart/2008/layout/LinedList"/>
    <dgm:cxn modelId="{DDF16029-11A7-4072-9BC2-060F6F9FCD0C}" type="presParOf" srcId="{4669577D-E1BF-4563-80CC-B81D98D08379}" destId="{991932BD-6372-44DA-9BAA-7B9B46A7FD71}" srcOrd="0" destOrd="0" presId="urn:microsoft.com/office/officeart/2008/layout/LinedList"/>
    <dgm:cxn modelId="{8FC972D9-E19F-495C-B004-4E7827CDE61C}" type="presParOf" srcId="{4669577D-E1BF-4563-80CC-B81D98D08379}" destId="{E363DC62-0B7B-4559-BF44-A440002E1B1C}" srcOrd="1" destOrd="0" presId="urn:microsoft.com/office/officeart/2008/layout/LinedList"/>
    <dgm:cxn modelId="{28C50E70-5EBE-41AC-80A6-4D7F88E0BC7F}" type="presParOf" srcId="{27C7A04F-D6E6-42D3-BA66-1092067BBCBC}" destId="{EF8F55FA-D455-4E1B-A0D2-4CA68DF8F487}" srcOrd="2" destOrd="0" presId="urn:microsoft.com/office/officeart/2008/layout/LinedList"/>
    <dgm:cxn modelId="{6854A521-4D9A-4B1F-9AE9-9EB450CCD4A8}" type="presParOf" srcId="{27C7A04F-D6E6-42D3-BA66-1092067BBCBC}" destId="{8F5E272A-A180-4260-8D9A-4A365A9E7651}" srcOrd="3" destOrd="0" presId="urn:microsoft.com/office/officeart/2008/layout/LinedList"/>
    <dgm:cxn modelId="{F0A4958D-DA38-499B-A290-3A2D45869310}" type="presParOf" srcId="{8F5E272A-A180-4260-8D9A-4A365A9E7651}" destId="{53A7295F-5B3F-4BDA-96F2-2AB7D8ECEB5D}" srcOrd="0" destOrd="0" presId="urn:microsoft.com/office/officeart/2008/layout/LinedList"/>
    <dgm:cxn modelId="{C67F40F0-B11F-431B-BEEE-D19B98E284DA}" type="presParOf" srcId="{8F5E272A-A180-4260-8D9A-4A365A9E7651}" destId="{C6752F18-434D-48FD-A1AB-E2EECD1A5CFD}" srcOrd="1" destOrd="0" presId="urn:microsoft.com/office/officeart/2008/layout/LinedList"/>
    <dgm:cxn modelId="{8A8AD71B-69B4-4B2A-BFBD-A27F80D5AE27}" type="presParOf" srcId="{27C7A04F-D6E6-42D3-BA66-1092067BBCBC}" destId="{B43F69FA-828F-4A46-A981-E76331478ABA}" srcOrd="4" destOrd="0" presId="urn:microsoft.com/office/officeart/2008/layout/LinedList"/>
    <dgm:cxn modelId="{A44AF371-93A3-4B2C-8A5B-720873DF268A}" type="presParOf" srcId="{27C7A04F-D6E6-42D3-BA66-1092067BBCBC}" destId="{8C4FB6B6-8A09-4C69-9B9A-F1A65DC39413}" srcOrd="5" destOrd="0" presId="urn:microsoft.com/office/officeart/2008/layout/LinedList"/>
    <dgm:cxn modelId="{759329E6-DEE3-4100-912C-F89DC4CAD135}" type="presParOf" srcId="{8C4FB6B6-8A09-4C69-9B9A-F1A65DC39413}" destId="{A2F7EC85-1B3A-42FB-85AE-53794BA96134}" srcOrd="0" destOrd="0" presId="urn:microsoft.com/office/officeart/2008/layout/LinedList"/>
    <dgm:cxn modelId="{C52BE576-697E-40A8-AC18-2A7AB21C528D}" type="presParOf" srcId="{8C4FB6B6-8A09-4C69-9B9A-F1A65DC39413}" destId="{630DA6BD-3A3D-433F-B4C2-66D9852244B0}" srcOrd="1" destOrd="0" presId="urn:microsoft.com/office/officeart/2008/layout/LinedList"/>
    <dgm:cxn modelId="{E29BB657-E1E2-47B2-98C9-096CFF2504BF}" type="presParOf" srcId="{27C7A04F-D6E6-42D3-BA66-1092067BBCBC}" destId="{B0220697-E90B-4462-9089-99E87FA1DF6C}" srcOrd="6" destOrd="0" presId="urn:microsoft.com/office/officeart/2008/layout/LinedList"/>
    <dgm:cxn modelId="{896E8DF4-E55A-478C-9F77-139734093EEC}" type="presParOf" srcId="{27C7A04F-D6E6-42D3-BA66-1092067BBCBC}" destId="{59848863-2255-464D-9B2C-0F97C7D69892}" srcOrd="7" destOrd="0" presId="urn:microsoft.com/office/officeart/2008/layout/LinedList"/>
    <dgm:cxn modelId="{9667F621-81AA-425E-AE74-47CF06671F5E}" type="presParOf" srcId="{59848863-2255-464D-9B2C-0F97C7D69892}" destId="{1BF3FE7D-1BE2-4A38-9FE0-58C139E10FCE}" srcOrd="0" destOrd="0" presId="urn:microsoft.com/office/officeart/2008/layout/LinedList"/>
    <dgm:cxn modelId="{2614B71E-07BA-47C7-A22F-3FA8A1BBB259}" type="presParOf" srcId="{59848863-2255-464D-9B2C-0F97C7D69892}" destId="{B19AA017-7F3A-4944-8C8C-226CF159176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F7DD2DB-ABD0-4A1D-A0A3-01DC00D6BE65}"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9FA61436-84E4-4A35-982B-BF5296F7B153}">
      <dgm:prSet custT="1"/>
      <dgm:spPr/>
      <dgm:t>
        <a:bodyPr/>
        <a:lstStyle/>
        <a:p>
          <a:r>
            <a:rPr lang="en-US" sz="2400">
              <a:latin typeface="Times New Roman" panose="02020603050405020304" pitchFamily="18" charset="0"/>
              <a:cs typeface="Times New Roman" panose="02020603050405020304" pitchFamily="18" charset="0"/>
            </a:rPr>
            <a:t>Care is guided by NICE NG28 Type 2 Diabetes guidelines (</a:t>
          </a:r>
          <a:r>
            <a:rPr lang="en-GB" sz="2400">
              <a:latin typeface="Times New Roman" panose="02020603050405020304" pitchFamily="18" charset="0"/>
              <a:cs typeface="Times New Roman" panose="02020603050405020304" pitchFamily="18" charset="0"/>
            </a:rPr>
            <a:t>NICE, 2022</a:t>
          </a:r>
          <a:r>
            <a:rPr lang="en-US" sz="2400">
              <a:latin typeface="Times New Roman" panose="02020603050405020304" pitchFamily="18" charset="0"/>
              <a:cs typeface="Times New Roman" panose="02020603050405020304" pitchFamily="18" charset="0"/>
            </a:rPr>
            <a:t>).</a:t>
          </a:r>
          <a:endParaRPr lang="en-GB" sz="2400">
            <a:latin typeface="Times New Roman" panose="02020603050405020304" pitchFamily="18" charset="0"/>
            <a:cs typeface="Times New Roman" panose="02020603050405020304" pitchFamily="18" charset="0"/>
          </a:endParaRPr>
        </a:p>
      </dgm:t>
    </dgm:pt>
    <dgm:pt modelId="{7E710335-C4F6-4372-8D49-C2872B55505C}" type="parTrans" cxnId="{8808D46E-4F71-4E24-8472-C674C1227D50}">
      <dgm:prSet/>
      <dgm:spPr/>
      <dgm:t>
        <a:bodyPr/>
        <a:lstStyle/>
        <a:p>
          <a:endParaRPr lang="en-GB"/>
        </a:p>
      </dgm:t>
    </dgm:pt>
    <dgm:pt modelId="{6FC36687-37EC-4A03-A247-638AF62EA846}" type="sibTrans" cxnId="{8808D46E-4F71-4E24-8472-C674C1227D50}">
      <dgm:prSet/>
      <dgm:spPr/>
      <dgm:t>
        <a:bodyPr/>
        <a:lstStyle/>
        <a:p>
          <a:endParaRPr lang="en-GB"/>
        </a:p>
      </dgm:t>
    </dgm:pt>
    <dgm:pt modelId="{3EF6FC2C-ECEA-4577-AD09-728EB71EB49C}">
      <dgm:prSet custT="1"/>
      <dgm:spPr/>
      <dgm:t>
        <a:bodyPr/>
        <a:lstStyle/>
        <a:p>
          <a:r>
            <a:rPr lang="en-US" sz="2400">
              <a:latin typeface="Times New Roman" panose="02020603050405020304" pitchFamily="18" charset="0"/>
              <a:cs typeface="Times New Roman" panose="02020603050405020304" pitchFamily="18" charset="0"/>
            </a:rPr>
            <a:t>Emphasis on lifestyle modification as first-line intervention.</a:t>
          </a:r>
          <a:endParaRPr lang="en-GB" sz="2400">
            <a:latin typeface="Times New Roman" panose="02020603050405020304" pitchFamily="18" charset="0"/>
            <a:cs typeface="Times New Roman" panose="02020603050405020304" pitchFamily="18" charset="0"/>
          </a:endParaRPr>
        </a:p>
      </dgm:t>
    </dgm:pt>
    <dgm:pt modelId="{9DFB9BAD-EFA7-4E6C-9AE2-441BAFE30978}" type="parTrans" cxnId="{E63FC809-6B98-4040-BBAE-3A1888759B48}">
      <dgm:prSet/>
      <dgm:spPr/>
      <dgm:t>
        <a:bodyPr/>
        <a:lstStyle/>
        <a:p>
          <a:endParaRPr lang="en-GB"/>
        </a:p>
      </dgm:t>
    </dgm:pt>
    <dgm:pt modelId="{04810C52-A8F3-4F8C-9491-CB500B721472}" type="sibTrans" cxnId="{E63FC809-6B98-4040-BBAE-3A1888759B48}">
      <dgm:prSet/>
      <dgm:spPr/>
      <dgm:t>
        <a:bodyPr/>
        <a:lstStyle/>
        <a:p>
          <a:endParaRPr lang="en-GB"/>
        </a:p>
      </dgm:t>
    </dgm:pt>
    <dgm:pt modelId="{B4282201-7E6F-47EA-B3B5-A343C61AC33F}">
      <dgm:prSet custT="1"/>
      <dgm:spPr/>
      <dgm:t>
        <a:bodyPr/>
        <a:lstStyle/>
        <a:p>
          <a:r>
            <a:rPr lang="en-US" sz="2400">
              <a:latin typeface="Times New Roman" panose="02020603050405020304" pitchFamily="18" charset="0"/>
              <a:cs typeface="Times New Roman" panose="02020603050405020304" pitchFamily="18" charset="0"/>
            </a:rPr>
            <a:t>Regular monitoring of HbA1c, blood pressure, and cardiovascular risk.</a:t>
          </a:r>
          <a:endParaRPr lang="en-GB" sz="2400">
            <a:latin typeface="Times New Roman" panose="02020603050405020304" pitchFamily="18" charset="0"/>
            <a:cs typeface="Times New Roman" panose="02020603050405020304" pitchFamily="18" charset="0"/>
          </a:endParaRPr>
        </a:p>
      </dgm:t>
    </dgm:pt>
    <dgm:pt modelId="{BE8A7D78-097A-4C79-A2B2-19F39F7C8C94}" type="parTrans" cxnId="{F7B3996B-8D10-4BBC-A093-64ED23809F31}">
      <dgm:prSet/>
      <dgm:spPr/>
      <dgm:t>
        <a:bodyPr/>
        <a:lstStyle/>
        <a:p>
          <a:endParaRPr lang="en-GB"/>
        </a:p>
      </dgm:t>
    </dgm:pt>
    <dgm:pt modelId="{2924AEB2-025F-456D-A38B-D9C85CF04D2B}" type="sibTrans" cxnId="{F7B3996B-8D10-4BBC-A093-64ED23809F31}">
      <dgm:prSet/>
      <dgm:spPr/>
      <dgm:t>
        <a:bodyPr/>
        <a:lstStyle/>
        <a:p>
          <a:endParaRPr lang="en-GB"/>
        </a:p>
      </dgm:t>
    </dgm:pt>
    <dgm:pt modelId="{E676818F-C639-4E2B-BEE6-5B9C68B6CCD4}">
      <dgm:prSet custT="1"/>
      <dgm:spPr/>
      <dgm:t>
        <a:bodyPr/>
        <a:lstStyle/>
        <a:p>
          <a:r>
            <a:rPr lang="en-US" sz="2400">
              <a:latin typeface="Times New Roman" panose="02020603050405020304" pitchFamily="18" charset="0"/>
              <a:cs typeface="Times New Roman" panose="02020603050405020304" pitchFamily="18" charset="0"/>
            </a:rPr>
            <a:t>Promotion of patient-centred and shared decision-making care.</a:t>
          </a:r>
          <a:endParaRPr lang="en-GB" sz="2400">
            <a:latin typeface="Times New Roman" panose="02020603050405020304" pitchFamily="18" charset="0"/>
            <a:cs typeface="Times New Roman" panose="02020603050405020304" pitchFamily="18" charset="0"/>
          </a:endParaRPr>
        </a:p>
      </dgm:t>
    </dgm:pt>
    <dgm:pt modelId="{4947DC2E-E391-43A8-B4FC-662EF42A416E}" type="parTrans" cxnId="{6CB062E0-B361-496C-84F7-44081876AEB1}">
      <dgm:prSet/>
      <dgm:spPr/>
      <dgm:t>
        <a:bodyPr/>
        <a:lstStyle/>
        <a:p>
          <a:endParaRPr lang="en-GB"/>
        </a:p>
      </dgm:t>
    </dgm:pt>
    <dgm:pt modelId="{DF560E0C-7DE5-47A3-942D-5497D5574756}" type="sibTrans" cxnId="{6CB062E0-B361-496C-84F7-44081876AEB1}">
      <dgm:prSet/>
      <dgm:spPr/>
      <dgm:t>
        <a:bodyPr/>
        <a:lstStyle/>
        <a:p>
          <a:endParaRPr lang="en-GB"/>
        </a:p>
      </dgm:t>
    </dgm:pt>
    <dgm:pt modelId="{2A4C8DEC-44DE-480E-ABBB-06D71BCE6D99}" type="pres">
      <dgm:prSet presAssocID="{5F7DD2DB-ABD0-4A1D-A0A3-01DC00D6BE65}" presName="rootnode" presStyleCnt="0">
        <dgm:presLayoutVars>
          <dgm:chMax/>
          <dgm:chPref/>
          <dgm:dir/>
          <dgm:animLvl val="lvl"/>
        </dgm:presLayoutVars>
      </dgm:prSet>
      <dgm:spPr/>
    </dgm:pt>
    <dgm:pt modelId="{D7CCB94F-E1A9-49C3-B6EB-0BBB90DF5D90}" type="pres">
      <dgm:prSet presAssocID="{9FA61436-84E4-4A35-982B-BF5296F7B153}" presName="composite" presStyleCnt="0"/>
      <dgm:spPr/>
    </dgm:pt>
    <dgm:pt modelId="{A785870E-9131-4BD1-A7A2-DA5AE24BA97A}" type="pres">
      <dgm:prSet presAssocID="{9FA61436-84E4-4A35-982B-BF5296F7B153}" presName="LShape" presStyleLbl="alignNode1" presStyleIdx="0" presStyleCnt="7"/>
      <dgm:spPr/>
    </dgm:pt>
    <dgm:pt modelId="{021B13E5-0DA4-4771-A396-B5881E6C3784}" type="pres">
      <dgm:prSet presAssocID="{9FA61436-84E4-4A35-982B-BF5296F7B153}" presName="ParentText" presStyleLbl="revTx" presStyleIdx="0" presStyleCnt="4">
        <dgm:presLayoutVars>
          <dgm:chMax val="0"/>
          <dgm:chPref val="0"/>
          <dgm:bulletEnabled val="1"/>
        </dgm:presLayoutVars>
      </dgm:prSet>
      <dgm:spPr/>
    </dgm:pt>
    <dgm:pt modelId="{71BDF28B-1599-45D2-AC8D-D3E61DE4558B}" type="pres">
      <dgm:prSet presAssocID="{9FA61436-84E4-4A35-982B-BF5296F7B153}" presName="Triangle" presStyleLbl="alignNode1" presStyleIdx="1" presStyleCnt="7"/>
      <dgm:spPr/>
    </dgm:pt>
    <dgm:pt modelId="{2FD41D20-6BB3-497D-83DE-D8588B7726E8}" type="pres">
      <dgm:prSet presAssocID="{6FC36687-37EC-4A03-A247-638AF62EA846}" presName="sibTrans" presStyleCnt="0"/>
      <dgm:spPr/>
    </dgm:pt>
    <dgm:pt modelId="{5549C6B7-4C8C-4E05-B69E-D7D6CEB12C0B}" type="pres">
      <dgm:prSet presAssocID="{6FC36687-37EC-4A03-A247-638AF62EA846}" presName="space" presStyleCnt="0"/>
      <dgm:spPr/>
    </dgm:pt>
    <dgm:pt modelId="{D092150C-DF92-480B-B3A7-D7CB4E3235D2}" type="pres">
      <dgm:prSet presAssocID="{3EF6FC2C-ECEA-4577-AD09-728EB71EB49C}" presName="composite" presStyleCnt="0"/>
      <dgm:spPr/>
    </dgm:pt>
    <dgm:pt modelId="{ABA919B6-90AF-42F2-8CAA-89C878B8F649}" type="pres">
      <dgm:prSet presAssocID="{3EF6FC2C-ECEA-4577-AD09-728EB71EB49C}" presName="LShape" presStyleLbl="alignNode1" presStyleIdx="2" presStyleCnt="7"/>
      <dgm:spPr/>
    </dgm:pt>
    <dgm:pt modelId="{4F371340-ED89-43F2-93EA-9C3733C5A7A3}" type="pres">
      <dgm:prSet presAssocID="{3EF6FC2C-ECEA-4577-AD09-728EB71EB49C}" presName="ParentText" presStyleLbl="revTx" presStyleIdx="1" presStyleCnt="4">
        <dgm:presLayoutVars>
          <dgm:chMax val="0"/>
          <dgm:chPref val="0"/>
          <dgm:bulletEnabled val="1"/>
        </dgm:presLayoutVars>
      </dgm:prSet>
      <dgm:spPr/>
    </dgm:pt>
    <dgm:pt modelId="{B842049E-9308-48B0-9C25-7CDFC65FCB68}" type="pres">
      <dgm:prSet presAssocID="{3EF6FC2C-ECEA-4577-AD09-728EB71EB49C}" presName="Triangle" presStyleLbl="alignNode1" presStyleIdx="3" presStyleCnt="7"/>
      <dgm:spPr/>
    </dgm:pt>
    <dgm:pt modelId="{3932F3E0-EF58-4241-95D1-7798E65AA674}" type="pres">
      <dgm:prSet presAssocID="{04810C52-A8F3-4F8C-9491-CB500B721472}" presName="sibTrans" presStyleCnt="0"/>
      <dgm:spPr/>
    </dgm:pt>
    <dgm:pt modelId="{2EB01C20-7BBE-4553-9A8F-13842DF73A29}" type="pres">
      <dgm:prSet presAssocID="{04810C52-A8F3-4F8C-9491-CB500B721472}" presName="space" presStyleCnt="0"/>
      <dgm:spPr/>
    </dgm:pt>
    <dgm:pt modelId="{5C3ADB4D-EABA-4923-8D1D-990F384C4ECB}" type="pres">
      <dgm:prSet presAssocID="{B4282201-7E6F-47EA-B3B5-A343C61AC33F}" presName="composite" presStyleCnt="0"/>
      <dgm:spPr/>
    </dgm:pt>
    <dgm:pt modelId="{AB748892-5FC6-4D58-A441-20DEDC12D90F}" type="pres">
      <dgm:prSet presAssocID="{B4282201-7E6F-47EA-B3B5-A343C61AC33F}" presName="LShape" presStyleLbl="alignNode1" presStyleIdx="4" presStyleCnt="7"/>
      <dgm:spPr/>
    </dgm:pt>
    <dgm:pt modelId="{126C0927-1BB6-404F-8D04-7681084C6C10}" type="pres">
      <dgm:prSet presAssocID="{B4282201-7E6F-47EA-B3B5-A343C61AC33F}" presName="ParentText" presStyleLbl="revTx" presStyleIdx="2" presStyleCnt="4">
        <dgm:presLayoutVars>
          <dgm:chMax val="0"/>
          <dgm:chPref val="0"/>
          <dgm:bulletEnabled val="1"/>
        </dgm:presLayoutVars>
      </dgm:prSet>
      <dgm:spPr/>
    </dgm:pt>
    <dgm:pt modelId="{5EBD05BC-5AFF-463D-BD89-C61AB9AB5634}" type="pres">
      <dgm:prSet presAssocID="{B4282201-7E6F-47EA-B3B5-A343C61AC33F}" presName="Triangle" presStyleLbl="alignNode1" presStyleIdx="5" presStyleCnt="7"/>
      <dgm:spPr/>
    </dgm:pt>
    <dgm:pt modelId="{F75E501C-5A88-43EB-A6FE-8461A41B0111}" type="pres">
      <dgm:prSet presAssocID="{2924AEB2-025F-456D-A38B-D9C85CF04D2B}" presName="sibTrans" presStyleCnt="0"/>
      <dgm:spPr/>
    </dgm:pt>
    <dgm:pt modelId="{7A2631C3-6E84-4E6E-87B1-EDDF7EE7D5CC}" type="pres">
      <dgm:prSet presAssocID="{2924AEB2-025F-456D-A38B-D9C85CF04D2B}" presName="space" presStyleCnt="0"/>
      <dgm:spPr/>
    </dgm:pt>
    <dgm:pt modelId="{A73726EE-C36E-4B32-A2CD-F416D9B0783B}" type="pres">
      <dgm:prSet presAssocID="{E676818F-C639-4E2B-BEE6-5B9C68B6CCD4}" presName="composite" presStyleCnt="0"/>
      <dgm:spPr/>
    </dgm:pt>
    <dgm:pt modelId="{293B84D3-364D-4DC8-97EC-298A37C5D1C6}" type="pres">
      <dgm:prSet presAssocID="{E676818F-C639-4E2B-BEE6-5B9C68B6CCD4}" presName="LShape" presStyleLbl="alignNode1" presStyleIdx="6" presStyleCnt="7"/>
      <dgm:spPr/>
    </dgm:pt>
    <dgm:pt modelId="{EAFB8BF0-11CF-43AB-AB60-817863A582D3}" type="pres">
      <dgm:prSet presAssocID="{E676818F-C639-4E2B-BEE6-5B9C68B6CCD4}" presName="ParentText" presStyleLbl="revTx" presStyleIdx="3" presStyleCnt="4">
        <dgm:presLayoutVars>
          <dgm:chMax val="0"/>
          <dgm:chPref val="0"/>
          <dgm:bulletEnabled val="1"/>
        </dgm:presLayoutVars>
      </dgm:prSet>
      <dgm:spPr/>
    </dgm:pt>
  </dgm:ptLst>
  <dgm:cxnLst>
    <dgm:cxn modelId="{4B885E02-CDC4-487D-8C84-5C6B170E3CF6}" type="presOf" srcId="{E676818F-C639-4E2B-BEE6-5B9C68B6CCD4}" destId="{EAFB8BF0-11CF-43AB-AB60-817863A582D3}" srcOrd="0" destOrd="0" presId="urn:microsoft.com/office/officeart/2009/3/layout/StepUpProcess"/>
    <dgm:cxn modelId="{E63FC809-6B98-4040-BBAE-3A1888759B48}" srcId="{5F7DD2DB-ABD0-4A1D-A0A3-01DC00D6BE65}" destId="{3EF6FC2C-ECEA-4577-AD09-728EB71EB49C}" srcOrd="1" destOrd="0" parTransId="{9DFB9BAD-EFA7-4E6C-9AE2-441BAFE30978}" sibTransId="{04810C52-A8F3-4F8C-9491-CB500B721472}"/>
    <dgm:cxn modelId="{93823D38-7300-4CAF-9535-10C362067E68}" type="presOf" srcId="{3EF6FC2C-ECEA-4577-AD09-728EB71EB49C}" destId="{4F371340-ED89-43F2-93EA-9C3733C5A7A3}" srcOrd="0" destOrd="0" presId="urn:microsoft.com/office/officeart/2009/3/layout/StepUpProcess"/>
    <dgm:cxn modelId="{010EBA3A-E771-4ADB-B74C-9F917CDC0ACC}" type="presOf" srcId="{B4282201-7E6F-47EA-B3B5-A343C61AC33F}" destId="{126C0927-1BB6-404F-8D04-7681084C6C10}" srcOrd="0" destOrd="0" presId="urn:microsoft.com/office/officeart/2009/3/layout/StepUpProcess"/>
    <dgm:cxn modelId="{F7B3996B-8D10-4BBC-A093-64ED23809F31}" srcId="{5F7DD2DB-ABD0-4A1D-A0A3-01DC00D6BE65}" destId="{B4282201-7E6F-47EA-B3B5-A343C61AC33F}" srcOrd="2" destOrd="0" parTransId="{BE8A7D78-097A-4C79-A2B2-19F39F7C8C94}" sibTransId="{2924AEB2-025F-456D-A38B-D9C85CF04D2B}"/>
    <dgm:cxn modelId="{8808D46E-4F71-4E24-8472-C674C1227D50}" srcId="{5F7DD2DB-ABD0-4A1D-A0A3-01DC00D6BE65}" destId="{9FA61436-84E4-4A35-982B-BF5296F7B153}" srcOrd="0" destOrd="0" parTransId="{7E710335-C4F6-4372-8D49-C2872B55505C}" sibTransId="{6FC36687-37EC-4A03-A247-638AF62EA846}"/>
    <dgm:cxn modelId="{D7C34252-F6F4-4AB6-B384-4AA3B69DEA32}" type="presOf" srcId="{9FA61436-84E4-4A35-982B-BF5296F7B153}" destId="{021B13E5-0DA4-4771-A396-B5881E6C3784}" srcOrd="0" destOrd="0" presId="urn:microsoft.com/office/officeart/2009/3/layout/StepUpProcess"/>
    <dgm:cxn modelId="{2534A5C1-9033-4B68-BD60-F3A13DCF0128}" type="presOf" srcId="{5F7DD2DB-ABD0-4A1D-A0A3-01DC00D6BE65}" destId="{2A4C8DEC-44DE-480E-ABBB-06D71BCE6D99}" srcOrd="0" destOrd="0" presId="urn:microsoft.com/office/officeart/2009/3/layout/StepUpProcess"/>
    <dgm:cxn modelId="{6CB062E0-B361-496C-84F7-44081876AEB1}" srcId="{5F7DD2DB-ABD0-4A1D-A0A3-01DC00D6BE65}" destId="{E676818F-C639-4E2B-BEE6-5B9C68B6CCD4}" srcOrd="3" destOrd="0" parTransId="{4947DC2E-E391-43A8-B4FC-662EF42A416E}" sibTransId="{DF560E0C-7DE5-47A3-942D-5497D5574756}"/>
    <dgm:cxn modelId="{40BBD02A-472E-442A-956E-02E512C16D44}" type="presParOf" srcId="{2A4C8DEC-44DE-480E-ABBB-06D71BCE6D99}" destId="{D7CCB94F-E1A9-49C3-B6EB-0BBB90DF5D90}" srcOrd="0" destOrd="0" presId="urn:microsoft.com/office/officeart/2009/3/layout/StepUpProcess"/>
    <dgm:cxn modelId="{66321219-A87E-480C-96F0-B92E73495878}" type="presParOf" srcId="{D7CCB94F-E1A9-49C3-B6EB-0BBB90DF5D90}" destId="{A785870E-9131-4BD1-A7A2-DA5AE24BA97A}" srcOrd="0" destOrd="0" presId="urn:microsoft.com/office/officeart/2009/3/layout/StepUpProcess"/>
    <dgm:cxn modelId="{BBF55277-10B3-4A81-A5C4-EDAB4B2C4003}" type="presParOf" srcId="{D7CCB94F-E1A9-49C3-B6EB-0BBB90DF5D90}" destId="{021B13E5-0DA4-4771-A396-B5881E6C3784}" srcOrd="1" destOrd="0" presId="urn:microsoft.com/office/officeart/2009/3/layout/StepUpProcess"/>
    <dgm:cxn modelId="{50BACB1B-867A-4ABE-935D-AE5C8116E459}" type="presParOf" srcId="{D7CCB94F-E1A9-49C3-B6EB-0BBB90DF5D90}" destId="{71BDF28B-1599-45D2-AC8D-D3E61DE4558B}" srcOrd="2" destOrd="0" presId="urn:microsoft.com/office/officeart/2009/3/layout/StepUpProcess"/>
    <dgm:cxn modelId="{3DF5A567-39D8-45C8-B690-E3653E792B30}" type="presParOf" srcId="{2A4C8DEC-44DE-480E-ABBB-06D71BCE6D99}" destId="{2FD41D20-6BB3-497D-83DE-D8588B7726E8}" srcOrd="1" destOrd="0" presId="urn:microsoft.com/office/officeart/2009/3/layout/StepUpProcess"/>
    <dgm:cxn modelId="{2D2C70D2-4736-4CC8-B632-518244250072}" type="presParOf" srcId="{2FD41D20-6BB3-497D-83DE-D8588B7726E8}" destId="{5549C6B7-4C8C-4E05-B69E-D7D6CEB12C0B}" srcOrd="0" destOrd="0" presId="urn:microsoft.com/office/officeart/2009/3/layout/StepUpProcess"/>
    <dgm:cxn modelId="{662E1380-7DB5-4283-B3AA-F6F193CAB330}" type="presParOf" srcId="{2A4C8DEC-44DE-480E-ABBB-06D71BCE6D99}" destId="{D092150C-DF92-480B-B3A7-D7CB4E3235D2}" srcOrd="2" destOrd="0" presId="urn:microsoft.com/office/officeart/2009/3/layout/StepUpProcess"/>
    <dgm:cxn modelId="{1A828A9D-2824-4578-80E8-C2D1C69E16E8}" type="presParOf" srcId="{D092150C-DF92-480B-B3A7-D7CB4E3235D2}" destId="{ABA919B6-90AF-42F2-8CAA-89C878B8F649}" srcOrd="0" destOrd="0" presId="urn:microsoft.com/office/officeart/2009/3/layout/StepUpProcess"/>
    <dgm:cxn modelId="{7402EE30-90B4-4929-89D8-A5238DE52910}" type="presParOf" srcId="{D092150C-DF92-480B-B3A7-D7CB4E3235D2}" destId="{4F371340-ED89-43F2-93EA-9C3733C5A7A3}" srcOrd="1" destOrd="0" presId="urn:microsoft.com/office/officeart/2009/3/layout/StepUpProcess"/>
    <dgm:cxn modelId="{AD4A03F8-5610-4078-9A9B-B0F2C681164F}" type="presParOf" srcId="{D092150C-DF92-480B-B3A7-D7CB4E3235D2}" destId="{B842049E-9308-48B0-9C25-7CDFC65FCB68}" srcOrd="2" destOrd="0" presId="urn:microsoft.com/office/officeart/2009/3/layout/StepUpProcess"/>
    <dgm:cxn modelId="{C141976D-945D-41A5-ABEB-962D3427CA16}" type="presParOf" srcId="{2A4C8DEC-44DE-480E-ABBB-06D71BCE6D99}" destId="{3932F3E0-EF58-4241-95D1-7798E65AA674}" srcOrd="3" destOrd="0" presId="urn:microsoft.com/office/officeart/2009/3/layout/StepUpProcess"/>
    <dgm:cxn modelId="{C25DF969-53AC-4858-BAC2-F7D03B85F5C2}" type="presParOf" srcId="{3932F3E0-EF58-4241-95D1-7798E65AA674}" destId="{2EB01C20-7BBE-4553-9A8F-13842DF73A29}" srcOrd="0" destOrd="0" presId="urn:microsoft.com/office/officeart/2009/3/layout/StepUpProcess"/>
    <dgm:cxn modelId="{810EFEB7-1559-48A8-B0C3-F4D6358BFAD2}" type="presParOf" srcId="{2A4C8DEC-44DE-480E-ABBB-06D71BCE6D99}" destId="{5C3ADB4D-EABA-4923-8D1D-990F384C4ECB}" srcOrd="4" destOrd="0" presId="urn:microsoft.com/office/officeart/2009/3/layout/StepUpProcess"/>
    <dgm:cxn modelId="{0A091E1C-C42F-47AC-81E8-625B2A800FA0}" type="presParOf" srcId="{5C3ADB4D-EABA-4923-8D1D-990F384C4ECB}" destId="{AB748892-5FC6-4D58-A441-20DEDC12D90F}" srcOrd="0" destOrd="0" presId="urn:microsoft.com/office/officeart/2009/3/layout/StepUpProcess"/>
    <dgm:cxn modelId="{F6CED1DB-9F7E-4D95-99AE-13DDB4B82E4D}" type="presParOf" srcId="{5C3ADB4D-EABA-4923-8D1D-990F384C4ECB}" destId="{126C0927-1BB6-404F-8D04-7681084C6C10}" srcOrd="1" destOrd="0" presId="urn:microsoft.com/office/officeart/2009/3/layout/StepUpProcess"/>
    <dgm:cxn modelId="{519692E4-9E41-4480-9488-97899D59838C}" type="presParOf" srcId="{5C3ADB4D-EABA-4923-8D1D-990F384C4ECB}" destId="{5EBD05BC-5AFF-463D-BD89-C61AB9AB5634}" srcOrd="2" destOrd="0" presId="urn:microsoft.com/office/officeart/2009/3/layout/StepUpProcess"/>
    <dgm:cxn modelId="{CCD4E2D4-C616-4DC1-8C3F-6213CDF49ADB}" type="presParOf" srcId="{2A4C8DEC-44DE-480E-ABBB-06D71BCE6D99}" destId="{F75E501C-5A88-43EB-A6FE-8461A41B0111}" srcOrd="5" destOrd="0" presId="urn:microsoft.com/office/officeart/2009/3/layout/StepUpProcess"/>
    <dgm:cxn modelId="{96708CCF-5B92-4185-89CE-E964CF3F2973}" type="presParOf" srcId="{F75E501C-5A88-43EB-A6FE-8461A41B0111}" destId="{7A2631C3-6E84-4E6E-87B1-EDDF7EE7D5CC}" srcOrd="0" destOrd="0" presId="urn:microsoft.com/office/officeart/2009/3/layout/StepUpProcess"/>
    <dgm:cxn modelId="{D9F68652-E18E-41D8-808A-35B0534007D7}" type="presParOf" srcId="{2A4C8DEC-44DE-480E-ABBB-06D71BCE6D99}" destId="{A73726EE-C36E-4B32-A2CD-F416D9B0783B}" srcOrd="6" destOrd="0" presId="urn:microsoft.com/office/officeart/2009/3/layout/StepUpProcess"/>
    <dgm:cxn modelId="{64D247DD-409E-4ABC-AFD4-3ED3F252080B}" type="presParOf" srcId="{A73726EE-C36E-4B32-A2CD-F416D9B0783B}" destId="{293B84D3-364D-4DC8-97EC-298A37C5D1C6}" srcOrd="0" destOrd="0" presId="urn:microsoft.com/office/officeart/2009/3/layout/StepUpProcess"/>
    <dgm:cxn modelId="{1CB29C82-F4EE-4FEA-9050-F2923EF90A8B}" type="presParOf" srcId="{A73726EE-C36E-4B32-A2CD-F416D9B0783B}" destId="{EAFB8BF0-11CF-43AB-AB60-817863A582D3}" srcOrd="1" destOrd="0" presId="urn:microsoft.com/office/officeart/2009/3/layout/StepUp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DE08F4A-F3B9-44D3-8D2F-649AE0C77589}"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7140FAAB-9581-43CD-87FF-D69A18322FAC}">
      <dgm:prSet custT="1"/>
      <dgm:spPr/>
      <dgm:t>
        <a:bodyPr/>
        <a:lstStyle/>
        <a:p>
          <a:r>
            <a:rPr lang="en-US" sz="2400">
              <a:latin typeface="Times New Roman" panose="02020603050405020304" pitchFamily="18" charset="0"/>
              <a:cs typeface="Times New Roman" panose="02020603050405020304" pitchFamily="18" charset="0"/>
            </a:rPr>
            <a:t>Type 2 Diabetes is a complex condition that will require lifelong management.</a:t>
          </a:r>
          <a:endParaRPr lang="en-GB" sz="2400">
            <a:latin typeface="Times New Roman" panose="02020603050405020304" pitchFamily="18" charset="0"/>
            <a:cs typeface="Times New Roman" panose="02020603050405020304" pitchFamily="18" charset="0"/>
          </a:endParaRPr>
        </a:p>
      </dgm:t>
    </dgm:pt>
    <dgm:pt modelId="{3F5C6DB0-E46D-4DEA-880E-6051D0F93F98}" type="parTrans" cxnId="{5C15307F-1D54-4558-B3CC-1EA1A54469E8}">
      <dgm:prSet/>
      <dgm:spPr/>
      <dgm:t>
        <a:bodyPr/>
        <a:lstStyle/>
        <a:p>
          <a:endParaRPr lang="en-GB"/>
        </a:p>
      </dgm:t>
    </dgm:pt>
    <dgm:pt modelId="{97DA76CD-78F3-4B58-86B6-D6DD51A18A17}" type="sibTrans" cxnId="{5C15307F-1D54-4558-B3CC-1EA1A54469E8}">
      <dgm:prSet/>
      <dgm:spPr/>
      <dgm:t>
        <a:bodyPr/>
        <a:lstStyle/>
        <a:p>
          <a:endParaRPr lang="en-GB"/>
        </a:p>
      </dgm:t>
    </dgm:pt>
    <dgm:pt modelId="{38DEAE38-3BC6-433F-909B-624639232DD8}">
      <dgm:prSet custT="1"/>
      <dgm:spPr/>
      <dgm:t>
        <a:bodyPr/>
        <a:lstStyle/>
        <a:p>
          <a:r>
            <a:rPr lang="en-US" sz="2400">
              <a:latin typeface="Times New Roman" panose="02020603050405020304" pitchFamily="18" charset="0"/>
              <a:cs typeface="Times New Roman" panose="02020603050405020304" pitchFamily="18" charset="0"/>
            </a:rPr>
            <a:t>Person-</a:t>
          </a:r>
          <a:r>
            <a:rPr lang="en-US" sz="2400" err="1">
              <a:latin typeface="Times New Roman" panose="02020603050405020304" pitchFamily="18" charset="0"/>
              <a:cs typeface="Times New Roman" panose="02020603050405020304" pitchFamily="18" charset="0"/>
            </a:rPr>
            <a:t>centred</a:t>
          </a:r>
          <a:r>
            <a:rPr lang="en-US" sz="2400">
              <a:latin typeface="Times New Roman" panose="02020603050405020304" pitchFamily="18" charset="0"/>
              <a:cs typeface="Times New Roman" panose="02020603050405020304" pitchFamily="18" charset="0"/>
            </a:rPr>
            <a:t> care and working through individual healthcare needs is crucial.</a:t>
          </a:r>
          <a:endParaRPr lang="en-GB" sz="2400">
            <a:latin typeface="Times New Roman" panose="02020603050405020304" pitchFamily="18" charset="0"/>
            <a:cs typeface="Times New Roman" panose="02020603050405020304" pitchFamily="18" charset="0"/>
          </a:endParaRPr>
        </a:p>
      </dgm:t>
    </dgm:pt>
    <dgm:pt modelId="{BE9237D5-D8DF-48F5-8DF1-CB038CF290AA}" type="parTrans" cxnId="{9391EB83-33BA-4065-AAEC-448C36243484}">
      <dgm:prSet/>
      <dgm:spPr/>
      <dgm:t>
        <a:bodyPr/>
        <a:lstStyle/>
        <a:p>
          <a:endParaRPr lang="en-GB"/>
        </a:p>
      </dgm:t>
    </dgm:pt>
    <dgm:pt modelId="{9D396CB9-138A-41B2-8655-710CA0401139}" type="sibTrans" cxnId="{9391EB83-33BA-4065-AAEC-448C36243484}">
      <dgm:prSet/>
      <dgm:spPr/>
      <dgm:t>
        <a:bodyPr/>
        <a:lstStyle/>
        <a:p>
          <a:endParaRPr lang="en-GB"/>
        </a:p>
      </dgm:t>
    </dgm:pt>
    <dgm:pt modelId="{24F7A4C4-8DFA-49DF-A851-BB11EF38C7FF}">
      <dgm:prSet custT="1"/>
      <dgm:spPr/>
      <dgm:t>
        <a:bodyPr/>
        <a:lstStyle/>
        <a:p>
          <a:r>
            <a:rPr lang="en-US" sz="2400">
              <a:latin typeface="Times New Roman" panose="02020603050405020304" pitchFamily="18" charset="0"/>
              <a:cs typeface="Times New Roman" panose="02020603050405020304" pitchFamily="18" charset="0"/>
            </a:rPr>
            <a:t>Improving lifestyle and educating, supported by regular monitoring, helps achieve positive outcomes.</a:t>
          </a:r>
          <a:endParaRPr lang="en-GB" sz="2400">
            <a:latin typeface="Times New Roman" panose="02020603050405020304" pitchFamily="18" charset="0"/>
            <a:cs typeface="Times New Roman" panose="02020603050405020304" pitchFamily="18" charset="0"/>
          </a:endParaRPr>
        </a:p>
      </dgm:t>
    </dgm:pt>
    <dgm:pt modelId="{49B48F42-38D3-4CDA-95EA-F7D036DCED25}" type="parTrans" cxnId="{6891FFE8-CAE6-4C1F-8505-311C472A2AA4}">
      <dgm:prSet/>
      <dgm:spPr/>
      <dgm:t>
        <a:bodyPr/>
        <a:lstStyle/>
        <a:p>
          <a:endParaRPr lang="en-GB"/>
        </a:p>
      </dgm:t>
    </dgm:pt>
    <dgm:pt modelId="{D0FE3922-7BEF-496A-85B0-5EB042E7EB0B}" type="sibTrans" cxnId="{6891FFE8-CAE6-4C1F-8505-311C472A2AA4}">
      <dgm:prSet/>
      <dgm:spPr/>
      <dgm:t>
        <a:bodyPr/>
        <a:lstStyle/>
        <a:p>
          <a:endParaRPr lang="en-GB"/>
        </a:p>
      </dgm:t>
    </dgm:pt>
    <dgm:pt modelId="{1C4B3C55-9CD8-433F-A2EC-F805CC3CF701}" type="pres">
      <dgm:prSet presAssocID="{FDE08F4A-F3B9-44D3-8D2F-649AE0C77589}" presName="Name0" presStyleCnt="0">
        <dgm:presLayoutVars>
          <dgm:dir/>
          <dgm:resizeHandles val="exact"/>
        </dgm:presLayoutVars>
      </dgm:prSet>
      <dgm:spPr/>
    </dgm:pt>
    <dgm:pt modelId="{2CBDCA2F-E278-40FE-AC0A-02B931D3DF49}" type="pres">
      <dgm:prSet presAssocID="{7140FAAB-9581-43CD-87FF-D69A18322FAC}" presName="node" presStyleLbl="node1" presStyleIdx="0" presStyleCnt="3">
        <dgm:presLayoutVars>
          <dgm:bulletEnabled val="1"/>
        </dgm:presLayoutVars>
      </dgm:prSet>
      <dgm:spPr/>
    </dgm:pt>
    <dgm:pt modelId="{1C1E6305-86BE-4232-8145-0B869FAE6914}" type="pres">
      <dgm:prSet presAssocID="{97DA76CD-78F3-4B58-86B6-D6DD51A18A17}" presName="sibTrans" presStyleLbl="sibTrans2D1" presStyleIdx="0" presStyleCnt="2"/>
      <dgm:spPr/>
    </dgm:pt>
    <dgm:pt modelId="{B21F6C6D-15D0-4B8D-AE72-C4972FE13451}" type="pres">
      <dgm:prSet presAssocID="{97DA76CD-78F3-4B58-86B6-D6DD51A18A17}" presName="connectorText" presStyleLbl="sibTrans2D1" presStyleIdx="0" presStyleCnt="2"/>
      <dgm:spPr/>
    </dgm:pt>
    <dgm:pt modelId="{B0A4DC26-FB44-4295-8300-4EE44F99C736}" type="pres">
      <dgm:prSet presAssocID="{38DEAE38-3BC6-433F-909B-624639232DD8}" presName="node" presStyleLbl="node1" presStyleIdx="1" presStyleCnt="3">
        <dgm:presLayoutVars>
          <dgm:bulletEnabled val="1"/>
        </dgm:presLayoutVars>
      </dgm:prSet>
      <dgm:spPr/>
    </dgm:pt>
    <dgm:pt modelId="{688C5835-4813-42AE-81FC-B1813C4DF4DA}" type="pres">
      <dgm:prSet presAssocID="{9D396CB9-138A-41B2-8655-710CA0401139}" presName="sibTrans" presStyleLbl="sibTrans2D1" presStyleIdx="1" presStyleCnt="2"/>
      <dgm:spPr/>
    </dgm:pt>
    <dgm:pt modelId="{B8A1A860-698E-4CB4-A7EE-B2C6C45DC519}" type="pres">
      <dgm:prSet presAssocID="{9D396CB9-138A-41B2-8655-710CA0401139}" presName="connectorText" presStyleLbl="sibTrans2D1" presStyleIdx="1" presStyleCnt="2"/>
      <dgm:spPr/>
    </dgm:pt>
    <dgm:pt modelId="{16799177-17A9-436B-975D-06017674D47C}" type="pres">
      <dgm:prSet presAssocID="{24F7A4C4-8DFA-49DF-A851-BB11EF38C7FF}" presName="node" presStyleLbl="node1" presStyleIdx="2" presStyleCnt="3">
        <dgm:presLayoutVars>
          <dgm:bulletEnabled val="1"/>
        </dgm:presLayoutVars>
      </dgm:prSet>
      <dgm:spPr/>
    </dgm:pt>
  </dgm:ptLst>
  <dgm:cxnLst>
    <dgm:cxn modelId="{AA33B121-F96E-409F-B3A5-2E6AF6C27811}" type="presOf" srcId="{FDE08F4A-F3B9-44D3-8D2F-649AE0C77589}" destId="{1C4B3C55-9CD8-433F-A2EC-F805CC3CF701}" srcOrd="0" destOrd="0" presId="urn:microsoft.com/office/officeart/2005/8/layout/process1"/>
    <dgm:cxn modelId="{674D762E-EAEA-42F7-9448-704C92326CAA}" type="presOf" srcId="{24F7A4C4-8DFA-49DF-A851-BB11EF38C7FF}" destId="{16799177-17A9-436B-975D-06017674D47C}" srcOrd="0" destOrd="0" presId="urn:microsoft.com/office/officeart/2005/8/layout/process1"/>
    <dgm:cxn modelId="{896FCC38-0FC6-487A-B73D-FB3C2BC0DE38}" type="presOf" srcId="{97DA76CD-78F3-4B58-86B6-D6DD51A18A17}" destId="{1C1E6305-86BE-4232-8145-0B869FAE6914}" srcOrd="0" destOrd="0" presId="urn:microsoft.com/office/officeart/2005/8/layout/process1"/>
    <dgm:cxn modelId="{D515CE6F-5F19-426F-841B-3955492F39A5}" type="presOf" srcId="{9D396CB9-138A-41B2-8655-710CA0401139}" destId="{688C5835-4813-42AE-81FC-B1813C4DF4DA}" srcOrd="0" destOrd="0" presId="urn:microsoft.com/office/officeart/2005/8/layout/process1"/>
    <dgm:cxn modelId="{4449DC71-2687-4F92-97BF-5165D27DD2BA}" type="presOf" srcId="{38DEAE38-3BC6-433F-909B-624639232DD8}" destId="{B0A4DC26-FB44-4295-8300-4EE44F99C736}" srcOrd="0" destOrd="0" presId="urn:microsoft.com/office/officeart/2005/8/layout/process1"/>
    <dgm:cxn modelId="{5C15307F-1D54-4558-B3CC-1EA1A54469E8}" srcId="{FDE08F4A-F3B9-44D3-8D2F-649AE0C77589}" destId="{7140FAAB-9581-43CD-87FF-D69A18322FAC}" srcOrd="0" destOrd="0" parTransId="{3F5C6DB0-E46D-4DEA-880E-6051D0F93F98}" sibTransId="{97DA76CD-78F3-4B58-86B6-D6DD51A18A17}"/>
    <dgm:cxn modelId="{9391EB83-33BA-4065-AAEC-448C36243484}" srcId="{FDE08F4A-F3B9-44D3-8D2F-649AE0C77589}" destId="{38DEAE38-3BC6-433F-909B-624639232DD8}" srcOrd="1" destOrd="0" parTransId="{BE9237D5-D8DF-48F5-8DF1-CB038CF290AA}" sibTransId="{9D396CB9-138A-41B2-8655-710CA0401139}"/>
    <dgm:cxn modelId="{2C481594-AD80-4843-9A4B-C3AA435913E6}" type="presOf" srcId="{7140FAAB-9581-43CD-87FF-D69A18322FAC}" destId="{2CBDCA2F-E278-40FE-AC0A-02B931D3DF49}" srcOrd="0" destOrd="0" presId="urn:microsoft.com/office/officeart/2005/8/layout/process1"/>
    <dgm:cxn modelId="{C2C211AE-4168-4830-9100-B8BA882BB4BA}" type="presOf" srcId="{97DA76CD-78F3-4B58-86B6-D6DD51A18A17}" destId="{B21F6C6D-15D0-4B8D-AE72-C4972FE13451}" srcOrd="1" destOrd="0" presId="urn:microsoft.com/office/officeart/2005/8/layout/process1"/>
    <dgm:cxn modelId="{7828DDD0-A329-4704-B28C-05881E3F0135}" type="presOf" srcId="{9D396CB9-138A-41B2-8655-710CA0401139}" destId="{B8A1A860-698E-4CB4-A7EE-B2C6C45DC519}" srcOrd="1" destOrd="0" presId="urn:microsoft.com/office/officeart/2005/8/layout/process1"/>
    <dgm:cxn modelId="{6891FFE8-CAE6-4C1F-8505-311C472A2AA4}" srcId="{FDE08F4A-F3B9-44D3-8D2F-649AE0C77589}" destId="{24F7A4C4-8DFA-49DF-A851-BB11EF38C7FF}" srcOrd="2" destOrd="0" parTransId="{49B48F42-38D3-4CDA-95EA-F7D036DCED25}" sibTransId="{D0FE3922-7BEF-496A-85B0-5EB042E7EB0B}"/>
    <dgm:cxn modelId="{92E0BB3B-7BFE-4259-863B-377494F0E180}" type="presParOf" srcId="{1C4B3C55-9CD8-433F-A2EC-F805CC3CF701}" destId="{2CBDCA2F-E278-40FE-AC0A-02B931D3DF49}" srcOrd="0" destOrd="0" presId="urn:microsoft.com/office/officeart/2005/8/layout/process1"/>
    <dgm:cxn modelId="{7A3FCB8F-D4BE-4838-975C-F7536D83E147}" type="presParOf" srcId="{1C4B3C55-9CD8-433F-A2EC-F805CC3CF701}" destId="{1C1E6305-86BE-4232-8145-0B869FAE6914}" srcOrd="1" destOrd="0" presId="urn:microsoft.com/office/officeart/2005/8/layout/process1"/>
    <dgm:cxn modelId="{A241F947-FDC3-4E67-A6BA-426D168EFA42}" type="presParOf" srcId="{1C1E6305-86BE-4232-8145-0B869FAE6914}" destId="{B21F6C6D-15D0-4B8D-AE72-C4972FE13451}" srcOrd="0" destOrd="0" presId="urn:microsoft.com/office/officeart/2005/8/layout/process1"/>
    <dgm:cxn modelId="{0652580A-53FB-4984-8D77-C47BCC791F4C}" type="presParOf" srcId="{1C4B3C55-9CD8-433F-A2EC-F805CC3CF701}" destId="{B0A4DC26-FB44-4295-8300-4EE44F99C736}" srcOrd="2" destOrd="0" presId="urn:microsoft.com/office/officeart/2005/8/layout/process1"/>
    <dgm:cxn modelId="{7FA5799F-F641-4A02-BFB1-B6E598B27F15}" type="presParOf" srcId="{1C4B3C55-9CD8-433F-A2EC-F805CC3CF701}" destId="{688C5835-4813-42AE-81FC-B1813C4DF4DA}" srcOrd="3" destOrd="0" presId="urn:microsoft.com/office/officeart/2005/8/layout/process1"/>
    <dgm:cxn modelId="{314A7981-B76D-474D-9DF9-C221EB0EBB55}" type="presParOf" srcId="{688C5835-4813-42AE-81FC-B1813C4DF4DA}" destId="{B8A1A860-698E-4CB4-A7EE-B2C6C45DC519}" srcOrd="0" destOrd="0" presId="urn:microsoft.com/office/officeart/2005/8/layout/process1"/>
    <dgm:cxn modelId="{BDAF653B-662C-4736-94CB-8D9AB9C5A9F2}" type="presParOf" srcId="{1C4B3C55-9CD8-433F-A2EC-F805CC3CF701}" destId="{16799177-17A9-436B-975D-06017674D47C}"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5E12C-6617-49F0-878B-6C6E55318379}">
      <dsp:nvSpPr>
        <dsp:cNvPr id="0" name=""/>
        <dsp:cNvSpPr/>
      </dsp:nvSpPr>
      <dsp:spPr>
        <a:xfrm>
          <a:off x="0" y="23159"/>
          <a:ext cx="9914860" cy="9652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This presentation aims to showcase a person centred care plan for a fictional patient with Type 2 Diabetes Mellitus.</a:t>
          </a:r>
          <a:endParaRPr lang="en-GB" sz="2500" kern="1200">
            <a:latin typeface="Times New Roman" panose="02020603050405020304" pitchFamily="18" charset="0"/>
            <a:cs typeface="Times New Roman" panose="02020603050405020304" pitchFamily="18" charset="0"/>
          </a:endParaRPr>
        </a:p>
      </dsp:txBody>
      <dsp:txXfrm>
        <a:off x="47120" y="70279"/>
        <a:ext cx="9820620" cy="871010"/>
      </dsp:txXfrm>
    </dsp:sp>
    <dsp:sp modelId="{1075B95E-B8B4-4BB9-A368-B09401ACFD95}">
      <dsp:nvSpPr>
        <dsp:cNvPr id="0" name=""/>
        <dsp:cNvSpPr/>
      </dsp:nvSpPr>
      <dsp:spPr>
        <a:xfrm>
          <a:off x="0" y="1060409"/>
          <a:ext cx="9914860" cy="9652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Type 2 Diabetes is a long term health condition and one of the most common (Diabetes UK, 2023).</a:t>
          </a:r>
          <a:endParaRPr lang="en-GB" sz="2500" kern="1200">
            <a:latin typeface="Times New Roman" panose="02020603050405020304" pitchFamily="18" charset="0"/>
            <a:cs typeface="Times New Roman" panose="02020603050405020304" pitchFamily="18" charset="0"/>
          </a:endParaRPr>
        </a:p>
      </dsp:txBody>
      <dsp:txXfrm>
        <a:off x="47120" y="1107529"/>
        <a:ext cx="9820620" cy="871010"/>
      </dsp:txXfrm>
    </dsp:sp>
    <dsp:sp modelId="{873202FD-D2B0-4445-907A-573F413AD6DF}">
      <dsp:nvSpPr>
        <dsp:cNvPr id="0" name=""/>
        <dsp:cNvSpPr/>
      </dsp:nvSpPr>
      <dsp:spPr>
        <a:xfrm>
          <a:off x="0" y="2097659"/>
          <a:ext cx="9914860" cy="9652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To avoid dysfunction and to enhance the standard of living, very good management is needed.</a:t>
          </a:r>
          <a:endParaRPr lang="en-GB" sz="2500" kern="1200">
            <a:latin typeface="Times New Roman" panose="02020603050405020304" pitchFamily="18" charset="0"/>
            <a:cs typeface="Times New Roman" panose="02020603050405020304" pitchFamily="18" charset="0"/>
          </a:endParaRPr>
        </a:p>
      </dsp:txBody>
      <dsp:txXfrm>
        <a:off x="47120" y="2144779"/>
        <a:ext cx="9820620" cy="871010"/>
      </dsp:txXfrm>
    </dsp:sp>
    <dsp:sp modelId="{B373771D-03F4-4486-B4A5-8FA170C6D905}">
      <dsp:nvSpPr>
        <dsp:cNvPr id="0" name=""/>
        <dsp:cNvSpPr/>
      </dsp:nvSpPr>
      <dsp:spPr>
        <a:xfrm>
          <a:off x="0" y="3134909"/>
          <a:ext cx="9914860" cy="9652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Current NHS and NICE guidance are used to ensure that the proposed care plan is appropriate.</a:t>
          </a:r>
          <a:endParaRPr lang="en-GB" sz="2500" kern="1200">
            <a:latin typeface="Times New Roman" panose="02020603050405020304" pitchFamily="18" charset="0"/>
            <a:cs typeface="Times New Roman" panose="02020603050405020304" pitchFamily="18" charset="0"/>
          </a:endParaRPr>
        </a:p>
      </dsp:txBody>
      <dsp:txXfrm>
        <a:off x="47120" y="3182029"/>
        <a:ext cx="9820620" cy="871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A247A2-105A-4C33-B40D-D6198B91EA5D}">
      <dsp:nvSpPr>
        <dsp:cNvPr id="0" name=""/>
        <dsp:cNvSpPr/>
      </dsp:nvSpPr>
      <dsp:spPr>
        <a:xfrm>
          <a:off x="0" y="0"/>
          <a:ext cx="68432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46A8EB-8592-4969-8D30-CFDCF1EC0442}">
      <dsp:nvSpPr>
        <dsp:cNvPr id="0" name=""/>
        <dsp:cNvSpPr/>
      </dsp:nvSpPr>
      <dsp:spPr>
        <a:xfrm>
          <a:off x="0" y="0"/>
          <a:ext cx="6843251" cy="1121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Type 2 Diabetes Mellitus (T2DM) is a chronic metabolic condition in which the blood glucose rises (Himanshu, Ali and </a:t>
          </a:r>
          <a:r>
            <a:rPr lang="en-US" sz="2400" kern="1200" err="1">
              <a:latin typeface="Times New Roman" panose="02020603050405020304" pitchFamily="18" charset="0"/>
              <a:cs typeface="Times New Roman" panose="02020603050405020304" pitchFamily="18" charset="0"/>
            </a:rPr>
            <a:t>Wamique</a:t>
          </a:r>
          <a:r>
            <a:rPr lang="en-US" sz="2400" kern="1200">
              <a:latin typeface="Times New Roman" panose="02020603050405020304" pitchFamily="18" charset="0"/>
              <a:cs typeface="Times New Roman" panose="02020603050405020304" pitchFamily="18" charset="0"/>
            </a:rPr>
            <a:t>, 2020).</a:t>
          </a:r>
          <a:endParaRPr lang="en-GB" sz="2400" kern="1200">
            <a:latin typeface="Times New Roman" panose="02020603050405020304" pitchFamily="18" charset="0"/>
            <a:cs typeface="Times New Roman" panose="02020603050405020304" pitchFamily="18" charset="0"/>
          </a:endParaRPr>
        </a:p>
      </dsp:txBody>
      <dsp:txXfrm>
        <a:off x="0" y="0"/>
        <a:ext cx="6843251" cy="1121961"/>
      </dsp:txXfrm>
    </dsp:sp>
    <dsp:sp modelId="{9F20C0E0-D119-4E04-9F68-99F1DD1F81B2}">
      <dsp:nvSpPr>
        <dsp:cNvPr id="0" name=""/>
        <dsp:cNvSpPr/>
      </dsp:nvSpPr>
      <dsp:spPr>
        <a:xfrm>
          <a:off x="0" y="1121961"/>
          <a:ext cx="68432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6DB528-6386-43DE-A67E-FE48832B876D}">
      <dsp:nvSpPr>
        <dsp:cNvPr id="0" name=""/>
        <dsp:cNvSpPr/>
      </dsp:nvSpPr>
      <dsp:spPr>
        <a:xfrm>
          <a:off x="0" y="1121961"/>
          <a:ext cx="6843251" cy="1121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It occurs when the body either becomes resistant to insulin or the body does not make enough insulin.</a:t>
          </a:r>
          <a:endParaRPr lang="en-GB" sz="2400" kern="1200">
            <a:latin typeface="Times New Roman" panose="02020603050405020304" pitchFamily="18" charset="0"/>
            <a:cs typeface="Times New Roman" panose="02020603050405020304" pitchFamily="18" charset="0"/>
          </a:endParaRPr>
        </a:p>
      </dsp:txBody>
      <dsp:txXfrm>
        <a:off x="0" y="1121961"/>
        <a:ext cx="6843251" cy="1121961"/>
      </dsp:txXfrm>
    </dsp:sp>
    <dsp:sp modelId="{7E58B5C4-9FC0-44AF-908D-2262B569C48C}">
      <dsp:nvSpPr>
        <dsp:cNvPr id="0" name=""/>
        <dsp:cNvSpPr/>
      </dsp:nvSpPr>
      <dsp:spPr>
        <a:xfrm>
          <a:off x="0" y="2243923"/>
          <a:ext cx="68432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3055C-175B-4D12-8432-47E19F2A21FE}">
      <dsp:nvSpPr>
        <dsp:cNvPr id="0" name=""/>
        <dsp:cNvSpPr/>
      </dsp:nvSpPr>
      <dsp:spPr>
        <a:xfrm>
          <a:off x="0" y="2243923"/>
          <a:ext cx="6843251" cy="1121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Uncontrolled diabetes may cause significant problems in various body organs (Lotfy et al., 2017).</a:t>
          </a:r>
          <a:endParaRPr lang="en-GB" sz="2400" kern="1200">
            <a:latin typeface="Times New Roman" panose="02020603050405020304" pitchFamily="18" charset="0"/>
            <a:cs typeface="Times New Roman" panose="02020603050405020304" pitchFamily="18" charset="0"/>
          </a:endParaRPr>
        </a:p>
      </dsp:txBody>
      <dsp:txXfrm>
        <a:off x="0" y="2243923"/>
        <a:ext cx="6843251" cy="1121961"/>
      </dsp:txXfrm>
    </dsp:sp>
    <dsp:sp modelId="{7A501A9F-4139-4F56-B729-4D53BC45C665}">
      <dsp:nvSpPr>
        <dsp:cNvPr id="0" name=""/>
        <dsp:cNvSpPr/>
      </dsp:nvSpPr>
      <dsp:spPr>
        <a:xfrm>
          <a:off x="0" y="3365885"/>
          <a:ext cx="68432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A8B467-89E0-4FF4-AEB9-5C5BAFDD1655}">
      <dsp:nvSpPr>
        <dsp:cNvPr id="0" name=""/>
        <dsp:cNvSpPr/>
      </dsp:nvSpPr>
      <dsp:spPr>
        <a:xfrm>
          <a:off x="0" y="3365885"/>
          <a:ext cx="6843251" cy="1121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Early diagnosis and proper management are vital to minimising health risks.</a:t>
          </a:r>
          <a:endParaRPr lang="en-GB" sz="2400" kern="1200">
            <a:latin typeface="Times New Roman" panose="02020603050405020304" pitchFamily="18" charset="0"/>
            <a:cs typeface="Times New Roman" panose="02020603050405020304" pitchFamily="18" charset="0"/>
          </a:endParaRPr>
        </a:p>
      </dsp:txBody>
      <dsp:txXfrm>
        <a:off x="0" y="3365885"/>
        <a:ext cx="6843251" cy="1121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75F54-769F-403E-BA3F-8A4424EEF3AD}">
      <dsp:nvSpPr>
        <dsp:cNvPr id="0" name=""/>
        <dsp:cNvSpPr/>
      </dsp:nvSpPr>
      <dsp:spPr>
        <a:xfrm>
          <a:off x="213458" y="396819"/>
          <a:ext cx="5039136" cy="1574730"/>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617"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pancreas is a key organ responsible for regulating blood glucose levels (Lema, 2021).</a:t>
          </a:r>
          <a:endParaRPr lang="en-GB" sz="2400" kern="1200">
            <a:latin typeface="Times New Roman" panose="02020603050405020304" pitchFamily="18" charset="0"/>
            <a:cs typeface="Times New Roman" panose="02020603050405020304" pitchFamily="18" charset="0"/>
          </a:endParaRPr>
        </a:p>
      </dsp:txBody>
      <dsp:txXfrm>
        <a:off x="213458" y="396819"/>
        <a:ext cx="5039136" cy="1574730"/>
      </dsp:txXfrm>
    </dsp:sp>
    <dsp:sp modelId="{F3E2532D-C001-4287-8632-91F06C74B323}">
      <dsp:nvSpPr>
        <dsp:cNvPr id="0" name=""/>
        <dsp:cNvSpPr/>
      </dsp:nvSpPr>
      <dsp:spPr>
        <a:xfrm>
          <a:off x="3494" y="169358"/>
          <a:ext cx="1102311" cy="1653466"/>
        </a:xfrm>
        <a:prstGeom prst="rect">
          <a:avLst/>
        </a:prstGeom>
        <a:blipFill rotWithShape="1">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D82489-712E-4382-BB81-CE7DFF838A79}">
      <dsp:nvSpPr>
        <dsp:cNvPr id="0" name=""/>
        <dsp:cNvSpPr/>
      </dsp:nvSpPr>
      <dsp:spPr>
        <a:xfrm>
          <a:off x="5664698" y="396819"/>
          <a:ext cx="5039136" cy="1574730"/>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617"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Specialised beta cells within the pancreas develop the hormone insulin.</a:t>
          </a:r>
          <a:endParaRPr lang="en-GB" sz="2400" kern="1200">
            <a:latin typeface="Times New Roman" panose="02020603050405020304" pitchFamily="18" charset="0"/>
            <a:cs typeface="Times New Roman" panose="02020603050405020304" pitchFamily="18" charset="0"/>
          </a:endParaRPr>
        </a:p>
      </dsp:txBody>
      <dsp:txXfrm>
        <a:off x="5664698" y="396819"/>
        <a:ext cx="5039136" cy="1574730"/>
      </dsp:txXfrm>
    </dsp:sp>
    <dsp:sp modelId="{1F6E7C07-5BBB-4001-AC22-AFD1EF08025F}">
      <dsp:nvSpPr>
        <dsp:cNvPr id="0" name=""/>
        <dsp:cNvSpPr/>
      </dsp:nvSpPr>
      <dsp:spPr>
        <a:xfrm>
          <a:off x="5454734" y="169358"/>
          <a:ext cx="1102311" cy="1653466"/>
        </a:xfrm>
        <a:prstGeom prst="rect">
          <a:avLst/>
        </a:prstGeom>
        <a:blipFill rotWithShape="1">
          <a:blip xmlns:r="http://schemas.openxmlformats.org/officeDocument/2006/relationships" r:embed="rId2"/>
          <a:srcRect/>
          <a:stretch>
            <a:fillRect l="-58000" r="-5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DBB6E9-A4C9-4367-A842-835A583523B2}">
      <dsp:nvSpPr>
        <dsp:cNvPr id="0" name=""/>
        <dsp:cNvSpPr/>
      </dsp:nvSpPr>
      <dsp:spPr>
        <a:xfrm>
          <a:off x="142456" y="2338286"/>
          <a:ext cx="5039136" cy="1574730"/>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617"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Insulin facilitates the movement of glucose from the bloodstream into body cells (</a:t>
          </a:r>
          <a:r>
            <a:rPr lang="en-GB" sz="2400" kern="1200" err="1">
              <a:latin typeface="Times New Roman" panose="02020603050405020304" pitchFamily="18" charset="0"/>
              <a:cs typeface="Times New Roman" panose="02020603050405020304" pitchFamily="18" charset="0"/>
            </a:rPr>
            <a:t>Świderska</a:t>
          </a:r>
          <a:r>
            <a:rPr lang="en-GB" sz="2400" kern="1200">
              <a:latin typeface="Times New Roman" panose="02020603050405020304" pitchFamily="18" charset="0"/>
              <a:cs typeface="Times New Roman" panose="02020603050405020304" pitchFamily="18" charset="0"/>
            </a:rPr>
            <a:t> et al., 2020)</a:t>
          </a:r>
          <a:r>
            <a:rPr lang="en-US" sz="2400" kern="1200">
              <a:latin typeface="Times New Roman" panose="02020603050405020304" pitchFamily="18" charset="0"/>
              <a:cs typeface="Times New Roman" panose="02020603050405020304" pitchFamily="18" charset="0"/>
            </a:rPr>
            <a:t>.</a:t>
          </a:r>
          <a:endParaRPr lang="en-GB" sz="2400" kern="1200">
            <a:latin typeface="Times New Roman" panose="02020603050405020304" pitchFamily="18" charset="0"/>
            <a:cs typeface="Times New Roman" panose="02020603050405020304" pitchFamily="18" charset="0"/>
          </a:endParaRPr>
        </a:p>
      </dsp:txBody>
      <dsp:txXfrm>
        <a:off x="142456" y="2338286"/>
        <a:ext cx="5039136" cy="1574730"/>
      </dsp:txXfrm>
    </dsp:sp>
    <dsp:sp modelId="{80CAB14D-924F-42EA-B68B-4BB49C3FBFAD}">
      <dsp:nvSpPr>
        <dsp:cNvPr id="0" name=""/>
        <dsp:cNvSpPr/>
      </dsp:nvSpPr>
      <dsp:spPr>
        <a:xfrm>
          <a:off x="3494" y="2151768"/>
          <a:ext cx="1102311" cy="1653466"/>
        </a:xfrm>
        <a:prstGeom prst="rect">
          <a:avLst/>
        </a:prstGeom>
        <a:blipFill rotWithShape="1">
          <a:blip xmlns:r="http://schemas.openxmlformats.org/officeDocument/2006/relationships" r:embed="rId3"/>
          <a:srcRect/>
          <a:stretch>
            <a:fillRect l="-84000" r="-8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7632DA-42DA-46DB-98BD-5CE1DEE017D3}">
      <dsp:nvSpPr>
        <dsp:cNvPr id="0" name=""/>
        <dsp:cNvSpPr/>
      </dsp:nvSpPr>
      <dsp:spPr>
        <a:xfrm>
          <a:off x="5664698" y="2379229"/>
          <a:ext cx="5039136" cy="1574730"/>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66617"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This process helps maintain normal energy production and metabolic balance.</a:t>
          </a:r>
          <a:endParaRPr lang="en-GB" sz="2400" kern="1200">
            <a:latin typeface="Times New Roman" panose="02020603050405020304" pitchFamily="18" charset="0"/>
            <a:cs typeface="Times New Roman" panose="02020603050405020304" pitchFamily="18" charset="0"/>
          </a:endParaRPr>
        </a:p>
      </dsp:txBody>
      <dsp:txXfrm>
        <a:off x="5664698" y="2379229"/>
        <a:ext cx="5039136" cy="1574730"/>
      </dsp:txXfrm>
    </dsp:sp>
    <dsp:sp modelId="{4A289CBA-0971-464F-8181-D8872446B709}">
      <dsp:nvSpPr>
        <dsp:cNvPr id="0" name=""/>
        <dsp:cNvSpPr/>
      </dsp:nvSpPr>
      <dsp:spPr>
        <a:xfrm>
          <a:off x="5454734" y="2151768"/>
          <a:ext cx="1102311" cy="1653466"/>
        </a:xfrm>
        <a:prstGeom prst="rect">
          <a:avLst/>
        </a:prstGeom>
        <a:blipFill rotWithShape="1">
          <a:blip xmlns:r="http://schemas.openxmlformats.org/officeDocument/2006/relationships" r:embed="rId4"/>
          <a:srcRect/>
          <a:stretch>
            <a:fillRect l="-4000" r="-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6329E-948E-48A2-BF2D-7D16E4D8C8A7}">
      <dsp:nvSpPr>
        <dsp:cNvPr id="0" name=""/>
        <dsp:cNvSpPr/>
      </dsp:nvSpPr>
      <dsp:spPr>
        <a:xfrm>
          <a:off x="0" y="3808560"/>
          <a:ext cx="10372344" cy="8332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long-term consequences of hyperglycaemia may include damage to blood vessels and vital organs (Mamoun and Haider, 2018).</a:t>
          </a:r>
          <a:endParaRPr lang="en-GB" sz="2400" kern="1200">
            <a:latin typeface="Times New Roman" panose="02020603050405020304" pitchFamily="18" charset="0"/>
            <a:cs typeface="Times New Roman" panose="02020603050405020304" pitchFamily="18" charset="0"/>
          </a:endParaRPr>
        </a:p>
      </dsp:txBody>
      <dsp:txXfrm>
        <a:off x="0" y="3808560"/>
        <a:ext cx="10372344" cy="833219"/>
      </dsp:txXfrm>
    </dsp:sp>
    <dsp:sp modelId="{6F79CD9A-0BBE-44CF-8FFD-81461A5C0D0A}">
      <dsp:nvSpPr>
        <dsp:cNvPr id="0" name=""/>
        <dsp:cNvSpPr/>
      </dsp:nvSpPr>
      <dsp:spPr>
        <a:xfrm rot="10800000">
          <a:off x="0" y="2539566"/>
          <a:ext cx="10372344" cy="128149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This results in an increase in blood glucose levels, leading to hyperglycemia.</a:t>
          </a:r>
          <a:endParaRPr lang="en-GB" sz="2400" kern="1200">
            <a:latin typeface="Times New Roman" panose="02020603050405020304" pitchFamily="18" charset="0"/>
            <a:cs typeface="Times New Roman" panose="02020603050405020304" pitchFamily="18" charset="0"/>
          </a:endParaRPr>
        </a:p>
      </dsp:txBody>
      <dsp:txXfrm rot="10800000">
        <a:off x="0" y="2539566"/>
        <a:ext cx="10372344" cy="832675"/>
      </dsp:txXfrm>
    </dsp:sp>
    <dsp:sp modelId="{C9CADC60-10ED-4119-9F1B-B996917789FD}">
      <dsp:nvSpPr>
        <dsp:cNvPr id="0" name=""/>
        <dsp:cNvSpPr/>
      </dsp:nvSpPr>
      <dsp:spPr>
        <a:xfrm rot="10800000">
          <a:off x="0" y="1270572"/>
          <a:ext cx="10372344" cy="128149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Insulin resistance means that cells are less likely to be able to take up glucose efficiently (Petersen and Shulman, 2018).</a:t>
          </a:r>
          <a:endParaRPr lang="en-GB" sz="2400" kern="1200">
            <a:latin typeface="Times New Roman" panose="02020603050405020304" pitchFamily="18" charset="0"/>
            <a:cs typeface="Times New Roman" panose="02020603050405020304" pitchFamily="18" charset="0"/>
          </a:endParaRPr>
        </a:p>
      </dsp:txBody>
      <dsp:txXfrm rot="10800000">
        <a:off x="0" y="1270572"/>
        <a:ext cx="10372344" cy="832675"/>
      </dsp:txXfrm>
    </dsp:sp>
    <dsp:sp modelId="{C8BE9F60-1742-4B4F-A70B-897C1B121218}">
      <dsp:nvSpPr>
        <dsp:cNvPr id="0" name=""/>
        <dsp:cNvSpPr/>
      </dsp:nvSpPr>
      <dsp:spPr>
        <a:xfrm rot="10800000">
          <a:off x="0" y="1578"/>
          <a:ext cx="10372344" cy="128149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Type 2 Diabetes is a condition that affects the normal regulation of blood glucose (sugar) in the body.</a:t>
          </a:r>
          <a:endParaRPr lang="en-GB" sz="2400" kern="1200">
            <a:latin typeface="Times New Roman" panose="02020603050405020304" pitchFamily="18" charset="0"/>
            <a:cs typeface="Times New Roman" panose="02020603050405020304" pitchFamily="18" charset="0"/>
          </a:endParaRPr>
        </a:p>
      </dsp:txBody>
      <dsp:txXfrm rot="10800000">
        <a:off x="0" y="1578"/>
        <a:ext cx="10372344" cy="832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86E50-2BBC-4B66-9FA1-DECDAC692B65}">
      <dsp:nvSpPr>
        <dsp:cNvPr id="0" name=""/>
        <dsp:cNvSpPr/>
      </dsp:nvSpPr>
      <dsp:spPr>
        <a:xfrm>
          <a:off x="0" y="0"/>
          <a:ext cx="65068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DB2D7-08B7-4C36-8708-CA246571BDD4}">
      <dsp:nvSpPr>
        <dsp:cNvPr id="0" name=""/>
        <dsp:cNvSpPr/>
      </dsp:nvSpPr>
      <dsp:spPr>
        <a:xfrm>
          <a:off x="0" y="0"/>
          <a:ext cx="6506866" cy="1173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latin typeface="Times New Roman" panose="02020603050405020304" pitchFamily="18" charset="0"/>
              <a:cs typeface="Times New Roman" panose="02020603050405020304" pitchFamily="18" charset="0"/>
            </a:rPr>
            <a:t>The fictional patient is John Smith, 58, an independant living middle-aged male from Manchester.</a:t>
          </a:r>
          <a:endParaRPr lang="en-GB" sz="2800" kern="1200">
            <a:latin typeface="Times New Roman" panose="02020603050405020304" pitchFamily="18" charset="0"/>
            <a:cs typeface="Times New Roman" panose="02020603050405020304" pitchFamily="18" charset="0"/>
          </a:endParaRPr>
        </a:p>
      </dsp:txBody>
      <dsp:txXfrm>
        <a:off x="0" y="0"/>
        <a:ext cx="6506866" cy="1173714"/>
      </dsp:txXfrm>
    </dsp:sp>
    <dsp:sp modelId="{B90BD428-7B0D-424F-A691-64E9866295E7}">
      <dsp:nvSpPr>
        <dsp:cNvPr id="0" name=""/>
        <dsp:cNvSpPr/>
      </dsp:nvSpPr>
      <dsp:spPr>
        <a:xfrm>
          <a:off x="0" y="1173714"/>
          <a:ext cx="65068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F5EA7-8812-48ED-A956-560DE4C0C950}">
      <dsp:nvSpPr>
        <dsp:cNvPr id="0" name=""/>
        <dsp:cNvSpPr/>
      </dsp:nvSpPr>
      <dsp:spPr>
        <a:xfrm>
          <a:off x="0" y="1173714"/>
          <a:ext cx="6506866" cy="1173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latin typeface="Times New Roman" panose="02020603050405020304" pitchFamily="18" charset="0"/>
              <a:cs typeface="Times New Roman" panose="02020603050405020304" pitchFamily="18" charset="0"/>
            </a:rPr>
            <a:t>Recently found that he has Type 2 Diabetes at routine health check-up.</a:t>
          </a:r>
          <a:endParaRPr lang="en-GB" sz="2800" kern="1200">
            <a:latin typeface="Times New Roman" panose="02020603050405020304" pitchFamily="18" charset="0"/>
            <a:cs typeface="Times New Roman" panose="02020603050405020304" pitchFamily="18" charset="0"/>
          </a:endParaRPr>
        </a:p>
      </dsp:txBody>
      <dsp:txXfrm>
        <a:off x="0" y="1173714"/>
        <a:ext cx="6506866" cy="1173714"/>
      </dsp:txXfrm>
    </dsp:sp>
    <dsp:sp modelId="{4011BD49-90BF-4E33-B6BF-BD53B0CC4DD0}">
      <dsp:nvSpPr>
        <dsp:cNvPr id="0" name=""/>
        <dsp:cNvSpPr/>
      </dsp:nvSpPr>
      <dsp:spPr>
        <a:xfrm>
          <a:off x="0" y="2347428"/>
          <a:ext cx="65068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5D4D77-C20F-45E3-8A30-2F2EB414D683}">
      <dsp:nvSpPr>
        <dsp:cNvPr id="0" name=""/>
        <dsp:cNvSpPr/>
      </dsp:nvSpPr>
      <dsp:spPr>
        <a:xfrm>
          <a:off x="0" y="2347428"/>
          <a:ext cx="6506866" cy="1173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latin typeface="Times New Roman" panose="02020603050405020304" pitchFamily="18" charset="0"/>
              <a:cs typeface="Times New Roman" panose="02020603050405020304" pitchFamily="18" charset="0"/>
            </a:rPr>
            <a:t>The patient is not strictly active and does not participate actively in physical activity.</a:t>
          </a:r>
          <a:endParaRPr lang="en-GB" sz="2800" kern="1200">
            <a:latin typeface="Times New Roman" panose="02020603050405020304" pitchFamily="18" charset="0"/>
            <a:cs typeface="Times New Roman" panose="02020603050405020304" pitchFamily="18" charset="0"/>
          </a:endParaRPr>
        </a:p>
      </dsp:txBody>
      <dsp:txXfrm>
        <a:off x="0" y="2347428"/>
        <a:ext cx="6506866" cy="1173714"/>
      </dsp:txXfrm>
    </dsp:sp>
    <dsp:sp modelId="{C1308C65-8BCE-425E-991A-B6DED16E1B59}">
      <dsp:nvSpPr>
        <dsp:cNvPr id="0" name=""/>
        <dsp:cNvSpPr/>
      </dsp:nvSpPr>
      <dsp:spPr>
        <a:xfrm>
          <a:off x="0" y="3521142"/>
          <a:ext cx="65068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2E60FB-6BA4-4B4F-A201-9D820782A54C}">
      <dsp:nvSpPr>
        <dsp:cNvPr id="0" name=""/>
        <dsp:cNvSpPr/>
      </dsp:nvSpPr>
      <dsp:spPr>
        <a:xfrm>
          <a:off x="0" y="3521142"/>
          <a:ext cx="6506866" cy="1173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latin typeface="Times New Roman" panose="02020603050405020304" pitchFamily="18" charset="0"/>
              <a:cs typeface="Times New Roman" panose="02020603050405020304" pitchFamily="18" charset="0"/>
            </a:rPr>
            <a:t>His medical history has a number of indicators that he might have a risk of developing diabetes.</a:t>
          </a:r>
          <a:endParaRPr lang="en-GB" sz="2800" kern="1200">
            <a:latin typeface="Times New Roman" panose="02020603050405020304" pitchFamily="18" charset="0"/>
            <a:cs typeface="Times New Roman" panose="02020603050405020304" pitchFamily="18" charset="0"/>
          </a:endParaRPr>
        </a:p>
      </dsp:txBody>
      <dsp:txXfrm>
        <a:off x="0" y="3521142"/>
        <a:ext cx="6506866" cy="11737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79B9E-7447-431F-BF6D-EAF38EA0F62C}">
      <dsp:nvSpPr>
        <dsp:cNvPr id="0" name=""/>
        <dsp:cNvSpPr/>
      </dsp:nvSpPr>
      <dsp:spPr>
        <a:xfrm>
          <a:off x="895" y="162248"/>
          <a:ext cx="3490942" cy="20945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One of the greatest risk factors of Type 2 Diabetes (T2D) is obesity (Chandrasekaran  and </a:t>
          </a:r>
          <a:r>
            <a:rPr lang="en-US" sz="2400" kern="1200" err="1">
              <a:latin typeface="Times New Roman" panose="02020603050405020304" pitchFamily="18" charset="0"/>
              <a:cs typeface="Times New Roman" panose="02020603050405020304" pitchFamily="18" charset="0"/>
            </a:rPr>
            <a:t>Weiskirchen</a:t>
          </a:r>
          <a:r>
            <a:rPr lang="en-US" sz="2400" kern="1200">
              <a:latin typeface="Times New Roman" panose="02020603050405020304" pitchFamily="18" charset="0"/>
              <a:cs typeface="Times New Roman" panose="02020603050405020304" pitchFamily="18" charset="0"/>
            </a:rPr>
            <a:t>, 2024).</a:t>
          </a:r>
          <a:endParaRPr lang="en-GB" sz="2400" kern="1200">
            <a:latin typeface="Times New Roman" panose="02020603050405020304" pitchFamily="18" charset="0"/>
            <a:cs typeface="Times New Roman" panose="02020603050405020304" pitchFamily="18" charset="0"/>
          </a:endParaRPr>
        </a:p>
      </dsp:txBody>
      <dsp:txXfrm>
        <a:off x="895" y="162248"/>
        <a:ext cx="3490942" cy="2094565"/>
      </dsp:txXfrm>
    </dsp:sp>
    <dsp:sp modelId="{B1B006BE-27D0-4EDB-B053-83C1E057ABD5}">
      <dsp:nvSpPr>
        <dsp:cNvPr id="0" name=""/>
        <dsp:cNvSpPr/>
      </dsp:nvSpPr>
      <dsp:spPr>
        <a:xfrm>
          <a:off x="3840931" y="162248"/>
          <a:ext cx="3490942" cy="20945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Due to the patient’s sedentary lifestyle, it will be associated with poor glucose regulation and weight gain.</a:t>
          </a:r>
          <a:endParaRPr lang="en-GB" sz="2400" kern="1200">
            <a:latin typeface="Times New Roman" panose="02020603050405020304" pitchFamily="18" charset="0"/>
            <a:cs typeface="Times New Roman" panose="02020603050405020304" pitchFamily="18" charset="0"/>
          </a:endParaRPr>
        </a:p>
      </dsp:txBody>
      <dsp:txXfrm>
        <a:off x="3840931" y="162248"/>
        <a:ext cx="3490942" cy="2094565"/>
      </dsp:txXfrm>
    </dsp:sp>
    <dsp:sp modelId="{F0827005-2703-463D-9B06-A2AE28EBF8AD}">
      <dsp:nvSpPr>
        <dsp:cNvPr id="0" name=""/>
        <dsp:cNvSpPr/>
      </dsp:nvSpPr>
      <dsp:spPr>
        <a:xfrm>
          <a:off x="895" y="2605907"/>
          <a:ext cx="3490942" cy="20945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He has a family history of diabetes that makes him more likely to develop diabetes.</a:t>
          </a:r>
          <a:endParaRPr lang="en-GB" sz="2400" kern="1200">
            <a:latin typeface="Times New Roman" panose="02020603050405020304" pitchFamily="18" charset="0"/>
            <a:cs typeface="Times New Roman" panose="02020603050405020304" pitchFamily="18" charset="0"/>
          </a:endParaRPr>
        </a:p>
      </dsp:txBody>
      <dsp:txXfrm>
        <a:off x="895" y="2605907"/>
        <a:ext cx="3490942" cy="2094565"/>
      </dsp:txXfrm>
    </dsp:sp>
    <dsp:sp modelId="{2BE4BA98-2AE1-4CE8-876F-7931EE1661B3}">
      <dsp:nvSpPr>
        <dsp:cNvPr id="0" name=""/>
        <dsp:cNvSpPr/>
      </dsp:nvSpPr>
      <dsp:spPr>
        <a:xfrm>
          <a:off x="3840931" y="2605907"/>
          <a:ext cx="3490942" cy="20945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Diseases are even more likely to progress due to unhealthy eating habits (Beltrán et al., 2020).</a:t>
          </a:r>
          <a:endParaRPr lang="en-GB" sz="2400" kern="1200">
            <a:latin typeface="Times New Roman" panose="02020603050405020304" pitchFamily="18" charset="0"/>
            <a:cs typeface="Times New Roman" panose="02020603050405020304" pitchFamily="18" charset="0"/>
          </a:endParaRPr>
        </a:p>
      </dsp:txBody>
      <dsp:txXfrm>
        <a:off x="3840931" y="2605907"/>
        <a:ext cx="3490942" cy="20945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E89D7-8A42-480D-8EA3-0A1E981A90F6}">
      <dsp:nvSpPr>
        <dsp:cNvPr id="0" name=""/>
        <dsp:cNvSpPr/>
      </dsp:nvSpPr>
      <dsp:spPr>
        <a:xfrm>
          <a:off x="0" y="0"/>
          <a:ext cx="11267767" cy="9352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A comprehensive assessment is required to identify the patient’s physical and psychological needs.</a:t>
          </a:r>
          <a:endParaRPr lang="en-GB" sz="2400" kern="1200">
            <a:latin typeface="Times New Roman" panose="02020603050405020304" pitchFamily="18" charset="0"/>
            <a:cs typeface="Times New Roman" panose="02020603050405020304" pitchFamily="18" charset="0"/>
          </a:endParaRPr>
        </a:p>
      </dsp:txBody>
      <dsp:txXfrm>
        <a:off x="2347078" y="0"/>
        <a:ext cx="8920689" cy="935248"/>
      </dsp:txXfrm>
    </dsp:sp>
    <dsp:sp modelId="{21CF95AB-6B40-48B6-BEB7-43E3D8235803}">
      <dsp:nvSpPr>
        <dsp:cNvPr id="0" name=""/>
        <dsp:cNvSpPr/>
      </dsp:nvSpPr>
      <dsp:spPr>
        <a:xfrm>
          <a:off x="93524" y="93524"/>
          <a:ext cx="2253553" cy="748198"/>
        </a:xfrm>
        <a:prstGeom prst="roundRect">
          <a:avLst>
            <a:gd name="adj" fmla="val 10000"/>
          </a:avLst>
        </a:prstGeom>
        <a:blipFill rotWithShape="1">
          <a:blip xmlns:r="http://schemas.openxmlformats.org/officeDocument/2006/relationships" r:embed="rId1"/>
          <a:srcRect/>
          <a:stretch>
            <a:fillRect t="-35000" b="-3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F6EBD1-108A-431C-9DC2-31320372F67C}">
      <dsp:nvSpPr>
        <dsp:cNvPr id="0" name=""/>
        <dsp:cNvSpPr/>
      </dsp:nvSpPr>
      <dsp:spPr>
        <a:xfrm>
          <a:off x="0" y="1028773"/>
          <a:ext cx="11267767" cy="9352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Baseline measurements like blood glucose, HbA1c, blood pressure, and weight should be recorded (</a:t>
          </a:r>
          <a:r>
            <a:rPr lang="en-US" sz="2400" kern="1200" err="1">
              <a:latin typeface="Times New Roman" panose="02020603050405020304" pitchFamily="18" charset="0"/>
              <a:cs typeface="Times New Roman" panose="02020603050405020304" pitchFamily="18" charset="0"/>
            </a:rPr>
            <a:t>Pidd</a:t>
          </a:r>
          <a:r>
            <a:rPr lang="en-US" sz="2400" kern="1200">
              <a:latin typeface="Times New Roman" panose="02020603050405020304" pitchFamily="18" charset="0"/>
              <a:cs typeface="Times New Roman" panose="02020603050405020304" pitchFamily="18" charset="0"/>
            </a:rPr>
            <a:t> et al, 2025).</a:t>
          </a:r>
          <a:endParaRPr lang="en-GB" sz="2400" kern="1200">
            <a:latin typeface="Times New Roman" panose="02020603050405020304" pitchFamily="18" charset="0"/>
            <a:cs typeface="Times New Roman" panose="02020603050405020304" pitchFamily="18" charset="0"/>
          </a:endParaRPr>
        </a:p>
      </dsp:txBody>
      <dsp:txXfrm>
        <a:off x="2347078" y="1028773"/>
        <a:ext cx="8920689" cy="935248"/>
      </dsp:txXfrm>
    </dsp:sp>
    <dsp:sp modelId="{A1E8C9C9-0A5B-42A0-B855-547E1C7E0746}">
      <dsp:nvSpPr>
        <dsp:cNvPr id="0" name=""/>
        <dsp:cNvSpPr/>
      </dsp:nvSpPr>
      <dsp:spPr>
        <a:xfrm>
          <a:off x="93524" y="1122298"/>
          <a:ext cx="2253553" cy="748198"/>
        </a:xfrm>
        <a:prstGeom prst="roundRect">
          <a:avLst>
            <a:gd name="adj" fmla="val 10000"/>
          </a:avLst>
        </a:prstGeom>
        <a:blipFill rotWithShape="1">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330606-9E6C-49EB-BFBF-745239271424}">
      <dsp:nvSpPr>
        <dsp:cNvPr id="0" name=""/>
        <dsp:cNvSpPr/>
      </dsp:nvSpPr>
      <dsp:spPr>
        <a:xfrm>
          <a:off x="0" y="2057547"/>
          <a:ext cx="11267767" cy="9352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Individualised goals should be established in collaboration with the patient.</a:t>
          </a:r>
          <a:endParaRPr lang="en-GB" sz="2400" kern="1200">
            <a:latin typeface="Times New Roman" panose="02020603050405020304" pitchFamily="18" charset="0"/>
            <a:cs typeface="Times New Roman" panose="02020603050405020304" pitchFamily="18" charset="0"/>
          </a:endParaRPr>
        </a:p>
      </dsp:txBody>
      <dsp:txXfrm>
        <a:off x="2347078" y="2057547"/>
        <a:ext cx="8920689" cy="935248"/>
      </dsp:txXfrm>
    </dsp:sp>
    <dsp:sp modelId="{D1C6690A-8E9F-4018-8793-D16F4F769F75}">
      <dsp:nvSpPr>
        <dsp:cNvPr id="0" name=""/>
        <dsp:cNvSpPr/>
      </dsp:nvSpPr>
      <dsp:spPr>
        <a:xfrm>
          <a:off x="93524" y="2151071"/>
          <a:ext cx="2253553" cy="748198"/>
        </a:xfrm>
        <a:prstGeom prst="roundRect">
          <a:avLst>
            <a:gd name="adj" fmla="val 10000"/>
          </a:avLst>
        </a:prstGeom>
        <a:blipFill rotWithShape="1">
          <a:blip xmlns:r="http://schemas.openxmlformats.org/officeDocument/2006/relationships" r:embed="rId3"/>
          <a:srcRect/>
          <a:stretch>
            <a:fillRect t="-35000" b="-3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1CE7D5-2952-4D8A-A85A-675BAF975D7C}">
      <dsp:nvSpPr>
        <dsp:cNvPr id="0" name=""/>
        <dsp:cNvSpPr/>
      </dsp:nvSpPr>
      <dsp:spPr>
        <a:xfrm>
          <a:off x="0" y="3086320"/>
          <a:ext cx="11267767" cy="9352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Person-centred care planning promotes engagement and shared decision-making (</a:t>
          </a:r>
          <a:r>
            <a:rPr lang="fi-FI" sz="2400" kern="1200">
              <a:latin typeface="Times New Roman" panose="02020603050405020304" pitchFamily="18" charset="0"/>
              <a:cs typeface="Times New Roman" panose="02020603050405020304" pitchFamily="18" charset="0"/>
            </a:rPr>
            <a:t>Tonelli and Sullivan, 2019</a:t>
          </a:r>
          <a:r>
            <a:rPr lang="en-US" sz="2400" kern="1200">
              <a:latin typeface="Times New Roman" panose="02020603050405020304" pitchFamily="18" charset="0"/>
              <a:cs typeface="Times New Roman" panose="02020603050405020304" pitchFamily="18" charset="0"/>
            </a:rPr>
            <a:t>).</a:t>
          </a:r>
          <a:endParaRPr lang="en-GB" sz="2400" kern="1200">
            <a:latin typeface="Times New Roman" panose="02020603050405020304" pitchFamily="18" charset="0"/>
            <a:cs typeface="Times New Roman" panose="02020603050405020304" pitchFamily="18" charset="0"/>
          </a:endParaRPr>
        </a:p>
      </dsp:txBody>
      <dsp:txXfrm>
        <a:off x="2347078" y="3086320"/>
        <a:ext cx="8920689" cy="935248"/>
      </dsp:txXfrm>
    </dsp:sp>
    <dsp:sp modelId="{E3163D48-69D0-4B0B-AC79-DD5F0A603AB3}">
      <dsp:nvSpPr>
        <dsp:cNvPr id="0" name=""/>
        <dsp:cNvSpPr/>
      </dsp:nvSpPr>
      <dsp:spPr>
        <a:xfrm>
          <a:off x="93524" y="3179845"/>
          <a:ext cx="2253553" cy="748198"/>
        </a:xfrm>
        <a:prstGeom prst="roundRect">
          <a:avLst>
            <a:gd name="adj" fmla="val 10000"/>
          </a:avLst>
        </a:prstGeom>
        <a:blipFill rotWithShape="1">
          <a:blip xmlns:r="http://schemas.openxmlformats.org/officeDocument/2006/relationships" r:embed="rId4"/>
          <a:srcRect/>
          <a:stretch>
            <a:fillRect t="-101000" b="-10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7808C4-CFA8-42C1-B1ED-05F2BCDD009B}">
      <dsp:nvSpPr>
        <dsp:cNvPr id="0" name=""/>
        <dsp:cNvSpPr/>
      </dsp:nvSpPr>
      <dsp:spPr>
        <a:xfrm>
          <a:off x="0" y="0"/>
          <a:ext cx="11911781" cy="244913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677A09-6399-4929-B6F6-89DDC8258916}">
      <dsp:nvSpPr>
        <dsp:cNvPr id="0" name=""/>
        <dsp:cNvSpPr/>
      </dsp:nvSpPr>
      <dsp:spPr>
        <a:xfrm>
          <a:off x="360633" y="326551"/>
          <a:ext cx="2602444" cy="1796031"/>
        </a:xfrm>
        <a:prstGeom prst="roundRect">
          <a:avLst>
            <a:gd name="adj" fmla="val 10000"/>
          </a:avLst>
        </a:prstGeom>
        <a:blipFill rotWithShape="1">
          <a:blip xmlns:r="http://schemas.openxmlformats.org/officeDocument/2006/relationships" r:embed="rId1"/>
          <a:srcRect/>
          <a:stretch>
            <a:fillRect l="-19000" r="-1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FC064D-B2D4-49DF-ABC5-5529D32D44DF}">
      <dsp:nvSpPr>
        <dsp:cNvPr id="0" name=""/>
        <dsp:cNvSpPr/>
      </dsp:nvSpPr>
      <dsp:spPr>
        <a:xfrm rot="10800000">
          <a:off x="360633" y="2449133"/>
          <a:ext cx="2602444" cy="299338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Dietary modification is essential for achieving effective </a:t>
          </a:r>
          <a:r>
            <a:rPr lang="en-US" sz="2400" kern="1200" err="1">
              <a:latin typeface="Times New Roman" panose="02020603050405020304" pitchFamily="18" charset="0"/>
              <a:cs typeface="Times New Roman" panose="02020603050405020304" pitchFamily="18" charset="0"/>
            </a:rPr>
            <a:t>glycaemic</a:t>
          </a:r>
          <a:r>
            <a:rPr lang="en-US" sz="2400" kern="1200">
              <a:latin typeface="Times New Roman" panose="02020603050405020304" pitchFamily="18" charset="0"/>
              <a:cs typeface="Times New Roman" panose="02020603050405020304" pitchFamily="18" charset="0"/>
            </a:rPr>
            <a:t> control (Garica et al., 2020).</a:t>
          </a:r>
          <a:endParaRPr lang="en-GB" sz="2400" kern="1200">
            <a:latin typeface="Times New Roman" panose="02020603050405020304" pitchFamily="18" charset="0"/>
            <a:cs typeface="Times New Roman" panose="02020603050405020304" pitchFamily="18" charset="0"/>
          </a:endParaRPr>
        </a:p>
      </dsp:txBody>
      <dsp:txXfrm rot="10800000">
        <a:off x="440667" y="2449133"/>
        <a:ext cx="2442376" cy="2913351"/>
      </dsp:txXfrm>
    </dsp:sp>
    <dsp:sp modelId="{DD10751C-AC09-4882-A49F-865CF301A17B}">
      <dsp:nvSpPr>
        <dsp:cNvPr id="0" name=""/>
        <dsp:cNvSpPr/>
      </dsp:nvSpPr>
      <dsp:spPr>
        <a:xfrm>
          <a:off x="3223323" y="326551"/>
          <a:ext cx="2602444" cy="1796031"/>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C08DE2-598D-4D83-92C4-CA588C396B84}">
      <dsp:nvSpPr>
        <dsp:cNvPr id="0" name=""/>
        <dsp:cNvSpPr/>
      </dsp:nvSpPr>
      <dsp:spPr>
        <a:xfrm rot="10800000">
          <a:off x="3223323" y="2449133"/>
          <a:ext cx="2602444" cy="299338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patient should be encouraged to participate in regular physical activity.</a:t>
          </a:r>
          <a:endParaRPr lang="en-GB" sz="2400" kern="1200">
            <a:latin typeface="Times New Roman" panose="02020603050405020304" pitchFamily="18" charset="0"/>
            <a:cs typeface="Times New Roman" panose="02020603050405020304" pitchFamily="18" charset="0"/>
          </a:endParaRPr>
        </a:p>
      </dsp:txBody>
      <dsp:txXfrm rot="10800000">
        <a:off x="3303357" y="2449133"/>
        <a:ext cx="2442376" cy="2913351"/>
      </dsp:txXfrm>
    </dsp:sp>
    <dsp:sp modelId="{FF3CF49B-5458-4DEA-AE3B-B6658E52C290}">
      <dsp:nvSpPr>
        <dsp:cNvPr id="0" name=""/>
        <dsp:cNvSpPr/>
      </dsp:nvSpPr>
      <dsp:spPr>
        <a:xfrm>
          <a:off x="6086012" y="326551"/>
          <a:ext cx="2602444" cy="1796031"/>
        </a:xfrm>
        <a:prstGeom prst="roundRect">
          <a:avLst>
            <a:gd name="adj" fmla="val 10000"/>
          </a:avLst>
        </a:prstGeom>
        <a:blipFill rotWithShape="1">
          <a:blip xmlns:r="http://schemas.openxmlformats.org/officeDocument/2006/relationships" r:embed="rId3"/>
          <a:srcRect/>
          <a:stretch>
            <a:fillRect t="-22000" b="-2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28129C-4538-4FEF-BE08-0D905983558D}">
      <dsp:nvSpPr>
        <dsp:cNvPr id="0" name=""/>
        <dsp:cNvSpPr/>
      </dsp:nvSpPr>
      <dsp:spPr>
        <a:xfrm rot="10800000">
          <a:off x="6086012" y="2449133"/>
          <a:ext cx="2602444" cy="299338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Gradual weight reduction can improve insulin sensitivity and overall health outcomes.</a:t>
          </a:r>
          <a:endParaRPr lang="en-GB" sz="2400" kern="1200">
            <a:latin typeface="Times New Roman" panose="02020603050405020304" pitchFamily="18" charset="0"/>
            <a:cs typeface="Times New Roman" panose="02020603050405020304" pitchFamily="18" charset="0"/>
          </a:endParaRPr>
        </a:p>
      </dsp:txBody>
      <dsp:txXfrm rot="10800000">
        <a:off x="6166046" y="2449133"/>
        <a:ext cx="2442376" cy="2913351"/>
      </dsp:txXfrm>
    </dsp:sp>
    <dsp:sp modelId="{31AA211E-BF71-43B4-B557-73C710061E09}">
      <dsp:nvSpPr>
        <dsp:cNvPr id="0" name=""/>
        <dsp:cNvSpPr/>
      </dsp:nvSpPr>
      <dsp:spPr>
        <a:xfrm>
          <a:off x="8948702" y="326551"/>
          <a:ext cx="2602444" cy="1796031"/>
        </a:xfrm>
        <a:prstGeom prst="roundRect">
          <a:avLst>
            <a:gd name="adj" fmla="val 10000"/>
          </a:avLst>
        </a:prstGeom>
        <a:blipFill rotWithShape="1">
          <a:blip xmlns:r="http://schemas.openxmlformats.org/officeDocument/2006/relationships" r:embed="rId4"/>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793BA5-D902-4A48-A284-7BE905CA5D64}">
      <dsp:nvSpPr>
        <dsp:cNvPr id="0" name=""/>
        <dsp:cNvSpPr/>
      </dsp:nvSpPr>
      <dsp:spPr>
        <a:xfrm rot="10800000">
          <a:off x="8948702" y="2449133"/>
          <a:ext cx="2602444" cy="2993385"/>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Lifestyle interventions play a central role in the long-term management of Type 2 Diabetes (Espinola et al, 2026).</a:t>
          </a:r>
          <a:endParaRPr lang="en-GB" sz="2400" kern="1200">
            <a:latin typeface="Times New Roman" panose="02020603050405020304" pitchFamily="18" charset="0"/>
            <a:cs typeface="Times New Roman" panose="02020603050405020304" pitchFamily="18" charset="0"/>
          </a:endParaRPr>
        </a:p>
      </dsp:txBody>
      <dsp:txXfrm rot="10800000">
        <a:off x="9028736" y="2449133"/>
        <a:ext cx="2442376" cy="29133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25F67-4272-425B-B135-27A8F5D319B7}">
      <dsp:nvSpPr>
        <dsp:cNvPr id="0" name=""/>
        <dsp:cNvSpPr/>
      </dsp:nvSpPr>
      <dsp:spPr>
        <a:xfrm>
          <a:off x="-5184935" y="-794194"/>
          <a:ext cx="6174405" cy="6174405"/>
        </a:xfrm>
        <a:prstGeom prst="blockArc">
          <a:avLst>
            <a:gd name="adj1" fmla="val 18900000"/>
            <a:gd name="adj2" fmla="val 2700000"/>
            <a:gd name="adj3" fmla="val 35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E6CD25-BCF7-4B63-9AAB-303D2D3533A4}">
      <dsp:nvSpPr>
        <dsp:cNvPr id="0" name=""/>
        <dsp:cNvSpPr/>
      </dsp:nvSpPr>
      <dsp:spPr>
        <a:xfrm>
          <a:off x="518075" y="352572"/>
          <a:ext cx="10760002" cy="7055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01"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drug metformin is used as standard therapy for Type 2 Diabetes (Baker et al., 2021).</a:t>
          </a:r>
          <a:endParaRPr lang="en-GB" sz="2400" kern="1200">
            <a:latin typeface="Times New Roman" panose="02020603050405020304" pitchFamily="18" charset="0"/>
            <a:cs typeface="Times New Roman" panose="02020603050405020304" pitchFamily="18" charset="0"/>
          </a:endParaRPr>
        </a:p>
      </dsp:txBody>
      <dsp:txXfrm>
        <a:off x="518075" y="352572"/>
        <a:ext cx="10760002" cy="705512"/>
      </dsp:txXfrm>
    </dsp:sp>
    <dsp:sp modelId="{8F9FED6C-63FE-4805-8903-DCA67AB2931C}">
      <dsp:nvSpPr>
        <dsp:cNvPr id="0" name=""/>
        <dsp:cNvSpPr/>
      </dsp:nvSpPr>
      <dsp:spPr>
        <a:xfrm>
          <a:off x="77130" y="264383"/>
          <a:ext cx="881890" cy="88189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AF35917-DEF2-42C4-B806-814D50A9B4F9}">
      <dsp:nvSpPr>
        <dsp:cNvPr id="0" name=""/>
        <dsp:cNvSpPr/>
      </dsp:nvSpPr>
      <dsp:spPr>
        <a:xfrm>
          <a:off x="922562" y="1411025"/>
          <a:ext cx="10355515" cy="7055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01"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This medication is used to lower blood sugar, make the insulin more effective.</a:t>
          </a:r>
          <a:endParaRPr lang="en-GB" sz="2400" kern="1200">
            <a:latin typeface="Times New Roman" panose="02020603050405020304" pitchFamily="18" charset="0"/>
            <a:cs typeface="Times New Roman" panose="02020603050405020304" pitchFamily="18" charset="0"/>
          </a:endParaRPr>
        </a:p>
      </dsp:txBody>
      <dsp:txXfrm>
        <a:off x="922562" y="1411025"/>
        <a:ext cx="10355515" cy="705512"/>
      </dsp:txXfrm>
    </dsp:sp>
    <dsp:sp modelId="{92BCB64E-93B1-422D-B8B2-2DEB06DC3590}">
      <dsp:nvSpPr>
        <dsp:cNvPr id="0" name=""/>
        <dsp:cNvSpPr/>
      </dsp:nvSpPr>
      <dsp:spPr>
        <a:xfrm>
          <a:off x="481616" y="1322836"/>
          <a:ext cx="881890" cy="88189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6A92A8-FD9B-4E3F-85F9-501FB896B74E}">
      <dsp:nvSpPr>
        <dsp:cNvPr id="0" name=""/>
        <dsp:cNvSpPr/>
      </dsp:nvSpPr>
      <dsp:spPr>
        <a:xfrm>
          <a:off x="922562" y="2469477"/>
          <a:ext cx="10355515" cy="7055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01"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Healthcare professionals should conduct regular assessment of treatment effectiveness.</a:t>
          </a:r>
          <a:endParaRPr lang="en-GB" sz="2400" kern="1200">
            <a:latin typeface="Times New Roman" panose="02020603050405020304" pitchFamily="18" charset="0"/>
            <a:cs typeface="Times New Roman" panose="02020603050405020304" pitchFamily="18" charset="0"/>
          </a:endParaRPr>
        </a:p>
      </dsp:txBody>
      <dsp:txXfrm>
        <a:off x="922562" y="2469477"/>
        <a:ext cx="10355515" cy="705512"/>
      </dsp:txXfrm>
    </dsp:sp>
    <dsp:sp modelId="{44C92C3A-E12A-48A0-975D-BAB2169D4AB0}">
      <dsp:nvSpPr>
        <dsp:cNvPr id="0" name=""/>
        <dsp:cNvSpPr/>
      </dsp:nvSpPr>
      <dsp:spPr>
        <a:xfrm>
          <a:off x="481616" y="2381288"/>
          <a:ext cx="881890" cy="88189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8FA69C-47DF-41C7-8FEB-577B469D4746}">
      <dsp:nvSpPr>
        <dsp:cNvPr id="0" name=""/>
        <dsp:cNvSpPr/>
      </dsp:nvSpPr>
      <dsp:spPr>
        <a:xfrm>
          <a:off x="518075" y="3527930"/>
          <a:ext cx="10760002" cy="7055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01"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adherence with the medicine is critical for getting beneficial clinical outcomes (Fatima et al., 2018).</a:t>
          </a:r>
          <a:endParaRPr lang="en-GB" sz="2400" kern="1200">
            <a:latin typeface="Times New Roman" panose="02020603050405020304" pitchFamily="18" charset="0"/>
            <a:cs typeface="Times New Roman" panose="02020603050405020304" pitchFamily="18" charset="0"/>
          </a:endParaRPr>
        </a:p>
      </dsp:txBody>
      <dsp:txXfrm>
        <a:off x="518075" y="3527930"/>
        <a:ext cx="10760002" cy="705512"/>
      </dsp:txXfrm>
    </dsp:sp>
    <dsp:sp modelId="{CDF5F472-89CF-4107-B56F-57934C7453B1}">
      <dsp:nvSpPr>
        <dsp:cNvPr id="0" name=""/>
        <dsp:cNvSpPr/>
      </dsp:nvSpPr>
      <dsp:spPr>
        <a:xfrm>
          <a:off x="77130" y="3439741"/>
          <a:ext cx="881890" cy="88189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B1A22-A1F3-4A7A-858F-291BA7C01AA9}">
      <dsp:nvSpPr>
        <dsp:cNvPr id="0" name=""/>
        <dsp:cNvSpPr/>
      </dsp:nvSpPr>
      <dsp:spPr>
        <a:xfrm>
          <a:off x="0" y="1170"/>
          <a:ext cx="7120165" cy="973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HbA1c has to be tested regularly for assessment of long-term glycaemic control (Kovatchev, 2017).</a:t>
          </a:r>
          <a:endParaRPr lang="en-GB" sz="2400" kern="1200">
            <a:latin typeface="Times New Roman" panose="02020603050405020304" pitchFamily="18" charset="0"/>
            <a:cs typeface="Times New Roman" panose="02020603050405020304" pitchFamily="18" charset="0"/>
          </a:endParaRPr>
        </a:p>
      </dsp:txBody>
      <dsp:txXfrm>
        <a:off x="47519" y="48689"/>
        <a:ext cx="7025127" cy="878402"/>
      </dsp:txXfrm>
    </dsp:sp>
    <dsp:sp modelId="{B41F7206-9ECA-4472-9457-F9EAC8809EFC}">
      <dsp:nvSpPr>
        <dsp:cNvPr id="0" name=""/>
        <dsp:cNvSpPr/>
      </dsp:nvSpPr>
      <dsp:spPr>
        <a:xfrm>
          <a:off x="0" y="1124370"/>
          <a:ext cx="7120165" cy="973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Blood pressure and weight should be measured at regular health care checkups.</a:t>
          </a:r>
          <a:endParaRPr lang="en-GB" sz="2400" kern="1200">
            <a:latin typeface="Times New Roman" panose="02020603050405020304" pitchFamily="18" charset="0"/>
            <a:cs typeface="Times New Roman" panose="02020603050405020304" pitchFamily="18" charset="0"/>
          </a:endParaRPr>
        </a:p>
      </dsp:txBody>
      <dsp:txXfrm>
        <a:off x="47519" y="1171889"/>
        <a:ext cx="7025127" cy="878402"/>
      </dsp:txXfrm>
    </dsp:sp>
    <dsp:sp modelId="{52DEF54D-BF59-492F-AC09-6F1A0AAD4364}">
      <dsp:nvSpPr>
        <dsp:cNvPr id="0" name=""/>
        <dsp:cNvSpPr/>
      </dsp:nvSpPr>
      <dsp:spPr>
        <a:xfrm>
          <a:off x="0" y="2247570"/>
          <a:ext cx="7120165" cy="973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Annual foot and retinal examinations are important for identifying complications (Boulton et al. 2018).</a:t>
          </a:r>
          <a:endParaRPr lang="en-GB" sz="2400" kern="1200">
            <a:latin typeface="Times New Roman" panose="02020603050405020304" pitchFamily="18" charset="0"/>
            <a:cs typeface="Times New Roman" panose="02020603050405020304" pitchFamily="18" charset="0"/>
          </a:endParaRPr>
        </a:p>
      </dsp:txBody>
      <dsp:txXfrm>
        <a:off x="47519" y="2295089"/>
        <a:ext cx="7025127" cy="878402"/>
      </dsp:txXfrm>
    </dsp:sp>
    <dsp:sp modelId="{8821A456-5E6C-49BB-ABF6-45A3B5DE28C8}">
      <dsp:nvSpPr>
        <dsp:cNvPr id="0" name=""/>
        <dsp:cNvSpPr/>
      </dsp:nvSpPr>
      <dsp:spPr>
        <a:xfrm>
          <a:off x="0" y="3370770"/>
          <a:ext cx="7120165" cy="973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Continuous monitoring helps to implement early intervention and disease management.</a:t>
          </a:r>
          <a:endParaRPr lang="en-GB" sz="2400" kern="1200">
            <a:latin typeface="Times New Roman" panose="02020603050405020304" pitchFamily="18" charset="0"/>
            <a:cs typeface="Times New Roman" panose="02020603050405020304" pitchFamily="18" charset="0"/>
          </a:endParaRPr>
        </a:p>
      </dsp:txBody>
      <dsp:txXfrm>
        <a:off x="47519" y="3418289"/>
        <a:ext cx="7025127" cy="8784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8536D-8302-40DF-A9DA-7773F09F6354}">
      <dsp:nvSpPr>
        <dsp:cNvPr id="0" name=""/>
        <dsp:cNvSpPr/>
      </dsp:nvSpPr>
      <dsp:spPr>
        <a:xfrm>
          <a:off x="0" y="3796463"/>
          <a:ext cx="10869561" cy="830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A partnership-style approach boosts adherence to treatment and contributes to better health outcomes (Religioni et al., 2025).</a:t>
          </a:r>
          <a:endParaRPr lang="en-GB" sz="2400" kern="1200">
            <a:latin typeface="Times New Roman" panose="02020603050405020304" pitchFamily="18" charset="0"/>
            <a:cs typeface="Times New Roman" panose="02020603050405020304" pitchFamily="18" charset="0"/>
          </a:endParaRPr>
        </a:p>
      </dsp:txBody>
      <dsp:txXfrm>
        <a:off x="0" y="3796463"/>
        <a:ext cx="10869561" cy="830573"/>
      </dsp:txXfrm>
    </dsp:sp>
    <dsp:sp modelId="{A71799E8-ACA0-415D-8DF8-1292577502E8}">
      <dsp:nvSpPr>
        <dsp:cNvPr id="0" name=""/>
        <dsp:cNvSpPr/>
      </dsp:nvSpPr>
      <dsp:spPr>
        <a:xfrm rot="10800000">
          <a:off x="0" y="2531500"/>
          <a:ext cx="10869561" cy="127742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Patient education facilitates informed decision making and patient self-management.</a:t>
          </a:r>
          <a:endParaRPr lang="en-GB" sz="2400" kern="1200">
            <a:latin typeface="Times New Roman" panose="02020603050405020304" pitchFamily="18" charset="0"/>
            <a:cs typeface="Times New Roman" panose="02020603050405020304" pitchFamily="18" charset="0"/>
          </a:endParaRPr>
        </a:p>
      </dsp:txBody>
      <dsp:txXfrm rot="10800000">
        <a:off x="0" y="2531500"/>
        <a:ext cx="10869561" cy="830030"/>
      </dsp:txXfrm>
    </dsp:sp>
    <dsp:sp modelId="{AC954D98-D9AA-4F71-8953-B5C672F9EE77}">
      <dsp:nvSpPr>
        <dsp:cNvPr id="0" name=""/>
        <dsp:cNvSpPr/>
      </dsp:nvSpPr>
      <dsp:spPr>
        <a:xfrm rot="10800000">
          <a:off x="0" y="1266537"/>
          <a:ext cx="10869561" cy="127742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Information should be delivered in a clear and understandable manner.</a:t>
          </a:r>
          <a:endParaRPr lang="en-GB" sz="2400" kern="1200">
            <a:latin typeface="Times New Roman" panose="02020603050405020304" pitchFamily="18" charset="0"/>
            <a:cs typeface="Times New Roman" panose="02020603050405020304" pitchFamily="18" charset="0"/>
          </a:endParaRPr>
        </a:p>
      </dsp:txBody>
      <dsp:txXfrm rot="10800000">
        <a:off x="0" y="1266537"/>
        <a:ext cx="10869561" cy="830030"/>
      </dsp:txXfrm>
    </dsp:sp>
    <dsp:sp modelId="{8D582701-EC7D-41EB-AE77-FC4A3AF19AF4}">
      <dsp:nvSpPr>
        <dsp:cNvPr id="0" name=""/>
        <dsp:cNvSpPr/>
      </dsp:nvSpPr>
      <dsp:spPr>
        <a:xfrm rot="10800000">
          <a:off x="0" y="0"/>
          <a:ext cx="10869561" cy="127742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Communication is a key component of quality diabetes care (Peterson et al., 2023).</a:t>
          </a:r>
          <a:endParaRPr lang="en-GB" sz="2400" kern="1200">
            <a:latin typeface="Times New Roman" panose="02020603050405020304" pitchFamily="18" charset="0"/>
            <a:cs typeface="Times New Roman" panose="02020603050405020304" pitchFamily="18" charset="0"/>
          </a:endParaRPr>
        </a:p>
      </dsp:txBody>
      <dsp:txXfrm rot="10800000">
        <a:off x="0" y="0"/>
        <a:ext cx="10869561" cy="83003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3DC41-2DB9-425C-8A35-9F05F85B3263}">
      <dsp:nvSpPr>
        <dsp:cNvPr id="0" name=""/>
        <dsp:cNvSpPr/>
      </dsp:nvSpPr>
      <dsp:spPr>
        <a:xfrm>
          <a:off x="0" y="709"/>
          <a:ext cx="5889524" cy="1135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Throughout the care planning process patient autonomy must be respected.</a:t>
          </a:r>
          <a:endParaRPr lang="en-GB" sz="2400" kern="1200">
            <a:latin typeface="Times New Roman" panose="02020603050405020304" pitchFamily="18" charset="0"/>
            <a:cs typeface="Times New Roman" panose="02020603050405020304" pitchFamily="18" charset="0"/>
          </a:endParaRPr>
        </a:p>
      </dsp:txBody>
      <dsp:txXfrm>
        <a:off x="55453" y="56162"/>
        <a:ext cx="5778618" cy="1025053"/>
      </dsp:txXfrm>
    </dsp:sp>
    <dsp:sp modelId="{E7DC9418-BDD4-4917-A7D4-5AB006E74C67}">
      <dsp:nvSpPr>
        <dsp:cNvPr id="0" name=""/>
        <dsp:cNvSpPr/>
      </dsp:nvSpPr>
      <dsp:spPr>
        <a:xfrm>
          <a:off x="0" y="1149705"/>
          <a:ext cx="5889524" cy="1135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Ensure confidentiality and adhere to professional standards (Mirza, 2023).</a:t>
          </a:r>
          <a:endParaRPr lang="en-GB" sz="2400" kern="1200">
            <a:latin typeface="Times New Roman" panose="02020603050405020304" pitchFamily="18" charset="0"/>
            <a:cs typeface="Times New Roman" panose="02020603050405020304" pitchFamily="18" charset="0"/>
          </a:endParaRPr>
        </a:p>
      </dsp:txBody>
      <dsp:txXfrm>
        <a:off x="55453" y="1205158"/>
        <a:ext cx="5778618" cy="1025053"/>
      </dsp:txXfrm>
    </dsp:sp>
    <dsp:sp modelId="{AD99B4D1-C0D5-46C9-BE58-F0F8C80A3080}">
      <dsp:nvSpPr>
        <dsp:cNvPr id="0" name=""/>
        <dsp:cNvSpPr/>
      </dsp:nvSpPr>
      <dsp:spPr>
        <a:xfrm>
          <a:off x="0" y="2298700"/>
          <a:ext cx="5889524" cy="1135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Prior to any intervention, informed consent should be given.</a:t>
          </a:r>
          <a:endParaRPr lang="en-GB" sz="2400" kern="1200">
            <a:latin typeface="Times New Roman" panose="02020603050405020304" pitchFamily="18" charset="0"/>
            <a:cs typeface="Times New Roman" panose="02020603050405020304" pitchFamily="18" charset="0"/>
          </a:endParaRPr>
        </a:p>
      </dsp:txBody>
      <dsp:txXfrm>
        <a:off x="55453" y="2354153"/>
        <a:ext cx="5778618" cy="1025053"/>
      </dsp:txXfrm>
    </dsp:sp>
    <dsp:sp modelId="{18170204-2939-4C3A-AB0A-5B10524D68FB}">
      <dsp:nvSpPr>
        <dsp:cNvPr id="0" name=""/>
        <dsp:cNvSpPr/>
      </dsp:nvSpPr>
      <dsp:spPr>
        <a:xfrm>
          <a:off x="0" y="3447696"/>
          <a:ext cx="5889524" cy="1135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Dignity, equality and respect should be addressed at all time by the healthcare worker.</a:t>
          </a:r>
          <a:endParaRPr lang="en-GB" sz="2400" kern="1200">
            <a:latin typeface="Times New Roman" panose="02020603050405020304" pitchFamily="18" charset="0"/>
            <a:cs typeface="Times New Roman" panose="02020603050405020304" pitchFamily="18" charset="0"/>
          </a:endParaRPr>
        </a:p>
      </dsp:txBody>
      <dsp:txXfrm>
        <a:off x="55453" y="3503149"/>
        <a:ext cx="5778618" cy="102505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2A986-33C5-477F-8A2D-5DBC3FA424C2}">
      <dsp:nvSpPr>
        <dsp:cNvPr id="0" name=""/>
        <dsp:cNvSpPr/>
      </dsp:nvSpPr>
      <dsp:spPr>
        <a:xfrm>
          <a:off x="0" y="0"/>
          <a:ext cx="99148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932BD-6372-44DA-9BAA-7B9B46A7FD71}">
      <dsp:nvSpPr>
        <dsp:cNvPr id="0" name=""/>
        <dsp:cNvSpPr/>
      </dsp:nvSpPr>
      <dsp:spPr>
        <a:xfrm>
          <a:off x="0" y="0"/>
          <a:ext cx="9914860" cy="1030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The goal of a care plan is to get better control of blood glucose.</a:t>
          </a:r>
          <a:endParaRPr lang="en-GB" sz="2400" kern="1200">
            <a:latin typeface="Times New Roman" panose="02020603050405020304" pitchFamily="18" charset="0"/>
            <a:cs typeface="Times New Roman" panose="02020603050405020304" pitchFamily="18" charset="0"/>
          </a:endParaRPr>
        </a:p>
      </dsp:txBody>
      <dsp:txXfrm>
        <a:off x="0" y="0"/>
        <a:ext cx="9914860" cy="1030829"/>
      </dsp:txXfrm>
    </dsp:sp>
    <dsp:sp modelId="{EF8F55FA-D455-4E1B-A0D2-4CA68DF8F487}">
      <dsp:nvSpPr>
        <dsp:cNvPr id="0" name=""/>
        <dsp:cNvSpPr/>
      </dsp:nvSpPr>
      <dsp:spPr>
        <a:xfrm>
          <a:off x="0" y="1030829"/>
          <a:ext cx="99148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7295F-5B3F-4BDA-96F2-2AB7D8ECEB5D}">
      <dsp:nvSpPr>
        <dsp:cNvPr id="0" name=""/>
        <dsp:cNvSpPr/>
      </dsp:nvSpPr>
      <dsp:spPr>
        <a:xfrm>
          <a:off x="0" y="1030829"/>
          <a:ext cx="9914860" cy="1030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However, a good diabetes management plan can help minimise the damage caused by diabetes (Wan et al., 2018).</a:t>
          </a:r>
          <a:endParaRPr lang="en-GB" sz="2400" kern="1200">
            <a:latin typeface="Times New Roman" panose="02020603050405020304" pitchFamily="18" charset="0"/>
            <a:cs typeface="Times New Roman" panose="02020603050405020304" pitchFamily="18" charset="0"/>
          </a:endParaRPr>
        </a:p>
      </dsp:txBody>
      <dsp:txXfrm>
        <a:off x="0" y="1030829"/>
        <a:ext cx="9914860" cy="1030829"/>
      </dsp:txXfrm>
    </dsp:sp>
    <dsp:sp modelId="{B43F69FA-828F-4A46-A981-E76331478ABA}">
      <dsp:nvSpPr>
        <dsp:cNvPr id="0" name=""/>
        <dsp:cNvSpPr/>
      </dsp:nvSpPr>
      <dsp:spPr>
        <a:xfrm>
          <a:off x="0" y="2061658"/>
          <a:ext cx="99148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F7EC85-1B3A-42FB-85AE-53794BA96134}">
      <dsp:nvSpPr>
        <dsp:cNvPr id="0" name=""/>
        <dsp:cNvSpPr/>
      </dsp:nvSpPr>
      <dsp:spPr>
        <a:xfrm>
          <a:off x="0" y="2061658"/>
          <a:ext cx="9914860" cy="1030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Patient will become more confident in self-management techniques.</a:t>
          </a:r>
          <a:endParaRPr lang="en-GB" sz="2400" kern="1200">
            <a:latin typeface="Times New Roman" panose="02020603050405020304" pitchFamily="18" charset="0"/>
            <a:cs typeface="Times New Roman" panose="02020603050405020304" pitchFamily="18" charset="0"/>
          </a:endParaRPr>
        </a:p>
      </dsp:txBody>
      <dsp:txXfrm>
        <a:off x="0" y="2061658"/>
        <a:ext cx="9914860" cy="1030829"/>
      </dsp:txXfrm>
    </dsp:sp>
    <dsp:sp modelId="{B0220697-E90B-4462-9089-99E87FA1DF6C}">
      <dsp:nvSpPr>
        <dsp:cNvPr id="0" name=""/>
        <dsp:cNvSpPr/>
      </dsp:nvSpPr>
      <dsp:spPr>
        <a:xfrm>
          <a:off x="0" y="3092488"/>
          <a:ext cx="99148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F3FE7D-1BE2-4A38-9FE0-58C139E10FCE}">
      <dsp:nvSpPr>
        <dsp:cNvPr id="0" name=""/>
        <dsp:cNvSpPr/>
      </dsp:nvSpPr>
      <dsp:spPr>
        <a:xfrm>
          <a:off x="0" y="3092488"/>
          <a:ext cx="9914860" cy="1030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Quality of life and health outcomes should improve over time, overall.</a:t>
          </a:r>
          <a:endParaRPr lang="en-GB" sz="2400" kern="1200">
            <a:latin typeface="Times New Roman" panose="02020603050405020304" pitchFamily="18" charset="0"/>
            <a:cs typeface="Times New Roman" panose="02020603050405020304" pitchFamily="18" charset="0"/>
          </a:endParaRPr>
        </a:p>
      </dsp:txBody>
      <dsp:txXfrm>
        <a:off x="0" y="3092488"/>
        <a:ext cx="9914860" cy="10308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5870E-9131-4BD1-A7A2-DA5AE24BA97A}">
      <dsp:nvSpPr>
        <dsp:cNvPr id="0" name=""/>
        <dsp:cNvSpPr/>
      </dsp:nvSpPr>
      <dsp:spPr>
        <a:xfrm rot="5400000">
          <a:off x="551748" y="1738595"/>
          <a:ext cx="1644775" cy="273686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1B13E5-0DA4-4771-A396-B5881E6C3784}">
      <dsp:nvSpPr>
        <dsp:cNvPr id="0" name=""/>
        <dsp:cNvSpPr/>
      </dsp:nvSpPr>
      <dsp:spPr>
        <a:xfrm>
          <a:off x="277194" y="2556330"/>
          <a:ext cx="2470860" cy="2165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Care is guided by NICE NG28 Type 2 Diabetes guidelines (</a:t>
          </a:r>
          <a:r>
            <a:rPr lang="en-GB" sz="2400" kern="1200">
              <a:latin typeface="Times New Roman" panose="02020603050405020304" pitchFamily="18" charset="0"/>
              <a:cs typeface="Times New Roman" panose="02020603050405020304" pitchFamily="18" charset="0"/>
            </a:rPr>
            <a:t>NICE, 2022</a:t>
          </a:r>
          <a:r>
            <a:rPr lang="en-US" sz="2400" kern="1200">
              <a:latin typeface="Times New Roman" panose="02020603050405020304" pitchFamily="18" charset="0"/>
              <a:cs typeface="Times New Roman" panose="02020603050405020304" pitchFamily="18" charset="0"/>
            </a:rPr>
            <a:t>).</a:t>
          </a:r>
          <a:endParaRPr lang="en-GB" sz="2400" kern="1200">
            <a:latin typeface="Times New Roman" panose="02020603050405020304" pitchFamily="18" charset="0"/>
            <a:cs typeface="Times New Roman" panose="02020603050405020304" pitchFamily="18" charset="0"/>
          </a:endParaRPr>
        </a:p>
      </dsp:txBody>
      <dsp:txXfrm>
        <a:off x="277194" y="2556330"/>
        <a:ext cx="2470860" cy="2165854"/>
      </dsp:txXfrm>
    </dsp:sp>
    <dsp:sp modelId="{71BDF28B-1599-45D2-AC8D-D3E61DE4558B}">
      <dsp:nvSpPr>
        <dsp:cNvPr id="0" name=""/>
        <dsp:cNvSpPr/>
      </dsp:nvSpPr>
      <dsp:spPr>
        <a:xfrm>
          <a:off x="2281855" y="1537104"/>
          <a:ext cx="466200" cy="466200"/>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A919B6-90AF-42F2-8CAA-89C878B8F649}">
      <dsp:nvSpPr>
        <dsp:cNvPr id="0" name=""/>
        <dsp:cNvSpPr/>
      </dsp:nvSpPr>
      <dsp:spPr>
        <a:xfrm rot="5400000">
          <a:off x="3576564" y="990102"/>
          <a:ext cx="1644775" cy="273686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371340-ED89-43F2-93EA-9C3733C5A7A3}">
      <dsp:nvSpPr>
        <dsp:cNvPr id="0" name=""/>
        <dsp:cNvSpPr/>
      </dsp:nvSpPr>
      <dsp:spPr>
        <a:xfrm>
          <a:off x="3302010" y="1807836"/>
          <a:ext cx="2470860" cy="2165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Emphasis on lifestyle modification as first-line intervention.</a:t>
          </a:r>
          <a:endParaRPr lang="en-GB" sz="2400" kern="1200">
            <a:latin typeface="Times New Roman" panose="02020603050405020304" pitchFamily="18" charset="0"/>
            <a:cs typeface="Times New Roman" panose="02020603050405020304" pitchFamily="18" charset="0"/>
          </a:endParaRPr>
        </a:p>
      </dsp:txBody>
      <dsp:txXfrm>
        <a:off x="3302010" y="1807836"/>
        <a:ext cx="2470860" cy="2165854"/>
      </dsp:txXfrm>
    </dsp:sp>
    <dsp:sp modelId="{B842049E-9308-48B0-9C25-7CDFC65FCB68}">
      <dsp:nvSpPr>
        <dsp:cNvPr id="0" name=""/>
        <dsp:cNvSpPr/>
      </dsp:nvSpPr>
      <dsp:spPr>
        <a:xfrm>
          <a:off x="5306671" y="788610"/>
          <a:ext cx="466200" cy="466200"/>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748892-5FC6-4D58-A441-20DEDC12D90F}">
      <dsp:nvSpPr>
        <dsp:cNvPr id="0" name=""/>
        <dsp:cNvSpPr/>
      </dsp:nvSpPr>
      <dsp:spPr>
        <a:xfrm rot="5400000">
          <a:off x="6601381" y="241608"/>
          <a:ext cx="1644775" cy="273686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C0927-1BB6-404F-8D04-7681084C6C10}">
      <dsp:nvSpPr>
        <dsp:cNvPr id="0" name=""/>
        <dsp:cNvSpPr/>
      </dsp:nvSpPr>
      <dsp:spPr>
        <a:xfrm>
          <a:off x="6326827" y="1059342"/>
          <a:ext cx="2470860" cy="2165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Regular monitoring of HbA1c, blood pressure, and cardiovascular risk.</a:t>
          </a:r>
          <a:endParaRPr lang="en-GB" sz="2400" kern="1200">
            <a:latin typeface="Times New Roman" panose="02020603050405020304" pitchFamily="18" charset="0"/>
            <a:cs typeface="Times New Roman" panose="02020603050405020304" pitchFamily="18" charset="0"/>
          </a:endParaRPr>
        </a:p>
      </dsp:txBody>
      <dsp:txXfrm>
        <a:off x="6326827" y="1059342"/>
        <a:ext cx="2470860" cy="2165854"/>
      </dsp:txXfrm>
    </dsp:sp>
    <dsp:sp modelId="{5EBD05BC-5AFF-463D-BD89-C61AB9AB5634}">
      <dsp:nvSpPr>
        <dsp:cNvPr id="0" name=""/>
        <dsp:cNvSpPr/>
      </dsp:nvSpPr>
      <dsp:spPr>
        <a:xfrm>
          <a:off x="8331488" y="40116"/>
          <a:ext cx="466200" cy="466200"/>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3B84D3-364D-4DC8-97EC-298A37C5D1C6}">
      <dsp:nvSpPr>
        <dsp:cNvPr id="0" name=""/>
        <dsp:cNvSpPr/>
      </dsp:nvSpPr>
      <dsp:spPr>
        <a:xfrm rot="5400000">
          <a:off x="9626197" y="-506885"/>
          <a:ext cx="1644775" cy="273686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FB8BF0-11CF-43AB-AB60-817863A582D3}">
      <dsp:nvSpPr>
        <dsp:cNvPr id="0" name=""/>
        <dsp:cNvSpPr/>
      </dsp:nvSpPr>
      <dsp:spPr>
        <a:xfrm>
          <a:off x="9351643" y="310848"/>
          <a:ext cx="2470860" cy="2165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Promotion of patient-centred and shared decision-making care.</a:t>
          </a:r>
          <a:endParaRPr lang="en-GB" sz="2400" kern="1200">
            <a:latin typeface="Times New Roman" panose="02020603050405020304" pitchFamily="18" charset="0"/>
            <a:cs typeface="Times New Roman" panose="02020603050405020304" pitchFamily="18" charset="0"/>
          </a:endParaRPr>
        </a:p>
      </dsp:txBody>
      <dsp:txXfrm>
        <a:off x="9351643" y="310848"/>
        <a:ext cx="2470860" cy="21658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DCA2F-E278-40FE-AC0A-02B931D3DF49}">
      <dsp:nvSpPr>
        <dsp:cNvPr id="0" name=""/>
        <dsp:cNvSpPr/>
      </dsp:nvSpPr>
      <dsp:spPr>
        <a:xfrm>
          <a:off x="10201" y="845972"/>
          <a:ext cx="3049099" cy="2258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Type 2 Diabetes is a complex condition that will require lifelong management.</a:t>
          </a:r>
          <a:endParaRPr lang="en-GB" sz="2400" kern="1200">
            <a:latin typeface="Times New Roman" panose="02020603050405020304" pitchFamily="18" charset="0"/>
            <a:cs typeface="Times New Roman" panose="02020603050405020304" pitchFamily="18" charset="0"/>
          </a:endParaRPr>
        </a:p>
      </dsp:txBody>
      <dsp:txXfrm>
        <a:off x="76343" y="912114"/>
        <a:ext cx="2916815" cy="2125955"/>
      </dsp:txXfrm>
    </dsp:sp>
    <dsp:sp modelId="{1C1E6305-86BE-4232-8145-0B869FAE6914}">
      <dsp:nvSpPr>
        <dsp:cNvPr id="0" name=""/>
        <dsp:cNvSpPr/>
      </dsp:nvSpPr>
      <dsp:spPr>
        <a:xfrm>
          <a:off x="3364210" y="1597004"/>
          <a:ext cx="646409" cy="7561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3364210" y="1748239"/>
        <a:ext cx="452486" cy="453706"/>
      </dsp:txXfrm>
    </dsp:sp>
    <dsp:sp modelId="{B0A4DC26-FB44-4295-8300-4EE44F99C736}">
      <dsp:nvSpPr>
        <dsp:cNvPr id="0" name=""/>
        <dsp:cNvSpPr/>
      </dsp:nvSpPr>
      <dsp:spPr>
        <a:xfrm>
          <a:off x="4278940" y="845972"/>
          <a:ext cx="3049099" cy="2258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Person-</a:t>
          </a:r>
          <a:r>
            <a:rPr lang="en-US" sz="2400" kern="1200" err="1">
              <a:latin typeface="Times New Roman" panose="02020603050405020304" pitchFamily="18" charset="0"/>
              <a:cs typeface="Times New Roman" panose="02020603050405020304" pitchFamily="18" charset="0"/>
            </a:rPr>
            <a:t>centred</a:t>
          </a:r>
          <a:r>
            <a:rPr lang="en-US" sz="2400" kern="1200">
              <a:latin typeface="Times New Roman" panose="02020603050405020304" pitchFamily="18" charset="0"/>
              <a:cs typeface="Times New Roman" panose="02020603050405020304" pitchFamily="18" charset="0"/>
            </a:rPr>
            <a:t> care and working through individual healthcare needs is crucial.</a:t>
          </a:r>
          <a:endParaRPr lang="en-GB" sz="2400" kern="1200">
            <a:latin typeface="Times New Roman" panose="02020603050405020304" pitchFamily="18" charset="0"/>
            <a:cs typeface="Times New Roman" panose="02020603050405020304" pitchFamily="18" charset="0"/>
          </a:endParaRPr>
        </a:p>
      </dsp:txBody>
      <dsp:txXfrm>
        <a:off x="4345082" y="912114"/>
        <a:ext cx="2916815" cy="2125955"/>
      </dsp:txXfrm>
    </dsp:sp>
    <dsp:sp modelId="{688C5835-4813-42AE-81FC-B1813C4DF4DA}">
      <dsp:nvSpPr>
        <dsp:cNvPr id="0" name=""/>
        <dsp:cNvSpPr/>
      </dsp:nvSpPr>
      <dsp:spPr>
        <a:xfrm>
          <a:off x="7632949" y="1597004"/>
          <a:ext cx="646409" cy="7561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7632949" y="1748239"/>
        <a:ext cx="452486" cy="453706"/>
      </dsp:txXfrm>
    </dsp:sp>
    <dsp:sp modelId="{16799177-17A9-436B-975D-06017674D47C}">
      <dsp:nvSpPr>
        <dsp:cNvPr id="0" name=""/>
        <dsp:cNvSpPr/>
      </dsp:nvSpPr>
      <dsp:spPr>
        <a:xfrm>
          <a:off x="8547679" y="845972"/>
          <a:ext cx="3049099" cy="2258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Improving lifestyle and educating, supported by regular monitoring, helps achieve positive outcomes.</a:t>
          </a:r>
          <a:endParaRPr lang="en-GB" sz="2400" kern="1200">
            <a:latin typeface="Times New Roman" panose="02020603050405020304" pitchFamily="18" charset="0"/>
            <a:cs typeface="Times New Roman" panose="02020603050405020304" pitchFamily="18" charset="0"/>
          </a:endParaRPr>
        </a:p>
      </dsp:txBody>
      <dsp:txXfrm>
        <a:off x="8613821" y="912114"/>
        <a:ext cx="2916815" cy="21259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437A82-D4E3-4210-B8D2-E08BA1471C84}" type="datetimeFigureOut">
              <a:rPr lang="en-GB" smtClean="0"/>
              <a:t>16/07/2026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81CE32-A176-47D5-AB55-98E19838DDA2}" type="slidenum">
              <a:rPr lang="en-GB" smtClean="0"/>
              <a:t>‹#›</a:t>
            </a:fld>
            <a:endParaRPr lang="en-GB"/>
          </a:p>
        </p:txBody>
      </p:sp>
    </p:spTree>
    <p:extLst>
      <p:ext uri="{BB962C8B-B14F-4D97-AF65-F5344CB8AC3E}">
        <p14:creationId xmlns:p14="http://schemas.microsoft.com/office/powerpoint/2010/main" val="335491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Today my </a:t>
            </a:r>
            <a:r>
              <a:rPr lang="en-GB"/>
              <a:t>presentation focuses on the development of a person-centred care plan for a fictional patient diagnosed with Type 2 Diabetes Mellitus.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 Type 2 Diabetes is a long-term metabolic condition that impacts individuals’ health and quality of life. It is one of the most prevalent chronic diseases in the United Kingdom and is associated with serious complications if not effectively managed (</a:t>
            </a:r>
            <a:r>
              <a:rPr lang="en-GB">
                <a:latin typeface="Times New Roman" panose="02020603050405020304" pitchFamily="18" charset="0"/>
                <a:cs typeface="Times New Roman" panose="02020603050405020304" pitchFamily="18" charset="0"/>
              </a:rPr>
              <a:t>Diabetes UK, 2023</a:t>
            </a:r>
            <a:r>
              <a:rPr lang="en-GB"/>
              <a:t>). This presentation will explore the anatomy and physiology of the endocrine system, the pathophysiology of diabetes, patient risk factors, and evidence-based care interventions. The care plan is developed in line with NHS and NICE guidelines to ensure safe, effective, and holistic patient care.</a:t>
            </a:r>
          </a:p>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2</a:t>
            </a:fld>
            <a:endParaRPr lang="en-GB"/>
          </a:p>
        </p:txBody>
      </p:sp>
    </p:spTree>
    <p:extLst>
      <p:ext uri="{BB962C8B-B14F-4D97-AF65-F5344CB8AC3E}">
        <p14:creationId xmlns:p14="http://schemas.microsoft.com/office/powerpoint/2010/main" val="2892702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3</a:t>
            </a:fld>
            <a:endParaRPr lang="en-GB"/>
          </a:p>
        </p:txBody>
      </p:sp>
    </p:spTree>
    <p:extLst>
      <p:ext uri="{BB962C8B-B14F-4D97-AF65-F5344CB8AC3E}">
        <p14:creationId xmlns:p14="http://schemas.microsoft.com/office/powerpoint/2010/main" val="179413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4</a:t>
            </a:fld>
            <a:endParaRPr lang="en-GB"/>
          </a:p>
        </p:txBody>
      </p:sp>
    </p:spTree>
    <p:extLst>
      <p:ext uri="{BB962C8B-B14F-4D97-AF65-F5344CB8AC3E}">
        <p14:creationId xmlns:p14="http://schemas.microsoft.com/office/powerpoint/2010/main" val="263903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5</a:t>
            </a:fld>
            <a:endParaRPr lang="en-GB"/>
          </a:p>
        </p:txBody>
      </p:sp>
    </p:spTree>
    <p:extLst>
      <p:ext uri="{BB962C8B-B14F-4D97-AF65-F5344CB8AC3E}">
        <p14:creationId xmlns:p14="http://schemas.microsoft.com/office/powerpoint/2010/main" val="1005150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6</a:t>
            </a:fld>
            <a:endParaRPr lang="en-GB"/>
          </a:p>
        </p:txBody>
      </p:sp>
    </p:spTree>
    <p:extLst>
      <p:ext uri="{BB962C8B-B14F-4D97-AF65-F5344CB8AC3E}">
        <p14:creationId xmlns:p14="http://schemas.microsoft.com/office/powerpoint/2010/main" val="2675485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7</a:t>
            </a:fld>
            <a:endParaRPr lang="en-GB"/>
          </a:p>
        </p:txBody>
      </p:sp>
    </p:spTree>
    <p:extLst>
      <p:ext uri="{BB962C8B-B14F-4D97-AF65-F5344CB8AC3E}">
        <p14:creationId xmlns:p14="http://schemas.microsoft.com/office/powerpoint/2010/main" val="3167026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8</a:t>
            </a:fld>
            <a:endParaRPr lang="en-GB"/>
          </a:p>
        </p:txBody>
      </p:sp>
    </p:spTree>
    <p:extLst>
      <p:ext uri="{BB962C8B-B14F-4D97-AF65-F5344CB8AC3E}">
        <p14:creationId xmlns:p14="http://schemas.microsoft.com/office/powerpoint/2010/main" val="2108465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9</a:t>
            </a:fld>
            <a:endParaRPr lang="en-GB"/>
          </a:p>
        </p:txBody>
      </p:sp>
    </p:spTree>
    <p:extLst>
      <p:ext uri="{BB962C8B-B14F-4D97-AF65-F5344CB8AC3E}">
        <p14:creationId xmlns:p14="http://schemas.microsoft.com/office/powerpoint/2010/main" val="1035079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10</a:t>
            </a:fld>
            <a:endParaRPr lang="en-GB"/>
          </a:p>
        </p:txBody>
      </p:sp>
    </p:spTree>
    <p:extLst>
      <p:ext uri="{BB962C8B-B14F-4D97-AF65-F5344CB8AC3E}">
        <p14:creationId xmlns:p14="http://schemas.microsoft.com/office/powerpoint/2010/main" val="4241925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fld id="{1C81CE32-A176-47D5-AB55-98E19838DDA2}" type="slidenum">
              <a:rPr lang="en-GB" smtClean="0"/>
              <a:t>11</a:t>
            </a:fld>
            <a:endParaRPr lang="en-GB"/>
          </a:p>
        </p:txBody>
      </p:sp>
    </p:spTree>
    <p:extLst>
      <p:ext uri="{BB962C8B-B14F-4D97-AF65-F5344CB8AC3E}">
        <p14:creationId xmlns:p14="http://schemas.microsoft.com/office/powerpoint/2010/main" val="2997945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12</a:t>
            </a:fld>
            <a:endParaRPr lang="en-GB"/>
          </a:p>
        </p:txBody>
      </p:sp>
    </p:spTree>
    <p:extLst>
      <p:ext uri="{BB962C8B-B14F-4D97-AF65-F5344CB8AC3E}">
        <p14:creationId xmlns:p14="http://schemas.microsoft.com/office/powerpoint/2010/main" val="2787045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13</a:t>
            </a:fld>
            <a:endParaRPr lang="en-GB"/>
          </a:p>
        </p:txBody>
      </p:sp>
    </p:spTree>
    <p:extLst>
      <p:ext uri="{BB962C8B-B14F-4D97-AF65-F5344CB8AC3E}">
        <p14:creationId xmlns:p14="http://schemas.microsoft.com/office/powerpoint/2010/main" val="26822703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14</a:t>
            </a:fld>
            <a:endParaRPr lang="en-GB"/>
          </a:p>
        </p:txBody>
      </p:sp>
    </p:spTree>
    <p:extLst>
      <p:ext uri="{BB962C8B-B14F-4D97-AF65-F5344CB8AC3E}">
        <p14:creationId xmlns:p14="http://schemas.microsoft.com/office/powerpoint/2010/main" val="3948996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15</a:t>
            </a:fld>
            <a:endParaRPr lang="en-GB"/>
          </a:p>
        </p:txBody>
      </p:sp>
    </p:spTree>
    <p:extLst>
      <p:ext uri="{BB962C8B-B14F-4D97-AF65-F5344CB8AC3E}">
        <p14:creationId xmlns:p14="http://schemas.microsoft.com/office/powerpoint/2010/main" val="2727066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16</a:t>
            </a:fld>
            <a:endParaRPr lang="en-GB"/>
          </a:p>
        </p:txBody>
      </p:sp>
    </p:spTree>
    <p:extLst>
      <p:ext uri="{BB962C8B-B14F-4D97-AF65-F5344CB8AC3E}">
        <p14:creationId xmlns:p14="http://schemas.microsoft.com/office/powerpoint/2010/main" val="7984619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81CE32-A176-47D5-AB55-98E19838DDA2}" type="slidenum">
              <a:rPr lang="en-GB" smtClean="0"/>
              <a:t>17</a:t>
            </a:fld>
            <a:endParaRPr lang="en-GB"/>
          </a:p>
        </p:txBody>
      </p:sp>
    </p:spTree>
    <p:extLst>
      <p:ext uri="{BB962C8B-B14F-4D97-AF65-F5344CB8AC3E}">
        <p14:creationId xmlns:p14="http://schemas.microsoft.com/office/powerpoint/2010/main" val="229708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fld id="{32637B58-87C1-446D-BDA9-B06F4BCF7782}" type="datetimeFigureOut">
              <a:rPr lang="en-US" smtClean="0"/>
              <a:t>7/16/2026</a:t>
            </a:fld>
            <a:endParaRPr lang="en-US"/>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263708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a:t>Click to edit Master title style</a:t>
            </a:r>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fld id="{32637B58-87C1-446D-BDA9-B06F4BCF7782}" type="datetimeFigureOut">
              <a:rPr lang="en-US" smtClean="0"/>
              <a:t>7/16/2026</a:t>
            </a:fld>
            <a:endParaRPr lang="en-US"/>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t>‹#›</a:t>
            </a:fld>
            <a:endParaRPr lang="en-US"/>
          </a:p>
        </p:txBody>
      </p:sp>
    </p:spTree>
    <p:extLst>
      <p:ext uri="{BB962C8B-B14F-4D97-AF65-F5344CB8AC3E}">
        <p14:creationId xmlns:p14="http://schemas.microsoft.com/office/powerpoint/2010/main" val="346954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110016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21212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695568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521571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733828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977714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647360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20054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fld id="{32637B58-87C1-446D-BDA9-B06F4BCF7782}" type="datetimeFigureOut">
              <a:rPr lang="en-US" smtClean="0"/>
              <a:t>7/16/2026</a:t>
            </a:fld>
            <a:endParaRPr lang="en-US"/>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825869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fld id="{32637B58-87C1-446D-BDA9-B06F4BCF7782}" type="datetimeFigureOut">
              <a:rPr lang="en-US" smtClean="0"/>
              <a:pPr/>
              <a:t>7/16/2026</a:t>
            </a:fld>
            <a:endParaRPr lang="en-US"/>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a:p>
        </p:txBody>
      </p:sp>
    </p:spTree>
    <p:extLst>
      <p:ext uri="{BB962C8B-B14F-4D97-AF65-F5344CB8AC3E}">
        <p14:creationId xmlns:p14="http://schemas.microsoft.com/office/powerpoint/2010/main" val="33776325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11" Type="http://schemas.openxmlformats.org/officeDocument/2006/relationships/image" Target="../media/image1.png"/><Relationship Id="rId5" Type="http://schemas.openxmlformats.org/officeDocument/2006/relationships/diagramData" Target="../diagrams/data2.xml"/><Relationship Id="rId10" Type="http://schemas.openxmlformats.org/officeDocument/2006/relationships/image" Target="../media/image2.jpeg"/><Relationship Id="rId4" Type="http://schemas.openxmlformats.org/officeDocument/2006/relationships/notesSlide" Target="../notesSlides/notesSlide2.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1.png"/><Relationship Id="rId5" Type="http://schemas.openxmlformats.org/officeDocument/2006/relationships/diagramData" Target="../diagrams/data5.xml"/><Relationship Id="rId10" Type="http://schemas.openxmlformats.org/officeDocument/2006/relationships/image" Target="../media/image7.png"/><Relationship Id="rId4" Type="http://schemas.openxmlformats.org/officeDocument/2006/relationships/notesSlide" Target="../notesSlides/notesSlide5.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11" Type="http://schemas.openxmlformats.org/officeDocument/2006/relationships/image" Target="../media/image1.png"/><Relationship Id="rId5" Type="http://schemas.openxmlformats.org/officeDocument/2006/relationships/diagramData" Target="../diagrams/data6.xml"/><Relationship Id="rId10" Type="http://schemas.openxmlformats.org/officeDocument/2006/relationships/image" Target="../media/image8.png"/><Relationship Id="rId4" Type="http://schemas.openxmlformats.org/officeDocument/2006/relationships/notesSlide" Target="../notesSlides/notesSlide6.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2.xml"/><Relationship Id="rId7" Type="http://schemas.openxmlformats.org/officeDocument/2006/relationships/diagramLayout" Target="../diagrams/layout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10.xml"/><Relationship Id="rId11" Type="http://schemas.openxmlformats.org/officeDocument/2006/relationships/image" Target="../media/image1.png"/><Relationship Id="rId5" Type="http://schemas.openxmlformats.org/officeDocument/2006/relationships/image" Target="../media/image17.jpeg"/><Relationship Id="rId10" Type="http://schemas.microsoft.com/office/2007/relationships/diagramDrawing" Target="../diagrams/drawing10.xml"/><Relationship Id="rId4" Type="http://schemas.openxmlformats.org/officeDocument/2006/relationships/notesSlide" Target="../notesSlides/notesSlide10.xml"/><Relationship Id="rId9" Type="http://schemas.openxmlformats.org/officeDocument/2006/relationships/diagramColors" Target="../diagrams/colors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2.xml"/><Relationship Id="rId11" Type="http://schemas.openxmlformats.org/officeDocument/2006/relationships/image" Target="../media/image1.png"/><Relationship Id="rId5" Type="http://schemas.openxmlformats.org/officeDocument/2006/relationships/diagramData" Target="../diagrams/data12.xml"/><Relationship Id="rId10" Type="http://schemas.openxmlformats.org/officeDocument/2006/relationships/image" Target="../media/image18.png"/><Relationship Id="rId4" Type="http://schemas.openxmlformats.org/officeDocument/2006/relationships/notesSlide" Target="../notesSlides/notesSlide12.xml"/><Relationship Id="rId9" Type="http://schemas.microsoft.com/office/2007/relationships/diagramDrawing" Target="../diagrams/drawing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1.png"/><Relationship Id="rId4" Type="http://schemas.openxmlformats.org/officeDocument/2006/relationships/notesSlide" Target="../notesSlides/notesSlide15.xml"/><Relationship Id="rId9" Type="http://schemas.microsoft.com/office/2007/relationships/diagramDrawing" Target="../diagrams/drawing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hyperlink" Target="https://www.diabetes.org.uk/about-us/about-the-charity/our-strategy/statistics" TargetMode="External"/><Relationship Id="rId2" Type="http://schemas.openxmlformats.org/officeDocument/2006/relationships/hyperlink" Target="https://www.diabetes.org.uk/about-us/news-and-views/1-10-adults-living-diabetes-2030"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diabetes" TargetMode="External"/><Relationship Id="rId5" Type="http://schemas.openxmlformats.org/officeDocument/2006/relationships/hyperlink" Target="https://www.nice.org.uk/what-nice-does/our-guidance/about-nice-guidelines/about-shared-decision-making" TargetMode="External"/><Relationship Id="rId4" Type="http://schemas.openxmlformats.org/officeDocument/2006/relationships/hyperlink" Target="https://www.nice.org.uk/guidance/ng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769ED-D07D-7AAC-6B56-BBCC07ED7820}"/>
              </a:ext>
            </a:extLst>
          </p:cNvPr>
          <p:cNvSpPr>
            <a:spLocks noGrp="1"/>
          </p:cNvSpPr>
          <p:nvPr>
            <p:ph type="ctrTitle"/>
          </p:nvPr>
        </p:nvSpPr>
        <p:spPr>
          <a:xfrm>
            <a:off x="1263008" y="1009894"/>
            <a:ext cx="9360617" cy="3667388"/>
          </a:xfrm>
        </p:spPr>
        <p:txBody>
          <a:bodyPr>
            <a:noAutofit/>
          </a:bodyPr>
          <a:lstStyle/>
          <a:p>
            <a:r>
              <a:rPr lang="en-GB" sz="3200" b="1">
                <a:latin typeface="Arial" panose="020B0604020202020204" pitchFamily="34" charset="0"/>
                <a:cs typeface="Arial" panose="020B0604020202020204" pitchFamily="34" charset="0"/>
              </a:rPr>
              <a:t>Student Name: Tasmia Bano</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Student ID: 2433992</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Module Code : BMHP5023</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Module Name: Introduction to Physiology</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Lecturer Name: Gillian Weaver and Robert </a:t>
            </a:r>
            <a:r>
              <a:rPr lang="en-GB" sz="3200" b="1" err="1">
                <a:latin typeface="Arial" panose="020B0604020202020204" pitchFamily="34" charset="0"/>
                <a:cs typeface="Arial" panose="020B0604020202020204" pitchFamily="34" charset="0"/>
              </a:rPr>
              <a:t>Nartowski</a:t>
            </a:r>
            <a:br>
              <a:rPr lang="en-GB" sz="3200" b="1">
                <a:latin typeface="Arial" panose="020B0604020202020204" pitchFamily="34" charset="0"/>
                <a:cs typeface="Arial" panose="020B0604020202020204" pitchFamily="34" charset="0"/>
              </a:rPr>
            </a:br>
            <a:r>
              <a:rPr lang="en-GB" sz="3200" b="1">
                <a:latin typeface="Arial" panose="020B0604020202020204" pitchFamily="34" charset="0"/>
                <a:cs typeface="Arial" panose="020B0604020202020204" pitchFamily="34" charset="0"/>
              </a:rPr>
              <a:t>Assignment Title: Component 2 : Presentation (Power point with Voice – Over</a:t>
            </a:r>
            <a:r>
              <a:rPr lang="en-GB" sz="4400" b="1">
                <a:latin typeface="Arial" panose="020B0604020202020204" pitchFamily="34" charset="0"/>
                <a:cs typeface="Arial" panose="020B0604020202020204" pitchFamily="34" charset="0"/>
              </a:rPr>
              <a:t>)</a:t>
            </a:r>
          </a:p>
        </p:txBody>
      </p:sp>
      <p:pic>
        <p:nvPicPr>
          <p:cNvPr id="3" name="Recorded Sound">
            <a:hlinkClick r:id="" action="ppaction://media"/>
            <a:extLst>
              <a:ext uri="{FF2B5EF4-FFF2-40B4-BE49-F238E27FC236}">
                <a16:creationId xmlns:a16="http://schemas.microsoft.com/office/drawing/2014/main" id="{227E8CE5-B9DB-16AB-8CD8-E9C5698DBC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61021139"/>
      </p:ext>
    </p:extLst>
  </p:cSld>
  <p:clrMapOvr>
    <a:masterClrMapping/>
  </p:clrMapOvr>
  <mc:AlternateContent xmlns:mc="http://schemas.openxmlformats.org/markup-compatibility/2006">
    <mc:Choice xmlns:p14="http://schemas.microsoft.com/office/powerpoint/2010/main" Requires="p14">
      <p:transition spd="slow" p14:dur="2000" advTm="14439"/>
    </mc:Choice>
    <mc:Fallback>
      <p:transition spd="slow" advTm="14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885A9-6587-B73F-8616-6A2C84160CFE}"/>
              </a:ext>
            </a:extLst>
          </p:cNvPr>
          <p:cNvSpPr>
            <a:spLocks noGrp="1"/>
          </p:cNvSpPr>
          <p:nvPr>
            <p:ph type="title"/>
          </p:nvPr>
        </p:nvSpPr>
        <p:spPr/>
        <p:txBody>
          <a:bodyPr/>
          <a:lstStyle/>
          <a:p>
            <a:r>
              <a:rPr lang="en-US"/>
              <a:t>Introduction</a:t>
            </a:r>
            <a:endParaRPr lang="en-GB"/>
          </a:p>
        </p:txBody>
      </p:sp>
      <p:graphicFrame>
        <p:nvGraphicFramePr>
          <p:cNvPr id="5" name="Content Placeholder 4">
            <a:extLst>
              <a:ext uri="{FF2B5EF4-FFF2-40B4-BE49-F238E27FC236}">
                <a16:creationId xmlns:a16="http://schemas.microsoft.com/office/drawing/2014/main" id="{6EFBD7DD-09B1-580E-47B4-580C59988D3A}"/>
              </a:ext>
            </a:extLst>
          </p:cNvPr>
          <p:cNvGraphicFramePr>
            <a:graphicFrameLocks noGrp="1"/>
          </p:cNvGraphicFramePr>
          <p:nvPr>
            <p:ph idx="1"/>
            <p:extLst>
              <p:ext uri="{D42A27DB-BD31-4B8C-83A1-F6EECF244321}">
                <p14:modId xmlns:p14="http://schemas.microsoft.com/office/powerpoint/2010/main" val="2317379340"/>
              </p:ext>
            </p:extLst>
          </p:nvPr>
        </p:nvGraphicFramePr>
        <p:xfrm>
          <a:off x="914400" y="1919673"/>
          <a:ext cx="9914860" cy="4123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01DD36A-B6A3-DB1B-B499-F8948D6493F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17822987"/>
      </p:ext>
    </p:extLst>
  </p:cSld>
  <p:clrMapOvr>
    <a:masterClrMapping/>
  </p:clrMapOvr>
  <mc:AlternateContent xmlns:mc="http://schemas.openxmlformats.org/markup-compatibility/2006">
    <mc:Choice xmlns:p14="http://schemas.microsoft.com/office/powerpoint/2010/main" Requires="p14">
      <p:transition spd="slow" p14:dur="2000" advTm="60878"/>
    </mc:Choice>
    <mc:Fallback>
      <p:transition spd="slow" advTm="60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184965AF-C953-45C8-BD68-12F8B5881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2DECE677-C1FD-4829-8D4A-3C19A04A3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9F1E90-5481-9BED-7765-FC63C19342C7}"/>
              </a:ext>
            </a:extLst>
          </p:cNvPr>
          <p:cNvSpPr>
            <a:spLocks noGrp="1"/>
          </p:cNvSpPr>
          <p:nvPr>
            <p:ph type="title"/>
          </p:nvPr>
        </p:nvSpPr>
        <p:spPr>
          <a:xfrm>
            <a:off x="914400" y="510988"/>
            <a:ext cx="9344578" cy="1156448"/>
          </a:xfrm>
        </p:spPr>
        <p:txBody>
          <a:bodyPr>
            <a:normAutofit/>
          </a:bodyPr>
          <a:lstStyle/>
          <a:p>
            <a:r>
              <a:rPr lang="en-GB" sz="3700">
                <a:solidFill>
                  <a:srgbClr val="FFFFFF"/>
                </a:solidFill>
              </a:rPr>
              <a:t>Overview of Type 2 Diabetes Mellitus</a:t>
            </a:r>
          </a:p>
        </p:txBody>
      </p:sp>
      <p:graphicFrame>
        <p:nvGraphicFramePr>
          <p:cNvPr id="8" name="Content Placeholder 7">
            <a:extLst>
              <a:ext uri="{FF2B5EF4-FFF2-40B4-BE49-F238E27FC236}">
                <a16:creationId xmlns:a16="http://schemas.microsoft.com/office/drawing/2014/main" id="{F5B91A97-AC67-8AB7-F3A6-A5F40B1C1FF4}"/>
              </a:ext>
            </a:extLst>
          </p:cNvPr>
          <p:cNvGraphicFramePr>
            <a:graphicFrameLocks noGrp="1"/>
          </p:cNvGraphicFramePr>
          <p:nvPr>
            <p:ph idx="1"/>
            <p:extLst>
              <p:ext uri="{D42A27DB-BD31-4B8C-83A1-F6EECF244321}">
                <p14:modId xmlns:p14="http://schemas.microsoft.com/office/powerpoint/2010/main" val="1604343390"/>
              </p:ext>
            </p:extLst>
          </p:nvPr>
        </p:nvGraphicFramePr>
        <p:xfrm>
          <a:off x="191729" y="2178423"/>
          <a:ext cx="6843251" cy="44878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descr="Type 2 Diabetes Mellitus – Soulitude Health – Physiotherapy – Exercise  Physiology – Pilates- Core Strengthening – Macksville – Nambucca Heads –  Bowraville – NDIS -DVA – Workers Compensation">
            <a:extLst>
              <a:ext uri="{FF2B5EF4-FFF2-40B4-BE49-F238E27FC236}">
                <a16:creationId xmlns:a16="http://schemas.microsoft.com/office/drawing/2014/main" id="{183C252B-3F68-3B24-B94D-788399260131}"/>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7202129" y="2911639"/>
            <a:ext cx="4572000" cy="173334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F762FE2F-29AD-4136-1CA3-42953464F3E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98474726"/>
      </p:ext>
    </p:extLst>
  </p:cSld>
  <p:clrMapOvr>
    <a:masterClrMapping/>
  </p:clrMapOvr>
  <mc:AlternateContent xmlns:mc="http://schemas.openxmlformats.org/markup-compatibility/2006">
    <mc:Choice xmlns:p14="http://schemas.microsoft.com/office/powerpoint/2010/main" Requires="p14">
      <p:transition spd="slow" p14:dur="2000" advTm="40022"/>
    </mc:Choice>
    <mc:Fallback>
      <p:transition spd="slow" advTm="40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50FB-989C-3A45-2AF4-27E7A98332C0}"/>
              </a:ext>
            </a:extLst>
          </p:cNvPr>
          <p:cNvSpPr>
            <a:spLocks noGrp="1"/>
          </p:cNvSpPr>
          <p:nvPr>
            <p:ph type="title"/>
          </p:nvPr>
        </p:nvSpPr>
        <p:spPr/>
        <p:txBody>
          <a:bodyPr/>
          <a:lstStyle/>
          <a:p>
            <a:r>
              <a:rPr lang="en-GB"/>
              <a:t>Anatomy and Physiology of the Endocrine System</a:t>
            </a:r>
          </a:p>
        </p:txBody>
      </p:sp>
      <p:graphicFrame>
        <p:nvGraphicFramePr>
          <p:cNvPr id="4" name="Content Placeholder 3">
            <a:extLst>
              <a:ext uri="{FF2B5EF4-FFF2-40B4-BE49-F238E27FC236}">
                <a16:creationId xmlns:a16="http://schemas.microsoft.com/office/drawing/2014/main" id="{808289CB-F223-6BCC-2CAA-A183E3394612}"/>
              </a:ext>
            </a:extLst>
          </p:cNvPr>
          <p:cNvGraphicFramePr>
            <a:graphicFrameLocks noGrp="1"/>
          </p:cNvGraphicFramePr>
          <p:nvPr>
            <p:ph idx="1"/>
            <p:extLst>
              <p:ext uri="{D42A27DB-BD31-4B8C-83A1-F6EECF244321}">
                <p14:modId xmlns:p14="http://schemas.microsoft.com/office/powerpoint/2010/main" val="4087458363"/>
              </p:ext>
            </p:extLst>
          </p:nvPr>
        </p:nvGraphicFramePr>
        <p:xfrm>
          <a:off x="914399" y="1919673"/>
          <a:ext cx="10707329" cy="4123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DB4C39D4-CA98-1A74-29BE-58E864A16A9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34584111"/>
      </p:ext>
    </p:extLst>
  </p:cSld>
  <p:clrMapOvr>
    <a:masterClrMapping/>
  </p:clrMapOvr>
  <mc:AlternateContent xmlns:mc="http://schemas.openxmlformats.org/markup-compatibility/2006">
    <mc:Choice xmlns:p14="http://schemas.microsoft.com/office/powerpoint/2010/main" Requires="p14">
      <p:transition spd="slow" p14:dur="2000" advTm="29720"/>
    </mc:Choice>
    <mc:Fallback>
      <p:transition spd="slow" advTm="29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25321-FBFE-2B8E-4629-7EAAA1C78930}"/>
              </a:ext>
            </a:extLst>
          </p:cNvPr>
          <p:cNvSpPr>
            <a:spLocks noGrp="1"/>
          </p:cNvSpPr>
          <p:nvPr>
            <p:ph type="title"/>
          </p:nvPr>
        </p:nvSpPr>
        <p:spPr>
          <a:xfrm>
            <a:off x="905256" y="590668"/>
            <a:ext cx="11085183" cy="780932"/>
          </a:xfrm>
        </p:spPr>
        <p:txBody>
          <a:bodyPr>
            <a:normAutofit fontScale="90000"/>
          </a:bodyPr>
          <a:lstStyle/>
          <a:p>
            <a:r>
              <a:rPr lang="en-GB"/>
              <a:t>Impact of Type 2 Diabetes on Body Functioning</a:t>
            </a:r>
          </a:p>
        </p:txBody>
      </p:sp>
      <p:graphicFrame>
        <p:nvGraphicFramePr>
          <p:cNvPr id="4" name="Content Placeholder 3">
            <a:extLst>
              <a:ext uri="{FF2B5EF4-FFF2-40B4-BE49-F238E27FC236}">
                <a16:creationId xmlns:a16="http://schemas.microsoft.com/office/drawing/2014/main" id="{BAA3824C-3218-2EC0-A8F0-C60200B0D7CB}"/>
              </a:ext>
            </a:extLst>
          </p:cNvPr>
          <p:cNvGraphicFramePr>
            <a:graphicFrameLocks noGrp="1"/>
          </p:cNvGraphicFramePr>
          <p:nvPr>
            <p:ph idx="1"/>
            <p:extLst>
              <p:ext uri="{D42A27DB-BD31-4B8C-83A1-F6EECF244321}">
                <p14:modId xmlns:p14="http://schemas.microsoft.com/office/powerpoint/2010/main" val="68939994"/>
              </p:ext>
            </p:extLst>
          </p:nvPr>
        </p:nvGraphicFramePr>
        <p:xfrm>
          <a:off x="914400" y="1919672"/>
          <a:ext cx="10372344" cy="46433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7191DF8-D311-A9BB-30DC-2FCDFCBD219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64422313"/>
      </p:ext>
    </p:extLst>
  </p:cSld>
  <p:clrMapOvr>
    <a:masterClrMapping/>
  </p:clrMapOvr>
  <mc:AlternateContent xmlns:mc="http://schemas.openxmlformats.org/markup-compatibility/2006">
    <mc:Choice xmlns:p14="http://schemas.microsoft.com/office/powerpoint/2010/main" Requires="p14">
      <p:transition spd="slow" p14:dur="2000" advTm="36580"/>
    </mc:Choice>
    <mc:Fallback>
      <p:transition spd="slow" advTm="36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5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41922-14AA-B5E4-E783-979497741D3C}"/>
              </a:ext>
            </a:extLst>
          </p:cNvPr>
          <p:cNvSpPr>
            <a:spLocks noGrp="1"/>
          </p:cNvSpPr>
          <p:nvPr>
            <p:ph type="title"/>
          </p:nvPr>
        </p:nvSpPr>
        <p:spPr/>
        <p:txBody>
          <a:bodyPr/>
          <a:lstStyle/>
          <a:p>
            <a:r>
              <a:rPr lang="en-GB"/>
              <a:t>Patient Profile</a:t>
            </a:r>
          </a:p>
        </p:txBody>
      </p:sp>
      <p:graphicFrame>
        <p:nvGraphicFramePr>
          <p:cNvPr id="6" name="Content Placeholder 5">
            <a:extLst>
              <a:ext uri="{FF2B5EF4-FFF2-40B4-BE49-F238E27FC236}">
                <a16:creationId xmlns:a16="http://schemas.microsoft.com/office/drawing/2014/main" id="{7F4D35F5-5F92-4D43-5099-A36047015DFA}"/>
              </a:ext>
            </a:extLst>
          </p:cNvPr>
          <p:cNvGraphicFramePr>
            <a:graphicFrameLocks noGrp="1"/>
          </p:cNvGraphicFramePr>
          <p:nvPr>
            <p:ph idx="1"/>
            <p:extLst>
              <p:ext uri="{D42A27DB-BD31-4B8C-83A1-F6EECF244321}">
                <p14:modId xmlns:p14="http://schemas.microsoft.com/office/powerpoint/2010/main" val="2279670963"/>
              </p:ext>
            </p:extLst>
          </p:nvPr>
        </p:nvGraphicFramePr>
        <p:xfrm>
          <a:off x="290054" y="1892557"/>
          <a:ext cx="6506866" cy="46948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CACDA619-A057-B302-146B-CD3ACDD2767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96920" y="668920"/>
            <a:ext cx="5105028" cy="4269409"/>
          </a:xfrm>
          <a:prstGeom prst="rect">
            <a:avLst/>
          </a:prstGeom>
        </p:spPr>
      </p:pic>
      <p:pic>
        <p:nvPicPr>
          <p:cNvPr id="3" name="Recorded Sound">
            <a:hlinkClick r:id="" action="ppaction://media"/>
            <a:extLst>
              <a:ext uri="{FF2B5EF4-FFF2-40B4-BE49-F238E27FC236}">
                <a16:creationId xmlns:a16="http://schemas.microsoft.com/office/drawing/2014/main" id="{8F6F657A-19AB-7947-73D1-D68F5852C68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36841109"/>
      </p:ext>
    </p:extLst>
  </p:cSld>
  <p:clrMapOvr>
    <a:masterClrMapping/>
  </p:clrMapOvr>
  <mc:AlternateContent xmlns:mc="http://schemas.openxmlformats.org/markup-compatibility/2006">
    <mc:Choice xmlns:p14="http://schemas.microsoft.com/office/powerpoint/2010/main" Requires="p14">
      <p:transition spd="slow" p14:dur="2000" advTm="29897"/>
    </mc:Choice>
    <mc:Fallback>
      <p:transition spd="slow" advTm="29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1A799-1BE3-6696-2783-03DE0E14E9B8}"/>
              </a:ext>
            </a:extLst>
          </p:cNvPr>
          <p:cNvSpPr>
            <a:spLocks noGrp="1"/>
          </p:cNvSpPr>
          <p:nvPr>
            <p:ph type="title"/>
          </p:nvPr>
        </p:nvSpPr>
        <p:spPr/>
        <p:txBody>
          <a:bodyPr/>
          <a:lstStyle/>
          <a:p>
            <a:r>
              <a:rPr lang="en-GB"/>
              <a:t>Risk Factors Affecting Health</a:t>
            </a:r>
          </a:p>
        </p:txBody>
      </p:sp>
      <p:graphicFrame>
        <p:nvGraphicFramePr>
          <p:cNvPr id="7" name="Content Placeholder 6">
            <a:extLst>
              <a:ext uri="{FF2B5EF4-FFF2-40B4-BE49-F238E27FC236}">
                <a16:creationId xmlns:a16="http://schemas.microsoft.com/office/drawing/2014/main" id="{429FDE3A-BF70-16E8-364C-C73B4B9C6761}"/>
              </a:ext>
            </a:extLst>
          </p:cNvPr>
          <p:cNvGraphicFramePr>
            <a:graphicFrameLocks noGrp="1"/>
          </p:cNvGraphicFramePr>
          <p:nvPr>
            <p:ph idx="1"/>
            <p:extLst>
              <p:ext uri="{D42A27DB-BD31-4B8C-83A1-F6EECF244321}">
                <p14:modId xmlns:p14="http://schemas.microsoft.com/office/powerpoint/2010/main" val="1783835785"/>
              </p:ext>
            </p:extLst>
          </p:nvPr>
        </p:nvGraphicFramePr>
        <p:xfrm>
          <a:off x="235974" y="1743352"/>
          <a:ext cx="7332769" cy="48627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3AE57B51-BA6F-D8A7-864B-E4DAEDD025C2}"/>
              </a:ext>
            </a:extLst>
          </p:cNvPr>
          <p:cNvPicPr>
            <a:picLocks noChangeAspect="1"/>
          </p:cNvPicPr>
          <p:nvPr/>
        </p:nvPicPr>
        <p:blipFill>
          <a:blip r:embed="rId10"/>
          <a:stretch>
            <a:fillRect/>
          </a:stretch>
        </p:blipFill>
        <p:spPr>
          <a:xfrm>
            <a:off x="7568743" y="1743352"/>
            <a:ext cx="4346893" cy="3282968"/>
          </a:xfrm>
          <a:prstGeom prst="rect">
            <a:avLst/>
          </a:prstGeom>
        </p:spPr>
      </p:pic>
      <p:pic>
        <p:nvPicPr>
          <p:cNvPr id="3" name="Recorded Sound">
            <a:hlinkClick r:id="" action="ppaction://media"/>
            <a:extLst>
              <a:ext uri="{FF2B5EF4-FFF2-40B4-BE49-F238E27FC236}">
                <a16:creationId xmlns:a16="http://schemas.microsoft.com/office/drawing/2014/main" id="{311190F9-CC48-0AAA-CA20-5679812BFE0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74655073"/>
      </p:ext>
    </p:extLst>
  </p:cSld>
  <p:clrMapOvr>
    <a:masterClrMapping/>
  </p:clrMapOvr>
  <mc:AlternateContent xmlns:mc="http://schemas.openxmlformats.org/markup-compatibility/2006">
    <mc:Choice xmlns:p14="http://schemas.microsoft.com/office/powerpoint/2010/main" Requires="p14">
      <p:transition spd="slow" p14:dur="2000" advTm="34957"/>
    </mc:Choice>
    <mc:Fallback>
      <p:transition spd="slow" advTm="34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9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B765-C20F-4BDE-AF53-6F34311BADC0}"/>
              </a:ext>
            </a:extLst>
          </p:cNvPr>
          <p:cNvSpPr>
            <a:spLocks noGrp="1"/>
          </p:cNvSpPr>
          <p:nvPr>
            <p:ph type="title"/>
          </p:nvPr>
        </p:nvSpPr>
        <p:spPr/>
        <p:txBody>
          <a:bodyPr/>
          <a:lstStyle/>
          <a:p>
            <a:r>
              <a:rPr lang="en-GB"/>
              <a:t>Initial Assessment and Care Planning</a:t>
            </a:r>
          </a:p>
        </p:txBody>
      </p:sp>
      <p:graphicFrame>
        <p:nvGraphicFramePr>
          <p:cNvPr id="4" name="Content Placeholder 3">
            <a:extLst>
              <a:ext uri="{FF2B5EF4-FFF2-40B4-BE49-F238E27FC236}">
                <a16:creationId xmlns:a16="http://schemas.microsoft.com/office/drawing/2014/main" id="{D35A2CE1-D29F-5731-3546-D98237135F4A}"/>
              </a:ext>
            </a:extLst>
          </p:cNvPr>
          <p:cNvGraphicFramePr>
            <a:graphicFrameLocks noGrp="1"/>
          </p:cNvGraphicFramePr>
          <p:nvPr>
            <p:ph idx="1"/>
            <p:extLst>
              <p:ext uri="{D42A27DB-BD31-4B8C-83A1-F6EECF244321}">
                <p14:modId xmlns:p14="http://schemas.microsoft.com/office/powerpoint/2010/main" val="2091937890"/>
              </p:ext>
            </p:extLst>
          </p:nvPr>
        </p:nvGraphicFramePr>
        <p:xfrm>
          <a:off x="398206" y="1919673"/>
          <a:ext cx="11267768" cy="40239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C58A950-7EA8-F3AD-BCFE-A19ADE342C8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10721632"/>
      </p:ext>
    </p:extLst>
  </p:cSld>
  <p:clrMapOvr>
    <a:masterClrMapping/>
  </p:clrMapOvr>
  <mc:AlternateContent xmlns:mc="http://schemas.openxmlformats.org/markup-compatibility/2006">
    <mc:Choice xmlns:p14="http://schemas.microsoft.com/office/powerpoint/2010/main" Requires="p14">
      <p:transition spd="slow" p14:dur="2000" advTm="32633"/>
    </mc:Choice>
    <mc:Fallback>
      <p:transition spd="slow" advTm="32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9D3E-E037-A7CB-00AC-C40C299F3A63}"/>
              </a:ext>
            </a:extLst>
          </p:cNvPr>
          <p:cNvSpPr>
            <a:spLocks noGrp="1"/>
          </p:cNvSpPr>
          <p:nvPr>
            <p:ph type="title"/>
          </p:nvPr>
        </p:nvSpPr>
        <p:spPr>
          <a:xfrm>
            <a:off x="905256" y="590668"/>
            <a:ext cx="9914859" cy="443653"/>
          </a:xfrm>
        </p:spPr>
        <p:txBody>
          <a:bodyPr>
            <a:normAutofit fontScale="90000"/>
          </a:bodyPr>
          <a:lstStyle/>
          <a:p>
            <a:r>
              <a:rPr lang="en-GB"/>
              <a:t>Lifestyle Management Interventions</a:t>
            </a:r>
          </a:p>
        </p:txBody>
      </p:sp>
      <p:graphicFrame>
        <p:nvGraphicFramePr>
          <p:cNvPr id="4" name="Content Placeholder 3">
            <a:extLst>
              <a:ext uri="{FF2B5EF4-FFF2-40B4-BE49-F238E27FC236}">
                <a16:creationId xmlns:a16="http://schemas.microsoft.com/office/drawing/2014/main" id="{9E5E7C3B-D278-9D87-95DB-242E66B0F019}"/>
              </a:ext>
            </a:extLst>
          </p:cNvPr>
          <p:cNvGraphicFramePr>
            <a:graphicFrameLocks noGrp="1"/>
          </p:cNvGraphicFramePr>
          <p:nvPr>
            <p:ph idx="1"/>
            <p:extLst>
              <p:ext uri="{D42A27DB-BD31-4B8C-83A1-F6EECF244321}">
                <p14:modId xmlns:p14="http://schemas.microsoft.com/office/powerpoint/2010/main" val="2107848963"/>
              </p:ext>
            </p:extLst>
          </p:nvPr>
        </p:nvGraphicFramePr>
        <p:xfrm>
          <a:off x="140109" y="1274164"/>
          <a:ext cx="11911781" cy="54425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46D22B94-FA2F-D2C9-DC13-D515D1523BC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745528"/>
      </p:ext>
    </p:extLst>
  </p:cSld>
  <p:clrMapOvr>
    <a:masterClrMapping/>
  </p:clrMapOvr>
  <mc:AlternateContent xmlns:mc="http://schemas.openxmlformats.org/markup-compatibility/2006">
    <mc:Choice xmlns:p14="http://schemas.microsoft.com/office/powerpoint/2010/main" Requires="p14">
      <p:transition spd="slow" p14:dur="2000" advTm="34766"/>
    </mc:Choice>
    <mc:Fallback>
      <p:transition spd="slow" advTm="34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7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D9EB0-4C21-CA32-939E-462798C98F47}"/>
              </a:ext>
            </a:extLst>
          </p:cNvPr>
          <p:cNvSpPr>
            <a:spLocks noGrp="1"/>
          </p:cNvSpPr>
          <p:nvPr>
            <p:ph type="title"/>
          </p:nvPr>
        </p:nvSpPr>
        <p:spPr/>
        <p:txBody>
          <a:bodyPr/>
          <a:lstStyle/>
          <a:p>
            <a:r>
              <a:rPr lang="en-GB"/>
              <a:t>Pharmacological Management</a:t>
            </a:r>
          </a:p>
        </p:txBody>
      </p:sp>
      <p:graphicFrame>
        <p:nvGraphicFramePr>
          <p:cNvPr id="4" name="Content Placeholder 3">
            <a:extLst>
              <a:ext uri="{FF2B5EF4-FFF2-40B4-BE49-F238E27FC236}">
                <a16:creationId xmlns:a16="http://schemas.microsoft.com/office/drawing/2014/main" id="{6FB43AE9-8312-1665-6F5C-34201AD40A9A}"/>
              </a:ext>
            </a:extLst>
          </p:cNvPr>
          <p:cNvGraphicFramePr>
            <a:graphicFrameLocks noGrp="1"/>
          </p:cNvGraphicFramePr>
          <p:nvPr>
            <p:ph idx="1"/>
            <p:extLst>
              <p:ext uri="{D42A27DB-BD31-4B8C-83A1-F6EECF244321}">
                <p14:modId xmlns:p14="http://schemas.microsoft.com/office/powerpoint/2010/main" val="3004699382"/>
              </p:ext>
            </p:extLst>
          </p:nvPr>
        </p:nvGraphicFramePr>
        <p:xfrm>
          <a:off x="412955" y="1681316"/>
          <a:ext cx="11341509" cy="45860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2F998DE-8BB7-9ABD-CBA9-F2CC0CDF0D2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89861402"/>
      </p:ext>
    </p:extLst>
  </p:cSld>
  <p:clrMapOvr>
    <a:masterClrMapping/>
  </p:clrMapOvr>
  <mc:AlternateContent xmlns:mc="http://schemas.openxmlformats.org/markup-compatibility/2006">
    <mc:Choice xmlns:p14="http://schemas.microsoft.com/office/powerpoint/2010/main" Requires="p14">
      <p:transition spd="slow" p14:dur="2000" advTm="35695"/>
    </mc:Choice>
    <mc:Fallback>
      <p:transition spd="slow" advTm="35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38E59FE-7D5E-44AE-9A51-08FBB00B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14AE609-8241-55B0-49CA-64932FBCF3A0}"/>
              </a:ext>
            </a:extLst>
          </p:cNvPr>
          <p:cNvPicPr>
            <a:picLocks noChangeAspect="1"/>
          </p:cNvPicPr>
          <p:nvPr/>
        </p:nvPicPr>
        <p:blipFill>
          <a:blip r:embed="rId5">
            <a:extLst>
              <a:ext uri="{28A0092B-C50C-407E-A947-70E740481C1C}">
                <a14:useLocalDpi xmlns:a14="http://schemas.microsoft.com/office/drawing/2010/main" val="0"/>
              </a:ext>
            </a:extLst>
          </a:blip>
          <a:srcRect l="21224" r="28002"/>
          <a:stretch>
            <a:fillRect/>
          </a:stretch>
        </p:blipFill>
        <p:spPr>
          <a:xfrm>
            <a:off x="7924803" y="1"/>
            <a:ext cx="4267197" cy="6870626"/>
          </a:xfrm>
          <a:prstGeom prst="rect">
            <a:avLst/>
          </a:prstGeom>
        </p:spPr>
      </p:pic>
      <p:sp>
        <p:nvSpPr>
          <p:cNvPr id="14" name="Freeform: Shape 13">
            <a:extLst>
              <a:ext uri="{FF2B5EF4-FFF2-40B4-BE49-F238E27FC236}">
                <a16:creationId xmlns:a16="http://schemas.microsoft.com/office/drawing/2014/main" id="{454757A4-999E-4582-917C-9C73BFEA9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1BAE6AD2-77FD-438C-B9EE-3347535CE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3DB611-503C-D1AA-F1BB-CBC477DDA03D}"/>
              </a:ext>
            </a:extLst>
          </p:cNvPr>
          <p:cNvSpPr>
            <a:spLocks noGrp="1"/>
          </p:cNvSpPr>
          <p:nvPr>
            <p:ph type="title"/>
          </p:nvPr>
        </p:nvSpPr>
        <p:spPr>
          <a:xfrm>
            <a:off x="914401" y="591668"/>
            <a:ext cx="6397496" cy="1544951"/>
          </a:xfrm>
        </p:spPr>
        <p:txBody>
          <a:bodyPr>
            <a:normAutofit/>
          </a:bodyPr>
          <a:lstStyle/>
          <a:p>
            <a:r>
              <a:rPr lang="en-GB"/>
              <a:t>Monitoring and Ongoing Review</a:t>
            </a:r>
          </a:p>
        </p:txBody>
      </p:sp>
      <p:graphicFrame>
        <p:nvGraphicFramePr>
          <p:cNvPr id="8" name="Content Placeholder 7">
            <a:extLst>
              <a:ext uri="{FF2B5EF4-FFF2-40B4-BE49-F238E27FC236}">
                <a16:creationId xmlns:a16="http://schemas.microsoft.com/office/drawing/2014/main" id="{80EA2DF3-1FC5-5BAC-1150-80FC41D29825}"/>
              </a:ext>
            </a:extLst>
          </p:cNvPr>
          <p:cNvGraphicFramePr>
            <a:graphicFrameLocks noGrp="1"/>
          </p:cNvGraphicFramePr>
          <p:nvPr>
            <p:ph idx="1"/>
            <p:extLst>
              <p:ext uri="{D42A27DB-BD31-4B8C-83A1-F6EECF244321}">
                <p14:modId xmlns:p14="http://schemas.microsoft.com/office/powerpoint/2010/main" val="2958234222"/>
              </p:ext>
            </p:extLst>
          </p:nvPr>
        </p:nvGraphicFramePr>
        <p:xfrm>
          <a:off x="191729" y="2143910"/>
          <a:ext cx="7120165" cy="434538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526C3A5D-6001-E467-7A8A-9853A534FEE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69414360"/>
      </p:ext>
    </p:extLst>
  </p:cSld>
  <p:clrMapOvr>
    <a:masterClrMapping/>
  </p:clrMapOvr>
  <mc:AlternateContent xmlns:mc="http://schemas.openxmlformats.org/markup-compatibility/2006">
    <mc:Choice xmlns:p14="http://schemas.microsoft.com/office/powerpoint/2010/main" Requires="p14">
      <p:transition spd="slow" p14:dur="2000" advTm="33141"/>
    </mc:Choice>
    <mc:Fallback>
      <p:transition spd="slow" advTm="33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E3C61-9711-51C0-1403-AFA1F39403A0}"/>
              </a:ext>
            </a:extLst>
          </p:cNvPr>
          <p:cNvSpPr>
            <a:spLocks noGrp="1"/>
          </p:cNvSpPr>
          <p:nvPr>
            <p:ph type="title"/>
          </p:nvPr>
        </p:nvSpPr>
        <p:spPr>
          <a:xfrm>
            <a:off x="905256" y="590668"/>
            <a:ext cx="11173673" cy="707190"/>
          </a:xfrm>
        </p:spPr>
        <p:txBody>
          <a:bodyPr/>
          <a:lstStyle/>
          <a:p>
            <a:r>
              <a:rPr lang="en-GB"/>
              <a:t>Communication and Patient Education</a:t>
            </a:r>
          </a:p>
        </p:txBody>
      </p:sp>
      <p:graphicFrame>
        <p:nvGraphicFramePr>
          <p:cNvPr id="4" name="Content Placeholder 3">
            <a:extLst>
              <a:ext uri="{FF2B5EF4-FFF2-40B4-BE49-F238E27FC236}">
                <a16:creationId xmlns:a16="http://schemas.microsoft.com/office/drawing/2014/main" id="{B1D929A9-CB74-FD1B-B390-E6C76838D698}"/>
              </a:ext>
            </a:extLst>
          </p:cNvPr>
          <p:cNvGraphicFramePr>
            <a:graphicFrameLocks noGrp="1"/>
          </p:cNvGraphicFramePr>
          <p:nvPr>
            <p:ph idx="1"/>
            <p:extLst>
              <p:ext uri="{D42A27DB-BD31-4B8C-83A1-F6EECF244321}">
                <p14:modId xmlns:p14="http://schemas.microsoft.com/office/powerpoint/2010/main" val="2759338623"/>
              </p:ext>
            </p:extLst>
          </p:nvPr>
        </p:nvGraphicFramePr>
        <p:xfrm>
          <a:off x="661219" y="1638721"/>
          <a:ext cx="10869561" cy="46286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925B618-562D-C852-45EF-6CA37209B4F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37061727"/>
      </p:ext>
    </p:extLst>
  </p:cSld>
  <p:clrMapOvr>
    <a:masterClrMapping/>
  </p:clrMapOvr>
  <mc:AlternateContent xmlns:mc="http://schemas.openxmlformats.org/markup-compatibility/2006">
    <mc:Choice xmlns:p14="http://schemas.microsoft.com/office/powerpoint/2010/main" Requires="p14">
      <p:transition spd="slow" p14:dur="2000" advTm="34810"/>
    </mc:Choice>
    <mc:Fallback>
      <p:transition spd="slow" advTm="34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8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5824C-F3A9-62DB-EED9-1BBE5D7FAE1E}"/>
              </a:ext>
            </a:extLst>
          </p:cNvPr>
          <p:cNvSpPr>
            <a:spLocks noGrp="1"/>
          </p:cNvSpPr>
          <p:nvPr>
            <p:ph type="title"/>
          </p:nvPr>
        </p:nvSpPr>
        <p:spPr/>
        <p:txBody>
          <a:bodyPr/>
          <a:lstStyle/>
          <a:p>
            <a:r>
              <a:rPr lang="en-GB"/>
              <a:t>Ethical Considerations in Care</a:t>
            </a:r>
          </a:p>
        </p:txBody>
      </p:sp>
      <p:graphicFrame>
        <p:nvGraphicFramePr>
          <p:cNvPr id="6" name="Content Placeholder 5">
            <a:extLst>
              <a:ext uri="{FF2B5EF4-FFF2-40B4-BE49-F238E27FC236}">
                <a16:creationId xmlns:a16="http://schemas.microsoft.com/office/drawing/2014/main" id="{D46A7AC0-B992-6DAF-A4CE-295288FC71C7}"/>
              </a:ext>
            </a:extLst>
          </p:cNvPr>
          <p:cNvGraphicFramePr>
            <a:graphicFrameLocks noGrp="1"/>
          </p:cNvGraphicFramePr>
          <p:nvPr>
            <p:ph idx="1"/>
            <p:extLst>
              <p:ext uri="{D42A27DB-BD31-4B8C-83A1-F6EECF244321}">
                <p14:modId xmlns:p14="http://schemas.microsoft.com/office/powerpoint/2010/main" val="401473064"/>
              </p:ext>
            </p:extLst>
          </p:nvPr>
        </p:nvGraphicFramePr>
        <p:xfrm>
          <a:off x="206477" y="1919673"/>
          <a:ext cx="5889524" cy="45843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58D8DAF4-DA83-066C-5A46-E08A14960F86}"/>
              </a:ext>
            </a:extLst>
          </p:cNvPr>
          <p:cNvPicPr>
            <a:picLocks noChangeAspect="1"/>
          </p:cNvPicPr>
          <p:nvPr/>
        </p:nvPicPr>
        <p:blipFill>
          <a:blip r:embed="rId10"/>
          <a:stretch>
            <a:fillRect/>
          </a:stretch>
        </p:blipFill>
        <p:spPr>
          <a:xfrm>
            <a:off x="6096000" y="2359741"/>
            <a:ext cx="5591081" cy="2694659"/>
          </a:xfrm>
          <a:prstGeom prst="rect">
            <a:avLst/>
          </a:prstGeom>
        </p:spPr>
      </p:pic>
      <p:pic>
        <p:nvPicPr>
          <p:cNvPr id="3" name="Recorded Sound">
            <a:hlinkClick r:id="" action="ppaction://media"/>
            <a:extLst>
              <a:ext uri="{FF2B5EF4-FFF2-40B4-BE49-F238E27FC236}">
                <a16:creationId xmlns:a16="http://schemas.microsoft.com/office/drawing/2014/main" id="{F9E21449-2178-26ED-F52A-DF494234E8D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38878305"/>
      </p:ext>
    </p:extLst>
  </p:cSld>
  <p:clrMapOvr>
    <a:masterClrMapping/>
  </p:clrMapOvr>
  <mc:AlternateContent xmlns:mc="http://schemas.openxmlformats.org/markup-compatibility/2006">
    <mc:Choice xmlns:p14="http://schemas.microsoft.com/office/powerpoint/2010/main" Requires="p14">
      <p:transition spd="slow" p14:dur="2000" advTm="29296"/>
    </mc:Choice>
    <mc:Fallback>
      <p:transition spd="slow" advTm="29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2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5B8AD-8F46-E985-8ACA-EF7139534584}"/>
              </a:ext>
            </a:extLst>
          </p:cNvPr>
          <p:cNvSpPr>
            <a:spLocks noGrp="1"/>
          </p:cNvSpPr>
          <p:nvPr>
            <p:ph type="title"/>
          </p:nvPr>
        </p:nvSpPr>
        <p:spPr/>
        <p:txBody>
          <a:bodyPr/>
          <a:lstStyle/>
          <a:p>
            <a:r>
              <a:rPr lang="en-GB"/>
              <a:t>Expected Outcomes of the Care Plan</a:t>
            </a:r>
          </a:p>
        </p:txBody>
      </p:sp>
      <p:graphicFrame>
        <p:nvGraphicFramePr>
          <p:cNvPr id="4" name="Content Placeholder 3">
            <a:extLst>
              <a:ext uri="{FF2B5EF4-FFF2-40B4-BE49-F238E27FC236}">
                <a16:creationId xmlns:a16="http://schemas.microsoft.com/office/drawing/2014/main" id="{86A1663F-65AD-6E70-FB1E-DF1BB6F418FE}"/>
              </a:ext>
            </a:extLst>
          </p:cNvPr>
          <p:cNvGraphicFramePr>
            <a:graphicFrameLocks noGrp="1"/>
          </p:cNvGraphicFramePr>
          <p:nvPr>
            <p:ph idx="1"/>
            <p:extLst>
              <p:ext uri="{D42A27DB-BD31-4B8C-83A1-F6EECF244321}">
                <p14:modId xmlns:p14="http://schemas.microsoft.com/office/powerpoint/2010/main" val="752820697"/>
              </p:ext>
            </p:extLst>
          </p:nvPr>
        </p:nvGraphicFramePr>
        <p:xfrm>
          <a:off x="914400" y="1919673"/>
          <a:ext cx="9914860" cy="4123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52B4A31-BBB5-5A31-79DF-FFACCE18357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23633062"/>
      </p:ext>
    </p:extLst>
  </p:cSld>
  <p:clrMapOvr>
    <a:masterClrMapping/>
  </p:clrMapOvr>
  <mc:AlternateContent xmlns:mc="http://schemas.openxmlformats.org/markup-compatibility/2006">
    <mc:Choice xmlns:p14="http://schemas.microsoft.com/office/powerpoint/2010/main" Requires="p14">
      <p:transition spd="slow" p14:dur="2000" advTm="26247"/>
    </mc:Choice>
    <mc:Fallback>
      <p:transition spd="slow" advTm="2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C3CBF-8DDA-BE1D-FC69-037F2AE003B7}"/>
              </a:ext>
            </a:extLst>
          </p:cNvPr>
          <p:cNvSpPr>
            <a:spLocks noGrp="1"/>
          </p:cNvSpPr>
          <p:nvPr>
            <p:ph type="title"/>
          </p:nvPr>
        </p:nvSpPr>
        <p:spPr/>
        <p:txBody>
          <a:bodyPr/>
          <a:lstStyle/>
          <a:p>
            <a:r>
              <a:rPr lang="en-US"/>
              <a:t>Recommendations</a:t>
            </a:r>
            <a:endParaRPr lang="en-GB"/>
          </a:p>
        </p:txBody>
      </p:sp>
      <p:graphicFrame>
        <p:nvGraphicFramePr>
          <p:cNvPr id="4" name="Content Placeholder 3">
            <a:extLst>
              <a:ext uri="{FF2B5EF4-FFF2-40B4-BE49-F238E27FC236}">
                <a16:creationId xmlns:a16="http://schemas.microsoft.com/office/drawing/2014/main" id="{FE86EF06-A248-44C1-945F-8D3E991FFDD1}"/>
              </a:ext>
            </a:extLst>
          </p:cNvPr>
          <p:cNvGraphicFramePr>
            <a:graphicFrameLocks noGrp="1"/>
          </p:cNvGraphicFramePr>
          <p:nvPr>
            <p:ph idx="1"/>
            <p:extLst>
              <p:ext uri="{D42A27DB-BD31-4B8C-83A1-F6EECF244321}">
                <p14:modId xmlns:p14="http://schemas.microsoft.com/office/powerpoint/2010/main" val="3677504467"/>
              </p:ext>
            </p:extLst>
          </p:nvPr>
        </p:nvGraphicFramePr>
        <p:xfrm>
          <a:off x="181897" y="1668950"/>
          <a:ext cx="11828206" cy="47613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F7756D9-4196-00FD-8C1F-F1B0261E7B2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76146979"/>
      </p:ext>
    </p:extLst>
  </p:cSld>
  <p:clrMapOvr>
    <a:masterClrMapping/>
  </p:clrMapOvr>
  <mc:AlternateContent xmlns:mc="http://schemas.openxmlformats.org/markup-compatibility/2006">
    <mc:Choice xmlns:p14="http://schemas.microsoft.com/office/powerpoint/2010/main" Requires="p14">
      <p:transition spd="slow" p14:dur="2000" advTm="29391"/>
    </mc:Choice>
    <mc:Fallback>
      <p:transition spd="slow" advTm="29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3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C1420-3381-BC75-3C22-313ECCA25BCB}"/>
              </a:ext>
            </a:extLst>
          </p:cNvPr>
          <p:cNvSpPr>
            <a:spLocks noGrp="1"/>
          </p:cNvSpPr>
          <p:nvPr>
            <p:ph type="title"/>
          </p:nvPr>
        </p:nvSpPr>
        <p:spPr/>
        <p:txBody>
          <a:bodyPr/>
          <a:lstStyle/>
          <a:p>
            <a:r>
              <a:rPr lang="en-US"/>
              <a:t>Conclusion</a:t>
            </a:r>
            <a:endParaRPr lang="en-GB"/>
          </a:p>
        </p:txBody>
      </p:sp>
      <p:graphicFrame>
        <p:nvGraphicFramePr>
          <p:cNvPr id="4" name="Content Placeholder 3">
            <a:extLst>
              <a:ext uri="{FF2B5EF4-FFF2-40B4-BE49-F238E27FC236}">
                <a16:creationId xmlns:a16="http://schemas.microsoft.com/office/drawing/2014/main" id="{63163C27-7904-7D11-FF8F-D147F594B049}"/>
              </a:ext>
            </a:extLst>
          </p:cNvPr>
          <p:cNvGraphicFramePr>
            <a:graphicFrameLocks noGrp="1"/>
          </p:cNvGraphicFramePr>
          <p:nvPr>
            <p:ph idx="1"/>
            <p:extLst>
              <p:ext uri="{D42A27DB-BD31-4B8C-83A1-F6EECF244321}">
                <p14:modId xmlns:p14="http://schemas.microsoft.com/office/powerpoint/2010/main" val="3406052780"/>
              </p:ext>
            </p:extLst>
          </p:nvPr>
        </p:nvGraphicFramePr>
        <p:xfrm>
          <a:off x="292510" y="1919672"/>
          <a:ext cx="11606980" cy="39501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4E0F1AAD-97AF-9ADD-728D-6B92B024DD3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360651914"/>
      </p:ext>
    </p:extLst>
  </p:cSld>
  <p:clrMapOvr>
    <a:masterClrMapping/>
  </p:clrMapOvr>
  <mc:AlternateContent xmlns:mc="http://schemas.openxmlformats.org/markup-compatibility/2006">
    <mc:Choice xmlns:p14="http://schemas.microsoft.com/office/powerpoint/2010/main" Requires="p14">
      <p:transition spd="slow" p14:dur="2000" advTm="23596"/>
    </mc:Choice>
    <mc:Fallback>
      <p:transition spd="slow" advTm="23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5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313E-4ABD-9027-8F5F-A4C57917613F}"/>
              </a:ext>
            </a:extLst>
          </p:cNvPr>
          <p:cNvSpPr>
            <a:spLocks noGrp="1"/>
          </p:cNvSpPr>
          <p:nvPr>
            <p:ph type="title"/>
          </p:nvPr>
        </p:nvSpPr>
        <p:spPr>
          <a:xfrm>
            <a:off x="905256" y="590668"/>
            <a:ext cx="9914859" cy="45719"/>
          </a:xfrm>
        </p:spPr>
        <p:txBody>
          <a:bodyPr>
            <a:normAutofit fontScale="90000"/>
          </a:bodyPr>
          <a:lstStyle/>
          <a:p>
            <a:r>
              <a:rPr lang="en-US"/>
              <a:t>References</a:t>
            </a:r>
            <a:endParaRPr lang="en-GB"/>
          </a:p>
        </p:txBody>
      </p:sp>
      <p:sp>
        <p:nvSpPr>
          <p:cNvPr id="3" name="Content Placeholder 2">
            <a:extLst>
              <a:ext uri="{FF2B5EF4-FFF2-40B4-BE49-F238E27FC236}">
                <a16:creationId xmlns:a16="http://schemas.microsoft.com/office/drawing/2014/main" id="{DF3F7329-B3A2-087C-62D0-48362112B496}"/>
              </a:ext>
            </a:extLst>
          </p:cNvPr>
          <p:cNvSpPr>
            <a:spLocks noGrp="1"/>
          </p:cNvSpPr>
          <p:nvPr>
            <p:ph idx="1"/>
          </p:nvPr>
        </p:nvSpPr>
        <p:spPr>
          <a:xfrm>
            <a:off x="133005" y="1005273"/>
            <a:ext cx="11737570" cy="4123318"/>
          </a:xfrm>
        </p:spPr>
        <p:txBody>
          <a:bodyPr>
            <a:noAutofit/>
          </a:bodyPr>
          <a:lstStyle/>
          <a:p>
            <a:pPr algn="just"/>
            <a:r>
              <a:rPr lang="en-GB" sz="1100">
                <a:latin typeface="Times New Roman" panose="02020603050405020304" pitchFamily="18" charset="0"/>
                <a:cs typeface="Times New Roman" panose="02020603050405020304" pitchFamily="18" charset="0"/>
              </a:rPr>
              <a:t>Baker, C., </a:t>
            </a:r>
            <a:r>
              <a:rPr lang="en-GB" sz="1100" err="1">
                <a:latin typeface="Times New Roman" panose="02020603050405020304" pitchFamily="18" charset="0"/>
                <a:cs typeface="Times New Roman" panose="02020603050405020304" pitchFamily="18" charset="0"/>
              </a:rPr>
              <a:t>Retzik</a:t>
            </a:r>
            <a:r>
              <a:rPr lang="en-GB" sz="1100">
                <a:latin typeface="Times New Roman" panose="02020603050405020304" pitchFamily="18" charset="0"/>
                <a:cs typeface="Times New Roman" panose="02020603050405020304" pitchFamily="18" charset="0"/>
              </a:rPr>
              <a:t>-Stahr, C., Singh, V., </a:t>
            </a:r>
            <a:r>
              <a:rPr lang="en-GB" sz="1100" err="1">
                <a:latin typeface="Times New Roman" panose="02020603050405020304" pitchFamily="18" charset="0"/>
                <a:cs typeface="Times New Roman" panose="02020603050405020304" pitchFamily="18" charset="0"/>
              </a:rPr>
              <a:t>Plomondon</a:t>
            </a:r>
            <a:r>
              <a:rPr lang="en-GB" sz="1100">
                <a:latin typeface="Times New Roman" panose="02020603050405020304" pitchFamily="18" charset="0"/>
                <a:cs typeface="Times New Roman" panose="02020603050405020304" pitchFamily="18" charset="0"/>
              </a:rPr>
              <a:t>, R., Anderson, V. and Rasouli, N. (2021) Should metformin remain the first-line therapy for treatment of type 2 diabetes?. </a:t>
            </a:r>
            <a:r>
              <a:rPr lang="en-GB" sz="1100" i="1">
                <a:latin typeface="Times New Roman" panose="02020603050405020304" pitchFamily="18" charset="0"/>
                <a:cs typeface="Times New Roman" panose="02020603050405020304" pitchFamily="18" charset="0"/>
              </a:rPr>
              <a:t>Therapeutic advances in endocrinology and metabolism</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12</a:t>
            </a:r>
            <a:r>
              <a:rPr lang="en-GB" sz="1100">
                <a:latin typeface="Times New Roman" panose="02020603050405020304" pitchFamily="18" charset="0"/>
                <a:cs typeface="Times New Roman" panose="02020603050405020304" pitchFamily="18" charset="0"/>
              </a:rPr>
              <a:t>, p.2042018820980225.</a:t>
            </a:r>
          </a:p>
          <a:p>
            <a:pPr algn="just"/>
            <a:r>
              <a:rPr lang="en-GB" sz="1100">
                <a:latin typeface="Times New Roman" panose="02020603050405020304" pitchFamily="18" charset="0"/>
                <a:cs typeface="Times New Roman" panose="02020603050405020304" pitchFamily="18" charset="0"/>
              </a:rPr>
              <a:t>Beltrán-Carrillo, V.J., </a:t>
            </a:r>
            <a:r>
              <a:rPr lang="en-GB" sz="1100" err="1">
                <a:latin typeface="Times New Roman" panose="02020603050405020304" pitchFamily="18" charset="0"/>
                <a:cs typeface="Times New Roman" panose="02020603050405020304" pitchFamily="18" charset="0"/>
              </a:rPr>
              <a:t>Megías</a:t>
            </a:r>
            <a:r>
              <a:rPr lang="en-GB" sz="1100">
                <a:latin typeface="Times New Roman" panose="02020603050405020304" pitchFamily="18" charset="0"/>
                <a:cs typeface="Times New Roman" panose="02020603050405020304" pitchFamily="18" charset="0"/>
              </a:rPr>
              <a:t>, Á., González-</a:t>
            </a:r>
            <a:r>
              <a:rPr lang="en-GB" sz="1100" err="1">
                <a:latin typeface="Times New Roman" panose="02020603050405020304" pitchFamily="18" charset="0"/>
                <a:cs typeface="Times New Roman" panose="02020603050405020304" pitchFamily="18" charset="0"/>
              </a:rPr>
              <a:t>Cutre</a:t>
            </a:r>
            <a:r>
              <a:rPr lang="en-GB" sz="1100">
                <a:latin typeface="Times New Roman" panose="02020603050405020304" pitchFamily="18" charset="0"/>
                <a:cs typeface="Times New Roman" panose="02020603050405020304" pitchFamily="18" charset="0"/>
              </a:rPr>
              <a:t>, D. and Jiménez-</a:t>
            </a:r>
            <a:r>
              <a:rPr lang="en-GB" sz="1100" err="1">
                <a:latin typeface="Times New Roman" panose="02020603050405020304" pitchFamily="18" charset="0"/>
                <a:cs typeface="Times New Roman" panose="02020603050405020304" pitchFamily="18" charset="0"/>
              </a:rPr>
              <a:t>Loaisa</a:t>
            </a:r>
            <a:r>
              <a:rPr lang="en-GB" sz="1100">
                <a:latin typeface="Times New Roman" panose="02020603050405020304" pitchFamily="18" charset="0"/>
                <a:cs typeface="Times New Roman" panose="02020603050405020304" pitchFamily="18" charset="0"/>
              </a:rPr>
              <a:t>, A., (2022). Elements behind sedentary lifestyles and unhealthy eating habits in individuals with severe obesity. </a:t>
            </a:r>
            <a:r>
              <a:rPr lang="en-GB" sz="1100" i="1">
                <a:latin typeface="Times New Roman" panose="02020603050405020304" pitchFamily="18" charset="0"/>
                <a:cs typeface="Times New Roman" panose="02020603050405020304" pitchFamily="18" charset="0"/>
              </a:rPr>
              <a:t>International Journal of Qualitative Studies on Health and Well-Being</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17</a:t>
            </a:r>
            <a:r>
              <a:rPr lang="en-GB" sz="1100">
                <a:latin typeface="Times New Roman" panose="02020603050405020304" pitchFamily="18" charset="0"/>
                <a:cs typeface="Times New Roman" panose="02020603050405020304" pitchFamily="18" charset="0"/>
              </a:rPr>
              <a:t>(1), p.2056967.</a:t>
            </a:r>
          </a:p>
          <a:p>
            <a:pPr algn="just"/>
            <a:r>
              <a:rPr lang="en-GB" sz="1100">
                <a:latin typeface="Times New Roman" panose="02020603050405020304" pitchFamily="18" charset="0"/>
                <a:cs typeface="Times New Roman" panose="02020603050405020304" pitchFamily="18" charset="0"/>
              </a:rPr>
              <a:t>Bergmark, B.A., Scirica, B.M., Steg, P.G., </a:t>
            </a:r>
            <a:r>
              <a:rPr lang="en-GB" sz="1100" err="1">
                <a:latin typeface="Times New Roman" panose="02020603050405020304" pitchFamily="18" charset="0"/>
                <a:cs typeface="Times New Roman" panose="02020603050405020304" pitchFamily="18" charset="0"/>
              </a:rPr>
              <a:t>Fanola</a:t>
            </a:r>
            <a:r>
              <a:rPr lang="en-GB" sz="1100">
                <a:latin typeface="Times New Roman" panose="02020603050405020304" pitchFamily="18" charset="0"/>
                <a:cs typeface="Times New Roman" panose="02020603050405020304" pitchFamily="18" charset="0"/>
              </a:rPr>
              <a:t>, C.L., </a:t>
            </a:r>
            <a:r>
              <a:rPr lang="en-GB" sz="1100" err="1">
                <a:latin typeface="Times New Roman" panose="02020603050405020304" pitchFamily="18" charset="0"/>
                <a:cs typeface="Times New Roman" panose="02020603050405020304" pitchFamily="18" charset="0"/>
              </a:rPr>
              <a:t>Gurmu</a:t>
            </a:r>
            <a:r>
              <a:rPr lang="en-GB" sz="1100">
                <a:latin typeface="Times New Roman" panose="02020603050405020304" pitchFamily="18" charset="0"/>
                <a:cs typeface="Times New Roman" panose="02020603050405020304" pitchFamily="18" charset="0"/>
              </a:rPr>
              <a:t>, Y., </a:t>
            </a:r>
            <a:r>
              <a:rPr lang="en-GB" sz="1100" err="1">
                <a:latin typeface="Times New Roman" panose="02020603050405020304" pitchFamily="18" charset="0"/>
                <a:cs typeface="Times New Roman" panose="02020603050405020304" pitchFamily="18" charset="0"/>
              </a:rPr>
              <a:t>Mosenzon</a:t>
            </a:r>
            <a:r>
              <a:rPr lang="en-GB" sz="1100">
                <a:latin typeface="Times New Roman" panose="02020603050405020304" pitchFamily="18" charset="0"/>
                <a:cs typeface="Times New Roman" panose="02020603050405020304" pitchFamily="18" charset="0"/>
              </a:rPr>
              <a:t>, O., Cahn, A., Raz, I., Bhatt, D.L. and SAVOR-TIMI 53 Investigators, (2018) Blood pressure and cardiovascular outcomes in patients with diabetes and high cardiovascular risk. </a:t>
            </a:r>
            <a:r>
              <a:rPr lang="en-GB" sz="1100" i="1">
                <a:latin typeface="Times New Roman" panose="02020603050405020304" pitchFamily="18" charset="0"/>
                <a:cs typeface="Times New Roman" panose="02020603050405020304" pitchFamily="18" charset="0"/>
              </a:rPr>
              <a:t>European Heart Journal</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39</a:t>
            </a:r>
            <a:r>
              <a:rPr lang="en-GB" sz="1100">
                <a:latin typeface="Times New Roman" panose="02020603050405020304" pitchFamily="18" charset="0"/>
                <a:cs typeface="Times New Roman" panose="02020603050405020304" pitchFamily="18" charset="0"/>
              </a:rPr>
              <a:t>(24), pp.2255-2262.</a:t>
            </a:r>
          </a:p>
          <a:p>
            <a:pPr algn="just"/>
            <a:r>
              <a:rPr lang="en-GB" sz="1100">
                <a:latin typeface="Times New Roman" panose="02020603050405020304" pitchFamily="18" charset="0"/>
                <a:cs typeface="Times New Roman" panose="02020603050405020304" pitchFamily="18" charset="0"/>
              </a:rPr>
              <a:t>Boulton, A.J., Armstrong, D.G., Kirsner, R.S., Attinger, C.E., Lavery, L.A., Lipsky, B.A., Mills Sr, J.L. and Steinberg, J.S., (2018). Diagnosis and management of diabetic foot complications.</a:t>
            </a:r>
          </a:p>
          <a:p>
            <a:pPr algn="just"/>
            <a:r>
              <a:rPr lang="en-GB" sz="1100">
                <a:latin typeface="Times New Roman" panose="02020603050405020304" pitchFamily="18" charset="0"/>
                <a:cs typeface="Times New Roman" panose="02020603050405020304" pitchFamily="18" charset="0"/>
              </a:rPr>
              <a:t>Chandrasekaran, P. and </a:t>
            </a:r>
            <a:r>
              <a:rPr lang="en-GB" sz="1100" err="1">
                <a:latin typeface="Times New Roman" panose="02020603050405020304" pitchFamily="18" charset="0"/>
                <a:cs typeface="Times New Roman" panose="02020603050405020304" pitchFamily="18" charset="0"/>
              </a:rPr>
              <a:t>Weiskirchen</a:t>
            </a:r>
            <a:r>
              <a:rPr lang="en-GB" sz="1100">
                <a:latin typeface="Times New Roman" panose="02020603050405020304" pitchFamily="18" charset="0"/>
                <a:cs typeface="Times New Roman" panose="02020603050405020304" pitchFamily="18" charset="0"/>
              </a:rPr>
              <a:t>, R. (2024). The role of obesity in type 2 diabetes mellitus—An overview. </a:t>
            </a:r>
            <a:r>
              <a:rPr lang="en-GB" sz="1100" i="1">
                <a:latin typeface="Times New Roman" panose="02020603050405020304" pitchFamily="18" charset="0"/>
                <a:cs typeface="Times New Roman" panose="02020603050405020304" pitchFamily="18" charset="0"/>
              </a:rPr>
              <a:t>International journal of molecular sciences</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25</a:t>
            </a:r>
            <a:r>
              <a:rPr lang="en-GB" sz="1100">
                <a:latin typeface="Times New Roman" panose="02020603050405020304" pitchFamily="18" charset="0"/>
                <a:cs typeface="Times New Roman" panose="02020603050405020304" pitchFamily="18" charset="0"/>
              </a:rPr>
              <a:t>(3), p.1882.</a:t>
            </a:r>
          </a:p>
          <a:p>
            <a:pPr algn="just"/>
            <a:r>
              <a:rPr lang="en-GB" sz="1100">
                <a:latin typeface="Times New Roman" panose="02020603050405020304" pitchFamily="18" charset="0"/>
                <a:cs typeface="Times New Roman" panose="02020603050405020304" pitchFamily="18" charset="0"/>
              </a:rPr>
              <a:t>Dauscher, C. and Molinaro, R., (2017). Complications resulting from uncontrolled diabetes. </a:t>
            </a:r>
            <a:r>
              <a:rPr lang="en-GB" sz="1100" i="1">
                <a:latin typeface="Times New Roman" panose="02020603050405020304" pitchFamily="18" charset="0"/>
                <a:cs typeface="Times New Roman" panose="02020603050405020304" pitchFamily="18" charset="0"/>
              </a:rPr>
              <a:t>Medical Laboratory Observer</a:t>
            </a:r>
            <a:r>
              <a:rPr lang="en-GB" sz="1100">
                <a:latin typeface="Times New Roman" panose="02020603050405020304" pitchFamily="18" charset="0"/>
                <a:cs typeface="Times New Roman" panose="02020603050405020304" pitchFamily="18" charset="0"/>
              </a:rPr>
              <a:t>.</a:t>
            </a:r>
          </a:p>
          <a:p>
            <a:pPr algn="just"/>
            <a:r>
              <a:rPr lang="en-GB" sz="1100">
                <a:latin typeface="Times New Roman" panose="02020603050405020304" pitchFamily="18" charset="0"/>
                <a:cs typeface="Times New Roman" panose="02020603050405020304" pitchFamily="18" charset="0"/>
              </a:rPr>
              <a:t>Espinola, O.P., Tobias, D.K. and Manson, J.E. (2026) The role of lifestyle interventions for the prevention and treatment of type 2 diabetes: a narrative review. </a:t>
            </a:r>
            <a:r>
              <a:rPr lang="en-GB" sz="1100" i="1">
                <a:latin typeface="Times New Roman" panose="02020603050405020304" pitchFamily="18" charset="0"/>
                <a:cs typeface="Times New Roman" panose="02020603050405020304" pitchFamily="18" charset="0"/>
              </a:rPr>
              <a:t>American Journal of Lifestyle Medicine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20</a:t>
            </a:r>
            <a:r>
              <a:rPr lang="en-GB" sz="1100">
                <a:latin typeface="Times New Roman" panose="02020603050405020304" pitchFamily="18" charset="0"/>
                <a:cs typeface="Times New Roman" panose="02020603050405020304" pitchFamily="18" charset="0"/>
              </a:rPr>
              <a:t>(4), pp.515-523.</a:t>
            </a:r>
          </a:p>
          <a:p>
            <a:pPr algn="just"/>
            <a:r>
              <a:rPr lang="en-GB" sz="1100">
                <a:latin typeface="Times New Roman" panose="02020603050405020304" pitchFamily="18" charset="0"/>
                <a:cs typeface="Times New Roman" panose="02020603050405020304" pitchFamily="18" charset="0"/>
              </a:rPr>
              <a:t>Fatima, J., Sadiq, S.M., Ahmed, S., Khan, R. and Uddin, M.N. (2018) Patient medication adherence and the health outcome. </a:t>
            </a:r>
            <a:r>
              <a:rPr lang="en-GB" sz="1100" i="1">
                <a:latin typeface="Times New Roman" panose="02020603050405020304" pitchFamily="18" charset="0"/>
                <a:cs typeface="Times New Roman" panose="02020603050405020304" pitchFamily="18" charset="0"/>
              </a:rPr>
              <a:t>Asian Journal of Pharmaceutical Research</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8</a:t>
            </a:r>
            <a:r>
              <a:rPr lang="en-GB" sz="1100">
                <a:latin typeface="Times New Roman" panose="02020603050405020304" pitchFamily="18" charset="0"/>
                <a:cs typeface="Times New Roman" panose="02020603050405020304" pitchFamily="18" charset="0"/>
              </a:rPr>
              <a:t>(2), pp.78-82.</a:t>
            </a:r>
          </a:p>
          <a:p>
            <a:pPr algn="just"/>
            <a:r>
              <a:rPr lang="en-GB" sz="1100">
                <a:latin typeface="Times New Roman" panose="02020603050405020304" pitchFamily="18" charset="0"/>
                <a:cs typeface="Times New Roman" panose="02020603050405020304" pitchFamily="18" charset="0"/>
              </a:rPr>
              <a:t>Fuhrman, J., (2018). The hidden dangers of fast and processed food. </a:t>
            </a:r>
            <a:r>
              <a:rPr lang="en-GB" sz="1100" i="1">
                <a:latin typeface="Times New Roman" panose="02020603050405020304" pitchFamily="18" charset="0"/>
                <a:cs typeface="Times New Roman" panose="02020603050405020304" pitchFamily="18" charset="0"/>
              </a:rPr>
              <a:t>American journal of lifestyle medicine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12</a:t>
            </a:r>
            <a:r>
              <a:rPr lang="en-GB" sz="1100">
                <a:latin typeface="Times New Roman" panose="02020603050405020304" pitchFamily="18" charset="0"/>
                <a:cs typeface="Times New Roman" panose="02020603050405020304" pitchFamily="18" charset="0"/>
              </a:rPr>
              <a:t>(5), pp.375-381.</a:t>
            </a:r>
          </a:p>
          <a:p>
            <a:pPr algn="just"/>
            <a:r>
              <a:rPr lang="en-GB" sz="1100">
                <a:latin typeface="Times New Roman" panose="02020603050405020304" pitchFamily="18" charset="0"/>
                <a:cs typeface="Times New Roman" panose="02020603050405020304" pitchFamily="18" charset="0"/>
              </a:rPr>
              <a:t>Garcia-Molina, L., Lewis-Mikhael, A.M., Riquelme-Gallego, B., </a:t>
            </a:r>
            <a:r>
              <a:rPr lang="en-GB" sz="1100" err="1">
                <a:latin typeface="Times New Roman" panose="02020603050405020304" pitchFamily="18" charset="0"/>
                <a:cs typeface="Times New Roman" panose="02020603050405020304" pitchFamily="18" charset="0"/>
              </a:rPr>
              <a:t>Cano</a:t>
            </a:r>
            <a:r>
              <a:rPr lang="en-GB" sz="1100">
                <a:latin typeface="Times New Roman" panose="02020603050405020304" pitchFamily="18" charset="0"/>
                <a:cs typeface="Times New Roman" panose="02020603050405020304" pitchFamily="18" charset="0"/>
              </a:rPr>
              <a:t>-Ibanez, N., Oliveras-Lopez, M.J. and Bueno-</a:t>
            </a:r>
            <a:r>
              <a:rPr lang="en-GB" sz="1100" err="1">
                <a:latin typeface="Times New Roman" panose="02020603050405020304" pitchFamily="18" charset="0"/>
                <a:cs typeface="Times New Roman" panose="02020603050405020304" pitchFamily="18" charset="0"/>
              </a:rPr>
              <a:t>Cavanillas</a:t>
            </a:r>
            <a:r>
              <a:rPr lang="en-GB" sz="1100">
                <a:latin typeface="Times New Roman" panose="02020603050405020304" pitchFamily="18" charset="0"/>
                <a:cs typeface="Times New Roman" panose="02020603050405020304" pitchFamily="18" charset="0"/>
              </a:rPr>
              <a:t>, A., (2020) Improving type 2 diabetes mellitus glycaemic control through lifestyle modification implementing diet intervention: a systematic review and meta-analysis. </a:t>
            </a:r>
            <a:r>
              <a:rPr lang="en-GB" sz="1100" i="1">
                <a:latin typeface="Times New Roman" panose="02020603050405020304" pitchFamily="18" charset="0"/>
                <a:cs typeface="Times New Roman" panose="02020603050405020304" pitchFamily="18" charset="0"/>
              </a:rPr>
              <a:t>European journal of nutrition</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59</a:t>
            </a:r>
            <a:r>
              <a:rPr lang="en-GB" sz="1100">
                <a:latin typeface="Times New Roman" panose="02020603050405020304" pitchFamily="18" charset="0"/>
                <a:cs typeface="Times New Roman" panose="02020603050405020304" pitchFamily="18" charset="0"/>
              </a:rPr>
              <a:t>(4), pp.1313-1328.</a:t>
            </a:r>
          </a:p>
          <a:p>
            <a:pPr algn="just"/>
            <a:r>
              <a:rPr lang="en-GB" sz="1100">
                <a:latin typeface="Times New Roman" panose="02020603050405020304" pitchFamily="18" charset="0"/>
                <a:cs typeface="Times New Roman" panose="02020603050405020304" pitchFamily="18" charset="0"/>
              </a:rPr>
              <a:t>Himanshu, D., Ali, W. and </a:t>
            </a:r>
            <a:r>
              <a:rPr lang="en-GB" sz="1100" err="1">
                <a:latin typeface="Times New Roman" panose="02020603050405020304" pitchFamily="18" charset="0"/>
                <a:cs typeface="Times New Roman" panose="02020603050405020304" pitchFamily="18" charset="0"/>
              </a:rPr>
              <a:t>Wamique</a:t>
            </a:r>
            <a:r>
              <a:rPr lang="en-GB" sz="1100">
                <a:latin typeface="Times New Roman" panose="02020603050405020304" pitchFamily="18" charset="0"/>
                <a:cs typeface="Times New Roman" panose="02020603050405020304" pitchFamily="18" charset="0"/>
              </a:rPr>
              <a:t>, M., (2020). Type 2 diabetes mellitus: pathogenesis and genetic diagnosis. </a:t>
            </a:r>
            <a:r>
              <a:rPr lang="en-GB" sz="1100" i="1">
                <a:latin typeface="Times New Roman" panose="02020603050405020304" pitchFamily="18" charset="0"/>
                <a:cs typeface="Times New Roman" panose="02020603050405020304" pitchFamily="18" charset="0"/>
              </a:rPr>
              <a:t>Journal of Diabetes &amp; Metabolic Disorders</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19</a:t>
            </a:r>
            <a:r>
              <a:rPr lang="en-GB" sz="1100">
                <a:latin typeface="Times New Roman" panose="02020603050405020304" pitchFamily="18" charset="0"/>
                <a:cs typeface="Times New Roman" panose="02020603050405020304" pitchFamily="18" charset="0"/>
              </a:rPr>
              <a:t>(2), pp.1959-1966.</a:t>
            </a:r>
          </a:p>
          <a:p>
            <a:pPr algn="just"/>
            <a:r>
              <a:rPr lang="en-GB" sz="1100">
                <a:latin typeface="Times New Roman" panose="02020603050405020304" pitchFamily="18" charset="0"/>
                <a:cs typeface="Times New Roman" panose="02020603050405020304" pitchFamily="18" charset="0"/>
              </a:rPr>
              <a:t>Kovatchev, B.P., (2017). Metrics for glycaemic control—from HbA1c to continuous glucose monitoring. </a:t>
            </a:r>
            <a:r>
              <a:rPr lang="en-GB" sz="1100" i="1">
                <a:latin typeface="Times New Roman" panose="02020603050405020304" pitchFamily="18" charset="0"/>
                <a:cs typeface="Times New Roman" panose="02020603050405020304" pitchFamily="18" charset="0"/>
              </a:rPr>
              <a:t>Nature Reviews Endocrinology</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13</a:t>
            </a:r>
            <a:r>
              <a:rPr lang="en-GB" sz="1100">
                <a:latin typeface="Times New Roman" panose="02020603050405020304" pitchFamily="18" charset="0"/>
                <a:cs typeface="Times New Roman" panose="02020603050405020304" pitchFamily="18" charset="0"/>
              </a:rPr>
              <a:t>(7), pp.425-436.</a:t>
            </a:r>
          </a:p>
          <a:p>
            <a:pPr algn="just"/>
            <a:r>
              <a:rPr lang="en-GB" sz="1100">
                <a:latin typeface="Times New Roman" panose="02020603050405020304" pitchFamily="18" charset="0"/>
                <a:cs typeface="Times New Roman" panose="02020603050405020304" pitchFamily="18" charset="0"/>
              </a:rPr>
              <a:t>Lema-Pérez, L., (2021). Main organs involved in glucose. </a:t>
            </a:r>
            <a:r>
              <a:rPr lang="en-GB" sz="1100" i="1">
                <a:latin typeface="Times New Roman" panose="02020603050405020304" pitchFamily="18" charset="0"/>
                <a:cs typeface="Times New Roman" panose="02020603050405020304" pitchFamily="18" charset="0"/>
              </a:rPr>
              <a:t>Sugar Intake: Risks and Benefits and the Global Diabetes Epidemic</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121</a:t>
            </a:r>
            <a:r>
              <a:rPr lang="en-GB" sz="1100">
                <a:latin typeface="Times New Roman" panose="02020603050405020304" pitchFamily="18" charset="0"/>
                <a:cs typeface="Times New Roman" panose="02020603050405020304" pitchFamily="18" charset="0"/>
              </a:rPr>
              <a:t>.</a:t>
            </a:r>
          </a:p>
          <a:p>
            <a:pPr algn="just"/>
            <a:r>
              <a:rPr lang="en-GB" sz="1100">
                <a:latin typeface="Times New Roman" panose="02020603050405020304" pitchFamily="18" charset="0"/>
                <a:cs typeface="Times New Roman" panose="02020603050405020304" pitchFamily="18" charset="0"/>
              </a:rPr>
              <a:t>Lotfy, M., </a:t>
            </a:r>
            <a:r>
              <a:rPr lang="en-GB" sz="1100" err="1">
                <a:latin typeface="Times New Roman" panose="02020603050405020304" pitchFamily="18" charset="0"/>
                <a:cs typeface="Times New Roman" panose="02020603050405020304" pitchFamily="18" charset="0"/>
              </a:rPr>
              <a:t>Adeghate</a:t>
            </a:r>
            <a:r>
              <a:rPr lang="en-GB" sz="1100">
                <a:latin typeface="Times New Roman" panose="02020603050405020304" pitchFamily="18" charset="0"/>
                <a:cs typeface="Times New Roman" panose="02020603050405020304" pitchFamily="18" charset="0"/>
              </a:rPr>
              <a:t>, J., </a:t>
            </a:r>
            <a:r>
              <a:rPr lang="en-GB" sz="1100" err="1">
                <a:latin typeface="Times New Roman" panose="02020603050405020304" pitchFamily="18" charset="0"/>
                <a:cs typeface="Times New Roman" panose="02020603050405020304" pitchFamily="18" charset="0"/>
              </a:rPr>
              <a:t>Kalasz</a:t>
            </a:r>
            <a:r>
              <a:rPr lang="en-GB" sz="1100">
                <a:latin typeface="Times New Roman" panose="02020603050405020304" pitchFamily="18" charset="0"/>
                <a:cs typeface="Times New Roman" panose="02020603050405020304" pitchFamily="18" charset="0"/>
              </a:rPr>
              <a:t>, H., Singh, J. and </a:t>
            </a:r>
            <a:r>
              <a:rPr lang="en-GB" sz="1100" err="1">
                <a:latin typeface="Times New Roman" panose="02020603050405020304" pitchFamily="18" charset="0"/>
                <a:cs typeface="Times New Roman" panose="02020603050405020304" pitchFamily="18" charset="0"/>
              </a:rPr>
              <a:t>Adeghate</a:t>
            </a:r>
            <a:r>
              <a:rPr lang="en-GB" sz="1100">
                <a:latin typeface="Times New Roman" panose="02020603050405020304" pitchFamily="18" charset="0"/>
                <a:cs typeface="Times New Roman" panose="02020603050405020304" pitchFamily="18" charset="0"/>
              </a:rPr>
              <a:t>, E., (2017). Chronic complications of diabetes mellitus: a mini review. </a:t>
            </a:r>
            <a:r>
              <a:rPr lang="en-GB" sz="1100" i="1">
                <a:latin typeface="Times New Roman" panose="02020603050405020304" pitchFamily="18" charset="0"/>
                <a:cs typeface="Times New Roman" panose="02020603050405020304" pitchFamily="18" charset="0"/>
              </a:rPr>
              <a:t>Current diabetes reviews</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13</a:t>
            </a:r>
            <a:r>
              <a:rPr lang="en-GB" sz="1100">
                <a:latin typeface="Times New Roman" panose="02020603050405020304" pitchFamily="18" charset="0"/>
                <a:cs typeface="Times New Roman" panose="02020603050405020304" pitchFamily="18" charset="0"/>
              </a:rPr>
              <a:t>(1), pp.3-10.</a:t>
            </a:r>
          </a:p>
          <a:p>
            <a:pPr algn="just"/>
            <a:endParaRPr lang="en-GB" sz="1100">
              <a:latin typeface="Times New Roman" panose="02020603050405020304" pitchFamily="18" charset="0"/>
              <a:cs typeface="Times New Roman" panose="02020603050405020304" pitchFamily="18" charset="0"/>
            </a:endParaRPr>
          </a:p>
        </p:txBody>
      </p:sp>
      <p:pic>
        <p:nvPicPr>
          <p:cNvPr id="4" name="Recorded Sound">
            <a:hlinkClick r:id="" action="ppaction://media"/>
            <a:extLst>
              <a:ext uri="{FF2B5EF4-FFF2-40B4-BE49-F238E27FC236}">
                <a16:creationId xmlns:a16="http://schemas.microsoft.com/office/drawing/2014/main" id="{665B1B96-BD4E-F18D-CFDE-E6A9443671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70202635"/>
      </p:ext>
    </p:extLst>
  </p:cSld>
  <p:clrMapOvr>
    <a:masterClrMapping/>
  </p:clrMapOvr>
  <mc:AlternateContent xmlns:mc="http://schemas.openxmlformats.org/markup-compatibility/2006">
    <mc:Choice xmlns:p14="http://schemas.microsoft.com/office/powerpoint/2010/main" Requires="p14">
      <p:transition spd="slow" p14:dur="2000" advTm="5464"/>
    </mc:Choice>
    <mc:Fallback>
      <p:transition spd="slow" advTm="5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1221-2373-09BF-BD50-2A495605D8EB}"/>
              </a:ext>
            </a:extLst>
          </p:cNvPr>
          <p:cNvSpPr>
            <a:spLocks noGrp="1"/>
          </p:cNvSpPr>
          <p:nvPr>
            <p:ph type="title"/>
          </p:nvPr>
        </p:nvSpPr>
        <p:spPr>
          <a:xfrm>
            <a:off x="955132" y="258158"/>
            <a:ext cx="9914859" cy="456467"/>
          </a:xfrm>
        </p:spPr>
        <p:txBody>
          <a:bodyPr>
            <a:normAutofit fontScale="90000"/>
          </a:bodyPr>
          <a:lstStyle/>
          <a:p>
            <a:r>
              <a:rPr lang="en-US"/>
              <a:t>References</a:t>
            </a:r>
            <a:endParaRPr lang="en-GB"/>
          </a:p>
        </p:txBody>
      </p:sp>
      <p:sp>
        <p:nvSpPr>
          <p:cNvPr id="3" name="Content Placeholder 2">
            <a:extLst>
              <a:ext uri="{FF2B5EF4-FFF2-40B4-BE49-F238E27FC236}">
                <a16:creationId xmlns:a16="http://schemas.microsoft.com/office/drawing/2014/main" id="{D8309E92-A768-1CB2-4130-77A9B304CDDA}"/>
              </a:ext>
            </a:extLst>
          </p:cNvPr>
          <p:cNvSpPr>
            <a:spLocks noGrp="1"/>
          </p:cNvSpPr>
          <p:nvPr>
            <p:ph idx="1"/>
          </p:nvPr>
        </p:nvSpPr>
        <p:spPr>
          <a:xfrm>
            <a:off x="164892" y="714626"/>
            <a:ext cx="11822061" cy="6143374"/>
          </a:xfrm>
        </p:spPr>
        <p:txBody>
          <a:bodyPr>
            <a:normAutofit fontScale="92500" lnSpcReduction="20000"/>
          </a:bodyPr>
          <a:lstStyle/>
          <a:p>
            <a:r>
              <a:rPr lang="en-GB" sz="1100">
                <a:latin typeface="Times New Roman" panose="02020603050405020304" pitchFamily="18" charset="0"/>
                <a:cs typeface="Times New Roman" panose="02020603050405020304" pitchFamily="18" charset="0"/>
              </a:rPr>
              <a:t>Mamoun Rajab, A. and Haider, K.H., (2018). </a:t>
            </a:r>
            <a:r>
              <a:rPr lang="en-GB" sz="1100" err="1">
                <a:latin typeface="Times New Roman" panose="02020603050405020304" pitchFamily="18" charset="0"/>
                <a:cs typeface="Times New Roman" panose="02020603050405020304" pitchFamily="18" charset="0"/>
              </a:rPr>
              <a:t>Hyperglycemia</a:t>
            </a:r>
            <a:r>
              <a:rPr lang="en-GB" sz="1100">
                <a:latin typeface="Times New Roman" panose="02020603050405020304" pitchFamily="18" charset="0"/>
                <a:cs typeface="Times New Roman" panose="02020603050405020304" pitchFamily="18" charset="0"/>
              </a:rPr>
              <a:t> and RBCs: too sweet to survive. </a:t>
            </a:r>
            <a:r>
              <a:rPr lang="en-GB" sz="1100" i="1">
                <a:latin typeface="Times New Roman" panose="02020603050405020304" pitchFamily="18" charset="0"/>
                <a:cs typeface="Times New Roman" panose="02020603050405020304" pitchFamily="18" charset="0"/>
              </a:rPr>
              <a:t>International Journal of Diabetes in Developing Countries</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38</a:t>
            </a:r>
            <a:r>
              <a:rPr lang="en-GB" sz="1100">
                <a:latin typeface="Times New Roman" panose="02020603050405020304" pitchFamily="18" charset="0"/>
                <a:cs typeface="Times New Roman" panose="02020603050405020304" pitchFamily="18" charset="0"/>
              </a:rPr>
              <a:t>(4), pp.357-365.</a:t>
            </a:r>
          </a:p>
          <a:p>
            <a:r>
              <a:rPr lang="en-GB" sz="1100" err="1">
                <a:latin typeface="Times New Roman" panose="02020603050405020304" pitchFamily="18" charset="0"/>
                <a:cs typeface="Times New Roman" panose="02020603050405020304" pitchFamily="18" charset="0"/>
              </a:rPr>
              <a:t>Mezil</a:t>
            </a:r>
            <a:r>
              <a:rPr lang="en-GB" sz="1100">
                <a:latin typeface="Times New Roman" panose="02020603050405020304" pitchFamily="18" charset="0"/>
                <a:cs typeface="Times New Roman" panose="02020603050405020304" pitchFamily="18" charset="0"/>
              </a:rPr>
              <a:t>, S.A. and Abed, B.A. (2021). Complication of diabetes mellitus. </a:t>
            </a:r>
            <a:r>
              <a:rPr lang="en-GB" sz="1100" i="1">
                <a:latin typeface="Times New Roman" panose="02020603050405020304" pitchFamily="18" charset="0"/>
                <a:cs typeface="Times New Roman" panose="02020603050405020304" pitchFamily="18" charset="0"/>
              </a:rPr>
              <a:t>Annals of the Romanian Society for Cell Biology</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25</a:t>
            </a:r>
            <a:r>
              <a:rPr lang="en-GB" sz="1100">
                <a:latin typeface="Times New Roman" panose="02020603050405020304" pitchFamily="18" charset="0"/>
                <a:cs typeface="Times New Roman" panose="02020603050405020304" pitchFamily="18" charset="0"/>
              </a:rPr>
              <a:t>(3), pp.1546-1556.</a:t>
            </a:r>
          </a:p>
          <a:p>
            <a:r>
              <a:rPr lang="en-GB" sz="1100">
                <a:latin typeface="Times New Roman" panose="02020603050405020304" pitchFamily="18" charset="0"/>
                <a:cs typeface="Times New Roman" panose="02020603050405020304" pitchFamily="18" charset="0"/>
              </a:rPr>
              <a:t>Mirza, S. (2023) Maintaining confidentiality. </a:t>
            </a:r>
            <a:r>
              <a:rPr lang="en-GB" sz="1100" i="1">
                <a:latin typeface="Times New Roman" panose="02020603050405020304" pitchFamily="18" charset="0"/>
                <a:cs typeface="Times New Roman" panose="02020603050405020304" pitchFamily="18" charset="0"/>
              </a:rPr>
              <a:t>BDJ In Practice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36</a:t>
            </a:r>
            <a:r>
              <a:rPr lang="en-GB" sz="1100">
                <a:latin typeface="Times New Roman" panose="02020603050405020304" pitchFamily="18" charset="0"/>
                <a:cs typeface="Times New Roman" panose="02020603050405020304" pitchFamily="18" charset="0"/>
              </a:rPr>
              <a:t>(11), pp.36-37.</a:t>
            </a:r>
          </a:p>
          <a:p>
            <a:r>
              <a:rPr lang="en-GB" sz="1100">
                <a:latin typeface="Times New Roman" panose="02020603050405020304" pitchFamily="18" charset="0"/>
                <a:cs typeface="Times New Roman" panose="02020603050405020304" pitchFamily="18" charset="0"/>
              </a:rPr>
              <a:t>Olorunfemi, O., </a:t>
            </a:r>
            <a:r>
              <a:rPr lang="en-GB" sz="1100" err="1">
                <a:latin typeface="Times New Roman" panose="02020603050405020304" pitchFamily="18" charset="0"/>
                <a:cs typeface="Times New Roman" panose="02020603050405020304" pitchFamily="18" charset="0"/>
              </a:rPr>
              <a:t>Oyegoke</a:t>
            </a:r>
            <a:r>
              <a:rPr lang="en-GB" sz="1100">
                <a:latin typeface="Times New Roman" panose="02020603050405020304" pitchFamily="18" charset="0"/>
                <a:cs typeface="Times New Roman" panose="02020603050405020304" pitchFamily="18" charset="0"/>
              </a:rPr>
              <a:t>, E.O., Abiodun, O.O., Kunle-Abioye, F.B. and Ayeni, B.A. (2024). Achieving a balance between ethical and legal obligations with regard to confidentiality and patient privacy. </a:t>
            </a:r>
            <a:r>
              <a:rPr lang="en-GB" sz="1100" i="1">
                <a:latin typeface="Times New Roman" panose="02020603050405020304" pitchFamily="18" charset="0"/>
                <a:cs typeface="Times New Roman" panose="02020603050405020304" pitchFamily="18" charset="0"/>
              </a:rPr>
              <a:t>Amrita Journal of Medicine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20</a:t>
            </a:r>
            <a:r>
              <a:rPr lang="en-GB" sz="1100">
                <a:latin typeface="Times New Roman" panose="02020603050405020304" pitchFamily="18" charset="0"/>
                <a:cs typeface="Times New Roman" panose="02020603050405020304" pitchFamily="18" charset="0"/>
              </a:rPr>
              <a:t>(3), pp.90-93.</a:t>
            </a:r>
          </a:p>
          <a:p>
            <a:r>
              <a:rPr lang="en-GB" sz="1100">
                <a:latin typeface="Times New Roman" panose="02020603050405020304" pitchFamily="18" charset="0"/>
                <a:cs typeface="Times New Roman" panose="02020603050405020304" pitchFamily="18" charset="0"/>
              </a:rPr>
              <a:t>Ornellas, F., Karise, I., Aguila, M.B. and </a:t>
            </a:r>
            <a:r>
              <a:rPr lang="en-GB" sz="1100" err="1">
                <a:latin typeface="Times New Roman" panose="02020603050405020304" pitchFamily="18" charset="0"/>
                <a:cs typeface="Times New Roman" panose="02020603050405020304" pitchFamily="18" charset="0"/>
              </a:rPr>
              <a:t>Mandarim</a:t>
            </a:r>
            <a:r>
              <a:rPr lang="en-GB" sz="1100">
                <a:latin typeface="Times New Roman" panose="02020603050405020304" pitchFamily="18" charset="0"/>
                <a:cs typeface="Times New Roman" panose="02020603050405020304" pitchFamily="18" charset="0"/>
              </a:rPr>
              <a:t>-de-Lacerda, C.A., (2020). Pancreatic islets of </a:t>
            </a:r>
            <a:r>
              <a:rPr lang="en-GB" sz="1100" err="1">
                <a:latin typeface="Times New Roman" panose="02020603050405020304" pitchFamily="18" charset="0"/>
                <a:cs typeface="Times New Roman" panose="02020603050405020304" pitchFamily="18" charset="0"/>
              </a:rPr>
              <a:t>langerhans</a:t>
            </a:r>
            <a:r>
              <a:rPr lang="en-GB" sz="1100">
                <a:latin typeface="Times New Roman" panose="02020603050405020304" pitchFamily="18" charset="0"/>
                <a:cs typeface="Times New Roman" panose="02020603050405020304" pitchFamily="18" charset="0"/>
              </a:rPr>
              <a:t>: adapting cell and molecular biology to changes of metabolism. In </a:t>
            </a:r>
            <a:r>
              <a:rPr lang="en-GB" sz="1100" i="1">
                <a:latin typeface="Times New Roman" panose="02020603050405020304" pitchFamily="18" charset="0"/>
                <a:cs typeface="Times New Roman" panose="02020603050405020304" pitchFamily="18" charset="0"/>
              </a:rPr>
              <a:t>Obesity and diabetes: scientific advances and best practice</a:t>
            </a:r>
            <a:r>
              <a:rPr lang="en-GB" sz="1100">
                <a:latin typeface="Times New Roman" panose="02020603050405020304" pitchFamily="18" charset="0"/>
                <a:cs typeface="Times New Roman" panose="02020603050405020304" pitchFamily="18" charset="0"/>
              </a:rPr>
              <a:t> (pp. 175-190). Cham: Springer International Publishing.</a:t>
            </a:r>
          </a:p>
          <a:p>
            <a:r>
              <a:rPr lang="en-GB" sz="1100">
                <a:latin typeface="Times New Roman" panose="02020603050405020304" pitchFamily="18" charset="0"/>
                <a:cs typeface="Times New Roman" panose="02020603050405020304" pitchFamily="18" charset="0"/>
              </a:rPr>
              <a:t>Park, J.H., Moon, J.H., Kim, H.J., Kong, M.H. and Oh, Y.H. (2020). Sedentary lifestyle: overview of updated evidence of potential health risks. </a:t>
            </a:r>
            <a:r>
              <a:rPr lang="en-GB" sz="1100" i="1">
                <a:latin typeface="Times New Roman" panose="02020603050405020304" pitchFamily="18" charset="0"/>
                <a:cs typeface="Times New Roman" panose="02020603050405020304" pitchFamily="18" charset="0"/>
              </a:rPr>
              <a:t>Korean journal of family medicine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41</a:t>
            </a:r>
            <a:r>
              <a:rPr lang="en-GB" sz="1100">
                <a:latin typeface="Times New Roman" panose="02020603050405020304" pitchFamily="18" charset="0"/>
                <a:cs typeface="Times New Roman" panose="02020603050405020304" pitchFamily="18" charset="0"/>
              </a:rPr>
              <a:t>(6), p.365.</a:t>
            </a:r>
          </a:p>
          <a:p>
            <a:r>
              <a:rPr lang="en-GB" sz="1100">
                <a:latin typeface="Times New Roman" panose="02020603050405020304" pitchFamily="18" charset="0"/>
                <a:cs typeface="Times New Roman" panose="02020603050405020304" pitchFamily="18" charset="0"/>
              </a:rPr>
              <a:t>Petersen, M.C. and Shulman, G.I., (2018). Mechanisms of insulin action and insulin resistance. </a:t>
            </a:r>
            <a:r>
              <a:rPr lang="en-GB" sz="1100" i="1">
                <a:latin typeface="Times New Roman" panose="02020603050405020304" pitchFamily="18" charset="0"/>
                <a:cs typeface="Times New Roman" panose="02020603050405020304" pitchFamily="18" charset="0"/>
              </a:rPr>
              <a:t>Physiological reviews</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98</a:t>
            </a:r>
            <a:r>
              <a:rPr lang="en-GB" sz="1100">
                <a:latin typeface="Times New Roman" panose="02020603050405020304" pitchFamily="18" charset="0"/>
                <a:cs typeface="Times New Roman" panose="02020603050405020304" pitchFamily="18" charset="0"/>
              </a:rPr>
              <a:t>(4), pp.2133-2223.</a:t>
            </a:r>
          </a:p>
          <a:p>
            <a:r>
              <a:rPr lang="en-GB" sz="1100">
                <a:latin typeface="Times New Roman" panose="02020603050405020304" pitchFamily="18" charset="0"/>
                <a:cs typeface="Times New Roman" panose="02020603050405020304" pitchFamily="18" charset="0"/>
              </a:rPr>
              <a:t>Peterson, K.A., Carlin, C.S., Solberg, L.I., Normington, J. and Lock, E.F., (2023) Care management processes important for high-quality diabetes care. </a:t>
            </a:r>
            <a:r>
              <a:rPr lang="en-GB" sz="1100" i="1">
                <a:latin typeface="Times New Roman" panose="02020603050405020304" pitchFamily="18" charset="0"/>
                <a:cs typeface="Times New Roman" panose="02020603050405020304" pitchFamily="18" charset="0"/>
              </a:rPr>
              <a:t>Diabetes Care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46</a:t>
            </a:r>
            <a:r>
              <a:rPr lang="en-GB" sz="1100">
                <a:latin typeface="Times New Roman" panose="02020603050405020304" pitchFamily="18" charset="0"/>
                <a:cs typeface="Times New Roman" panose="02020603050405020304" pitchFamily="18" charset="0"/>
              </a:rPr>
              <a:t>(10), pp.1762-1769.</a:t>
            </a:r>
          </a:p>
          <a:p>
            <a:r>
              <a:rPr lang="en-GB" sz="1100" err="1">
                <a:latin typeface="Times New Roman" panose="02020603050405020304" pitchFamily="18" charset="0"/>
                <a:cs typeface="Times New Roman" panose="02020603050405020304" pitchFamily="18" charset="0"/>
              </a:rPr>
              <a:t>Pidd</a:t>
            </a:r>
            <a:r>
              <a:rPr lang="en-GB" sz="1100">
                <a:latin typeface="Times New Roman" panose="02020603050405020304" pitchFamily="18" charset="0"/>
                <a:cs typeface="Times New Roman" panose="02020603050405020304" pitchFamily="18" charset="0"/>
              </a:rPr>
              <a:t>, K., Breeze, P., Ahern, A., Griffin, S.J. and Brennan, A., (2025). Effects of weight loss and weight gain on HbA1c, systolic blood pressure and total cholesterol in three subgroups defined by blood glucose: a pooled analysis of two behavioural weight management trials in England. </a:t>
            </a:r>
            <a:r>
              <a:rPr lang="en-GB" sz="1100" i="1">
                <a:latin typeface="Times New Roman" panose="02020603050405020304" pitchFamily="18" charset="0"/>
                <a:cs typeface="Times New Roman" panose="02020603050405020304" pitchFamily="18" charset="0"/>
              </a:rPr>
              <a:t>BMJ open</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15</a:t>
            </a:r>
            <a:r>
              <a:rPr lang="en-GB" sz="1100">
                <a:latin typeface="Times New Roman" panose="02020603050405020304" pitchFamily="18" charset="0"/>
                <a:cs typeface="Times New Roman" panose="02020603050405020304" pitchFamily="18" charset="0"/>
              </a:rPr>
              <a:t>(4), p.e095046.</a:t>
            </a:r>
          </a:p>
          <a:p>
            <a:r>
              <a:rPr lang="en-GB" sz="1100" err="1">
                <a:latin typeface="Times New Roman" panose="02020603050405020304" pitchFamily="18" charset="0"/>
                <a:cs typeface="Times New Roman" panose="02020603050405020304" pitchFamily="18" charset="0"/>
              </a:rPr>
              <a:t>Religioni</a:t>
            </a:r>
            <a:r>
              <a:rPr lang="en-GB" sz="1100">
                <a:latin typeface="Times New Roman" panose="02020603050405020304" pitchFamily="18" charset="0"/>
                <a:cs typeface="Times New Roman" panose="02020603050405020304" pitchFamily="18" charset="0"/>
              </a:rPr>
              <a:t>, U., Barrios-Rodríguez, R., Requena, P., Borowska, M. and Ostrowski, J., (2025). Enhancing therapy adherence: impact on clinical outcomes, healthcare costs, and patient quality of life. </a:t>
            </a:r>
            <a:r>
              <a:rPr lang="en-GB" sz="1100" i="1">
                <a:latin typeface="Times New Roman" panose="02020603050405020304" pitchFamily="18" charset="0"/>
                <a:cs typeface="Times New Roman" panose="02020603050405020304" pitchFamily="18" charset="0"/>
              </a:rPr>
              <a:t>Medicina</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61</a:t>
            </a:r>
            <a:r>
              <a:rPr lang="en-GB" sz="1100">
                <a:latin typeface="Times New Roman" panose="02020603050405020304" pitchFamily="18" charset="0"/>
                <a:cs typeface="Times New Roman" panose="02020603050405020304" pitchFamily="18" charset="0"/>
              </a:rPr>
              <a:t>(1), p.153.</a:t>
            </a:r>
          </a:p>
          <a:p>
            <a:r>
              <a:rPr lang="en-GB" sz="1100" err="1">
                <a:latin typeface="Times New Roman" panose="02020603050405020304" pitchFamily="18" charset="0"/>
                <a:cs typeface="Times New Roman" panose="02020603050405020304" pitchFamily="18" charset="0"/>
              </a:rPr>
              <a:t>Świderska</a:t>
            </a:r>
            <a:r>
              <a:rPr lang="en-GB" sz="1100">
                <a:latin typeface="Times New Roman" panose="02020603050405020304" pitchFamily="18" charset="0"/>
                <a:cs typeface="Times New Roman" panose="02020603050405020304" pitchFamily="18" charset="0"/>
              </a:rPr>
              <a:t>, E., Strycharz, J., </a:t>
            </a:r>
            <a:r>
              <a:rPr lang="en-GB" sz="1100" err="1">
                <a:latin typeface="Times New Roman" panose="02020603050405020304" pitchFamily="18" charset="0"/>
                <a:cs typeface="Times New Roman" panose="02020603050405020304" pitchFamily="18" charset="0"/>
              </a:rPr>
              <a:t>Wróblewski</a:t>
            </a:r>
            <a:r>
              <a:rPr lang="en-GB" sz="1100">
                <a:latin typeface="Times New Roman" panose="02020603050405020304" pitchFamily="18" charset="0"/>
                <a:cs typeface="Times New Roman" panose="02020603050405020304" pitchFamily="18" charset="0"/>
              </a:rPr>
              <a:t>, A., </a:t>
            </a:r>
            <a:r>
              <a:rPr lang="en-GB" sz="1100" err="1">
                <a:latin typeface="Times New Roman" panose="02020603050405020304" pitchFamily="18" charset="0"/>
                <a:cs typeface="Times New Roman" panose="02020603050405020304" pitchFamily="18" charset="0"/>
              </a:rPr>
              <a:t>Szemraj</a:t>
            </a:r>
            <a:r>
              <a:rPr lang="en-GB" sz="1100">
                <a:latin typeface="Times New Roman" panose="02020603050405020304" pitchFamily="18" charset="0"/>
                <a:cs typeface="Times New Roman" panose="02020603050405020304" pitchFamily="18" charset="0"/>
              </a:rPr>
              <a:t>, J., </a:t>
            </a:r>
            <a:r>
              <a:rPr lang="en-GB" sz="1100" err="1">
                <a:latin typeface="Times New Roman" panose="02020603050405020304" pitchFamily="18" charset="0"/>
                <a:cs typeface="Times New Roman" panose="02020603050405020304" pitchFamily="18" charset="0"/>
              </a:rPr>
              <a:t>Drzewoski</a:t>
            </a:r>
            <a:r>
              <a:rPr lang="en-GB" sz="1100">
                <a:latin typeface="Times New Roman" panose="02020603050405020304" pitchFamily="18" charset="0"/>
                <a:cs typeface="Times New Roman" panose="02020603050405020304" pitchFamily="18" charset="0"/>
              </a:rPr>
              <a:t>, J. and Śliwińska, A., (2020). Insulin-mediated glucose uptake. </a:t>
            </a:r>
            <a:r>
              <a:rPr lang="en-GB" sz="1100" i="1">
                <a:latin typeface="Times New Roman" panose="02020603050405020304" pitchFamily="18" charset="0"/>
                <a:cs typeface="Times New Roman" panose="02020603050405020304" pitchFamily="18" charset="0"/>
              </a:rPr>
              <a:t>Blood glucose levels</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37</a:t>
            </a:r>
            <a:r>
              <a:rPr lang="en-GB" sz="1100">
                <a:latin typeface="Times New Roman" panose="02020603050405020304" pitchFamily="18" charset="0"/>
                <a:cs typeface="Times New Roman" panose="02020603050405020304" pitchFamily="18" charset="0"/>
              </a:rPr>
              <a:t>.</a:t>
            </a:r>
          </a:p>
          <a:p>
            <a:r>
              <a:rPr lang="en-GB" sz="1100">
                <a:latin typeface="Times New Roman" panose="02020603050405020304" pitchFamily="18" charset="0"/>
                <a:cs typeface="Times New Roman" panose="02020603050405020304" pitchFamily="18" charset="0"/>
              </a:rPr>
              <a:t>Tonelli, M.R. and Sullivan, M.D., (2019) Person‐centred shared decision making. </a:t>
            </a:r>
            <a:r>
              <a:rPr lang="en-GB" sz="1100" i="1">
                <a:latin typeface="Times New Roman" panose="02020603050405020304" pitchFamily="18" charset="0"/>
                <a:cs typeface="Times New Roman" panose="02020603050405020304" pitchFamily="18" charset="0"/>
              </a:rPr>
              <a:t>Journal of evaluation in clinical practice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25</a:t>
            </a:r>
            <a:r>
              <a:rPr lang="en-GB" sz="1100">
                <a:latin typeface="Times New Roman" panose="02020603050405020304" pitchFamily="18" charset="0"/>
                <a:cs typeface="Times New Roman" panose="02020603050405020304" pitchFamily="18" charset="0"/>
              </a:rPr>
              <a:t>(6), pp.1057-1062.</a:t>
            </a:r>
          </a:p>
          <a:p>
            <a:r>
              <a:rPr lang="en-GB" sz="1100">
                <a:latin typeface="Times New Roman" panose="02020603050405020304" pitchFamily="18" charset="0"/>
                <a:cs typeface="Times New Roman" panose="02020603050405020304" pitchFamily="18" charset="0"/>
              </a:rPr>
              <a:t>Wan, E.Y.F., Fung, C.S.C., Jiao, F.F., Yu, E.Y.T., Chin, W.Y., Fong, D.Y.T., Wong, C.K.H., Chan, A.K.C., Chan, K.H.Y., Kwok, R.L.P. and Lam, C.L.K. (2018) Five-year effectiveness of the multidisciplinary Risk Assessment and Management Programme–Diabetes Mellitus (RAMP-DM) on diabetes-related complications and health service uses—a population-based and propensity-matched cohort study. </a:t>
            </a:r>
            <a:r>
              <a:rPr lang="en-GB" sz="1100" i="1">
                <a:latin typeface="Times New Roman" panose="02020603050405020304" pitchFamily="18" charset="0"/>
                <a:cs typeface="Times New Roman" panose="02020603050405020304" pitchFamily="18" charset="0"/>
              </a:rPr>
              <a:t>Diabetes Care</a:t>
            </a:r>
            <a:r>
              <a:rPr lang="en-GB" sz="1100">
                <a:latin typeface="Times New Roman" panose="02020603050405020304" pitchFamily="18" charset="0"/>
                <a:cs typeface="Times New Roman" panose="02020603050405020304" pitchFamily="18" charset="0"/>
              </a:rPr>
              <a:t>, </a:t>
            </a:r>
            <a:r>
              <a:rPr lang="en-GB" sz="1100" i="1">
                <a:latin typeface="Times New Roman" panose="02020603050405020304" pitchFamily="18" charset="0"/>
                <a:cs typeface="Times New Roman" panose="02020603050405020304" pitchFamily="18" charset="0"/>
              </a:rPr>
              <a:t>41</a:t>
            </a:r>
            <a:r>
              <a:rPr lang="en-GB" sz="1100">
                <a:latin typeface="Times New Roman" panose="02020603050405020304" pitchFamily="18" charset="0"/>
                <a:cs typeface="Times New Roman" panose="02020603050405020304" pitchFamily="18" charset="0"/>
              </a:rPr>
              <a:t>(1), pp.49-59.</a:t>
            </a:r>
          </a:p>
          <a:p>
            <a:r>
              <a:rPr lang="en-GB" sz="1100">
                <a:latin typeface="Times New Roman" panose="02020603050405020304" pitchFamily="18" charset="0"/>
                <a:cs typeface="Times New Roman" panose="02020603050405020304" pitchFamily="18" charset="0"/>
              </a:rPr>
              <a:t>Diabetes UK (2021). 1-in-10 Adults Living with Diabetes by 2030. [online] Diabetes UK. Available at: </a:t>
            </a:r>
            <a:r>
              <a:rPr lang="en-GB" sz="1100">
                <a:latin typeface="Times New Roman" panose="02020603050405020304" pitchFamily="18" charset="0"/>
                <a:cs typeface="Times New Roman" panose="02020603050405020304" pitchFamily="18" charset="0"/>
                <a:hlinkClick r:id="rId2"/>
              </a:rPr>
              <a:t>https://www.diabetes.org.uk/about-us/news-and-views/1-10-adults-living-diabetes-2030</a:t>
            </a:r>
            <a:endParaRPr lang="en-GB" sz="1100">
              <a:latin typeface="Times New Roman" panose="02020603050405020304" pitchFamily="18" charset="0"/>
              <a:cs typeface="Times New Roman" panose="02020603050405020304" pitchFamily="18" charset="0"/>
            </a:endParaRPr>
          </a:p>
          <a:p>
            <a:r>
              <a:rPr lang="en-GB" sz="1100">
                <a:latin typeface="Times New Roman" panose="02020603050405020304" pitchFamily="18" charset="0"/>
                <a:cs typeface="Times New Roman" panose="02020603050405020304" pitchFamily="18" charset="0"/>
              </a:rPr>
              <a:t>Diabetes UK (2023). How Many People in the UK Have diabetes? [online] Diabetes UK. Available at: </a:t>
            </a:r>
            <a:r>
              <a:rPr lang="en-GB" sz="1100">
                <a:latin typeface="Times New Roman" panose="02020603050405020304" pitchFamily="18" charset="0"/>
                <a:cs typeface="Times New Roman" panose="02020603050405020304" pitchFamily="18" charset="0"/>
                <a:hlinkClick r:id="rId3"/>
              </a:rPr>
              <a:t>https://www.diabetes.org.uk/about-us/about-the-charity/our-strategy/statistics</a:t>
            </a:r>
            <a:endParaRPr lang="en-GB" sz="1100">
              <a:latin typeface="Times New Roman" panose="02020603050405020304" pitchFamily="18" charset="0"/>
              <a:cs typeface="Times New Roman" panose="02020603050405020304" pitchFamily="18" charset="0"/>
            </a:endParaRPr>
          </a:p>
          <a:p>
            <a:r>
              <a:rPr lang="en-GB" sz="1100">
                <a:latin typeface="Times New Roman" panose="02020603050405020304" pitchFamily="18" charset="0"/>
                <a:cs typeface="Times New Roman" panose="02020603050405020304" pitchFamily="18" charset="0"/>
              </a:rPr>
              <a:t>.NICE (2022). Type 2 Diabetes in adults: Management. [online] Nice.org.uk. Available at: </a:t>
            </a:r>
            <a:r>
              <a:rPr lang="en-GB" sz="1100">
                <a:latin typeface="Times New Roman" panose="02020603050405020304" pitchFamily="18" charset="0"/>
                <a:cs typeface="Times New Roman" panose="02020603050405020304" pitchFamily="18" charset="0"/>
                <a:hlinkClick r:id="rId4"/>
              </a:rPr>
              <a:t>https://www.nice.org.uk/guidance/ng28.\</a:t>
            </a:r>
            <a:endParaRPr lang="en-GB" sz="1100">
              <a:latin typeface="Times New Roman" panose="02020603050405020304" pitchFamily="18" charset="0"/>
              <a:cs typeface="Times New Roman" panose="02020603050405020304" pitchFamily="18" charset="0"/>
            </a:endParaRPr>
          </a:p>
          <a:p>
            <a:r>
              <a:rPr lang="en-GB" sz="1100">
                <a:latin typeface="Times New Roman" panose="02020603050405020304" pitchFamily="18" charset="0"/>
                <a:cs typeface="Times New Roman" panose="02020603050405020304" pitchFamily="18" charset="0"/>
              </a:rPr>
              <a:t>NICE (2025). About shared decision making. [online] NICE website: The National Institute for Health and Care Excellence. Available at: </a:t>
            </a:r>
            <a:r>
              <a:rPr lang="en-GB" sz="1100">
                <a:latin typeface="Times New Roman" panose="02020603050405020304" pitchFamily="18" charset="0"/>
                <a:cs typeface="Times New Roman" panose="02020603050405020304" pitchFamily="18" charset="0"/>
                <a:hlinkClick r:id="rId5"/>
              </a:rPr>
              <a:t>https://www.nice.org.uk/what-nice-does/our-guidance/about-nice-guidelines/about-shared-decision-making</a:t>
            </a:r>
            <a:r>
              <a:rPr lang="en-GB" sz="1100">
                <a:latin typeface="Times New Roman" panose="02020603050405020304" pitchFamily="18" charset="0"/>
                <a:cs typeface="Times New Roman" panose="02020603050405020304" pitchFamily="18" charset="0"/>
              </a:rPr>
              <a:t>.</a:t>
            </a:r>
          </a:p>
          <a:p>
            <a:r>
              <a:rPr lang="en-GB" sz="1100">
                <a:latin typeface="Times New Roman" panose="02020603050405020304" pitchFamily="18" charset="0"/>
                <a:cs typeface="Times New Roman" panose="02020603050405020304" pitchFamily="18" charset="0"/>
              </a:rPr>
              <a:t>WHO (2024). Diabetes. [online] World Health Organization. Available at: </a:t>
            </a:r>
            <a:r>
              <a:rPr lang="en-GB" sz="1100">
                <a:latin typeface="Times New Roman" panose="02020603050405020304" pitchFamily="18" charset="0"/>
                <a:cs typeface="Times New Roman" panose="02020603050405020304" pitchFamily="18" charset="0"/>
                <a:hlinkClick r:id="rId6"/>
              </a:rPr>
              <a:t>https://www.who.int/news-room/fact-sheets/detail/diabetes</a:t>
            </a:r>
            <a:r>
              <a:rPr lang="en-GB" sz="1100">
                <a:latin typeface="Times New Roman" panose="02020603050405020304" pitchFamily="18" charset="0"/>
                <a:cs typeface="Times New Roman" panose="02020603050405020304" pitchFamily="18" charset="0"/>
              </a:rPr>
              <a:t>. </a:t>
            </a:r>
          </a:p>
          <a:p>
            <a:endParaRPr lang="en-GB" sz="105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1022184"/>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Mod overlay</Template>
  <Application>Microsoft Office PowerPoint</Application>
  <PresentationFormat>Widescreen</PresentationFormat>
  <Slides>18</Slides>
  <Notes>16</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ModOverlayVTI</vt:lpstr>
      <vt:lpstr>Student Name: Tasmia Bano Student ID: 2433992 Module Code : BMHP5023 Module Name: Introduction to Physiology Lecturer Name: Gillian Weaver and Robert Nartowski Assignment Title: Component 2 : Presentation (Power point with Voice – Over)</vt:lpstr>
      <vt:lpstr>Introduction</vt:lpstr>
      <vt:lpstr>Overview of Type 2 Diabetes Mellitus</vt:lpstr>
      <vt:lpstr>Anatomy and Physiology of the Endocrine System</vt:lpstr>
      <vt:lpstr>Impact of Type 2 Diabetes on Body Functioning</vt:lpstr>
      <vt:lpstr>Patient Profile</vt:lpstr>
      <vt:lpstr>Risk Factors Affecting Health</vt:lpstr>
      <vt:lpstr>Initial Assessment and Care Planning</vt:lpstr>
      <vt:lpstr>Lifestyle Management Interventions</vt:lpstr>
      <vt:lpstr>Pharmacological Management</vt:lpstr>
      <vt:lpstr>Monitoring and Ongoing Review</vt:lpstr>
      <vt:lpstr>Communication and Patient Education</vt:lpstr>
      <vt:lpstr>Ethical Considerations in Care</vt:lpstr>
      <vt:lpstr>Expected Outcomes of the Care Plan</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Window User</dc:creator>
  <cp:revision>1</cp:revision>
  <dcterms:created xsi:type="dcterms:W3CDTF">2026-06-07T12:27:19Z</dcterms:created>
  <dcterms:modified xsi:type="dcterms:W3CDTF">2026-07-16T15:56:40Z</dcterms:modified>
</cp:coreProperties>
</file>