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76" r:id="rId3"/>
    <p:sldId id="261" r:id="rId4"/>
    <p:sldId id="259" r:id="rId5"/>
    <p:sldId id="281" r:id="rId6"/>
    <p:sldId id="282" r:id="rId7"/>
    <p:sldId id="277" r:id="rId8"/>
    <p:sldId id="262" r:id="rId9"/>
    <p:sldId id="283" r:id="rId10"/>
    <p:sldId id="278" r:id="rId11"/>
    <p:sldId id="266" r:id="rId12"/>
    <p:sldId id="267" r:id="rId13"/>
    <p:sldId id="25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021" autoAdjust="0"/>
    <p:restoredTop sz="93810" autoAdjust="0"/>
  </p:normalViewPr>
  <p:slideViewPr>
    <p:cSldViewPr snapToGrid="0">
      <p:cViewPr varScale="1">
        <p:scale>
          <a:sx n="80" d="100"/>
          <a:sy n="80" d="100"/>
        </p:scale>
        <p:origin x="96" y="67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F73FDC-E180-44A4-B083-3FD2045AAD15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9477FB-547C-4314-8FFE-E0B8E8C662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5738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9477FB-547C-4314-8FFE-E0B8E8C6624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6038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9477FB-547C-4314-8FFE-E0B8E8C6624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04761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9477FB-547C-4314-8FFE-E0B8E8C6624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52150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9477FB-547C-4314-8FFE-E0B8E8C6624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4312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9477FB-547C-4314-8FFE-E0B8E8C6624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84630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9477FB-547C-4314-8FFE-E0B8E8C6624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46093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9477FB-547C-4314-8FFE-E0B8E8C6624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20684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9477FB-547C-4314-8FFE-E0B8E8C6624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49608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84E1C-6D28-7EA6-393B-F80DB84642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622AA3-C0EE-0D35-F3BC-0FA62636E90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DD627A-0ECE-38D0-3DF9-DBBB75247A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C1497B-6A0D-817E-BE3C-A929A7AFA2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C36F8-97A5-25CC-CFE2-9A4AE5F5D1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1293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9FECED-C452-255A-84DE-84149751E1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CC9997-B357-C4E0-B809-F729512944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59FADE-DE51-41AC-F892-73FBFC5B1D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9A7BD0-8D9D-6DD1-EA28-1A67921F20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5EA12F-3ADD-CDC9-F2C1-E3ACF4F52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05320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C92BC-B577-155B-572A-A8DC62B788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1BC2B7-2BEF-71A2-D234-FC22D9F13A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B7D675-9E0B-F881-68A8-A20A6140B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27E4D4-2358-BDE1-A58B-5A02EBF29C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3489D4-54C9-3850-33E3-EAD3ACF00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94744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BAF08-DBE4-519F-7D5C-3A18CDD68D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7479E8-2522-A856-1A93-4866F2CDEE6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79C366-05AC-0922-DD1F-944C793B73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995749-81A6-1EF7-C494-B828E41451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0C6E18-0F77-AC05-E582-439670C058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687BDF-EED1-C4FC-BB7A-E82AC3A358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49000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EAA3A-EDE1-610B-6E0F-CBD98C2E9F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AE5617-08FA-2F52-2E2D-C31D6E22EA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CE56C8-35B9-2F8E-54F0-7ADBA00873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C0458AC-33ED-BDDE-4A12-662F96A69F4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9019F36-4C9A-3841-6790-BB38B1F02CB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4AF2400-9D4D-A15E-1ED3-DAA9E599F0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66049D8-7468-0AE0-9BDC-979077E7E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0D19522-7215-1EDB-B40F-8D310E68A4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53023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6999B1-25A0-F4B3-4FF1-8CC0C84F24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5AA906F-4749-FB4A-FBE9-098D336419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B470940-7A5A-AD21-A50E-87AD3A1D1C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C95933-16C9-AB31-A7C8-BD311C49E8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1160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A88EDF-B597-0B41-088B-CE6BB703E0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A4A5E10-0EDE-6C43-0710-DE7DF8BD5F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0F82DF-1B9C-6147-CD60-929E6C73C2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58204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22AF05-693B-DE66-553A-BB70260A85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E38408-B500-AE9E-ACF3-898EBB36E7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BCC3602-2F35-2E9D-6832-AB5D38B630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738AE8-44AA-D1AF-654E-94DF66AB4C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C3CEAC-7210-642B-AEC9-F55B5F1AB3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CB3816-68A9-8259-6507-44A4759EC8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80928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AB8D37-F67A-7827-C105-148FFE052C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F8CDAD0-F767-18CF-BAB5-F080EBC3AAE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1B3017-895C-87F1-642C-CDA8D8C5E3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A370CB-5225-418F-535D-1FD1C62352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626C96-ADA9-BF2B-ADD5-E98D887810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9D7940-71CF-7841-E90C-23080BD44B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36408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03C8E5-6601-17BA-30C9-4F0CB34E8E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46FA2A-00A6-1C85-3D44-413EA69CA28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74C68E-20CD-FADA-94EB-CCB993A2B0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641A54-EC61-2E7D-5A1B-12E5B1C986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C8399D-6219-23AD-A117-E0C2EC3D39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74491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E81F147-518C-A345-63BA-9491970E999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8685253-76A1-2187-AFB3-BAFFEA7996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05EB49-C56B-FF7C-2997-4CB8C679D6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5E5379-4D4C-318F-CA8D-2A5258BBA9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F44D89-0A18-B641-6BA4-349AD58079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265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  <a:alpha val="88476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83554F-1D8C-8426-0194-65508052B3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62463E-8557-5495-AC6A-23DB7BF7A4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B9FB6B-7D4B-9CA4-0005-200631AF4BD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71D7A5-2DBA-4098-BA51-EF2C4EE56CD1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E62A44-FAED-42BD-C240-AE525C3D513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66E02D-00DC-611D-F2D0-505E65A92C2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12349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implypsychology.org/vygotsky.html" TargetMode="External"/><Relationship Id="rId3" Type="http://schemas.openxmlformats.org/officeDocument/2006/relationships/hyperlink" Target="https://archive.org/details/mindinsocietydev00vygotsky" TargetMode="External"/><Relationship Id="rId7" Type="http://schemas.openxmlformats.org/officeDocument/2006/relationships/hyperlink" Target="https://www.gov.uk/government/publications/early-years-foundation-stage-framework--2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earson.com/store/p/developing-child-the/P100001245437" TargetMode="External"/><Relationship Id="rId5" Type="http://schemas.openxmlformats.org/officeDocument/2006/relationships/hyperlink" Target="https://www.pearson.com/en-gb/subject-catalog/p/child-development/P200000007992" TargetMode="External"/><Relationship Id="rId4" Type="http://schemas.openxmlformats.org/officeDocument/2006/relationships/hyperlink" Target="https://www.taylorfrancis.com/books/mono/10.4324/9781315623873/vygotsky-pedagogy-harry-daniels" TargetMode="External"/><Relationship Id="rId9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88476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2F631-4028-DBAF-26B0-13D753BC21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3429000"/>
            <a:ext cx="9987673" cy="587286"/>
          </a:xfrm>
        </p:spPr>
        <p:txBody>
          <a:bodyPr>
            <a:normAutofit fontScale="90000"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b="1" spc="-1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LCHS4010</a:t>
            </a:r>
            <a:br>
              <a:rPr lang="en-US" sz="2800" b="1" spc="-1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800" b="1" spc="-1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b="1" spc="-1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Assessment 1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E17B86-1AF6-8C57-4B14-0F4C5868F5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5462" y="4228890"/>
            <a:ext cx="9460588" cy="2705310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Programme: Certificate of Higher Education in Health and Social Care</a:t>
            </a:r>
          </a:p>
          <a:p>
            <a:pPr algn="l"/>
            <a:r>
              <a:rPr lang="en-GB" sz="2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Mathana Krishnaswamy - 2228591</a:t>
            </a:r>
          </a:p>
          <a:p>
            <a:pPr algn="l"/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LECTURER: Bianca Sanfilippo</a:t>
            </a:r>
            <a:endParaRPr lang="en-US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en-GB" dirty="0"/>
          </a:p>
        </p:txBody>
      </p:sp>
      <p:pic>
        <p:nvPicPr>
          <p:cNvPr id="3074" name="Picture 2" descr="University of wales Logos">
            <a:extLst>
              <a:ext uri="{FF2B5EF4-FFF2-40B4-BE49-F238E27FC236}">
                <a16:creationId xmlns:a16="http://schemas.microsoft.com/office/drawing/2014/main" id="{EB2DB8C7-FBDE-53E9-BABD-14CE3F53CB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975" y="219076"/>
            <a:ext cx="451485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9FC3FFDA-DA32-4936-9A7A-38EDDD13C2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0" fontAlgn="t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rgbClr val="242424"/>
                </a:solidFill>
                <a:effectLst/>
                <a:latin typeface="inherit"/>
              </a:rPr>
              <a:t>Bianca Sanfilippo</a:t>
            </a:r>
            <a:endParaRPr kumimoji="0" lang="en-US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79359B2D-DEC9-4B5C-AFEA-CB86450C758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1524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0" fontAlgn="t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rgbClr val="242424"/>
                </a:solidFill>
                <a:effectLst/>
                <a:latin typeface="inherit"/>
              </a:rPr>
              <a:t>Bianca Sanfilippo</a:t>
            </a:r>
            <a:endParaRPr kumimoji="0" lang="en-US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12499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88476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BFDDE-2C8C-5A39-6F9A-52BDE93287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Acknowledgement of the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FD6A52-6E3E-BE67-A347-56E7595A8A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53896"/>
            <a:ext cx="10515600" cy="472306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3200" i="1" dirty="0"/>
              <a:t>I acknowledge the use of Grammarly (https://www.grammarly.com/) on date 5</a:t>
            </a:r>
            <a:r>
              <a:rPr lang="en-GB" sz="3200" i="1" baseline="30000" dirty="0"/>
              <a:t>th</a:t>
            </a:r>
            <a:r>
              <a:rPr lang="en-GB" sz="3200" i="1" dirty="0"/>
              <a:t> November 2025 to support to check my work using the prompt(s): </a:t>
            </a:r>
          </a:p>
          <a:p>
            <a:pPr marL="0" indent="0">
              <a:buNone/>
            </a:pPr>
            <a:endParaRPr lang="en-GB" sz="3200" i="1" dirty="0"/>
          </a:p>
          <a:p>
            <a:pPr marL="0" indent="0">
              <a:buNone/>
            </a:pPr>
            <a:r>
              <a:rPr lang="en-GB" sz="3200" i="1" dirty="0"/>
              <a:t>I confirm that I have not presented any AI generated text as my own work. I confirm I have copies of my drafts, notes, and other resources I used before, and after the use of AI tools which I may be asked to provide in evidence. </a:t>
            </a:r>
          </a:p>
        </p:txBody>
      </p:sp>
    </p:spTree>
    <p:extLst>
      <p:ext uri="{BB962C8B-B14F-4D97-AF65-F5344CB8AC3E}">
        <p14:creationId xmlns:p14="http://schemas.microsoft.com/office/powerpoint/2010/main" val="324164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88476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00AA8E-62BA-F719-DFA8-7090D20F51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Psychology &amp; Developmental Psychology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EB32BE-DA3E-783F-312A-524C523AA3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0" y="1562099"/>
            <a:ext cx="10848976" cy="551497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Psychology is the scientific study of the human mind and behaviour, exploring how people think, feel and act in different situations.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Developmental Psychology focuses on how people grow and change across the lifespan from infancy to old age.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 examines changes in areas such as: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Physical development (growth, motor skills) 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Cognitive development (thinking, learning, memory)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Social and emotional development (relationships, attachment, emotions)</a:t>
            </a:r>
          </a:p>
          <a:p>
            <a:pPr lvl="1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Developmental psychology helps professionals understand how biological factors (nature) and environmental experiences (nurture) influence human development.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9E389C0-6E75-43D2-BBC4-504174979E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77076" y="5218832"/>
            <a:ext cx="4114800" cy="1496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52237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88476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261219-33B6-3C5A-2579-84D627BE79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Amira’s Journey Through Early Childhood (3-5 Years)</a:t>
            </a: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646F32E-6EAB-2EE4-DB3D-DA7725AA07F2}"/>
              </a:ext>
            </a:extLst>
          </p:cNvPr>
          <p:cNvSpPr txBox="1"/>
          <p:nvPr/>
        </p:nvSpPr>
        <p:spPr>
          <a:xfrm>
            <a:off x="680484" y="1371601"/>
            <a:ext cx="10770781" cy="47397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Scenario Summary:</a:t>
            </a:r>
          </a:p>
          <a:p>
            <a:endParaRPr lang="en-GB" sz="2800" dirty="0"/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Amira is 3 years old and has recently joined nursery.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Shows anxiety when separated from her carers.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Has limited verbal communication.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Struggles to take part in group play.</a:t>
            </a:r>
          </a:p>
          <a:p>
            <a:endParaRPr lang="en-GB" sz="2400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endParaRPr lang="en-GB" sz="2400" dirty="0">
              <a:solidFill>
                <a:srgbClr val="000000"/>
              </a:solidFill>
              <a:latin typeface="-webkit-standard"/>
            </a:endParaRPr>
          </a:p>
          <a:p>
            <a:endParaRPr lang="en-GB" sz="2400" dirty="0">
              <a:solidFill>
                <a:srgbClr val="000000"/>
              </a:solidFill>
              <a:latin typeface="-webkit-standard"/>
            </a:endParaRPr>
          </a:p>
          <a:p>
            <a:endParaRPr lang="en-GB" sz="2400" dirty="0">
              <a:solidFill>
                <a:srgbClr val="000000"/>
              </a:solidFill>
              <a:latin typeface="-webkit-standard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2967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88476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261219-33B6-3C5A-2579-84D627BE79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Early Childhood Developmental Milestones (Ages 3 to 5)</a:t>
            </a: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646F32E-6EAB-2EE4-DB3D-DA7725AA07F2}"/>
              </a:ext>
            </a:extLst>
          </p:cNvPr>
          <p:cNvSpPr txBox="1"/>
          <p:nvPr/>
        </p:nvSpPr>
        <p:spPr>
          <a:xfrm>
            <a:off x="680484" y="4743451"/>
            <a:ext cx="10770781" cy="22775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2800" dirty="0"/>
          </a:p>
          <a:p>
            <a:endParaRPr lang="en-GB" sz="2400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endParaRPr lang="en-GB" sz="2400" dirty="0">
              <a:solidFill>
                <a:srgbClr val="000000"/>
              </a:solidFill>
              <a:latin typeface="-webkit-standard"/>
            </a:endParaRPr>
          </a:p>
          <a:p>
            <a:endParaRPr lang="en-GB" sz="2400" dirty="0">
              <a:solidFill>
                <a:srgbClr val="000000"/>
              </a:solidFill>
              <a:latin typeface="-webkit-standard"/>
            </a:endParaRPr>
          </a:p>
          <a:p>
            <a:endParaRPr lang="en-GB" sz="2400" dirty="0">
              <a:solidFill>
                <a:srgbClr val="000000"/>
              </a:solidFill>
              <a:latin typeface="-webkit-standard"/>
            </a:endParaRP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CFEA871-55C3-4560-B3AF-1D56E9BC5592}"/>
              </a:ext>
            </a:extLst>
          </p:cNvPr>
          <p:cNvSpPr txBox="1"/>
          <p:nvPr/>
        </p:nvSpPr>
        <p:spPr>
          <a:xfrm>
            <a:off x="838200" y="1990755"/>
            <a:ext cx="10953750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Physical Development: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742950" lvl="1" indent="-28575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Improved balance and coordination.</a:t>
            </a:r>
          </a:p>
          <a:p>
            <a:pPr marL="742950" lvl="1" indent="-28575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Ability to run, jump and climb.</a:t>
            </a:r>
          </a:p>
          <a:p>
            <a:pPr marL="742950" lvl="1" indent="-28575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Development of fine motor skills such as drawing and using utensils.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Cognitive Development: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742950" lvl="1" indent="-28575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Rapid language growth expanding vocabulary and sentence structure.</a:t>
            </a:r>
          </a:p>
          <a:p>
            <a:pPr marL="742950" lvl="1" indent="-28575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Beginning to understand cause and effect, time and counting.</a:t>
            </a:r>
          </a:p>
          <a:p>
            <a:pPr marL="742950" lvl="1" indent="-28575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Increased imagination and symbolic play.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Social and Emotional Development: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742950" lvl="1" indent="-28575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Forming friendships and beginning to play cooperatively.</a:t>
            </a:r>
          </a:p>
          <a:p>
            <a:pPr marL="742950" lvl="1" indent="-28575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Developing empathy and awareness of others’ feelings.</a:t>
            </a:r>
          </a:p>
          <a:p>
            <a:pPr marL="742950" lvl="1" indent="-28575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Learning to manage emotions but may still need adult support.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239057-B8D5-4BDA-B4E9-B6B0BE6777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96400" y="4705350"/>
            <a:ext cx="2895600" cy="2152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96752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88476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261219-33B6-3C5A-2579-84D627BE79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Developmental Changes in Early Childhood (Ages 3 to 5)</a:t>
            </a:r>
            <a:endParaRPr lang="en-GB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646F32E-6EAB-2EE4-DB3D-DA7725AA07F2}"/>
              </a:ext>
            </a:extLst>
          </p:cNvPr>
          <p:cNvSpPr txBox="1"/>
          <p:nvPr/>
        </p:nvSpPr>
        <p:spPr>
          <a:xfrm>
            <a:off x="680484" y="4743451"/>
            <a:ext cx="10770781" cy="22775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2800" dirty="0"/>
          </a:p>
          <a:p>
            <a:endParaRPr lang="en-GB" sz="2400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endParaRPr lang="en-GB" sz="2400" dirty="0">
              <a:solidFill>
                <a:srgbClr val="000000"/>
              </a:solidFill>
              <a:latin typeface="-webkit-standard"/>
            </a:endParaRPr>
          </a:p>
          <a:p>
            <a:endParaRPr lang="en-GB" sz="2400" dirty="0">
              <a:solidFill>
                <a:srgbClr val="000000"/>
              </a:solidFill>
              <a:latin typeface="-webkit-standard"/>
            </a:endParaRPr>
          </a:p>
          <a:p>
            <a:endParaRPr lang="en-GB" sz="2400" dirty="0">
              <a:solidFill>
                <a:srgbClr val="000000"/>
              </a:solidFill>
              <a:latin typeface="-webkit-standard"/>
            </a:endParaRP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CFEA871-55C3-4560-B3AF-1D56E9BC5592}"/>
              </a:ext>
            </a:extLst>
          </p:cNvPr>
          <p:cNvSpPr txBox="1"/>
          <p:nvPr/>
        </p:nvSpPr>
        <p:spPr>
          <a:xfrm>
            <a:off x="838200" y="1990755"/>
            <a:ext cx="10953750" cy="70173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Children learn through social interaction and language.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endParaRPr kumimoji="0" lang="en-US" altLang="en-US" sz="20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More Knowledgeable Other (MKO): adults or peers who guide learning.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endParaRPr kumimoji="0" lang="en-US" altLang="en-US" sz="20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Zone of Proximal Development (ZPD): what a child can do with help but not yet alone.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endParaRPr kumimoji="0" lang="en-US" altLang="en-US" sz="20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Scaffolding: supportive assistance gradually removed as competence grows.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endParaRPr kumimoji="0" lang="en-US" altLang="en-US" sz="20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Emphasis on cultural and social context shaping development</a:t>
            </a:r>
            <a:endParaRPr lang="en-US" altLang="en-US" sz="20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6971A0A-A81D-4D63-942C-1227A1BF0B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44050" y="4743451"/>
            <a:ext cx="2647950" cy="2095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44062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88476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491185F-0D1B-4025-9D01-75E49A7981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81287" y="1419225"/>
            <a:ext cx="5895975" cy="42100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314D0AE-8002-472A-9520-40B1A6A3B6D6}"/>
              </a:ext>
            </a:extLst>
          </p:cNvPr>
          <p:cNvSpPr txBox="1"/>
          <p:nvPr/>
        </p:nvSpPr>
        <p:spPr>
          <a:xfrm>
            <a:off x="1028700" y="676275"/>
            <a:ext cx="100631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Vygotsky’s theory of cognitive development </a:t>
            </a:r>
          </a:p>
        </p:txBody>
      </p:sp>
    </p:spTree>
    <p:extLst>
      <p:ext uri="{BB962C8B-B14F-4D97-AF65-F5344CB8AC3E}">
        <p14:creationId xmlns:p14="http://schemas.microsoft.com/office/powerpoint/2010/main" val="4352288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88476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603B50-2993-1C6F-573C-A9BAAD2A2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rgbClr val="000000"/>
                </a:solidFill>
                <a:latin typeface="-webkit-standard"/>
              </a:rPr>
              <a:t>Applying </a:t>
            </a:r>
            <a:r>
              <a:rPr lang="en-US" sz="3600" dirty="0">
                <a:solidFill>
                  <a:srgbClr val="000000"/>
                </a:solidFill>
                <a:latin typeface="-webkit-standard"/>
              </a:rPr>
              <a:t>Vygotsky’s</a:t>
            </a:r>
            <a:r>
              <a:rPr lang="en-GB" sz="3600" dirty="0">
                <a:solidFill>
                  <a:srgbClr val="000000"/>
                </a:solidFill>
                <a:latin typeface="-webkit-standard"/>
              </a:rPr>
              <a:t> </a:t>
            </a:r>
            <a:r>
              <a:rPr lang="en-GB" sz="36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Theory</a:t>
            </a:r>
            <a:endParaRPr lang="en-GB" sz="36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6C0E659-83BA-011C-382A-2260181273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1525" y="1419225"/>
            <a:ext cx="10582275" cy="47577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How the Theory Explains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Amira’s</a:t>
            </a:r>
            <a:r>
              <a:rPr lang="en-GB" b="1" dirty="0"/>
              <a:t> Behaviour: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Limited speech suggests reduced opportunities for social interaction or confidence.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Anxiety may limit her willingness to communicate or join in group play.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She is in her ZPD for language and social skills, she needs help from trusted adults and peers to build competence.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6F72297-5C5C-472E-AEC0-9666F126AF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0500" y="4361872"/>
            <a:ext cx="4381500" cy="24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67962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88476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603B50-2993-1C6F-573C-A9BAAD2A2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Nature and Nurture Factors</a:t>
            </a: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6C0E659-83BA-011C-382A-2260181273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Biological (Nature)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Natural temperament and rate of language development.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Possible genetic influence on anxiety or shyness.</a:t>
            </a:r>
          </a:p>
          <a:p>
            <a:pPr marL="0" indent="0"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Environmental (Nurture)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New nursery environment; unfamiliar adults and peers.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Quality of previous caregiver interactions and exposure to language.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Cultural expectations about communication and play.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ADB9B7A-19C0-42C0-AD0C-A8ED32EAF3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53500" y="4714875"/>
            <a:ext cx="3238500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99257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88476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B4A36D-4192-9271-C4A3-45EC1B04AB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9730" y="365125"/>
            <a:ext cx="10854070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Practical strategies or interventions for Amira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FF758A-4D3C-A9A5-CA0C-9FC71A4858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9609" y="1612974"/>
            <a:ext cx="8771861" cy="509617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Based on Vygotsky’s Principles</a:t>
            </a:r>
          </a:p>
          <a:p>
            <a:pPr marL="0" indent="0">
              <a:buNone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Key person approach: consistent adult acts as MKO.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Scaffolding: model language during play; extend her sentences gently.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Small group activities: safe setting to practise communication and social play.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Peer learning: pair with confident, kind peers to model interaction.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Use of language-rich activities: singing, storytelling, role play.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Positive emotional climate: reduce anxiety, encourage participation.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44302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88476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24276-2A27-CE9E-F12D-84FC6C250D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Valuation of Vygotsky’s Theory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9CCBB395-7647-A660-58CD-12A3E496F5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57886597"/>
              </p:ext>
            </p:extLst>
          </p:nvPr>
        </p:nvGraphicFramePr>
        <p:xfrm>
          <a:off x="838200" y="1825625"/>
          <a:ext cx="10515600" cy="47045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414531455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3932381930"/>
                    </a:ext>
                  </a:extLst>
                </a:gridCol>
              </a:tblGrid>
              <a:tr h="480868">
                <a:tc>
                  <a:txBody>
                    <a:bodyPr/>
                    <a:lstStyle/>
                    <a:p>
                      <a:r>
                        <a:rPr lang="en-GB" sz="2800">
                          <a:solidFill>
                            <a:schemeClr val="tx1"/>
                          </a:solidFill>
                        </a:rPr>
                        <a:t>Strengths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>
                          <a:solidFill>
                            <a:schemeClr val="tx1"/>
                          </a:solidFill>
                        </a:rPr>
                        <a:t>Limitations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73198479"/>
                  </a:ext>
                </a:extLst>
              </a:tr>
              <a:tr h="4186382">
                <a:tc>
                  <a:txBody>
                    <a:bodyPr/>
                    <a:lstStyle/>
                    <a:p>
                      <a:endParaRPr lang="en-GB" sz="2000" dirty="0"/>
                    </a:p>
                    <a:p>
                      <a:r>
                        <a:rPr lang="en-GB" dirty="0"/>
                        <a:t>Highlights importance of social interaction and culture.</a:t>
                      </a:r>
                    </a:p>
                    <a:p>
                      <a:r>
                        <a:rPr lang="en-GB" dirty="0"/>
                        <a:t>Supports collaborative learning in early years practice.</a:t>
                      </a:r>
                    </a:p>
                    <a:p>
                      <a:r>
                        <a:rPr lang="en-GB" dirty="0"/>
                        <a:t>Fits with EYFS emphasis on communication and relationships.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  <a:p>
                      <a:r>
                        <a:rPr lang="en-GB" dirty="0"/>
                        <a:t>Less focus on biological maturation.</a:t>
                      </a:r>
                    </a:p>
                    <a:p>
                      <a:r>
                        <a:rPr lang="en-GB" dirty="0"/>
                        <a:t>The concept of ZPD can be hard to measure in practice.</a:t>
                      </a:r>
                    </a:p>
                    <a:p>
                      <a:r>
                        <a:rPr lang="en-GB" dirty="0"/>
                        <a:t>May underestimate individual differences such as personality or attachment history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dirty="0"/>
                    </a:p>
                    <a:p>
                      <a:pPr marL="0" indent="0" algn="l">
                        <a:buFont typeface="Arial" panose="020B0604020202020204" pitchFamily="34" charset="0"/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06342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072321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88476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48E24-A4D0-87D3-742B-C24116390A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r>
              <a:rPr lang="en-GB" sz="4000" b="1" dirty="0"/>
              <a:t>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F5B0CC-4B0C-3B67-5BC6-215AE0D616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15521"/>
            <a:ext cx="10515600" cy="435133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Vygotsky’s Sociocultural Theory shows that children develop through interaction and guided learning.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Applying this theory helps practitioners support Amira’s social, emotional and language growth.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With consistent scaffolding and nurturing relationships, Amira can become confident and engaged.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ADA056B-804B-4EA4-9B2B-11B22BC4F8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48775" y="5229225"/>
            <a:ext cx="2876550" cy="1628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11249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88476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3149B5-45EA-F517-ABA2-0BC235B22D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FF05A7-7B0C-635B-8A6D-92BD8A3BF3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486275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Vygotsky, L.S. (1978) Mind in Society: The Development of Higher Psychological Processes. Cambridge, MA: Harvard University Press. [Online].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https://archive.org/details/mindinsocietydev00vygotsky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(Accessed: 5 November 2025).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Daniels, H. (2016) Vygotsky and Pedagogy. 2nd ed. London: Routledge. [Online].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https://www.taylorfrancis.com/books/mono/10.4324/9781315623873/vygotsky-pedagogy-harry-daniels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(Accessed: 5 November 2025).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Berk, L.E. (2020) Child Development. 10th ed. Pearson Education. [Online].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https://www.pearson.com/en-gb/subject-catalog/p/child-development/P200000007992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(Accessed: 5 November 2025).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Bee, H. and Boyd, D. (2019) The Developing Child. 13th ed. Boston: Pearson Education. [Online].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https://www.pearson.com/store/p/developing-child-the/P100001245437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(Accessed: 5 November 2025).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Department for Education (DfE). (2021) Statutory Framework for the Early Years Foundation Stage. [Online].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https://www.gov.uk/government/publications/early-years-foundation-stage-framework--2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(Accessed: 5 November 2025).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McLeod, S. (2023) ‘Vygotsky’s Sociocultural Theory of Cognitive Development’, Simply Psychology. [Online].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https://www.simplypsychology.org/vygotsky.html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(Accessed: 5 November 2025).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246FCB6-7B4E-455D-83A7-D5F1B4312D1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829800" y="4752975"/>
            <a:ext cx="2362200" cy="2105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04097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2365</TotalTime>
  <Words>1035</Words>
  <Application>Microsoft Office PowerPoint</Application>
  <PresentationFormat>Widescreen</PresentationFormat>
  <Paragraphs>150</Paragraphs>
  <Slides>13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Arial</vt:lpstr>
      <vt:lpstr>Calibri</vt:lpstr>
      <vt:lpstr>Calibri Light</vt:lpstr>
      <vt:lpstr>inherit</vt:lpstr>
      <vt:lpstr>Segoe UI</vt:lpstr>
      <vt:lpstr>-webkit-standard</vt:lpstr>
      <vt:lpstr>Wingdings</vt:lpstr>
      <vt:lpstr>Office Theme</vt:lpstr>
      <vt:lpstr>Psychology in Health and Social Care LCHS4010  Assessment 1</vt:lpstr>
      <vt:lpstr>Acknowledgement of the use of AI</vt:lpstr>
      <vt:lpstr>Psychology &amp; Developmental Psychology</vt:lpstr>
      <vt:lpstr>Amira’s Journey Through Early Childhood (3-5 Years)</vt:lpstr>
      <vt:lpstr>Early Childhood Developmental Milestones (Ages 3 to 5)</vt:lpstr>
      <vt:lpstr>Developmental Changes in Early Childhood (Ages 3 to 5)</vt:lpstr>
      <vt:lpstr>PowerPoint Presentation</vt:lpstr>
      <vt:lpstr>Applying Vygotsky’s Theory</vt:lpstr>
      <vt:lpstr>Nature and Nurture Factors</vt:lpstr>
      <vt:lpstr>Practical strategies or interventions for Amira</vt:lpstr>
      <vt:lpstr>Valuation of Vygotsky’s Theory</vt:lpstr>
      <vt:lpstr>Conclusion: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Bianca Sanfilippo</dc:creator>
  <cp:lastModifiedBy>Mathana</cp:lastModifiedBy>
  <cp:revision>63</cp:revision>
  <dcterms:created xsi:type="dcterms:W3CDTF">2023-06-15T09:39:33Z</dcterms:created>
  <dcterms:modified xsi:type="dcterms:W3CDTF">2025-11-06T10:47:16Z</dcterms:modified>
</cp:coreProperties>
</file>