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0"/>
  </p:notesMasterIdLst>
  <p:sldIdLst>
    <p:sldId id="621" r:id="rId4"/>
    <p:sldId id="389" r:id="rId5"/>
    <p:sldId id="628" r:id="rId6"/>
    <p:sldId id="629" r:id="rId7"/>
    <p:sldId id="397" r:id="rId8"/>
    <p:sldId id="651" r:id="rId9"/>
    <p:sldId id="652" r:id="rId10"/>
    <p:sldId id="650" r:id="rId11"/>
    <p:sldId id="630" r:id="rId12"/>
    <p:sldId id="647" r:id="rId13"/>
    <p:sldId id="632" r:id="rId14"/>
    <p:sldId id="663" r:id="rId15"/>
    <p:sldId id="645" r:id="rId16"/>
    <p:sldId id="660" r:id="rId17"/>
    <p:sldId id="661" r:id="rId18"/>
    <p:sldId id="662" r:id="rId19"/>
    <p:sldId id="648" r:id="rId20"/>
    <p:sldId id="634" r:id="rId21"/>
    <p:sldId id="635" r:id="rId22"/>
    <p:sldId id="636" r:id="rId23"/>
    <p:sldId id="659" r:id="rId24"/>
    <p:sldId id="633" r:id="rId25"/>
    <p:sldId id="631" r:id="rId26"/>
    <p:sldId id="637" r:id="rId27"/>
    <p:sldId id="622" r:id="rId28"/>
    <p:sldId id="280" r:id="rId29"/>
    <p:sldId id="640" r:id="rId30"/>
    <p:sldId id="641" r:id="rId31"/>
    <p:sldId id="646" r:id="rId32"/>
    <p:sldId id="642" r:id="rId33"/>
    <p:sldId id="654" r:id="rId34"/>
    <p:sldId id="655" r:id="rId35"/>
    <p:sldId id="656" r:id="rId36"/>
    <p:sldId id="657" r:id="rId37"/>
    <p:sldId id="658" r:id="rId38"/>
    <p:sldId id="392" r:id="rId3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6"/>
  </p:normalViewPr>
  <p:slideViewPr>
    <p:cSldViewPr snapToGrid="0">
      <p:cViewPr varScale="1">
        <p:scale>
          <a:sx n="106" d="100"/>
          <a:sy n="106" d="100"/>
        </p:scale>
        <p:origin x="180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8/10/relationships/authors" Target="authors.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BF164C94-0372-3240-BE4C-043D9BB7E408}"/>
    <pc:docChg chg="modSld">
      <pc:chgData name="Naomi Doerge" userId="c2ba5b26-9392-4f76-82ca-966719aba79f" providerId="ADAL" clId="{BF164C94-0372-3240-BE4C-043D9BB7E408}" dt="2024-10-28T15:06:54.953" v="7" actId="20577"/>
      <pc:docMkLst>
        <pc:docMk/>
      </pc:docMkLst>
      <pc:sldChg chg="modSp mod">
        <pc:chgData name="Naomi Doerge" userId="c2ba5b26-9392-4f76-82ca-966719aba79f" providerId="ADAL" clId="{BF164C94-0372-3240-BE4C-043D9BB7E408}" dt="2024-10-28T15:06:54.953" v="7" actId="20577"/>
        <pc:sldMkLst>
          <pc:docMk/>
          <pc:sldMk cId="738942598" sldId="621"/>
        </pc:sldMkLst>
        <pc:spChg chg="mod">
          <ac:chgData name="Naomi Doerge" userId="c2ba5b26-9392-4f76-82ca-966719aba79f" providerId="ADAL" clId="{BF164C94-0372-3240-BE4C-043D9BB7E408}" dt="2024-10-28T15:06:54.953" v="7" actId="20577"/>
          <ac:spMkLst>
            <pc:docMk/>
            <pc:sldMk cId="738942598" sldId="621"/>
            <ac:spMk id="4" creationId="{00000000-0000-0000-0000-000000000000}"/>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status="resolved" created="2024-05-21T10:37:39.037" complete="100000">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28/10/2024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26</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28/10/2024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28/10/2024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28/10/2024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28/10/2024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28/10/2024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28/10/2024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28/10/2024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28/10/2024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28/10/2024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28/10/2024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28/10/2024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28/10/2024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28/10/2024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28/10/2024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28/10/2024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28/10/2024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28/10/2024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28/10/2024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28/10/2024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28/10/2024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28/10/2024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28/10/2024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microsoft.com/office/2018/10/relationships/comments" Target="../comments/modernComment_288_3242B84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a:solidFill>
                  <a:srgbClr val="FFFFFF"/>
                </a:solidFill>
                <a:effectLst/>
                <a:latin typeface="-apple-system"/>
              </a:rPr>
              <a:t>LCHS4001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28/10/2024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or to present on a topic,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t>Ways to Cite 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600200"/>
            <a:ext cx="8688638" cy="3916363"/>
          </a:xfrm>
        </p:spPr>
        <p:txBody>
          <a:bodyPr/>
          <a:lstStyle/>
          <a:p>
            <a:pPr marL="514350" indent="-514350">
              <a:buAutoNum type="arabicParenR"/>
            </a:pPr>
            <a:r>
              <a:rPr lang="en-US" sz="4000" b="1" dirty="0">
                <a:solidFill>
                  <a:srgbClr val="00B050"/>
                </a:solidFill>
              </a:rPr>
              <a:t>Direct Citing</a:t>
            </a:r>
          </a:p>
          <a:p>
            <a:pPr marL="514350" indent="-514350">
              <a:buFont typeface="Arial" panose="020B0604020202020204" pitchFamily="34" charset="0"/>
              <a:buAutoNum type="arabicParenR"/>
            </a:pPr>
            <a:r>
              <a:rPr lang="en-US" sz="4000" b="1" dirty="0">
                <a:solidFill>
                  <a:srgbClr val="00B050"/>
                </a:solidFill>
              </a:rPr>
              <a:t>Paraphrasing </a:t>
            </a:r>
            <a:r>
              <a:rPr lang="en-US" sz="4000" b="1" dirty="0"/>
              <a:t>(this is the most important and common one and the one you should use the most)</a:t>
            </a:r>
          </a:p>
          <a:p>
            <a:pPr marL="514350" indent="-514350">
              <a:buFont typeface="Arial" panose="020B0604020202020204" pitchFamily="34" charset="0"/>
              <a:buAutoNum type="arabicParenR"/>
            </a:pPr>
            <a:r>
              <a:rPr lang="en-US" sz="4000" b="1" dirty="0" err="1">
                <a:solidFill>
                  <a:srgbClr val="00B050"/>
                </a:solidFill>
              </a:rPr>
              <a:t>Summarising</a:t>
            </a:r>
            <a:endParaRPr lang="en-US" sz="4000" b="1" dirty="0">
              <a:solidFill>
                <a:srgbClr val="00B050"/>
              </a:solidFill>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66394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cs typeface="Calibri" panose="020F0502020204030204" pitchFamily="34" charset="0"/>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601416"/>
            <a:ext cx="8879306" cy="4390127"/>
          </a:xfrm>
        </p:spPr>
        <p:txBody>
          <a:bodyPr/>
          <a:lstStyle/>
          <a:p>
            <a:pPr algn="just"/>
            <a:r>
              <a:rPr lang="en-GB" sz="2200" dirty="0">
                <a:cs typeface="Calibri" panose="020F0502020204030204" pitchFamily="34" charset="0"/>
              </a:rPr>
              <a:t>When you use the </a:t>
            </a:r>
            <a:r>
              <a:rPr lang="en-GB" sz="2200" b="1" i="1" dirty="0">
                <a:cs typeface="Calibri" panose="020F0502020204030204" pitchFamily="34" charset="0"/>
              </a:rPr>
              <a:t>exact words/sentence structure </a:t>
            </a:r>
            <a:r>
              <a:rPr lang="en-GB" sz="2200" dirty="0">
                <a:cs typeface="Calibri" panose="020F0502020204030204" pitchFamily="34" charset="0"/>
              </a:rPr>
              <a:t>from a source, this is called a </a:t>
            </a:r>
            <a:r>
              <a:rPr lang="en-GB" sz="2200" b="1" dirty="0">
                <a:solidFill>
                  <a:srgbClr val="00B050"/>
                </a:solidFill>
                <a:cs typeface="Calibri" panose="020F0502020204030204" pitchFamily="34" charset="0"/>
              </a:rPr>
              <a:t>quotation </a:t>
            </a:r>
            <a:r>
              <a:rPr lang="en-GB" sz="2200" dirty="0">
                <a:cs typeface="Calibri" panose="020F0502020204030204" pitchFamily="34" charset="0"/>
              </a:rPr>
              <a:t>or a </a:t>
            </a:r>
            <a:r>
              <a:rPr lang="en-GB" sz="2200" b="1" dirty="0">
                <a:solidFill>
                  <a:srgbClr val="00B050"/>
                </a:solidFill>
                <a:cs typeface="Calibri" panose="020F0502020204030204" pitchFamily="34" charset="0"/>
              </a:rPr>
              <a:t>direct citation</a:t>
            </a:r>
            <a:r>
              <a:rPr lang="en-GB" sz="2200" dirty="0">
                <a:cs typeface="Calibri" panose="020F0502020204030204" pitchFamily="34" charset="0"/>
              </a:rPr>
              <a:t>. </a:t>
            </a:r>
          </a:p>
          <a:p>
            <a:pPr marL="0" indent="0" algn="ctr">
              <a:buNone/>
            </a:pPr>
            <a:r>
              <a:rPr lang="en-GB" sz="2200" b="1" i="1" dirty="0" err="1">
                <a:cs typeface="Calibri" panose="020F0502020204030204" pitchFamily="34" charset="0"/>
              </a:rPr>
              <a:t>Pureheart</a:t>
            </a:r>
            <a:r>
              <a:rPr lang="en-GB" sz="2200" b="1" i="1" dirty="0">
                <a:cs typeface="Calibri" panose="020F0502020204030204" pitchFamily="34" charset="0"/>
              </a:rPr>
              <a:t> (2019, p.11) </a:t>
            </a:r>
            <a:r>
              <a:rPr lang="en-GB" sz="2200" i="1" dirty="0">
                <a:cs typeface="Calibri" panose="020F0502020204030204" pitchFamily="34" charset="0"/>
              </a:rPr>
              <a:t>states that </a:t>
            </a:r>
            <a:r>
              <a:rPr lang="en-GB" sz="2200" b="1" i="1" dirty="0">
                <a:solidFill>
                  <a:srgbClr val="C00000"/>
                </a:solidFill>
                <a:cs typeface="Calibri" panose="020F0502020204030204" pitchFamily="34" charset="0"/>
              </a:rPr>
              <a:t>“</a:t>
            </a:r>
            <a:r>
              <a:rPr lang="en-GB" sz="2200" i="1" dirty="0">
                <a:cs typeface="Calibri" panose="020F0502020204030204" pitchFamily="34" charset="0"/>
              </a:rPr>
              <a:t>managing your time reduces your stress level</a:t>
            </a:r>
            <a:r>
              <a:rPr lang="en-GB" sz="2200" b="1" i="1" dirty="0">
                <a:solidFill>
                  <a:srgbClr val="C00000"/>
                </a:solidFill>
                <a:cs typeface="Calibri" panose="020F0502020204030204" pitchFamily="34" charset="0"/>
              </a:rPr>
              <a:t>”</a:t>
            </a:r>
            <a:r>
              <a:rPr lang="en-GB" sz="2200" i="1" dirty="0">
                <a:cs typeface="Calibri" panose="020F0502020204030204" pitchFamily="34" charset="0"/>
              </a:rPr>
              <a:t>. </a:t>
            </a:r>
          </a:p>
          <a:p>
            <a:pPr algn="just"/>
            <a:r>
              <a:rPr lang="en-GB" sz="2200" dirty="0">
                <a:cs typeface="Calibri" panose="020F0502020204030204" pitchFamily="34" charset="0"/>
              </a:rPr>
              <a:t>Please remember that a quotation must be </a:t>
            </a:r>
            <a:r>
              <a:rPr lang="en-GB" sz="2200" u="sng" dirty="0">
                <a:solidFill>
                  <a:srgbClr val="C00000"/>
                </a:solidFill>
                <a:cs typeface="Calibri" panose="020F0502020204030204" pitchFamily="34" charset="0"/>
              </a:rPr>
              <a:t>contained within quotation marks</a:t>
            </a:r>
            <a:r>
              <a:rPr lang="en-GB" sz="2200" dirty="0">
                <a:solidFill>
                  <a:srgbClr val="C00000"/>
                </a:solidFill>
                <a:cs typeface="Calibri" panose="020F0502020204030204" pitchFamily="34" charset="0"/>
              </a:rPr>
              <a:t> </a:t>
            </a:r>
            <a:r>
              <a:rPr lang="en-GB" sz="2200" dirty="0">
                <a:cs typeface="Calibri" panose="020F0502020204030204" pitchFamily="34" charset="0"/>
              </a:rPr>
              <a:t>and must not be more than </a:t>
            </a:r>
            <a:r>
              <a:rPr lang="en-GB" sz="2200" u="sng" dirty="0">
                <a:cs typeface="Calibri" panose="020F0502020204030204" pitchFamily="34" charset="0"/>
              </a:rPr>
              <a:t>2-3 lines long</a:t>
            </a:r>
            <a:r>
              <a:rPr lang="en-GB" sz="2200" dirty="0">
                <a:cs typeface="Calibri" panose="020F0502020204030204" pitchFamily="34" charset="0"/>
              </a:rPr>
              <a:t>. </a:t>
            </a:r>
          </a:p>
          <a:p>
            <a:pPr algn="just"/>
            <a:endParaRPr lang="en-GB" sz="900" dirty="0">
              <a:cs typeface="Calibri" panose="020F0502020204030204" pitchFamily="34" charset="0"/>
            </a:endParaRPr>
          </a:p>
          <a:p>
            <a:pPr algn="just"/>
            <a:r>
              <a:rPr lang="en-GB" sz="2200" dirty="0">
                <a:cs typeface="Calibri" panose="020F0502020204030204" pitchFamily="34" charset="0"/>
              </a:rPr>
              <a:t>They should be as </a:t>
            </a:r>
            <a:r>
              <a:rPr lang="en-GB" sz="2200" b="1" dirty="0">
                <a:solidFill>
                  <a:srgbClr val="00B050"/>
                </a:solidFill>
                <a:cs typeface="Calibri" panose="020F0502020204030204" pitchFamily="34" charset="0"/>
              </a:rPr>
              <a:t>short</a:t>
            </a:r>
            <a:r>
              <a:rPr lang="en-GB" sz="2200" dirty="0">
                <a:cs typeface="Calibri" panose="020F0502020204030204" pitchFamily="34" charset="0"/>
              </a:rPr>
              <a:t> as possible and must ALWAYS have the page number </a:t>
            </a:r>
            <a:r>
              <a:rPr lang="en-GB" sz="2200" b="1" dirty="0">
                <a:cs typeface="Calibri" panose="020F0502020204030204" pitchFamily="34" charset="0"/>
              </a:rPr>
              <a:t>and</a:t>
            </a:r>
            <a:r>
              <a:rPr lang="en-GB" sz="2200" dirty="0">
                <a:cs typeface="Calibri" panose="020F0502020204030204" pitchFamily="34" charset="0"/>
              </a:rPr>
              <a:t> quotation marks to show where your words end and the original source’s words begin.</a:t>
            </a:r>
          </a:p>
          <a:p>
            <a:pPr marL="0" indent="0">
              <a:buNone/>
            </a:pPr>
            <a:endParaRPr lang="en-GB" sz="900" dirty="0">
              <a:cs typeface="Calibri" panose="020F0502020204030204" pitchFamily="34" charset="0"/>
            </a:endParaRPr>
          </a:p>
          <a:p>
            <a:pPr marL="0" indent="0">
              <a:buNone/>
            </a:pPr>
            <a:r>
              <a:rPr lang="en-GB" sz="2200" i="1" dirty="0">
                <a:cs typeface="Calibri" panose="020F0502020204030204" pitchFamily="34" charset="0"/>
              </a:rPr>
              <a:t>Example: </a:t>
            </a:r>
            <a:r>
              <a:rPr lang="en-GB" sz="2200" dirty="0">
                <a:cs typeface="Calibri" panose="020F0502020204030204" pitchFamily="34" charset="0"/>
              </a:rPr>
              <a:t>Although teamwork can be a very productive part of the workplace, it can also be “problematic and a waste of time” (Baker, 2018, p.113)</a:t>
            </a:r>
          </a:p>
          <a:p>
            <a:pPr marL="0" indent="0" algn="ctr">
              <a:buNone/>
            </a:pPr>
            <a:r>
              <a:rPr lang="en-GB" sz="2200" b="1" dirty="0">
                <a:solidFill>
                  <a:srgbClr val="173AFF"/>
                </a:solidFill>
                <a:cs typeface="Calibri" panose="020F0502020204030204" pitchFamily="34" charset="0"/>
              </a:rPr>
              <a:t>Which part is from the writer and which part is from a source?</a:t>
            </a:r>
          </a:p>
          <a:p>
            <a:pPr algn="just"/>
            <a:endParaRPr lang="en-GB" sz="2200" dirty="0">
              <a:cs typeface="Calibri" panose="020F0502020204030204" pitchFamily="34" charset="0"/>
            </a:endParaRPr>
          </a:p>
          <a:p>
            <a:pPr marL="0" indent="0" algn="just">
              <a:buNone/>
            </a:pPr>
            <a:endParaRPr lang="en-GB" sz="2200" dirty="0">
              <a:cs typeface="Calibri" panose="020F0502020204030204" pitchFamily="34" charset="0"/>
            </a:endParaRPr>
          </a:p>
          <a:p>
            <a:pPr algn="just"/>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999D-E057-E41F-E85C-8E250B000D28}"/>
              </a:ext>
            </a:extLst>
          </p:cNvPr>
          <p:cNvSpPr>
            <a:spLocks noGrp="1"/>
          </p:cNvSpPr>
          <p:nvPr>
            <p:ph type="title"/>
          </p:nvPr>
        </p:nvSpPr>
        <p:spPr>
          <a:xfrm>
            <a:off x="1203158" y="234531"/>
            <a:ext cx="6737684" cy="76201"/>
          </a:xfrm>
        </p:spPr>
        <p:txBody>
          <a:bodyPr/>
          <a:lstStyle/>
          <a:p>
            <a:r>
              <a:rPr lang="en-US" sz="3600" b="1" dirty="0"/>
              <a:t>Direct Citations </a:t>
            </a:r>
            <a:r>
              <a:rPr lang="en-US" sz="3600" b="1" dirty="0" err="1"/>
              <a:t>Cont</a:t>
            </a:r>
            <a:r>
              <a:rPr lang="en-US" sz="3600" b="1" dirty="0"/>
              <a:t>…</a:t>
            </a:r>
          </a:p>
        </p:txBody>
      </p:sp>
      <p:sp>
        <p:nvSpPr>
          <p:cNvPr id="3" name="Content Placeholder 2">
            <a:extLst>
              <a:ext uri="{FF2B5EF4-FFF2-40B4-BE49-F238E27FC236}">
                <a16:creationId xmlns:a16="http://schemas.microsoft.com/office/drawing/2014/main" id="{AFD1B71C-307B-5938-8704-570A0F08E1AB}"/>
              </a:ext>
            </a:extLst>
          </p:cNvPr>
          <p:cNvSpPr>
            <a:spLocks noGrp="1"/>
          </p:cNvSpPr>
          <p:nvPr>
            <p:ph idx="1"/>
          </p:nvPr>
        </p:nvSpPr>
        <p:spPr>
          <a:xfrm>
            <a:off x="166604" y="553453"/>
            <a:ext cx="8640512" cy="3916363"/>
          </a:xfrm>
        </p:spPr>
        <p:txBody>
          <a:bodyPr/>
          <a:lstStyle/>
          <a:p>
            <a:pPr algn="just"/>
            <a:r>
              <a:rPr lang="en-GB" sz="2000" b="1" dirty="0">
                <a:cs typeface="Calibri" panose="020F0502020204030204" pitchFamily="34" charset="0"/>
              </a:rPr>
              <a:t>Direct citations </a:t>
            </a:r>
            <a:r>
              <a:rPr lang="en-GB" sz="2000" dirty="0">
                <a:cs typeface="Calibri" panose="020F0502020204030204" pitchFamily="34" charset="0"/>
              </a:rPr>
              <a:t>should not only be short in length, but they should also be infrequent (not over-used) </a:t>
            </a:r>
          </a:p>
          <a:p>
            <a:pPr algn="just"/>
            <a:r>
              <a:rPr lang="en-GB" sz="2000" dirty="0">
                <a:cs typeface="Calibri" panose="020F0502020204030204" pitchFamily="34" charset="0"/>
              </a:rPr>
              <a:t>A rule of thumb is no more than ONE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per paragraph-you absolutely could/should use more than one citation per paragraph, but should try to stick to only one </a:t>
            </a:r>
            <a:r>
              <a:rPr lang="en-GB" sz="2000" b="1" dirty="0">
                <a:cs typeface="Calibri" panose="020F0502020204030204" pitchFamily="34" charset="0"/>
              </a:rPr>
              <a:t>direct</a:t>
            </a:r>
            <a:r>
              <a:rPr lang="en-GB" sz="2000" dirty="0">
                <a:cs typeface="Calibri" panose="020F0502020204030204" pitchFamily="34" charset="0"/>
              </a:rPr>
              <a:t> (e.g. copying someone else’s words) citation per paragraph</a:t>
            </a:r>
          </a:p>
          <a:p>
            <a:pPr algn="just"/>
            <a:r>
              <a:rPr lang="en-GB" sz="2000" dirty="0">
                <a:cs typeface="Calibri" panose="020F0502020204030204" pitchFamily="34" charset="0"/>
              </a:rPr>
              <a:t>So, if you can only use one </a:t>
            </a:r>
            <a:r>
              <a:rPr lang="en-GB" sz="2000" b="1" dirty="0">
                <a:cs typeface="Calibri" panose="020F0502020204030204" pitchFamily="34" charset="0"/>
              </a:rPr>
              <a:t>direct citation </a:t>
            </a:r>
            <a:r>
              <a:rPr lang="en-GB" sz="2000" dirty="0">
                <a:cs typeface="Calibri" panose="020F0502020204030204" pitchFamily="34" charset="0"/>
              </a:rPr>
              <a:t> (e.g. someone else’s exact words) per paragraph, how else can you cite?</a:t>
            </a:r>
          </a:p>
          <a:p>
            <a:pPr marL="0" indent="0" algn="just">
              <a:buNone/>
            </a:pPr>
            <a:endParaRPr lang="en-GB" sz="800" dirty="0">
              <a:cs typeface="Calibri" panose="020F0502020204030204" pitchFamily="34" charset="0"/>
            </a:endParaRPr>
          </a:p>
          <a:p>
            <a:pPr marL="0" indent="0" algn="just">
              <a:buNone/>
            </a:pPr>
            <a:r>
              <a:rPr lang="en-GB" b="1" dirty="0">
                <a:cs typeface="Calibri" panose="020F0502020204030204" pitchFamily="34" charset="0"/>
              </a:rPr>
              <a:t>1)</a:t>
            </a:r>
            <a:r>
              <a:rPr lang="en-GB" dirty="0">
                <a:cs typeface="Calibri" panose="020F0502020204030204" pitchFamily="34" charset="0"/>
              </a:rPr>
              <a:t> </a:t>
            </a:r>
            <a:r>
              <a:rPr lang="en-GB" b="1" dirty="0">
                <a:solidFill>
                  <a:srgbClr val="00B050"/>
                </a:solidFill>
                <a:cs typeface="Calibri" panose="020F0502020204030204" pitchFamily="34" charset="0"/>
              </a:rPr>
              <a:t>Paraphrasing </a:t>
            </a:r>
            <a:r>
              <a:rPr lang="en-GB" sz="2000" dirty="0">
                <a:cs typeface="Calibri" panose="020F0502020204030204" pitchFamily="34" charset="0"/>
              </a:rPr>
              <a:t>(this is the </a:t>
            </a:r>
            <a:r>
              <a:rPr lang="en-GB" sz="2000" b="1" dirty="0">
                <a:cs typeface="Calibri" panose="020F0502020204030204" pitchFamily="34" charset="0"/>
              </a:rPr>
              <a:t>most</a:t>
            </a:r>
            <a:r>
              <a:rPr lang="en-GB" sz="2000" dirty="0">
                <a:cs typeface="Calibri" panose="020F0502020204030204" pitchFamily="34" charset="0"/>
              </a:rPr>
              <a:t> </a:t>
            </a:r>
            <a:r>
              <a:rPr lang="en-GB" sz="2000" b="1" dirty="0">
                <a:cs typeface="Calibri" panose="020F0502020204030204" pitchFamily="34" charset="0"/>
              </a:rPr>
              <a:t>common</a:t>
            </a:r>
            <a:r>
              <a:rPr lang="en-GB" sz="2000" dirty="0">
                <a:cs typeface="Calibri" panose="020F0502020204030204" pitchFamily="34" charset="0"/>
              </a:rPr>
              <a:t> way to cite other sources, it’s also known as an </a:t>
            </a:r>
            <a:r>
              <a:rPr lang="en-GB" sz="2000" b="1" dirty="0">
                <a:cs typeface="Calibri" panose="020F0502020204030204" pitchFamily="34" charset="0"/>
              </a:rPr>
              <a:t>indirect citation</a:t>
            </a:r>
            <a:r>
              <a:rPr lang="en-GB" sz="2000" dirty="0">
                <a:cs typeface="Calibri" panose="020F0502020204030204" pitchFamily="34" charset="0"/>
              </a:rPr>
              <a:t>)</a:t>
            </a:r>
            <a:endParaRPr lang="en-GB" sz="2000" b="1" dirty="0">
              <a:solidFill>
                <a:srgbClr val="00B050"/>
              </a:solidFill>
              <a:cs typeface="Calibri" panose="020F0502020204030204" pitchFamily="34" charset="0"/>
            </a:endParaRPr>
          </a:p>
          <a:p>
            <a:pPr marL="0" indent="0" algn="just">
              <a:buNone/>
            </a:pPr>
            <a:r>
              <a:rPr lang="en-GB" b="1" dirty="0">
                <a:cs typeface="Calibri" panose="020F0502020204030204" pitchFamily="34" charset="0"/>
              </a:rPr>
              <a:t>2) </a:t>
            </a:r>
            <a:r>
              <a:rPr lang="en-GB" b="1" dirty="0">
                <a:solidFill>
                  <a:srgbClr val="00B050"/>
                </a:solidFill>
                <a:cs typeface="Calibri" panose="020F0502020204030204" pitchFamily="34" charset="0"/>
              </a:rPr>
              <a:t>Summarising </a:t>
            </a:r>
          </a:p>
          <a:p>
            <a:pPr algn="just"/>
            <a:endParaRPr lang="en-GB" sz="800" b="1" dirty="0">
              <a:solidFill>
                <a:srgbClr val="00B050"/>
              </a:solidFill>
              <a:cs typeface="Calibri" panose="020F0502020204030204" pitchFamily="34" charset="0"/>
            </a:endParaRPr>
          </a:p>
          <a:p>
            <a:pPr algn="just"/>
            <a:r>
              <a:rPr lang="en-GB" sz="2000" dirty="0">
                <a:cs typeface="Calibri" panose="020F0502020204030204" pitchFamily="34" charset="0"/>
              </a:rPr>
              <a:t>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pPr algn="just"/>
            <a:endParaRPr lang="en-US" sz="2000" dirty="0"/>
          </a:p>
        </p:txBody>
      </p:sp>
      <p:sp>
        <p:nvSpPr>
          <p:cNvPr id="4" name="Date Placeholder 3">
            <a:extLst>
              <a:ext uri="{FF2B5EF4-FFF2-40B4-BE49-F238E27FC236}">
                <a16:creationId xmlns:a16="http://schemas.microsoft.com/office/drawing/2014/main" id="{E50D5E3B-890D-2709-B210-BD1AD18D55BF}"/>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251992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4000" b="1" dirty="0"/>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0B050"/>
                </a:solidFill>
              </a:rPr>
              <a:t>Paraphrasing: </a:t>
            </a:r>
            <a:r>
              <a:rPr lang="en-US" sz="2400" dirty="0"/>
              <a:t>”</a:t>
            </a:r>
            <a:r>
              <a:rPr lang="en-GB" sz="2400" b="0" i="0" dirty="0">
                <a:solidFill>
                  <a:srgbClr val="333333"/>
                </a:solidFill>
                <a:effectLst/>
                <a:latin typeface="Roboto" panose="02000000000000000000" pitchFamily="2" charset="0"/>
              </a:rPr>
              <a:t>Paraphrasing is expressing someone else’s writing in your </a:t>
            </a:r>
            <a:r>
              <a:rPr lang="en-GB" sz="2400" b="1" i="0" dirty="0">
                <a:solidFill>
                  <a:srgbClr val="333333"/>
                </a:solidFill>
                <a:effectLst/>
                <a:latin typeface="Roboto" panose="02000000000000000000" pitchFamily="2" charset="0"/>
              </a:rPr>
              <a:t>own choice of words</a:t>
            </a:r>
            <a:r>
              <a:rPr lang="en-GB" sz="2400" b="0" i="0" dirty="0">
                <a:solidFill>
                  <a:srgbClr val="333333"/>
                </a:solidFill>
                <a:effectLst/>
                <a:latin typeface="Roboto" panose="02000000000000000000" pitchFamily="2" charset="0"/>
              </a:rPr>
              <a:t>, while keeping the </a:t>
            </a:r>
            <a:r>
              <a:rPr lang="en-GB" sz="2400" b="1" i="0" dirty="0">
                <a:solidFill>
                  <a:srgbClr val="333333"/>
                </a:solidFill>
                <a:effectLst/>
                <a:latin typeface="Roboto" panose="02000000000000000000" pitchFamily="2" charset="0"/>
              </a:rPr>
              <a:t>same essential meaning</a:t>
            </a:r>
            <a:r>
              <a:rPr lang="en-GB" sz="2400" b="0" i="0" dirty="0">
                <a:solidFill>
                  <a:srgbClr val="333333"/>
                </a:solidFill>
                <a:effectLst/>
                <a:latin typeface="Roboto" panose="02000000000000000000" pitchFamily="2" charset="0"/>
              </a:rPr>
              <a:t>.</a:t>
            </a:r>
            <a:r>
              <a:rPr lang="en-GB" sz="2400" i="0" dirty="0">
                <a:effectLst/>
                <a:latin typeface="Roboto" panose="02000000000000000000" pitchFamily="2" charset="0"/>
              </a:rPr>
              <a:t>” (Technological University of the Shannon, 2024, par. 1)</a:t>
            </a:r>
          </a:p>
          <a:p>
            <a:r>
              <a:rPr lang="en-GB" sz="2400" b="1" dirty="0">
                <a:latin typeface="Roboto" panose="02000000000000000000" pitchFamily="2" charset="0"/>
              </a:rPr>
              <a:t>We will learn more about paraphrasing (in great detail!) in the coming weeks</a:t>
            </a:r>
          </a:p>
          <a:p>
            <a:r>
              <a:rPr lang="en-GB" sz="2400" dirty="0">
                <a:latin typeface="Roboto" panose="02000000000000000000" pitchFamily="2" charset="0"/>
              </a:rPr>
              <a:t>When you paraphrase, you need to cite the author’s last name and the year the source was published. </a:t>
            </a:r>
            <a:r>
              <a:rPr lang="en-GB" sz="2400" b="1" dirty="0">
                <a:latin typeface="Roboto" panose="02000000000000000000" pitchFamily="2" charset="0"/>
              </a:rPr>
              <a:t>DO NOT </a:t>
            </a:r>
            <a:r>
              <a:rPr lang="en-GB" sz="2400" dirty="0">
                <a:latin typeface="Roboto" panose="02000000000000000000" pitchFamily="2" charset="0"/>
              </a:rPr>
              <a:t>include a page number.</a:t>
            </a:r>
          </a:p>
          <a:p>
            <a:pPr marL="0" indent="0">
              <a:buNone/>
            </a:pPr>
            <a:endParaRPr lang="en-GB" sz="1800" dirty="0">
              <a:latin typeface="Roboto" panose="02000000000000000000" pitchFamily="2" charset="0"/>
            </a:endParaRPr>
          </a:p>
          <a:p>
            <a:pPr marL="0" indent="0">
              <a:buNone/>
            </a:pPr>
            <a:r>
              <a:rPr lang="en-GB" sz="2600" i="1" dirty="0"/>
              <a:t>Example</a:t>
            </a:r>
            <a:r>
              <a:rPr lang="en-GB" sz="2600" dirty="0"/>
              <a:t>: Effective time management helps lower your stress (</a:t>
            </a:r>
            <a:r>
              <a:rPr lang="en-GB" sz="2600" dirty="0" err="1"/>
              <a:t>Pureheart</a:t>
            </a:r>
            <a:r>
              <a:rPr lang="en-GB" sz="2600" dirty="0"/>
              <a:t>, 2019)</a:t>
            </a:r>
            <a:endParaRPr lang="en-US" sz="2600" dirty="0"/>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75990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b="1" dirty="0" err="1"/>
              <a:t>Summarising</a:t>
            </a:r>
            <a:endParaRPr lang="en-US" b="1" dirty="0"/>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50824" y="770021"/>
            <a:ext cx="8652543" cy="3916363"/>
          </a:xfrm>
        </p:spPr>
        <p:txBody>
          <a:bodyPr/>
          <a:lstStyle/>
          <a:p>
            <a:r>
              <a:rPr lang="en-GB" sz="2200" b="1" i="0" dirty="0">
                <a:solidFill>
                  <a:srgbClr val="00B050"/>
                </a:solidFill>
                <a:effectLst/>
                <a:latin typeface="Arial" panose="020B0604020202020204" pitchFamily="34" charset="0"/>
              </a:rPr>
              <a:t>Summarising:</a:t>
            </a:r>
            <a:r>
              <a:rPr lang="en-GB" sz="2200" b="1" i="0" dirty="0">
                <a:solidFill>
                  <a:srgbClr val="000000"/>
                </a:solidFill>
                <a:effectLst/>
                <a:latin typeface="Arial" panose="020B0604020202020204" pitchFamily="34" charset="0"/>
              </a:rPr>
              <a:t> “</a:t>
            </a:r>
            <a:r>
              <a:rPr lang="en-GB" sz="2200" dirty="0">
                <a:solidFill>
                  <a:srgbClr val="000000"/>
                </a:solidFill>
                <a:latin typeface="Arial" panose="020B0604020202020204" pitchFamily="34" charset="0"/>
              </a:rPr>
              <a:t>to summarise is</a:t>
            </a:r>
            <a:r>
              <a:rPr lang="en-GB" sz="2200" i="0" dirty="0">
                <a:solidFill>
                  <a:srgbClr val="000000"/>
                </a:solidFill>
                <a:effectLst/>
                <a:latin typeface="Arial" panose="020B0604020202020204" pitchFamily="34" charset="0"/>
              </a:rPr>
              <a:t> to describe broadly the findings of a study without directly quoting from it” (Atlantic Technological University, 2024, par.3)</a:t>
            </a:r>
          </a:p>
          <a:p>
            <a:r>
              <a:rPr lang="en-GB" sz="2200" i="0" dirty="0">
                <a:solidFill>
                  <a:srgbClr val="000000"/>
                </a:solidFill>
                <a:effectLst/>
                <a:latin typeface="Arial" panose="020B0604020202020204" pitchFamily="34" charset="0"/>
              </a:rPr>
              <a:t>“Summarising involves repeating the main ideas of a passage in your own words.” (Atlantic Technological University, 2024, par. 3)</a:t>
            </a:r>
          </a:p>
          <a:p>
            <a:r>
              <a:rPr lang="en-GB" sz="2200" i="0" dirty="0">
                <a:solidFill>
                  <a:srgbClr val="000000"/>
                </a:solidFill>
                <a:effectLst/>
                <a:latin typeface="Arial" panose="020B0604020202020204" pitchFamily="34" charset="0"/>
              </a:rPr>
              <a:t>“A summary concentrates on the important points rather than the details.” (Atlantic Technological University, 2024, par.3 )</a:t>
            </a:r>
          </a:p>
          <a:p>
            <a:r>
              <a:rPr lang="en-GB" sz="2200" dirty="0">
                <a:solidFill>
                  <a:srgbClr val="000000"/>
                </a:solidFill>
                <a:latin typeface="Arial" panose="020B0604020202020204" pitchFamily="34" charset="0"/>
              </a:rPr>
              <a:t>This can be a bit trickier than paraphrasing for a variety of reasons. We will also look at summarising in the weeks to follow. For now, don’t worry to much about it </a:t>
            </a:r>
            <a:r>
              <a:rPr lang="en-GB" sz="2200" dirty="0">
                <a:solidFill>
                  <a:srgbClr val="000000"/>
                </a:solidFill>
                <a:latin typeface="Arial" panose="020B0604020202020204" pitchFamily="34" charset="0"/>
                <a:sym typeface="Wingdings" pitchFamily="2" charset="2"/>
              </a:rPr>
              <a:t></a:t>
            </a:r>
          </a:p>
          <a:p>
            <a:r>
              <a:rPr lang="en-GB" sz="2200" i="1" dirty="0">
                <a:solidFill>
                  <a:srgbClr val="000000"/>
                </a:solidFill>
                <a:latin typeface="Arial" panose="020B0604020202020204" pitchFamily="34" charset="0"/>
                <a:sym typeface="Wingdings" pitchFamily="2" charset="2"/>
              </a:rPr>
              <a:t>Example</a:t>
            </a:r>
            <a:r>
              <a:rPr lang="en-GB" sz="2200" dirty="0">
                <a:solidFill>
                  <a:srgbClr val="000000"/>
                </a:solidFill>
                <a:latin typeface="Arial" panose="020B0604020202020204" pitchFamily="34" charset="0"/>
                <a:sym typeface="Wingdings" pitchFamily="2" charset="2"/>
              </a:rPr>
              <a:t>: Peixoto et al. (2024</a:t>
            </a:r>
            <a:r>
              <a:rPr lang="en-GB" sz="2200" dirty="0">
                <a:solidFill>
                  <a:srgbClr val="000000"/>
                </a:solidFill>
                <a:sym typeface="Wingdings" pitchFamily="2" charset="2"/>
              </a:rPr>
              <a:t>) </a:t>
            </a:r>
            <a:r>
              <a:rPr lang="en-GB" sz="2200" dirty="0"/>
              <a:t>look at two new ways to improve customer service and save money in their study on online shopping deliveries</a:t>
            </a:r>
            <a:endParaRPr lang="en-US" sz="2200" dirty="0"/>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744113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Again….How to Cite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156411" y="836712"/>
            <a:ext cx="8819147" cy="3916363"/>
          </a:xfrm>
        </p:spPr>
        <p:txBody>
          <a:bodyPr/>
          <a:lstStyle/>
          <a:p>
            <a:pPr marL="0" indent="0">
              <a:buNone/>
            </a:pPr>
            <a:endParaRPr lang="en-GB" sz="2800" dirty="0"/>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Brown’s (2022) study examined the challenges of time management for adult students returning to university</a:t>
            </a:r>
          </a:p>
          <a:p>
            <a:pPr marL="457200" lvl="1" indent="0">
              <a:buNone/>
            </a:pPr>
            <a:endParaRPr lang="en-GB" sz="2000" dirty="0"/>
          </a:p>
          <a:p>
            <a:pPr marL="457200" lvl="1" indent="0" algn="ctr">
              <a:buNone/>
            </a:pPr>
            <a:r>
              <a:rPr lang="en-GB" sz="2000" b="1" dirty="0"/>
              <a:t>Good academic writing is usually a mix of all three ways</a:t>
            </a:r>
          </a:p>
          <a:p>
            <a:pPr marL="457200" lvl="1" indent="0" algn="ctr">
              <a:buNone/>
            </a:pPr>
            <a:endParaRPr lang="en-GB" sz="2000" dirty="0"/>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b="1" dirty="0"/>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457200" y="1094873"/>
            <a:ext cx="8229600" cy="3916363"/>
          </a:xfrm>
        </p:spPr>
        <p:txBody>
          <a:bodyPr/>
          <a:lstStyle/>
          <a:p>
            <a:pPr algn="just"/>
            <a:r>
              <a:rPr lang="en-GB" sz="2800" b="1" dirty="0"/>
              <a:t>Use for Multiple Authors</a:t>
            </a:r>
            <a:r>
              <a:rPr lang="en-GB" sz="2800" dirty="0"/>
              <a:t>: "et al." is used when </a:t>
            </a:r>
            <a:r>
              <a:rPr lang="en-GB" sz="2800" b="1" dirty="0">
                <a:solidFill>
                  <a:srgbClr val="00B050"/>
                </a:solidFill>
              </a:rPr>
              <a:t>citing</a:t>
            </a:r>
            <a:r>
              <a:rPr lang="en-GB" sz="2800" dirty="0"/>
              <a:t> a source with </a:t>
            </a:r>
            <a:r>
              <a:rPr lang="en-GB" sz="2800" b="1" dirty="0"/>
              <a:t>four or more authors</a:t>
            </a:r>
            <a:r>
              <a:rPr lang="en-GB" sz="2800" dirty="0"/>
              <a:t> to avoid listing all their names. It stands for </a:t>
            </a:r>
            <a:r>
              <a:rPr lang="en-GB" sz="2800" i="1" dirty="0"/>
              <a:t>et alia</a:t>
            </a:r>
            <a:r>
              <a:rPr lang="en-GB" sz="2800" dirty="0"/>
              <a:t>, meaning "and others.”</a:t>
            </a:r>
          </a:p>
          <a:p>
            <a:pPr algn="just">
              <a:buFont typeface="Arial" panose="020B0604020202020204" pitchFamily="34" charset="0"/>
              <a:buChar char="•"/>
            </a:pPr>
            <a:r>
              <a:rPr lang="en-GB" sz="2800" b="1" dirty="0"/>
              <a:t>Example</a:t>
            </a:r>
            <a:r>
              <a:rPr lang="en-GB" sz="2800" dirty="0"/>
              <a:t>: If the original source has four authors—Smith, Jones, Brown, and Taylor—you would cite it </a:t>
            </a:r>
            <a:r>
              <a:rPr lang="en-GB" sz="2800" dirty="0" err="1"/>
              <a:t>as:</a:t>
            </a:r>
            <a:r>
              <a:rPr lang="en-GB" sz="2800" b="1" dirty="0" err="1"/>
              <a:t>In-text</a:t>
            </a:r>
            <a:r>
              <a:rPr lang="en-GB" sz="2800" dirty="0"/>
              <a:t>: (Smith et al., 2020)</a:t>
            </a:r>
          </a:p>
          <a:p>
            <a:pPr algn="just">
              <a:buFont typeface="Arial" panose="020B0604020202020204" pitchFamily="34" charset="0"/>
              <a:buChar char="•"/>
            </a:pPr>
            <a:r>
              <a:rPr lang="en-GB" sz="2800" b="1" dirty="0"/>
              <a:t>Reference list</a:t>
            </a:r>
            <a:r>
              <a:rPr lang="en-GB" sz="2800" dirty="0"/>
              <a:t>: Smith, A., Jones, B., Brown, C., &amp; Taylor, D. (2020). </a:t>
            </a:r>
            <a:r>
              <a:rPr lang="en-GB" sz="2800" i="1" dirty="0"/>
              <a:t>Title of the Book</a:t>
            </a:r>
            <a:r>
              <a:rPr lang="en-GB" sz="2800" dirty="0"/>
              <a:t>. Publisher.</a:t>
            </a:r>
          </a:p>
          <a:p>
            <a:pPr algn="just"/>
            <a:endParaRPr lang="en-US" sz="2800" dirty="0"/>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198769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(quoting/direct citing)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40548"/>
            <a:ext cx="6364705" cy="651794"/>
          </a:xfrm>
        </p:spPr>
        <p:txBody>
          <a:bodyPr/>
          <a:lstStyle/>
          <a:p>
            <a:r>
              <a:rPr lang="en-GB" sz="3200"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611246"/>
            <a:ext cx="8472071" cy="4694680"/>
          </a:xfrm>
        </p:spPr>
        <p:txBody>
          <a:bodyPr/>
          <a:lstStyle/>
          <a:p>
            <a:pPr algn="just">
              <a:lnSpc>
                <a:spcPct val="90000"/>
              </a:lnSpc>
              <a:spcBef>
                <a:spcPct val="20000"/>
              </a:spcBef>
              <a:buFont typeface="Arial" pitchFamily="34" charset="0"/>
              <a:defRPr/>
            </a:pPr>
            <a:r>
              <a:rPr lang="en-GB" sz="2200" dirty="0">
                <a:cs typeface="Calibri" panose="020F0502020204030204" pitchFamily="34" charset="0"/>
              </a:rPr>
              <a:t>Once you have cited something in your report, you need to give a full reference for the source. In the body of your report, you’ve only given the last name and date, so at the end of your report in your </a:t>
            </a:r>
            <a:r>
              <a:rPr lang="en-GB" sz="2200" b="1" dirty="0">
                <a:cs typeface="Calibri" panose="020F0502020204030204" pitchFamily="34" charset="0"/>
              </a:rPr>
              <a:t>Reference List</a:t>
            </a:r>
            <a:r>
              <a:rPr lang="en-GB" sz="2200" dirty="0">
                <a:cs typeface="Calibri" panose="020F0502020204030204" pitchFamily="34" charset="0"/>
              </a:rPr>
              <a:t> you provide the full information of the source.</a:t>
            </a:r>
          </a:p>
          <a:p>
            <a:pPr algn="just">
              <a:lnSpc>
                <a:spcPct val="90000"/>
              </a:lnSpc>
              <a:spcBef>
                <a:spcPct val="20000"/>
              </a:spcBef>
              <a:buFont typeface="Arial" pitchFamily="34" charset="0"/>
              <a:defRPr/>
            </a:pPr>
            <a:r>
              <a:rPr lang="en-GB" sz="2200" dirty="0">
                <a:cs typeface="Calibri" panose="020F0502020204030204" pitchFamily="34" charset="0"/>
              </a:rPr>
              <a:t>There are different ways to reference your sources. On this programme you are expected to use </a:t>
            </a:r>
            <a:r>
              <a:rPr lang="en-GB" sz="2200" b="1" u="sng" dirty="0">
                <a:cs typeface="Calibri" panose="020F0502020204030204" pitchFamily="34" charset="0"/>
              </a:rPr>
              <a:t>Harvard referencing system</a:t>
            </a:r>
            <a:r>
              <a:rPr lang="en-GB" sz="2200" dirty="0">
                <a:cs typeface="Calibri" panose="020F0502020204030204" pitchFamily="34" charset="0"/>
              </a:rPr>
              <a:t> (sometimes called the author/date system</a:t>
            </a:r>
            <a:r>
              <a:rPr lang="en-GB" sz="2000" dirty="0">
                <a:cs typeface="Calibri" panose="020F0502020204030204" pitchFamily="34" charset="0"/>
              </a:rPr>
              <a:t>)</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spcBef>
                <a:spcPct val="20000"/>
              </a:spcBef>
              <a:buFont typeface="Arial" pitchFamily="34" charset="0"/>
              <a:defRPr/>
            </a:pPr>
            <a:r>
              <a:rPr lang="en-GB" sz="2200" dirty="0">
                <a:cs typeface="Calibri" panose="020F0502020204030204" pitchFamily="34" charset="0"/>
              </a:rPr>
              <a:t>You can find a full and detailed guide on the UWTSD website by following this link: </a:t>
            </a:r>
            <a:r>
              <a:rPr lang="en-GB" altLang="en-US" sz="2200" dirty="0">
                <a:cs typeface="Calibri" panose="020F0502020204030204" pitchFamily="34" charset="0"/>
                <a:hlinkClick r:id="rId2"/>
              </a:rPr>
              <a:t>https://www.uwtsd.ac.uk/library/student-essentials/referencing-handbooks/</a:t>
            </a:r>
            <a:r>
              <a:rPr lang="en-GB" altLang="en-US" sz="2200" dirty="0">
                <a:cs typeface="Calibri" panose="020F0502020204030204" pitchFamily="34" charset="0"/>
              </a:rPr>
              <a:t> (you can also find it on the Moodle page of this course)</a:t>
            </a:r>
            <a:r>
              <a:rPr lang="en-GB" altLang="en-US" sz="2000" dirty="0">
                <a:cs typeface="Calibri" panose="020F0502020204030204" pitchFamily="34" charset="0"/>
              </a:rPr>
              <a:t>. </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defRPr/>
            </a:pPr>
            <a:r>
              <a:rPr lang="en-GB" sz="2200" dirty="0">
                <a:cs typeface="Calibri" panose="020F0502020204030204" pitchFamily="34" charset="0"/>
              </a:rPr>
              <a:t>There is also a handy guide ‘Cite them Right’ which is available in the library and online: </a:t>
            </a:r>
            <a:r>
              <a:rPr lang="en-GB" sz="2200" dirty="0">
                <a:cs typeface="Calibri" panose="020F0502020204030204" pitchFamily="34" charset="0"/>
                <a:hlinkClick r:id="rId3"/>
              </a:rPr>
              <a:t>https://www.citethemrightonline.com/</a:t>
            </a:r>
            <a:r>
              <a:rPr lang="en-GB" sz="2200" dirty="0">
                <a:cs typeface="Calibri" panose="020F0502020204030204" pitchFamily="34" charset="0"/>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u="sng" dirty="0"/>
              <a:t>Examples of full references: </a:t>
            </a:r>
            <a:r>
              <a:rPr lang="en-GB" sz="2400" b="1" dirty="0">
                <a:solidFill>
                  <a:srgbClr val="173AFF"/>
                </a:solidFill>
              </a:rPr>
              <a:t>What type of source is each of the sources below? How do you know?</a:t>
            </a:r>
            <a:endParaRPr lang="en-GB" sz="2400" dirty="0"/>
          </a:p>
          <a:p>
            <a:pPr marL="0" indent="0" eaLnBrk="1" hangingPunct="1">
              <a:buNone/>
              <a:defRPr/>
            </a:pPr>
            <a:endParaRPr lang="en-GB" sz="1000" dirty="0"/>
          </a:p>
          <a:p>
            <a:pPr marL="0" indent="0" eaLnBrk="1" hangingPunct="1">
              <a:buNone/>
              <a:defRPr/>
            </a:pPr>
            <a:r>
              <a:rPr lang="en-GB" sz="2400" dirty="0"/>
              <a:t>Hofmeyr, I., Lavery, C. (2020) </a:t>
            </a:r>
            <a:r>
              <a:rPr lang="en-GB" sz="2400" i="1" dirty="0"/>
              <a:t>Exploring the Indian Ocean as a rich archive of history – above and below the water line</a:t>
            </a:r>
            <a:r>
              <a:rPr lang="en-GB" sz="2400" dirty="0"/>
              <a:t>. Available at: </a:t>
            </a:r>
            <a:r>
              <a:rPr lang="en-GB" sz="2400" dirty="0">
                <a:hlinkClick r:id="rId3"/>
              </a:rPr>
              <a:t>https://theconversation.com/exploring-the-indian-ocean-as-a-rich-archive-of-history-above-and-below-the-water-line-133817</a:t>
            </a:r>
            <a:r>
              <a:rPr lang="en-GB" sz="2400" dirty="0"/>
              <a:t> (Accessed 8 November 2021).</a:t>
            </a:r>
          </a:p>
          <a:p>
            <a:pPr marL="0" indent="0" eaLnBrk="1" hangingPunct="1">
              <a:buNone/>
              <a:defRPr/>
            </a:pPr>
            <a:endParaRPr lang="en-GB" sz="2400" dirty="0"/>
          </a:p>
          <a:p>
            <a:pPr marL="0" indent="0" eaLnBrk="1" hangingPunct="1">
              <a:buNone/>
              <a:defRPr/>
            </a:pPr>
            <a:r>
              <a:rPr lang="en-GB" sz="2400" dirty="0"/>
              <a:t>Jones, M. (2019) ‘The Effects of Globalisation on the Chinese Economy’, </a:t>
            </a:r>
            <a:r>
              <a:rPr lang="en-GB" sz="2400" i="1" dirty="0" err="1"/>
              <a:t>Globalistion</a:t>
            </a:r>
            <a:r>
              <a:rPr lang="en-GB" sz="2400" i="1" dirty="0"/>
              <a:t> and Economy</a:t>
            </a:r>
            <a:r>
              <a:rPr lang="en-GB" sz="2400" dirty="0"/>
              <a:t>, 23(2), pp. 108-125.</a:t>
            </a:r>
          </a:p>
          <a:p>
            <a:pPr marL="0" indent="0" eaLnBrk="1" hangingPunct="1">
              <a:buNone/>
              <a:defRPr/>
            </a:pPr>
            <a:endParaRPr lang="en-GB" sz="1200" dirty="0"/>
          </a:p>
          <a:p>
            <a:pPr marL="0" indent="0" eaLnBrk="1" hangingPunct="1">
              <a:buNone/>
              <a:defRPr/>
            </a:pPr>
            <a:r>
              <a:rPr lang="en-GB" sz="2400" dirty="0"/>
              <a:t>Smith, J. (2024) </a:t>
            </a:r>
            <a:r>
              <a:rPr lang="en-GB" sz="2400" i="1" dirty="0"/>
              <a:t>Academic Writing Can Be Fun. </a:t>
            </a:r>
            <a:r>
              <a:rPr lang="en-GB" sz="2400" dirty="0"/>
              <a:t>Cambridge: Cambridge University Press.</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28/10/2024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214</TotalTime>
  <Words>3403</Words>
  <Application>Microsoft Macintosh PowerPoint</Application>
  <PresentationFormat>On-screen Show (4:3)</PresentationFormat>
  <Paragraphs>271</Paragraphs>
  <Slides>36</Slides>
  <Notes>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36</vt:i4>
      </vt:variant>
    </vt:vector>
  </HeadingPairs>
  <TitlesOfParts>
    <vt:vector size="48" baseType="lpstr">
      <vt:lpstr>DengXian</vt:lpstr>
      <vt:lpstr>-apple-system</vt:lpstr>
      <vt:lpstr>Arial</vt:lpstr>
      <vt:lpstr>Calibri</vt:lpstr>
      <vt:lpstr>Myriad Pro</vt:lpstr>
      <vt:lpstr>Roboto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Referencing</vt:lpstr>
      <vt:lpstr>Importance of referencing  </vt:lpstr>
      <vt:lpstr>Citing vs. Referencing</vt:lpstr>
      <vt:lpstr>How to Reference</vt:lpstr>
      <vt:lpstr>Ways to Cite in the Body of your Report</vt:lpstr>
      <vt:lpstr>Direct Citations</vt:lpstr>
      <vt:lpstr>Direct Citations Cont…</vt:lpstr>
      <vt:lpstr>Paraphrasing</vt:lpstr>
      <vt:lpstr>Summarising</vt:lpstr>
      <vt:lpstr>Again….How to Cite</vt:lpstr>
      <vt:lpstr>Example of an in-text citation from a student’s work </vt:lpstr>
      <vt:lpstr>Using in-text citations: more examples </vt:lpstr>
      <vt:lpstr>Expressions to introduce  in-text citations  </vt:lpstr>
      <vt:lpstr>A note on ‘et. al.’</vt:lpstr>
      <vt:lpstr>In-text citation (short reference)</vt:lpstr>
      <vt:lpstr>How to reference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13</cp:revision>
  <dcterms:created xsi:type="dcterms:W3CDTF">2012-10-20T16:04:33Z</dcterms:created>
  <dcterms:modified xsi:type="dcterms:W3CDTF">2024-10-28T15:06:55Z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