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embeddedFontLst>
    <p:embeddedFont>
      <p:font typeface="Calibri" panose="020F0502020204030204" pitchFamily="34" charset="0"/>
      <p:regular r:id="rId16"/>
      <p:bold r:id="rId17"/>
      <p:italic r:id="rId18"/>
      <p:boldItalic r:id="rId19"/>
    </p:embeddedFont>
    <p:embeddedFont>
      <p:font typeface="Poppins" panose="020B0604020202020204" charset="0"/>
      <p:regular r:id="rId20"/>
    </p:embeddedFont>
    <p:embeddedFont>
      <p:font typeface="Poppins Bold" panose="020B0604020202020204" charset="0"/>
      <p:regular r:id="rId21"/>
    </p:embeddedFont>
    <p:embeddedFont>
      <p:font typeface="Poppins Bold Italics" panose="020B0604020202020204" charset="0"/>
      <p:regular r:id="rId22"/>
    </p:embeddedFont>
    <p:embeddedFont>
      <p:font typeface="Poppins Light" panose="020B0604020202020204"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4" d="100"/>
          <a:sy n="54" d="100"/>
        </p:scale>
        <p:origin x="754"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14.03.2026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Machine learning uses algorithms to identify patterns and detect abnormalities, which is very crucial for cybersecurity and fraud recognition. Phishing is known as an online crime which attempts to invade the personal information of users. The global phishing protection market is estimated to grow to $7.16 billion in 2033, which is 12.8%.</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recent times, phishing websites have tricked users into revealing their personal information. The report stated that 61% of cybercrime has increased in 2021. The online fraudsters can easily invade the personal information by tricking the victims. The phishing URLs are meant to be created to imitate the authentic websites.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URL and domain-based features can go to blacklists to include the lexical, structural, and semantic features to detect the patterns of phishing websites. A decision tool can act like a tree by offering some alternatives. The challenges in phishing detection need to be mitigated effectively to stop the invasion of users' personal information.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Random Forest or XGBoost can help to identify the importance of phishing website detection. The diffusion of innovation model highlights the key points of identifying the influence of communication channels and product characteristics effectively. Lastly, it can be said that the previous research focuses on the role of URL and domain-based features rather than the detection of phishing websites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interpretivism research philosophy can help to determine the empirical findings, which highlights the reason for choosing this research philosophy. The inductive research approach can help to develop a generalised theory by recognising the patterns of the data. The chosen research design is an experimental research design, which can help to determine the relationship between the dependent factor and the independent factors.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most appropriate data collection process and research strategy for the present research is the secondary qualitative data collection. The data analysis of this research includes some models of machine learning.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identification of the research topic and the choice of aim and objectives can be done within the first two weeks. From the third week to the sixth week, the literature review can be done. Lastly, from the seventh week to the twelfth week, the other steps of the research, including methodology, data collection, data analysis and findings, can be completed.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Phishing websites rapidly change their characteristics, including in the digital age and their techniques. The data dependency can be biased with a limited number of data points and the exact pattern of the data. The datasets are also considered very costly and inaccessible.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study discovers the topic of detecting phishing websites using ML models by analysing URL and domain-based characteristics. Moreover, this study includes a brief description of ML models and phishing websites. There are several limitations that can be seen in the detection of phishing websites by recommending the mitigation strategies.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6.sv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6.sv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6.sv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1.svg"/></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3390/app142210086" TargetMode="External"/><Relationship Id="rId3" Type="http://schemas.openxmlformats.org/officeDocument/2006/relationships/hyperlink" Target="https://www.researchgate.net/profile/Hasane-Shaik/publication/365790574_Phishing_URL_detection_using_machine_learning_methods/links/638487d3554def61937e5d40/Phishing-URL-detection-using-machine-learning-methods.pdf" TargetMode="External"/><Relationship Id="rId7" Type="http://schemas.openxmlformats.org/officeDocument/2006/relationships/hyperlink" Target="https://www.grandviewresearch.com/industry-analysis/phishing-protection-market-report"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hyperlink" Target="https://www.jetir.org/papers/JETIR2506090.pdf" TargetMode="External"/><Relationship Id="rId11" Type="http://schemas.openxmlformats.org/officeDocument/2006/relationships/hyperlink" Target="https://finance.yahoo.com/news/phishing-attacks-rose-61-2022-110200648.html" TargetMode="External"/><Relationship Id="rId5" Type="http://schemas.openxmlformats.org/officeDocument/2006/relationships/hyperlink" Target="https://doi.org/10.3390/app13084649" TargetMode="External"/><Relationship Id="rId10" Type="http://schemas.openxmlformats.org/officeDocument/2006/relationships/hyperlink" Target="https://doi.org/10.3390/make3030034" TargetMode="External"/><Relationship Id="rId4" Type="http://schemas.openxmlformats.org/officeDocument/2006/relationships/hyperlink" Target="https://doi.org/10.7717/peerj-cs.2131" TargetMode="External"/><Relationship Id="rId9" Type="http://schemas.openxmlformats.org/officeDocument/2006/relationships/hyperlink" Target="https://doi.org/10.1016/j.jksuci.2023.01.004"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23.svg"/><Relationship Id="rId4" Type="http://schemas.openxmlformats.org/officeDocument/2006/relationships/image" Target="../media/image2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grpSp>
        <p:nvGrpSpPr>
          <p:cNvPr id="2" name="Group 2"/>
          <p:cNvGrpSpPr/>
          <p:nvPr/>
        </p:nvGrpSpPr>
        <p:grpSpPr>
          <a:xfrm>
            <a:off x="-334514" y="9117029"/>
            <a:ext cx="17593814" cy="1583069"/>
            <a:chOff x="0" y="0"/>
            <a:chExt cx="4633762" cy="416940"/>
          </a:xfrm>
        </p:grpSpPr>
        <p:sp>
          <p:nvSpPr>
            <p:cNvPr id="3" name="Freeform 3"/>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sp>
        <p:sp>
          <p:nvSpPr>
            <p:cNvPr id="4" name="TextBox 4"/>
            <p:cNvSpPr txBox="1"/>
            <p:nvPr/>
          </p:nvSpPr>
          <p:spPr>
            <a:xfrm>
              <a:off x="0" y="-57150"/>
              <a:ext cx="4633762" cy="474090"/>
            </a:xfrm>
            <a:prstGeom prst="rect">
              <a:avLst/>
            </a:prstGeom>
          </p:spPr>
          <p:txBody>
            <a:bodyPr lIns="50800" tIns="50800" rIns="50800" bIns="50800" rtlCol="0" anchor="ctr"/>
            <a:lstStyle/>
            <a:p>
              <a:pPr algn="ctr">
                <a:lnSpc>
                  <a:spcPts val="2355"/>
                </a:lnSpc>
              </a:pPr>
              <a:endParaRPr/>
            </a:p>
          </p:txBody>
        </p:sp>
      </p:grpSp>
      <p:grpSp>
        <p:nvGrpSpPr>
          <p:cNvPr id="5" name="Group 5"/>
          <p:cNvGrpSpPr>
            <a:grpSpLocks noChangeAspect="1"/>
          </p:cNvGrpSpPr>
          <p:nvPr/>
        </p:nvGrpSpPr>
        <p:grpSpPr>
          <a:xfrm>
            <a:off x="11907698" y="406118"/>
            <a:ext cx="4839947" cy="9576666"/>
            <a:chOff x="0" y="0"/>
            <a:chExt cx="2620010" cy="5184140"/>
          </a:xfrm>
        </p:grpSpPr>
        <p:sp>
          <p:nvSpPr>
            <p:cNvPr id="6" name="Freeform 6"/>
            <p:cNvSpPr/>
            <p:nvPr/>
          </p:nvSpPr>
          <p:spPr>
            <a:xfrm>
              <a:off x="53340" y="25400"/>
              <a:ext cx="2513330" cy="5132070"/>
            </a:xfrm>
            <a:custGeom>
              <a:avLst/>
              <a:gdLst/>
              <a:ahLst/>
              <a:cxnLst/>
              <a:rect l="l" t="t" r="r" b="b"/>
              <a:pathLst>
                <a:path w="2513330" h="5132070">
                  <a:moveTo>
                    <a:pt x="2159000" y="0"/>
                  </a:moveTo>
                  <a:lnTo>
                    <a:pt x="354330" y="0"/>
                  </a:lnTo>
                  <a:cubicBezTo>
                    <a:pt x="158750" y="0"/>
                    <a:pt x="0" y="158750"/>
                    <a:pt x="0" y="354330"/>
                  </a:cubicBezTo>
                  <a:lnTo>
                    <a:pt x="0" y="4777740"/>
                  </a:lnTo>
                  <a:cubicBezTo>
                    <a:pt x="0" y="4973320"/>
                    <a:pt x="158750" y="5132070"/>
                    <a:pt x="354330" y="5132070"/>
                  </a:cubicBezTo>
                  <a:lnTo>
                    <a:pt x="2159000" y="5132070"/>
                  </a:lnTo>
                  <a:cubicBezTo>
                    <a:pt x="2354580" y="5132070"/>
                    <a:pt x="2513330" y="4973320"/>
                    <a:pt x="2513330" y="4777740"/>
                  </a:cubicBezTo>
                  <a:lnTo>
                    <a:pt x="2513330" y="354330"/>
                  </a:lnTo>
                  <a:cubicBezTo>
                    <a:pt x="2513330" y="158750"/>
                    <a:pt x="2354580" y="0"/>
                    <a:pt x="2159000" y="0"/>
                  </a:cubicBezTo>
                  <a:close/>
                  <a:moveTo>
                    <a:pt x="1558290" y="162560"/>
                  </a:moveTo>
                  <a:cubicBezTo>
                    <a:pt x="1576070" y="162560"/>
                    <a:pt x="1590040" y="176530"/>
                    <a:pt x="1590040" y="194310"/>
                  </a:cubicBezTo>
                  <a:cubicBezTo>
                    <a:pt x="1590040" y="212090"/>
                    <a:pt x="1576070" y="226060"/>
                    <a:pt x="1558290" y="226060"/>
                  </a:cubicBezTo>
                  <a:cubicBezTo>
                    <a:pt x="1540510" y="226060"/>
                    <a:pt x="1526540" y="212090"/>
                    <a:pt x="1526540" y="194310"/>
                  </a:cubicBezTo>
                  <a:cubicBezTo>
                    <a:pt x="1526540" y="176530"/>
                    <a:pt x="1541780" y="162560"/>
                    <a:pt x="1558290" y="162560"/>
                  </a:cubicBezTo>
                  <a:close/>
                  <a:moveTo>
                    <a:pt x="1089660" y="172720"/>
                  </a:moveTo>
                  <a:lnTo>
                    <a:pt x="1394460" y="172720"/>
                  </a:lnTo>
                  <a:cubicBezTo>
                    <a:pt x="1405890" y="172720"/>
                    <a:pt x="1416050" y="181610"/>
                    <a:pt x="1416050" y="194310"/>
                  </a:cubicBezTo>
                  <a:cubicBezTo>
                    <a:pt x="1416050" y="207010"/>
                    <a:pt x="1405890" y="215900"/>
                    <a:pt x="1394460" y="215900"/>
                  </a:cubicBezTo>
                  <a:lnTo>
                    <a:pt x="1089660" y="215900"/>
                  </a:lnTo>
                  <a:cubicBezTo>
                    <a:pt x="1078230" y="215900"/>
                    <a:pt x="1068070" y="207010"/>
                    <a:pt x="1068070" y="194310"/>
                  </a:cubicBezTo>
                  <a:cubicBezTo>
                    <a:pt x="1068070" y="181610"/>
                    <a:pt x="1078230" y="172720"/>
                    <a:pt x="1089660" y="172720"/>
                  </a:cubicBezTo>
                  <a:close/>
                  <a:moveTo>
                    <a:pt x="2383790" y="4798060"/>
                  </a:moveTo>
                  <a:cubicBezTo>
                    <a:pt x="2383790" y="4913630"/>
                    <a:pt x="2289810" y="5007610"/>
                    <a:pt x="2174240" y="5007610"/>
                  </a:cubicBezTo>
                  <a:lnTo>
                    <a:pt x="341630" y="5007610"/>
                  </a:lnTo>
                  <a:cubicBezTo>
                    <a:pt x="226060" y="5007610"/>
                    <a:pt x="132080" y="4913630"/>
                    <a:pt x="132080" y="4798060"/>
                  </a:cubicBezTo>
                  <a:lnTo>
                    <a:pt x="132080" y="340360"/>
                  </a:lnTo>
                  <a:cubicBezTo>
                    <a:pt x="132080" y="224790"/>
                    <a:pt x="226060" y="130810"/>
                    <a:pt x="341630" y="130810"/>
                  </a:cubicBezTo>
                  <a:lnTo>
                    <a:pt x="614680" y="130810"/>
                  </a:lnTo>
                  <a:lnTo>
                    <a:pt x="614680" y="187960"/>
                  </a:lnTo>
                  <a:cubicBezTo>
                    <a:pt x="614680" y="252730"/>
                    <a:pt x="668020" y="306070"/>
                    <a:pt x="732790" y="306070"/>
                  </a:cubicBezTo>
                  <a:lnTo>
                    <a:pt x="1783080" y="306070"/>
                  </a:lnTo>
                  <a:cubicBezTo>
                    <a:pt x="1847850" y="306070"/>
                    <a:pt x="1901190" y="252730"/>
                    <a:pt x="1901190" y="187960"/>
                  </a:cubicBezTo>
                  <a:lnTo>
                    <a:pt x="1901190" y="130810"/>
                  </a:lnTo>
                  <a:lnTo>
                    <a:pt x="2172970" y="130810"/>
                  </a:lnTo>
                  <a:cubicBezTo>
                    <a:pt x="2288540" y="130810"/>
                    <a:pt x="2382520" y="224790"/>
                    <a:pt x="2382520" y="340360"/>
                  </a:cubicBezTo>
                  <a:lnTo>
                    <a:pt x="2382520" y="4798060"/>
                  </a:lnTo>
                  <a:close/>
                </a:path>
              </a:pathLst>
            </a:custGeom>
            <a:solidFill>
              <a:srgbClr val="242424"/>
            </a:solidFill>
          </p:spPr>
        </p:sp>
        <p:sp>
          <p:nvSpPr>
            <p:cNvPr id="7" name="Freeform 7"/>
            <p:cNvSpPr/>
            <p:nvPr/>
          </p:nvSpPr>
          <p:spPr>
            <a:xfrm>
              <a:off x="185420" y="156210"/>
              <a:ext cx="2250453" cy="4876800"/>
            </a:xfrm>
            <a:custGeom>
              <a:avLst/>
              <a:gdLst/>
              <a:ahLst/>
              <a:cxnLst/>
              <a:rect l="l" t="t" r="r" b="b"/>
              <a:pathLst>
                <a:path w="2250453" h="4876800">
                  <a:moveTo>
                    <a:pt x="2040890" y="0"/>
                  </a:moveTo>
                  <a:lnTo>
                    <a:pt x="1769110" y="0"/>
                  </a:lnTo>
                  <a:lnTo>
                    <a:pt x="1769110" y="57150"/>
                  </a:lnTo>
                  <a:cubicBezTo>
                    <a:pt x="1769110" y="121920"/>
                    <a:pt x="1715770" y="175260"/>
                    <a:pt x="1651000" y="175260"/>
                  </a:cubicBezTo>
                  <a:lnTo>
                    <a:pt x="601980" y="175260"/>
                  </a:lnTo>
                  <a:cubicBezTo>
                    <a:pt x="537210" y="175260"/>
                    <a:pt x="483870" y="121920"/>
                    <a:pt x="483870" y="57150"/>
                  </a:cubicBezTo>
                  <a:lnTo>
                    <a:pt x="483870" y="0"/>
                  </a:lnTo>
                  <a:lnTo>
                    <a:pt x="209550" y="0"/>
                  </a:lnTo>
                  <a:cubicBezTo>
                    <a:pt x="93980" y="0"/>
                    <a:pt x="0" y="93980"/>
                    <a:pt x="0" y="209550"/>
                  </a:cubicBezTo>
                  <a:lnTo>
                    <a:pt x="0" y="4667250"/>
                  </a:lnTo>
                  <a:cubicBezTo>
                    <a:pt x="0" y="4782820"/>
                    <a:pt x="93980" y="4876800"/>
                    <a:pt x="209550" y="4876800"/>
                  </a:cubicBezTo>
                  <a:lnTo>
                    <a:pt x="2040890" y="4876800"/>
                  </a:lnTo>
                  <a:cubicBezTo>
                    <a:pt x="2156460" y="4876800"/>
                    <a:pt x="2250440" y="4782820"/>
                    <a:pt x="2250440" y="4667250"/>
                  </a:cubicBezTo>
                  <a:lnTo>
                    <a:pt x="2250440" y="209550"/>
                  </a:lnTo>
                  <a:cubicBezTo>
                    <a:pt x="2251710" y="93980"/>
                    <a:pt x="2157730" y="0"/>
                    <a:pt x="2040890" y="0"/>
                  </a:cubicBezTo>
                  <a:close/>
                </a:path>
              </a:pathLst>
            </a:custGeom>
            <a:blipFill>
              <a:blip r:embed="rId2"/>
              <a:stretch>
                <a:fillRect l="-58351" r="-58351"/>
              </a:stretch>
            </a:blipFill>
          </p:spPr>
        </p:sp>
        <p:sp>
          <p:nvSpPr>
            <p:cNvPr id="8" name="Freeform 8"/>
            <p:cNvSpPr/>
            <p:nvPr/>
          </p:nvSpPr>
          <p:spPr>
            <a:xfrm>
              <a:off x="1121410" y="198120"/>
              <a:ext cx="347980" cy="43180"/>
            </a:xfrm>
            <a:custGeom>
              <a:avLst/>
              <a:gdLst/>
              <a:ahLst/>
              <a:cxnLst/>
              <a:rect l="l" t="t" r="r" b="b"/>
              <a:pathLst>
                <a:path w="347980" h="43180">
                  <a:moveTo>
                    <a:pt x="326390" y="0"/>
                  </a:moveTo>
                  <a:lnTo>
                    <a:pt x="21590" y="0"/>
                  </a:lnTo>
                  <a:cubicBezTo>
                    <a:pt x="10160" y="0"/>
                    <a:pt x="0" y="8890"/>
                    <a:pt x="0" y="21590"/>
                  </a:cubicBezTo>
                  <a:cubicBezTo>
                    <a:pt x="0" y="34290"/>
                    <a:pt x="10160" y="43180"/>
                    <a:pt x="21590" y="43180"/>
                  </a:cubicBezTo>
                  <a:lnTo>
                    <a:pt x="326390" y="43180"/>
                  </a:lnTo>
                  <a:cubicBezTo>
                    <a:pt x="337820" y="43180"/>
                    <a:pt x="347980" y="34290"/>
                    <a:pt x="347980" y="21590"/>
                  </a:cubicBezTo>
                  <a:cubicBezTo>
                    <a:pt x="347980" y="8890"/>
                    <a:pt x="337820" y="0"/>
                    <a:pt x="326390" y="0"/>
                  </a:cubicBezTo>
                  <a:close/>
                </a:path>
              </a:pathLst>
            </a:custGeom>
            <a:solidFill>
              <a:srgbClr val="FFFCF7"/>
            </a:solidFill>
          </p:spPr>
        </p:sp>
        <p:sp>
          <p:nvSpPr>
            <p:cNvPr id="9" name="Freeform 9"/>
            <p:cNvSpPr/>
            <p:nvPr/>
          </p:nvSpPr>
          <p:spPr>
            <a:xfrm>
              <a:off x="1579738" y="187960"/>
              <a:ext cx="63785" cy="63501"/>
            </a:xfrm>
            <a:custGeom>
              <a:avLst/>
              <a:gdLst/>
              <a:ahLst/>
              <a:cxnLst/>
              <a:rect l="l" t="t" r="r" b="b"/>
              <a:pathLst>
                <a:path w="63785" h="63501">
                  <a:moveTo>
                    <a:pt x="31892" y="0"/>
                  </a:moveTo>
                  <a:cubicBezTo>
                    <a:pt x="20515" y="-51"/>
                    <a:pt x="9980" y="5989"/>
                    <a:pt x="4277" y="15834"/>
                  </a:cubicBezTo>
                  <a:cubicBezTo>
                    <a:pt x="-1426" y="25678"/>
                    <a:pt x="-1426" y="37822"/>
                    <a:pt x="4277" y="47666"/>
                  </a:cubicBezTo>
                  <a:cubicBezTo>
                    <a:pt x="9980" y="57511"/>
                    <a:pt x="20515" y="63551"/>
                    <a:pt x="31892" y="63500"/>
                  </a:cubicBezTo>
                  <a:cubicBezTo>
                    <a:pt x="43269" y="63551"/>
                    <a:pt x="53804" y="57511"/>
                    <a:pt x="59507" y="47666"/>
                  </a:cubicBezTo>
                  <a:cubicBezTo>
                    <a:pt x="65210" y="37822"/>
                    <a:pt x="65210" y="25678"/>
                    <a:pt x="59507" y="15834"/>
                  </a:cubicBezTo>
                  <a:cubicBezTo>
                    <a:pt x="53804" y="5989"/>
                    <a:pt x="43269" y="-51"/>
                    <a:pt x="31892" y="0"/>
                  </a:cubicBezTo>
                  <a:close/>
                </a:path>
              </a:pathLst>
            </a:custGeom>
            <a:solidFill>
              <a:srgbClr val="FFFCF7"/>
            </a:solidFill>
          </p:spPr>
        </p:sp>
        <p:sp>
          <p:nvSpPr>
            <p:cNvPr id="10" name="Freeform 10"/>
            <p:cNvSpPr/>
            <p:nvPr/>
          </p:nvSpPr>
          <p:spPr>
            <a:xfrm>
              <a:off x="0" y="685800"/>
              <a:ext cx="27940" cy="213360"/>
            </a:xfrm>
            <a:custGeom>
              <a:avLst/>
              <a:gdLst/>
              <a:ahLst/>
              <a:cxnLst/>
              <a:rect l="l" t="t" r="r" b="b"/>
              <a:pathLst>
                <a:path w="27940" h="213360">
                  <a:moveTo>
                    <a:pt x="0" y="26670"/>
                  </a:moveTo>
                  <a:lnTo>
                    <a:pt x="0" y="185420"/>
                  </a:lnTo>
                  <a:cubicBezTo>
                    <a:pt x="0" y="200660"/>
                    <a:pt x="12700" y="213360"/>
                    <a:pt x="27940" y="213360"/>
                  </a:cubicBezTo>
                  <a:lnTo>
                    <a:pt x="27940" y="0"/>
                  </a:lnTo>
                  <a:cubicBezTo>
                    <a:pt x="12700" y="0"/>
                    <a:pt x="0" y="11430"/>
                    <a:pt x="0" y="26670"/>
                  </a:cubicBezTo>
                  <a:close/>
                </a:path>
              </a:pathLst>
            </a:custGeom>
            <a:solidFill>
              <a:srgbClr val="2E2E2E"/>
            </a:solidFill>
          </p:spPr>
        </p:sp>
        <p:sp>
          <p:nvSpPr>
            <p:cNvPr id="11" name="Freeform 11"/>
            <p:cNvSpPr/>
            <p:nvPr/>
          </p:nvSpPr>
          <p:spPr>
            <a:xfrm>
              <a:off x="0" y="1057910"/>
              <a:ext cx="27940" cy="384810"/>
            </a:xfrm>
            <a:custGeom>
              <a:avLst/>
              <a:gdLst/>
              <a:ahLst/>
              <a:cxnLst/>
              <a:rect l="l" t="t" r="r" b="b"/>
              <a:pathLst>
                <a:path w="27940" h="384810">
                  <a:moveTo>
                    <a:pt x="0" y="26670"/>
                  </a:moveTo>
                  <a:lnTo>
                    <a:pt x="0" y="356870"/>
                  </a:lnTo>
                  <a:cubicBezTo>
                    <a:pt x="0" y="372110"/>
                    <a:pt x="12700" y="384810"/>
                    <a:pt x="27940" y="384810"/>
                  </a:cubicBezTo>
                  <a:lnTo>
                    <a:pt x="27940" y="0"/>
                  </a:lnTo>
                  <a:cubicBezTo>
                    <a:pt x="12700" y="0"/>
                    <a:pt x="0" y="11430"/>
                    <a:pt x="0" y="26670"/>
                  </a:cubicBezTo>
                  <a:close/>
                </a:path>
              </a:pathLst>
            </a:custGeom>
            <a:solidFill>
              <a:srgbClr val="2E2E2E"/>
            </a:solidFill>
          </p:spPr>
        </p:sp>
        <p:sp>
          <p:nvSpPr>
            <p:cNvPr id="12" name="Freeform 12"/>
            <p:cNvSpPr/>
            <p:nvPr/>
          </p:nvSpPr>
          <p:spPr>
            <a:xfrm>
              <a:off x="0" y="1526540"/>
              <a:ext cx="27940" cy="386080"/>
            </a:xfrm>
            <a:custGeom>
              <a:avLst/>
              <a:gdLst/>
              <a:ahLst/>
              <a:cxnLst/>
              <a:rect l="l" t="t" r="r" b="b"/>
              <a:pathLst>
                <a:path w="27940" h="386080">
                  <a:moveTo>
                    <a:pt x="0" y="27940"/>
                  </a:moveTo>
                  <a:lnTo>
                    <a:pt x="0" y="358140"/>
                  </a:lnTo>
                  <a:cubicBezTo>
                    <a:pt x="0" y="373380"/>
                    <a:pt x="12700" y="386080"/>
                    <a:pt x="27940" y="386080"/>
                  </a:cubicBezTo>
                  <a:lnTo>
                    <a:pt x="27940" y="0"/>
                  </a:lnTo>
                  <a:cubicBezTo>
                    <a:pt x="12700" y="0"/>
                    <a:pt x="0" y="12700"/>
                    <a:pt x="0" y="27940"/>
                  </a:cubicBezTo>
                  <a:close/>
                </a:path>
              </a:pathLst>
            </a:custGeom>
            <a:solidFill>
              <a:srgbClr val="2E2E2E"/>
            </a:solidFill>
          </p:spPr>
        </p:sp>
        <p:sp>
          <p:nvSpPr>
            <p:cNvPr id="13" name="Freeform 13"/>
            <p:cNvSpPr/>
            <p:nvPr/>
          </p:nvSpPr>
          <p:spPr>
            <a:xfrm>
              <a:off x="2592070" y="1184910"/>
              <a:ext cx="27940" cy="618490"/>
            </a:xfrm>
            <a:custGeom>
              <a:avLst/>
              <a:gdLst/>
              <a:ahLst/>
              <a:cxnLst/>
              <a:rect l="l" t="t" r="r" b="b"/>
              <a:pathLst>
                <a:path w="27940" h="618490">
                  <a:moveTo>
                    <a:pt x="0" y="0"/>
                  </a:moveTo>
                  <a:lnTo>
                    <a:pt x="0" y="618490"/>
                  </a:lnTo>
                  <a:cubicBezTo>
                    <a:pt x="15240" y="618490"/>
                    <a:pt x="27940" y="605790"/>
                    <a:pt x="27940" y="590550"/>
                  </a:cubicBezTo>
                  <a:lnTo>
                    <a:pt x="27940" y="27940"/>
                  </a:lnTo>
                  <a:cubicBezTo>
                    <a:pt x="27940" y="12700"/>
                    <a:pt x="15240" y="0"/>
                    <a:pt x="0" y="0"/>
                  </a:cubicBezTo>
                  <a:close/>
                </a:path>
              </a:pathLst>
            </a:custGeom>
            <a:solidFill>
              <a:srgbClr val="2E2E2E"/>
            </a:solidFill>
          </p:spPr>
        </p:sp>
        <p:sp>
          <p:nvSpPr>
            <p:cNvPr id="14" name="Freeform 14"/>
            <p:cNvSpPr/>
            <p:nvPr/>
          </p:nvSpPr>
          <p:spPr>
            <a:xfrm>
              <a:off x="27940" y="0"/>
              <a:ext cx="2564130" cy="5182870"/>
            </a:xfrm>
            <a:custGeom>
              <a:avLst/>
              <a:gdLst/>
              <a:ahLst/>
              <a:cxnLst/>
              <a:rect l="l" t="t" r="r" b="b"/>
              <a:pathLst>
                <a:path w="2564130" h="5182870">
                  <a:moveTo>
                    <a:pt x="2564130" y="1184910"/>
                  </a:moveTo>
                  <a:lnTo>
                    <a:pt x="2564130" y="379730"/>
                  </a:lnTo>
                  <a:cubicBezTo>
                    <a:pt x="2564130" y="353060"/>
                    <a:pt x="2561590" y="327660"/>
                    <a:pt x="2556510" y="303530"/>
                  </a:cubicBezTo>
                  <a:cubicBezTo>
                    <a:pt x="2553970" y="290830"/>
                    <a:pt x="2551430" y="279400"/>
                    <a:pt x="2547620" y="266700"/>
                  </a:cubicBezTo>
                  <a:cubicBezTo>
                    <a:pt x="2542540" y="248920"/>
                    <a:pt x="2534920" y="231140"/>
                    <a:pt x="2527300" y="214630"/>
                  </a:cubicBezTo>
                  <a:cubicBezTo>
                    <a:pt x="2522220" y="203200"/>
                    <a:pt x="2515870" y="193040"/>
                    <a:pt x="2509520" y="182880"/>
                  </a:cubicBezTo>
                  <a:cubicBezTo>
                    <a:pt x="2503170" y="172720"/>
                    <a:pt x="2496820" y="162560"/>
                    <a:pt x="2489200" y="152400"/>
                  </a:cubicBezTo>
                  <a:cubicBezTo>
                    <a:pt x="2477770" y="137160"/>
                    <a:pt x="2466340" y="124460"/>
                    <a:pt x="2453640" y="110490"/>
                  </a:cubicBezTo>
                  <a:cubicBezTo>
                    <a:pt x="2444750" y="101600"/>
                    <a:pt x="2435860" y="93980"/>
                    <a:pt x="2426970" y="86360"/>
                  </a:cubicBezTo>
                  <a:cubicBezTo>
                    <a:pt x="2360930" y="31750"/>
                    <a:pt x="2277110" y="0"/>
                    <a:pt x="2185670" y="0"/>
                  </a:cubicBezTo>
                  <a:lnTo>
                    <a:pt x="379730" y="0"/>
                  </a:lnTo>
                  <a:cubicBezTo>
                    <a:pt x="288290" y="0"/>
                    <a:pt x="203200" y="33020"/>
                    <a:pt x="138430" y="86360"/>
                  </a:cubicBezTo>
                  <a:cubicBezTo>
                    <a:pt x="129540" y="93980"/>
                    <a:pt x="120650" y="102870"/>
                    <a:pt x="111760" y="110490"/>
                  </a:cubicBezTo>
                  <a:cubicBezTo>
                    <a:pt x="99060" y="123190"/>
                    <a:pt x="86360" y="137160"/>
                    <a:pt x="76200" y="152400"/>
                  </a:cubicBezTo>
                  <a:cubicBezTo>
                    <a:pt x="68580" y="162560"/>
                    <a:pt x="62230" y="172720"/>
                    <a:pt x="55880" y="182880"/>
                  </a:cubicBezTo>
                  <a:cubicBezTo>
                    <a:pt x="49530" y="193040"/>
                    <a:pt x="43180" y="204470"/>
                    <a:pt x="38100" y="214630"/>
                  </a:cubicBezTo>
                  <a:cubicBezTo>
                    <a:pt x="29210" y="232410"/>
                    <a:pt x="22860" y="248920"/>
                    <a:pt x="16510" y="266700"/>
                  </a:cubicBezTo>
                  <a:cubicBezTo>
                    <a:pt x="12700" y="279400"/>
                    <a:pt x="10160" y="290830"/>
                    <a:pt x="7620" y="303530"/>
                  </a:cubicBezTo>
                  <a:cubicBezTo>
                    <a:pt x="2540" y="327660"/>
                    <a:pt x="0" y="354330"/>
                    <a:pt x="0" y="379730"/>
                  </a:cubicBezTo>
                  <a:lnTo>
                    <a:pt x="0" y="4803140"/>
                  </a:lnTo>
                  <a:cubicBezTo>
                    <a:pt x="0" y="5012690"/>
                    <a:pt x="170180" y="5182870"/>
                    <a:pt x="379730" y="5182870"/>
                  </a:cubicBezTo>
                  <a:lnTo>
                    <a:pt x="2184400" y="5182870"/>
                  </a:lnTo>
                  <a:cubicBezTo>
                    <a:pt x="2393950" y="5182870"/>
                    <a:pt x="2564130" y="5012690"/>
                    <a:pt x="2564130" y="4803140"/>
                  </a:cubicBezTo>
                  <a:lnTo>
                    <a:pt x="2564130" y="1184910"/>
                  </a:lnTo>
                  <a:close/>
                  <a:moveTo>
                    <a:pt x="2538730" y="1184910"/>
                  </a:moveTo>
                  <a:lnTo>
                    <a:pt x="2538730" y="4804410"/>
                  </a:lnTo>
                  <a:cubicBezTo>
                    <a:pt x="2538730" y="4999990"/>
                    <a:pt x="2379980" y="5158740"/>
                    <a:pt x="2184400" y="5158740"/>
                  </a:cubicBezTo>
                  <a:lnTo>
                    <a:pt x="379730" y="5158740"/>
                  </a:lnTo>
                  <a:cubicBezTo>
                    <a:pt x="184150" y="5158740"/>
                    <a:pt x="25400" y="4999990"/>
                    <a:pt x="25400" y="4804410"/>
                  </a:cubicBezTo>
                  <a:lnTo>
                    <a:pt x="25400" y="381000"/>
                  </a:lnTo>
                  <a:cubicBezTo>
                    <a:pt x="25400" y="184150"/>
                    <a:pt x="184150" y="25400"/>
                    <a:pt x="379730" y="25400"/>
                  </a:cubicBezTo>
                  <a:lnTo>
                    <a:pt x="2184400" y="25400"/>
                  </a:lnTo>
                  <a:cubicBezTo>
                    <a:pt x="2379980" y="25400"/>
                    <a:pt x="2538730" y="184150"/>
                    <a:pt x="2538730" y="379730"/>
                  </a:cubicBezTo>
                  <a:lnTo>
                    <a:pt x="2538730" y="1184910"/>
                  </a:lnTo>
                  <a:close/>
                </a:path>
              </a:pathLst>
            </a:custGeom>
            <a:solidFill>
              <a:srgbClr val="555555"/>
            </a:solidFill>
          </p:spPr>
        </p:sp>
      </p:grpSp>
      <p:grpSp>
        <p:nvGrpSpPr>
          <p:cNvPr id="15" name="Group 15"/>
          <p:cNvGrpSpPr/>
          <p:nvPr/>
        </p:nvGrpSpPr>
        <p:grpSpPr>
          <a:xfrm>
            <a:off x="1637716" y="7332796"/>
            <a:ext cx="6363284" cy="1012308"/>
            <a:chOff x="0" y="0"/>
            <a:chExt cx="1210207" cy="266616"/>
          </a:xfrm>
        </p:grpSpPr>
        <p:sp>
          <p:nvSpPr>
            <p:cNvPr id="16" name="Freeform 16"/>
            <p:cNvSpPr/>
            <p:nvPr/>
          </p:nvSpPr>
          <p:spPr>
            <a:xfrm>
              <a:off x="0" y="0"/>
              <a:ext cx="1210207" cy="266616"/>
            </a:xfrm>
            <a:custGeom>
              <a:avLst/>
              <a:gdLst/>
              <a:ahLst/>
              <a:cxnLst/>
              <a:rect l="l" t="t" r="r" b="b"/>
              <a:pathLst>
                <a:path w="1210207" h="266616">
                  <a:moveTo>
                    <a:pt x="85928" y="0"/>
                  </a:moveTo>
                  <a:lnTo>
                    <a:pt x="1124279" y="0"/>
                  </a:lnTo>
                  <a:cubicBezTo>
                    <a:pt x="1171735" y="0"/>
                    <a:pt x="1210207" y="38471"/>
                    <a:pt x="1210207" y="85928"/>
                  </a:cubicBezTo>
                  <a:lnTo>
                    <a:pt x="1210207" y="180688"/>
                  </a:lnTo>
                  <a:cubicBezTo>
                    <a:pt x="1210207" y="228145"/>
                    <a:pt x="1171735" y="266616"/>
                    <a:pt x="1124279" y="266616"/>
                  </a:cubicBezTo>
                  <a:lnTo>
                    <a:pt x="85928" y="266616"/>
                  </a:lnTo>
                  <a:cubicBezTo>
                    <a:pt x="38471" y="266616"/>
                    <a:pt x="0" y="228145"/>
                    <a:pt x="0" y="180688"/>
                  </a:cubicBezTo>
                  <a:lnTo>
                    <a:pt x="0" y="85928"/>
                  </a:lnTo>
                  <a:cubicBezTo>
                    <a:pt x="0" y="38471"/>
                    <a:pt x="38471" y="0"/>
                    <a:pt x="85928" y="0"/>
                  </a:cubicBezTo>
                  <a:close/>
                </a:path>
              </a:pathLst>
            </a:custGeom>
            <a:solidFill>
              <a:srgbClr val="CAF1DF"/>
            </a:solidFill>
            <a:ln w="9525" cap="rnd">
              <a:solidFill>
                <a:srgbClr val="242424"/>
              </a:solidFill>
              <a:prstDash val="solid"/>
              <a:round/>
            </a:ln>
          </p:spPr>
        </p:sp>
        <p:sp>
          <p:nvSpPr>
            <p:cNvPr id="17" name="TextBox 17"/>
            <p:cNvSpPr txBox="1"/>
            <p:nvPr/>
          </p:nvSpPr>
          <p:spPr>
            <a:xfrm>
              <a:off x="0" y="-57150"/>
              <a:ext cx="1210207" cy="323766"/>
            </a:xfrm>
            <a:prstGeom prst="rect">
              <a:avLst/>
            </a:prstGeom>
          </p:spPr>
          <p:txBody>
            <a:bodyPr lIns="50800" tIns="50800" rIns="50800" bIns="50800" rtlCol="0" anchor="ctr"/>
            <a:lstStyle/>
            <a:p>
              <a:pPr algn="ctr">
                <a:lnSpc>
                  <a:spcPts val="2355"/>
                </a:lnSpc>
              </a:pPr>
              <a:endParaRPr/>
            </a:p>
          </p:txBody>
        </p:sp>
      </p:grpSp>
      <p:sp>
        <p:nvSpPr>
          <p:cNvPr id="18" name="AutoShape 18"/>
          <p:cNvSpPr/>
          <p:nvPr/>
        </p:nvSpPr>
        <p:spPr>
          <a:xfrm>
            <a:off x="16882426" y="703840"/>
            <a:ext cx="231541" cy="0"/>
          </a:xfrm>
          <a:prstGeom prst="line">
            <a:avLst/>
          </a:prstGeom>
          <a:ln w="19050" cap="flat">
            <a:solidFill>
              <a:srgbClr val="FFFCF7"/>
            </a:solidFill>
            <a:prstDash val="solid"/>
            <a:headEnd type="none" w="sm" len="sm"/>
            <a:tailEnd type="none" w="sm" len="sm"/>
          </a:ln>
        </p:spPr>
      </p:sp>
      <p:sp>
        <p:nvSpPr>
          <p:cNvPr id="19" name="AutoShape 19"/>
          <p:cNvSpPr/>
          <p:nvPr/>
        </p:nvSpPr>
        <p:spPr>
          <a:xfrm>
            <a:off x="16882426" y="791229"/>
            <a:ext cx="231541" cy="0"/>
          </a:xfrm>
          <a:prstGeom prst="line">
            <a:avLst/>
          </a:prstGeom>
          <a:ln w="19050" cap="flat">
            <a:solidFill>
              <a:srgbClr val="FFFCF7"/>
            </a:solidFill>
            <a:prstDash val="solid"/>
            <a:headEnd type="none" w="sm" len="sm"/>
            <a:tailEnd type="none" w="sm" len="sm"/>
          </a:ln>
        </p:spPr>
      </p:sp>
      <p:sp>
        <p:nvSpPr>
          <p:cNvPr id="20" name="Freeform 20"/>
          <p:cNvSpPr/>
          <p:nvPr/>
        </p:nvSpPr>
        <p:spPr>
          <a:xfrm>
            <a:off x="12495505" y="3301207"/>
            <a:ext cx="3664334" cy="3031404"/>
          </a:xfrm>
          <a:custGeom>
            <a:avLst/>
            <a:gdLst/>
            <a:ahLst/>
            <a:cxnLst/>
            <a:rect l="l" t="t" r="r" b="b"/>
            <a:pathLst>
              <a:path w="3664334" h="3031404">
                <a:moveTo>
                  <a:pt x="0" y="0"/>
                </a:moveTo>
                <a:lnTo>
                  <a:pt x="3664334" y="0"/>
                </a:lnTo>
                <a:lnTo>
                  <a:pt x="3664334" y="3031404"/>
                </a:lnTo>
                <a:lnTo>
                  <a:pt x="0" y="303140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21" name="TextBox 21"/>
          <p:cNvSpPr txBox="1"/>
          <p:nvPr/>
        </p:nvSpPr>
        <p:spPr>
          <a:xfrm>
            <a:off x="618310" y="1645084"/>
            <a:ext cx="11466805" cy="3171825"/>
          </a:xfrm>
          <a:prstGeom prst="rect">
            <a:avLst/>
          </a:prstGeom>
        </p:spPr>
        <p:txBody>
          <a:bodyPr lIns="0" tIns="0" rIns="0" bIns="0" rtlCol="0" anchor="t">
            <a:spAutoFit/>
          </a:bodyPr>
          <a:lstStyle/>
          <a:p>
            <a:pPr algn="ctr">
              <a:lnSpc>
                <a:spcPts val="6215"/>
              </a:lnSpc>
            </a:pPr>
            <a:r>
              <a:rPr lang="en-US" sz="5179" b="1" dirty="0">
                <a:solidFill>
                  <a:srgbClr val="242424"/>
                </a:solidFill>
                <a:latin typeface="Poppins Bold"/>
                <a:ea typeface="Poppins Bold"/>
                <a:cs typeface="Poppins Bold"/>
                <a:sym typeface="Poppins Bold"/>
              </a:rPr>
              <a:t>Machine Learning-Based Detection of Phishing Websites Using URL and Domain-Based Features</a:t>
            </a:r>
          </a:p>
        </p:txBody>
      </p:sp>
      <p:sp>
        <p:nvSpPr>
          <p:cNvPr id="22" name="TextBox 22"/>
          <p:cNvSpPr txBox="1"/>
          <p:nvPr/>
        </p:nvSpPr>
        <p:spPr>
          <a:xfrm>
            <a:off x="1637716" y="5137301"/>
            <a:ext cx="6824677" cy="1814495"/>
          </a:xfrm>
          <a:prstGeom prst="rect">
            <a:avLst/>
          </a:prstGeom>
        </p:spPr>
        <p:txBody>
          <a:bodyPr lIns="0" tIns="0" rIns="0" bIns="0" rtlCol="0" anchor="t">
            <a:spAutoFit/>
          </a:bodyPr>
          <a:lstStyle/>
          <a:p>
            <a:pPr algn="l">
              <a:lnSpc>
                <a:spcPts val="2888"/>
              </a:lnSpc>
            </a:pPr>
            <a:r>
              <a:rPr lang="en-US" sz="2063">
                <a:solidFill>
                  <a:srgbClr val="242424"/>
                </a:solidFill>
                <a:latin typeface="Poppins Light"/>
                <a:ea typeface="Poppins Light"/>
                <a:cs typeface="Poppins Light"/>
                <a:sym typeface="Poppins Light"/>
              </a:rPr>
              <a:t>Programme: MSc Computing portfolio</a:t>
            </a:r>
          </a:p>
          <a:p>
            <a:pPr algn="l">
              <a:lnSpc>
                <a:spcPts val="2888"/>
              </a:lnSpc>
            </a:pPr>
            <a:r>
              <a:rPr lang="en-US" sz="2063">
                <a:solidFill>
                  <a:srgbClr val="242424"/>
                </a:solidFill>
                <a:latin typeface="Poppins Light"/>
                <a:ea typeface="Poppins Light"/>
                <a:cs typeface="Poppins Light"/>
                <a:sym typeface="Poppins Light"/>
              </a:rPr>
              <a:t>Course Name: MSc Data and AI</a:t>
            </a:r>
          </a:p>
          <a:p>
            <a:pPr algn="l">
              <a:lnSpc>
                <a:spcPts val="2888"/>
              </a:lnSpc>
            </a:pPr>
            <a:r>
              <a:rPr lang="en-US" sz="2063">
                <a:solidFill>
                  <a:srgbClr val="242424"/>
                </a:solidFill>
                <a:latin typeface="Poppins Light"/>
                <a:ea typeface="Poppins Light"/>
                <a:cs typeface="Poppins Light"/>
                <a:sym typeface="Poppins Light"/>
              </a:rPr>
              <a:t>Module Code: ACFA7004</a:t>
            </a:r>
          </a:p>
          <a:p>
            <a:pPr algn="l">
              <a:lnSpc>
                <a:spcPts val="2888"/>
              </a:lnSpc>
            </a:pPr>
            <a:r>
              <a:rPr lang="en-US" sz="2063">
                <a:solidFill>
                  <a:srgbClr val="242424"/>
                </a:solidFill>
                <a:latin typeface="Poppins Light"/>
                <a:ea typeface="Poppins Light"/>
                <a:cs typeface="Poppins Light"/>
                <a:sym typeface="Poppins Light"/>
              </a:rPr>
              <a:t>Module: Research Methods and Professional Development</a:t>
            </a:r>
          </a:p>
        </p:txBody>
      </p:sp>
      <p:sp>
        <p:nvSpPr>
          <p:cNvPr id="23" name="TextBox 23"/>
          <p:cNvSpPr txBox="1"/>
          <p:nvPr/>
        </p:nvSpPr>
        <p:spPr>
          <a:xfrm>
            <a:off x="1926912" y="7446053"/>
            <a:ext cx="6824677" cy="724878"/>
          </a:xfrm>
          <a:prstGeom prst="rect">
            <a:avLst/>
          </a:prstGeom>
        </p:spPr>
        <p:txBody>
          <a:bodyPr lIns="0" tIns="0" rIns="0" bIns="0" rtlCol="0" anchor="t">
            <a:spAutoFit/>
          </a:bodyPr>
          <a:lstStyle/>
          <a:p>
            <a:pPr algn="l">
              <a:lnSpc>
                <a:spcPts val="2888"/>
              </a:lnSpc>
            </a:pPr>
            <a:r>
              <a:rPr lang="en-US" sz="2063" b="1" dirty="0">
                <a:solidFill>
                  <a:srgbClr val="242424"/>
                </a:solidFill>
                <a:latin typeface="Poppins Bold"/>
                <a:ea typeface="Poppins Bold"/>
                <a:cs typeface="Poppins Bold"/>
                <a:sym typeface="Poppins Bold"/>
              </a:rPr>
              <a:t>Student Name: </a:t>
            </a:r>
            <a:r>
              <a:rPr lang="en-US" sz="2063" b="1" dirty="0" err="1">
                <a:solidFill>
                  <a:srgbClr val="242424"/>
                </a:solidFill>
                <a:latin typeface="Poppins Bold"/>
                <a:ea typeface="Poppins Bold"/>
                <a:cs typeface="Poppins Bold"/>
                <a:sym typeface="Poppins Bold"/>
              </a:rPr>
              <a:t>Hajee</a:t>
            </a:r>
            <a:r>
              <a:rPr lang="en-US" sz="2063" b="1" dirty="0">
                <a:solidFill>
                  <a:srgbClr val="242424"/>
                </a:solidFill>
                <a:latin typeface="Poppins Bold"/>
                <a:ea typeface="Poppins Bold"/>
                <a:cs typeface="Poppins Bold"/>
                <a:sym typeface="Poppins Bold"/>
              </a:rPr>
              <a:t> </a:t>
            </a:r>
            <a:r>
              <a:rPr lang="en-US" sz="2063" b="1" dirty="0" err="1">
                <a:solidFill>
                  <a:srgbClr val="242424"/>
                </a:solidFill>
                <a:latin typeface="Poppins Bold"/>
                <a:ea typeface="Poppins Bold"/>
                <a:cs typeface="Poppins Bold"/>
                <a:sym typeface="Poppins Bold"/>
              </a:rPr>
              <a:t>Muzahir</a:t>
            </a:r>
            <a:r>
              <a:rPr lang="en-US" sz="2063" b="1" dirty="0">
                <a:solidFill>
                  <a:srgbClr val="242424"/>
                </a:solidFill>
                <a:latin typeface="Poppins Bold"/>
                <a:ea typeface="Poppins Bold"/>
                <a:cs typeface="Poppins Bold"/>
                <a:sym typeface="Poppins Bold"/>
              </a:rPr>
              <a:t> </a:t>
            </a:r>
            <a:r>
              <a:rPr lang="en-US" sz="2063" b="1" dirty="0" err="1">
                <a:solidFill>
                  <a:srgbClr val="242424"/>
                </a:solidFill>
                <a:latin typeface="Poppins Bold"/>
                <a:ea typeface="Poppins Bold"/>
                <a:cs typeface="Poppins Bold"/>
                <a:sym typeface="Poppins Bold"/>
              </a:rPr>
              <a:t>Sheikdawood</a:t>
            </a:r>
            <a:endParaRPr lang="en-US" sz="2063" b="1" dirty="0">
              <a:solidFill>
                <a:srgbClr val="242424"/>
              </a:solidFill>
              <a:latin typeface="Poppins Bold"/>
              <a:ea typeface="Poppins Bold"/>
              <a:cs typeface="Poppins Bold"/>
              <a:sym typeface="Poppins Bold"/>
            </a:endParaRPr>
          </a:p>
          <a:p>
            <a:pPr>
              <a:lnSpc>
                <a:spcPts val="2888"/>
              </a:lnSpc>
            </a:pPr>
            <a:r>
              <a:rPr lang="en-US" sz="2063" b="1" dirty="0">
                <a:solidFill>
                  <a:srgbClr val="242424"/>
                </a:solidFill>
                <a:latin typeface="Poppins Bold"/>
                <a:ea typeface="Poppins Bold"/>
                <a:cs typeface="Poppins Bold"/>
                <a:sym typeface="Poppins Bold"/>
              </a:rPr>
              <a:t>Student ID: 2518747 </a:t>
            </a:r>
          </a:p>
        </p:txBody>
      </p:sp>
      <p:pic>
        <p:nvPicPr>
          <p:cNvPr id="25" name="Picture 24">
            <a:extLst>
              <a:ext uri="{FF2B5EF4-FFF2-40B4-BE49-F238E27FC236}">
                <a16:creationId xmlns:a16="http://schemas.microsoft.com/office/drawing/2014/main" id="{2A7744F6-9C6D-4930-A0D5-A9F9501D159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72000" y="320587"/>
            <a:ext cx="3316913" cy="110011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sp>
        <p:nvSpPr>
          <p:cNvPr id="2" name="Freeform 2"/>
          <p:cNvSpPr/>
          <p:nvPr/>
        </p:nvSpPr>
        <p:spPr>
          <a:xfrm>
            <a:off x="1099763" y="713021"/>
            <a:ext cx="153078" cy="153078"/>
          </a:xfrm>
          <a:custGeom>
            <a:avLst/>
            <a:gdLst/>
            <a:ahLst/>
            <a:cxnLst/>
            <a:rect l="l" t="t" r="r" b="b"/>
            <a:pathLst>
              <a:path w="153078" h="153078">
                <a:moveTo>
                  <a:pt x="0" y="0"/>
                </a:moveTo>
                <a:lnTo>
                  <a:pt x="153078" y="0"/>
                </a:lnTo>
                <a:lnTo>
                  <a:pt x="153078" y="153077"/>
                </a:lnTo>
                <a:lnTo>
                  <a:pt x="0" y="1530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3" name="Group 3"/>
          <p:cNvGrpSpPr/>
          <p:nvPr/>
        </p:nvGrpSpPr>
        <p:grpSpPr>
          <a:xfrm>
            <a:off x="1028700" y="2334059"/>
            <a:ext cx="8332322" cy="4280767"/>
            <a:chOff x="0" y="0"/>
            <a:chExt cx="1761150" cy="904798"/>
          </a:xfrm>
        </p:grpSpPr>
        <p:sp>
          <p:nvSpPr>
            <p:cNvPr id="4" name="Freeform 4"/>
            <p:cNvSpPr/>
            <p:nvPr/>
          </p:nvSpPr>
          <p:spPr>
            <a:xfrm>
              <a:off x="0" y="0"/>
              <a:ext cx="1761150" cy="904798"/>
            </a:xfrm>
            <a:custGeom>
              <a:avLst/>
              <a:gdLst/>
              <a:ahLst/>
              <a:cxnLst/>
              <a:rect l="l" t="t" r="r" b="b"/>
              <a:pathLst>
                <a:path w="1761150" h="904798">
                  <a:moveTo>
                    <a:pt x="46457" y="0"/>
                  </a:moveTo>
                  <a:lnTo>
                    <a:pt x="1714693" y="0"/>
                  </a:lnTo>
                  <a:cubicBezTo>
                    <a:pt x="1727014" y="0"/>
                    <a:pt x="1738830" y="4895"/>
                    <a:pt x="1747543" y="13607"/>
                  </a:cubicBezTo>
                  <a:cubicBezTo>
                    <a:pt x="1756255" y="22319"/>
                    <a:pt x="1761150" y="34136"/>
                    <a:pt x="1761150" y="46457"/>
                  </a:cubicBezTo>
                  <a:lnTo>
                    <a:pt x="1761150" y="858341"/>
                  </a:lnTo>
                  <a:cubicBezTo>
                    <a:pt x="1761150" y="870662"/>
                    <a:pt x="1756255" y="882479"/>
                    <a:pt x="1747543" y="891191"/>
                  </a:cubicBezTo>
                  <a:cubicBezTo>
                    <a:pt x="1738830" y="899904"/>
                    <a:pt x="1727014" y="904798"/>
                    <a:pt x="1714693" y="904798"/>
                  </a:cubicBezTo>
                  <a:lnTo>
                    <a:pt x="46457" y="904798"/>
                  </a:lnTo>
                  <a:cubicBezTo>
                    <a:pt x="34136" y="904798"/>
                    <a:pt x="22319" y="899904"/>
                    <a:pt x="13607" y="891191"/>
                  </a:cubicBezTo>
                  <a:cubicBezTo>
                    <a:pt x="4895" y="882479"/>
                    <a:pt x="0" y="870662"/>
                    <a:pt x="0" y="858341"/>
                  </a:cubicBezTo>
                  <a:lnTo>
                    <a:pt x="0" y="46457"/>
                  </a:lnTo>
                  <a:cubicBezTo>
                    <a:pt x="0" y="34136"/>
                    <a:pt x="4895" y="22319"/>
                    <a:pt x="13607" y="13607"/>
                  </a:cubicBezTo>
                  <a:cubicBezTo>
                    <a:pt x="22319" y="4895"/>
                    <a:pt x="34136" y="0"/>
                    <a:pt x="46457" y="0"/>
                  </a:cubicBezTo>
                  <a:close/>
                </a:path>
              </a:pathLst>
            </a:custGeom>
            <a:blipFill>
              <a:blip r:embed="rId5"/>
              <a:stretch>
                <a:fillRect l="-858" r="-858"/>
              </a:stretch>
            </a:blipFill>
            <a:ln w="9525" cap="rnd">
              <a:solidFill>
                <a:srgbClr val="242424"/>
              </a:solidFill>
              <a:prstDash val="solid"/>
              <a:round/>
            </a:ln>
          </p:spPr>
        </p:sp>
      </p:grpSp>
      <p:grpSp>
        <p:nvGrpSpPr>
          <p:cNvPr id="5" name="Group 5"/>
          <p:cNvGrpSpPr/>
          <p:nvPr/>
        </p:nvGrpSpPr>
        <p:grpSpPr>
          <a:xfrm>
            <a:off x="-334514" y="9114889"/>
            <a:ext cx="17593814" cy="1583069"/>
            <a:chOff x="0" y="0"/>
            <a:chExt cx="4633762" cy="416940"/>
          </a:xfrm>
        </p:grpSpPr>
        <p:sp>
          <p:nvSpPr>
            <p:cNvPr id="6" name="Freeform 6"/>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sp>
        <p:sp>
          <p:nvSpPr>
            <p:cNvPr id="7" name="TextBox 7"/>
            <p:cNvSpPr txBox="1"/>
            <p:nvPr/>
          </p:nvSpPr>
          <p:spPr>
            <a:xfrm>
              <a:off x="0" y="-57150"/>
              <a:ext cx="4633762" cy="474090"/>
            </a:xfrm>
            <a:prstGeom prst="rect">
              <a:avLst/>
            </a:prstGeom>
          </p:spPr>
          <p:txBody>
            <a:bodyPr lIns="50800" tIns="50800" rIns="50800" bIns="50800" rtlCol="0" anchor="ctr"/>
            <a:lstStyle/>
            <a:p>
              <a:pPr algn="ctr">
                <a:lnSpc>
                  <a:spcPts val="2355"/>
                </a:lnSpc>
              </a:pPr>
              <a:endParaRPr/>
            </a:p>
          </p:txBody>
        </p:sp>
      </p:grpSp>
      <p:sp>
        <p:nvSpPr>
          <p:cNvPr id="8" name="TextBox 8"/>
          <p:cNvSpPr txBox="1"/>
          <p:nvPr/>
        </p:nvSpPr>
        <p:spPr>
          <a:xfrm>
            <a:off x="9792809" y="3868737"/>
            <a:ext cx="7228733" cy="4384675"/>
          </a:xfrm>
          <a:prstGeom prst="rect">
            <a:avLst/>
          </a:prstGeom>
        </p:spPr>
        <p:txBody>
          <a:bodyPr lIns="0" tIns="0" rIns="0" bIns="0" rtlCol="0" anchor="t">
            <a:spAutoFit/>
          </a:bodyPr>
          <a:lstStyle/>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Phishing is an online crime which is known to attempt to invade the privacy of personal information (Alnemari and Alshammari, 2023). </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The global phishing protection market highlights 12.8% within 2033 (Grand View Research, 2025). </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Machine learning uses algorithms to identify similar patterns in phishing websites.</a:t>
            </a:r>
          </a:p>
        </p:txBody>
      </p:sp>
      <p:sp>
        <p:nvSpPr>
          <p:cNvPr id="9" name="TextBox 9"/>
          <p:cNvSpPr txBox="1"/>
          <p:nvPr/>
        </p:nvSpPr>
        <p:spPr>
          <a:xfrm>
            <a:off x="10605773" y="1486334"/>
            <a:ext cx="5602804" cy="1647825"/>
          </a:xfrm>
          <a:prstGeom prst="rect">
            <a:avLst/>
          </a:prstGeom>
        </p:spPr>
        <p:txBody>
          <a:bodyPr lIns="0" tIns="0" rIns="0" bIns="0" rtlCol="0" anchor="t">
            <a:spAutoFit/>
          </a:bodyPr>
          <a:lstStyle/>
          <a:p>
            <a:pPr algn="l">
              <a:lnSpc>
                <a:spcPts val="6365"/>
              </a:lnSpc>
            </a:pPr>
            <a:r>
              <a:rPr lang="en-US" sz="5304" b="1">
                <a:solidFill>
                  <a:srgbClr val="242424"/>
                </a:solidFill>
                <a:latin typeface="Poppins Bold"/>
                <a:ea typeface="Poppins Bold"/>
                <a:cs typeface="Poppins Bold"/>
                <a:sym typeface="Poppins Bold"/>
              </a:rPr>
              <a:t>Research Background</a:t>
            </a:r>
          </a:p>
        </p:txBody>
      </p:sp>
      <p:sp>
        <p:nvSpPr>
          <p:cNvPr id="10" name="TextBox 10"/>
          <p:cNvSpPr txBox="1"/>
          <p:nvPr/>
        </p:nvSpPr>
        <p:spPr>
          <a:xfrm>
            <a:off x="1782523" y="7023907"/>
            <a:ext cx="6824677" cy="728645"/>
          </a:xfrm>
          <a:prstGeom prst="rect">
            <a:avLst/>
          </a:prstGeom>
        </p:spPr>
        <p:txBody>
          <a:bodyPr lIns="0" tIns="0" rIns="0" bIns="0" rtlCol="0" anchor="t">
            <a:spAutoFit/>
          </a:bodyPr>
          <a:lstStyle/>
          <a:p>
            <a:pPr algn="ctr">
              <a:lnSpc>
                <a:spcPts val="2888"/>
              </a:lnSpc>
            </a:pPr>
            <a:r>
              <a:rPr lang="en-US" sz="2063" b="1">
                <a:solidFill>
                  <a:srgbClr val="242424"/>
                </a:solidFill>
                <a:latin typeface="Poppins Bold"/>
                <a:ea typeface="Poppins Bold"/>
                <a:cs typeface="Poppins Bold"/>
                <a:sym typeface="Poppins Bold"/>
              </a:rPr>
              <a:t>Figure: Phishing Protection Market</a:t>
            </a:r>
          </a:p>
          <a:p>
            <a:pPr algn="ctr">
              <a:lnSpc>
                <a:spcPts val="2888"/>
              </a:lnSpc>
            </a:pPr>
            <a:r>
              <a:rPr lang="en-US" sz="2063">
                <a:solidFill>
                  <a:srgbClr val="242424"/>
                </a:solidFill>
                <a:latin typeface="Poppins"/>
                <a:ea typeface="Poppins"/>
                <a:cs typeface="Poppins"/>
                <a:sym typeface="Poppins"/>
              </a:rPr>
              <a:t>(Source: Grand View Research, 2025)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sp>
        <p:nvSpPr>
          <p:cNvPr id="2" name="AutoShape 2"/>
          <p:cNvSpPr/>
          <p:nvPr/>
        </p:nvSpPr>
        <p:spPr>
          <a:xfrm>
            <a:off x="16882426" y="703840"/>
            <a:ext cx="231541" cy="0"/>
          </a:xfrm>
          <a:prstGeom prst="line">
            <a:avLst/>
          </a:prstGeom>
          <a:ln w="19050" cap="flat">
            <a:solidFill>
              <a:srgbClr val="FFFCF7"/>
            </a:solidFill>
            <a:prstDash val="solid"/>
            <a:headEnd type="none" w="sm" len="sm"/>
            <a:tailEnd type="none" w="sm" len="sm"/>
          </a:ln>
        </p:spPr>
      </p:sp>
      <p:sp>
        <p:nvSpPr>
          <p:cNvPr id="3" name="AutoShape 3"/>
          <p:cNvSpPr/>
          <p:nvPr/>
        </p:nvSpPr>
        <p:spPr>
          <a:xfrm>
            <a:off x="16882426" y="791229"/>
            <a:ext cx="231541" cy="0"/>
          </a:xfrm>
          <a:prstGeom prst="line">
            <a:avLst/>
          </a:prstGeom>
          <a:ln w="19050" cap="flat">
            <a:solidFill>
              <a:srgbClr val="FFFCF7"/>
            </a:solidFill>
            <a:prstDash val="solid"/>
            <a:headEnd type="none" w="sm" len="sm"/>
            <a:tailEnd type="none" w="sm" len="sm"/>
          </a:ln>
        </p:spPr>
      </p:sp>
      <p:sp>
        <p:nvSpPr>
          <p:cNvPr id="4" name="AutoShape 4"/>
          <p:cNvSpPr/>
          <p:nvPr/>
        </p:nvSpPr>
        <p:spPr>
          <a:xfrm>
            <a:off x="16882426" y="878618"/>
            <a:ext cx="231541" cy="0"/>
          </a:xfrm>
          <a:prstGeom prst="line">
            <a:avLst/>
          </a:prstGeom>
          <a:ln w="19050" cap="flat">
            <a:solidFill>
              <a:srgbClr val="FFFCF7"/>
            </a:solidFill>
            <a:prstDash val="solid"/>
            <a:headEnd type="none" w="sm" len="sm"/>
            <a:tailEnd type="none" w="sm" len="sm"/>
          </a:ln>
        </p:spPr>
      </p:sp>
      <p:sp>
        <p:nvSpPr>
          <p:cNvPr id="5" name="Freeform 5"/>
          <p:cNvSpPr/>
          <p:nvPr/>
        </p:nvSpPr>
        <p:spPr>
          <a:xfrm>
            <a:off x="1099763" y="713021"/>
            <a:ext cx="153078" cy="153078"/>
          </a:xfrm>
          <a:custGeom>
            <a:avLst/>
            <a:gdLst/>
            <a:ahLst/>
            <a:cxnLst/>
            <a:rect l="l" t="t" r="r" b="b"/>
            <a:pathLst>
              <a:path w="153078" h="153078">
                <a:moveTo>
                  <a:pt x="0" y="0"/>
                </a:moveTo>
                <a:lnTo>
                  <a:pt x="153078" y="0"/>
                </a:lnTo>
                <a:lnTo>
                  <a:pt x="153078" y="153077"/>
                </a:lnTo>
                <a:lnTo>
                  <a:pt x="0" y="1530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TextBox 6"/>
          <p:cNvSpPr txBox="1"/>
          <p:nvPr/>
        </p:nvSpPr>
        <p:spPr>
          <a:xfrm>
            <a:off x="1518153" y="821468"/>
            <a:ext cx="6451776" cy="2171700"/>
          </a:xfrm>
          <a:prstGeom prst="rect">
            <a:avLst/>
          </a:prstGeom>
        </p:spPr>
        <p:txBody>
          <a:bodyPr lIns="0" tIns="0" rIns="0" bIns="0" rtlCol="0" anchor="t">
            <a:spAutoFit/>
          </a:bodyPr>
          <a:lstStyle/>
          <a:p>
            <a:pPr algn="ctr">
              <a:lnSpc>
                <a:spcPts val="8399"/>
              </a:lnSpc>
            </a:pPr>
            <a:r>
              <a:rPr lang="en-US" sz="6999" b="1">
                <a:solidFill>
                  <a:srgbClr val="242424"/>
                </a:solidFill>
                <a:latin typeface="Poppins Bold"/>
                <a:ea typeface="Poppins Bold"/>
                <a:cs typeface="Poppins Bold"/>
                <a:sym typeface="Poppins Bold"/>
              </a:rPr>
              <a:t>Research Problem</a:t>
            </a:r>
          </a:p>
        </p:txBody>
      </p:sp>
      <p:grpSp>
        <p:nvGrpSpPr>
          <p:cNvPr id="7" name="Group 7"/>
          <p:cNvGrpSpPr/>
          <p:nvPr/>
        </p:nvGrpSpPr>
        <p:grpSpPr>
          <a:xfrm>
            <a:off x="8560233" y="1935893"/>
            <a:ext cx="8699067" cy="4770627"/>
            <a:chOff x="0" y="0"/>
            <a:chExt cx="3170140" cy="1738526"/>
          </a:xfrm>
        </p:grpSpPr>
        <p:sp>
          <p:nvSpPr>
            <p:cNvPr id="8" name="Freeform 8"/>
            <p:cNvSpPr/>
            <p:nvPr/>
          </p:nvSpPr>
          <p:spPr>
            <a:xfrm>
              <a:off x="0" y="0"/>
              <a:ext cx="3170140" cy="1738526"/>
            </a:xfrm>
            <a:custGeom>
              <a:avLst/>
              <a:gdLst/>
              <a:ahLst/>
              <a:cxnLst/>
              <a:rect l="l" t="t" r="r" b="b"/>
              <a:pathLst>
                <a:path w="3170140" h="1738526">
                  <a:moveTo>
                    <a:pt x="44499" y="0"/>
                  </a:moveTo>
                  <a:lnTo>
                    <a:pt x="3125641" y="0"/>
                  </a:lnTo>
                  <a:cubicBezTo>
                    <a:pt x="3137443" y="0"/>
                    <a:pt x="3148761" y="4688"/>
                    <a:pt x="3157107" y="13033"/>
                  </a:cubicBezTo>
                  <a:cubicBezTo>
                    <a:pt x="3165452" y="21378"/>
                    <a:pt x="3170140" y="32697"/>
                    <a:pt x="3170140" y="44499"/>
                  </a:cubicBezTo>
                  <a:lnTo>
                    <a:pt x="3170140" y="1694028"/>
                  </a:lnTo>
                  <a:cubicBezTo>
                    <a:pt x="3170140" y="1718604"/>
                    <a:pt x="3150217" y="1738526"/>
                    <a:pt x="3125641" y="1738526"/>
                  </a:cubicBezTo>
                  <a:lnTo>
                    <a:pt x="44499" y="1738526"/>
                  </a:lnTo>
                  <a:cubicBezTo>
                    <a:pt x="32697" y="1738526"/>
                    <a:pt x="21378" y="1733838"/>
                    <a:pt x="13033" y="1725493"/>
                  </a:cubicBezTo>
                  <a:cubicBezTo>
                    <a:pt x="4688" y="1717148"/>
                    <a:pt x="0" y="1705829"/>
                    <a:pt x="0" y="1694028"/>
                  </a:cubicBezTo>
                  <a:lnTo>
                    <a:pt x="0" y="44499"/>
                  </a:lnTo>
                  <a:cubicBezTo>
                    <a:pt x="0" y="32697"/>
                    <a:pt x="4688" y="21378"/>
                    <a:pt x="13033" y="13033"/>
                  </a:cubicBezTo>
                  <a:cubicBezTo>
                    <a:pt x="21378" y="4688"/>
                    <a:pt x="32697" y="0"/>
                    <a:pt x="44499" y="0"/>
                  </a:cubicBezTo>
                  <a:close/>
                </a:path>
              </a:pathLst>
            </a:custGeom>
            <a:blipFill>
              <a:blip r:embed="rId5"/>
              <a:stretch>
                <a:fillRect t="-705" b="-705"/>
              </a:stretch>
            </a:blipFill>
            <a:ln w="9525" cap="rnd">
              <a:solidFill>
                <a:srgbClr val="242424"/>
              </a:solidFill>
              <a:prstDash val="solid"/>
              <a:round/>
            </a:ln>
          </p:spPr>
        </p:sp>
      </p:grpSp>
      <p:grpSp>
        <p:nvGrpSpPr>
          <p:cNvPr id="9" name="Group 9"/>
          <p:cNvGrpSpPr/>
          <p:nvPr/>
        </p:nvGrpSpPr>
        <p:grpSpPr>
          <a:xfrm>
            <a:off x="-334514" y="9114889"/>
            <a:ext cx="17593814" cy="1583069"/>
            <a:chOff x="0" y="0"/>
            <a:chExt cx="4633762" cy="416940"/>
          </a:xfrm>
        </p:grpSpPr>
        <p:sp>
          <p:nvSpPr>
            <p:cNvPr id="10" name="Freeform 10"/>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sp>
        <p:sp>
          <p:nvSpPr>
            <p:cNvPr id="11" name="TextBox 11"/>
            <p:cNvSpPr txBox="1"/>
            <p:nvPr/>
          </p:nvSpPr>
          <p:spPr>
            <a:xfrm>
              <a:off x="0" y="-57150"/>
              <a:ext cx="4633762" cy="474090"/>
            </a:xfrm>
            <a:prstGeom prst="rect">
              <a:avLst/>
            </a:prstGeom>
          </p:spPr>
          <p:txBody>
            <a:bodyPr lIns="50800" tIns="50800" rIns="50800" bIns="50800" rtlCol="0" anchor="ctr"/>
            <a:lstStyle/>
            <a:p>
              <a:pPr algn="ctr">
                <a:lnSpc>
                  <a:spcPts val="2355"/>
                </a:lnSpc>
              </a:pPr>
              <a:endParaRPr/>
            </a:p>
          </p:txBody>
        </p:sp>
      </p:grpSp>
      <p:sp>
        <p:nvSpPr>
          <p:cNvPr id="12" name="TextBox 12"/>
          <p:cNvSpPr txBox="1"/>
          <p:nvPr/>
        </p:nvSpPr>
        <p:spPr>
          <a:xfrm>
            <a:off x="741196" y="3431361"/>
            <a:ext cx="7228733" cy="4384675"/>
          </a:xfrm>
          <a:prstGeom prst="rect">
            <a:avLst/>
          </a:prstGeom>
        </p:spPr>
        <p:txBody>
          <a:bodyPr lIns="0" tIns="0" rIns="0" bIns="0" rtlCol="0" anchor="t">
            <a:spAutoFit/>
          </a:bodyPr>
          <a:lstStyle/>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The fraudsters pretend to be the crucial website, including banks, social media or online stores (Yahoo Finance, 2022). </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The phishing URLs pretend to be the authentic websites with a similar appearance to trick the victims (Qazi </a:t>
            </a:r>
            <a:r>
              <a:rPr lang="en-US" sz="2499" b="1" i="1">
                <a:solidFill>
                  <a:srgbClr val="242424"/>
                </a:solidFill>
                <a:latin typeface="Poppins Bold Italics"/>
                <a:ea typeface="Poppins Bold Italics"/>
                <a:cs typeface="Poppins Bold Italics"/>
                <a:sym typeface="Poppins Bold Italics"/>
              </a:rPr>
              <a:t>et al., </a:t>
            </a:r>
            <a:r>
              <a:rPr lang="en-US" sz="2499" b="1">
                <a:solidFill>
                  <a:srgbClr val="242424"/>
                </a:solidFill>
                <a:latin typeface="Poppins Bold"/>
                <a:ea typeface="Poppins Bold"/>
                <a:cs typeface="Poppins Bold"/>
                <a:sym typeface="Poppins Bold"/>
              </a:rPr>
              <a:t>2024). </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Cybercrime has increased of 61% in 2021 across the global aspect (Yahoo Finance, 2022). </a:t>
            </a:r>
          </a:p>
        </p:txBody>
      </p:sp>
      <p:sp>
        <p:nvSpPr>
          <p:cNvPr id="13" name="TextBox 13"/>
          <p:cNvSpPr txBox="1"/>
          <p:nvPr/>
        </p:nvSpPr>
        <p:spPr>
          <a:xfrm>
            <a:off x="9869127" y="7087391"/>
            <a:ext cx="6824677" cy="728645"/>
          </a:xfrm>
          <a:prstGeom prst="rect">
            <a:avLst/>
          </a:prstGeom>
        </p:spPr>
        <p:txBody>
          <a:bodyPr lIns="0" tIns="0" rIns="0" bIns="0" rtlCol="0" anchor="t">
            <a:spAutoFit/>
          </a:bodyPr>
          <a:lstStyle/>
          <a:p>
            <a:pPr algn="ctr">
              <a:lnSpc>
                <a:spcPts val="2888"/>
              </a:lnSpc>
            </a:pPr>
            <a:r>
              <a:rPr lang="en-US" sz="2063" b="1">
                <a:solidFill>
                  <a:srgbClr val="242424"/>
                </a:solidFill>
                <a:latin typeface="Poppins Bold"/>
                <a:ea typeface="Poppins Bold"/>
                <a:cs typeface="Poppins Bold"/>
                <a:sym typeface="Poppins Bold"/>
              </a:rPr>
              <a:t>Figure: Phishing Attack Report</a:t>
            </a:r>
          </a:p>
          <a:p>
            <a:pPr algn="ctr">
              <a:lnSpc>
                <a:spcPts val="2888"/>
              </a:lnSpc>
            </a:pPr>
            <a:r>
              <a:rPr lang="en-US" sz="2063">
                <a:solidFill>
                  <a:srgbClr val="242424"/>
                </a:solidFill>
                <a:latin typeface="Poppins"/>
                <a:ea typeface="Poppins"/>
                <a:cs typeface="Poppins"/>
                <a:sym typeface="Poppins"/>
              </a:rPr>
              <a:t>(Source: Yahoo Finance,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grpSp>
        <p:nvGrpSpPr>
          <p:cNvPr id="2" name="Group 2"/>
          <p:cNvGrpSpPr/>
          <p:nvPr/>
        </p:nvGrpSpPr>
        <p:grpSpPr>
          <a:xfrm>
            <a:off x="-334514" y="9114889"/>
            <a:ext cx="17593814" cy="1583069"/>
            <a:chOff x="0" y="0"/>
            <a:chExt cx="4633762" cy="416940"/>
          </a:xfrm>
        </p:grpSpPr>
        <p:sp>
          <p:nvSpPr>
            <p:cNvPr id="3" name="Freeform 3"/>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sp>
        <p:sp>
          <p:nvSpPr>
            <p:cNvPr id="4" name="TextBox 4"/>
            <p:cNvSpPr txBox="1"/>
            <p:nvPr/>
          </p:nvSpPr>
          <p:spPr>
            <a:xfrm>
              <a:off x="0" y="-57150"/>
              <a:ext cx="4633762" cy="474090"/>
            </a:xfrm>
            <a:prstGeom prst="rect">
              <a:avLst/>
            </a:prstGeom>
          </p:spPr>
          <p:txBody>
            <a:bodyPr lIns="50800" tIns="50800" rIns="50800" bIns="50800" rtlCol="0" anchor="ctr"/>
            <a:lstStyle/>
            <a:p>
              <a:pPr algn="ctr">
                <a:lnSpc>
                  <a:spcPts val="2355"/>
                </a:lnSpc>
              </a:pPr>
              <a:endParaRPr/>
            </a:p>
          </p:txBody>
        </p:sp>
      </p:grpSp>
      <p:sp>
        <p:nvSpPr>
          <p:cNvPr id="5" name="AutoShape 5"/>
          <p:cNvSpPr/>
          <p:nvPr/>
        </p:nvSpPr>
        <p:spPr>
          <a:xfrm>
            <a:off x="16882426" y="703840"/>
            <a:ext cx="231541" cy="0"/>
          </a:xfrm>
          <a:prstGeom prst="line">
            <a:avLst/>
          </a:prstGeom>
          <a:ln w="19050" cap="flat">
            <a:solidFill>
              <a:srgbClr val="FFFCF7"/>
            </a:solidFill>
            <a:prstDash val="solid"/>
            <a:headEnd type="none" w="sm" len="sm"/>
            <a:tailEnd type="none" w="sm" len="sm"/>
          </a:ln>
        </p:spPr>
      </p:sp>
      <p:sp>
        <p:nvSpPr>
          <p:cNvPr id="6" name="AutoShape 6"/>
          <p:cNvSpPr/>
          <p:nvPr/>
        </p:nvSpPr>
        <p:spPr>
          <a:xfrm>
            <a:off x="16882426" y="791229"/>
            <a:ext cx="231541" cy="0"/>
          </a:xfrm>
          <a:prstGeom prst="line">
            <a:avLst/>
          </a:prstGeom>
          <a:ln w="19050" cap="flat">
            <a:solidFill>
              <a:srgbClr val="FFFCF7"/>
            </a:solidFill>
            <a:prstDash val="solid"/>
            <a:headEnd type="none" w="sm" len="sm"/>
            <a:tailEnd type="none" w="sm" len="sm"/>
          </a:ln>
        </p:spPr>
      </p:sp>
      <p:sp>
        <p:nvSpPr>
          <p:cNvPr id="7" name="AutoShape 7"/>
          <p:cNvSpPr/>
          <p:nvPr/>
        </p:nvSpPr>
        <p:spPr>
          <a:xfrm>
            <a:off x="16882426" y="878618"/>
            <a:ext cx="231541" cy="0"/>
          </a:xfrm>
          <a:prstGeom prst="line">
            <a:avLst/>
          </a:prstGeom>
          <a:ln w="19050" cap="flat">
            <a:solidFill>
              <a:srgbClr val="FFFCF7"/>
            </a:solidFill>
            <a:prstDash val="solid"/>
            <a:headEnd type="none" w="sm" len="sm"/>
            <a:tailEnd type="none" w="sm" len="sm"/>
          </a:ln>
        </p:spPr>
      </p:sp>
      <p:grpSp>
        <p:nvGrpSpPr>
          <p:cNvPr id="8" name="Group 8"/>
          <p:cNvGrpSpPr/>
          <p:nvPr/>
        </p:nvGrpSpPr>
        <p:grpSpPr>
          <a:xfrm>
            <a:off x="1420907" y="1451698"/>
            <a:ext cx="5187544" cy="6659550"/>
            <a:chOff x="0" y="0"/>
            <a:chExt cx="1354248" cy="1738526"/>
          </a:xfrm>
        </p:grpSpPr>
        <p:sp>
          <p:nvSpPr>
            <p:cNvPr id="9" name="Freeform 9"/>
            <p:cNvSpPr/>
            <p:nvPr/>
          </p:nvSpPr>
          <p:spPr>
            <a:xfrm>
              <a:off x="0" y="0"/>
              <a:ext cx="1354248" cy="1738526"/>
            </a:xfrm>
            <a:custGeom>
              <a:avLst/>
              <a:gdLst/>
              <a:ahLst/>
              <a:cxnLst/>
              <a:rect l="l" t="t" r="r" b="b"/>
              <a:pathLst>
                <a:path w="1354248" h="1738526">
                  <a:moveTo>
                    <a:pt x="74620" y="0"/>
                  </a:moveTo>
                  <a:lnTo>
                    <a:pt x="1279628" y="0"/>
                  </a:lnTo>
                  <a:cubicBezTo>
                    <a:pt x="1320839" y="0"/>
                    <a:pt x="1354248" y="33409"/>
                    <a:pt x="1354248" y="74620"/>
                  </a:cubicBezTo>
                  <a:lnTo>
                    <a:pt x="1354248" y="1663906"/>
                  </a:lnTo>
                  <a:cubicBezTo>
                    <a:pt x="1354248" y="1705118"/>
                    <a:pt x="1320839" y="1738526"/>
                    <a:pt x="1279628" y="1738526"/>
                  </a:cubicBezTo>
                  <a:lnTo>
                    <a:pt x="74620" y="1738526"/>
                  </a:lnTo>
                  <a:cubicBezTo>
                    <a:pt x="54830" y="1738526"/>
                    <a:pt x="35850" y="1730665"/>
                    <a:pt x="21856" y="1716670"/>
                  </a:cubicBezTo>
                  <a:cubicBezTo>
                    <a:pt x="7862" y="1702676"/>
                    <a:pt x="0" y="1683696"/>
                    <a:pt x="0" y="1663906"/>
                  </a:cubicBezTo>
                  <a:lnTo>
                    <a:pt x="0" y="74620"/>
                  </a:lnTo>
                  <a:cubicBezTo>
                    <a:pt x="0" y="33409"/>
                    <a:pt x="33409" y="0"/>
                    <a:pt x="74620" y="0"/>
                  </a:cubicBezTo>
                  <a:close/>
                </a:path>
              </a:pathLst>
            </a:custGeom>
            <a:blipFill>
              <a:blip r:embed="rId2"/>
              <a:stretch>
                <a:fillRect l="-14187" r="-14187"/>
              </a:stretch>
            </a:blipFill>
            <a:ln w="9525" cap="rnd">
              <a:solidFill>
                <a:srgbClr val="242424"/>
              </a:solidFill>
              <a:prstDash val="solid"/>
              <a:round/>
            </a:ln>
          </p:spPr>
        </p:sp>
      </p:grpSp>
      <p:sp>
        <p:nvSpPr>
          <p:cNvPr id="10" name="Freeform 10"/>
          <p:cNvSpPr/>
          <p:nvPr/>
        </p:nvSpPr>
        <p:spPr>
          <a:xfrm>
            <a:off x="1963676" y="2818390"/>
            <a:ext cx="4102008" cy="4114800"/>
          </a:xfrm>
          <a:custGeom>
            <a:avLst/>
            <a:gdLst/>
            <a:ahLst/>
            <a:cxnLst/>
            <a:rect l="l" t="t" r="r" b="b"/>
            <a:pathLst>
              <a:path w="4102008" h="4114800">
                <a:moveTo>
                  <a:pt x="0" y="0"/>
                </a:moveTo>
                <a:lnTo>
                  <a:pt x="4102007" y="0"/>
                </a:lnTo>
                <a:lnTo>
                  <a:pt x="4102007"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1" name="TextBox 11"/>
          <p:cNvSpPr txBox="1"/>
          <p:nvPr/>
        </p:nvSpPr>
        <p:spPr>
          <a:xfrm>
            <a:off x="7058316" y="2904115"/>
            <a:ext cx="10534254" cy="5260975"/>
          </a:xfrm>
          <a:prstGeom prst="rect">
            <a:avLst/>
          </a:prstGeom>
        </p:spPr>
        <p:txBody>
          <a:bodyPr lIns="0" tIns="0" rIns="0" bIns="0" rtlCol="0" anchor="t">
            <a:spAutoFit/>
          </a:bodyPr>
          <a:lstStyle/>
          <a:p>
            <a:pPr algn="just">
              <a:lnSpc>
                <a:spcPts val="3499"/>
              </a:lnSpc>
            </a:pPr>
            <a:r>
              <a:rPr lang="en-US" sz="2499" b="1" i="1">
                <a:solidFill>
                  <a:srgbClr val="242424"/>
                </a:solidFill>
                <a:latin typeface="Poppins Bold Italics"/>
                <a:ea typeface="Poppins Bold Italics"/>
                <a:cs typeface="Poppins Bold Italics"/>
                <a:sym typeface="Poppins Bold Italics"/>
              </a:rPr>
              <a:t>Aim:</a:t>
            </a:r>
            <a:r>
              <a:rPr lang="en-US" sz="2499" b="1">
                <a:solidFill>
                  <a:srgbClr val="242424"/>
                </a:solidFill>
                <a:latin typeface="Poppins Bold"/>
                <a:ea typeface="Poppins Bold"/>
                <a:cs typeface="Poppins Bold"/>
                <a:sym typeface="Poppins Bold"/>
              </a:rPr>
              <a:t> “This study aims to design a model using machine learning to identify the phishing websites through analysing URL and domain features to decrease online crime.”</a:t>
            </a:r>
          </a:p>
          <a:p>
            <a:pPr algn="just">
              <a:lnSpc>
                <a:spcPts val="3499"/>
              </a:lnSpc>
            </a:pPr>
            <a:r>
              <a:rPr lang="en-US" sz="2499" b="1" i="1">
                <a:solidFill>
                  <a:srgbClr val="242424"/>
                </a:solidFill>
                <a:latin typeface="Poppins Bold Italics"/>
                <a:ea typeface="Poppins Bold Italics"/>
                <a:cs typeface="Poppins Bold Italics"/>
                <a:sym typeface="Poppins Bold Italics"/>
              </a:rPr>
              <a:t>Objectives:</a:t>
            </a:r>
            <a:r>
              <a:rPr lang="en-US" sz="2499" b="1">
                <a:solidFill>
                  <a:srgbClr val="242424"/>
                </a:solidFill>
                <a:latin typeface="Poppins Bold"/>
                <a:ea typeface="Poppins Bold"/>
                <a:cs typeface="Poppins Bold"/>
                <a:sym typeface="Poppins Bold"/>
              </a:rPr>
              <a:t> </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“To analyse the role of URL and Domain-Based Features to distinguish phishing websites by using ML techniques.”</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“To examine different ML models for properly detecting phishing websites using URL and Domain-Based Features.”</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“To determine the major issues related to the development of ML-based phishing detectors.”</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“To suggest recommendations for reducing the complex features of the ML-integrated phishing detection systems.”</a:t>
            </a:r>
          </a:p>
        </p:txBody>
      </p:sp>
      <p:sp>
        <p:nvSpPr>
          <p:cNvPr id="12" name="TextBox 12"/>
          <p:cNvSpPr txBox="1"/>
          <p:nvPr/>
        </p:nvSpPr>
        <p:spPr>
          <a:xfrm>
            <a:off x="7687581" y="646690"/>
            <a:ext cx="9571719" cy="2171700"/>
          </a:xfrm>
          <a:prstGeom prst="rect">
            <a:avLst/>
          </a:prstGeom>
        </p:spPr>
        <p:txBody>
          <a:bodyPr lIns="0" tIns="0" rIns="0" bIns="0" rtlCol="0" anchor="t">
            <a:spAutoFit/>
          </a:bodyPr>
          <a:lstStyle/>
          <a:p>
            <a:pPr algn="ctr">
              <a:lnSpc>
                <a:spcPts val="8399"/>
              </a:lnSpc>
            </a:pPr>
            <a:r>
              <a:rPr lang="en-US" sz="6999" b="1">
                <a:solidFill>
                  <a:srgbClr val="242424"/>
                </a:solidFill>
                <a:latin typeface="Poppins Bold"/>
                <a:ea typeface="Poppins Bold"/>
                <a:cs typeface="Poppins Bold"/>
                <a:sym typeface="Poppins Bold"/>
              </a:rPr>
              <a:t>Research Aim and Objectives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grpSp>
        <p:nvGrpSpPr>
          <p:cNvPr id="2" name="Group 2"/>
          <p:cNvGrpSpPr/>
          <p:nvPr/>
        </p:nvGrpSpPr>
        <p:grpSpPr>
          <a:xfrm>
            <a:off x="-334514" y="9114889"/>
            <a:ext cx="17593814" cy="1583069"/>
            <a:chOff x="0" y="0"/>
            <a:chExt cx="4633762" cy="416940"/>
          </a:xfrm>
        </p:grpSpPr>
        <p:sp>
          <p:nvSpPr>
            <p:cNvPr id="3" name="Freeform 3"/>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sp>
        <p:sp>
          <p:nvSpPr>
            <p:cNvPr id="4" name="TextBox 4"/>
            <p:cNvSpPr txBox="1"/>
            <p:nvPr/>
          </p:nvSpPr>
          <p:spPr>
            <a:xfrm>
              <a:off x="0" y="-57150"/>
              <a:ext cx="4633762" cy="474090"/>
            </a:xfrm>
            <a:prstGeom prst="rect">
              <a:avLst/>
            </a:prstGeom>
          </p:spPr>
          <p:txBody>
            <a:bodyPr lIns="50800" tIns="50800" rIns="50800" bIns="50800" rtlCol="0" anchor="ctr"/>
            <a:lstStyle/>
            <a:p>
              <a:pPr algn="ctr">
                <a:lnSpc>
                  <a:spcPts val="2355"/>
                </a:lnSpc>
              </a:pPr>
              <a:endParaRPr/>
            </a:p>
          </p:txBody>
        </p:sp>
      </p:grpSp>
      <p:sp>
        <p:nvSpPr>
          <p:cNvPr id="5" name="AutoShape 5"/>
          <p:cNvSpPr/>
          <p:nvPr/>
        </p:nvSpPr>
        <p:spPr>
          <a:xfrm>
            <a:off x="16882426" y="703840"/>
            <a:ext cx="231541" cy="0"/>
          </a:xfrm>
          <a:prstGeom prst="line">
            <a:avLst/>
          </a:prstGeom>
          <a:ln w="19050" cap="flat">
            <a:solidFill>
              <a:srgbClr val="FFFCF7"/>
            </a:solidFill>
            <a:prstDash val="solid"/>
            <a:headEnd type="none" w="sm" len="sm"/>
            <a:tailEnd type="none" w="sm" len="sm"/>
          </a:ln>
        </p:spPr>
      </p:sp>
      <p:sp>
        <p:nvSpPr>
          <p:cNvPr id="6" name="AutoShape 6"/>
          <p:cNvSpPr/>
          <p:nvPr/>
        </p:nvSpPr>
        <p:spPr>
          <a:xfrm>
            <a:off x="16882426" y="791229"/>
            <a:ext cx="231541" cy="0"/>
          </a:xfrm>
          <a:prstGeom prst="line">
            <a:avLst/>
          </a:prstGeom>
          <a:ln w="19050" cap="flat">
            <a:solidFill>
              <a:srgbClr val="FFFCF7"/>
            </a:solidFill>
            <a:prstDash val="solid"/>
            <a:headEnd type="none" w="sm" len="sm"/>
            <a:tailEnd type="none" w="sm" len="sm"/>
          </a:ln>
        </p:spPr>
      </p:sp>
      <p:sp>
        <p:nvSpPr>
          <p:cNvPr id="7" name="AutoShape 7"/>
          <p:cNvSpPr/>
          <p:nvPr/>
        </p:nvSpPr>
        <p:spPr>
          <a:xfrm>
            <a:off x="16882426" y="878618"/>
            <a:ext cx="231541" cy="0"/>
          </a:xfrm>
          <a:prstGeom prst="line">
            <a:avLst/>
          </a:prstGeom>
          <a:ln w="19050" cap="flat">
            <a:solidFill>
              <a:srgbClr val="FFFCF7"/>
            </a:solidFill>
            <a:prstDash val="solid"/>
            <a:headEnd type="none" w="sm" len="sm"/>
            <a:tailEnd type="none" w="sm" len="sm"/>
          </a:ln>
        </p:spPr>
      </p:sp>
      <p:sp>
        <p:nvSpPr>
          <p:cNvPr id="8" name="Freeform 8"/>
          <p:cNvSpPr/>
          <p:nvPr/>
        </p:nvSpPr>
        <p:spPr>
          <a:xfrm>
            <a:off x="1099763" y="713021"/>
            <a:ext cx="153078" cy="153078"/>
          </a:xfrm>
          <a:custGeom>
            <a:avLst/>
            <a:gdLst/>
            <a:ahLst/>
            <a:cxnLst/>
            <a:rect l="l" t="t" r="r" b="b"/>
            <a:pathLst>
              <a:path w="153078" h="153078">
                <a:moveTo>
                  <a:pt x="0" y="0"/>
                </a:moveTo>
                <a:lnTo>
                  <a:pt x="153078" y="0"/>
                </a:lnTo>
                <a:lnTo>
                  <a:pt x="153078" y="153077"/>
                </a:lnTo>
                <a:lnTo>
                  <a:pt x="0" y="1530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9" name="Freeform 9"/>
          <p:cNvSpPr/>
          <p:nvPr/>
        </p:nvSpPr>
        <p:spPr>
          <a:xfrm>
            <a:off x="10049403" y="2259937"/>
            <a:ext cx="6833022" cy="4634031"/>
          </a:xfrm>
          <a:custGeom>
            <a:avLst/>
            <a:gdLst/>
            <a:ahLst/>
            <a:cxnLst/>
            <a:rect l="l" t="t" r="r" b="b"/>
            <a:pathLst>
              <a:path w="6833022" h="4634031">
                <a:moveTo>
                  <a:pt x="0" y="0"/>
                </a:moveTo>
                <a:lnTo>
                  <a:pt x="6833023" y="0"/>
                </a:lnTo>
                <a:lnTo>
                  <a:pt x="6833023" y="4634031"/>
                </a:lnTo>
                <a:lnTo>
                  <a:pt x="0" y="4634031"/>
                </a:lnTo>
                <a:lnTo>
                  <a:pt x="0" y="0"/>
                </a:lnTo>
                <a:close/>
              </a:path>
            </a:pathLst>
          </a:custGeom>
          <a:blipFill>
            <a:blip r:embed="rId5"/>
            <a:stretch>
              <a:fillRect/>
            </a:stretch>
          </a:blipFill>
        </p:spPr>
      </p:sp>
      <p:sp>
        <p:nvSpPr>
          <p:cNvPr id="10" name="TextBox 10"/>
          <p:cNvSpPr txBox="1"/>
          <p:nvPr/>
        </p:nvSpPr>
        <p:spPr>
          <a:xfrm>
            <a:off x="1176302" y="1231237"/>
            <a:ext cx="9278659" cy="2000250"/>
          </a:xfrm>
          <a:prstGeom prst="rect">
            <a:avLst/>
          </a:prstGeom>
        </p:spPr>
        <p:txBody>
          <a:bodyPr lIns="0" tIns="0" rIns="0" bIns="0" rtlCol="0" anchor="t">
            <a:spAutoFit/>
          </a:bodyPr>
          <a:lstStyle/>
          <a:p>
            <a:pPr algn="ctr">
              <a:lnSpc>
                <a:spcPts val="7679"/>
              </a:lnSpc>
            </a:pPr>
            <a:r>
              <a:rPr lang="en-US" sz="6399" b="1">
                <a:solidFill>
                  <a:srgbClr val="242424"/>
                </a:solidFill>
                <a:latin typeface="Poppins Bold"/>
                <a:ea typeface="Poppins Bold"/>
                <a:cs typeface="Poppins Bold"/>
                <a:sym typeface="Poppins Bold"/>
              </a:rPr>
              <a:t>Review of Existing Literature</a:t>
            </a:r>
          </a:p>
        </p:txBody>
      </p:sp>
      <p:sp>
        <p:nvSpPr>
          <p:cNvPr id="11" name="TextBox 11"/>
          <p:cNvSpPr txBox="1"/>
          <p:nvPr/>
        </p:nvSpPr>
        <p:spPr>
          <a:xfrm>
            <a:off x="1252841" y="3947513"/>
            <a:ext cx="8454945" cy="4384675"/>
          </a:xfrm>
          <a:prstGeom prst="rect">
            <a:avLst/>
          </a:prstGeom>
        </p:spPr>
        <p:txBody>
          <a:bodyPr lIns="0" tIns="0" rIns="0" bIns="0" rtlCol="0" anchor="t">
            <a:spAutoFit/>
          </a:bodyPr>
          <a:lstStyle/>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URL and domain-based features are crucial to detecting phishing and malicious websites (Deore and Bhabad, 2025).</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The best machine learning algorithm, the decision tree, can help to utilise the characteristics of a certain category (Alnemari and Alshammari, 2023).</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Machine learning phishing detection can also face multiple risks, including rapid attacker evolution (Safi and Singh, 2023). </a:t>
            </a:r>
          </a:p>
        </p:txBody>
      </p:sp>
      <p:sp>
        <p:nvSpPr>
          <p:cNvPr id="12" name="TextBox 12"/>
          <p:cNvSpPr txBox="1"/>
          <p:nvPr/>
        </p:nvSpPr>
        <p:spPr>
          <a:xfrm>
            <a:off x="10434623" y="7408318"/>
            <a:ext cx="6824677" cy="728645"/>
          </a:xfrm>
          <a:prstGeom prst="rect">
            <a:avLst/>
          </a:prstGeom>
        </p:spPr>
        <p:txBody>
          <a:bodyPr lIns="0" tIns="0" rIns="0" bIns="0" rtlCol="0" anchor="t">
            <a:spAutoFit/>
          </a:bodyPr>
          <a:lstStyle/>
          <a:p>
            <a:pPr algn="ctr">
              <a:lnSpc>
                <a:spcPts val="2888"/>
              </a:lnSpc>
            </a:pPr>
            <a:r>
              <a:rPr lang="en-US" sz="2063" b="1">
                <a:solidFill>
                  <a:srgbClr val="242424"/>
                </a:solidFill>
                <a:latin typeface="Poppins Bold"/>
                <a:ea typeface="Poppins Bold"/>
                <a:cs typeface="Poppins Bold"/>
                <a:sym typeface="Poppins Bold"/>
              </a:rPr>
              <a:t>Figure: Decision Tree</a:t>
            </a:r>
          </a:p>
          <a:p>
            <a:pPr algn="ctr">
              <a:lnSpc>
                <a:spcPts val="2888"/>
              </a:lnSpc>
            </a:pPr>
            <a:r>
              <a:rPr lang="en-US" sz="2063">
                <a:solidFill>
                  <a:srgbClr val="242424"/>
                </a:solidFill>
                <a:latin typeface="Poppins"/>
                <a:ea typeface="Poppins"/>
                <a:cs typeface="Poppins"/>
                <a:sym typeface="Poppins"/>
              </a:rPr>
              <a:t>(Source: Alnemari and Alshammari,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grpSp>
        <p:nvGrpSpPr>
          <p:cNvPr id="2" name="Group 2"/>
          <p:cNvGrpSpPr/>
          <p:nvPr/>
        </p:nvGrpSpPr>
        <p:grpSpPr>
          <a:xfrm>
            <a:off x="-334514" y="9114889"/>
            <a:ext cx="17593814" cy="1583069"/>
            <a:chOff x="0" y="0"/>
            <a:chExt cx="4633762" cy="416940"/>
          </a:xfrm>
        </p:grpSpPr>
        <p:sp>
          <p:nvSpPr>
            <p:cNvPr id="3" name="Freeform 3"/>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sp>
        <p:sp>
          <p:nvSpPr>
            <p:cNvPr id="4" name="TextBox 4"/>
            <p:cNvSpPr txBox="1"/>
            <p:nvPr/>
          </p:nvSpPr>
          <p:spPr>
            <a:xfrm>
              <a:off x="0" y="-57150"/>
              <a:ext cx="4633762" cy="474090"/>
            </a:xfrm>
            <a:prstGeom prst="rect">
              <a:avLst/>
            </a:prstGeom>
          </p:spPr>
          <p:txBody>
            <a:bodyPr lIns="50800" tIns="50800" rIns="50800" bIns="50800" rtlCol="0" anchor="ctr"/>
            <a:lstStyle/>
            <a:p>
              <a:pPr algn="ctr">
                <a:lnSpc>
                  <a:spcPts val="2355"/>
                </a:lnSpc>
              </a:pPr>
              <a:endParaRPr/>
            </a:p>
          </p:txBody>
        </p:sp>
      </p:grpSp>
      <p:sp>
        <p:nvSpPr>
          <p:cNvPr id="5" name="AutoShape 5"/>
          <p:cNvSpPr/>
          <p:nvPr/>
        </p:nvSpPr>
        <p:spPr>
          <a:xfrm>
            <a:off x="16882426" y="703840"/>
            <a:ext cx="231541" cy="0"/>
          </a:xfrm>
          <a:prstGeom prst="line">
            <a:avLst/>
          </a:prstGeom>
          <a:ln w="19050" cap="flat">
            <a:solidFill>
              <a:srgbClr val="FFFCF7"/>
            </a:solidFill>
            <a:prstDash val="solid"/>
            <a:headEnd type="none" w="sm" len="sm"/>
            <a:tailEnd type="none" w="sm" len="sm"/>
          </a:ln>
        </p:spPr>
      </p:sp>
      <p:sp>
        <p:nvSpPr>
          <p:cNvPr id="6" name="AutoShape 6"/>
          <p:cNvSpPr/>
          <p:nvPr/>
        </p:nvSpPr>
        <p:spPr>
          <a:xfrm>
            <a:off x="16882426" y="791229"/>
            <a:ext cx="231541" cy="0"/>
          </a:xfrm>
          <a:prstGeom prst="line">
            <a:avLst/>
          </a:prstGeom>
          <a:ln w="19050" cap="flat">
            <a:solidFill>
              <a:srgbClr val="FFFCF7"/>
            </a:solidFill>
            <a:prstDash val="solid"/>
            <a:headEnd type="none" w="sm" len="sm"/>
            <a:tailEnd type="none" w="sm" len="sm"/>
          </a:ln>
        </p:spPr>
      </p:sp>
      <p:sp>
        <p:nvSpPr>
          <p:cNvPr id="7" name="AutoShape 7"/>
          <p:cNvSpPr/>
          <p:nvPr/>
        </p:nvSpPr>
        <p:spPr>
          <a:xfrm>
            <a:off x="16882426" y="878618"/>
            <a:ext cx="231541" cy="0"/>
          </a:xfrm>
          <a:prstGeom prst="line">
            <a:avLst/>
          </a:prstGeom>
          <a:ln w="19050" cap="flat">
            <a:solidFill>
              <a:srgbClr val="FFFCF7"/>
            </a:solidFill>
            <a:prstDash val="solid"/>
            <a:headEnd type="none" w="sm" len="sm"/>
            <a:tailEnd type="none" w="sm" len="sm"/>
          </a:ln>
        </p:spPr>
      </p:sp>
      <p:sp>
        <p:nvSpPr>
          <p:cNvPr id="8" name="Freeform 8"/>
          <p:cNvSpPr/>
          <p:nvPr/>
        </p:nvSpPr>
        <p:spPr>
          <a:xfrm>
            <a:off x="1099763" y="713021"/>
            <a:ext cx="153078" cy="153078"/>
          </a:xfrm>
          <a:custGeom>
            <a:avLst/>
            <a:gdLst/>
            <a:ahLst/>
            <a:cxnLst/>
            <a:rect l="l" t="t" r="r" b="b"/>
            <a:pathLst>
              <a:path w="153078" h="153078">
                <a:moveTo>
                  <a:pt x="0" y="0"/>
                </a:moveTo>
                <a:lnTo>
                  <a:pt x="153078" y="0"/>
                </a:lnTo>
                <a:lnTo>
                  <a:pt x="153078" y="153077"/>
                </a:lnTo>
                <a:lnTo>
                  <a:pt x="0" y="1530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9" name="Freeform 9"/>
          <p:cNvSpPr/>
          <p:nvPr/>
        </p:nvSpPr>
        <p:spPr>
          <a:xfrm>
            <a:off x="10302192" y="2636442"/>
            <a:ext cx="7089539" cy="3080727"/>
          </a:xfrm>
          <a:custGeom>
            <a:avLst/>
            <a:gdLst/>
            <a:ahLst/>
            <a:cxnLst/>
            <a:rect l="l" t="t" r="r" b="b"/>
            <a:pathLst>
              <a:path w="7089539" h="3080727">
                <a:moveTo>
                  <a:pt x="0" y="0"/>
                </a:moveTo>
                <a:lnTo>
                  <a:pt x="7089539" y="0"/>
                </a:lnTo>
                <a:lnTo>
                  <a:pt x="7089539" y="3080727"/>
                </a:lnTo>
                <a:lnTo>
                  <a:pt x="0" y="3080727"/>
                </a:lnTo>
                <a:lnTo>
                  <a:pt x="0" y="0"/>
                </a:lnTo>
                <a:close/>
              </a:path>
            </a:pathLst>
          </a:custGeom>
          <a:blipFill>
            <a:blip r:embed="rId5"/>
            <a:stretch>
              <a:fillRect/>
            </a:stretch>
          </a:blipFill>
        </p:spPr>
      </p:sp>
      <p:sp>
        <p:nvSpPr>
          <p:cNvPr id="10" name="TextBox 10"/>
          <p:cNvSpPr txBox="1"/>
          <p:nvPr/>
        </p:nvSpPr>
        <p:spPr>
          <a:xfrm>
            <a:off x="1176302" y="1231237"/>
            <a:ext cx="9278659" cy="2000250"/>
          </a:xfrm>
          <a:prstGeom prst="rect">
            <a:avLst/>
          </a:prstGeom>
        </p:spPr>
        <p:txBody>
          <a:bodyPr lIns="0" tIns="0" rIns="0" bIns="0" rtlCol="0" anchor="t">
            <a:spAutoFit/>
          </a:bodyPr>
          <a:lstStyle/>
          <a:p>
            <a:pPr algn="ctr">
              <a:lnSpc>
                <a:spcPts val="7679"/>
              </a:lnSpc>
            </a:pPr>
            <a:r>
              <a:rPr lang="en-US" sz="6399" b="1">
                <a:solidFill>
                  <a:srgbClr val="242424"/>
                </a:solidFill>
                <a:latin typeface="Poppins Bold"/>
                <a:ea typeface="Poppins Bold"/>
                <a:cs typeface="Poppins Bold"/>
                <a:sym typeface="Poppins Bold"/>
              </a:rPr>
              <a:t>Review of Existing Literature contd</a:t>
            </a:r>
          </a:p>
        </p:txBody>
      </p:sp>
      <p:sp>
        <p:nvSpPr>
          <p:cNvPr id="11" name="TextBox 11"/>
          <p:cNvSpPr txBox="1"/>
          <p:nvPr/>
        </p:nvSpPr>
        <p:spPr>
          <a:xfrm>
            <a:off x="1252841" y="3947513"/>
            <a:ext cx="8454945" cy="4384675"/>
          </a:xfrm>
          <a:prstGeom prst="rect">
            <a:avLst/>
          </a:prstGeom>
        </p:spPr>
        <p:txBody>
          <a:bodyPr lIns="0" tIns="0" rIns="0" bIns="0" rtlCol="0" anchor="t">
            <a:spAutoFit/>
          </a:bodyPr>
          <a:lstStyle/>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Random Forest or XGBoost can help to increase efficiency by having less impact on the detection process (Tang and Mahmoud, 2021). </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The diffusion of innovation model can help to identify the influence of communication channels and product characteristics (Andersor and Stejskal, 2019). </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In terms of the research gap, the previous research focuses on the role of URL and domain-based features. </a:t>
            </a:r>
          </a:p>
        </p:txBody>
      </p:sp>
      <p:sp>
        <p:nvSpPr>
          <p:cNvPr id="12" name="TextBox 12"/>
          <p:cNvSpPr txBox="1"/>
          <p:nvPr/>
        </p:nvSpPr>
        <p:spPr>
          <a:xfrm>
            <a:off x="10289290" y="6145794"/>
            <a:ext cx="6824677" cy="728645"/>
          </a:xfrm>
          <a:prstGeom prst="rect">
            <a:avLst/>
          </a:prstGeom>
        </p:spPr>
        <p:txBody>
          <a:bodyPr lIns="0" tIns="0" rIns="0" bIns="0" rtlCol="0" anchor="t">
            <a:spAutoFit/>
          </a:bodyPr>
          <a:lstStyle/>
          <a:p>
            <a:pPr algn="ctr">
              <a:lnSpc>
                <a:spcPts val="2888"/>
              </a:lnSpc>
            </a:pPr>
            <a:r>
              <a:rPr lang="en-US" sz="2063" b="1">
                <a:solidFill>
                  <a:srgbClr val="242424"/>
                </a:solidFill>
                <a:latin typeface="Poppins Bold"/>
                <a:ea typeface="Poppins Bold"/>
                <a:cs typeface="Poppins Bold"/>
                <a:sym typeface="Poppins Bold"/>
              </a:rPr>
              <a:t>Figure: Phishing Life Cycle</a:t>
            </a:r>
          </a:p>
          <a:p>
            <a:pPr algn="ctr">
              <a:lnSpc>
                <a:spcPts val="2888"/>
              </a:lnSpc>
            </a:pPr>
            <a:r>
              <a:rPr lang="en-US" sz="2063">
                <a:solidFill>
                  <a:srgbClr val="242424"/>
                </a:solidFill>
                <a:latin typeface="Poppins"/>
                <a:ea typeface="Poppins"/>
                <a:cs typeface="Poppins"/>
                <a:sym typeface="Poppins"/>
              </a:rPr>
              <a:t>(Source: Tang and Mahmoud, 2021)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sp>
        <p:nvSpPr>
          <p:cNvPr id="2" name="AutoShape 2"/>
          <p:cNvSpPr/>
          <p:nvPr/>
        </p:nvSpPr>
        <p:spPr>
          <a:xfrm>
            <a:off x="16882426" y="791229"/>
            <a:ext cx="231541" cy="0"/>
          </a:xfrm>
          <a:prstGeom prst="line">
            <a:avLst/>
          </a:prstGeom>
          <a:ln w="19050" cap="flat">
            <a:solidFill>
              <a:srgbClr val="FFFCF7"/>
            </a:solidFill>
            <a:prstDash val="solid"/>
            <a:headEnd type="none" w="sm" len="sm"/>
            <a:tailEnd type="none" w="sm" len="sm"/>
          </a:ln>
        </p:spPr>
      </p:sp>
      <p:sp>
        <p:nvSpPr>
          <p:cNvPr id="3" name="AutoShape 3"/>
          <p:cNvSpPr/>
          <p:nvPr/>
        </p:nvSpPr>
        <p:spPr>
          <a:xfrm>
            <a:off x="16882426" y="878618"/>
            <a:ext cx="231541" cy="0"/>
          </a:xfrm>
          <a:prstGeom prst="line">
            <a:avLst/>
          </a:prstGeom>
          <a:ln w="19050" cap="flat">
            <a:solidFill>
              <a:srgbClr val="FFFCF7"/>
            </a:solidFill>
            <a:prstDash val="solid"/>
            <a:headEnd type="none" w="sm" len="sm"/>
            <a:tailEnd type="none" w="sm" len="sm"/>
          </a:ln>
        </p:spPr>
      </p:sp>
      <p:sp>
        <p:nvSpPr>
          <p:cNvPr id="4" name="Freeform 4"/>
          <p:cNvSpPr/>
          <p:nvPr/>
        </p:nvSpPr>
        <p:spPr>
          <a:xfrm>
            <a:off x="1099763" y="713021"/>
            <a:ext cx="153078" cy="153078"/>
          </a:xfrm>
          <a:custGeom>
            <a:avLst/>
            <a:gdLst/>
            <a:ahLst/>
            <a:cxnLst/>
            <a:rect l="l" t="t" r="r" b="b"/>
            <a:pathLst>
              <a:path w="153078" h="153078">
                <a:moveTo>
                  <a:pt x="0" y="0"/>
                </a:moveTo>
                <a:lnTo>
                  <a:pt x="153078" y="0"/>
                </a:lnTo>
                <a:lnTo>
                  <a:pt x="153078" y="153077"/>
                </a:lnTo>
                <a:lnTo>
                  <a:pt x="0" y="1530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5" name="Group 5"/>
          <p:cNvGrpSpPr/>
          <p:nvPr/>
        </p:nvGrpSpPr>
        <p:grpSpPr>
          <a:xfrm>
            <a:off x="-334514" y="9114889"/>
            <a:ext cx="17593814" cy="1583069"/>
            <a:chOff x="0" y="0"/>
            <a:chExt cx="4633762" cy="416940"/>
          </a:xfrm>
        </p:grpSpPr>
        <p:sp>
          <p:nvSpPr>
            <p:cNvPr id="6" name="Freeform 6"/>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sp>
        <p:sp>
          <p:nvSpPr>
            <p:cNvPr id="7" name="TextBox 7"/>
            <p:cNvSpPr txBox="1"/>
            <p:nvPr/>
          </p:nvSpPr>
          <p:spPr>
            <a:xfrm>
              <a:off x="0" y="-57150"/>
              <a:ext cx="4633762" cy="474090"/>
            </a:xfrm>
            <a:prstGeom prst="rect">
              <a:avLst/>
            </a:prstGeom>
          </p:spPr>
          <p:txBody>
            <a:bodyPr lIns="50800" tIns="50800" rIns="50800" bIns="50800" rtlCol="0" anchor="ctr"/>
            <a:lstStyle/>
            <a:p>
              <a:pPr algn="ctr">
                <a:lnSpc>
                  <a:spcPts val="2355"/>
                </a:lnSpc>
              </a:pPr>
              <a:endParaRPr/>
            </a:p>
          </p:txBody>
        </p:sp>
      </p:grpSp>
      <p:sp>
        <p:nvSpPr>
          <p:cNvPr id="8" name="Freeform 8"/>
          <p:cNvSpPr/>
          <p:nvPr/>
        </p:nvSpPr>
        <p:spPr>
          <a:xfrm>
            <a:off x="1731787" y="1496149"/>
            <a:ext cx="5270630" cy="7087644"/>
          </a:xfrm>
          <a:custGeom>
            <a:avLst/>
            <a:gdLst/>
            <a:ahLst/>
            <a:cxnLst/>
            <a:rect l="l" t="t" r="r" b="b"/>
            <a:pathLst>
              <a:path w="5270630" h="7087644">
                <a:moveTo>
                  <a:pt x="0" y="0"/>
                </a:moveTo>
                <a:lnTo>
                  <a:pt x="5270630" y="0"/>
                </a:lnTo>
                <a:lnTo>
                  <a:pt x="5270630" y="7087644"/>
                </a:lnTo>
                <a:lnTo>
                  <a:pt x="0" y="70876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9" name="Freeform 9"/>
          <p:cNvSpPr/>
          <p:nvPr/>
        </p:nvSpPr>
        <p:spPr>
          <a:xfrm>
            <a:off x="4968277" y="6268667"/>
            <a:ext cx="1047845" cy="1112756"/>
          </a:xfrm>
          <a:custGeom>
            <a:avLst/>
            <a:gdLst/>
            <a:ahLst/>
            <a:cxnLst/>
            <a:rect l="l" t="t" r="r" b="b"/>
            <a:pathLst>
              <a:path w="1047845" h="1112756">
                <a:moveTo>
                  <a:pt x="0" y="0"/>
                </a:moveTo>
                <a:lnTo>
                  <a:pt x="1047845" y="0"/>
                </a:lnTo>
                <a:lnTo>
                  <a:pt x="1047845" y="1112756"/>
                </a:lnTo>
                <a:lnTo>
                  <a:pt x="0" y="1112756"/>
                </a:lnTo>
                <a:lnTo>
                  <a:pt x="0" y="0"/>
                </a:lnTo>
                <a:close/>
              </a:path>
            </a:pathLst>
          </a:custGeom>
          <a:blipFill>
            <a:blip r:embed="rId7"/>
            <a:stretch>
              <a:fillRect/>
            </a:stretch>
          </a:blipFill>
        </p:spPr>
      </p:sp>
      <p:sp>
        <p:nvSpPr>
          <p:cNvPr id="10" name="TextBox 10"/>
          <p:cNvSpPr txBox="1"/>
          <p:nvPr/>
        </p:nvSpPr>
        <p:spPr>
          <a:xfrm>
            <a:off x="8085204" y="1866863"/>
            <a:ext cx="7619642" cy="2171700"/>
          </a:xfrm>
          <a:prstGeom prst="rect">
            <a:avLst/>
          </a:prstGeom>
        </p:spPr>
        <p:txBody>
          <a:bodyPr lIns="0" tIns="0" rIns="0" bIns="0" rtlCol="0" anchor="t">
            <a:spAutoFit/>
          </a:bodyPr>
          <a:lstStyle/>
          <a:p>
            <a:pPr algn="ctr">
              <a:lnSpc>
                <a:spcPts val="8399"/>
              </a:lnSpc>
            </a:pPr>
            <a:r>
              <a:rPr lang="en-US" sz="6999" b="1">
                <a:solidFill>
                  <a:srgbClr val="242424"/>
                </a:solidFill>
                <a:latin typeface="Poppins Bold"/>
                <a:ea typeface="Poppins Bold"/>
                <a:cs typeface="Poppins Bold"/>
                <a:sym typeface="Poppins Bold"/>
              </a:rPr>
              <a:t>Research Methodology</a:t>
            </a:r>
          </a:p>
        </p:txBody>
      </p:sp>
      <p:sp>
        <p:nvSpPr>
          <p:cNvPr id="11" name="TextBox 11"/>
          <p:cNvSpPr txBox="1"/>
          <p:nvPr/>
        </p:nvSpPr>
        <p:spPr>
          <a:xfrm>
            <a:off x="7551982" y="4919292"/>
            <a:ext cx="9330443" cy="2632075"/>
          </a:xfrm>
          <a:prstGeom prst="rect">
            <a:avLst/>
          </a:prstGeom>
        </p:spPr>
        <p:txBody>
          <a:bodyPr lIns="0" tIns="0" rIns="0" bIns="0" rtlCol="0" anchor="t">
            <a:spAutoFit/>
          </a:bodyPr>
          <a:lstStyle/>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The interpretivism research philosophy will be chosen for this recent research.</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The Inductive approach will be the most suitable research approach for the present research. </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Lastly, an experimental research design can help to achieve the aim of the present research.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sp>
        <p:nvSpPr>
          <p:cNvPr id="2" name="AutoShape 2"/>
          <p:cNvSpPr/>
          <p:nvPr/>
        </p:nvSpPr>
        <p:spPr>
          <a:xfrm>
            <a:off x="16882426" y="791229"/>
            <a:ext cx="231541" cy="0"/>
          </a:xfrm>
          <a:prstGeom prst="line">
            <a:avLst/>
          </a:prstGeom>
          <a:ln w="19050" cap="flat">
            <a:solidFill>
              <a:srgbClr val="FFFCF7"/>
            </a:solidFill>
            <a:prstDash val="solid"/>
            <a:headEnd type="none" w="sm" len="sm"/>
            <a:tailEnd type="none" w="sm" len="sm"/>
          </a:ln>
        </p:spPr>
      </p:sp>
      <p:sp>
        <p:nvSpPr>
          <p:cNvPr id="3" name="AutoShape 3"/>
          <p:cNvSpPr/>
          <p:nvPr/>
        </p:nvSpPr>
        <p:spPr>
          <a:xfrm>
            <a:off x="16882426" y="878618"/>
            <a:ext cx="231541" cy="0"/>
          </a:xfrm>
          <a:prstGeom prst="line">
            <a:avLst/>
          </a:prstGeom>
          <a:ln w="19050" cap="flat">
            <a:solidFill>
              <a:srgbClr val="FFFCF7"/>
            </a:solidFill>
            <a:prstDash val="solid"/>
            <a:headEnd type="none" w="sm" len="sm"/>
            <a:tailEnd type="none" w="sm" len="sm"/>
          </a:ln>
        </p:spPr>
      </p:sp>
      <p:sp>
        <p:nvSpPr>
          <p:cNvPr id="4" name="Freeform 4"/>
          <p:cNvSpPr/>
          <p:nvPr/>
        </p:nvSpPr>
        <p:spPr>
          <a:xfrm>
            <a:off x="1099763" y="713021"/>
            <a:ext cx="153078" cy="153078"/>
          </a:xfrm>
          <a:custGeom>
            <a:avLst/>
            <a:gdLst/>
            <a:ahLst/>
            <a:cxnLst/>
            <a:rect l="l" t="t" r="r" b="b"/>
            <a:pathLst>
              <a:path w="153078" h="153078">
                <a:moveTo>
                  <a:pt x="0" y="0"/>
                </a:moveTo>
                <a:lnTo>
                  <a:pt x="153078" y="0"/>
                </a:lnTo>
                <a:lnTo>
                  <a:pt x="153078" y="153077"/>
                </a:lnTo>
                <a:lnTo>
                  <a:pt x="0" y="1530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5" name="Group 5"/>
          <p:cNvGrpSpPr/>
          <p:nvPr/>
        </p:nvGrpSpPr>
        <p:grpSpPr>
          <a:xfrm>
            <a:off x="-334514" y="9114889"/>
            <a:ext cx="17593814" cy="1583069"/>
            <a:chOff x="0" y="0"/>
            <a:chExt cx="4633762" cy="416940"/>
          </a:xfrm>
        </p:grpSpPr>
        <p:sp>
          <p:nvSpPr>
            <p:cNvPr id="6" name="Freeform 6"/>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sp>
        <p:sp>
          <p:nvSpPr>
            <p:cNvPr id="7" name="TextBox 7"/>
            <p:cNvSpPr txBox="1"/>
            <p:nvPr/>
          </p:nvSpPr>
          <p:spPr>
            <a:xfrm>
              <a:off x="0" y="-57150"/>
              <a:ext cx="4633762" cy="474090"/>
            </a:xfrm>
            <a:prstGeom prst="rect">
              <a:avLst/>
            </a:prstGeom>
          </p:spPr>
          <p:txBody>
            <a:bodyPr lIns="50800" tIns="50800" rIns="50800" bIns="50800" rtlCol="0" anchor="ctr"/>
            <a:lstStyle/>
            <a:p>
              <a:pPr algn="ctr">
                <a:lnSpc>
                  <a:spcPts val="2355"/>
                </a:lnSpc>
              </a:pPr>
              <a:endParaRPr/>
            </a:p>
          </p:txBody>
        </p:sp>
      </p:grpSp>
      <p:sp>
        <p:nvSpPr>
          <p:cNvPr id="8" name="Freeform 8"/>
          <p:cNvSpPr/>
          <p:nvPr/>
        </p:nvSpPr>
        <p:spPr>
          <a:xfrm>
            <a:off x="1252841" y="2292680"/>
            <a:ext cx="6018989" cy="4114800"/>
          </a:xfrm>
          <a:custGeom>
            <a:avLst/>
            <a:gdLst/>
            <a:ahLst/>
            <a:cxnLst/>
            <a:rect l="l" t="t" r="r" b="b"/>
            <a:pathLst>
              <a:path w="6018989" h="4114800">
                <a:moveTo>
                  <a:pt x="0" y="0"/>
                </a:moveTo>
                <a:lnTo>
                  <a:pt x="6018989" y="0"/>
                </a:lnTo>
                <a:lnTo>
                  <a:pt x="6018989"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9" name="TextBox 9"/>
          <p:cNvSpPr txBox="1"/>
          <p:nvPr/>
        </p:nvSpPr>
        <p:spPr>
          <a:xfrm>
            <a:off x="7708329" y="1702707"/>
            <a:ext cx="9174096" cy="2171700"/>
          </a:xfrm>
          <a:prstGeom prst="rect">
            <a:avLst/>
          </a:prstGeom>
        </p:spPr>
        <p:txBody>
          <a:bodyPr lIns="0" tIns="0" rIns="0" bIns="0" rtlCol="0" anchor="t">
            <a:spAutoFit/>
          </a:bodyPr>
          <a:lstStyle/>
          <a:p>
            <a:pPr algn="ctr">
              <a:lnSpc>
                <a:spcPts val="8399"/>
              </a:lnSpc>
            </a:pPr>
            <a:r>
              <a:rPr lang="en-US" sz="6999" b="1">
                <a:solidFill>
                  <a:srgbClr val="242424"/>
                </a:solidFill>
                <a:latin typeface="Poppins Bold"/>
                <a:ea typeface="Poppins Bold"/>
                <a:cs typeface="Poppins Bold"/>
                <a:sym typeface="Poppins Bold"/>
              </a:rPr>
              <a:t>Research Methodology contd</a:t>
            </a:r>
          </a:p>
        </p:txBody>
      </p:sp>
      <p:sp>
        <p:nvSpPr>
          <p:cNvPr id="10" name="TextBox 10"/>
          <p:cNvSpPr txBox="1"/>
          <p:nvPr/>
        </p:nvSpPr>
        <p:spPr>
          <a:xfrm>
            <a:off x="7551982" y="4919292"/>
            <a:ext cx="9330443" cy="2193925"/>
          </a:xfrm>
          <a:prstGeom prst="rect">
            <a:avLst/>
          </a:prstGeom>
        </p:spPr>
        <p:txBody>
          <a:bodyPr lIns="0" tIns="0" rIns="0" bIns="0" rtlCol="0" anchor="t">
            <a:spAutoFit/>
          </a:bodyPr>
          <a:lstStyle/>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The secondary qualitative data collection process will be chosen to collect the data for the present research.</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The data analysis process of this research uses the different ML models, such as SVM, Logistic Regression, Random Forest Model and Decision Trees.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sp>
        <p:nvSpPr>
          <p:cNvPr id="2" name="AutoShape 2"/>
          <p:cNvSpPr/>
          <p:nvPr/>
        </p:nvSpPr>
        <p:spPr>
          <a:xfrm>
            <a:off x="16882426" y="703840"/>
            <a:ext cx="231541" cy="0"/>
          </a:xfrm>
          <a:prstGeom prst="line">
            <a:avLst/>
          </a:prstGeom>
          <a:ln w="19050" cap="flat">
            <a:solidFill>
              <a:srgbClr val="FFFCF7"/>
            </a:solidFill>
            <a:prstDash val="solid"/>
            <a:headEnd type="none" w="sm" len="sm"/>
            <a:tailEnd type="none" w="sm" len="sm"/>
          </a:ln>
        </p:spPr>
      </p:sp>
      <p:sp>
        <p:nvSpPr>
          <p:cNvPr id="3" name="AutoShape 3"/>
          <p:cNvSpPr/>
          <p:nvPr/>
        </p:nvSpPr>
        <p:spPr>
          <a:xfrm>
            <a:off x="16882426" y="791229"/>
            <a:ext cx="231541" cy="0"/>
          </a:xfrm>
          <a:prstGeom prst="line">
            <a:avLst/>
          </a:prstGeom>
          <a:ln w="19050" cap="flat">
            <a:solidFill>
              <a:srgbClr val="FFFCF7"/>
            </a:solidFill>
            <a:prstDash val="solid"/>
            <a:headEnd type="none" w="sm" len="sm"/>
            <a:tailEnd type="none" w="sm" len="sm"/>
          </a:ln>
        </p:spPr>
      </p:sp>
      <p:sp>
        <p:nvSpPr>
          <p:cNvPr id="4" name="AutoShape 4"/>
          <p:cNvSpPr/>
          <p:nvPr/>
        </p:nvSpPr>
        <p:spPr>
          <a:xfrm>
            <a:off x="16882426" y="878618"/>
            <a:ext cx="231541" cy="0"/>
          </a:xfrm>
          <a:prstGeom prst="line">
            <a:avLst/>
          </a:prstGeom>
          <a:ln w="19050" cap="flat">
            <a:solidFill>
              <a:srgbClr val="FFFCF7"/>
            </a:solidFill>
            <a:prstDash val="solid"/>
            <a:headEnd type="none" w="sm" len="sm"/>
            <a:tailEnd type="none" w="sm" len="sm"/>
          </a:ln>
        </p:spPr>
      </p:sp>
      <p:sp>
        <p:nvSpPr>
          <p:cNvPr id="5" name="Freeform 5"/>
          <p:cNvSpPr/>
          <p:nvPr/>
        </p:nvSpPr>
        <p:spPr>
          <a:xfrm>
            <a:off x="1099763" y="713021"/>
            <a:ext cx="153078" cy="153078"/>
          </a:xfrm>
          <a:custGeom>
            <a:avLst/>
            <a:gdLst/>
            <a:ahLst/>
            <a:cxnLst/>
            <a:rect l="l" t="t" r="r" b="b"/>
            <a:pathLst>
              <a:path w="153078" h="153078">
                <a:moveTo>
                  <a:pt x="0" y="0"/>
                </a:moveTo>
                <a:lnTo>
                  <a:pt x="153078" y="0"/>
                </a:lnTo>
                <a:lnTo>
                  <a:pt x="153078" y="153077"/>
                </a:lnTo>
                <a:lnTo>
                  <a:pt x="0" y="1530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Freeform 6"/>
          <p:cNvSpPr/>
          <p:nvPr/>
        </p:nvSpPr>
        <p:spPr>
          <a:xfrm>
            <a:off x="4824029" y="2848175"/>
            <a:ext cx="8168251" cy="6903187"/>
          </a:xfrm>
          <a:custGeom>
            <a:avLst/>
            <a:gdLst/>
            <a:ahLst/>
            <a:cxnLst/>
            <a:rect l="l" t="t" r="r" b="b"/>
            <a:pathLst>
              <a:path w="8168251" h="6903187">
                <a:moveTo>
                  <a:pt x="0" y="0"/>
                </a:moveTo>
                <a:lnTo>
                  <a:pt x="8168250" y="0"/>
                </a:lnTo>
                <a:lnTo>
                  <a:pt x="8168250" y="6903187"/>
                </a:lnTo>
                <a:lnTo>
                  <a:pt x="0" y="6903187"/>
                </a:lnTo>
                <a:lnTo>
                  <a:pt x="0" y="0"/>
                </a:lnTo>
                <a:close/>
              </a:path>
            </a:pathLst>
          </a:custGeom>
          <a:blipFill>
            <a:blip r:embed="rId5"/>
            <a:stretch>
              <a:fillRect/>
            </a:stretch>
          </a:blipFill>
        </p:spPr>
      </p:sp>
      <p:sp>
        <p:nvSpPr>
          <p:cNvPr id="7" name="TextBox 7"/>
          <p:cNvSpPr txBox="1"/>
          <p:nvPr/>
        </p:nvSpPr>
        <p:spPr>
          <a:xfrm>
            <a:off x="1622690" y="1387147"/>
            <a:ext cx="15491276" cy="914400"/>
          </a:xfrm>
          <a:prstGeom prst="rect">
            <a:avLst/>
          </a:prstGeom>
        </p:spPr>
        <p:txBody>
          <a:bodyPr lIns="0" tIns="0" rIns="0" bIns="0" rtlCol="0" anchor="t">
            <a:spAutoFit/>
          </a:bodyPr>
          <a:lstStyle/>
          <a:p>
            <a:pPr algn="ctr">
              <a:lnSpc>
                <a:spcPts val="6879"/>
              </a:lnSpc>
            </a:pPr>
            <a:r>
              <a:rPr lang="en-US" sz="5733" b="1">
                <a:solidFill>
                  <a:srgbClr val="242424"/>
                </a:solidFill>
                <a:latin typeface="Poppins Bold"/>
                <a:ea typeface="Poppins Bold"/>
                <a:cs typeface="Poppins Bold"/>
                <a:sym typeface="Poppins Bold"/>
              </a:rPr>
              <a:t>Project planning and resources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grpSp>
        <p:nvGrpSpPr>
          <p:cNvPr id="2" name="Group 2"/>
          <p:cNvGrpSpPr/>
          <p:nvPr/>
        </p:nvGrpSpPr>
        <p:grpSpPr>
          <a:xfrm>
            <a:off x="-334514" y="8985810"/>
            <a:ext cx="17593814" cy="1583069"/>
            <a:chOff x="0" y="0"/>
            <a:chExt cx="4633762" cy="416940"/>
          </a:xfrm>
        </p:grpSpPr>
        <p:sp>
          <p:nvSpPr>
            <p:cNvPr id="3" name="Freeform 3"/>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sp>
        <p:sp>
          <p:nvSpPr>
            <p:cNvPr id="4" name="TextBox 4"/>
            <p:cNvSpPr txBox="1"/>
            <p:nvPr/>
          </p:nvSpPr>
          <p:spPr>
            <a:xfrm>
              <a:off x="0" y="-57150"/>
              <a:ext cx="4633762" cy="474090"/>
            </a:xfrm>
            <a:prstGeom prst="rect">
              <a:avLst/>
            </a:prstGeom>
          </p:spPr>
          <p:txBody>
            <a:bodyPr lIns="50800" tIns="50800" rIns="50800" bIns="50800" rtlCol="0" anchor="ctr"/>
            <a:lstStyle/>
            <a:p>
              <a:pPr algn="ctr">
                <a:lnSpc>
                  <a:spcPts val="2355"/>
                </a:lnSpc>
              </a:pPr>
              <a:endParaRPr/>
            </a:p>
          </p:txBody>
        </p:sp>
      </p:grpSp>
      <p:sp>
        <p:nvSpPr>
          <p:cNvPr id="5" name="Freeform 5"/>
          <p:cNvSpPr/>
          <p:nvPr/>
        </p:nvSpPr>
        <p:spPr>
          <a:xfrm>
            <a:off x="1099763" y="713021"/>
            <a:ext cx="153078" cy="153078"/>
          </a:xfrm>
          <a:custGeom>
            <a:avLst/>
            <a:gdLst/>
            <a:ahLst/>
            <a:cxnLst/>
            <a:rect l="l" t="t" r="r" b="b"/>
            <a:pathLst>
              <a:path w="153078" h="153078">
                <a:moveTo>
                  <a:pt x="0" y="0"/>
                </a:moveTo>
                <a:lnTo>
                  <a:pt x="153078" y="0"/>
                </a:lnTo>
                <a:lnTo>
                  <a:pt x="153078" y="153077"/>
                </a:lnTo>
                <a:lnTo>
                  <a:pt x="0" y="1530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Freeform 6"/>
          <p:cNvSpPr/>
          <p:nvPr/>
        </p:nvSpPr>
        <p:spPr>
          <a:xfrm>
            <a:off x="9144000" y="1956112"/>
            <a:ext cx="7856797" cy="5879503"/>
          </a:xfrm>
          <a:custGeom>
            <a:avLst/>
            <a:gdLst/>
            <a:ahLst/>
            <a:cxnLst/>
            <a:rect l="l" t="t" r="r" b="b"/>
            <a:pathLst>
              <a:path w="7856797" h="5879503">
                <a:moveTo>
                  <a:pt x="0" y="0"/>
                </a:moveTo>
                <a:lnTo>
                  <a:pt x="7856797" y="0"/>
                </a:lnTo>
                <a:lnTo>
                  <a:pt x="7856797" y="5879503"/>
                </a:lnTo>
                <a:lnTo>
                  <a:pt x="0" y="5879503"/>
                </a:lnTo>
                <a:lnTo>
                  <a:pt x="0" y="0"/>
                </a:lnTo>
                <a:close/>
              </a:path>
            </a:pathLst>
          </a:custGeom>
          <a:blipFill>
            <a:blip r:embed="rId5"/>
            <a:stretch>
              <a:fillRect/>
            </a:stretch>
          </a:blipFill>
        </p:spPr>
      </p:sp>
      <p:sp>
        <p:nvSpPr>
          <p:cNvPr id="7" name="TextBox 7"/>
          <p:cNvSpPr txBox="1"/>
          <p:nvPr/>
        </p:nvSpPr>
        <p:spPr>
          <a:xfrm>
            <a:off x="1252841" y="1702984"/>
            <a:ext cx="8604854" cy="2057400"/>
          </a:xfrm>
          <a:prstGeom prst="rect">
            <a:avLst/>
          </a:prstGeom>
        </p:spPr>
        <p:txBody>
          <a:bodyPr lIns="0" tIns="0" rIns="0" bIns="0" rtlCol="0" anchor="t">
            <a:spAutoFit/>
          </a:bodyPr>
          <a:lstStyle/>
          <a:p>
            <a:pPr algn="ctr">
              <a:lnSpc>
                <a:spcPts val="7939"/>
              </a:lnSpc>
            </a:pPr>
            <a:r>
              <a:rPr lang="en-US" sz="6616" b="1">
                <a:solidFill>
                  <a:srgbClr val="242424"/>
                </a:solidFill>
                <a:latin typeface="Poppins Bold"/>
                <a:ea typeface="Poppins Bold"/>
                <a:cs typeface="Poppins Bold"/>
                <a:sym typeface="Poppins Bold"/>
              </a:rPr>
              <a:t>Project impact and limitations</a:t>
            </a:r>
          </a:p>
        </p:txBody>
      </p:sp>
      <p:sp>
        <p:nvSpPr>
          <p:cNvPr id="8" name="TextBox 8"/>
          <p:cNvSpPr txBox="1"/>
          <p:nvPr/>
        </p:nvSpPr>
        <p:spPr>
          <a:xfrm>
            <a:off x="1028700" y="4415068"/>
            <a:ext cx="7661525" cy="3508375"/>
          </a:xfrm>
          <a:prstGeom prst="rect">
            <a:avLst/>
          </a:prstGeom>
        </p:spPr>
        <p:txBody>
          <a:bodyPr lIns="0" tIns="0" rIns="0" bIns="0" rtlCol="0" anchor="t">
            <a:spAutoFit/>
          </a:bodyPr>
          <a:lstStyle/>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The phishing websites are frequently changing their characteristics to invade the personal information of the user. </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Another limitation may involve the data dependency with biased and limited data points. </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The datasets are also too expensive to handle and access.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sp>
        <p:nvSpPr>
          <p:cNvPr id="2" name="AutoShape 2"/>
          <p:cNvSpPr/>
          <p:nvPr/>
        </p:nvSpPr>
        <p:spPr>
          <a:xfrm>
            <a:off x="16882426" y="703840"/>
            <a:ext cx="231541" cy="0"/>
          </a:xfrm>
          <a:prstGeom prst="line">
            <a:avLst/>
          </a:prstGeom>
          <a:ln w="19050" cap="flat">
            <a:solidFill>
              <a:srgbClr val="FFFCF7"/>
            </a:solidFill>
            <a:prstDash val="solid"/>
            <a:headEnd type="none" w="sm" len="sm"/>
            <a:tailEnd type="none" w="sm" len="sm"/>
          </a:ln>
        </p:spPr>
      </p:sp>
      <p:sp>
        <p:nvSpPr>
          <p:cNvPr id="3" name="AutoShape 3"/>
          <p:cNvSpPr/>
          <p:nvPr/>
        </p:nvSpPr>
        <p:spPr>
          <a:xfrm>
            <a:off x="16882426" y="791229"/>
            <a:ext cx="231541" cy="0"/>
          </a:xfrm>
          <a:prstGeom prst="line">
            <a:avLst/>
          </a:prstGeom>
          <a:ln w="19050" cap="flat">
            <a:solidFill>
              <a:srgbClr val="FFFCF7"/>
            </a:solidFill>
            <a:prstDash val="solid"/>
            <a:headEnd type="none" w="sm" len="sm"/>
            <a:tailEnd type="none" w="sm" len="sm"/>
          </a:ln>
        </p:spPr>
      </p:sp>
      <p:sp>
        <p:nvSpPr>
          <p:cNvPr id="4" name="AutoShape 4"/>
          <p:cNvSpPr/>
          <p:nvPr/>
        </p:nvSpPr>
        <p:spPr>
          <a:xfrm>
            <a:off x="16882426" y="878618"/>
            <a:ext cx="231541" cy="0"/>
          </a:xfrm>
          <a:prstGeom prst="line">
            <a:avLst/>
          </a:prstGeom>
          <a:ln w="19050" cap="flat">
            <a:solidFill>
              <a:srgbClr val="FFFCF7"/>
            </a:solidFill>
            <a:prstDash val="solid"/>
            <a:headEnd type="none" w="sm" len="sm"/>
            <a:tailEnd type="none" w="sm" len="sm"/>
          </a:ln>
        </p:spPr>
      </p:sp>
      <p:grpSp>
        <p:nvGrpSpPr>
          <p:cNvPr id="5" name="Group 5"/>
          <p:cNvGrpSpPr/>
          <p:nvPr/>
        </p:nvGrpSpPr>
        <p:grpSpPr>
          <a:xfrm>
            <a:off x="-334514" y="9114889"/>
            <a:ext cx="17593814" cy="1583069"/>
            <a:chOff x="0" y="0"/>
            <a:chExt cx="4633762" cy="416940"/>
          </a:xfrm>
        </p:grpSpPr>
        <p:sp>
          <p:nvSpPr>
            <p:cNvPr id="6" name="Freeform 6"/>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sp>
        <p:sp>
          <p:nvSpPr>
            <p:cNvPr id="7" name="TextBox 7"/>
            <p:cNvSpPr txBox="1"/>
            <p:nvPr/>
          </p:nvSpPr>
          <p:spPr>
            <a:xfrm>
              <a:off x="0" y="-57150"/>
              <a:ext cx="4633762" cy="474090"/>
            </a:xfrm>
            <a:prstGeom prst="rect">
              <a:avLst/>
            </a:prstGeom>
          </p:spPr>
          <p:txBody>
            <a:bodyPr lIns="50800" tIns="50800" rIns="50800" bIns="50800" rtlCol="0" anchor="ctr"/>
            <a:lstStyle/>
            <a:p>
              <a:pPr algn="ctr">
                <a:lnSpc>
                  <a:spcPts val="2355"/>
                </a:lnSpc>
              </a:pPr>
              <a:endParaRPr/>
            </a:p>
          </p:txBody>
        </p:sp>
      </p:grpSp>
      <p:sp>
        <p:nvSpPr>
          <p:cNvPr id="8" name="Freeform 8"/>
          <p:cNvSpPr/>
          <p:nvPr/>
        </p:nvSpPr>
        <p:spPr>
          <a:xfrm>
            <a:off x="11655608" y="2661876"/>
            <a:ext cx="4812463" cy="4812463"/>
          </a:xfrm>
          <a:custGeom>
            <a:avLst/>
            <a:gdLst/>
            <a:ahLst/>
            <a:cxnLst/>
            <a:rect l="l" t="t" r="r" b="b"/>
            <a:pathLst>
              <a:path w="4812463" h="4812463">
                <a:moveTo>
                  <a:pt x="0" y="0"/>
                </a:moveTo>
                <a:lnTo>
                  <a:pt x="4812462" y="0"/>
                </a:lnTo>
                <a:lnTo>
                  <a:pt x="4812462" y="4812463"/>
                </a:lnTo>
                <a:lnTo>
                  <a:pt x="0" y="481246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9" name="TextBox 9"/>
          <p:cNvSpPr txBox="1"/>
          <p:nvPr/>
        </p:nvSpPr>
        <p:spPr>
          <a:xfrm>
            <a:off x="2033535" y="1546096"/>
            <a:ext cx="13427759" cy="1028700"/>
          </a:xfrm>
          <a:prstGeom prst="rect">
            <a:avLst/>
          </a:prstGeom>
        </p:spPr>
        <p:txBody>
          <a:bodyPr lIns="0" tIns="0" rIns="0" bIns="0" rtlCol="0" anchor="t">
            <a:spAutoFit/>
          </a:bodyPr>
          <a:lstStyle/>
          <a:p>
            <a:pPr algn="ctr">
              <a:lnSpc>
                <a:spcPts val="7679"/>
              </a:lnSpc>
            </a:pPr>
            <a:r>
              <a:rPr lang="en-US" sz="6399" b="1">
                <a:solidFill>
                  <a:srgbClr val="242424"/>
                </a:solidFill>
                <a:latin typeface="Poppins Bold"/>
                <a:ea typeface="Poppins Bold"/>
                <a:cs typeface="Poppins Bold"/>
                <a:sym typeface="Poppins Bold"/>
              </a:rPr>
              <a:t>Conclusion</a:t>
            </a:r>
          </a:p>
        </p:txBody>
      </p:sp>
      <p:sp>
        <p:nvSpPr>
          <p:cNvPr id="10" name="TextBox 10"/>
          <p:cNvSpPr txBox="1"/>
          <p:nvPr/>
        </p:nvSpPr>
        <p:spPr>
          <a:xfrm>
            <a:off x="1263601" y="3527814"/>
            <a:ext cx="8837976" cy="3946525"/>
          </a:xfrm>
          <a:prstGeom prst="rect">
            <a:avLst/>
          </a:prstGeom>
        </p:spPr>
        <p:txBody>
          <a:bodyPr lIns="0" tIns="0" rIns="0" bIns="0" rtlCol="0" anchor="t">
            <a:spAutoFit/>
          </a:bodyPr>
          <a:lstStyle/>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The topic of detecting phishing websites using ML models by analysing URL and domain-based characteristics will be explored in the present research.</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The ML models and phishing websites will also be discussed in the present research.</a:t>
            </a:r>
          </a:p>
          <a:p>
            <a:pPr marL="539746" lvl="1" indent="-269873" algn="just">
              <a:lnSpc>
                <a:spcPts val="3499"/>
              </a:lnSpc>
              <a:buFont typeface="Arial"/>
              <a:buChar char="•"/>
            </a:pPr>
            <a:r>
              <a:rPr lang="en-US" sz="2499" b="1">
                <a:solidFill>
                  <a:srgbClr val="242424"/>
                </a:solidFill>
                <a:latin typeface="Poppins Bold"/>
                <a:ea typeface="Poppins Bold"/>
                <a:cs typeface="Poppins Bold"/>
                <a:sym typeface="Poppins Bold"/>
              </a:rPr>
              <a:t>The research will also recommend the mitigation strategies to eliminate the identified challenges. </a:t>
            </a:r>
          </a:p>
          <a:p>
            <a:pPr algn="just">
              <a:lnSpc>
                <a:spcPts val="3499"/>
              </a:lnSpc>
            </a:pPr>
            <a:endParaRPr lang="en-US" sz="2499" b="1">
              <a:solidFill>
                <a:srgbClr val="242424"/>
              </a:solidFill>
              <a:latin typeface="Poppins Bold"/>
              <a:ea typeface="Poppins Bold"/>
              <a:cs typeface="Poppins Bold"/>
              <a:sym typeface="Poppins Bold"/>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sp>
        <p:nvSpPr>
          <p:cNvPr id="2" name="TextBox 2"/>
          <p:cNvSpPr txBox="1"/>
          <p:nvPr/>
        </p:nvSpPr>
        <p:spPr>
          <a:xfrm>
            <a:off x="2197691" y="971550"/>
            <a:ext cx="13427759" cy="1028700"/>
          </a:xfrm>
          <a:prstGeom prst="rect">
            <a:avLst/>
          </a:prstGeom>
        </p:spPr>
        <p:txBody>
          <a:bodyPr lIns="0" tIns="0" rIns="0" bIns="0" rtlCol="0" anchor="t">
            <a:spAutoFit/>
          </a:bodyPr>
          <a:lstStyle/>
          <a:p>
            <a:pPr algn="ctr">
              <a:lnSpc>
                <a:spcPts val="7679"/>
              </a:lnSpc>
            </a:pPr>
            <a:r>
              <a:rPr lang="en-US" sz="6399" b="1">
                <a:solidFill>
                  <a:srgbClr val="242424"/>
                </a:solidFill>
                <a:latin typeface="Poppins Bold"/>
                <a:ea typeface="Poppins Bold"/>
                <a:cs typeface="Poppins Bold"/>
                <a:sym typeface="Poppins Bold"/>
              </a:rPr>
              <a:t>References</a:t>
            </a:r>
          </a:p>
        </p:txBody>
      </p:sp>
      <p:sp>
        <p:nvSpPr>
          <p:cNvPr id="3" name="AutoShape 3"/>
          <p:cNvSpPr/>
          <p:nvPr/>
        </p:nvSpPr>
        <p:spPr>
          <a:xfrm>
            <a:off x="16882426" y="703840"/>
            <a:ext cx="231541" cy="0"/>
          </a:xfrm>
          <a:prstGeom prst="line">
            <a:avLst/>
          </a:prstGeom>
          <a:ln w="19050" cap="flat">
            <a:solidFill>
              <a:srgbClr val="FFFCF7"/>
            </a:solidFill>
            <a:prstDash val="solid"/>
            <a:headEnd type="none" w="sm" len="sm"/>
            <a:tailEnd type="none" w="sm" len="sm"/>
          </a:ln>
        </p:spPr>
      </p:sp>
      <p:sp>
        <p:nvSpPr>
          <p:cNvPr id="4" name="AutoShape 4"/>
          <p:cNvSpPr/>
          <p:nvPr/>
        </p:nvSpPr>
        <p:spPr>
          <a:xfrm>
            <a:off x="16882426" y="791229"/>
            <a:ext cx="231541" cy="0"/>
          </a:xfrm>
          <a:prstGeom prst="line">
            <a:avLst/>
          </a:prstGeom>
          <a:ln w="19050" cap="flat">
            <a:solidFill>
              <a:srgbClr val="FFFCF7"/>
            </a:solidFill>
            <a:prstDash val="solid"/>
            <a:headEnd type="none" w="sm" len="sm"/>
            <a:tailEnd type="none" w="sm" len="sm"/>
          </a:ln>
        </p:spPr>
      </p:sp>
      <p:sp>
        <p:nvSpPr>
          <p:cNvPr id="5" name="AutoShape 5"/>
          <p:cNvSpPr/>
          <p:nvPr/>
        </p:nvSpPr>
        <p:spPr>
          <a:xfrm>
            <a:off x="16882426" y="878618"/>
            <a:ext cx="231541" cy="0"/>
          </a:xfrm>
          <a:prstGeom prst="line">
            <a:avLst/>
          </a:prstGeom>
          <a:ln w="19050" cap="flat">
            <a:solidFill>
              <a:srgbClr val="FFFCF7"/>
            </a:solidFill>
            <a:prstDash val="solid"/>
            <a:headEnd type="none" w="sm" len="sm"/>
            <a:tailEnd type="none" w="sm" len="sm"/>
          </a:ln>
        </p:spPr>
      </p:sp>
      <p:grpSp>
        <p:nvGrpSpPr>
          <p:cNvPr id="6" name="Group 6"/>
          <p:cNvGrpSpPr/>
          <p:nvPr/>
        </p:nvGrpSpPr>
        <p:grpSpPr>
          <a:xfrm>
            <a:off x="-334514" y="9114889"/>
            <a:ext cx="17593814" cy="1583069"/>
            <a:chOff x="0" y="0"/>
            <a:chExt cx="4633762" cy="416940"/>
          </a:xfrm>
        </p:grpSpPr>
        <p:sp>
          <p:nvSpPr>
            <p:cNvPr id="7" name="Freeform 7"/>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sp>
        <p:sp>
          <p:nvSpPr>
            <p:cNvPr id="8" name="TextBox 8"/>
            <p:cNvSpPr txBox="1"/>
            <p:nvPr/>
          </p:nvSpPr>
          <p:spPr>
            <a:xfrm>
              <a:off x="0" y="-57150"/>
              <a:ext cx="4633762" cy="474090"/>
            </a:xfrm>
            <a:prstGeom prst="rect">
              <a:avLst/>
            </a:prstGeom>
          </p:spPr>
          <p:txBody>
            <a:bodyPr lIns="50800" tIns="50800" rIns="50800" bIns="50800" rtlCol="0" anchor="ctr"/>
            <a:lstStyle/>
            <a:p>
              <a:pPr algn="ctr">
                <a:lnSpc>
                  <a:spcPts val="2355"/>
                </a:lnSpc>
              </a:pPr>
              <a:endParaRPr/>
            </a:p>
          </p:txBody>
        </p:sp>
      </p:grpSp>
      <p:sp>
        <p:nvSpPr>
          <p:cNvPr id="9" name="TextBox 9"/>
          <p:cNvSpPr txBox="1"/>
          <p:nvPr/>
        </p:nvSpPr>
        <p:spPr>
          <a:xfrm>
            <a:off x="984708" y="2271412"/>
            <a:ext cx="15853726" cy="6612255"/>
          </a:xfrm>
          <a:prstGeom prst="rect">
            <a:avLst/>
          </a:prstGeom>
        </p:spPr>
        <p:txBody>
          <a:bodyPr lIns="0" tIns="0" rIns="0" bIns="0" rtlCol="0" anchor="t">
            <a:spAutoFit/>
          </a:bodyPr>
          <a:lstStyle/>
          <a:p>
            <a:pPr algn="just">
              <a:lnSpc>
                <a:spcPts val="2520"/>
              </a:lnSpc>
            </a:pPr>
            <a:r>
              <a:rPr lang="en-US" sz="1800" b="1">
                <a:solidFill>
                  <a:srgbClr val="242424"/>
                </a:solidFill>
                <a:latin typeface="Poppins Bold"/>
                <a:ea typeface="Poppins Bold"/>
                <a:cs typeface="Poppins Bold"/>
                <a:sym typeface="Poppins Bold"/>
              </a:rPr>
              <a:t>Ahammad, S.H., Kale, S.D., Upadhye, G.D., Pande, S.D., Babu, E.V., Dhumane, A.V. and Bahadur, M.D.K.J., 2022. Phishing URL detection using machine learning methods. Advances in Engineering Software, 173, p.103288. </a:t>
            </a:r>
            <a:r>
              <a:rPr lang="en-US" sz="1800" b="1" u="sng">
                <a:solidFill>
                  <a:srgbClr val="242424"/>
                </a:solidFill>
                <a:latin typeface="Poppins Bold"/>
                <a:ea typeface="Poppins Bold"/>
                <a:cs typeface="Poppins Bold"/>
                <a:sym typeface="Poppins Bold"/>
                <a:hlinkClick r:id="rId3" tooltip="https://www.researchgate.net/profile/Hasane-Shaik/publication/365790574_Phishing_URL_detection_using_machine_learning_methods/links/638487d3554def61937e5d40/Phishing-URL-detection-using-machine-learning-methods.pdf"/>
              </a:rPr>
              <a:t>https://www.researchgate.net/profile/Hasane-Shaik/publication/365790574_Phishing_URL_detection_using_machine_learning_methods/links/638487d3554def61937e5d40/Phishing-URL-detection-using-machine-learning-methods.pdf</a:t>
            </a:r>
            <a:r>
              <a:rPr lang="en-US" sz="1800" b="1">
                <a:solidFill>
                  <a:srgbClr val="242424"/>
                </a:solidFill>
                <a:latin typeface="Poppins Bold"/>
                <a:ea typeface="Poppins Bold"/>
                <a:cs typeface="Poppins Bold"/>
                <a:sym typeface="Poppins Bold"/>
              </a:rPr>
              <a:t> </a:t>
            </a:r>
          </a:p>
          <a:p>
            <a:pPr algn="just">
              <a:lnSpc>
                <a:spcPts val="2520"/>
              </a:lnSpc>
            </a:pPr>
            <a:r>
              <a:rPr lang="en-US" sz="1800" b="1">
                <a:solidFill>
                  <a:srgbClr val="242424"/>
                </a:solidFill>
                <a:latin typeface="Poppins Bold"/>
                <a:ea typeface="Poppins Bold"/>
                <a:cs typeface="Poppins Bold"/>
                <a:sym typeface="Poppins Bold"/>
              </a:rPr>
              <a:t>Almujahid, N.F., Haq, M.A. and Alshehri, M. (2024). Comparative evaluation of machine learning algorithms for phishing site detection. PeerJ Computer Science, 10, pp.e2131–e2131. doi:</a:t>
            </a:r>
            <a:r>
              <a:rPr lang="en-US" sz="1800" b="1" u="sng">
                <a:solidFill>
                  <a:srgbClr val="242424"/>
                </a:solidFill>
                <a:latin typeface="Poppins Bold"/>
                <a:ea typeface="Poppins Bold"/>
                <a:cs typeface="Poppins Bold"/>
                <a:sym typeface="Poppins Bold"/>
                <a:hlinkClick r:id="rId4" tooltip="https://doi.org/10.7717/peerj-cs.2131"/>
              </a:rPr>
              <a:t>https://doi.org/10.7717/peerj-cs.2131</a:t>
            </a:r>
            <a:r>
              <a:rPr lang="en-US" sz="1800" b="1">
                <a:solidFill>
                  <a:srgbClr val="242424"/>
                </a:solidFill>
                <a:latin typeface="Poppins Bold"/>
                <a:ea typeface="Poppins Bold"/>
                <a:cs typeface="Poppins Bold"/>
                <a:sym typeface="Poppins Bold"/>
              </a:rPr>
              <a:t>. </a:t>
            </a:r>
          </a:p>
          <a:p>
            <a:pPr algn="just">
              <a:lnSpc>
                <a:spcPts val="2520"/>
              </a:lnSpc>
            </a:pPr>
            <a:r>
              <a:rPr lang="en-US" sz="1800" b="1">
                <a:solidFill>
                  <a:srgbClr val="242424"/>
                </a:solidFill>
                <a:latin typeface="Poppins Bold"/>
                <a:ea typeface="Poppins Bold"/>
                <a:cs typeface="Poppins Bold"/>
                <a:sym typeface="Poppins Bold"/>
              </a:rPr>
              <a:t>Alnemari, S. and Alshammari, M. (2023). Detecting Phishing Domains Using Machine Learning. Applied sciences, 13(8), pp.4649–4649. doi:</a:t>
            </a:r>
            <a:r>
              <a:rPr lang="en-US" sz="1800" b="1" u="sng">
                <a:solidFill>
                  <a:srgbClr val="242424"/>
                </a:solidFill>
                <a:latin typeface="Poppins Bold"/>
                <a:ea typeface="Poppins Bold"/>
                <a:cs typeface="Poppins Bold"/>
                <a:sym typeface="Poppins Bold"/>
                <a:hlinkClick r:id="rId5" tooltip="https://doi.org/10.3390/app13084649"/>
              </a:rPr>
              <a:t>https://doi.org/10.3390/app13084649</a:t>
            </a:r>
            <a:r>
              <a:rPr lang="en-US" sz="1800" b="1">
                <a:solidFill>
                  <a:srgbClr val="242424"/>
                </a:solidFill>
                <a:latin typeface="Poppins Bold"/>
                <a:ea typeface="Poppins Bold"/>
                <a:cs typeface="Poppins Bold"/>
                <a:sym typeface="Poppins Bold"/>
              </a:rPr>
              <a:t>. </a:t>
            </a:r>
          </a:p>
          <a:p>
            <a:pPr algn="just">
              <a:lnSpc>
                <a:spcPts val="2520"/>
              </a:lnSpc>
            </a:pPr>
            <a:r>
              <a:rPr lang="en-US" sz="1800" b="1">
                <a:solidFill>
                  <a:srgbClr val="242424"/>
                </a:solidFill>
                <a:latin typeface="Poppins Bold"/>
                <a:ea typeface="Poppins Bold"/>
                <a:cs typeface="Poppins Bold"/>
                <a:sym typeface="Poppins Bold"/>
              </a:rPr>
              <a:t>Deore, M. and Bhabad, P. (2025). Issue 6 www.jetir.org (ISSN-2349-5162). JETIR2506090 Journal of Emerging Technologies and Innovative Research, [online] 12(6). Available at: </a:t>
            </a:r>
            <a:r>
              <a:rPr lang="en-US" sz="1800" b="1" u="sng">
                <a:solidFill>
                  <a:srgbClr val="242424"/>
                </a:solidFill>
                <a:latin typeface="Poppins Bold"/>
                <a:ea typeface="Poppins Bold"/>
                <a:cs typeface="Poppins Bold"/>
                <a:sym typeface="Poppins Bold"/>
                <a:hlinkClick r:id="rId6" tooltip="https://www.jetir.org/papers/JETIR2506090.pdf"/>
              </a:rPr>
              <a:t>https://www.jetir.org/papers/JETIR2506090.pdf</a:t>
            </a:r>
            <a:r>
              <a:rPr lang="en-US" sz="1800" b="1">
                <a:solidFill>
                  <a:srgbClr val="242424"/>
                </a:solidFill>
                <a:latin typeface="Poppins Bold"/>
                <a:ea typeface="Poppins Bold"/>
                <a:cs typeface="Poppins Bold"/>
                <a:sym typeface="Poppins Bold"/>
              </a:rPr>
              <a:t> </a:t>
            </a:r>
          </a:p>
          <a:p>
            <a:pPr algn="just">
              <a:lnSpc>
                <a:spcPts val="2520"/>
              </a:lnSpc>
            </a:pPr>
            <a:r>
              <a:rPr lang="en-US" sz="1800" b="1">
                <a:solidFill>
                  <a:srgbClr val="242424"/>
                </a:solidFill>
                <a:latin typeface="Poppins Bold"/>
                <a:ea typeface="Poppins Bold"/>
                <a:cs typeface="Poppins Bold"/>
                <a:sym typeface="Poppins Bold"/>
              </a:rPr>
              <a:t>Grand View Research (2025). Phishing Protection Market Size, Share| Industry Report 2033. [online] Grandviewresearch.com. Available at: </a:t>
            </a:r>
            <a:r>
              <a:rPr lang="en-US" sz="1800" b="1" u="sng">
                <a:solidFill>
                  <a:srgbClr val="242424"/>
                </a:solidFill>
                <a:latin typeface="Poppins Bold"/>
                <a:ea typeface="Poppins Bold"/>
                <a:cs typeface="Poppins Bold"/>
                <a:sym typeface="Poppins Bold"/>
                <a:hlinkClick r:id="rId7" tooltip="https://www.grandviewresearch.com/industry-analysis/phishing-protection-market-report"/>
              </a:rPr>
              <a:t>https://www.grandviewresearch.com/industry-analysis/phishing-protection-market-report</a:t>
            </a:r>
            <a:r>
              <a:rPr lang="en-US" sz="1800" b="1">
                <a:solidFill>
                  <a:srgbClr val="242424"/>
                </a:solidFill>
                <a:latin typeface="Poppins Bold"/>
                <a:ea typeface="Poppins Bold"/>
                <a:cs typeface="Poppins Bold"/>
                <a:sym typeface="Poppins Bold"/>
              </a:rPr>
              <a:t> </a:t>
            </a:r>
          </a:p>
          <a:p>
            <a:pPr algn="just">
              <a:lnSpc>
                <a:spcPts val="2520"/>
              </a:lnSpc>
            </a:pPr>
            <a:r>
              <a:rPr lang="en-US" sz="1800" b="1">
                <a:solidFill>
                  <a:srgbClr val="242424"/>
                </a:solidFill>
                <a:latin typeface="Poppins Bold"/>
                <a:ea typeface="Poppins Bold"/>
                <a:cs typeface="Poppins Bold"/>
                <a:sym typeface="Poppins Bold"/>
              </a:rPr>
              <a:t>Qazi, E. ul H., Faheem, M.H. and Ahmad, I. (2024). Detecting Phishing URLs Based on a Deep Learning Approach to Prevent Cyber-Attacks. </a:t>
            </a:r>
            <a:r>
              <a:rPr lang="en-US" sz="1800" b="1" i="1">
                <a:solidFill>
                  <a:srgbClr val="242424"/>
                </a:solidFill>
                <a:latin typeface="Poppins Bold Italics"/>
                <a:ea typeface="Poppins Bold Italics"/>
                <a:cs typeface="Poppins Bold Italics"/>
                <a:sym typeface="Poppins Bold Italics"/>
              </a:rPr>
              <a:t>Applied Sciences</a:t>
            </a:r>
            <a:r>
              <a:rPr lang="en-US" sz="1800" b="1">
                <a:solidFill>
                  <a:srgbClr val="242424"/>
                </a:solidFill>
                <a:latin typeface="Poppins Bold"/>
                <a:ea typeface="Poppins Bold"/>
                <a:cs typeface="Poppins Bold"/>
                <a:sym typeface="Poppins Bold"/>
              </a:rPr>
              <a:t>, [online] 14(22), pp.10086–10086. doi:</a:t>
            </a:r>
            <a:r>
              <a:rPr lang="en-US" sz="1800" b="1" u="sng">
                <a:solidFill>
                  <a:srgbClr val="242424"/>
                </a:solidFill>
                <a:latin typeface="Poppins Bold"/>
                <a:ea typeface="Poppins Bold"/>
                <a:cs typeface="Poppins Bold"/>
                <a:sym typeface="Poppins Bold"/>
                <a:hlinkClick r:id="rId8" tooltip="https://doi.org/10.3390/app142210086"/>
              </a:rPr>
              <a:t>https://doi.org/10.3390/app142210086</a:t>
            </a:r>
            <a:r>
              <a:rPr lang="en-US" sz="1800" b="1">
                <a:solidFill>
                  <a:srgbClr val="242424"/>
                </a:solidFill>
                <a:latin typeface="Poppins Bold"/>
                <a:ea typeface="Poppins Bold"/>
                <a:cs typeface="Poppins Bold"/>
                <a:sym typeface="Poppins Bold"/>
              </a:rPr>
              <a:t>.</a:t>
            </a:r>
          </a:p>
          <a:p>
            <a:pPr algn="just">
              <a:lnSpc>
                <a:spcPts val="2520"/>
              </a:lnSpc>
            </a:pPr>
            <a:r>
              <a:rPr lang="en-US" sz="1800" b="1">
                <a:solidFill>
                  <a:srgbClr val="242424"/>
                </a:solidFill>
                <a:latin typeface="Poppins Bold"/>
                <a:ea typeface="Poppins Bold"/>
                <a:cs typeface="Poppins Bold"/>
                <a:sym typeface="Poppins Bold"/>
              </a:rPr>
              <a:t>Safi, A. and Singh, S. (2023). A systematic literature review on phishing website detection techniques. Journal of King Saud University - Computer and Information Sciences, 35(2). doi:</a:t>
            </a:r>
            <a:r>
              <a:rPr lang="en-US" sz="1800" b="1" u="sng">
                <a:solidFill>
                  <a:srgbClr val="242424"/>
                </a:solidFill>
                <a:latin typeface="Poppins Bold"/>
                <a:ea typeface="Poppins Bold"/>
                <a:cs typeface="Poppins Bold"/>
                <a:sym typeface="Poppins Bold"/>
                <a:hlinkClick r:id="rId9" tooltip="https://doi.org/10.1016/j.jksuci.2023.01.004"/>
              </a:rPr>
              <a:t>https://doi.org/10.1016/j.jksuci.2023.01.004</a:t>
            </a:r>
            <a:r>
              <a:rPr lang="en-US" sz="1800" b="1">
                <a:solidFill>
                  <a:srgbClr val="242424"/>
                </a:solidFill>
                <a:latin typeface="Poppins Bold"/>
                <a:ea typeface="Poppins Bold"/>
                <a:cs typeface="Poppins Bold"/>
                <a:sym typeface="Poppins Bold"/>
              </a:rPr>
              <a:t>.  </a:t>
            </a:r>
          </a:p>
          <a:p>
            <a:pPr algn="just">
              <a:lnSpc>
                <a:spcPts val="2520"/>
              </a:lnSpc>
            </a:pPr>
            <a:r>
              <a:rPr lang="en-US" sz="1800" b="1">
                <a:solidFill>
                  <a:srgbClr val="242424"/>
                </a:solidFill>
                <a:latin typeface="Poppins Bold"/>
                <a:ea typeface="Poppins Bold"/>
                <a:cs typeface="Poppins Bold"/>
                <a:sym typeface="Poppins Bold"/>
              </a:rPr>
              <a:t>Tang, L. and Mahmoud, Q.H. (2021). A Survey of Machine Learning-Based Solutions for Phishing Website Detection. Machine Learning and Knowledge Extraction, 3(3), pp.672–694. doi:</a:t>
            </a:r>
            <a:r>
              <a:rPr lang="en-US" sz="1800" b="1" u="sng">
                <a:solidFill>
                  <a:srgbClr val="242424"/>
                </a:solidFill>
                <a:latin typeface="Poppins Bold"/>
                <a:ea typeface="Poppins Bold"/>
                <a:cs typeface="Poppins Bold"/>
                <a:sym typeface="Poppins Bold"/>
                <a:hlinkClick r:id="rId10" tooltip="https://doi.org/10.3390/make3030034"/>
              </a:rPr>
              <a:t>https://doi.org/10.3390/make3030034</a:t>
            </a:r>
            <a:r>
              <a:rPr lang="en-US" sz="1800" b="1">
                <a:solidFill>
                  <a:srgbClr val="242424"/>
                </a:solidFill>
                <a:latin typeface="Poppins Bold"/>
                <a:ea typeface="Poppins Bold"/>
                <a:cs typeface="Poppins Bold"/>
                <a:sym typeface="Poppins Bold"/>
              </a:rPr>
              <a:t>. </a:t>
            </a:r>
          </a:p>
          <a:p>
            <a:pPr algn="just">
              <a:lnSpc>
                <a:spcPts val="2520"/>
              </a:lnSpc>
            </a:pPr>
            <a:r>
              <a:rPr lang="en-US" sz="1800" b="1">
                <a:solidFill>
                  <a:srgbClr val="242424"/>
                </a:solidFill>
                <a:latin typeface="Poppins Bold"/>
                <a:ea typeface="Poppins Bold"/>
                <a:cs typeface="Poppins Bold"/>
                <a:sym typeface="Poppins Bold"/>
              </a:rPr>
              <a:t>Yahoo Finance (2022). Phishing Attacks Rose 61% in 2022, New Study Finds. [online] finance.yahoo.com. Available at: </a:t>
            </a:r>
            <a:r>
              <a:rPr lang="en-US" sz="1800" b="1" u="sng">
                <a:solidFill>
                  <a:srgbClr val="242424"/>
                </a:solidFill>
                <a:latin typeface="Poppins Bold"/>
                <a:ea typeface="Poppins Bold"/>
                <a:cs typeface="Poppins Bold"/>
                <a:sym typeface="Poppins Bold"/>
                <a:hlinkClick r:id="rId11" tooltip="https://finance.yahoo.com/news/phishing-attacks-rose-61-2022-110200648.html"/>
              </a:rPr>
              <a:t>https://finance.yahoo.com/news/phishing-attacks-rose-61-2022-110200648.html</a:t>
            </a:r>
            <a:r>
              <a:rPr lang="en-US" sz="1800" b="1">
                <a:solidFill>
                  <a:srgbClr val="242424"/>
                </a:solidFill>
                <a:latin typeface="Poppins Bold"/>
                <a:ea typeface="Poppins Bold"/>
                <a:cs typeface="Poppins Bold"/>
                <a:sym typeface="Poppins Bold"/>
              </a:rPr>
              <a:t>. </a:t>
            </a:r>
          </a:p>
          <a:p>
            <a:pPr algn="just">
              <a:lnSpc>
                <a:spcPts val="2520"/>
              </a:lnSpc>
            </a:pPr>
            <a:endParaRPr lang="en-US" sz="1800" b="1">
              <a:solidFill>
                <a:srgbClr val="242424"/>
              </a:solidFill>
              <a:latin typeface="Poppins Bold"/>
              <a:ea typeface="Poppins Bold"/>
              <a:cs typeface="Poppins Bold"/>
              <a:sym typeface="Poppins Bold"/>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34514" y="9114889"/>
            <a:ext cx="17593814" cy="1583069"/>
            <a:chOff x="0" y="0"/>
            <a:chExt cx="4633762" cy="416940"/>
          </a:xfrm>
        </p:grpSpPr>
        <p:sp>
          <p:nvSpPr>
            <p:cNvPr id="3" name="Freeform 3"/>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sp>
        <p:sp>
          <p:nvSpPr>
            <p:cNvPr id="4" name="TextBox 4"/>
            <p:cNvSpPr txBox="1"/>
            <p:nvPr/>
          </p:nvSpPr>
          <p:spPr>
            <a:xfrm>
              <a:off x="0" y="-57150"/>
              <a:ext cx="4633762" cy="474090"/>
            </a:xfrm>
            <a:prstGeom prst="rect">
              <a:avLst/>
            </a:prstGeom>
          </p:spPr>
          <p:txBody>
            <a:bodyPr lIns="50800" tIns="50800" rIns="50800" bIns="50800" rtlCol="0" anchor="ctr"/>
            <a:lstStyle/>
            <a:p>
              <a:pPr algn="ctr">
                <a:lnSpc>
                  <a:spcPts val="2355"/>
                </a:lnSpc>
              </a:pPr>
              <a:endParaRPr/>
            </a:p>
          </p:txBody>
        </p:sp>
      </p:grpSp>
      <p:sp>
        <p:nvSpPr>
          <p:cNvPr id="5" name="AutoShape 5"/>
          <p:cNvSpPr/>
          <p:nvPr/>
        </p:nvSpPr>
        <p:spPr>
          <a:xfrm>
            <a:off x="16882426" y="703840"/>
            <a:ext cx="231541" cy="0"/>
          </a:xfrm>
          <a:prstGeom prst="line">
            <a:avLst/>
          </a:prstGeom>
          <a:ln w="19050" cap="flat">
            <a:solidFill>
              <a:srgbClr val="FFFCF7"/>
            </a:solidFill>
            <a:prstDash val="solid"/>
            <a:headEnd type="none" w="sm" len="sm"/>
            <a:tailEnd type="none" w="sm" len="sm"/>
          </a:ln>
        </p:spPr>
      </p:sp>
      <p:sp>
        <p:nvSpPr>
          <p:cNvPr id="6" name="AutoShape 6"/>
          <p:cNvSpPr/>
          <p:nvPr/>
        </p:nvSpPr>
        <p:spPr>
          <a:xfrm>
            <a:off x="16882426" y="791229"/>
            <a:ext cx="231541" cy="0"/>
          </a:xfrm>
          <a:prstGeom prst="line">
            <a:avLst/>
          </a:prstGeom>
          <a:ln w="19050" cap="flat">
            <a:solidFill>
              <a:srgbClr val="FFFCF7"/>
            </a:solidFill>
            <a:prstDash val="solid"/>
            <a:headEnd type="none" w="sm" len="sm"/>
            <a:tailEnd type="none" w="sm" len="sm"/>
          </a:ln>
        </p:spPr>
      </p:sp>
      <p:sp>
        <p:nvSpPr>
          <p:cNvPr id="7" name="AutoShape 7"/>
          <p:cNvSpPr/>
          <p:nvPr/>
        </p:nvSpPr>
        <p:spPr>
          <a:xfrm>
            <a:off x="16882426" y="878618"/>
            <a:ext cx="231541" cy="0"/>
          </a:xfrm>
          <a:prstGeom prst="line">
            <a:avLst/>
          </a:prstGeom>
          <a:ln w="19050" cap="flat">
            <a:solidFill>
              <a:srgbClr val="FFFCF7"/>
            </a:solidFill>
            <a:prstDash val="solid"/>
            <a:headEnd type="none" w="sm" len="sm"/>
            <a:tailEnd type="none" w="sm" len="sm"/>
          </a:ln>
        </p:spPr>
      </p:sp>
      <p:sp>
        <p:nvSpPr>
          <p:cNvPr id="8" name="Freeform 8"/>
          <p:cNvSpPr/>
          <p:nvPr/>
        </p:nvSpPr>
        <p:spPr>
          <a:xfrm>
            <a:off x="1099763" y="713021"/>
            <a:ext cx="153078" cy="153078"/>
          </a:xfrm>
          <a:custGeom>
            <a:avLst/>
            <a:gdLst/>
            <a:ahLst/>
            <a:cxnLst/>
            <a:rect l="l" t="t" r="r" b="b"/>
            <a:pathLst>
              <a:path w="153078" h="153078">
                <a:moveTo>
                  <a:pt x="0" y="0"/>
                </a:moveTo>
                <a:lnTo>
                  <a:pt x="153078" y="0"/>
                </a:lnTo>
                <a:lnTo>
                  <a:pt x="153078" y="153077"/>
                </a:lnTo>
                <a:lnTo>
                  <a:pt x="0" y="1530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9" name="Freeform 9"/>
          <p:cNvSpPr/>
          <p:nvPr/>
        </p:nvSpPr>
        <p:spPr>
          <a:xfrm>
            <a:off x="3543888" y="3148847"/>
            <a:ext cx="10755480" cy="1994653"/>
          </a:xfrm>
          <a:custGeom>
            <a:avLst/>
            <a:gdLst/>
            <a:ahLst/>
            <a:cxnLst/>
            <a:rect l="l" t="t" r="r" b="b"/>
            <a:pathLst>
              <a:path w="10755480" h="1994653">
                <a:moveTo>
                  <a:pt x="0" y="0"/>
                </a:moveTo>
                <a:lnTo>
                  <a:pt x="10755480" y="0"/>
                </a:lnTo>
                <a:lnTo>
                  <a:pt x="10755480" y="1994653"/>
                </a:lnTo>
                <a:lnTo>
                  <a:pt x="0" y="199465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1685</Words>
  <Application>Microsoft Office PowerPoint</Application>
  <PresentationFormat>Custom</PresentationFormat>
  <Paragraphs>93</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Poppins Bold</vt:lpstr>
      <vt:lpstr>Poppins Light</vt:lpstr>
      <vt:lpstr>Calibri</vt:lpstr>
      <vt:lpstr>Poppins Bold Italics</vt:lpstr>
      <vt:lpstr>Poppins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Hajee-Proposal-PPT</dc:title>
  <cp:lastModifiedBy>ABCD</cp:lastModifiedBy>
  <cp:revision>3</cp:revision>
  <dcterms:created xsi:type="dcterms:W3CDTF">2006-08-16T00:00:00Z</dcterms:created>
  <dcterms:modified xsi:type="dcterms:W3CDTF">2026-03-14T20:54:56Z</dcterms:modified>
  <dc:identifier>DAHD1TJPvsM</dc:identifier>
</cp:coreProperties>
</file>