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6" r:id="rId3"/>
    <p:sldId id="257" r:id="rId4"/>
    <p:sldId id="259" r:id="rId5"/>
    <p:sldId id="258" r:id="rId6"/>
    <p:sldId id="263" r:id="rId7"/>
    <p:sldId id="260" r:id="rId8"/>
    <p:sldId id="261" r:id="rId9"/>
    <p:sldId id="262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59" autoAdjust="0"/>
    <p:restoredTop sz="94660"/>
  </p:normalViewPr>
  <p:slideViewPr>
    <p:cSldViewPr snapToGrid="0">
      <p:cViewPr varScale="1">
        <p:scale>
          <a:sx n="78" d="100"/>
          <a:sy n="78" d="100"/>
        </p:scale>
        <p:origin x="126" y="75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F1513-1682-4820-938F-1F778944F726}" type="datetimeFigureOut">
              <a:rPr lang="en-GB" smtClean="0"/>
              <a:pPr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4BA9A-88E1-4E3F-BE08-D5F8FE03E1C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99876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F1513-1682-4820-938F-1F778944F726}" type="datetimeFigureOut">
              <a:rPr lang="en-GB" smtClean="0"/>
              <a:pPr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4BA9A-88E1-4E3F-BE08-D5F8FE03E1C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52887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F1513-1682-4820-938F-1F778944F726}" type="datetimeFigureOut">
              <a:rPr lang="en-GB" smtClean="0"/>
              <a:pPr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4BA9A-88E1-4E3F-BE08-D5F8FE03E1C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5831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F1513-1682-4820-938F-1F778944F726}" type="datetimeFigureOut">
              <a:rPr lang="en-GB" smtClean="0"/>
              <a:pPr/>
              <a:t>15/10/2019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4BA9A-88E1-4E3F-BE08-D5F8FE03E1C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8960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F1513-1682-4820-938F-1F778944F726}" type="datetimeFigureOut">
              <a:rPr lang="en-GB" smtClean="0"/>
              <a:pPr/>
              <a:t>15/10/2019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4BA9A-88E1-4E3F-BE08-D5F8FE03E1C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89954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F1513-1682-4820-938F-1F778944F726}" type="datetimeFigureOut">
              <a:rPr lang="en-GB" smtClean="0"/>
              <a:pPr/>
              <a:t>15/10/2019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4BA9A-88E1-4E3F-BE08-D5F8FE03E1C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6555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F1513-1682-4820-938F-1F778944F726}" type="datetimeFigureOut">
              <a:rPr lang="en-GB" smtClean="0"/>
              <a:pPr/>
              <a:t>15/10/2019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4BA9A-88E1-4E3F-BE08-D5F8FE03E1C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07889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F1513-1682-4820-938F-1F778944F726}" type="datetimeFigureOut">
              <a:rPr lang="en-GB" smtClean="0"/>
              <a:pPr/>
              <a:t>15/10/2019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4BA9A-88E1-4E3F-BE08-D5F8FE03E1C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09942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F1513-1682-4820-938F-1F778944F726}" type="datetimeFigureOut">
              <a:rPr lang="en-GB" smtClean="0"/>
              <a:pPr/>
              <a:t>15/10/2019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4BA9A-88E1-4E3F-BE08-D5F8FE03E1C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14972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F1513-1682-4820-938F-1F778944F726}" type="datetimeFigureOut">
              <a:rPr lang="en-GB" smtClean="0"/>
              <a:pPr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4BA9A-88E1-4E3F-BE08-D5F8FE03E1C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34215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F1513-1682-4820-938F-1F778944F726}" type="datetimeFigureOut">
              <a:rPr lang="en-GB" smtClean="0"/>
              <a:pPr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4BA9A-88E1-4E3F-BE08-D5F8FE03E1C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73687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1" y="6350"/>
            <a:ext cx="12187767" cy="6851650"/>
            <a:chOff x="0" y="4"/>
            <a:chExt cx="5758" cy="4316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0" y="1161"/>
              <a:ext cx="5758" cy="3159"/>
              <a:chOff x="0" y="1161"/>
              <a:chExt cx="5758" cy="3159"/>
            </a:xfrm>
          </p:grpSpPr>
          <p:sp>
            <p:nvSpPr>
              <p:cNvPr id="16" name="Freeform 4"/>
              <p:cNvSpPr>
                <a:spLocks/>
              </p:cNvSpPr>
              <p:nvPr/>
            </p:nvSpPr>
            <p:spPr bwMode="hidden">
              <a:xfrm>
                <a:off x="558" y="1161"/>
                <a:ext cx="5200" cy="3159"/>
              </a:xfrm>
              <a:custGeom>
                <a:avLst/>
                <a:gdLst/>
                <a:ahLst/>
                <a:cxnLst>
                  <a:cxn ang="0">
                    <a:pos x="0" y="3159"/>
                  </a:cxn>
                  <a:cxn ang="0">
                    <a:pos x="5184" y="3159"/>
                  </a:cxn>
                  <a:cxn ang="0">
                    <a:pos x="5184" y="0"/>
                  </a:cxn>
                  <a:cxn ang="0">
                    <a:pos x="0" y="0"/>
                  </a:cxn>
                  <a:cxn ang="0">
                    <a:pos x="0" y="3159"/>
                  </a:cxn>
                  <a:cxn ang="0">
                    <a:pos x="0" y="3159"/>
                  </a:cxn>
                </a:cxnLst>
                <a:rect l="0" t="0" r="r" b="b"/>
                <a:pathLst>
                  <a:path w="5184" h="3159">
                    <a:moveTo>
                      <a:pt x="0" y="3159"/>
                    </a:moveTo>
                    <a:lnTo>
                      <a:pt x="5184" y="3159"/>
                    </a:lnTo>
                    <a:lnTo>
                      <a:pt x="5184" y="0"/>
                    </a:lnTo>
                    <a:lnTo>
                      <a:pt x="0" y="0"/>
                    </a:lnTo>
                    <a:lnTo>
                      <a:pt x="0" y="3159"/>
                    </a:lnTo>
                    <a:lnTo>
                      <a:pt x="0" y="3159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GB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Freeform 5"/>
              <p:cNvSpPr>
                <a:spLocks/>
              </p:cNvSpPr>
              <p:nvPr/>
            </p:nvSpPr>
            <p:spPr bwMode="hidden">
              <a:xfrm>
                <a:off x="0" y="1161"/>
                <a:ext cx="558" cy="3159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3159"/>
                  </a:cxn>
                  <a:cxn ang="0">
                    <a:pos x="556" y="3159"/>
                  </a:cxn>
                  <a:cxn ang="0">
                    <a:pos x="556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556" h="3159">
                    <a:moveTo>
                      <a:pt x="0" y="0"/>
                    </a:moveTo>
                    <a:lnTo>
                      <a:pt x="0" y="3159"/>
                    </a:lnTo>
                    <a:lnTo>
                      <a:pt x="556" y="3159"/>
                    </a:lnTo>
                    <a:lnTo>
                      <a:pt x="556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GB">
                  <a:solidFill>
                    <a:srgbClr val="FFFFFF"/>
                  </a:solidFill>
                </a:endParaRPr>
              </a:p>
            </p:txBody>
          </p:sp>
        </p:grpSp>
        <p:sp>
          <p:nvSpPr>
            <p:cNvPr id="6" name="Freeform 6"/>
            <p:cNvSpPr>
              <a:spLocks/>
            </p:cNvSpPr>
            <p:nvPr/>
          </p:nvSpPr>
          <p:spPr bwMode="ltGray">
            <a:xfrm>
              <a:off x="552" y="951"/>
              <a:ext cx="12" cy="42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420"/>
                </a:cxn>
                <a:cxn ang="0">
                  <a:pos x="12" y="420"/>
                </a:cxn>
                <a:cxn ang="0">
                  <a:pos x="1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2" h="420">
                  <a:moveTo>
                    <a:pt x="0" y="0"/>
                  </a:moveTo>
                  <a:lnTo>
                    <a:pt x="0" y="420"/>
                  </a:lnTo>
                  <a:lnTo>
                    <a:pt x="12" y="420"/>
                  </a:lnTo>
                  <a:lnTo>
                    <a:pt x="1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hlink"/>
                </a:gs>
                <a:gs pos="100000">
                  <a:schemeClr val="accent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7"/>
            <p:cNvSpPr>
              <a:spLocks/>
            </p:cNvSpPr>
            <p:nvPr/>
          </p:nvSpPr>
          <p:spPr bwMode="ltGray">
            <a:xfrm>
              <a:off x="767" y="1155"/>
              <a:ext cx="252" cy="12"/>
            </a:xfrm>
            <a:custGeom>
              <a:avLst/>
              <a:gdLst/>
              <a:ahLst/>
              <a:cxnLst>
                <a:cxn ang="0">
                  <a:pos x="251" y="0"/>
                </a:cxn>
                <a:cxn ang="0">
                  <a:pos x="0" y="0"/>
                </a:cxn>
                <a:cxn ang="0">
                  <a:pos x="0" y="12"/>
                </a:cxn>
                <a:cxn ang="0">
                  <a:pos x="251" y="12"/>
                </a:cxn>
                <a:cxn ang="0">
                  <a:pos x="251" y="0"/>
                </a:cxn>
                <a:cxn ang="0">
                  <a:pos x="251" y="0"/>
                </a:cxn>
              </a:cxnLst>
              <a:rect l="0" t="0" r="r" b="b"/>
              <a:pathLst>
                <a:path w="251" h="12">
                  <a:moveTo>
                    <a:pt x="251" y="0"/>
                  </a:moveTo>
                  <a:lnTo>
                    <a:pt x="0" y="0"/>
                  </a:lnTo>
                  <a:lnTo>
                    <a:pt x="0" y="12"/>
                  </a:lnTo>
                  <a:lnTo>
                    <a:pt x="251" y="12"/>
                  </a:lnTo>
                  <a:lnTo>
                    <a:pt x="251" y="0"/>
                  </a:lnTo>
                  <a:lnTo>
                    <a:pt x="25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8" name="Freeform 8"/>
            <p:cNvSpPr>
              <a:spLocks/>
            </p:cNvSpPr>
            <p:nvPr/>
          </p:nvSpPr>
          <p:spPr bwMode="ltGray">
            <a:xfrm>
              <a:off x="0" y="1155"/>
              <a:ext cx="351" cy="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2"/>
                </a:cxn>
                <a:cxn ang="0">
                  <a:pos x="251" y="12"/>
                </a:cxn>
                <a:cxn ang="0">
                  <a:pos x="251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51" h="12">
                  <a:moveTo>
                    <a:pt x="0" y="0"/>
                  </a:moveTo>
                  <a:lnTo>
                    <a:pt x="0" y="12"/>
                  </a:lnTo>
                  <a:lnTo>
                    <a:pt x="251" y="12"/>
                  </a:lnTo>
                  <a:lnTo>
                    <a:pt x="25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GB">
                <a:solidFill>
                  <a:srgbClr val="FFFFFF"/>
                </a:solidFill>
              </a:endParaRPr>
            </a:p>
          </p:txBody>
        </p:sp>
        <p:grpSp>
          <p:nvGrpSpPr>
            <p:cNvPr id="9" name="Group 9"/>
            <p:cNvGrpSpPr>
              <a:grpSpLocks/>
            </p:cNvGrpSpPr>
            <p:nvPr/>
          </p:nvGrpSpPr>
          <p:grpSpPr bwMode="auto">
            <a:xfrm>
              <a:off x="348" y="4"/>
              <a:ext cx="5410" cy="4316"/>
              <a:chOff x="348" y="4"/>
              <a:chExt cx="5410" cy="4316"/>
            </a:xfrm>
          </p:grpSpPr>
          <p:sp>
            <p:nvSpPr>
              <p:cNvPr id="10" name="Freeform 10"/>
              <p:cNvSpPr>
                <a:spLocks/>
              </p:cNvSpPr>
              <p:nvPr/>
            </p:nvSpPr>
            <p:spPr bwMode="ltGray">
              <a:xfrm>
                <a:off x="552" y="4"/>
                <a:ext cx="12" cy="695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0" y="0"/>
                  </a:cxn>
                  <a:cxn ang="0">
                    <a:pos x="0" y="695"/>
                  </a:cxn>
                  <a:cxn ang="0">
                    <a:pos x="12" y="695"/>
                  </a:cxn>
                  <a:cxn ang="0">
                    <a:pos x="12" y="0"/>
                  </a:cxn>
                  <a:cxn ang="0">
                    <a:pos x="12" y="0"/>
                  </a:cxn>
                </a:cxnLst>
                <a:rect l="0" t="0" r="r" b="b"/>
                <a:pathLst>
                  <a:path w="12" h="695">
                    <a:moveTo>
                      <a:pt x="12" y="0"/>
                    </a:moveTo>
                    <a:lnTo>
                      <a:pt x="0" y="0"/>
                    </a:lnTo>
                    <a:lnTo>
                      <a:pt x="0" y="695"/>
                    </a:lnTo>
                    <a:lnTo>
                      <a:pt x="12" y="695"/>
                    </a:lnTo>
                    <a:lnTo>
                      <a:pt x="12" y="0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GB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Freeform 11"/>
              <p:cNvSpPr>
                <a:spLocks/>
              </p:cNvSpPr>
              <p:nvPr/>
            </p:nvSpPr>
            <p:spPr bwMode="ltGray">
              <a:xfrm>
                <a:off x="552" y="1623"/>
                <a:ext cx="12" cy="2697"/>
              </a:xfrm>
              <a:custGeom>
                <a:avLst/>
                <a:gdLst/>
                <a:ahLst/>
                <a:cxnLst>
                  <a:cxn ang="0">
                    <a:pos x="0" y="2697"/>
                  </a:cxn>
                  <a:cxn ang="0">
                    <a:pos x="12" y="2697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2697"/>
                  </a:cxn>
                  <a:cxn ang="0">
                    <a:pos x="0" y="2697"/>
                  </a:cxn>
                </a:cxnLst>
                <a:rect l="0" t="0" r="r" b="b"/>
                <a:pathLst>
                  <a:path w="12" h="2697">
                    <a:moveTo>
                      <a:pt x="0" y="2697"/>
                    </a:moveTo>
                    <a:lnTo>
                      <a:pt x="12" y="2697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697"/>
                    </a:lnTo>
                    <a:lnTo>
                      <a:pt x="0" y="2697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GB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Freeform 12"/>
              <p:cNvSpPr>
                <a:spLocks/>
              </p:cNvSpPr>
              <p:nvPr/>
            </p:nvSpPr>
            <p:spPr bwMode="ltGray">
              <a:xfrm>
                <a:off x="1019" y="1155"/>
                <a:ext cx="4739" cy="12"/>
              </a:xfrm>
              <a:custGeom>
                <a:avLst/>
                <a:gdLst/>
                <a:ahLst/>
                <a:cxnLst>
                  <a:cxn ang="0">
                    <a:pos x="4724" y="0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4724" y="12"/>
                  </a:cxn>
                  <a:cxn ang="0">
                    <a:pos x="4724" y="0"/>
                  </a:cxn>
                  <a:cxn ang="0">
                    <a:pos x="4724" y="0"/>
                  </a:cxn>
                </a:cxnLst>
                <a:rect l="0" t="0" r="r" b="b"/>
                <a:pathLst>
                  <a:path w="4724" h="12">
                    <a:moveTo>
                      <a:pt x="4724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4724" y="12"/>
                    </a:lnTo>
                    <a:lnTo>
                      <a:pt x="4724" y="0"/>
                    </a:lnTo>
                    <a:lnTo>
                      <a:pt x="47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GB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Freeform 13"/>
              <p:cNvSpPr>
                <a:spLocks/>
              </p:cNvSpPr>
              <p:nvPr/>
            </p:nvSpPr>
            <p:spPr bwMode="ltGray">
              <a:xfrm>
                <a:off x="552" y="1371"/>
                <a:ext cx="12" cy="252"/>
              </a:xfrm>
              <a:custGeom>
                <a:avLst/>
                <a:gdLst/>
                <a:ahLst/>
                <a:cxnLst>
                  <a:cxn ang="0">
                    <a:pos x="0" y="252"/>
                  </a:cxn>
                  <a:cxn ang="0">
                    <a:pos x="12" y="252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252"/>
                  </a:cxn>
                  <a:cxn ang="0">
                    <a:pos x="0" y="252"/>
                  </a:cxn>
                </a:cxnLst>
                <a:rect l="0" t="0" r="r" b="b"/>
                <a:pathLst>
                  <a:path w="12" h="252">
                    <a:moveTo>
                      <a:pt x="0" y="252"/>
                    </a:moveTo>
                    <a:lnTo>
                      <a:pt x="12" y="252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52"/>
                    </a:lnTo>
                    <a:lnTo>
                      <a:pt x="0" y="25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GB">
                  <a:solidFill>
                    <a:srgbClr val="FFFFFF"/>
                  </a:solidFill>
                </a:endParaRPr>
              </a:p>
            </p:txBody>
          </p:sp>
          <p:sp>
            <p:nvSpPr>
              <p:cNvPr id="14" name="Freeform 14"/>
              <p:cNvSpPr>
                <a:spLocks/>
              </p:cNvSpPr>
              <p:nvPr/>
            </p:nvSpPr>
            <p:spPr bwMode="ltGray">
              <a:xfrm>
                <a:off x="552" y="699"/>
                <a:ext cx="12" cy="252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0" y="0"/>
                  </a:cxn>
                  <a:cxn ang="0">
                    <a:pos x="0" y="252"/>
                  </a:cxn>
                  <a:cxn ang="0">
                    <a:pos x="12" y="252"/>
                  </a:cxn>
                  <a:cxn ang="0">
                    <a:pos x="12" y="0"/>
                  </a:cxn>
                  <a:cxn ang="0">
                    <a:pos x="12" y="0"/>
                  </a:cxn>
                </a:cxnLst>
                <a:rect l="0" t="0" r="r" b="b"/>
                <a:pathLst>
                  <a:path w="12" h="252">
                    <a:moveTo>
                      <a:pt x="12" y="0"/>
                    </a:moveTo>
                    <a:lnTo>
                      <a:pt x="0" y="0"/>
                    </a:lnTo>
                    <a:lnTo>
                      <a:pt x="0" y="252"/>
                    </a:lnTo>
                    <a:lnTo>
                      <a:pt x="12" y="252"/>
                    </a:lnTo>
                    <a:lnTo>
                      <a:pt x="12" y="0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GB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Freeform 15"/>
              <p:cNvSpPr>
                <a:spLocks/>
              </p:cNvSpPr>
              <p:nvPr/>
            </p:nvSpPr>
            <p:spPr bwMode="ltGray">
              <a:xfrm>
                <a:off x="348" y="1155"/>
                <a:ext cx="419" cy="12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2"/>
                  </a:cxn>
                  <a:cxn ang="0">
                    <a:pos x="418" y="12"/>
                  </a:cxn>
                  <a:cxn ang="0">
                    <a:pos x="418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418" h="12">
                    <a:moveTo>
                      <a:pt x="0" y="0"/>
                    </a:moveTo>
                    <a:lnTo>
                      <a:pt x="0" y="12"/>
                    </a:lnTo>
                    <a:lnTo>
                      <a:pt x="418" y="12"/>
                    </a:lnTo>
                    <a:lnTo>
                      <a:pt x="418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GB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5136" name="Rectangle 16"/>
          <p:cNvSpPr>
            <a:spLocks noGrp="1" noChangeArrowheads="1"/>
          </p:cNvSpPr>
          <p:nvPr>
            <p:ph type="ctrTitle" sz="quarter"/>
          </p:nvPr>
        </p:nvSpPr>
        <p:spPr>
          <a:xfrm>
            <a:off x="1422400" y="1997076"/>
            <a:ext cx="9448800" cy="1431925"/>
          </a:xfrm>
        </p:spPr>
        <p:txBody>
          <a:bodyPr anchor="b"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5137" name="Rectangle 17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422400" y="3886200"/>
            <a:ext cx="85344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18" name="Rectangle 18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19" name="Rectangle 19"/>
          <p:cNvSpPr>
            <a:spLocks noGrp="1" noChangeArrowheads="1"/>
          </p:cNvSpPr>
          <p:nvPr>
            <p:ph type="ftr" sz="quarter" idx="11"/>
          </p:nvPr>
        </p:nvSpPr>
        <p:spPr>
          <a:xfrm>
            <a:off x="4470400" y="6248400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20" name="Rectangle 20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E3C5DC-194A-4E25-A4A0-1B93EFAA4182}" type="slidenum">
              <a:rPr lang="en-GB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77215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D2FB3F-7BF5-4D91-8C29-8531F8A707FF}" type="slidenum">
              <a:rPr lang="en-GB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103328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BCEC920-C5DF-45A2-86C8-F90861320DE1}" type="slidenum">
              <a:rPr lang="en-GB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56109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22400" y="1981200"/>
            <a:ext cx="4927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53200" y="1981200"/>
            <a:ext cx="4927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58DDF2-E884-4649-88BF-5BEA3ADFD0EF}" type="slidenum">
              <a:rPr lang="en-GB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79553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9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B3CE9F-2CBF-4B2D-890A-7CD55D51480C}" type="slidenum">
              <a:rPr lang="en-GB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64191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4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17EF0F-9AB9-4140-ADA8-E4FFEDFF07EF}" type="slidenum">
              <a:rPr lang="en-GB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36083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4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C1AE1F-A6C7-400D-95E7-22A3BDECD4B0}" type="slidenum">
              <a:rPr lang="en-GB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55080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D2E826-68FE-4ECE-9832-540102356B78}" type="slidenum">
              <a:rPr lang="en-GB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34465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5EF317-B740-41E8-BD99-56F0AC71218B}" type="slidenum">
              <a:rPr lang="en-GB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725442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0A90D4-4E8D-4B31-97DE-B8DAF29235F8}" type="slidenum">
              <a:rPr lang="en-GB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794708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66200" y="304800"/>
            <a:ext cx="2514600" cy="57912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22400" y="304800"/>
            <a:ext cx="7340600" cy="5791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EDFDDE-371D-40E4-B2D1-A60B89C208CE}" type="slidenum">
              <a:rPr lang="en-GB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607849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2400" y="304801"/>
            <a:ext cx="10058400" cy="14319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1422400" y="1981200"/>
            <a:ext cx="10058400" cy="4114800"/>
          </a:xfrm>
        </p:spPr>
        <p:txBody>
          <a:bodyPr/>
          <a:lstStyle/>
          <a:p>
            <a:pPr lvl="0"/>
            <a:endParaRPr lang="en-GB" noProof="0" smtClean="0"/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78042A-9331-4FD3-95B6-C6BF5BAB9187}" type="slidenum">
              <a:rPr lang="en-GB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5555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3F1513-1682-4820-938F-1F778944F726}" type="datetimeFigureOut">
              <a:rPr lang="en-GB" smtClean="0"/>
              <a:pPr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D4BA9A-88E1-4E3F-BE08-D5F8FE03E1C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40099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1" y="6350"/>
            <a:ext cx="12187767" cy="6851650"/>
            <a:chOff x="0" y="4"/>
            <a:chExt cx="5758" cy="4316"/>
          </a:xfrm>
        </p:grpSpPr>
        <p:sp>
          <p:nvSpPr>
            <p:cNvPr id="4099" name="Freeform 3"/>
            <p:cNvSpPr>
              <a:spLocks/>
            </p:cNvSpPr>
            <p:nvPr/>
          </p:nvSpPr>
          <p:spPr bwMode="hidden">
            <a:xfrm>
              <a:off x="558" y="1161"/>
              <a:ext cx="5200" cy="3159"/>
            </a:xfrm>
            <a:custGeom>
              <a:avLst/>
              <a:gdLst/>
              <a:ahLst/>
              <a:cxnLst>
                <a:cxn ang="0">
                  <a:pos x="0" y="3159"/>
                </a:cxn>
                <a:cxn ang="0">
                  <a:pos x="5184" y="3159"/>
                </a:cxn>
                <a:cxn ang="0">
                  <a:pos x="5184" y="0"/>
                </a:cxn>
                <a:cxn ang="0">
                  <a:pos x="0" y="0"/>
                </a:cxn>
                <a:cxn ang="0">
                  <a:pos x="0" y="3159"/>
                </a:cxn>
                <a:cxn ang="0">
                  <a:pos x="0" y="3159"/>
                </a:cxn>
              </a:cxnLst>
              <a:rect l="0" t="0" r="r" b="b"/>
              <a:pathLst>
                <a:path w="5184" h="3159">
                  <a:moveTo>
                    <a:pt x="0" y="3159"/>
                  </a:moveTo>
                  <a:lnTo>
                    <a:pt x="5184" y="3159"/>
                  </a:lnTo>
                  <a:lnTo>
                    <a:pt x="5184" y="0"/>
                  </a:lnTo>
                  <a:lnTo>
                    <a:pt x="0" y="0"/>
                  </a:lnTo>
                  <a:lnTo>
                    <a:pt x="0" y="3159"/>
                  </a:lnTo>
                  <a:lnTo>
                    <a:pt x="0" y="315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4100" name="Freeform 4"/>
            <p:cNvSpPr>
              <a:spLocks/>
            </p:cNvSpPr>
            <p:nvPr/>
          </p:nvSpPr>
          <p:spPr bwMode="hidden">
            <a:xfrm>
              <a:off x="0" y="1161"/>
              <a:ext cx="558" cy="315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3159"/>
                </a:cxn>
                <a:cxn ang="0">
                  <a:pos x="556" y="3159"/>
                </a:cxn>
                <a:cxn ang="0">
                  <a:pos x="55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56" h="3159">
                  <a:moveTo>
                    <a:pt x="0" y="0"/>
                  </a:moveTo>
                  <a:lnTo>
                    <a:pt x="0" y="3159"/>
                  </a:lnTo>
                  <a:lnTo>
                    <a:pt x="556" y="3159"/>
                  </a:lnTo>
                  <a:lnTo>
                    <a:pt x="55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en-GB">
                <a:solidFill>
                  <a:srgbClr val="FFFFFF"/>
                </a:solidFill>
              </a:endParaRPr>
            </a:p>
          </p:txBody>
        </p:sp>
        <p:grpSp>
          <p:nvGrpSpPr>
            <p:cNvPr id="1034" name="Group 5"/>
            <p:cNvGrpSpPr>
              <a:grpSpLocks/>
            </p:cNvGrpSpPr>
            <p:nvPr userDrawn="1"/>
          </p:nvGrpSpPr>
          <p:grpSpPr bwMode="auto">
            <a:xfrm>
              <a:off x="0" y="4"/>
              <a:ext cx="5758" cy="4316"/>
              <a:chOff x="0" y="4"/>
              <a:chExt cx="5758" cy="4316"/>
            </a:xfrm>
          </p:grpSpPr>
          <p:sp>
            <p:nvSpPr>
              <p:cNvPr id="4102" name="Freeform 6"/>
              <p:cNvSpPr>
                <a:spLocks/>
              </p:cNvSpPr>
              <p:nvPr/>
            </p:nvSpPr>
            <p:spPr bwMode="ltGray">
              <a:xfrm>
                <a:off x="552" y="4"/>
                <a:ext cx="12" cy="695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0" y="0"/>
                  </a:cxn>
                  <a:cxn ang="0">
                    <a:pos x="0" y="695"/>
                  </a:cxn>
                  <a:cxn ang="0">
                    <a:pos x="12" y="695"/>
                  </a:cxn>
                  <a:cxn ang="0">
                    <a:pos x="12" y="0"/>
                  </a:cxn>
                  <a:cxn ang="0">
                    <a:pos x="12" y="0"/>
                  </a:cxn>
                </a:cxnLst>
                <a:rect l="0" t="0" r="r" b="b"/>
                <a:pathLst>
                  <a:path w="12" h="695">
                    <a:moveTo>
                      <a:pt x="12" y="0"/>
                    </a:moveTo>
                    <a:lnTo>
                      <a:pt x="0" y="0"/>
                    </a:lnTo>
                    <a:lnTo>
                      <a:pt x="0" y="695"/>
                    </a:lnTo>
                    <a:lnTo>
                      <a:pt x="12" y="695"/>
                    </a:lnTo>
                    <a:lnTo>
                      <a:pt x="12" y="0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GB">
                  <a:solidFill>
                    <a:srgbClr val="FFFFFF"/>
                  </a:solidFill>
                </a:endParaRPr>
              </a:p>
            </p:txBody>
          </p:sp>
          <p:sp>
            <p:nvSpPr>
              <p:cNvPr id="4103" name="Freeform 7"/>
              <p:cNvSpPr>
                <a:spLocks/>
              </p:cNvSpPr>
              <p:nvPr/>
            </p:nvSpPr>
            <p:spPr bwMode="ltGray">
              <a:xfrm>
                <a:off x="552" y="1623"/>
                <a:ext cx="12" cy="2697"/>
              </a:xfrm>
              <a:custGeom>
                <a:avLst/>
                <a:gdLst/>
                <a:ahLst/>
                <a:cxnLst>
                  <a:cxn ang="0">
                    <a:pos x="0" y="2697"/>
                  </a:cxn>
                  <a:cxn ang="0">
                    <a:pos x="12" y="2697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2697"/>
                  </a:cxn>
                  <a:cxn ang="0">
                    <a:pos x="0" y="2697"/>
                  </a:cxn>
                </a:cxnLst>
                <a:rect l="0" t="0" r="r" b="b"/>
                <a:pathLst>
                  <a:path w="12" h="2697">
                    <a:moveTo>
                      <a:pt x="0" y="2697"/>
                    </a:moveTo>
                    <a:lnTo>
                      <a:pt x="12" y="2697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697"/>
                    </a:lnTo>
                    <a:lnTo>
                      <a:pt x="0" y="2697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GB">
                  <a:solidFill>
                    <a:srgbClr val="FFFFFF"/>
                  </a:solidFill>
                </a:endParaRPr>
              </a:p>
            </p:txBody>
          </p:sp>
          <p:sp>
            <p:nvSpPr>
              <p:cNvPr id="4104" name="Freeform 8"/>
              <p:cNvSpPr>
                <a:spLocks/>
              </p:cNvSpPr>
              <p:nvPr/>
            </p:nvSpPr>
            <p:spPr bwMode="ltGray">
              <a:xfrm>
                <a:off x="1019" y="1155"/>
                <a:ext cx="4739" cy="12"/>
              </a:xfrm>
              <a:custGeom>
                <a:avLst/>
                <a:gdLst/>
                <a:ahLst/>
                <a:cxnLst>
                  <a:cxn ang="0">
                    <a:pos x="4724" y="0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4724" y="12"/>
                  </a:cxn>
                  <a:cxn ang="0">
                    <a:pos x="4724" y="0"/>
                  </a:cxn>
                  <a:cxn ang="0">
                    <a:pos x="4724" y="0"/>
                  </a:cxn>
                </a:cxnLst>
                <a:rect l="0" t="0" r="r" b="b"/>
                <a:pathLst>
                  <a:path w="4724" h="12">
                    <a:moveTo>
                      <a:pt x="4724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4724" y="12"/>
                    </a:lnTo>
                    <a:lnTo>
                      <a:pt x="4724" y="0"/>
                    </a:lnTo>
                    <a:lnTo>
                      <a:pt x="47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GB">
                  <a:solidFill>
                    <a:srgbClr val="FFFFFF"/>
                  </a:solidFill>
                </a:endParaRPr>
              </a:p>
            </p:txBody>
          </p:sp>
          <p:sp>
            <p:nvSpPr>
              <p:cNvPr id="4105" name="Freeform 9"/>
              <p:cNvSpPr>
                <a:spLocks/>
              </p:cNvSpPr>
              <p:nvPr/>
            </p:nvSpPr>
            <p:spPr bwMode="ltGray">
              <a:xfrm>
                <a:off x="552" y="1371"/>
                <a:ext cx="12" cy="252"/>
              </a:xfrm>
              <a:custGeom>
                <a:avLst/>
                <a:gdLst/>
                <a:ahLst/>
                <a:cxnLst>
                  <a:cxn ang="0">
                    <a:pos x="0" y="252"/>
                  </a:cxn>
                  <a:cxn ang="0">
                    <a:pos x="12" y="252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252"/>
                  </a:cxn>
                  <a:cxn ang="0">
                    <a:pos x="0" y="252"/>
                  </a:cxn>
                </a:cxnLst>
                <a:rect l="0" t="0" r="r" b="b"/>
                <a:pathLst>
                  <a:path w="12" h="252">
                    <a:moveTo>
                      <a:pt x="0" y="252"/>
                    </a:moveTo>
                    <a:lnTo>
                      <a:pt x="12" y="252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52"/>
                    </a:lnTo>
                    <a:lnTo>
                      <a:pt x="0" y="25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GB">
                  <a:solidFill>
                    <a:srgbClr val="FFFFFF"/>
                  </a:solidFill>
                </a:endParaRPr>
              </a:p>
            </p:txBody>
          </p:sp>
          <p:sp>
            <p:nvSpPr>
              <p:cNvPr id="4106" name="Freeform 10"/>
              <p:cNvSpPr>
                <a:spLocks/>
              </p:cNvSpPr>
              <p:nvPr/>
            </p:nvSpPr>
            <p:spPr bwMode="ltGray">
              <a:xfrm>
                <a:off x="552" y="699"/>
                <a:ext cx="12" cy="252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0" y="0"/>
                  </a:cxn>
                  <a:cxn ang="0">
                    <a:pos x="0" y="252"/>
                  </a:cxn>
                  <a:cxn ang="0">
                    <a:pos x="12" y="252"/>
                  </a:cxn>
                  <a:cxn ang="0">
                    <a:pos x="12" y="0"/>
                  </a:cxn>
                  <a:cxn ang="0">
                    <a:pos x="12" y="0"/>
                  </a:cxn>
                </a:cxnLst>
                <a:rect l="0" t="0" r="r" b="b"/>
                <a:pathLst>
                  <a:path w="12" h="252">
                    <a:moveTo>
                      <a:pt x="12" y="0"/>
                    </a:moveTo>
                    <a:lnTo>
                      <a:pt x="0" y="0"/>
                    </a:lnTo>
                    <a:lnTo>
                      <a:pt x="0" y="252"/>
                    </a:lnTo>
                    <a:lnTo>
                      <a:pt x="12" y="252"/>
                    </a:lnTo>
                    <a:lnTo>
                      <a:pt x="12" y="0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GB">
                  <a:solidFill>
                    <a:srgbClr val="FFFFFF"/>
                  </a:solidFill>
                </a:endParaRPr>
              </a:p>
            </p:txBody>
          </p:sp>
          <p:sp>
            <p:nvSpPr>
              <p:cNvPr id="4107" name="Freeform 11"/>
              <p:cNvSpPr>
                <a:spLocks/>
              </p:cNvSpPr>
              <p:nvPr/>
            </p:nvSpPr>
            <p:spPr bwMode="ltGray">
              <a:xfrm>
                <a:off x="552" y="951"/>
                <a:ext cx="12" cy="42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420"/>
                  </a:cxn>
                  <a:cxn ang="0">
                    <a:pos x="12" y="420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12" h="420">
                    <a:moveTo>
                      <a:pt x="0" y="0"/>
                    </a:moveTo>
                    <a:lnTo>
                      <a:pt x="0" y="420"/>
                    </a:lnTo>
                    <a:lnTo>
                      <a:pt x="12" y="42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GB">
                  <a:solidFill>
                    <a:srgbClr val="FFFFFF"/>
                  </a:solidFill>
                </a:endParaRPr>
              </a:p>
            </p:txBody>
          </p:sp>
          <p:sp>
            <p:nvSpPr>
              <p:cNvPr id="4108" name="Freeform 12"/>
              <p:cNvSpPr>
                <a:spLocks/>
              </p:cNvSpPr>
              <p:nvPr/>
            </p:nvSpPr>
            <p:spPr bwMode="ltGray">
              <a:xfrm>
                <a:off x="0" y="1155"/>
                <a:ext cx="351" cy="12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2"/>
                  </a:cxn>
                  <a:cxn ang="0">
                    <a:pos x="251" y="12"/>
                  </a:cxn>
                  <a:cxn ang="0">
                    <a:pos x="251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251" h="12">
                    <a:moveTo>
                      <a:pt x="0" y="0"/>
                    </a:moveTo>
                    <a:lnTo>
                      <a:pt x="0" y="12"/>
                    </a:lnTo>
                    <a:lnTo>
                      <a:pt x="251" y="12"/>
                    </a:lnTo>
                    <a:lnTo>
                      <a:pt x="251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GB">
                  <a:solidFill>
                    <a:srgbClr val="FFFFFF"/>
                  </a:solidFill>
                </a:endParaRPr>
              </a:p>
            </p:txBody>
          </p:sp>
          <p:sp>
            <p:nvSpPr>
              <p:cNvPr id="4109" name="Freeform 13"/>
              <p:cNvSpPr>
                <a:spLocks/>
              </p:cNvSpPr>
              <p:nvPr/>
            </p:nvSpPr>
            <p:spPr bwMode="ltGray">
              <a:xfrm>
                <a:off x="767" y="1155"/>
                <a:ext cx="252" cy="12"/>
              </a:xfrm>
              <a:custGeom>
                <a:avLst/>
                <a:gdLst/>
                <a:ahLst/>
                <a:cxnLst>
                  <a:cxn ang="0">
                    <a:pos x="251" y="0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251" y="12"/>
                  </a:cxn>
                  <a:cxn ang="0">
                    <a:pos x="251" y="0"/>
                  </a:cxn>
                  <a:cxn ang="0">
                    <a:pos x="251" y="0"/>
                  </a:cxn>
                </a:cxnLst>
                <a:rect l="0" t="0" r="r" b="b"/>
                <a:pathLst>
                  <a:path w="251" h="12">
                    <a:moveTo>
                      <a:pt x="251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251" y="12"/>
                    </a:lnTo>
                    <a:lnTo>
                      <a:pt x="251" y="0"/>
                    </a:lnTo>
                    <a:lnTo>
                      <a:pt x="251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GB">
                  <a:solidFill>
                    <a:srgbClr val="FFFFFF"/>
                  </a:solidFill>
                </a:endParaRPr>
              </a:p>
            </p:txBody>
          </p:sp>
          <p:sp>
            <p:nvSpPr>
              <p:cNvPr id="4110" name="Freeform 14"/>
              <p:cNvSpPr>
                <a:spLocks/>
              </p:cNvSpPr>
              <p:nvPr/>
            </p:nvSpPr>
            <p:spPr bwMode="ltGray">
              <a:xfrm>
                <a:off x="348" y="1155"/>
                <a:ext cx="419" cy="12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2"/>
                  </a:cxn>
                  <a:cxn ang="0">
                    <a:pos x="418" y="12"/>
                  </a:cxn>
                  <a:cxn ang="0">
                    <a:pos x="418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418" h="12">
                    <a:moveTo>
                      <a:pt x="0" y="0"/>
                    </a:moveTo>
                    <a:lnTo>
                      <a:pt x="0" y="12"/>
                    </a:lnTo>
                    <a:lnTo>
                      <a:pt x="418" y="12"/>
                    </a:lnTo>
                    <a:lnTo>
                      <a:pt x="418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GB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4111" name="Rectangle 15"/>
          <p:cNvSpPr>
            <a:spLocks noGrp="1" noChangeArrowheads="1"/>
          </p:cNvSpPr>
          <p:nvPr>
            <p:ph type="title"/>
          </p:nvPr>
        </p:nvSpPr>
        <p:spPr bwMode="auto">
          <a:xfrm>
            <a:off x="1422400" y="304801"/>
            <a:ext cx="10058400" cy="143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4112" name="Rectangle 16"/>
          <p:cNvSpPr>
            <a:spLocks noGrp="1" noChangeArrowheads="1"/>
          </p:cNvSpPr>
          <p:nvPr>
            <p:ph type="body" idx="1"/>
          </p:nvPr>
        </p:nvSpPr>
        <p:spPr bwMode="auto">
          <a:xfrm>
            <a:off x="1422400" y="1981200"/>
            <a:ext cx="10058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4113" name="Rectangle 1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422400" y="6248400"/>
            <a:ext cx="2540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4114" name="Rectangle 1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572000" y="6248400"/>
            <a:ext cx="3860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4115" name="Rectangle 1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940800" y="6248400"/>
            <a:ext cx="2540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3EE1D26-7E29-4C18-A468-7E22E2F13F90}" type="slidenum">
              <a:rPr lang="en-GB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3217559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731151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2471351"/>
            <a:ext cx="9144000" cy="2786449"/>
          </a:xfrm>
        </p:spPr>
        <p:txBody>
          <a:bodyPr>
            <a:normAutofit/>
          </a:bodyPr>
          <a:lstStyle/>
          <a:p>
            <a:r>
              <a:rPr lang="en-GB" sz="4000" smtClean="0"/>
              <a:t>Health</a:t>
            </a:r>
            <a:r>
              <a:rPr lang="en-GB" sz="4000" dirty="0" smtClean="0"/>
              <a:t>, Fitness and Physical Activity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9090737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Health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Health is a state of complete physical, mental and social well-being and not merely the absence of disease or infirmity (WHO, 1948).</a:t>
            </a:r>
          </a:p>
          <a:p>
            <a:pPr lvl="1"/>
            <a:r>
              <a:rPr lang="en-GB" dirty="0" smtClean="0"/>
              <a:t>Groundbreaking in 1948 – focused on wellbeing, not just disease.</a:t>
            </a:r>
          </a:p>
          <a:p>
            <a:pPr lvl="1"/>
            <a:r>
              <a:rPr lang="en-GB" dirty="0" smtClean="0"/>
              <a:t>Is this definition valid today?</a:t>
            </a:r>
          </a:p>
          <a:p>
            <a:pPr lvl="1"/>
            <a:r>
              <a:rPr lang="en-GB" dirty="0" smtClean="0"/>
              <a:t>Does anyone have “complete” wellbeing?</a:t>
            </a:r>
          </a:p>
          <a:p>
            <a:pPr lvl="1"/>
            <a:r>
              <a:rPr lang="en-GB" dirty="0" smtClean="0"/>
              <a:t>If not, does this increase the number of ‘diseases’ that we have?</a:t>
            </a:r>
          </a:p>
          <a:p>
            <a:pPr lvl="1"/>
            <a:r>
              <a:rPr lang="en-GB" dirty="0" smtClean="0"/>
              <a:t>Does this support the </a:t>
            </a:r>
            <a:r>
              <a:rPr lang="en-GB" dirty="0" err="1" smtClean="0"/>
              <a:t>medicalisation</a:t>
            </a:r>
            <a:r>
              <a:rPr lang="en-GB" dirty="0" smtClean="0"/>
              <a:t> of health and play into the hands of the pharmaceutical and medical technology industries?</a:t>
            </a:r>
          </a:p>
          <a:p>
            <a:pPr lvl="1"/>
            <a:r>
              <a:rPr lang="en-GB" dirty="0" smtClean="0"/>
              <a:t>Is obesity a disease? </a:t>
            </a:r>
            <a:r>
              <a:rPr lang="en-GB" dirty="0" smtClean="0"/>
              <a:t>Is anxiety a disease? </a:t>
            </a:r>
            <a:r>
              <a:rPr lang="en-GB" dirty="0" smtClean="0"/>
              <a:t>Is prediabetes a disease?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Physical Fitness &amp; Physical 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Physical fitness: A set of attributes that people have or achieve that relates to the ability to perform physical activity.</a:t>
            </a:r>
          </a:p>
          <a:p>
            <a:r>
              <a:rPr lang="en-GB" dirty="0" smtClean="0"/>
              <a:t>Physical activity: Any bodily movement produced by skeletal muscles that results in an increase in energy expenditure.</a:t>
            </a:r>
          </a:p>
          <a:p>
            <a:pPr lvl="1"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Physical Fitness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Physical fitness:</a:t>
            </a:r>
          </a:p>
          <a:p>
            <a:pPr lvl="1"/>
            <a:r>
              <a:rPr lang="en-GB" dirty="0" smtClean="0"/>
              <a:t>Physical fitness is determined by a combination of genetic and behavioural factors.</a:t>
            </a:r>
          </a:p>
          <a:p>
            <a:pPr lvl="1"/>
            <a:r>
              <a:rPr lang="en-GB" dirty="0" smtClean="0"/>
              <a:t>‘Good’ physical fitness is related to better sport and athletic performance and health</a:t>
            </a:r>
          </a:p>
          <a:p>
            <a:pPr lvl="2"/>
            <a:r>
              <a:rPr lang="en-GB" dirty="0" smtClean="0"/>
              <a:t>Performance-related fitness</a:t>
            </a:r>
          </a:p>
          <a:p>
            <a:pPr lvl="2"/>
            <a:r>
              <a:rPr lang="en-GB" dirty="0" smtClean="0"/>
              <a:t>Health-related fitness (certain traits that are related to better health and a reduced risk of </a:t>
            </a:r>
            <a:r>
              <a:rPr lang="en-GB" dirty="0" err="1" smtClean="0"/>
              <a:t>hypokinetic</a:t>
            </a:r>
            <a:r>
              <a:rPr lang="en-GB" dirty="0" smtClean="0"/>
              <a:t> disease and premature mortality)</a:t>
            </a:r>
          </a:p>
          <a:p>
            <a:pPr lvl="2"/>
            <a:endParaRPr lang="en-GB" dirty="0" smtClean="0"/>
          </a:p>
          <a:p>
            <a:pPr>
              <a:buNone/>
            </a:pPr>
            <a:r>
              <a:rPr lang="en-GB" dirty="0" smtClean="0"/>
              <a:t>TASK:</a:t>
            </a:r>
          </a:p>
          <a:p>
            <a:pPr>
              <a:buNone/>
            </a:pPr>
            <a:r>
              <a:rPr lang="en-GB" dirty="0" smtClean="0"/>
              <a:t>Identify the ‘main’ components of performance-related and health-related fitness.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24417" y="115891"/>
            <a:ext cx="11184467" cy="649287"/>
          </a:xfrm>
        </p:spPr>
        <p:txBody>
          <a:bodyPr/>
          <a:lstStyle/>
          <a:p>
            <a:pPr>
              <a:defRPr/>
            </a:pPr>
            <a:r>
              <a:rPr lang="en-GB" sz="2800" dirty="0" smtClean="0">
                <a:solidFill>
                  <a:srgbClr val="FFFF00"/>
                </a:solidFill>
              </a:rPr>
              <a:t>Physical Activity and Health-Related Fitness</a:t>
            </a:r>
            <a:endParaRPr lang="en-GB" sz="2800" dirty="0">
              <a:solidFill>
                <a:srgbClr val="FFFF00"/>
              </a:solidFill>
            </a:endParaRPr>
          </a:p>
        </p:txBody>
      </p:sp>
      <p:sp>
        <p:nvSpPr>
          <p:cNvPr id="18435" name="TextBox 4"/>
          <p:cNvSpPr txBox="1">
            <a:spLocks noChangeArrowheads="1"/>
          </p:cNvSpPr>
          <p:nvPr/>
        </p:nvSpPr>
        <p:spPr bwMode="auto">
          <a:xfrm>
            <a:off x="719667" y="981078"/>
            <a:ext cx="3800656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mtClean="0">
                <a:solidFill>
                  <a:srgbClr val="FFFFFF"/>
                </a:solidFill>
              </a:rPr>
              <a:t>PHYSICAL ACTIVITY &amp; 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mtClean="0">
                <a:solidFill>
                  <a:srgbClr val="FFFFFF"/>
                </a:solidFill>
              </a:rPr>
              <a:t>REDUCED SEDENTARY BEHAVIOUR</a:t>
            </a:r>
          </a:p>
        </p:txBody>
      </p:sp>
      <p:sp>
        <p:nvSpPr>
          <p:cNvPr id="6" name="Rectangle 5"/>
          <p:cNvSpPr/>
          <p:nvPr/>
        </p:nvSpPr>
        <p:spPr>
          <a:xfrm>
            <a:off x="719669" y="981075"/>
            <a:ext cx="4993217" cy="6477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18437" name="TextBox 10"/>
          <p:cNvSpPr txBox="1">
            <a:spLocks noChangeArrowheads="1"/>
          </p:cNvSpPr>
          <p:nvPr/>
        </p:nvSpPr>
        <p:spPr bwMode="auto">
          <a:xfrm>
            <a:off x="6479118" y="981078"/>
            <a:ext cx="691215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mtClean="0">
                <a:solidFill>
                  <a:srgbClr val="FFFFFF"/>
                </a:solidFill>
              </a:rPr>
              <a:t>Type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mtClean="0">
                <a:solidFill>
                  <a:srgbClr val="FFFFFF"/>
                </a:solidFill>
              </a:rPr>
              <a:t>Dose</a:t>
            </a:r>
          </a:p>
        </p:txBody>
      </p:sp>
      <p:sp>
        <p:nvSpPr>
          <p:cNvPr id="18438" name="TextBox 11"/>
          <p:cNvSpPr txBox="1">
            <a:spLocks noChangeArrowheads="1"/>
          </p:cNvSpPr>
          <p:nvPr/>
        </p:nvSpPr>
        <p:spPr bwMode="auto">
          <a:xfrm>
            <a:off x="9745136" y="836614"/>
            <a:ext cx="1236685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mtClean="0">
                <a:solidFill>
                  <a:srgbClr val="FFFFFF"/>
                </a:solidFill>
              </a:rPr>
              <a:t>Frequency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mtClean="0">
                <a:solidFill>
                  <a:srgbClr val="FFFFFF"/>
                </a:solidFill>
              </a:rPr>
              <a:t>Duration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mtClean="0">
                <a:solidFill>
                  <a:srgbClr val="FFFFFF"/>
                </a:solidFill>
              </a:rPr>
              <a:t>Intensity</a:t>
            </a:r>
          </a:p>
        </p:txBody>
      </p:sp>
      <p:sp>
        <p:nvSpPr>
          <p:cNvPr id="13" name="Rectangle 12"/>
          <p:cNvSpPr/>
          <p:nvPr/>
        </p:nvSpPr>
        <p:spPr>
          <a:xfrm>
            <a:off x="6383869" y="981075"/>
            <a:ext cx="1248833" cy="6477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9647769" y="836613"/>
            <a:ext cx="1919817" cy="100806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srgbClr val="FFFFFF"/>
              </a:solidFill>
            </a:endParaRPr>
          </a:p>
        </p:txBody>
      </p:sp>
      <p:cxnSp>
        <p:nvCxnSpPr>
          <p:cNvPr id="16" name="Straight Connector 15"/>
          <p:cNvCxnSpPr>
            <a:stCxn id="6" idx="3"/>
            <a:endCxn id="13" idx="1"/>
          </p:cNvCxnSpPr>
          <p:nvPr/>
        </p:nvCxnSpPr>
        <p:spPr>
          <a:xfrm>
            <a:off x="5712886" y="1304925"/>
            <a:ext cx="67098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442" name="TextBox 24"/>
          <p:cNvSpPr txBox="1">
            <a:spLocks noChangeArrowheads="1"/>
          </p:cNvSpPr>
          <p:nvPr/>
        </p:nvSpPr>
        <p:spPr bwMode="auto">
          <a:xfrm>
            <a:off x="143933" y="2492378"/>
            <a:ext cx="3673442" cy="3693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b="1" dirty="0" smtClean="0">
                <a:solidFill>
                  <a:srgbClr val="FFFF00"/>
                </a:solidFill>
              </a:rPr>
              <a:t>Morphological Component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dirty="0" smtClean="0">
                <a:solidFill>
                  <a:srgbClr val="FFFFFF"/>
                </a:solidFill>
              </a:rPr>
              <a:t>Weight for height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dirty="0" smtClean="0">
                <a:solidFill>
                  <a:srgbClr val="FFFFFF"/>
                </a:solidFill>
              </a:rPr>
              <a:t>% body fat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dirty="0" smtClean="0">
                <a:solidFill>
                  <a:srgbClr val="FFFFFF"/>
                </a:solidFill>
              </a:rPr>
              <a:t>Fat distribution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dirty="0" smtClean="0">
                <a:solidFill>
                  <a:srgbClr val="FFFFFF"/>
                </a:solidFill>
              </a:rPr>
              <a:t>Bone density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dirty="0" smtClean="0">
                <a:solidFill>
                  <a:srgbClr val="FFFFFF"/>
                </a:solidFill>
              </a:rPr>
              <a:t>Flexibility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dirty="0" smtClean="0">
              <a:solidFill>
                <a:srgbClr val="FFFFFF"/>
              </a:solidFill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b="1" dirty="0" smtClean="0">
                <a:solidFill>
                  <a:srgbClr val="FFFF00"/>
                </a:solidFill>
              </a:rPr>
              <a:t>Cardiorespiratory Component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dirty="0" smtClean="0">
                <a:solidFill>
                  <a:srgbClr val="FFFFFF"/>
                </a:solidFill>
              </a:rPr>
              <a:t>Submaximal exercise capacity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dirty="0" smtClean="0">
                <a:solidFill>
                  <a:srgbClr val="FFFFFF"/>
                </a:solidFill>
              </a:rPr>
              <a:t>Maximal aerobic capacity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dirty="0" smtClean="0">
                <a:solidFill>
                  <a:srgbClr val="FFFFFF"/>
                </a:solidFill>
              </a:rPr>
              <a:t>Cardiac function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dirty="0" smtClean="0">
                <a:solidFill>
                  <a:srgbClr val="FFFFFF"/>
                </a:solidFill>
              </a:rPr>
              <a:t>Lung Function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dirty="0" smtClean="0">
                <a:solidFill>
                  <a:srgbClr val="FFFFFF"/>
                </a:solidFill>
              </a:rPr>
              <a:t>Blood Pressure</a:t>
            </a:r>
          </a:p>
        </p:txBody>
      </p:sp>
      <p:cxnSp>
        <p:nvCxnSpPr>
          <p:cNvPr id="33" name="Straight Connector 32"/>
          <p:cNvCxnSpPr>
            <a:stCxn id="13" idx="3"/>
          </p:cNvCxnSpPr>
          <p:nvPr/>
        </p:nvCxnSpPr>
        <p:spPr>
          <a:xfrm>
            <a:off x="7632700" y="1304928"/>
            <a:ext cx="2015067" cy="365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Rectangle 35"/>
          <p:cNvSpPr/>
          <p:nvPr/>
        </p:nvSpPr>
        <p:spPr>
          <a:xfrm>
            <a:off x="143933" y="2492375"/>
            <a:ext cx="8544984" cy="424973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18445" name="TextBox 36"/>
          <p:cNvSpPr txBox="1">
            <a:spLocks noChangeArrowheads="1"/>
          </p:cNvSpPr>
          <p:nvPr/>
        </p:nvSpPr>
        <p:spPr bwMode="auto">
          <a:xfrm>
            <a:off x="4847169" y="2636840"/>
            <a:ext cx="2926507" cy="3693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b="1" dirty="0" smtClean="0">
                <a:solidFill>
                  <a:srgbClr val="FFFF00"/>
                </a:solidFill>
              </a:rPr>
              <a:t>Muscular Component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dirty="0" smtClean="0">
                <a:solidFill>
                  <a:srgbClr val="FFFFFF"/>
                </a:solidFill>
              </a:rPr>
              <a:t>Strength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dirty="0" smtClean="0">
                <a:solidFill>
                  <a:srgbClr val="FFFFFF"/>
                </a:solidFill>
              </a:rPr>
              <a:t>Endurance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dirty="0" smtClean="0">
                <a:solidFill>
                  <a:srgbClr val="FFFFFF"/>
                </a:solidFill>
              </a:rPr>
              <a:t>Power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dirty="0" smtClean="0">
              <a:solidFill>
                <a:srgbClr val="FFFFFF"/>
              </a:solidFill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b="1" dirty="0" smtClean="0">
                <a:solidFill>
                  <a:srgbClr val="FFFF00"/>
                </a:solidFill>
              </a:rPr>
              <a:t>Motor Component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dirty="0" smtClean="0">
                <a:solidFill>
                  <a:srgbClr val="FFFFFF"/>
                </a:solidFill>
              </a:rPr>
              <a:t>Agility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dirty="0" smtClean="0">
                <a:solidFill>
                  <a:srgbClr val="FFFFFF"/>
                </a:solidFill>
              </a:rPr>
              <a:t>Balance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dirty="0" smtClean="0">
                <a:solidFill>
                  <a:srgbClr val="FFFFFF"/>
                </a:solidFill>
              </a:rPr>
              <a:t>Coordination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dirty="0" smtClean="0">
              <a:solidFill>
                <a:srgbClr val="FFFFFF"/>
              </a:solidFill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b="1" dirty="0" smtClean="0">
                <a:solidFill>
                  <a:srgbClr val="FFFF00"/>
                </a:solidFill>
              </a:rPr>
              <a:t>Metabolic Component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dirty="0" smtClean="0">
                <a:solidFill>
                  <a:srgbClr val="FFFFFF"/>
                </a:solidFill>
              </a:rPr>
              <a:t>Glucose control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dirty="0" smtClean="0">
                <a:solidFill>
                  <a:srgbClr val="FFFFFF"/>
                </a:solidFill>
              </a:rPr>
              <a:t>Lipids and lipoproteins</a:t>
            </a:r>
          </a:p>
        </p:txBody>
      </p:sp>
      <p:sp>
        <p:nvSpPr>
          <p:cNvPr id="18446" name="TextBox 39"/>
          <p:cNvSpPr txBox="1">
            <a:spLocks noChangeArrowheads="1"/>
          </p:cNvSpPr>
          <p:nvPr/>
        </p:nvSpPr>
        <p:spPr bwMode="auto">
          <a:xfrm>
            <a:off x="239186" y="1844675"/>
            <a:ext cx="681778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mtClean="0">
                <a:solidFill>
                  <a:srgbClr val="FFFF00"/>
                </a:solidFill>
              </a:rPr>
              <a:t>GENETICS – Responders and non-responders </a:t>
            </a:r>
          </a:p>
        </p:txBody>
      </p:sp>
      <p:sp>
        <p:nvSpPr>
          <p:cNvPr id="41" name="Rectangle 40"/>
          <p:cNvSpPr/>
          <p:nvPr/>
        </p:nvSpPr>
        <p:spPr>
          <a:xfrm>
            <a:off x="334433" y="1844675"/>
            <a:ext cx="6242051" cy="4318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srgbClr val="FFFFFF"/>
              </a:solidFill>
            </a:endParaRPr>
          </a:p>
        </p:txBody>
      </p:sp>
      <p:cxnSp>
        <p:nvCxnSpPr>
          <p:cNvPr id="43" name="Straight Connector 42"/>
          <p:cNvCxnSpPr>
            <a:stCxn id="6" idx="2"/>
          </p:cNvCxnSpPr>
          <p:nvPr/>
        </p:nvCxnSpPr>
        <p:spPr>
          <a:xfrm rot="5400000">
            <a:off x="3107267" y="1736725"/>
            <a:ext cx="2159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/>
          <p:cNvCxnSpPr/>
          <p:nvPr/>
        </p:nvCxnSpPr>
        <p:spPr>
          <a:xfrm rot="5400000">
            <a:off x="2243667" y="2384425"/>
            <a:ext cx="2159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450" name="TextBox 45"/>
          <p:cNvSpPr txBox="1">
            <a:spLocks noChangeArrowheads="1"/>
          </p:cNvSpPr>
          <p:nvPr/>
        </p:nvSpPr>
        <p:spPr bwMode="auto">
          <a:xfrm>
            <a:off x="527053" y="6308725"/>
            <a:ext cx="5021183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i="1" smtClean="0">
                <a:solidFill>
                  <a:srgbClr val="FFFFFF"/>
                </a:solidFill>
              </a:rPr>
              <a:t>From Bouchard, Shepherd and Stephens, 1994.</a:t>
            </a:r>
          </a:p>
        </p:txBody>
      </p:sp>
      <p:sp>
        <p:nvSpPr>
          <p:cNvPr id="18451" name="TextBox 46"/>
          <p:cNvSpPr txBox="1">
            <a:spLocks noChangeArrowheads="1"/>
          </p:cNvSpPr>
          <p:nvPr/>
        </p:nvSpPr>
        <p:spPr bwMode="auto">
          <a:xfrm>
            <a:off x="8688919" y="2565400"/>
            <a:ext cx="3263900" cy="25853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b="1" smtClean="0">
                <a:solidFill>
                  <a:srgbClr val="FFFFFF"/>
                </a:solidFill>
              </a:rPr>
              <a:t>Mental Component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mtClean="0">
                <a:solidFill>
                  <a:srgbClr val="FFFFFF"/>
                </a:solidFill>
              </a:rPr>
              <a:t>Stress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mtClean="0">
                <a:solidFill>
                  <a:srgbClr val="FFFFFF"/>
                </a:solidFill>
              </a:rPr>
              <a:t>Depression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mtClean="0">
                <a:solidFill>
                  <a:srgbClr val="FFFFFF"/>
                </a:solidFill>
              </a:rPr>
              <a:t>Anxiety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mtClean="0">
                <a:solidFill>
                  <a:srgbClr val="FFFFFF"/>
                </a:solidFill>
              </a:rPr>
              <a:t>Sleep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endParaRPr lang="en-GB" altLang="en-US" smtClean="0">
              <a:solidFill>
                <a:srgbClr val="FFFFFF"/>
              </a:solidFill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b="1" smtClean="0">
                <a:solidFill>
                  <a:srgbClr val="FFFFFF"/>
                </a:solidFill>
              </a:rPr>
              <a:t>Energy Balance Component</a:t>
            </a:r>
          </a:p>
          <a:p>
            <a:pPr lvl="1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mtClean="0">
                <a:solidFill>
                  <a:srgbClr val="FFFFFF"/>
                </a:solidFill>
              </a:rPr>
              <a:t>Food intake control</a:t>
            </a:r>
          </a:p>
        </p:txBody>
      </p:sp>
      <p:sp>
        <p:nvSpPr>
          <p:cNvPr id="48" name="Rectangle 47"/>
          <p:cNvSpPr/>
          <p:nvPr/>
        </p:nvSpPr>
        <p:spPr>
          <a:xfrm>
            <a:off x="8401053" y="2565400"/>
            <a:ext cx="3551767" cy="338455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79816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Physical 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Physical activity:</a:t>
            </a:r>
          </a:p>
          <a:p>
            <a:pPr lvl="1"/>
            <a:r>
              <a:rPr lang="en-GB" dirty="0" smtClean="0"/>
              <a:t>Domestic physical activity</a:t>
            </a:r>
          </a:p>
          <a:p>
            <a:pPr lvl="1"/>
            <a:r>
              <a:rPr lang="en-GB" dirty="0" smtClean="0"/>
              <a:t>Occupational physical activity</a:t>
            </a:r>
          </a:p>
          <a:p>
            <a:pPr lvl="1"/>
            <a:r>
              <a:rPr lang="en-GB" dirty="0" smtClean="0"/>
              <a:t>Leisure-time physical activity</a:t>
            </a:r>
          </a:p>
          <a:p>
            <a:pPr lvl="2"/>
            <a:r>
              <a:rPr lang="en-GB" dirty="0" smtClean="0"/>
              <a:t>Sport</a:t>
            </a:r>
          </a:p>
          <a:p>
            <a:pPr lvl="2"/>
            <a:r>
              <a:rPr lang="en-GB" dirty="0" smtClean="0"/>
              <a:t>Exercise and exercise training</a:t>
            </a:r>
          </a:p>
          <a:p>
            <a:pPr lvl="1"/>
            <a:r>
              <a:rPr lang="en-GB" dirty="0" smtClean="0"/>
              <a:t>Active transport</a:t>
            </a:r>
          </a:p>
          <a:p>
            <a:r>
              <a:rPr lang="en-GB" dirty="0" smtClean="0"/>
              <a:t>Determined by behavioural/psychological factors, physiological &amp; genetic factors, environment, </a:t>
            </a:r>
          </a:p>
          <a:p>
            <a:r>
              <a:rPr lang="en-GB" dirty="0" smtClean="0"/>
              <a:t>KEY POINT:</a:t>
            </a:r>
          </a:p>
          <a:p>
            <a:pPr lvl="1"/>
            <a:r>
              <a:rPr lang="en-GB" b="1" dirty="0" smtClean="0"/>
              <a:t>Physical activity </a:t>
            </a:r>
            <a:r>
              <a:rPr lang="en-GB" dirty="0" smtClean="0"/>
              <a:t>is related to health, longevity and a reduced risk of premature mortality.</a:t>
            </a:r>
          </a:p>
          <a:p>
            <a:pPr lvl="1"/>
            <a:endParaRPr lang="en-GB" dirty="0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Measurement and Evaluation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Fitness &amp; health testing</a:t>
            </a:r>
          </a:p>
          <a:p>
            <a:pPr lvl="1"/>
            <a:r>
              <a:rPr lang="en-GB" dirty="0" smtClean="0"/>
              <a:t>Allows the collection of </a:t>
            </a:r>
            <a:r>
              <a:rPr lang="en-GB" b="1" dirty="0" smtClean="0"/>
              <a:t>data</a:t>
            </a:r>
            <a:r>
              <a:rPr lang="en-GB" dirty="0" smtClean="0"/>
              <a:t> that can be used to assess physical fitness components</a:t>
            </a:r>
          </a:p>
          <a:p>
            <a:pPr lvl="1"/>
            <a:r>
              <a:rPr lang="en-GB" dirty="0" smtClean="0"/>
              <a:t>Data can be analysed to produce </a:t>
            </a:r>
            <a:r>
              <a:rPr lang="en-GB" b="1" dirty="0" smtClean="0"/>
              <a:t>statistics</a:t>
            </a:r>
          </a:p>
          <a:p>
            <a:pPr lvl="1"/>
            <a:r>
              <a:rPr lang="en-GB" dirty="0" smtClean="0"/>
              <a:t>Statistics can be interpreted to produce </a:t>
            </a:r>
            <a:r>
              <a:rPr lang="en-GB" b="1" dirty="0" smtClean="0"/>
              <a:t>information</a:t>
            </a:r>
          </a:p>
          <a:p>
            <a:pPr lvl="1"/>
            <a:r>
              <a:rPr lang="en-GB" dirty="0" smtClean="0"/>
              <a:t>For example, blood pressure can be measured in groups of active and inactive individuals, summarised with statistics (e.g. % above a certain level or average BP) and compared to tell us if activity is related to BP.</a:t>
            </a:r>
          </a:p>
          <a:p>
            <a:r>
              <a:rPr lang="en-GB" dirty="0" smtClean="0"/>
              <a:t>Tests must be valid/accurate (they measure what we think they are measuring) and reliable/precise (the measurement is repeatable).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Field and Laboratory Tests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Laboratory tests (e.g. maximal aerobic capacity during treadmill running)</a:t>
            </a:r>
          </a:p>
          <a:p>
            <a:pPr lvl="1"/>
            <a:r>
              <a:rPr lang="en-GB" dirty="0" smtClean="0"/>
              <a:t>Typically require specialised equipment</a:t>
            </a:r>
          </a:p>
          <a:p>
            <a:pPr lvl="1"/>
            <a:r>
              <a:rPr lang="en-GB" dirty="0" smtClean="0"/>
              <a:t>May require trained personnel</a:t>
            </a:r>
          </a:p>
          <a:p>
            <a:pPr lvl="1"/>
            <a:r>
              <a:rPr lang="en-GB" dirty="0" smtClean="0"/>
              <a:t>Should be conducted in a controlled environment</a:t>
            </a:r>
          </a:p>
          <a:p>
            <a:pPr lvl="1"/>
            <a:r>
              <a:rPr lang="en-GB" smtClean="0"/>
              <a:t>Highly reliable</a:t>
            </a:r>
            <a:endParaRPr lang="en-GB" dirty="0" smtClean="0"/>
          </a:p>
          <a:p>
            <a:pPr lvl="1"/>
            <a:r>
              <a:rPr lang="en-GB" dirty="0" smtClean="0"/>
              <a:t>May be the gold-standard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Field tests (e.g. Multistage fitness test, ‘bleep’ test)</a:t>
            </a:r>
          </a:p>
          <a:p>
            <a:pPr lvl="1"/>
            <a:r>
              <a:rPr lang="en-GB" dirty="0" smtClean="0"/>
              <a:t>May or may not require specialised equipment</a:t>
            </a:r>
          </a:p>
          <a:p>
            <a:pPr lvl="1"/>
            <a:r>
              <a:rPr lang="en-GB" dirty="0" smtClean="0"/>
              <a:t>Usually require minimal training</a:t>
            </a:r>
          </a:p>
          <a:p>
            <a:pPr lvl="1"/>
            <a:r>
              <a:rPr lang="en-GB" dirty="0" smtClean="0"/>
              <a:t>Can test more than one person at a time</a:t>
            </a:r>
          </a:p>
          <a:p>
            <a:pPr lvl="1"/>
            <a:r>
              <a:rPr lang="en-GB" dirty="0" smtClean="0"/>
              <a:t>Can be more specific than laboratory test but less reliable 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Shimmer">
  <a:themeElements>
    <a:clrScheme name="Shimmer 2">
      <a:dk1>
        <a:srgbClr val="000099"/>
      </a:dk1>
      <a:lt1>
        <a:srgbClr val="FFFFFF"/>
      </a:lt1>
      <a:dk2>
        <a:srgbClr val="000066"/>
      </a:dk2>
      <a:lt2>
        <a:srgbClr val="EAEAEA"/>
      </a:lt2>
      <a:accent1>
        <a:srgbClr val="66CCFF"/>
      </a:accent1>
      <a:accent2>
        <a:srgbClr val="0066FF"/>
      </a:accent2>
      <a:accent3>
        <a:srgbClr val="AAAAB8"/>
      </a:accent3>
      <a:accent4>
        <a:srgbClr val="DADADA"/>
      </a:accent4>
      <a:accent5>
        <a:srgbClr val="B8E2FF"/>
      </a:accent5>
      <a:accent6>
        <a:srgbClr val="005CE7"/>
      </a:accent6>
      <a:hlink>
        <a:srgbClr val="FFFFCC"/>
      </a:hlink>
      <a:folHlink>
        <a:srgbClr val="99CC00"/>
      </a:folHlink>
    </a:clrScheme>
    <a:fontScheme name="Shimmer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Shimmer 1">
        <a:dk1>
          <a:srgbClr val="BD3737"/>
        </a:dk1>
        <a:lt1>
          <a:srgbClr val="FFFFFF"/>
        </a:lt1>
        <a:dk2>
          <a:srgbClr val="721E1E"/>
        </a:dk2>
        <a:lt2>
          <a:srgbClr val="FFCC00"/>
        </a:lt2>
        <a:accent1>
          <a:srgbClr val="FF6600"/>
        </a:accent1>
        <a:accent2>
          <a:srgbClr val="CC3300"/>
        </a:accent2>
        <a:accent3>
          <a:srgbClr val="BCABAB"/>
        </a:accent3>
        <a:accent4>
          <a:srgbClr val="DADADA"/>
        </a:accent4>
        <a:accent5>
          <a:srgbClr val="FFB8AA"/>
        </a:accent5>
        <a:accent6>
          <a:srgbClr val="B92D00"/>
        </a:accent6>
        <a:hlink>
          <a:srgbClr val="F7CC2F"/>
        </a:hlink>
        <a:folHlink>
          <a:srgbClr val="C7C6B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himmer 2">
        <a:dk1>
          <a:srgbClr val="000099"/>
        </a:dk1>
        <a:lt1>
          <a:srgbClr val="FFFFFF"/>
        </a:lt1>
        <a:dk2>
          <a:srgbClr val="000066"/>
        </a:dk2>
        <a:lt2>
          <a:srgbClr val="EAEAEA"/>
        </a:lt2>
        <a:accent1>
          <a:srgbClr val="66CCFF"/>
        </a:accent1>
        <a:accent2>
          <a:srgbClr val="0066FF"/>
        </a:accent2>
        <a:accent3>
          <a:srgbClr val="AAAAB8"/>
        </a:accent3>
        <a:accent4>
          <a:srgbClr val="DADADA"/>
        </a:accent4>
        <a:accent5>
          <a:srgbClr val="B8E2FF"/>
        </a:accent5>
        <a:accent6>
          <a:srgbClr val="005CE7"/>
        </a:accent6>
        <a:hlink>
          <a:srgbClr val="FFFFCC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himmer 3">
        <a:dk1>
          <a:srgbClr val="6600CC"/>
        </a:dk1>
        <a:lt1>
          <a:srgbClr val="FFFFFF"/>
        </a:lt1>
        <a:dk2>
          <a:srgbClr val="4B0096"/>
        </a:dk2>
        <a:lt2>
          <a:srgbClr val="CDD7DF"/>
        </a:lt2>
        <a:accent1>
          <a:srgbClr val="9999FF"/>
        </a:accent1>
        <a:accent2>
          <a:srgbClr val="7850BA"/>
        </a:accent2>
        <a:accent3>
          <a:srgbClr val="B1AAC9"/>
        </a:accent3>
        <a:accent4>
          <a:srgbClr val="DADADA"/>
        </a:accent4>
        <a:accent5>
          <a:srgbClr val="CACAFF"/>
        </a:accent5>
        <a:accent6>
          <a:srgbClr val="6C48A8"/>
        </a:accent6>
        <a:hlink>
          <a:srgbClr val="00CCFF"/>
        </a:hlink>
        <a:folHlink>
          <a:srgbClr val="0796B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himmer 4">
        <a:dk1>
          <a:srgbClr val="55863C"/>
        </a:dk1>
        <a:lt1>
          <a:srgbClr val="FFFFFF"/>
        </a:lt1>
        <a:dk2>
          <a:srgbClr val="375F2F"/>
        </a:dk2>
        <a:lt2>
          <a:srgbClr val="D1EFB3"/>
        </a:lt2>
        <a:accent1>
          <a:srgbClr val="00CC66"/>
        </a:accent1>
        <a:accent2>
          <a:srgbClr val="8EAC66"/>
        </a:accent2>
        <a:accent3>
          <a:srgbClr val="AEB6AD"/>
        </a:accent3>
        <a:accent4>
          <a:srgbClr val="DADADA"/>
        </a:accent4>
        <a:accent5>
          <a:srgbClr val="AAE2B8"/>
        </a:accent5>
        <a:accent6>
          <a:srgbClr val="809B5C"/>
        </a:accent6>
        <a:hlink>
          <a:srgbClr val="B4EF7F"/>
        </a:hlink>
        <a:folHlink>
          <a:srgbClr val="F8F6A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himmer 5">
        <a:dk1>
          <a:srgbClr val="588073"/>
        </a:dk1>
        <a:lt1>
          <a:srgbClr val="FFFFFF"/>
        </a:lt1>
        <a:dk2>
          <a:srgbClr val="486768"/>
        </a:dk2>
        <a:lt2>
          <a:srgbClr val="DDDDDD"/>
        </a:lt2>
        <a:accent1>
          <a:srgbClr val="33CCCC"/>
        </a:accent1>
        <a:accent2>
          <a:srgbClr val="008871"/>
        </a:accent2>
        <a:accent3>
          <a:srgbClr val="B1B8B9"/>
        </a:accent3>
        <a:accent4>
          <a:srgbClr val="DADADA"/>
        </a:accent4>
        <a:accent5>
          <a:srgbClr val="ADE2E2"/>
        </a:accent5>
        <a:accent6>
          <a:srgbClr val="007B66"/>
        </a:accent6>
        <a:hlink>
          <a:srgbClr val="00CC99"/>
        </a:hlink>
        <a:folHlink>
          <a:srgbClr val="A8A8A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himmer 6">
        <a:dk1>
          <a:srgbClr val="6B6C75"/>
        </a:dk1>
        <a:lt1>
          <a:srgbClr val="FFFFFF"/>
        </a:lt1>
        <a:dk2>
          <a:srgbClr val="575863"/>
        </a:dk2>
        <a:lt2>
          <a:srgbClr val="FFFFCC"/>
        </a:lt2>
        <a:accent1>
          <a:srgbClr val="677481"/>
        </a:accent1>
        <a:accent2>
          <a:srgbClr val="697E5E"/>
        </a:accent2>
        <a:accent3>
          <a:srgbClr val="B4B4B7"/>
        </a:accent3>
        <a:accent4>
          <a:srgbClr val="DADADA"/>
        </a:accent4>
        <a:accent5>
          <a:srgbClr val="B8BCC1"/>
        </a:accent5>
        <a:accent6>
          <a:srgbClr val="5E7254"/>
        </a:accent6>
        <a:hlink>
          <a:srgbClr val="E9E77F"/>
        </a:hlink>
        <a:folHlink>
          <a:srgbClr val="D3A44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himmer 7">
        <a:dk1>
          <a:srgbClr val="000000"/>
        </a:dk1>
        <a:lt1>
          <a:srgbClr val="C4D6BE"/>
        </a:lt1>
        <a:dk2>
          <a:srgbClr val="339966"/>
        </a:dk2>
        <a:lt2>
          <a:srgbClr val="EFFBF0"/>
        </a:lt2>
        <a:accent1>
          <a:srgbClr val="DDDDDD"/>
        </a:accent1>
        <a:accent2>
          <a:srgbClr val="CCFF99"/>
        </a:accent2>
        <a:accent3>
          <a:srgbClr val="DEE8DB"/>
        </a:accent3>
        <a:accent4>
          <a:srgbClr val="000000"/>
        </a:accent4>
        <a:accent5>
          <a:srgbClr val="EBEBEB"/>
        </a:accent5>
        <a:accent6>
          <a:srgbClr val="B9E78A"/>
        </a:accent6>
        <a:hlink>
          <a:srgbClr val="009900"/>
        </a:hlink>
        <a:folHlink>
          <a:srgbClr val="33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himmer 8">
        <a:dk1>
          <a:srgbClr val="000000"/>
        </a:dk1>
        <a:lt1>
          <a:srgbClr val="D6DAE4"/>
        </a:lt1>
        <a:dk2>
          <a:srgbClr val="000099"/>
        </a:dk2>
        <a:lt2>
          <a:srgbClr val="FFFFFF"/>
        </a:lt2>
        <a:accent1>
          <a:srgbClr val="BFDEE3"/>
        </a:accent1>
        <a:accent2>
          <a:srgbClr val="C0C0C0"/>
        </a:accent2>
        <a:accent3>
          <a:srgbClr val="E8EAEF"/>
        </a:accent3>
        <a:accent4>
          <a:srgbClr val="000000"/>
        </a:accent4>
        <a:accent5>
          <a:srgbClr val="DCECEF"/>
        </a:accent5>
        <a:accent6>
          <a:srgbClr val="AEAEAE"/>
        </a:accent6>
        <a:hlink>
          <a:srgbClr val="3333CC"/>
        </a:hlink>
        <a:folHlink>
          <a:srgbClr val="5E93C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himmer 9">
        <a:dk1>
          <a:srgbClr val="4A2500"/>
        </a:dk1>
        <a:lt1>
          <a:srgbClr val="C2C0BA"/>
        </a:lt1>
        <a:dk2>
          <a:srgbClr val="788569"/>
        </a:dk2>
        <a:lt2>
          <a:srgbClr val="F4F4EC"/>
        </a:lt2>
        <a:accent1>
          <a:srgbClr val="E1DFC1"/>
        </a:accent1>
        <a:accent2>
          <a:srgbClr val="A5A7AF"/>
        </a:accent2>
        <a:accent3>
          <a:srgbClr val="DDDCD9"/>
        </a:accent3>
        <a:accent4>
          <a:srgbClr val="3E1E00"/>
        </a:accent4>
        <a:accent5>
          <a:srgbClr val="EEECDD"/>
        </a:accent5>
        <a:accent6>
          <a:srgbClr val="95979E"/>
        </a:accent6>
        <a:hlink>
          <a:srgbClr val="9C9800"/>
        </a:hlink>
        <a:folHlink>
          <a:srgbClr val="666633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546</Words>
  <Application>Microsoft Office PowerPoint</Application>
  <PresentationFormat>Widescreen</PresentationFormat>
  <Paragraphs>96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Arial</vt:lpstr>
      <vt:lpstr>Calibri</vt:lpstr>
      <vt:lpstr>Calibri Light</vt:lpstr>
      <vt:lpstr>Tahoma</vt:lpstr>
      <vt:lpstr>Wingdings</vt:lpstr>
      <vt:lpstr>Office Theme</vt:lpstr>
      <vt:lpstr>Shimmer</vt:lpstr>
      <vt:lpstr>PowerPoint Presentation</vt:lpstr>
      <vt:lpstr>Health</vt:lpstr>
      <vt:lpstr>Physical Fitness &amp; Physical Activity</vt:lpstr>
      <vt:lpstr>Physical Fitness</vt:lpstr>
      <vt:lpstr>Physical Activity and Health-Related Fitness</vt:lpstr>
      <vt:lpstr>Physical Activity</vt:lpstr>
      <vt:lpstr>Measurement and Evaluation</vt:lpstr>
      <vt:lpstr>Field and Laboratory Tests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SHSS6061</dc:title>
  <dc:creator>Simon Williams</dc:creator>
  <cp:lastModifiedBy>Simon Williams (IMH)</cp:lastModifiedBy>
  <cp:revision>43</cp:revision>
  <dcterms:created xsi:type="dcterms:W3CDTF">2018-09-30T12:59:00Z</dcterms:created>
  <dcterms:modified xsi:type="dcterms:W3CDTF">2019-10-15T08:27:20Z</dcterms:modified>
</cp:coreProperties>
</file>