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7"/>
  </p:notesMasterIdLst>
  <p:handoutMasterIdLst>
    <p:handoutMasterId r:id="rId38"/>
  </p:handoutMasterIdLst>
  <p:sldIdLst>
    <p:sldId id="277" r:id="rId2"/>
    <p:sldId id="1078" r:id="rId3"/>
    <p:sldId id="1040" r:id="rId4"/>
    <p:sldId id="1042" r:id="rId5"/>
    <p:sldId id="1043" r:id="rId6"/>
    <p:sldId id="1081" r:id="rId7"/>
    <p:sldId id="1044" r:id="rId8"/>
    <p:sldId id="1045" r:id="rId9"/>
    <p:sldId id="1046" r:id="rId10"/>
    <p:sldId id="1048" r:id="rId11"/>
    <p:sldId id="1049" r:id="rId12"/>
    <p:sldId id="1120" r:id="rId13"/>
    <p:sldId id="1121" r:id="rId14"/>
    <p:sldId id="1131" r:id="rId15"/>
    <p:sldId id="1050" r:id="rId16"/>
    <p:sldId id="1051" r:id="rId17"/>
    <p:sldId id="1133" r:id="rId18"/>
    <p:sldId id="1134" r:id="rId19"/>
    <p:sldId id="295" r:id="rId20"/>
    <p:sldId id="296" r:id="rId21"/>
    <p:sldId id="297" r:id="rId22"/>
    <p:sldId id="298" r:id="rId23"/>
    <p:sldId id="322" r:id="rId24"/>
    <p:sldId id="299" r:id="rId25"/>
    <p:sldId id="1052" r:id="rId26"/>
    <p:sldId id="1132" r:id="rId27"/>
    <p:sldId id="1053" r:id="rId28"/>
    <p:sldId id="1084" r:id="rId29"/>
    <p:sldId id="1054" r:id="rId30"/>
    <p:sldId id="1055" r:id="rId31"/>
    <p:sldId id="1135" r:id="rId32"/>
    <p:sldId id="1138" r:id="rId33"/>
    <p:sldId id="1149" r:id="rId34"/>
    <p:sldId id="1150" r:id="rId35"/>
    <p:sldId id="1114" r:id="rId36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E19AE8-7922-4372-89C2-FACE779AA180}" v="5" dt="2026-06-24T08:30:08.6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ngfeng Mei" userId="5ee32232-9136-4e4d-a76d-a15cb4de04fe" providerId="ADAL" clId="{9BC6F194-A627-4641-BA57-64FFB30F2A81}"/>
    <pc:docChg chg="addSld modSld">
      <pc:chgData name="Shengfeng Mei" userId="5ee32232-9136-4e4d-a76d-a15cb4de04fe" providerId="ADAL" clId="{9BC6F194-A627-4641-BA57-64FFB30F2A81}" dt="2026-06-24T08:30:08.652" v="7"/>
      <pc:docMkLst>
        <pc:docMk/>
      </pc:docMkLst>
      <pc:sldChg chg="add">
        <pc:chgData name="Shengfeng Mei" userId="5ee32232-9136-4e4d-a76d-a15cb4de04fe" providerId="ADAL" clId="{9BC6F194-A627-4641-BA57-64FFB30F2A81}" dt="2026-06-24T08:28:13.752" v="0"/>
        <pc:sldMkLst>
          <pc:docMk/>
          <pc:sldMk cId="1078117495" sldId="1149"/>
        </pc:sldMkLst>
      </pc:sldChg>
      <pc:sldChg chg="modSp add mod">
        <pc:chgData name="Shengfeng Mei" userId="5ee32232-9136-4e4d-a76d-a15cb4de04fe" providerId="ADAL" clId="{9BC6F194-A627-4641-BA57-64FFB30F2A81}" dt="2026-06-24T08:30:08.652" v="7"/>
        <pc:sldMkLst>
          <pc:docMk/>
          <pc:sldMk cId="1414961968" sldId="1150"/>
        </pc:sldMkLst>
        <pc:spChg chg="mod">
          <ac:chgData name="Shengfeng Mei" userId="5ee32232-9136-4e4d-a76d-a15cb4de04fe" providerId="ADAL" clId="{9BC6F194-A627-4641-BA57-64FFB30F2A81}" dt="2026-06-24T08:30:08.652" v="7"/>
          <ac:spMkLst>
            <pc:docMk/>
            <pc:sldMk cId="1414961968" sldId="1150"/>
            <ac:spMk id="3" creationId="{B976D0A6-A65A-1533-5AB8-1B06B3E0DCAF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4D6936-E65D-7041-4A8F-6300851C8C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4B812A48-D4E7-8A98-712B-34624CE1813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34833DE6-E76F-3E9C-080A-332B514D00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165211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AD12B9-FD9F-21D7-8B8B-B489251CCE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245E3D03-DAFF-4532-B3BD-833D42FE3B5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334F796F-BA7D-3FAA-5E9D-819F723605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182140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621901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65139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901870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278631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194168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963887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609600" y="215372"/>
            <a:ext cx="10972800" cy="109728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2163763"/>
          </a:xfrm>
          <a:prstGeom prst="rect">
            <a:avLst/>
          </a:prstGeo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609600" y="3962401"/>
            <a:ext cx="10972800" cy="2163763"/>
          </a:xfrm>
          <a:prstGeom prst="rect">
            <a:avLst/>
          </a:prstGeo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5292" y="6172201"/>
            <a:ext cx="11460480" cy="23546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447617" y="113072"/>
            <a:ext cx="2844800" cy="182880"/>
          </a:xfrm>
          <a:prstGeom prst="rect">
            <a:avLst/>
          </a:prstGeom>
        </p:spPr>
        <p:txBody>
          <a:bodyPr/>
          <a:lstStyle/>
          <a:p>
            <a:fld id="{A9DF6EFB-3F44-496C-A842-1E0B3D3B975A}" type="datetimeFigureOut">
              <a:rPr lang="en-US" smtClean="0"/>
              <a:pPr/>
              <a:t>6/24/2026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292417" y="113072"/>
            <a:ext cx="735711" cy="182880"/>
          </a:xfrm>
          <a:prstGeom prst="rect">
            <a:avLst/>
          </a:prstGeom>
        </p:spPr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2"/>
          <p:cNvSpPr>
            <a:spLocks noGrp="1"/>
          </p:cNvSpPr>
          <p:nvPr>
            <p:ph idx="14"/>
          </p:nvPr>
        </p:nvSpPr>
        <p:spPr>
          <a:xfrm>
            <a:off x="812800" y="4114801"/>
            <a:ext cx="10972800" cy="2163763"/>
          </a:xfrm>
          <a:prstGeom prst="rect">
            <a:avLst/>
          </a:prstGeo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291679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609600" y="215372"/>
            <a:ext cx="10972800" cy="109728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2163763"/>
          </a:xfrm>
          <a:prstGeom prst="rect">
            <a:avLst/>
          </a:prstGeo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609600" y="3962401"/>
            <a:ext cx="10972800" cy="2163763"/>
          </a:xfrm>
          <a:prstGeom prst="rect">
            <a:avLst/>
          </a:prstGeo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5292" y="6172201"/>
            <a:ext cx="11460480" cy="23546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447617" y="113072"/>
            <a:ext cx="2844800" cy="182880"/>
          </a:xfrm>
          <a:prstGeom prst="rect">
            <a:avLst/>
          </a:prstGeom>
        </p:spPr>
        <p:txBody>
          <a:bodyPr/>
          <a:lstStyle/>
          <a:p>
            <a:fld id="{A9DF6EFB-3F44-496C-A842-1E0B3D3B975A}" type="datetimeFigureOut">
              <a:rPr lang="en-US" smtClean="0"/>
              <a:pPr/>
              <a:t>6/24/2026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292417" y="113072"/>
            <a:ext cx="735711" cy="182880"/>
          </a:xfrm>
          <a:prstGeom prst="rect">
            <a:avLst/>
          </a:prstGeom>
        </p:spPr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575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9" r:id="rId12"/>
    <p:sldLayoutId id="2147483790" r:id="rId13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section.php?id=207585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MBA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>
                <a:solidFill>
                  <a:schemeClr val="accent2"/>
                </a:solidFill>
              </a:rPr>
              <a:t>Financial Management</a:t>
            </a: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Week 8</a:t>
            </a:r>
          </a:p>
          <a:p>
            <a:pPr eaLnBrk="1" hangingPunct="1"/>
            <a:endParaRPr lang="en-GB" altLang="en-US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>
                <a:solidFill>
                  <a:schemeClr val="accent2"/>
                </a:solidFill>
              </a:rPr>
              <a:t>Capital Budgeting</a:t>
            </a:r>
          </a:p>
          <a:p>
            <a:pPr eaLnBrk="1" hangingPunct="1"/>
            <a:r>
              <a:rPr lang="en-GB" altLang="en-US" sz="4800" b="1">
                <a:solidFill>
                  <a:schemeClr val="accent2"/>
                </a:solidFill>
              </a:rPr>
              <a:t>(Part 1)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6E0D3-305E-22F7-DD07-91205DA1F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Week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45A68-4896-52B8-AF6B-9634B81EF4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Finding Profitable Projects</a:t>
            </a:r>
          </a:p>
          <a:p>
            <a:r>
              <a:rPr lang="en-GB"/>
              <a:t>Capital-Budgeting Decision Criteria</a:t>
            </a:r>
          </a:p>
          <a:p>
            <a:pPr lvl="1"/>
            <a:r>
              <a:rPr lang="en-GB"/>
              <a:t>PBP</a:t>
            </a:r>
          </a:p>
          <a:p>
            <a:pPr lvl="1"/>
            <a:r>
              <a:rPr lang="en-GB"/>
              <a:t>ARR</a:t>
            </a:r>
          </a:p>
          <a:p>
            <a:pPr lvl="1"/>
            <a:r>
              <a:rPr lang="en-GB"/>
              <a:t>NPV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03858A-ECFB-07F7-A828-699534154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63FADB-C2AE-B586-88DF-7E84CE7B4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35490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3100" y="2868484"/>
            <a:ext cx="7772400" cy="707886"/>
          </a:xfrm>
        </p:spPr>
        <p:txBody>
          <a:bodyPr>
            <a:spAutoFit/>
          </a:bodyPr>
          <a:lstStyle/>
          <a:p>
            <a:r>
              <a:rPr lang="en-US" altLang="en-US" sz="4000">
                <a:solidFill>
                  <a:srgbClr val="FFFF00"/>
                </a:solidFill>
                <a:ea typeface="ヒラギノ角ゴ Pro W3" pitchFamily="-80" charset="-128"/>
              </a:rPr>
              <a:t>Finding Profitable Projects</a:t>
            </a:r>
          </a:p>
        </p:txBody>
      </p:sp>
    </p:spTree>
    <p:extLst>
      <p:ext uri="{BB962C8B-B14F-4D97-AF65-F5344CB8AC3E}">
        <p14:creationId xmlns:p14="http://schemas.microsoft.com/office/powerpoint/2010/main" val="34214269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2150" y="380912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Capital Budgeting</a:t>
            </a:r>
            <a:endParaRPr lang="en-US" sz="36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6293" y="1219200"/>
            <a:ext cx="10375271" cy="1902059"/>
          </a:xfrm>
        </p:spPr>
        <p:txBody>
          <a:bodyPr wrap="square">
            <a:spAutoFit/>
          </a:bodyPr>
          <a:lstStyle/>
          <a:p>
            <a:r>
              <a:rPr lang="en-US" altLang="en-US" sz="2800" b="1">
                <a:ea typeface="ヒラギノ角ゴ Pro W3" charset="-128"/>
              </a:rPr>
              <a:t>Meaning:</a:t>
            </a:r>
            <a:r>
              <a:rPr lang="en-US" altLang="en-US" sz="2800">
                <a:ea typeface="ヒラギノ角ゴ Pro W3" charset="-128"/>
              </a:rPr>
              <a:t> The process of decision making with respect to investments in </a:t>
            </a:r>
            <a:r>
              <a:rPr lang="en-US" altLang="en-US" sz="2800" b="1">
                <a:ea typeface="ヒラギノ角ゴ Pro W3" charset="-128"/>
              </a:rPr>
              <a:t>fixed assets</a:t>
            </a:r>
            <a:r>
              <a:rPr lang="en-US" altLang="en-US" sz="2800">
                <a:ea typeface="ヒラギノ角ゴ Pro W3" charset="-128"/>
              </a:rPr>
              <a:t>—that is, whether a proposed project should be accepted or rejected.</a:t>
            </a:r>
          </a:p>
          <a:p>
            <a:r>
              <a:rPr lang="en-US" altLang="en-US" sz="2800">
                <a:ea typeface="ヒラギノ角ゴ Pro W3" charset="-128"/>
              </a:rPr>
              <a:t>It is easier to “evaluate” profitable projects than to “find them.”</a:t>
            </a: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28452101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2625" y="380912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Source of Ideas for Projects</a:t>
            </a:r>
            <a:endParaRPr lang="en-US" sz="36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8185" y="1219201"/>
            <a:ext cx="10348111" cy="2332946"/>
          </a:xfrm>
        </p:spPr>
        <p:txBody>
          <a:bodyPr wrap="square">
            <a:spAutoFit/>
          </a:bodyPr>
          <a:lstStyle/>
          <a:p>
            <a:r>
              <a:rPr lang="en-US" altLang="en-US" sz="2800" b="1">
                <a:ea typeface="ヒラギノ角ゴ Pro W3" charset="-128"/>
              </a:rPr>
              <a:t>R</a:t>
            </a:r>
            <a:r>
              <a:rPr lang="en-US" altLang="en-US" sz="200" b="1">
                <a:ea typeface="ヒラギノ角ゴ Pro W3" charset="-128"/>
              </a:rPr>
              <a:t> </a:t>
            </a:r>
            <a:r>
              <a:rPr lang="en-US" altLang="en-US" sz="2800" b="1">
                <a:ea typeface="ヒラギノ角ゴ Pro W3" charset="-128"/>
              </a:rPr>
              <a:t>&amp;</a:t>
            </a:r>
            <a:r>
              <a:rPr lang="en-US" altLang="en-US" sz="200" b="1">
                <a:ea typeface="ヒラギノ角ゴ Pro W3" charset="-128"/>
              </a:rPr>
              <a:t> </a:t>
            </a:r>
            <a:r>
              <a:rPr lang="en-US" altLang="en-US" sz="2800" b="1">
                <a:ea typeface="ヒラギノ角ゴ Pro W3" charset="-128"/>
              </a:rPr>
              <a:t>D: </a:t>
            </a:r>
            <a:r>
              <a:rPr lang="en-US" altLang="en-US" sz="2800">
                <a:ea typeface="ヒラギノ角ゴ Pro W3" charset="-128"/>
              </a:rPr>
              <a:t>Typically, a firm has a </a:t>
            </a:r>
            <a:r>
              <a:rPr lang="en-US" altLang="en-US" sz="2800" b="1">
                <a:ea typeface="ヒラギノ角ゴ Pro W3" charset="-128"/>
              </a:rPr>
              <a:t>Research and Development (R</a:t>
            </a:r>
            <a:r>
              <a:rPr lang="en-US" altLang="en-US" sz="200" b="1">
                <a:ea typeface="ヒラギノ角ゴ Pro W3" charset="-128"/>
              </a:rPr>
              <a:t> </a:t>
            </a:r>
            <a:r>
              <a:rPr lang="en-US" altLang="en-US" sz="2800" b="1">
                <a:ea typeface="ヒラギノ角ゴ Pro W3" charset="-128"/>
              </a:rPr>
              <a:t>&amp;</a:t>
            </a:r>
            <a:r>
              <a:rPr lang="en-US" altLang="en-US" sz="200" b="1">
                <a:ea typeface="ヒラギノ角ゴ Pro W3" charset="-128"/>
              </a:rPr>
              <a:t> </a:t>
            </a:r>
            <a:r>
              <a:rPr lang="en-US" altLang="en-US" sz="2800" b="1">
                <a:ea typeface="ヒラギノ角ゴ Pro W3" charset="-128"/>
              </a:rPr>
              <a:t>D) </a:t>
            </a:r>
            <a:r>
              <a:rPr lang="en-US" altLang="en-US" sz="2800">
                <a:ea typeface="ヒラギノ角ゴ Pro W3" charset="-128"/>
              </a:rPr>
              <a:t>department that searches for ways of improving existing products or finding new projects.</a:t>
            </a:r>
          </a:p>
          <a:p>
            <a:r>
              <a:rPr lang="en-US" altLang="en-US" sz="2800" b="1">
                <a:ea typeface="ヒラギノ角ゴ Pro W3" charset="-128"/>
              </a:rPr>
              <a:t>Other sources:</a:t>
            </a:r>
            <a:r>
              <a:rPr lang="en-US" altLang="en-US" sz="2800">
                <a:ea typeface="ヒラギノ角ゴ Pro W3" charset="-128"/>
              </a:rPr>
              <a:t> Employees, competition, suppliers, customers</a:t>
            </a: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39724719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52625" y="2516832"/>
            <a:ext cx="7772400" cy="1446550"/>
          </a:xfrm>
        </p:spPr>
        <p:txBody>
          <a:bodyPr>
            <a:spAutoFit/>
          </a:bodyPr>
          <a:lstStyle/>
          <a:p>
            <a:r>
              <a:rPr lang="en-US" altLang="en-US">
                <a:solidFill>
                  <a:srgbClr val="FFFF00"/>
                </a:solidFill>
                <a:latin typeface="+mj-lt"/>
                <a:ea typeface="ヒラギノ角ゴ Pro W3" pitchFamily="-80" charset="-128"/>
              </a:rPr>
              <a:t>Capital-Budgeting Decision Criteria</a:t>
            </a:r>
            <a:endParaRPr lang="en-US" altLang="en-US" sz="1800">
              <a:solidFill>
                <a:srgbClr val="FFFF00"/>
              </a:solidFill>
              <a:ea typeface="ヒラギノ角ゴ Pro W3" pitchFamily="-80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3428641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2150" y="372935"/>
            <a:ext cx="8229600" cy="646331"/>
          </a:xfrm>
        </p:spPr>
        <p:txBody>
          <a:bodyPr>
            <a:spAutoFit/>
          </a:bodyPr>
          <a:lstStyle/>
          <a:p>
            <a:r>
              <a:rPr lang="en-US" sz="3600"/>
              <a:t>Capital-Budgeting Decision Criteria </a:t>
            </a:r>
            <a:endParaRPr lang="en-US" sz="20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1026" y="1219200"/>
            <a:ext cx="10492966" cy="2234458"/>
          </a:xfrm>
        </p:spPr>
        <p:txBody>
          <a:bodyPr wrap="square">
            <a:spAutoFit/>
          </a:bodyPr>
          <a:lstStyle/>
          <a:p>
            <a:r>
              <a:rPr lang="en-US" altLang="en-US" sz="2400">
                <a:ea typeface="ヒラギノ角ゴ Pro W3" charset="-128"/>
              </a:rPr>
              <a:t>The Payback Period</a:t>
            </a:r>
          </a:p>
          <a:p>
            <a:r>
              <a:rPr lang="en-US" altLang="en-US" sz="2400">
                <a:ea typeface="ヒラギノ角ゴ Pro W3" charset="-128"/>
              </a:rPr>
              <a:t>Accounting Rate of Return</a:t>
            </a:r>
          </a:p>
          <a:p>
            <a:r>
              <a:rPr lang="en-US" altLang="en-US" sz="2400">
                <a:ea typeface="ヒラギノ角ゴ Pro W3" charset="-128"/>
              </a:rPr>
              <a:t>Net Present Value</a:t>
            </a:r>
          </a:p>
          <a:p>
            <a:r>
              <a:rPr lang="en-US" altLang="en-US" sz="2400">
                <a:ea typeface="ヒラギノ角ゴ Pro W3" charset="-128"/>
              </a:rPr>
              <a:t>Profitability Index</a:t>
            </a:r>
          </a:p>
          <a:p>
            <a:r>
              <a:rPr lang="en-US" altLang="en-US" sz="2400">
                <a:ea typeface="ヒラギノ角ゴ Pro W3" charset="-128"/>
              </a:rPr>
              <a:t>Internal Rate of Return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7972787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215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The Payback Period</a:t>
            </a:r>
            <a:endParaRPr lang="en-US" sz="36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3453" y="1219200"/>
            <a:ext cx="10112721" cy="2825389"/>
          </a:xfrm>
        </p:spPr>
        <p:txBody>
          <a:bodyPr wrap="square">
            <a:spAutoFit/>
          </a:bodyPr>
          <a:lstStyle/>
          <a:p>
            <a:r>
              <a:rPr lang="en-US" altLang="en-US" sz="2400" b="1">
                <a:ea typeface="ヒラギノ角ゴ Pro W3" charset="-128"/>
              </a:rPr>
              <a:t>Meaning:</a:t>
            </a:r>
            <a:r>
              <a:rPr lang="en-US" altLang="en-US" sz="2400">
                <a:ea typeface="ヒラギノ角ゴ Pro W3" charset="-128"/>
              </a:rPr>
              <a:t> Number of years needed to recover the initial cash outlay related to an investment</a:t>
            </a:r>
          </a:p>
          <a:p>
            <a:endParaRPr lang="en-US" altLang="en-US" sz="2400">
              <a:ea typeface="ヒラギノ角ゴ Pro W3" charset="-128"/>
            </a:endParaRPr>
          </a:p>
          <a:p>
            <a:r>
              <a:rPr lang="en-US" altLang="en-US" sz="2400" b="1">
                <a:ea typeface="ヒラギノ角ゴ Pro W3"/>
              </a:rPr>
              <a:t>Decision Rule:</a:t>
            </a:r>
            <a:r>
              <a:rPr lang="en-US" altLang="en-US" sz="2400">
                <a:ea typeface="ヒラギノ角ゴ Pro W3"/>
              </a:rPr>
              <a:t> Project is considered feasible or desirable if the payback period is less than or equal to the firm’s maximum desired payback period. In general, </a:t>
            </a:r>
            <a:r>
              <a:rPr lang="en-US" altLang="en-US" sz="2400" b="1">
                <a:ea typeface="ヒラギノ角ゴ Pro W3"/>
              </a:rPr>
              <a:t>shorter payback period is preferred</a:t>
            </a:r>
            <a:r>
              <a:rPr lang="en-US" altLang="en-US" sz="2400">
                <a:ea typeface="ヒラギノ角ゴ Pro W3"/>
              </a:rPr>
              <a:t> when comparing two projects.</a:t>
            </a:r>
            <a:endParaRPr lang="en-US" sz="2400">
              <a:ea typeface="ヒラギノ角ゴ Pro W3"/>
            </a:endParaRPr>
          </a:p>
        </p:txBody>
      </p:sp>
    </p:spTree>
    <p:extLst>
      <p:ext uri="{BB962C8B-B14F-4D97-AF65-F5344CB8AC3E}">
        <p14:creationId xmlns:p14="http://schemas.microsoft.com/office/powerpoint/2010/main" val="23342933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Payback Period Example</a:t>
            </a:r>
            <a:endParaRPr lang="en-US" sz="200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905347" y="1223487"/>
            <a:ext cx="10384324" cy="1717393"/>
          </a:xfrm>
        </p:spPr>
        <p:txBody>
          <a:bodyPr wrap="square">
            <a:spAutoFit/>
          </a:bodyPr>
          <a:lstStyle/>
          <a:p>
            <a:r>
              <a:rPr lang="en-US" altLang="en-US" sz="2400" b="1">
                <a:ea typeface="ヒラギノ角ゴ Pro W3" charset="-128"/>
              </a:rPr>
              <a:t>Example:</a:t>
            </a:r>
            <a:r>
              <a:rPr lang="en-US" altLang="en-US" sz="2400">
                <a:ea typeface="ヒラギノ角ゴ Pro W3" charset="-128"/>
              </a:rPr>
              <a:t> Project with an initial cash outlay of $10,000 with following free cash flows for 5 years.</a:t>
            </a:r>
          </a:p>
          <a:p>
            <a:r>
              <a:rPr lang="en-US" sz="2400" b="1"/>
              <a:t>Table 10.1</a:t>
            </a:r>
            <a:r>
              <a:rPr lang="en-US" sz="2400"/>
              <a:t> Payback Period Example</a:t>
            </a:r>
          </a:p>
          <a:p>
            <a:endParaRPr lang="en-US" sz="2400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6831559"/>
              </p:ext>
            </p:extLst>
          </p:nvPr>
        </p:nvGraphicFramePr>
        <p:xfrm>
          <a:off x="2095500" y="2492896"/>
          <a:ext cx="8001000" cy="27127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667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67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67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49321">
                <a:tc>
                  <a:txBody>
                    <a:bodyPr/>
                    <a:lstStyle/>
                    <a:p>
                      <a:pPr algn="ctr"/>
                      <a:r>
                        <a:rPr lang="en-US" sz="1800" b="1">
                          <a:solidFill>
                            <a:srgbClr val="007FA3"/>
                          </a:solidFill>
                        </a:rPr>
                        <a:t>Blank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i="0" u="none" strike="noStrike" kern="1200" baseline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Project A</a:t>
                      </a:r>
                      <a:endParaRPr lang="en-US" sz="1800" b="1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i="0" u="none" strike="noStrike" kern="1200" baseline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Project B</a:t>
                      </a:r>
                      <a:endParaRPr lang="en-US" sz="1800" b="1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0211"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Initial cash outlay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−$ 10,000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−$ 10,000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0211"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Annual free cash inflows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>
                          <a:solidFill>
                            <a:srgbClr val="D4EAE4"/>
                          </a:solidFill>
                        </a:rPr>
                        <a:t>Blank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>
                          <a:solidFill>
                            <a:srgbClr val="D4EAE4"/>
                          </a:solidFill>
                        </a:rPr>
                        <a:t>Blank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0211"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Year 1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           $ 6,000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           $ 5,000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0211"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2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              4,000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              5,000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0211"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3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              3,000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/>
                        <a:t>                             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0211"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4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              2,000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/>
                        <a:t>                             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0211"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5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                 1,000</a:t>
                      </a:r>
                      <a:endParaRPr lang="en-US" sz="16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/>
                        <a:t>                             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9" name="Content Placeholder 8"/>
          <p:cNvSpPr>
            <a:spLocks noGrp="1"/>
          </p:cNvSpPr>
          <p:nvPr>
            <p:ph idx="14"/>
          </p:nvPr>
        </p:nvSpPr>
        <p:spPr>
          <a:xfrm>
            <a:off x="905347" y="5265183"/>
            <a:ext cx="10221362" cy="461665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altLang="en-US" sz="2400">
                <a:highlight>
                  <a:srgbClr val="FFFF00"/>
                </a:highlight>
                <a:ea typeface="ヒラギノ角ゴ Pro W3" charset="-128"/>
              </a:rPr>
              <a:t>Project A’s and Project B‘s Paybacks are 2 years.</a:t>
            </a:r>
          </a:p>
        </p:txBody>
      </p:sp>
    </p:spTree>
    <p:extLst>
      <p:ext uri="{BB962C8B-B14F-4D97-AF65-F5344CB8AC3E}">
        <p14:creationId xmlns:p14="http://schemas.microsoft.com/office/powerpoint/2010/main" val="40211918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215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Trade-Offs</a:t>
            </a:r>
            <a:endParaRPr lang="en-US" sz="36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2507" y="1219200"/>
            <a:ext cx="10402432" cy="3120854"/>
          </a:xfrm>
        </p:spPr>
        <p:txBody>
          <a:bodyPr wrap="square">
            <a:spAutoFit/>
          </a:bodyPr>
          <a:lstStyle/>
          <a:p>
            <a:r>
              <a:rPr lang="en-US" altLang="en-US" sz="2400" b="1">
                <a:ea typeface="ヒラギノ角ゴ Pro W3" charset="-128"/>
              </a:rPr>
              <a:t>Benefits</a:t>
            </a:r>
          </a:p>
          <a:p>
            <a:pPr lvl="1"/>
            <a:r>
              <a:rPr lang="en-US" altLang="en-US" sz="2400">
                <a:ea typeface="ヒラギノ角ゴ Pro W3" charset="-128"/>
              </a:rPr>
              <a:t>Uses cash flows rather than accounting profits</a:t>
            </a:r>
          </a:p>
          <a:p>
            <a:pPr lvl="1"/>
            <a:r>
              <a:rPr lang="en-US" altLang="en-US" sz="2400">
                <a:ea typeface="ヒラギノ角ゴ Pro W3" charset="-128"/>
              </a:rPr>
              <a:t>Easy to compute and understand</a:t>
            </a:r>
          </a:p>
          <a:p>
            <a:pPr lvl="1"/>
            <a:r>
              <a:rPr lang="en-US" altLang="en-US" sz="2400">
                <a:ea typeface="ヒラギノ角ゴ Pro W3" charset="-128"/>
              </a:rPr>
              <a:t>Useful for firms that have capital constraints</a:t>
            </a:r>
          </a:p>
          <a:p>
            <a:r>
              <a:rPr lang="en-US" altLang="en-US" sz="2400" b="1">
                <a:ea typeface="ヒラギノ角ゴ Pro W3" charset="-128"/>
              </a:rPr>
              <a:t>Drawbacks</a:t>
            </a:r>
          </a:p>
          <a:p>
            <a:pPr lvl="1"/>
            <a:r>
              <a:rPr lang="en-US" altLang="en-US" sz="2400">
                <a:ea typeface="ヒラギノ角ゴ Pro W3" charset="-128"/>
              </a:rPr>
              <a:t>Ignores the time value of money</a:t>
            </a:r>
          </a:p>
          <a:p>
            <a:pPr lvl="1"/>
            <a:r>
              <a:rPr lang="en-US" altLang="en-US" sz="2400">
                <a:ea typeface="ヒラギノ角ゴ Pro W3" charset="-128"/>
              </a:rPr>
              <a:t>Does not consider cash flows beyond the payback period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4128603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Discounted Payback Period </a:t>
            </a:r>
            <a:r>
              <a:rPr lang="en-US" altLang="en-US" sz="2800">
                <a:ea typeface="ヒラギノ角ゴ Pro W3" charset="-128"/>
              </a:rPr>
              <a:t>(1 of 4)</a:t>
            </a:r>
            <a:endParaRPr lang="en-US" sz="20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4935" y="1219200"/>
            <a:ext cx="10176095" cy="2382191"/>
          </a:xfrm>
        </p:spPr>
        <p:txBody>
          <a:bodyPr wrap="square">
            <a:spAutoFit/>
          </a:bodyPr>
          <a:lstStyle/>
          <a:p>
            <a:r>
              <a:rPr lang="en-US" altLang="en-US" sz="2400">
                <a:ea typeface="ヒラギノ角ゴ Pro W3" charset="-128"/>
              </a:rPr>
              <a:t>The discounted payback period is similar to the traditional payback period except that it uses </a:t>
            </a:r>
            <a:r>
              <a:rPr lang="en-US" altLang="en-US" sz="2400" b="1">
                <a:ea typeface="ヒラギノ角ゴ Pro W3" charset="-128"/>
              </a:rPr>
              <a:t>discounted free cash flows</a:t>
            </a:r>
            <a:r>
              <a:rPr lang="en-US" altLang="en-US" sz="2400" i="1">
                <a:ea typeface="ヒラギノ角ゴ Pro W3" charset="-128"/>
              </a:rPr>
              <a:t> </a:t>
            </a:r>
            <a:r>
              <a:rPr lang="en-US" altLang="en-US" sz="2400">
                <a:ea typeface="ヒラギノ角ゴ Pro W3" charset="-128"/>
              </a:rPr>
              <a:t>rather than actual undiscounted cash flows.</a:t>
            </a:r>
          </a:p>
          <a:p>
            <a:r>
              <a:rPr lang="en-US" altLang="en-US" sz="2400">
                <a:ea typeface="ヒラギノ角ゴ Pro W3" charset="-128"/>
              </a:rPr>
              <a:t>The discounted payback period is defined as the number of years needed to recover the initial cash outlay from the discounted free cash flows.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39069639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AF3DB-783B-9443-8F62-D69DB60F2F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C5848-A754-0BE4-9477-F579F678F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Discounted Payback Period </a:t>
            </a:r>
            <a:r>
              <a:rPr lang="en-US" altLang="en-US" sz="2800">
                <a:ea typeface="ヒラギノ角ゴ Pro W3" charset="-128"/>
              </a:rPr>
              <a:t>(2 of 4)</a:t>
            </a:r>
            <a:endParaRPr lang="en-US" sz="2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24DAE-8B53-D056-C21E-14795E3FA4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7651" y="1219200"/>
            <a:ext cx="10456753" cy="3416320"/>
          </a:xfrm>
        </p:spPr>
        <p:txBody>
          <a:bodyPr wrap="square">
            <a:sp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 sz="2400" b="1">
                <a:latin typeface="Arial" panose="020B0604020202020204" pitchFamily="34" charset="0"/>
                <a:cs typeface="Arial" panose="020B0604020202020204" pitchFamily="34" charset="0"/>
              </a:rPr>
              <a:t>The Discounted Payback Period (DPP) </a:t>
            </a: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is calculated by summing the </a:t>
            </a:r>
            <a:r>
              <a:rPr lang="en-US" altLang="en-US" sz="2400" b="1">
                <a:latin typeface="Arial" panose="020B0604020202020204" pitchFamily="34" charset="0"/>
                <a:cs typeface="Arial" panose="020B0604020202020204" pitchFamily="34" charset="0"/>
              </a:rPr>
              <a:t>discounted cash flows</a:t>
            </a: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 until the initial investment is fully recovered. </a:t>
            </a:r>
            <a:endParaRPr lang="en-US" altLang="en-US" sz="800"/>
          </a:p>
          <a:p>
            <a:pPr>
              <a:spcBef>
                <a:spcPct val="0"/>
              </a:spcBef>
            </a:pPr>
            <a:endParaRPr lang="en-US" altLang="en-US" sz="2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US" altLang="en-US" sz="2400" b="1">
                <a:latin typeface="Arial" panose="020B0604020202020204" pitchFamily="34" charset="0"/>
                <a:cs typeface="Arial" panose="020B0604020202020204" pitchFamily="34" charset="0"/>
              </a:rPr>
              <a:t>Step 1</a:t>
            </a: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: Discount the cash flows using the discount rate (e.g. 17%). </a:t>
            </a:r>
            <a:endParaRPr lang="en-US" altLang="en-US" sz="800"/>
          </a:p>
          <a:p>
            <a:pPr>
              <a:spcBef>
                <a:spcPct val="0"/>
              </a:spcBef>
            </a:pPr>
            <a:endParaRPr lang="en-US" altLang="en-US" sz="2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US" altLang="en-US" sz="2400" b="1">
                <a:latin typeface="Arial" panose="020B0604020202020204" pitchFamily="34" charset="0"/>
                <a:cs typeface="Arial" panose="020B0604020202020204" pitchFamily="34" charset="0"/>
              </a:rPr>
              <a:t>Step 2</a:t>
            </a: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: Keep a running total of the discounted cash flows. </a:t>
            </a:r>
            <a:endParaRPr lang="en-US" altLang="en-US" sz="800"/>
          </a:p>
          <a:p>
            <a:pPr>
              <a:spcBef>
                <a:spcPct val="0"/>
              </a:spcBef>
            </a:pPr>
            <a:endParaRPr lang="en-US" altLang="en-US" sz="2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US" altLang="en-US" sz="2400" b="1">
                <a:latin typeface="Arial" panose="020B0604020202020204" pitchFamily="34" charset="0"/>
                <a:cs typeface="Arial" panose="020B0604020202020204" pitchFamily="34" charset="0"/>
              </a:rPr>
              <a:t>Step 3</a:t>
            </a:r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: The DPP is the time it takes for the sum of these discounted cash flows to equal the initial investment. </a:t>
            </a:r>
            <a:endParaRPr lang="en-US" altLang="en-US" sz="80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645076F-78AA-5216-5798-EC9C0D1F9F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9577" y="3290501"/>
            <a:ext cx="65" cy="27699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656812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EF9A87-7F5B-C097-DA46-1BE79CFD1F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327D4-87C0-833F-6124-7D170E7FB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Discounted Payback Period </a:t>
            </a:r>
            <a:r>
              <a:rPr lang="en-US" altLang="en-US" sz="2800">
                <a:ea typeface="ヒラギノ角ゴ Pro W3" charset="-128"/>
              </a:rPr>
              <a:t>(3 of 4)</a:t>
            </a:r>
            <a:endParaRPr lang="en-US" sz="200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9625E15-6507-001A-F0D3-67527673D0F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724277" y="1196752"/>
                <a:ext cx="10737410" cy="3556808"/>
              </a:xfrm>
            </p:spPr>
            <p:txBody>
              <a:bodyPr wrap="square">
                <a:spAutoFit/>
              </a:bodyPr>
              <a:lstStyle/>
              <a:p>
                <a:pPr marL="0" indent="0">
                  <a:spcBef>
                    <a:spcPct val="0"/>
                  </a:spcBef>
                  <a:buNone/>
                </a:pPr>
                <a:r>
                  <a:rPr lang="en-US" altLang="en-US" sz="2400">
                    <a:latin typeface="Arial" panose="020B0604020202020204" pitchFamily="34" charset="0"/>
                    <a:cs typeface="Arial" panose="020B0604020202020204" pitchFamily="34" charset="0"/>
                  </a:rPr>
                  <a:t>The formula to discount each cash flow is: </a:t>
                </a:r>
                <a:endParaRPr lang="en-US" altLang="en-US" sz="8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spcBef>
                    <a:spcPct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altLang="en-US" sz="2800">
                          <a:latin typeface="Cambria Math" panose="02040503050406030204" pitchFamily="18" charset="0"/>
                          <a:cs typeface="Arial" panose="020B0604020202020204" pitchFamily="34" charset="0"/>
                        </a:rPr>
                        <m:t>Discounted</m:t>
                      </m:r>
                      <m:r>
                        <a:rPr lang="en-GB" altLang="en-US" sz="2800">
                          <a:latin typeface="Cambria Math" panose="02040503050406030204" pitchFamily="18" charset="0"/>
                          <a:cs typeface="Arial" panose="020B0604020202020204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altLang="en-US" sz="2800">
                          <a:latin typeface="Cambria Math" panose="02040503050406030204" pitchFamily="18" charset="0"/>
                          <a:cs typeface="Arial" panose="020B0604020202020204" pitchFamily="34" charset="0"/>
                        </a:rPr>
                        <m:t>Cash</m:t>
                      </m:r>
                      <m:r>
                        <a:rPr lang="en-GB" altLang="en-US" sz="2800">
                          <a:latin typeface="Cambria Math" panose="02040503050406030204" pitchFamily="18" charset="0"/>
                          <a:cs typeface="Arial" panose="020B0604020202020204" pitchFamily="34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altLang="en-US" sz="2800">
                          <a:latin typeface="Cambria Math" panose="02040503050406030204" pitchFamily="18" charset="0"/>
                          <a:cs typeface="Arial" panose="020B0604020202020204" pitchFamily="34" charset="0"/>
                        </a:rPr>
                        <m:t>Flow</m:t>
                      </m:r>
                      <m:r>
                        <a:rPr lang="en-GB" altLang="en-US" sz="2800">
                          <a:latin typeface="Cambria Math" panose="02040503050406030204" pitchFamily="18" charset="0"/>
                          <a:cs typeface="Arial" panose="020B0604020202020204" pitchFamily="34" charset="0"/>
                        </a:rPr>
                        <m:t> </m:t>
                      </m:r>
                      <m:d>
                        <m:dPr>
                          <m:ctrlPr>
                            <a:rPr lang="en-GB" altLang="en-US" sz="2800" i="1">
                              <a:latin typeface="Cambria Math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GB" altLang="en-US" sz="2800">
                              <a:latin typeface="Cambria Math" panose="02040503050406030204" pitchFamily="18" charset="0"/>
                              <a:cs typeface="Arial" panose="020B0604020202020204" pitchFamily="34" charset="0"/>
                            </a:rPr>
                            <m:t>DCF</m:t>
                          </m:r>
                        </m:e>
                      </m:d>
                      <m:r>
                        <a:rPr lang="en-GB" altLang="en-US" sz="2800">
                          <a:latin typeface="Cambria Math" panose="02040503050406030204" pitchFamily="18" charset="0"/>
                          <a:cs typeface="Arial" panose="020B0604020202020204" pitchFamily="34" charset="0"/>
                        </a:rPr>
                        <m:t>=</m:t>
                      </m:r>
                      <m:f>
                        <m:fPr>
                          <m:ctrlPr>
                            <a:rPr lang="en-GB" altLang="en-US" sz="2800" i="1">
                              <a:latin typeface="Cambria Math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altLang="en-US" sz="2800">
                              <a:latin typeface="Cambria Math" panose="02040503050406030204" pitchFamily="18" charset="0"/>
                              <a:cs typeface="Arial" panose="020B0604020202020204" pitchFamily="34" charset="0"/>
                            </a:rPr>
                            <m:t>Cash</m:t>
                          </m:r>
                          <m:r>
                            <a:rPr lang="en-GB" altLang="en-US" sz="2800">
                              <a:latin typeface="Cambria Math" panose="02040503050406030204" pitchFamily="18" charset="0"/>
                              <a:cs typeface="Arial" panose="020B0604020202020204" pitchFamily="34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altLang="en-US" sz="2800">
                              <a:latin typeface="Cambria Math" panose="02040503050406030204" pitchFamily="18" charset="0"/>
                              <a:cs typeface="Arial" panose="020B0604020202020204" pitchFamily="34" charset="0"/>
                            </a:rPr>
                            <m:t>Flow</m:t>
                          </m:r>
                        </m:num>
                        <m:den>
                          <m:sSup>
                            <m:sSupPr>
                              <m:ctrlPr>
                                <a:rPr lang="en-GB" altLang="en-US" sz="2800" i="1">
                                  <a:latin typeface="Cambria Math" panose="02040503050406030204" pitchFamily="18" charset="0"/>
                                  <a:cs typeface="Arial" panose="020B0604020202020204" pitchFamily="34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altLang="en-US" sz="2800" i="1">
                                      <a:latin typeface="Cambria Math" panose="02040503050406030204" pitchFamily="18" charset="0"/>
                                      <a:cs typeface="Arial" panose="020B0604020202020204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altLang="en-US" sz="2800">
                                      <a:latin typeface="Cambria Math" panose="02040503050406030204" pitchFamily="18" charset="0"/>
                                      <a:cs typeface="Arial" panose="020B0604020202020204" pitchFamily="34" charset="0"/>
                                    </a:rPr>
                                    <m:t>1+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en-GB" altLang="en-US" sz="2800">
                                      <a:latin typeface="Cambria Math" panose="02040503050406030204" pitchFamily="18" charset="0"/>
                                      <a:cs typeface="Arial" panose="020B0604020202020204" pitchFamily="34" charset="0"/>
                                    </a:rPr>
                                    <m:t>r</m:t>
                                  </m:r>
                                </m:e>
                              </m:d>
                            </m:e>
                            <m:sup>
                              <m:r>
                                <m:rPr>
                                  <m:sty m:val="p"/>
                                </m:rPr>
                                <a:rPr lang="en-GB" altLang="en-US" sz="2800">
                                  <a:latin typeface="Cambria Math" panose="02040503050406030204" pitchFamily="18" charset="0"/>
                                  <a:cs typeface="Arial" panose="020B0604020202020204" pitchFamily="34" charset="0"/>
                                </a:rPr>
                                <m:t>t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US" altLang="en-US" sz="8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spcBef>
                    <a:spcPct val="0"/>
                  </a:spcBef>
                  <a:buNone/>
                </a:pPr>
                <a:r>
                  <a:rPr lang="en-US" altLang="en-US" sz="2400">
                    <a:latin typeface="Arial" panose="020B0604020202020204" pitchFamily="34" charset="0"/>
                    <a:cs typeface="Arial" panose="020B0604020202020204" pitchFamily="34" charset="0"/>
                  </a:rPr>
                  <a:t>Where: </a:t>
                </a:r>
                <a:endParaRPr lang="en-US" altLang="en-US" sz="8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spcBef>
                    <a:spcPct val="0"/>
                  </a:spcBef>
                  <a:buNone/>
                </a:pPr>
                <a14:m>
                  <m:oMath xmlns:m="http://schemas.openxmlformats.org/officeDocument/2006/math">
                    <m:r>
                      <a:rPr lang="en-GB" altLang="en-US" sz="2400" i="1">
                        <a:latin typeface="Cambria Math" panose="02040503050406030204" pitchFamily="18" charset="0"/>
                        <a:ea typeface="MathJax_Main"/>
                        <a:cs typeface="Segoe UI" panose="020B0502040204020203" pitchFamily="34" charset="0"/>
                      </a:rPr>
                      <m:t>𝑟</m:t>
                    </m:r>
                  </m:oMath>
                </a14:m>
                <a:r>
                  <a:rPr lang="en-US" altLang="en-US" sz="2400">
                    <a:latin typeface="Arial" panose="020B0604020202020204" pitchFamily="34" charset="0"/>
                    <a:ea typeface="MathJax_Main"/>
                    <a:cs typeface="Arial" panose="020B0604020202020204" pitchFamily="34" charset="0"/>
                  </a:rPr>
                  <a:t> = </a:t>
                </a:r>
                <a:r>
                  <a:rPr lang="en-US" altLang="en-US" sz="2400">
                    <a:latin typeface="Arial" panose="020B0604020202020204" pitchFamily="34" charset="0"/>
                    <a:ea typeface="MathJax_Math-italic"/>
                    <a:cs typeface="Arial" panose="020B0604020202020204" pitchFamily="34" charset="0"/>
                  </a:rPr>
                  <a:t>Discount</a:t>
                </a:r>
                <a:r>
                  <a:rPr lang="en-US" altLang="en-US" sz="2400">
                    <a:latin typeface="Arial" panose="020B0604020202020204" pitchFamily="34" charset="0"/>
                    <a:ea typeface="MathJax_Main"/>
                    <a:cs typeface="Arial" panose="020B0604020202020204" pitchFamily="34" charset="0"/>
                  </a:rPr>
                  <a:t> </a:t>
                </a:r>
                <a:r>
                  <a:rPr lang="en-US" altLang="en-US" sz="2400">
                    <a:latin typeface="Arial" panose="020B0604020202020204" pitchFamily="34" charset="0"/>
                    <a:ea typeface="MathJax_Math-italic"/>
                    <a:cs typeface="Arial" panose="020B0604020202020204" pitchFamily="34" charset="0"/>
                  </a:rPr>
                  <a:t>rate</a:t>
                </a:r>
                <a:r>
                  <a:rPr lang="en-US" altLang="en-US" sz="2400">
                    <a:latin typeface="Arial" panose="020B0604020202020204" pitchFamily="34" charset="0"/>
                    <a:cs typeface="Arial" panose="020B0604020202020204" pitchFamily="34" charset="0"/>
                  </a:rPr>
                  <a:t> (that is, interest rate)</a:t>
                </a:r>
                <a:endParaRPr lang="en-US" altLang="en-US" sz="8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spcBef>
                    <a:spcPct val="0"/>
                  </a:spcBef>
                  <a:buNone/>
                </a:pPr>
                <a14:m>
                  <m:oMath xmlns:m="http://schemas.openxmlformats.org/officeDocument/2006/math">
                    <m:r>
                      <a:rPr lang="en-GB" altLang="en-US" sz="2400" i="1">
                        <a:latin typeface="Cambria Math" panose="02040503050406030204" pitchFamily="18" charset="0"/>
                        <a:ea typeface="MathJax_Math-italic"/>
                        <a:cs typeface="Segoe UI" panose="020B0502040204020203" pitchFamily="34" charset="0"/>
                      </a:rPr>
                      <m:t>𝑡</m:t>
                    </m:r>
                  </m:oMath>
                </a14:m>
                <a:r>
                  <a:rPr lang="en-US" altLang="en-US" sz="2400">
                    <a:latin typeface="Arial" panose="020B0604020202020204" pitchFamily="34" charset="0"/>
                    <a:ea typeface="MathJax_Math-italic"/>
                    <a:cs typeface="Arial" panose="020B0604020202020204" pitchFamily="34" charset="0"/>
                  </a:rPr>
                  <a:t> = Year</a:t>
                </a:r>
                <a:r>
                  <a:rPr lang="en-US" altLang="en-US" sz="2400">
                    <a:latin typeface="Arial" panose="020B0604020202020204" pitchFamily="34" charset="0"/>
                    <a:ea typeface="MathJax_Main"/>
                    <a:cs typeface="Arial" panose="020B0604020202020204" pitchFamily="34" charset="0"/>
                  </a:rPr>
                  <a:t> </a:t>
                </a:r>
                <a:r>
                  <a:rPr lang="en-US" altLang="en-US" sz="2400">
                    <a:latin typeface="Arial" panose="020B0604020202020204" pitchFamily="34" charset="0"/>
                    <a:ea typeface="MathJax_Math-italic"/>
                    <a:cs typeface="Arial" panose="020B0604020202020204" pitchFamily="34" charset="0"/>
                  </a:rPr>
                  <a:t>of</a:t>
                </a:r>
                <a:r>
                  <a:rPr lang="en-US" altLang="en-US" sz="2400">
                    <a:latin typeface="Arial" panose="020B0604020202020204" pitchFamily="34" charset="0"/>
                    <a:ea typeface="MathJax_Main"/>
                    <a:cs typeface="Arial" panose="020B0604020202020204" pitchFamily="34" charset="0"/>
                  </a:rPr>
                  <a:t> </a:t>
                </a:r>
                <a:r>
                  <a:rPr lang="en-US" altLang="en-US" sz="2400">
                    <a:latin typeface="Arial" panose="020B0604020202020204" pitchFamily="34" charset="0"/>
                    <a:ea typeface="MathJax_Math-italic"/>
                    <a:cs typeface="Arial" panose="020B0604020202020204" pitchFamily="34" charset="0"/>
                  </a:rPr>
                  <a:t>the</a:t>
                </a:r>
                <a:r>
                  <a:rPr lang="en-US" altLang="en-US" sz="2400">
                    <a:latin typeface="Arial" panose="020B0604020202020204" pitchFamily="34" charset="0"/>
                    <a:ea typeface="MathJax_Main"/>
                    <a:cs typeface="Arial" panose="020B0604020202020204" pitchFamily="34" charset="0"/>
                  </a:rPr>
                  <a:t> </a:t>
                </a:r>
                <a:r>
                  <a:rPr lang="en-US" altLang="en-US" sz="2400">
                    <a:latin typeface="Arial" panose="020B0604020202020204" pitchFamily="34" charset="0"/>
                    <a:ea typeface="MathJax_Math-italic"/>
                    <a:cs typeface="Arial" panose="020B0604020202020204" pitchFamily="34" charset="0"/>
                  </a:rPr>
                  <a:t>cash</a:t>
                </a:r>
                <a:r>
                  <a:rPr lang="en-US" altLang="en-US" sz="2400">
                    <a:latin typeface="Arial" panose="020B0604020202020204" pitchFamily="34" charset="0"/>
                    <a:ea typeface="MathJax_Main"/>
                    <a:cs typeface="Arial" panose="020B0604020202020204" pitchFamily="34" charset="0"/>
                  </a:rPr>
                  <a:t> </a:t>
                </a:r>
                <a:r>
                  <a:rPr lang="en-US" altLang="en-US" sz="2400">
                    <a:latin typeface="Arial" panose="020B0604020202020204" pitchFamily="34" charset="0"/>
                    <a:ea typeface="MathJax_Math-italic"/>
                    <a:cs typeface="Arial" panose="020B0604020202020204" pitchFamily="34" charset="0"/>
                  </a:rPr>
                  <a:t>flow</a:t>
                </a:r>
                <a:endParaRPr lang="en-US" altLang="en-US" sz="24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spcBef>
                    <a:spcPct val="0"/>
                  </a:spcBef>
                  <a:buNone/>
                </a:pPr>
                <a:r>
                  <a:rPr lang="en-US" altLang="en-US" sz="2400">
                    <a:latin typeface="Arial" panose="020B0604020202020204" pitchFamily="34" charset="0"/>
                    <a:cs typeface="Arial" panose="020B0604020202020204" pitchFamily="34" charset="0"/>
                  </a:rPr>
                  <a:t>  </a:t>
                </a:r>
                <a:endParaRPr lang="en-US" altLang="en-US" sz="80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 marL="0" indent="0">
                  <a:spcBef>
                    <a:spcPct val="0"/>
                  </a:spcBef>
                  <a:buNone/>
                </a:pPr>
                <a:r>
                  <a:rPr lang="en-US" altLang="en-US" sz="2400" b="1">
                    <a:latin typeface="Arial" panose="020B0604020202020204" pitchFamily="34" charset="0"/>
                    <a:cs typeface="Arial" panose="020B0604020202020204" pitchFamily="34" charset="0"/>
                  </a:rPr>
                  <a:t>Discounted Payback Period (DPP)</a:t>
                </a:r>
                <a:r>
                  <a:rPr lang="en-US" altLang="en-US" sz="2400">
                    <a:latin typeface="Arial" panose="020B0604020202020204" pitchFamily="34" charset="0"/>
                    <a:cs typeface="Arial" panose="020B0604020202020204" pitchFamily="34" charset="0"/>
                  </a:rPr>
                  <a:t> = The year when the sum of the discounted cash flows equals the initial investment. </a:t>
                </a:r>
                <a:endParaRPr lang="en-US" altLang="en-US" sz="400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9625E15-6507-001A-F0D3-67527673D0F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24277" y="1196752"/>
                <a:ext cx="10737410" cy="3556808"/>
              </a:xfrm>
              <a:blipFill>
                <a:blip r:embed="rId2"/>
                <a:stretch>
                  <a:fillRect l="-909" t="-1199" b="-291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Rectangle 1">
            <a:extLst>
              <a:ext uri="{FF2B5EF4-FFF2-40B4-BE49-F238E27FC236}">
                <a16:creationId xmlns:a16="http://schemas.microsoft.com/office/drawing/2014/main" id="{BE37D970-0823-06C7-A584-5427003D51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9577" y="3290501"/>
            <a:ext cx="65" cy="27699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039805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95C5CA-7824-6E72-779C-2412DC447F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27241-3BD7-EEBF-F37E-441A67025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Discounted Payback Period </a:t>
            </a:r>
            <a:r>
              <a:rPr lang="en-US" altLang="en-US" sz="2800">
                <a:ea typeface="ヒラギノ角ゴ Pro W3" charset="-128"/>
              </a:rPr>
              <a:t>(4 of 4)</a:t>
            </a:r>
            <a:endParaRPr lang="en-US" sz="2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52051D-B011-95D8-553E-E8CFA4651E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4277" y="1196752"/>
            <a:ext cx="10737410" cy="3342453"/>
          </a:xfrm>
        </p:spPr>
        <p:txBody>
          <a:bodyPr wrap="square">
            <a:sp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2400" b="1">
                <a:solidFill>
                  <a:srgbClr val="000000"/>
                </a:solidFill>
                <a:latin typeface="Arial" panose="020B0604020202020204" pitchFamily="34" charset="0"/>
              </a:rPr>
              <a:t>Comparison with Traditional Payback Period (Key Differences):</a:t>
            </a:r>
            <a:r>
              <a:rPr lang="en-GB" sz="2400">
                <a:solidFill>
                  <a:srgbClr val="000000"/>
                </a:solidFill>
                <a:latin typeface="Arial" panose="020B0604020202020204" pitchFamily="34" charset="0"/>
              </a:rPr>
              <a:t> </a:t>
            </a:r>
            <a:endParaRPr lang="en-GB" sz="240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>
              <a:spcAft>
                <a:spcPts val="800"/>
              </a:spcAft>
            </a:pPr>
            <a:r>
              <a:rPr lang="en-GB" sz="2200">
                <a:solidFill>
                  <a:srgbClr val="000000"/>
                </a:solidFill>
                <a:latin typeface="Arial" panose="020B0604020202020204" pitchFamily="34" charset="0"/>
              </a:rPr>
              <a:t>1. </a:t>
            </a:r>
            <a:r>
              <a:rPr lang="en-GB" sz="2200" b="1">
                <a:solidFill>
                  <a:srgbClr val="000000"/>
                </a:solidFill>
                <a:latin typeface="Arial" panose="020B0604020202020204" pitchFamily="34" charset="0"/>
              </a:rPr>
              <a:t>Time Value of Money:</a:t>
            </a:r>
            <a:r>
              <a:rPr lang="en-GB" sz="2200">
                <a:solidFill>
                  <a:srgbClr val="000000"/>
                </a:solidFill>
                <a:latin typeface="Arial" panose="020B0604020202020204" pitchFamily="34" charset="0"/>
              </a:rPr>
              <a:t> The DPP accounts for the time value of money, making it more realistic for projects with long time horizons. </a:t>
            </a:r>
            <a:endParaRPr lang="en-GB" sz="220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>
              <a:spcAft>
                <a:spcPts val="800"/>
              </a:spcAft>
            </a:pPr>
            <a:r>
              <a:rPr lang="en-GB" sz="2200">
                <a:solidFill>
                  <a:srgbClr val="000000"/>
                </a:solidFill>
                <a:latin typeface="Arial" panose="020B0604020202020204" pitchFamily="34" charset="0"/>
              </a:rPr>
              <a:t>2. </a:t>
            </a:r>
            <a:r>
              <a:rPr lang="en-GB" sz="2200" b="1">
                <a:solidFill>
                  <a:srgbClr val="000000"/>
                </a:solidFill>
                <a:latin typeface="Arial" panose="020B0604020202020204" pitchFamily="34" charset="0"/>
              </a:rPr>
              <a:t>Investment Recovery:</a:t>
            </a:r>
            <a:r>
              <a:rPr lang="en-GB" sz="2200">
                <a:solidFill>
                  <a:srgbClr val="000000"/>
                </a:solidFill>
                <a:latin typeface="Arial" panose="020B0604020202020204" pitchFamily="34" charset="0"/>
              </a:rPr>
              <a:t> The DPP will always be longer than or equal to the traditional payback period because discounted cash flows are lower than the actual cash flows. </a:t>
            </a:r>
            <a:endParaRPr lang="en-GB" sz="220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>
              <a:spcAft>
                <a:spcPts val="800"/>
              </a:spcAft>
            </a:pPr>
            <a:r>
              <a:rPr lang="en-GB" sz="2200">
                <a:solidFill>
                  <a:srgbClr val="000000"/>
                </a:solidFill>
                <a:latin typeface="Arial" panose="020B0604020202020204" pitchFamily="34" charset="0"/>
              </a:rPr>
              <a:t>3. </a:t>
            </a:r>
            <a:r>
              <a:rPr lang="en-GB" sz="2200" b="1">
                <a:solidFill>
                  <a:srgbClr val="000000"/>
                </a:solidFill>
                <a:latin typeface="Arial" panose="020B0604020202020204" pitchFamily="34" charset="0"/>
              </a:rPr>
              <a:t>Decision-Making:</a:t>
            </a:r>
            <a:r>
              <a:rPr lang="en-GB" sz="2200">
                <a:solidFill>
                  <a:srgbClr val="000000"/>
                </a:solidFill>
                <a:latin typeface="Arial" panose="020B0604020202020204" pitchFamily="34" charset="0"/>
              </a:rPr>
              <a:t> The DPP is considered more accurate when assessing the viability of projects that stretch over multiple years. </a:t>
            </a:r>
            <a:endParaRPr lang="en-GB" sz="2200">
              <a:solidFill>
                <a:srgbClr val="000000"/>
              </a:solidFill>
              <a:latin typeface="Segoe UI" panose="020B0502040204020203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13B2783-9574-5C34-32CD-18C7FC7078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9577" y="3290501"/>
            <a:ext cx="65" cy="27699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308030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404665"/>
            <a:ext cx="8001000" cy="954107"/>
          </a:xfrm>
        </p:spPr>
        <p:txBody>
          <a:bodyPr>
            <a:spAutoFit/>
          </a:bodyPr>
          <a:lstStyle/>
          <a:p>
            <a:r>
              <a:rPr lang="en-US" sz="2800"/>
              <a:t>Table 10.2 Discounted Payback Period Example Using a 17 Percent Required Rate of Return</a:t>
            </a:r>
          </a:p>
        </p:txBody>
      </p:sp>
      <p:pic>
        <p:nvPicPr>
          <p:cNvPr id="14338" name="Picture 2" descr="The details are as follows: &#10;Project A: &#10;• Year: 0; Undiscounted Free Cash Flows: negative U.S. dollars 10,000; Discounted Free Cash Flows at 17%: negative U.S. dollars 10,000; Cumulative Discounted Free Cash Flows: negative U.S. dollars 10,000&#10;• Year: 1; Undiscounted Free Cash Flows: 6,000; Discounted Free Cash Flows at 17%: 5,128; Cumulative Discounted Free Cash Flows: negative 4,872&#10;• Year: 2; Undiscounted Free Cash Flows: 4,000; Discounted Free Cash Flows at 17%: 2,922; Cumulative Discounted Free Cash Flows: negative 1,950&#10;• Year: 3; Undiscounted Free Cash Flows: 3,000; Discounted Free Cash Flows at 17%: 1,873; &#10;• Cumulative Discounted Free Cash Flows: negative 77&#10;• Year: 4; Undiscounted Free Cash Flows: 2,000; Discounted Free Cash Flows at 17%: 1,067; Cumulative Discounted Free Cash Flows: 991&#10;• Year: 5; Undiscounted Free Cash Flows: 1,000; Discounted Free Cash Flows at 17%: 456; Cumulative Discounted Free Cash Flows: 1,447&#10;The details are as follows: &#10;Project B: &#10;• Year: 0; Undiscounted Free Cash Flows: negative U.S. dollars 10,000; Discounted Free Cash Flows at 17%: negative U.S. dollars 10,000; Cumulative Discounted Free Cash Flows: negative U.S. dollars 10,000&#10;• Year: 1; Undiscounted Free Cash Flows: 5,000; Discounted Free Cash Flows at 17%: 4,274; Cumulative Discounted Free Cash Flows: negative 5,726&#10;• Year: 2; Undiscounted Free Cash Flows: 5,000; Discounted Free Cash Flows at 17%: 3,653; Cumulative Discounted Free Cash Flows: negative 2,074&#10;• Year: 3; Undiscounted Free Cash Flows: 0; Discounted Free Cash Flows at 17%: 0; Cumulative Discounted Free Cash Flows: negative 2,074&#10;• Year: 4; Undiscounted Free Cash Flows: 0; Discounted Free Cash Flows at 17%: 0; Cumulative Discounted Free Cash Flows: negative 2,074&#10;• Year: 5; Undiscounted Free Cash Flows: 0; Discounted Free Cash Flows at 17%: 0; Cumulative Discounted Free Cash Flows: negative 2,074&#10;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2749" y="1484784"/>
            <a:ext cx="6246503" cy="4249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12468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3100" y="371387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Discounted Payback Period Example </a:t>
            </a:r>
            <a:endParaRPr lang="en-US" sz="200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32919" y="1219200"/>
                <a:ext cx="10465806" cy="2893869"/>
              </a:xfrm>
            </p:spPr>
            <p:txBody>
              <a:bodyPr wrap="square">
                <a:spAutoFit/>
              </a:bodyPr>
              <a:lstStyle/>
              <a:p>
                <a:r>
                  <a:rPr lang="en-US" altLang="en-US" sz="2400">
                    <a:ea typeface="ヒラギノ角ゴ Pro W3" charset="-128"/>
                  </a:rPr>
                  <a:t>Table 10.2 shows the difference between traditional payback and discounted payback methods.</a:t>
                </a:r>
              </a:p>
              <a:p>
                <a:r>
                  <a:rPr lang="en-US" altLang="en-US" sz="2400">
                    <a:ea typeface="ヒラギノ角ゴ Pro W3" charset="-128"/>
                  </a:rPr>
                  <a:t>With undiscounted free cash flows, the payback period is only 2 years, while with discounted free cash flows (at 17 percent), the discounted payback period is 3.07 years.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zh-CN" altLang="en-US" sz="280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Discounted</m:t>
                      </m:r>
                      <m:r>
                        <a:rPr lang="zh-CN" altLang="en-US" sz="280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zh-CN" altLang="en-US" sz="280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payback</m:t>
                      </m:r>
                      <m:r>
                        <a:rPr lang="zh-CN" altLang="en-US" sz="280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zh-CN" altLang="en-US" sz="2800" i="1" smtClean="0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perio</m:t>
                      </m:r>
                      <m:sSub>
                        <m:sSubPr>
                          <m:ctrlPr>
                            <a:rPr lang="zh-CN" altLang="en-US" sz="28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zh-CN" altLang="en-US" sz="28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d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zh-CN" altLang="en-US" sz="28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A</m:t>
                          </m:r>
                        </m:sub>
                      </m:sSub>
                      <m:r>
                        <a:rPr lang="zh-CN" altLang="en-US" sz="28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=3.0+</m:t>
                      </m:r>
                      <m:f>
                        <m:fPr>
                          <m:ctrlPr>
                            <a:rPr lang="zh-CN" altLang="en-US" sz="28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zh-CN" altLang="en-US" sz="28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$7</m:t>
                          </m:r>
                          <m:r>
                            <a:rPr lang="en-GB" altLang="zh-CN" sz="28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7</m:t>
                          </m:r>
                        </m:num>
                        <m:den>
                          <m:r>
                            <a:rPr lang="zh-CN" altLang="en-US" sz="2800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$1,06</m:t>
                          </m:r>
                          <m:r>
                            <a:rPr lang="en-GB" altLang="zh-CN" sz="2800" b="0" i="1" smtClean="0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  <m:t>7</m:t>
                          </m:r>
                        </m:den>
                      </m:f>
                      <m:r>
                        <a:rPr lang="zh-CN" altLang="en-US" sz="28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=3.07 </m:t>
                      </m:r>
                      <m:r>
                        <m:rPr>
                          <m:sty m:val="p"/>
                        </m:rPr>
                        <a:rPr lang="zh-CN" altLang="en-US" sz="2800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years</m:t>
                      </m:r>
                    </m:oMath>
                  </m:oMathPara>
                </a14:m>
                <a:endParaRPr lang="zh-CN" altLang="en-US" sz="280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2919" y="1219200"/>
                <a:ext cx="10465806" cy="2893869"/>
              </a:xfrm>
              <a:blipFill>
                <a:blip r:embed="rId2"/>
                <a:stretch>
                  <a:fillRect l="-816" t="-147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ject 3" descr="The formula is as follows:&#10;discounted payback period sub A is equal to three years plus seventy-four dollars divided by thousand sixty-eight dollars is equal to the payback period of three years seven months."/>
          <p:cNvSpPr txBox="1"/>
          <p:nvPr/>
        </p:nvSpPr>
        <p:spPr bwMode="auto">
          <a:xfrm>
            <a:off x="2438400" y="3581400"/>
            <a:ext cx="6902450" cy="814388"/>
          </a:xfrm>
          <a:prstGeom prst="rect">
            <a:avLst/>
          </a:prstGeom>
          <a:noFill/>
        </p:spPr>
        <p:txBody>
          <a:bodyPr>
            <a:normAutofit/>
          </a:bodyPr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77765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12E254-8602-890E-730F-1000C360B0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3B82F230-E532-99DD-505E-31B25286C0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77988" y="360363"/>
            <a:ext cx="8839200" cy="6985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en-US" sz="3600"/>
              <a:t>Average Investment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47" name="Rectangle 3">
                <a:extLst>
                  <a:ext uri="{FF2B5EF4-FFF2-40B4-BE49-F238E27FC236}">
                    <a16:creationId xmlns:a16="http://schemas.microsoft.com/office/drawing/2014/main" id="{6BCE836A-255C-E078-DC0A-F70155B6BB80}"/>
                  </a:ext>
                </a:extLst>
              </p:cNvPr>
              <p:cNvSpPr>
                <a:spLocks noGrp="1" noChangeArrowheads="1"/>
              </p:cNvSpPr>
              <p:nvPr>
                <p:ph idx="1"/>
              </p:nvPr>
            </p:nvSpPr>
            <p:spPr>
              <a:xfrm>
                <a:off x="706169" y="1196363"/>
                <a:ext cx="10764571" cy="3888432"/>
              </a:xfrm>
            </p:spPr>
            <p:txBody>
              <a:bodyPr vert="horz" wrap="square" lIns="90488" tIns="44450" rIns="90488" bIns="44450" numCol="1" anchor="t" anchorCtr="0" compatLnSpc="1">
                <a:prstTxWarp prst="textNoShape">
                  <a:avLst/>
                </a:prstTxWarp>
              </a:bodyPr>
              <a:lstStyle/>
              <a:p>
                <a:pPr eaLnBrk="1" hangingPunct="1">
                  <a:lnSpc>
                    <a:spcPct val="90000"/>
                  </a:lnSpc>
                  <a:buFontTx/>
                  <a:buChar char="•"/>
                </a:pPr>
                <a:r>
                  <a:rPr lang="en-US" sz="2400">
                    <a:ea typeface="DengXian" panose="02010600030101010101" pitchFamily="2" charset="-122"/>
                  </a:rPr>
                  <a:t>Assume that the value of an asset gradually declines from its </a:t>
                </a:r>
                <a:r>
                  <a:rPr lang="en-US" sz="2400" b="1">
                    <a:solidFill>
                      <a:srgbClr val="FF0000"/>
                    </a:solidFill>
                    <a:ea typeface="DengXian" panose="02010600030101010101" pitchFamily="2" charset="-122"/>
                  </a:rPr>
                  <a:t>initial investment</a:t>
                </a:r>
                <a:r>
                  <a:rPr lang="en-US" sz="2400">
                    <a:ea typeface="DengXian" panose="02010600030101010101" pitchFamily="2" charset="-122"/>
                  </a:rPr>
                  <a:t> to its </a:t>
                </a:r>
                <a:r>
                  <a:rPr lang="en-US" sz="2400" b="1">
                    <a:solidFill>
                      <a:srgbClr val="00B050"/>
                    </a:solidFill>
                    <a:ea typeface="DengXian" panose="02010600030101010101" pitchFamily="2" charset="-122"/>
                  </a:rPr>
                  <a:t>scrap value</a:t>
                </a:r>
                <a:r>
                  <a:rPr lang="en-US" sz="2400">
                    <a:ea typeface="DengXian" panose="02010600030101010101" pitchFamily="2" charset="-122"/>
                  </a:rPr>
                  <a:t> in an </a:t>
                </a:r>
                <a:r>
                  <a:rPr lang="en-US" sz="2400" b="1">
                    <a:ea typeface="DengXian" panose="02010600030101010101" pitchFamily="2" charset="-122"/>
                  </a:rPr>
                  <a:t>even</a:t>
                </a:r>
                <a:r>
                  <a:rPr lang="en-US" sz="2400">
                    <a:ea typeface="DengXian" panose="02010600030101010101" pitchFamily="2" charset="-122"/>
                  </a:rPr>
                  <a:t> way during its useful life. </a:t>
                </a:r>
              </a:p>
              <a:p>
                <a:pPr eaLnBrk="1" hangingPunct="1">
                  <a:lnSpc>
                    <a:spcPct val="90000"/>
                  </a:lnSpc>
                  <a:buFontTx/>
                  <a:buChar char="•"/>
                </a:pPr>
                <a:r>
                  <a:rPr lang="en-US" sz="2400" b="1">
                    <a:ea typeface="DengXian" panose="02010600030101010101" pitchFamily="2" charset="-122"/>
                  </a:rPr>
                  <a:t>Average Investment</a:t>
                </a:r>
                <a:r>
                  <a:rPr lang="en-US" sz="2400">
                    <a:ea typeface="DengXian" panose="02010600030101010101" pitchFamily="2" charset="-122"/>
                  </a:rPr>
                  <a:t> reflects </a:t>
                </a:r>
                <a:r>
                  <a:rPr lang="en-GB" sz="2400">
                    <a:ea typeface="DengXian" panose="02010600030101010101" pitchFamily="2" charset="-122"/>
                  </a:rPr>
                  <a:t>the midpoint between the initial outlay and residual (scrap) value.</a:t>
                </a:r>
                <a:endParaRPr lang="en-US" sz="2400">
                  <a:ea typeface="DengXian" panose="02010600030101010101" pitchFamily="2" charset="-122"/>
                </a:endParaRPr>
              </a:p>
              <a:p>
                <a:pPr marL="0" indent="0" eaLnBrk="1" hangingPunct="1">
                  <a:lnSpc>
                    <a:spcPct val="9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altLang="en-US" sz="2800">
                          <a:latin typeface="Cambria Math" panose="02040503050406030204" pitchFamily="18" charset="0"/>
                        </a:rPr>
                        <m:t>Average</m:t>
                      </m:r>
                      <m:r>
                        <a:rPr lang="en-GB" altLang="en-US" sz="280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altLang="en-US" sz="2800">
                          <a:latin typeface="Cambria Math" panose="02040503050406030204" pitchFamily="18" charset="0"/>
                        </a:rPr>
                        <m:t>Investment</m:t>
                      </m:r>
                      <m:r>
                        <a:rPr lang="en-GB" altLang="en-US" sz="280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altLang="en-US" sz="2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altLang="en-US" sz="28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Initial</m:t>
                          </m:r>
                          <m:r>
                            <a:rPr lang="en-GB" altLang="en-US" sz="28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altLang="en-US" sz="28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Investment</m:t>
                          </m:r>
                          <m:r>
                            <a:rPr lang="en-GB" altLang="en-US" sz="2800">
                              <a:latin typeface="Cambria Math" panose="02040503050406030204" pitchFamily="18" charset="0"/>
                            </a:rPr>
                            <m:t>+ </m:t>
                          </m:r>
                          <m:r>
                            <m:rPr>
                              <m:sty m:val="p"/>
                            </m:rPr>
                            <a:rPr lang="en-GB" altLang="en-US" sz="280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Scrap</m:t>
                          </m:r>
                          <m:r>
                            <a:rPr lang="en-GB" altLang="en-US" sz="280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altLang="en-US" sz="280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Value</m:t>
                          </m:r>
                        </m:num>
                        <m:den>
                          <m:r>
                            <a:rPr lang="en-GB" altLang="en-US" sz="280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altLang="en-US" sz="2000" b="1"/>
              </a:p>
              <a:p>
                <a:pPr lvl="1" eaLnBrk="1" hangingPunct="1">
                  <a:lnSpc>
                    <a:spcPct val="90000"/>
                  </a:lnSpc>
                  <a:buFontTx/>
                  <a:buChar char="•"/>
                </a:pPr>
                <a:r>
                  <a:rPr lang="en-GB" altLang="en-US" sz="2400" b="1">
                    <a:solidFill>
                      <a:srgbClr val="FF0000"/>
                    </a:solidFill>
                  </a:rPr>
                  <a:t>Initial Investment</a:t>
                </a:r>
                <a:r>
                  <a:rPr lang="en-GB" altLang="en-US" sz="2400"/>
                  <a:t>: </a:t>
                </a:r>
                <a:r>
                  <a:rPr lang="en-US" sz="2400">
                    <a:ea typeface="DengXian" panose="02010600030101010101" pitchFamily="2" charset="-122"/>
                  </a:rPr>
                  <a:t>This is the total cost to acquire or set up the asset, which could include purchasing equipment, building infrastructure, etc.</a:t>
                </a:r>
              </a:p>
              <a:p>
                <a:pPr lvl="1" eaLnBrk="1" hangingPunct="1">
                  <a:lnSpc>
                    <a:spcPct val="90000"/>
                  </a:lnSpc>
                  <a:buFontTx/>
                  <a:buChar char="•"/>
                </a:pPr>
                <a:r>
                  <a:rPr lang="en-US" altLang="en-US" sz="2400" b="1">
                    <a:solidFill>
                      <a:srgbClr val="00B050"/>
                    </a:solidFill>
                    <a:ea typeface="DengXian" panose="02010600030101010101" pitchFamily="2" charset="-122"/>
                  </a:rPr>
                  <a:t>Scrap/Salvage Value</a:t>
                </a:r>
                <a:r>
                  <a:rPr lang="en-US" altLang="en-US" sz="2400">
                    <a:ea typeface="DengXian" panose="02010600030101010101" pitchFamily="2" charset="-122"/>
                  </a:rPr>
                  <a:t>: </a:t>
                </a:r>
                <a:r>
                  <a:rPr lang="en-US" sz="2400">
                    <a:ea typeface="DengXian" panose="02010600030101010101" pitchFamily="2" charset="-122"/>
                  </a:rPr>
                  <a:t>At the end of the asset’s life, it still has some value, which might come from selling it for parts, recycling it, or repurposing it.</a:t>
                </a:r>
                <a:endParaRPr lang="en-GB" altLang="en-US" sz="2400"/>
              </a:p>
            </p:txBody>
          </p:sp>
        </mc:Choice>
        <mc:Fallback xmlns="">
          <p:sp>
            <p:nvSpPr>
              <p:cNvPr id="6147" name="Rectangle 3">
                <a:extLst>
                  <a:ext uri="{FF2B5EF4-FFF2-40B4-BE49-F238E27FC236}">
                    <a16:creationId xmlns:a16="http://schemas.microsoft.com/office/drawing/2014/main" id="{6BCE836A-255C-E078-DC0A-F70155B6BB8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06169" y="1196363"/>
                <a:ext cx="10764571" cy="3888432"/>
              </a:xfrm>
              <a:blipFill>
                <a:blip r:embed="rId3"/>
                <a:stretch>
                  <a:fillRect l="-793" t="-2038" b="-658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45102119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F68964-E287-137B-D2F7-CA9031CFDA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25BE2117-23F0-3C8B-83F1-7E7232879B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77988" y="360363"/>
            <a:ext cx="8839200" cy="6985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en-US" sz="3600"/>
              <a:t>Average Investment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E44AE400-17F0-4968-8DD7-CB47D1D7B1A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7651" y="1484784"/>
            <a:ext cx="9588249" cy="3888432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sz="2400"/>
              <a:t>This figure shows a straight-line depreciation…</a:t>
            </a:r>
          </a:p>
        </p:txBody>
      </p:sp>
      <p:pic>
        <p:nvPicPr>
          <p:cNvPr id="17" name="Picture 16" descr="A blue line in the sky&#10;&#10;AI-generated content may be incorrect.">
            <a:extLst>
              <a:ext uri="{FF2B5EF4-FFF2-40B4-BE49-F238E27FC236}">
                <a16:creationId xmlns:a16="http://schemas.microsoft.com/office/drawing/2014/main" id="{FB0FA828-F3BD-F4B7-D7C5-6B5D8335AF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7808" y="2276872"/>
            <a:ext cx="5849568" cy="3096344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3680E975-BED3-96D0-6893-C3997D516970}"/>
              </a:ext>
            </a:extLst>
          </p:cNvPr>
          <p:cNvSpPr txBox="1"/>
          <p:nvPr/>
        </p:nvSpPr>
        <p:spPr>
          <a:xfrm>
            <a:off x="1974624" y="2708920"/>
            <a:ext cx="2753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solidFill>
                  <a:srgbClr val="FF0000"/>
                </a:solidFill>
              </a:rPr>
              <a:t>Initial Investment →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620664B-7787-350F-0942-6C460FAE5752}"/>
              </a:ext>
            </a:extLst>
          </p:cNvPr>
          <p:cNvSpPr txBox="1"/>
          <p:nvPr/>
        </p:nvSpPr>
        <p:spPr>
          <a:xfrm>
            <a:off x="2495600" y="4011121"/>
            <a:ext cx="2753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solidFill>
                  <a:srgbClr val="FF0000"/>
                </a:solidFill>
              </a:rPr>
              <a:t>Scrap Value →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98E056A-B13B-BCF8-5E69-AF3132514F3F}"/>
              </a:ext>
            </a:extLst>
          </p:cNvPr>
          <p:cNvSpPr txBox="1"/>
          <p:nvPr/>
        </p:nvSpPr>
        <p:spPr>
          <a:xfrm>
            <a:off x="1795804" y="3360020"/>
            <a:ext cx="2825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solidFill>
                  <a:srgbClr val="FF0000"/>
                </a:solidFill>
              </a:rPr>
              <a:t>Average Investment →</a:t>
            </a:r>
          </a:p>
        </p:txBody>
      </p:sp>
    </p:spTree>
    <p:extLst>
      <p:ext uri="{BB962C8B-B14F-4D97-AF65-F5344CB8AC3E}">
        <p14:creationId xmlns:p14="http://schemas.microsoft.com/office/powerpoint/2010/main" val="2855700949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677988" y="360363"/>
            <a:ext cx="8839200" cy="6985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en-US" sz="3600"/>
              <a:t>Accounting Rate of Return (ARR)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47" name="Rectangle 3"/>
              <p:cNvSpPr>
                <a:spLocks noGrp="1" noChangeArrowheads="1"/>
              </p:cNvSpPr>
              <p:nvPr>
                <p:ph idx="1"/>
              </p:nvPr>
            </p:nvSpPr>
            <p:spPr>
              <a:xfrm>
                <a:off x="778597" y="1484784"/>
                <a:ext cx="10646875" cy="3888432"/>
              </a:xfrm>
            </p:spPr>
            <p:txBody>
              <a:bodyPr vert="horz" wrap="square" lIns="90488" tIns="44450" rIns="90488" bIns="44450" numCol="1" anchor="t" anchorCtr="0" compatLnSpc="1">
                <a:prstTxWarp prst="textNoShape">
                  <a:avLst/>
                </a:prstTxWarp>
              </a:bodyPr>
              <a:lstStyle/>
              <a:p>
                <a:pPr eaLnBrk="1" hangingPunct="1">
                  <a:lnSpc>
                    <a:spcPct val="90000"/>
                  </a:lnSpc>
                  <a:buFontTx/>
                  <a:buChar char="•"/>
                </a:pPr>
                <a:r>
                  <a:rPr lang="en-GB" altLang="en-US" sz="2400"/>
                  <a:t>ARR can be defined as:</a:t>
                </a:r>
              </a:p>
              <a:p>
                <a:pPr marL="457200" lvl="1" indent="0" eaLnBrk="1" hangingPunct="1">
                  <a:lnSpc>
                    <a:spcPct val="9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altLang="en-US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ARR</m:t>
                      </m:r>
                      <m:r>
                        <a:rPr lang="en-GB" altLang="en-US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alt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en-GB" altLang="en-US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average</m:t>
                          </m:r>
                          <m:r>
                            <m:rPr>
                              <m:nor/>
                            </m:rPr>
                            <a:rPr lang="en-GB" altLang="en-US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GB" altLang="en-US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annual</m:t>
                          </m:r>
                          <m:r>
                            <m:rPr>
                              <m:nor/>
                            </m:rPr>
                            <a:rPr lang="en-GB" altLang="en-US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GB" altLang="en-US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accounting</m:t>
                          </m:r>
                          <m:r>
                            <m:rPr>
                              <m:nor/>
                            </m:rPr>
                            <a:rPr lang="en-GB" altLang="en-US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GB" altLang="en-US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profit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en-GB" altLang="en-US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average</m:t>
                          </m:r>
                          <m:r>
                            <m:rPr>
                              <m:nor/>
                            </m:rPr>
                            <a:rPr lang="en-GB" altLang="en-US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GB" altLang="en-US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investment</m:t>
                          </m:r>
                        </m:den>
                      </m:f>
                    </m:oMath>
                  </m:oMathPara>
                </a14:m>
                <a:endParaRPr lang="en-GB" altLang="en-US" sz="200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eaLnBrk="1" hangingPunct="1">
                  <a:lnSpc>
                    <a:spcPct val="90000"/>
                  </a:lnSpc>
                  <a:buFontTx/>
                  <a:buChar char="•"/>
                </a:pPr>
                <a:r>
                  <a:rPr lang="en-GB" altLang="en-US" sz="2400"/>
                  <a:t>Where average investment is:</a:t>
                </a:r>
              </a:p>
              <a:p>
                <a:pPr lvl="1" eaLnBrk="1" hangingPunct="1">
                  <a:lnSpc>
                    <a:spcPct val="90000"/>
                  </a:lnSpc>
                  <a:buFontTx/>
                  <a:buNone/>
                </a:pP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altLang="en-US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average</m:t>
                    </m:r>
                    <m:r>
                      <m:rPr>
                        <m:nor/>
                      </m:rPr>
                      <a:rPr lang="en-GB" altLang="en-US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m:rPr>
                        <m:nor/>
                      </m:rPr>
                      <a:rPr lang="en-GB" altLang="en-US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investment</m:t>
                    </m:r>
                    <m:r>
                      <a:rPr lang="en-GB" altLang="en-US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altLang="en-US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initial</m:t>
                        </m:r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investment</m:t>
                        </m:r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+ </m:t>
                        </m:r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scrap</m:t>
                        </m:r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value</m:t>
                        </m:r>
                      </m:num>
                      <m:den>
                        <m:r>
                          <a:rPr lang="en-GB" altLang="en-US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altLang="en-US" i="1" dirty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altLang="en-US" sz="2400"/>
                  <a:t> </a:t>
                </a:r>
              </a:p>
              <a:p>
                <a:pPr eaLnBrk="1" hangingPunct="1">
                  <a:lnSpc>
                    <a:spcPct val="90000"/>
                  </a:lnSpc>
                  <a:buFontTx/>
                  <a:buChar char="•"/>
                </a:pPr>
                <a:r>
                  <a:rPr lang="en-GB" altLang="en-US" sz="2400"/>
                  <a:t>ARR can also be defined as:</a:t>
                </a:r>
              </a:p>
              <a:p>
                <a:pPr lvl="1" eaLnBrk="1" hangingPunct="1">
                  <a:lnSpc>
                    <a:spcPct val="90000"/>
                  </a:lnSpc>
                  <a:buFontTx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altLang="en-US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ARR</m:t>
                      </m:r>
                      <m:r>
                        <a:rPr lang="en-GB" altLang="en-US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altLang="en-US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en-GB" altLang="en-US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average</m:t>
                          </m:r>
                          <m:r>
                            <m:rPr>
                              <m:nor/>
                            </m:rPr>
                            <a:rPr lang="en-GB" altLang="en-US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GB" altLang="en-US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annual</m:t>
                          </m:r>
                          <m:r>
                            <m:rPr>
                              <m:nor/>
                            </m:rPr>
                            <a:rPr lang="en-GB" altLang="en-US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GB" altLang="en-US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accounting</m:t>
                          </m:r>
                          <m:r>
                            <m:rPr>
                              <m:nor/>
                            </m:rPr>
                            <a:rPr lang="en-GB" altLang="en-US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GB" altLang="en-US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profit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en-GB" altLang="en-US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initial</m:t>
                          </m:r>
                          <m:r>
                            <m:rPr>
                              <m:nor/>
                            </m:rPr>
                            <a:rPr lang="en-GB" altLang="en-US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nor/>
                            </m:rPr>
                            <a:rPr lang="en-GB" altLang="en-US" dirty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investment</m:t>
                          </m:r>
                        </m:den>
                      </m:f>
                    </m:oMath>
                  </m:oMathPara>
                </a14:m>
                <a:endParaRPr lang="en-GB" altLang="en-US" sz="240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eaLnBrk="1" hangingPunct="1">
                  <a:lnSpc>
                    <a:spcPct val="90000"/>
                  </a:lnSpc>
                </a:pPr>
                <a:r>
                  <a:rPr lang="en-GB" altLang="en-US" sz="2400">
                    <a:solidFill>
                      <a:srgbClr val="FF0000"/>
                    </a:solidFill>
                  </a:rPr>
                  <a:t>ARR is also known as return on investment (ROI).</a:t>
                </a:r>
              </a:p>
            </p:txBody>
          </p:sp>
        </mc:Choice>
        <mc:Fallback xmlns="">
          <p:sp>
            <p:nvSpPr>
              <p:cNvPr id="6147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78597" y="1484784"/>
                <a:ext cx="10646875" cy="3888432"/>
              </a:xfrm>
              <a:blipFill>
                <a:blip r:embed="rId3"/>
                <a:stretch>
                  <a:fillRect l="-802" t="-2198" b="-439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32415386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1673760" y="332657"/>
            <a:ext cx="8839200" cy="812499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en-US" sz="3600"/>
              <a:t>Accounting Rate of Return (Continued)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171" name="Rectangle 3"/>
              <p:cNvSpPr>
                <a:spLocks noGrp="1" noChangeArrowheads="1"/>
              </p:cNvSpPr>
              <p:nvPr>
                <p:ph idx="1"/>
              </p:nvPr>
            </p:nvSpPr>
            <p:spPr>
              <a:xfrm>
                <a:off x="742383" y="1484785"/>
                <a:ext cx="10692143" cy="4295105"/>
              </a:xfrm>
            </p:spPr>
            <p:txBody>
              <a:bodyPr vert="horz" wrap="square" lIns="90488" tIns="44450" rIns="90488" bIns="44450" numCol="1" anchor="t" anchorCtr="0" compatLnSpc="1">
                <a:prstTxWarp prst="textNoShape">
                  <a:avLst/>
                </a:prstTxWarp>
                <a:normAutofit/>
              </a:bodyPr>
              <a:lstStyle/>
              <a:p>
                <a:pPr marL="322263" indent="-322263" eaLnBrk="1" hangingPunct="1">
                  <a:buFontTx/>
                  <a:buChar char="•"/>
                </a:pPr>
                <a:r>
                  <a:rPr lang="en-GB" altLang="en-US" sz="2400" b="1"/>
                  <a:t>Average Annual Accounting Profit </a:t>
                </a:r>
                <a:r>
                  <a:rPr lang="en-GB" altLang="en-US" sz="2400"/>
                  <a:t>can be calculated from total project profits divided by number of years.</a:t>
                </a:r>
              </a:p>
              <a:p>
                <a:pPr marL="0" indent="0" eaLnBrk="1" hangingPunct="1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altLang="en-US" sz="280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Average</m:t>
                      </m:r>
                      <m:r>
                        <a:rPr lang="en-GB" altLang="en-US" sz="280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altLang="en-US" sz="280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Annual</m:t>
                      </m:r>
                      <m:r>
                        <a:rPr lang="en-GB" altLang="en-US" sz="280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altLang="en-US" sz="280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Accounting</m:t>
                      </m:r>
                      <m:r>
                        <a:rPr lang="en-GB" altLang="en-US" sz="280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altLang="en-US" sz="280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Profit</m:t>
                      </m:r>
                      <m:r>
                        <a:rPr lang="en-GB" altLang="en-US" sz="280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altLang="en-US" sz="2800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altLang="en-US" sz="28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Total</m:t>
                          </m:r>
                          <m:r>
                            <a:rPr lang="en-GB" altLang="en-US" sz="28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altLang="en-US" sz="28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Project</m:t>
                          </m:r>
                          <m:r>
                            <a:rPr lang="en-GB" altLang="en-US" sz="28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altLang="en-US" sz="28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Profits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altLang="en-US" sz="28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Number</m:t>
                          </m:r>
                          <m:r>
                            <a:rPr lang="en-GB" altLang="en-US" sz="28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altLang="en-US" sz="28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altLang="en-US" sz="28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altLang="en-US" sz="280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Years</m:t>
                          </m:r>
                        </m:den>
                      </m:f>
                    </m:oMath>
                  </m:oMathPara>
                </a14:m>
                <a:endParaRPr lang="en-GB" altLang="en-US" sz="2400"/>
              </a:p>
              <a:p>
                <a:pPr marL="322263" indent="-322263" eaLnBrk="1" hangingPunct="1">
                  <a:buFontTx/>
                  <a:buChar char="•"/>
                </a:pPr>
                <a:r>
                  <a:rPr lang="en-GB" altLang="en-US" sz="2400"/>
                  <a:t>Accounting profit is not cash flow!</a:t>
                </a:r>
              </a:p>
              <a:p>
                <a:pPr marL="322263" indent="-322263" eaLnBrk="1" hangingPunct="1">
                  <a:buFontTx/>
                  <a:buChar char="•"/>
                </a:pPr>
                <a:r>
                  <a:rPr lang="en-GB" altLang="en-US" sz="2400"/>
                  <a:t>Simple decision rule: accept project if ARR is equal to or greater than target value i.e. current company or division ARR. </a:t>
                </a:r>
              </a:p>
              <a:p>
                <a:pPr marL="322263" indent="-322263" eaLnBrk="1" hangingPunct="1">
                  <a:buFontTx/>
                  <a:buChar char="•"/>
                </a:pPr>
                <a:r>
                  <a:rPr lang="en-GB" altLang="en-US" sz="2400"/>
                  <a:t>If projects are mutually exclusive, select project with highest ARR.</a:t>
                </a:r>
              </a:p>
            </p:txBody>
          </p:sp>
        </mc:Choice>
        <mc:Fallback xmlns="">
          <p:sp>
            <p:nvSpPr>
              <p:cNvPr id="7171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42383" y="1484785"/>
                <a:ext cx="10692143" cy="4295105"/>
              </a:xfrm>
              <a:blipFill>
                <a:blip r:embed="rId3"/>
                <a:stretch>
                  <a:fillRect l="-798" t="-1136" r="-148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89759779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idx="1"/>
          </p:nvPr>
        </p:nvSpPr>
        <p:spPr>
          <a:xfrm>
            <a:off x="769545" y="1704976"/>
            <a:ext cx="10592554" cy="3833813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marL="357188" indent="-357188" eaLnBrk="1" hangingPunct="1">
              <a:lnSpc>
                <a:spcPct val="90000"/>
              </a:lnSpc>
              <a:buNone/>
            </a:pPr>
            <a:r>
              <a:rPr lang="en-GB" altLang="en-US" sz="2800"/>
              <a:t>Example:</a:t>
            </a:r>
          </a:p>
          <a:p>
            <a:pPr marL="357188" indent="-357188" eaLnBrk="1" hangingPunct="1">
              <a:lnSpc>
                <a:spcPct val="90000"/>
              </a:lnSpc>
              <a:buFontTx/>
              <a:buChar char="•"/>
            </a:pPr>
            <a:r>
              <a:rPr lang="en-GB" altLang="en-US" sz="2400"/>
              <a:t>A machine costs £10,000</a:t>
            </a:r>
          </a:p>
          <a:p>
            <a:pPr marL="357188" indent="-357188" eaLnBrk="1" hangingPunct="1">
              <a:lnSpc>
                <a:spcPct val="90000"/>
              </a:lnSpc>
              <a:buFontTx/>
              <a:buChar char="•"/>
            </a:pPr>
            <a:r>
              <a:rPr lang="en-GB" altLang="en-US" sz="2400"/>
              <a:t>Useful economic life is 5 years</a:t>
            </a:r>
          </a:p>
          <a:p>
            <a:pPr marL="357188" indent="-357188" eaLnBrk="1" hangingPunct="1">
              <a:lnSpc>
                <a:spcPct val="90000"/>
              </a:lnSpc>
              <a:buFontTx/>
              <a:buChar char="•"/>
            </a:pPr>
            <a:r>
              <a:rPr lang="en-GB" altLang="en-US" sz="2400"/>
              <a:t>After 5 years, scrap value of £2,000</a:t>
            </a:r>
          </a:p>
          <a:p>
            <a:pPr marL="357188" indent="-357188" eaLnBrk="1" hangingPunct="1">
              <a:lnSpc>
                <a:spcPct val="90000"/>
              </a:lnSpc>
              <a:buFontTx/>
              <a:buChar char="•"/>
            </a:pPr>
            <a:r>
              <a:rPr lang="en-GB" altLang="en-US" sz="2400"/>
              <a:t>Net cash inflows from the machine would be £3,000 per year</a:t>
            </a:r>
          </a:p>
          <a:p>
            <a:pPr marL="357188" indent="-357188" eaLnBrk="1" hangingPunct="1">
              <a:lnSpc>
                <a:spcPct val="90000"/>
              </a:lnSpc>
              <a:buFontTx/>
              <a:buChar char="•"/>
            </a:pPr>
            <a:r>
              <a:rPr lang="en-GB" altLang="en-US" sz="2400"/>
              <a:t>Ignore taxation.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663700" y="254000"/>
            <a:ext cx="8839200" cy="870744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en-US" sz="3600"/>
              <a:t>Accounting Rate of Return (Continued)</a:t>
            </a:r>
          </a:p>
        </p:txBody>
      </p:sp>
    </p:spTree>
    <p:extLst>
      <p:ext uri="{BB962C8B-B14F-4D97-AF65-F5344CB8AC3E}">
        <p14:creationId xmlns:p14="http://schemas.microsoft.com/office/powerpoint/2010/main" val="2047086860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idx="1"/>
          </p:nvPr>
        </p:nvSpPr>
        <p:spPr>
          <a:xfrm>
            <a:off x="832919" y="1703388"/>
            <a:ext cx="10592554" cy="25400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sz="2800"/>
              <a:t>Example:</a:t>
            </a:r>
          </a:p>
          <a:p>
            <a:pPr eaLnBrk="1" hangingPunct="1">
              <a:lnSpc>
                <a:spcPct val="90000"/>
              </a:lnSpc>
              <a:buFontTx/>
              <a:buChar char="•"/>
            </a:pPr>
            <a:r>
              <a:rPr lang="en-GB" altLang="en-US" sz="2400"/>
              <a:t>Total cash inflows: 3,000*5 = £15,000</a:t>
            </a:r>
          </a:p>
          <a:p>
            <a:pPr eaLnBrk="1" hangingPunct="1">
              <a:lnSpc>
                <a:spcPct val="90000"/>
              </a:lnSpc>
              <a:buFontTx/>
              <a:buChar char="•"/>
            </a:pPr>
            <a:r>
              <a:rPr lang="en-GB" altLang="en-US" sz="2400"/>
              <a:t>Total machine cost (Accumulated Depreciation): 10,000-2,000 = £8,000</a:t>
            </a:r>
          </a:p>
          <a:p>
            <a:pPr eaLnBrk="1" hangingPunct="1">
              <a:lnSpc>
                <a:spcPct val="90000"/>
              </a:lnSpc>
              <a:buFontTx/>
              <a:buChar char="•"/>
            </a:pPr>
            <a:r>
              <a:rPr lang="en-GB" altLang="en-US" sz="2400"/>
              <a:t>Total profit: 15,000 – 8,000 = £7,000</a:t>
            </a:r>
          </a:p>
          <a:p>
            <a:pPr eaLnBrk="1" hangingPunct="1">
              <a:lnSpc>
                <a:spcPct val="90000"/>
              </a:lnSpc>
              <a:buFontTx/>
              <a:buChar char="•"/>
            </a:pPr>
            <a:r>
              <a:rPr lang="en-GB" altLang="en-US" sz="2400"/>
              <a:t>Average annual accounting profit: 7,000/5= £1400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663700" y="254000"/>
            <a:ext cx="8839200" cy="942752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en-US" sz="3600"/>
              <a:t>Accounting Rate of Return (Continued)</a:t>
            </a:r>
          </a:p>
        </p:txBody>
      </p:sp>
    </p:spTree>
    <p:extLst>
      <p:ext uri="{BB962C8B-B14F-4D97-AF65-F5344CB8AC3E}">
        <p14:creationId xmlns:p14="http://schemas.microsoft.com/office/powerpoint/2010/main" val="334214255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6147" name="Rectangle 3"/>
              <p:cNvSpPr>
                <a:spLocks noGrp="1" noChangeArrowheads="1"/>
              </p:cNvSpPr>
              <p:nvPr>
                <p:ph idx="1"/>
              </p:nvPr>
            </p:nvSpPr>
            <p:spPr>
              <a:xfrm>
                <a:off x="851026" y="1591139"/>
                <a:ext cx="10737410" cy="4275137"/>
              </a:xfrm>
            </p:spPr>
            <p:txBody>
              <a:bodyPr vert="horz" wrap="square" lIns="90488" tIns="44450" rIns="90488" bIns="44450" numCol="1" anchor="t" anchorCtr="0" compatLnSpc="1">
                <a:prstTxWarp prst="textNoShape">
                  <a:avLst/>
                </a:prstTxWarp>
              </a:bodyPr>
              <a:lstStyle/>
              <a:p>
                <a:pPr eaLnBrk="1" hangingPunct="1">
                  <a:lnSpc>
                    <a:spcPct val="90000"/>
                  </a:lnSpc>
                  <a:buFontTx/>
                  <a:buChar char="•"/>
                </a:pPr>
                <a:r>
                  <a:rPr lang="en-GB" altLang="en-US" sz="2400"/>
                  <a:t>ARR can be calculated as:</a:t>
                </a:r>
              </a:p>
              <a:p>
                <a:pPr marL="457200" lvl="1" indent="0" eaLnBrk="1" hangingPunct="1">
                  <a:lnSpc>
                    <a:spcPct val="90000"/>
                  </a:lnSpc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altLang="en-US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ARR</m:t>
                    </m:r>
                    <m:r>
                      <a:rPr lang="en-GB" altLang="en-US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average</m:t>
                        </m:r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annual</m:t>
                        </m:r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accounting</m:t>
                        </m:r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profit</m:t>
                        </m:r>
                      </m:num>
                      <m:den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average</m:t>
                        </m:r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investment</m:t>
                        </m:r>
                      </m:den>
                    </m:f>
                    <m:r>
                      <a:rPr lang="en-GB" altLang="en-US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1400</m:t>
                        </m:r>
                      </m:num>
                      <m:den>
                        <m:r>
                          <a:rPr lang="en-GB" altLang="en-US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6000</m:t>
                        </m:r>
                      </m:den>
                    </m:f>
                    <m:r>
                      <a:rPr lang="en-GB" altLang="en-US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=0.23</m:t>
                    </m:r>
                    <m:r>
                      <a:rPr lang="en-GB" altLang="en-US" sz="32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altLang="en-US" sz="320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</a:p>
              <a:p>
                <a:pPr lvl="1" eaLnBrk="1" hangingPunct="1">
                  <a:lnSpc>
                    <a:spcPct val="90000"/>
                  </a:lnSpc>
                  <a:buFontTx/>
                  <a:buChar char="•"/>
                </a:pPr>
                <a:r>
                  <a:rPr lang="en-GB" altLang="en-US" sz="2400"/>
                  <a:t>Average investment: (10,000 + 2000)/2 = £6000</a:t>
                </a:r>
              </a:p>
              <a:p>
                <a:pPr lvl="1" eaLnBrk="1" hangingPunct="1">
                  <a:lnSpc>
                    <a:spcPct val="90000"/>
                  </a:lnSpc>
                  <a:buFontTx/>
                  <a:buChar char="•"/>
                </a:pPr>
                <a:endParaRPr lang="en-GB" altLang="en-US" sz="3200"/>
              </a:p>
              <a:p>
                <a:pPr eaLnBrk="1" hangingPunct="1">
                  <a:lnSpc>
                    <a:spcPct val="90000"/>
                  </a:lnSpc>
                  <a:buFontTx/>
                  <a:buChar char="•"/>
                </a:pPr>
                <a:r>
                  <a:rPr lang="en-GB" altLang="en-US" sz="2400"/>
                  <a:t>ARR can also be calculated as:</a:t>
                </a:r>
              </a:p>
              <a:p>
                <a:pPr lvl="1" eaLnBrk="1" hangingPunct="1">
                  <a:lnSpc>
                    <a:spcPct val="90000"/>
                  </a:lnSpc>
                  <a:buFontTx/>
                  <a:buNone/>
                </a:pPr>
                <a:r>
                  <a:rPr lang="en-GB" altLang="en-US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altLang="en-US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ARR</m:t>
                    </m:r>
                    <m:r>
                      <a:rPr lang="en-GB" altLang="en-US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average</m:t>
                        </m:r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annual</m:t>
                        </m:r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accounting</m:t>
                        </m:r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profit</m:t>
                        </m:r>
                      </m:num>
                      <m:den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initial</m:t>
                        </m:r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nor/>
                          </m:rPr>
                          <a:rPr lang="en-GB" altLang="en-US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investment</m:t>
                        </m:r>
                      </m:den>
                    </m:f>
                    <m:r>
                      <a:rPr lang="en-GB" altLang="en-US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1400</m:t>
                        </m:r>
                      </m:num>
                      <m:den>
                        <m:r>
                          <a:rPr lang="en-GB" altLang="en-US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10000</m:t>
                        </m:r>
                      </m:den>
                    </m:f>
                    <m:r>
                      <a:rPr lang="en-GB" altLang="en-US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=0.14</m:t>
                    </m:r>
                  </m:oMath>
                </a14:m>
                <a:endParaRPr lang="en-GB" altLang="en-US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lvl="1" eaLnBrk="1" hangingPunct="1">
                  <a:lnSpc>
                    <a:spcPct val="90000"/>
                  </a:lnSpc>
                  <a:buFontTx/>
                  <a:buNone/>
                </a:pPr>
                <a:r>
                  <a:rPr lang="en-GB" altLang="en-US" sz="2400">
                    <a:ea typeface="Cambria Math" panose="02040503050406030204" pitchFamily="18" charset="0"/>
                  </a:rPr>
                  <a:t>In this way, we assume the scrap value is zero.</a:t>
                </a:r>
              </a:p>
            </p:txBody>
          </p:sp>
        </mc:Choice>
        <mc:Fallback xmlns="">
          <p:sp>
            <p:nvSpPr>
              <p:cNvPr id="6147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026" y="1591139"/>
                <a:ext cx="10737410" cy="4275137"/>
              </a:xfrm>
              <a:blipFill>
                <a:blip r:embed="rId3"/>
                <a:stretch>
                  <a:fillRect l="-795" t="-185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1663700" y="254000"/>
            <a:ext cx="8839200" cy="942752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en-US" sz="3600"/>
              <a:t>Accounting Rate of Return (Continued)</a:t>
            </a:r>
          </a:p>
        </p:txBody>
      </p:sp>
    </p:spTree>
    <p:extLst>
      <p:ext uri="{BB962C8B-B14F-4D97-AF65-F5344CB8AC3E}">
        <p14:creationId xmlns:p14="http://schemas.microsoft.com/office/powerpoint/2010/main" val="1743154889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873250" y="266700"/>
            <a:ext cx="8420100" cy="930052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en-US" sz="3600"/>
              <a:t>Accounting Rate of Return (Continued)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860079" y="1484785"/>
            <a:ext cx="10474860" cy="4007073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marL="296863" indent="-296863" eaLnBrk="1" hangingPunct="1">
              <a:buNone/>
            </a:pPr>
            <a:r>
              <a:rPr lang="en-GB" altLang="en-US" sz="2800"/>
              <a:t>Advantages of Accounting Rate of Return :</a:t>
            </a:r>
          </a:p>
          <a:p>
            <a:pPr marL="296863" indent="-296863" eaLnBrk="1" hangingPunct="1">
              <a:buFontTx/>
              <a:buChar char="•"/>
            </a:pPr>
            <a:r>
              <a:rPr lang="en-GB" altLang="en-US" sz="2400"/>
              <a:t>Gives value in familiar percentage terms</a:t>
            </a:r>
          </a:p>
          <a:p>
            <a:pPr marL="296863" indent="-296863" eaLnBrk="1" hangingPunct="1">
              <a:buFontTx/>
              <a:buChar char="•"/>
            </a:pPr>
            <a:r>
              <a:rPr lang="en-GB" altLang="en-US" sz="2400"/>
              <a:t>Can be compared with primary accounting ratio</a:t>
            </a:r>
          </a:p>
          <a:p>
            <a:pPr marL="296863" indent="-296863" eaLnBrk="1" hangingPunct="1">
              <a:buFontTx/>
              <a:buChar char="•"/>
            </a:pPr>
            <a:r>
              <a:rPr lang="en-GB" altLang="en-US" sz="2400"/>
              <a:t>Relatively simple concept compared to DCF methods such as NPV and IRR</a:t>
            </a:r>
          </a:p>
          <a:p>
            <a:pPr marL="296863" indent="-296863" eaLnBrk="1" hangingPunct="1">
              <a:buFontTx/>
              <a:buChar char="•"/>
            </a:pPr>
            <a:r>
              <a:rPr lang="en-GB" altLang="en-US" sz="2400"/>
              <a:t>Can compare mutually exclusive projects</a:t>
            </a:r>
          </a:p>
          <a:p>
            <a:pPr marL="296863" indent="-296863" eaLnBrk="1" hangingPunct="1">
              <a:buFontTx/>
              <a:buChar char="•"/>
            </a:pPr>
            <a:r>
              <a:rPr lang="en-GB" altLang="en-US" sz="2400"/>
              <a:t>Considers whole of project, unlike payback.</a:t>
            </a:r>
          </a:p>
        </p:txBody>
      </p:sp>
    </p:spTree>
    <p:extLst>
      <p:ext uri="{BB962C8B-B14F-4D97-AF65-F5344CB8AC3E}">
        <p14:creationId xmlns:p14="http://schemas.microsoft.com/office/powerpoint/2010/main" val="3461081308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3100" y="371387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Net Present Value (N</a:t>
            </a:r>
            <a:r>
              <a:rPr lang="en-US" altLang="en-US" sz="100">
                <a:ea typeface="ヒラギノ角ゴ Pro W3" charset="-128"/>
              </a:rPr>
              <a:t> </a:t>
            </a:r>
            <a:r>
              <a:rPr lang="en-US" altLang="en-US" sz="3600">
                <a:ea typeface="ヒラギノ角ゴ Pro W3" charset="-128"/>
              </a:rPr>
              <a:t>P</a:t>
            </a:r>
            <a:r>
              <a:rPr lang="en-US" altLang="en-US" sz="100">
                <a:ea typeface="ヒラギノ角ゴ Pro W3" charset="-128"/>
              </a:rPr>
              <a:t> </a:t>
            </a:r>
            <a:r>
              <a:rPr lang="en-US" altLang="en-US" sz="3600">
                <a:ea typeface="ヒラギノ角ゴ Pro W3" charset="-128"/>
              </a:rPr>
              <a:t>V) (1 of 2)</a:t>
            </a:r>
            <a:endParaRPr lang="en-US" sz="36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1971" y="1219201"/>
            <a:ext cx="10520127" cy="3921073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altLang="en-US" sz="2800">
                <a:ea typeface="ヒラギノ角ゴ Pro W3" charset="-128"/>
              </a:rPr>
              <a:t>What is NPV?</a:t>
            </a:r>
          </a:p>
          <a:p>
            <a:r>
              <a:rPr lang="en-US" sz="2400">
                <a:ea typeface="ヒラギノ角ゴ Pro W3" charset="-128"/>
              </a:rPr>
              <a:t>Definition:</a:t>
            </a:r>
          </a:p>
          <a:p>
            <a:pPr lvl="1"/>
            <a:r>
              <a:rPr lang="en-US" sz="2400"/>
              <a:t>NPV = Present Value of Cash Inflows – Present Value of Cash Outflows</a:t>
            </a:r>
          </a:p>
          <a:p>
            <a:r>
              <a:rPr lang="en-US" sz="2400"/>
              <a:t>Purpose:</a:t>
            </a:r>
          </a:p>
          <a:p>
            <a:pPr lvl="1"/>
            <a:r>
              <a:rPr lang="en-US" sz="2400"/>
              <a:t>Evaluates profitability of investments/projects by accounting for the </a:t>
            </a:r>
            <a:r>
              <a:rPr lang="en-US" sz="2400" b="1"/>
              <a:t>time value of money</a:t>
            </a:r>
            <a:r>
              <a:rPr lang="en-US" sz="2400"/>
              <a:t>. </a:t>
            </a:r>
          </a:p>
          <a:p>
            <a:r>
              <a:rPr lang="en-US" sz="2400"/>
              <a:t>Key Insight:</a:t>
            </a:r>
          </a:p>
          <a:p>
            <a:pPr lvl="1"/>
            <a:r>
              <a:rPr lang="en-US" sz="2400"/>
              <a:t>A dollar today is worth more than a dollar tomorrow.</a:t>
            </a:r>
          </a:p>
        </p:txBody>
      </p:sp>
    </p:spTree>
    <p:extLst>
      <p:ext uri="{BB962C8B-B14F-4D97-AF65-F5344CB8AC3E}">
        <p14:creationId xmlns:p14="http://schemas.microsoft.com/office/powerpoint/2010/main" val="22358076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6AE999-C182-3716-7B5D-4334468E0F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9401B-CDB4-8E86-F430-0B16031DD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0" y="371387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Net Present Value (N</a:t>
            </a:r>
            <a:r>
              <a:rPr lang="en-US" altLang="en-US" sz="100">
                <a:ea typeface="ヒラギノ角ゴ Pro W3" charset="-128"/>
              </a:rPr>
              <a:t> </a:t>
            </a:r>
            <a:r>
              <a:rPr lang="en-US" altLang="en-US" sz="3600">
                <a:ea typeface="ヒラギノ角ゴ Pro W3" charset="-128"/>
              </a:rPr>
              <a:t>P</a:t>
            </a:r>
            <a:r>
              <a:rPr lang="en-US" altLang="en-US" sz="100">
                <a:ea typeface="ヒラギノ角ゴ Pro W3" charset="-128"/>
              </a:rPr>
              <a:t> </a:t>
            </a:r>
            <a:r>
              <a:rPr lang="en-US" altLang="en-US" sz="3600">
                <a:ea typeface="ヒラギノ角ゴ Pro W3" charset="-128"/>
              </a:rPr>
              <a:t>V) (2 of 2)</a:t>
            </a:r>
            <a:endParaRPr lang="en-US" sz="360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14ABE97-D6B9-B972-DFAB-5FE6ED2C464D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69133" y="1219200"/>
                <a:ext cx="10511073" cy="4057777"/>
              </a:xfrm>
            </p:spPr>
            <p:txBody>
              <a:bodyPr wrap="square">
                <a:spAutoFit/>
              </a:bodyPr>
              <a:lstStyle/>
              <a:p>
                <a:pPr marL="0" indent="0">
                  <a:buNone/>
                </a:pPr>
                <a:r>
                  <a:rPr lang="en-US" altLang="en-US" sz="2800" b="1">
                    <a:ea typeface="ヒラギノ角ゴ Pro W3" charset="-128"/>
                  </a:rPr>
                  <a:t>Formula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2400">
                          <a:latin typeface="Cambria Math" panose="02040503050406030204" pitchFamily="18" charset="0"/>
                        </a:rPr>
                        <m:t>NPV</m:t>
                      </m:r>
                      <m:r>
                        <a:rPr lang="en-GB" sz="2400">
                          <a:latin typeface="Cambria Math" panose="02040503050406030204" pitchFamily="18" charset="0"/>
                        </a:rPr>
                        <m:t>=−</m:t>
                      </m:r>
                      <m:r>
                        <m:rPr>
                          <m:sty m:val="p"/>
                        </m:rPr>
                        <a:rPr lang="en-GB" sz="2400">
                          <a:latin typeface="Cambria Math" panose="02040503050406030204" pitchFamily="18" charset="0"/>
                        </a:rPr>
                        <m:t>Initial</m:t>
                      </m:r>
                      <m:r>
                        <a:rPr lang="en-GB" sz="240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400">
                          <a:latin typeface="Cambria Math" panose="02040503050406030204" pitchFamily="18" charset="0"/>
                        </a:rPr>
                        <m:t>Investment</m:t>
                      </m:r>
                      <m:r>
                        <a:rPr lang="en-GB" sz="240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400">
                              <a:latin typeface="Cambria Math" panose="02040503050406030204" pitchFamily="18" charset="0"/>
                            </a:rPr>
                            <m:t>Cash</m:t>
                          </m:r>
                          <m:r>
                            <a:rPr lang="en-GB" sz="24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400">
                              <a:latin typeface="Cambria Math" panose="02040503050406030204" pitchFamily="18" charset="0"/>
                            </a:rPr>
                            <m:t>Flo</m:t>
                          </m:r>
                          <m:sSub>
                            <m:sSub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 sz="2400">
                                  <a:latin typeface="Cambria Math" panose="02040503050406030204" pitchFamily="18" charset="0"/>
                                </a:rPr>
                                <m:t>w</m:t>
                              </m:r>
                            </m:e>
                            <m:sub>
                              <m:r>
                                <a:rPr lang="en-GB" sz="240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d>
                            <m:d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400">
                                  <a:latin typeface="Cambria Math" panose="02040503050406030204" pitchFamily="18" charset="0"/>
                                </a:rPr>
                                <m:t>1+</m:t>
                              </m:r>
                              <m:r>
                                <m:rPr>
                                  <m:sty m:val="p"/>
                                </m:rPr>
                                <a:rPr lang="en-GB" sz="2400">
                                  <a:latin typeface="Cambria Math" panose="02040503050406030204" pitchFamily="18" charset="0"/>
                                </a:rPr>
                                <m:t>r</m:t>
                              </m:r>
                            </m:e>
                          </m:d>
                        </m:den>
                      </m:f>
                      <m:r>
                        <a:rPr lang="en-GB" sz="2400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400">
                              <a:latin typeface="Cambria Math" panose="02040503050406030204" pitchFamily="18" charset="0"/>
                            </a:rPr>
                            <m:t>Cash</m:t>
                          </m:r>
                          <m:r>
                            <a:rPr lang="en-GB" sz="24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400">
                              <a:latin typeface="Cambria Math" panose="02040503050406030204" pitchFamily="18" charset="0"/>
                            </a:rPr>
                            <m:t>Flo</m:t>
                          </m:r>
                          <m:sSub>
                            <m:sSub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 sz="2400">
                                  <a:latin typeface="Cambria Math" panose="02040503050406030204" pitchFamily="18" charset="0"/>
                                </a:rPr>
                                <m:t>w</m:t>
                              </m:r>
                            </m:e>
                            <m:sub>
                              <m:r>
                                <a:rPr lang="en-GB" sz="240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sSup>
                            <m:sSup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400">
                                      <a:latin typeface="Cambria Math" panose="02040503050406030204" pitchFamily="18" charset="0"/>
                                    </a:rPr>
                                    <m:t>1+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en-GB" sz="2400">
                                      <a:latin typeface="Cambria Math" panose="02040503050406030204" pitchFamily="18" charset="0"/>
                                    </a:rPr>
                                    <m:t>r</m:t>
                                  </m:r>
                                </m:e>
                              </m:d>
                            </m:e>
                            <m:sup>
                              <m:r>
                                <a:rPr lang="en-GB" sz="240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GB" sz="2400">
                          <a:latin typeface="Cambria Math" panose="02040503050406030204" pitchFamily="18" charset="0"/>
                        </a:rPr>
                        <m:t>+…+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400">
                              <a:latin typeface="Cambria Math" panose="02040503050406030204" pitchFamily="18" charset="0"/>
                            </a:rPr>
                            <m:t>Cash</m:t>
                          </m:r>
                          <m:r>
                            <a:rPr lang="en-GB" sz="240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400">
                              <a:latin typeface="Cambria Math" panose="02040503050406030204" pitchFamily="18" charset="0"/>
                            </a:rPr>
                            <m:t>Flo</m:t>
                          </m:r>
                          <m:sSub>
                            <m:sSub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 sz="2400">
                                  <a:latin typeface="Cambria Math" panose="02040503050406030204" pitchFamily="18" charset="0"/>
                                </a:rPr>
                                <m:t>w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GB" sz="2400">
                                  <a:latin typeface="Cambria Math" panose="02040503050406030204" pitchFamily="18" charset="0"/>
                                </a:rPr>
                                <m:t>n</m:t>
                              </m:r>
                            </m:sub>
                          </m:sSub>
                        </m:num>
                        <m:den>
                          <m:sSup>
                            <m:sSup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400">
                                      <a:latin typeface="Cambria Math" panose="02040503050406030204" pitchFamily="18" charset="0"/>
                                    </a:rPr>
                                    <m:t>1+</m:t>
                                  </m:r>
                                  <m:r>
                                    <m:rPr>
                                      <m:sty m:val="p"/>
                                    </m:rPr>
                                    <a:rPr lang="en-GB" sz="2400">
                                      <a:latin typeface="Cambria Math" panose="02040503050406030204" pitchFamily="18" charset="0"/>
                                    </a:rPr>
                                    <m:t>r</m:t>
                                  </m:r>
                                </m:e>
                              </m:d>
                            </m:e>
                            <m:sup>
                              <m:r>
                                <m:rPr>
                                  <m:sty m:val="p"/>
                                </m:rPr>
                                <a:rPr lang="en-GB" sz="2400">
                                  <a:latin typeface="Cambria Math" panose="02040503050406030204" pitchFamily="18" charset="0"/>
                                </a:rPr>
                                <m:t>n</m:t>
                              </m:r>
                            </m:sup>
                          </m:sSup>
                        </m:den>
                      </m:f>
                      <m:r>
                        <a:rPr lang="en-GB" sz="2400">
                          <a:latin typeface="Cambria Math" panose="02040503050406030204" pitchFamily="18" charset="0"/>
                        </a:rPr>
                        <m:t>=−</m:t>
                      </m:r>
                      <m:r>
                        <m:rPr>
                          <m:sty m:val="p"/>
                        </m:rPr>
                        <a:rPr lang="en-GB" sz="2400">
                          <a:latin typeface="Cambria Math" panose="02040503050406030204" pitchFamily="18" charset="0"/>
                        </a:rPr>
                        <m:t>Initial</m:t>
                      </m:r>
                      <m:r>
                        <a:rPr lang="en-GB" sz="240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400">
                          <a:latin typeface="Cambria Math" panose="02040503050406030204" pitchFamily="18" charset="0"/>
                        </a:rPr>
                        <m:t>Investment</m:t>
                      </m:r>
                      <m:r>
                        <a:rPr lang="en-GB" sz="2400">
                          <a:latin typeface="Cambria Math" panose="02040503050406030204" pitchFamily="18" charset="0"/>
                        </a:rPr>
                        <m:t>+</m:t>
                      </m:r>
                      <m:nary>
                        <m:naryPr>
                          <m:chr m:val="∑"/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sty m:val="p"/>
                              <m:brk m:alnAt="23"/>
                            </m:rPr>
                            <a:rPr lang="en-GB" sz="2400">
                              <a:latin typeface="Cambria Math" panose="02040503050406030204" pitchFamily="18" charset="0"/>
                            </a:rPr>
                            <m:t>t</m:t>
                          </m:r>
                          <m:r>
                            <a:rPr lang="en-GB" sz="2400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m:rPr>
                              <m:sty m:val="p"/>
                            </m:rPr>
                            <a:rPr lang="en-GB" sz="2400">
                              <a:latin typeface="Cambria Math" panose="02040503050406030204" pitchFamily="18" charset="0"/>
                            </a:rPr>
                            <m:t>n</m:t>
                          </m:r>
                        </m:sup>
                        <m:e>
                          <m:f>
                            <m:f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p"/>
                                </m:rPr>
                                <a:rPr lang="en-GB" sz="2400">
                                  <a:latin typeface="Cambria Math" panose="02040503050406030204" pitchFamily="18" charset="0"/>
                                </a:rPr>
                                <m:t>Cash</m:t>
                              </m:r>
                              <m:r>
                                <a:rPr lang="en-GB" sz="240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m:rPr>
                                  <m:sty m:val="p"/>
                                </m:rPr>
                                <a:rPr lang="en-GB" sz="2400">
                                  <a:latin typeface="Cambria Math" panose="02040503050406030204" pitchFamily="18" charset="0"/>
                                </a:rPr>
                                <m:t>Flo</m:t>
                              </m:r>
                              <m:sSub>
                                <m:sSub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 sz="2400">
                                      <a:latin typeface="Cambria Math" panose="02040503050406030204" pitchFamily="18" charset="0"/>
                                    </a:rPr>
                                    <m:t>w</m:t>
                                  </m:r>
                                </m:e>
                                <m:sub>
                                  <m:r>
                                    <m:rPr>
                                      <m:sty m:val="p"/>
                                    </m:rPr>
                                    <a:rPr lang="en-GB" sz="2400">
                                      <a:latin typeface="Cambria Math" panose="02040503050406030204" pitchFamily="18" charset="0"/>
                                    </a:rPr>
                                    <m:t>t</m:t>
                                  </m:r>
                                </m:sub>
                              </m:sSub>
                            </m:num>
                            <m:den>
                              <m:sSup>
                                <m:sSup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sz="24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400">
                                          <a:latin typeface="Cambria Math" panose="02040503050406030204" pitchFamily="18" charset="0"/>
                                        </a:rPr>
                                        <m:t>1+</m:t>
                                      </m:r>
                                      <m:r>
                                        <m:rPr>
                                          <m:sty m:val="p"/>
                                        </m:rPr>
                                        <a:rPr lang="en-GB" sz="2400">
                                          <a:latin typeface="Cambria Math" panose="02040503050406030204" pitchFamily="18" charset="0"/>
                                        </a:rPr>
                                        <m:t>r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m:rPr>
                                      <m:sty m:val="p"/>
                                    </m:rPr>
                                    <a:rPr lang="en-GB" sz="2400">
                                      <a:latin typeface="Cambria Math" panose="02040503050406030204" pitchFamily="18" charset="0"/>
                                    </a:rPr>
                                    <m:t>t</m:t>
                                  </m:r>
                                </m:sup>
                              </m:sSup>
                            </m:den>
                          </m:f>
                        </m:e>
                      </m:nary>
                    </m:oMath>
                  </m:oMathPara>
                </a14:m>
                <a:endParaRPr lang="en-US" sz="2000"/>
              </a:p>
              <a:p>
                <a:pPr marL="0" indent="0">
                  <a:buNone/>
                </a:pPr>
                <a:r>
                  <a:rPr lang="en-US" sz="2400" b="1"/>
                  <a:t>Components: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400" i="1">
                        <a:latin typeface="Cambria Math" panose="02040503050406030204" pitchFamily="18" charset="0"/>
                      </a:rPr>
                      <m:t>𝐶𝑎𝑠h</m:t>
                    </m:r>
                    <m:r>
                      <a:rPr lang="en-GB" sz="2400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400" i="1">
                        <a:latin typeface="Cambria Math" panose="02040503050406030204" pitchFamily="18" charset="0"/>
                      </a:rPr>
                      <m:t>𝐹𝑙𝑜</m:t>
                    </m:r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𝑤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𝑡</m:t>
                        </m:r>
                      </m:sub>
                    </m:sSub>
                  </m:oMath>
                </a14:m>
                <a:r>
                  <a:rPr lang="en-US" sz="2400"/>
                  <a:t>: Net cash flow in period </a:t>
                </a:r>
                <a14:m>
                  <m:oMath xmlns:m="http://schemas.openxmlformats.org/officeDocument/2006/math">
                    <m:r>
                      <a:rPr lang="en-GB" sz="2400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US" sz="2400"/>
                  <a:t>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400" i="1">
                        <a:latin typeface="Cambria Math" panose="02040503050406030204" pitchFamily="18" charset="0"/>
                      </a:rPr>
                      <m:t>𝑟</m:t>
                    </m:r>
                  </m:oMath>
                </a14:m>
                <a:r>
                  <a:rPr lang="en-US" sz="2400"/>
                  <a:t>: Discount rate (e.g. interest rate, require rate of return)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2400" i="1">
                        <a:latin typeface="Cambria Math" panose="02040503050406030204" pitchFamily="18" charset="0"/>
                      </a:rPr>
                      <m:t>𝑛</m:t>
                    </m:r>
                  </m:oMath>
                </a14:m>
                <a:r>
                  <a:rPr lang="en-US" sz="2400"/>
                  <a:t>: Project duration (or the end period of the project)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14ABE97-D6B9-B972-DFAB-5FE6ED2C464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69133" y="1219200"/>
                <a:ext cx="10511073" cy="4057777"/>
              </a:xfrm>
              <a:blipFill>
                <a:blip r:embed="rId2"/>
                <a:stretch>
                  <a:fillRect l="-1218" t="-1502" b="-255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4844490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NPV Example </a:t>
            </a:r>
            <a:r>
              <a:rPr lang="en-US" altLang="en-US" sz="2800">
                <a:ea typeface="ヒラギノ角ゴ Pro W3" charset="-128"/>
              </a:rPr>
              <a:t>(1 of 2)</a:t>
            </a:r>
            <a:endParaRPr lang="en-US" sz="20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8597" y="1219201"/>
            <a:ext cx="10610661" cy="2086725"/>
          </a:xfrm>
        </p:spPr>
        <p:txBody>
          <a:bodyPr wrap="square">
            <a:spAutoFit/>
          </a:bodyPr>
          <a:lstStyle/>
          <a:p>
            <a:r>
              <a:rPr lang="en-US" altLang="en-US" sz="2400" b="1">
                <a:ea typeface="ヒラギノ角ゴ Pro W3" charset="-128"/>
              </a:rPr>
              <a:t>Example:</a:t>
            </a:r>
            <a:r>
              <a:rPr lang="en-US" altLang="en-US" sz="2400">
                <a:ea typeface="ヒラギノ角ゴ Pro W3" charset="-128"/>
              </a:rPr>
              <a:t> Project with an initial cash outlay of $40,000 with following free cash flows for 5 years and a required rate of return of 12 percent.</a:t>
            </a:r>
          </a:p>
          <a:p>
            <a:r>
              <a:rPr lang="en-US" sz="2400" b="1"/>
              <a:t>Table 10.3 </a:t>
            </a:r>
            <a:r>
              <a:rPr lang="en-US" sz="2400"/>
              <a:t>Ski-Doo’s Investment in New Machinery and Its Associated Free Cash Flows</a:t>
            </a:r>
          </a:p>
          <a:p>
            <a:endParaRPr lang="en-US" sz="240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1599768"/>
              </p:ext>
            </p:extLst>
          </p:nvPr>
        </p:nvGraphicFramePr>
        <p:xfrm>
          <a:off x="3215680" y="2986639"/>
          <a:ext cx="5105400" cy="25603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133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71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65624">
                <a:tc>
                  <a:txBody>
                    <a:bodyPr/>
                    <a:lstStyle/>
                    <a:p>
                      <a:pPr algn="ctr"/>
                      <a:r>
                        <a:rPr lang="en-US" b="1">
                          <a:solidFill>
                            <a:srgbClr val="007FA3"/>
                          </a:solidFill>
                        </a:rPr>
                        <a:t>Blank</a:t>
                      </a: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i="0" u="none" strike="noStrike" kern="1200" baseline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Free Cash Flow</a:t>
                      </a:r>
                      <a:endParaRPr lang="en-US" b="1">
                        <a:solidFill>
                          <a:schemeClr val="bg1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5624">
                <a:tc>
                  <a:txBody>
                    <a:bodyPr/>
                    <a:lstStyle/>
                    <a:p>
                      <a:r>
                        <a:rPr lang="en-US" sz="18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Initial outlay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−$40,000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5624">
                <a:tc>
                  <a:txBody>
                    <a:bodyPr/>
                    <a:lstStyle/>
                    <a:p>
                      <a:r>
                        <a:rPr lang="en-US" sz="18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Inflow year 1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15,000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5624">
                <a:tc>
                  <a:txBody>
                    <a:bodyPr/>
                    <a:lstStyle/>
                    <a:p>
                      <a:r>
                        <a:rPr lang="en-US" sz="18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Inflow year 2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14,000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5457">
                <a:tc>
                  <a:txBody>
                    <a:bodyPr/>
                    <a:lstStyle/>
                    <a:p>
                      <a:r>
                        <a:rPr lang="en-US" sz="18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Inflow year 3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13,000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5624">
                <a:tc>
                  <a:txBody>
                    <a:bodyPr/>
                    <a:lstStyle/>
                    <a:p>
                      <a:r>
                        <a:rPr lang="en-US" sz="18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Inflow year 4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12,000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65624">
                <a:tc>
                  <a:txBody>
                    <a:bodyPr/>
                    <a:lstStyle/>
                    <a:p>
                      <a:r>
                        <a:rPr lang="en-US" sz="18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Inflow year 5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0" i="0" u="none" strike="noStrik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11,000</a:t>
                      </a:r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65984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NPV Example </a:t>
            </a:r>
            <a:r>
              <a:rPr lang="en-US" altLang="en-US" sz="2800">
                <a:ea typeface="ヒラギノ角ゴ Pro W3" charset="-128"/>
              </a:rPr>
              <a:t>(2 of 2)</a:t>
            </a:r>
            <a:endParaRPr lang="en-US" sz="200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Content Placeholder 6"/>
              <p:cNvSpPr>
                <a:spLocks noGrp="1"/>
              </p:cNvSpPr>
              <p:nvPr>
                <p:ph idx="1"/>
              </p:nvPr>
            </p:nvSpPr>
            <p:spPr>
              <a:xfrm>
                <a:off x="679010" y="1268760"/>
                <a:ext cx="10800784" cy="3125920"/>
              </a:xfrm>
            </p:spPr>
            <p:txBody>
              <a:bodyPr wrap="square">
                <a:spAutoFit/>
              </a:bodyPr>
              <a:lstStyle/>
              <a:p>
                <a:pPr marL="0" indent="0">
                  <a:buNone/>
                </a:pPr>
                <a:r>
                  <a:rPr lang="en-GB" sz="2400"/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400">
                        <a:latin typeface="Cambria Math" panose="02040503050406030204" pitchFamily="18" charset="0"/>
                      </a:rPr>
                      <m:t>NPV</m:t>
                    </m:r>
                    <m:r>
                      <a:rPr lang="en-GB" sz="2400">
                        <a:latin typeface="Cambria Math" panose="02040503050406030204" pitchFamily="18" charset="0"/>
                      </a:rPr>
                      <m:t>=−</m:t>
                    </m:r>
                    <m:r>
                      <m:rPr>
                        <m:sty m:val="p"/>
                      </m:rPr>
                      <a:rPr lang="en-GB" sz="2400">
                        <a:latin typeface="Cambria Math" panose="02040503050406030204" pitchFamily="18" charset="0"/>
                      </a:rPr>
                      <m:t>Initial</m:t>
                    </m:r>
                    <m:r>
                      <a:rPr lang="en-GB" sz="2400">
                        <a:latin typeface="Cambria Math" panose="02040503050406030204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400">
                        <a:latin typeface="Cambria Math" panose="02040503050406030204" pitchFamily="18" charset="0"/>
                      </a:rPr>
                      <m:t>Investment</m:t>
                    </m:r>
                    <m:r>
                      <a:rPr lang="en-GB" sz="2400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GB" sz="2400">
                            <a:latin typeface="Cambria Math" panose="02040503050406030204" pitchFamily="18" charset="0"/>
                          </a:rPr>
                          <m:t>Cash</m:t>
                        </m:r>
                        <m:r>
                          <a:rPr lang="en-GB" sz="240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2400">
                            <a:latin typeface="Cambria Math" panose="02040503050406030204" pitchFamily="18" charset="0"/>
                          </a:rPr>
                          <m:t>Flo</m:t>
                        </m:r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GB" sz="2400">
                                <a:latin typeface="Cambria Math" panose="02040503050406030204" pitchFamily="18" charset="0"/>
                              </a:rPr>
                              <m:t>w</m:t>
                            </m:r>
                          </m:e>
                          <m:sub>
                            <m:r>
                              <a:rPr lang="en-GB" sz="240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d>
                          <m:d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>
                                <a:latin typeface="Cambria Math" panose="02040503050406030204" pitchFamily="18" charset="0"/>
                              </a:rPr>
                              <m:t>1+</m:t>
                            </m:r>
                            <m:r>
                              <m:rPr>
                                <m:sty m:val="p"/>
                              </m:rPr>
                              <a:rPr lang="en-GB" sz="2400">
                                <a:latin typeface="Cambria Math" panose="02040503050406030204" pitchFamily="18" charset="0"/>
                              </a:rPr>
                              <m:t>r</m:t>
                            </m:r>
                          </m:e>
                        </m:d>
                      </m:den>
                    </m:f>
                    <m:r>
                      <a:rPr lang="en-GB" sz="2400">
                        <a:latin typeface="Cambria Math" panose="02040503050406030204" pitchFamily="18" charset="0"/>
                      </a:rPr>
                      <m:t>+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GB" sz="2400">
                            <a:latin typeface="Cambria Math" panose="02040503050406030204" pitchFamily="18" charset="0"/>
                          </a:rPr>
                          <m:t>Cash</m:t>
                        </m:r>
                        <m:r>
                          <a:rPr lang="en-GB" sz="240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2400">
                            <a:latin typeface="Cambria Math" panose="02040503050406030204" pitchFamily="18" charset="0"/>
                          </a:rPr>
                          <m:t>Flo</m:t>
                        </m:r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GB" sz="2400">
                                <a:latin typeface="Cambria Math" panose="02040503050406030204" pitchFamily="18" charset="0"/>
                              </a:rPr>
                              <m:t>w</m:t>
                            </m:r>
                          </m:e>
                          <m:sub>
                            <m:r>
                              <a:rPr lang="en-GB" sz="240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p>
                          <m:sSup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2400">
                                    <a:latin typeface="Cambria Math" panose="02040503050406030204" pitchFamily="18" charset="0"/>
                                  </a:rPr>
                                  <m:t>1+</m:t>
                                </m:r>
                                <m:r>
                                  <m:rPr>
                                    <m:sty m:val="p"/>
                                  </m:rPr>
                                  <a:rPr lang="en-GB" sz="2400">
                                    <a:latin typeface="Cambria Math" panose="02040503050406030204" pitchFamily="18" charset="0"/>
                                  </a:rPr>
                                  <m:t>r</m:t>
                                </m:r>
                              </m:e>
                            </m:d>
                          </m:e>
                          <m:sup>
                            <m:r>
                              <a:rPr lang="en-GB" sz="240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  <m:r>
                      <a:rPr lang="en-GB" sz="2400">
                        <a:latin typeface="Cambria Math" panose="02040503050406030204" pitchFamily="18" charset="0"/>
                      </a:rPr>
                      <m:t>+…+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GB" sz="2400">
                            <a:latin typeface="Cambria Math" panose="02040503050406030204" pitchFamily="18" charset="0"/>
                          </a:rPr>
                          <m:t>Cash</m:t>
                        </m:r>
                        <m:r>
                          <a:rPr lang="en-GB" sz="240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GB" sz="2400">
                            <a:latin typeface="Cambria Math" panose="02040503050406030204" pitchFamily="18" charset="0"/>
                          </a:rPr>
                          <m:t>Flo</m:t>
                        </m:r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GB" sz="2400">
                                <a:latin typeface="Cambria Math" panose="02040503050406030204" pitchFamily="18" charset="0"/>
                              </a:rPr>
                              <m:t>w</m:t>
                            </m:r>
                          </m:e>
                          <m:sub>
                            <m:r>
                              <m:rPr>
                                <m:sty m:val="p"/>
                              </m:rPr>
                              <a:rPr lang="en-GB" sz="2400">
                                <a:latin typeface="Cambria Math" panose="02040503050406030204" pitchFamily="18" charset="0"/>
                              </a:rPr>
                              <m:t>n</m:t>
                            </m:r>
                          </m:sub>
                        </m:sSub>
                      </m:num>
                      <m:den>
                        <m:sSup>
                          <m:sSup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2400">
                                    <a:latin typeface="Cambria Math" panose="02040503050406030204" pitchFamily="18" charset="0"/>
                                  </a:rPr>
                                  <m:t>1+</m:t>
                                </m:r>
                                <m:r>
                                  <m:rPr>
                                    <m:sty m:val="p"/>
                                  </m:rPr>
                                  <a:rPr lang="en-GB" sz="2400">
                                    <a:latin typeface="Cambria Math" panose="02040503050406030204" pitchFamily="18" charset="0"/>
                                  </a:rPr>
                                  <m:t>r</m:t>
                                </m:r>
                              </m:e>
                            </m:d>
                          </m:e>
                          <m:sup>
                            <m:r>
                              <m:rPr>
                                <m:sty m:val="p"/>
                              </m:rPr>
                              <a:rPr lang="en-GB" sz="2400">
                                <a:latin typeface="Cambria Math" panose="02040503050406030204" pitchFamily="18" charset="0"/>
                              </a:rPr>
                              <m:t>n</m:t>
                            </m:r>
                          </m:sup>
                        </m:sSup>
                      </m:den>
                    </m:f>
                  </m:oMath>
                </a14:m>
                <a:endParaRPr lang="en-US" altLang="en-US" sz="2800" i="1">
                  <a:ea typeface="ヒラギノ角ゴ Pro W3" charset="-128"/>
                </a:endParaRPr>
              </a:p>
              <a:p>
                <a:pPr marL="0" indent="0">
                  <a:buNone/>
                </a:pPr>
                <a:r>
                  <a:rPr lang="en-GB" altLang="en-US" sz="2400">
                    <a:ea typeface="ヒラギノ角ゴ Pro W3" charset="-128"/>
                  </a:rPr>
                  <a:t> </a:t>
                </a:r>
                <a14:m>
                  <m:oMath xmlns:m="http://schemas.openxmlformats.org/officeDocument/2006/math">
                    <m:r>
                      <a:rPr lang="en-GB" altLang="en-US" sz="2400" i="1">
                        <a:latin typeface="Cambria Math" panose="02040503050406030204" pitchFamily="18" charset="0"/>
                        <a:ea typeface="ヒラギノ角ゴ Pro W3" charset="-128"/>
                      </a:rPr>
                      <m:t>=−40,000+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15,000</m:t>
                        </m:r>
                      </m:num>
                      <m:den>
                        <m:sSup>
                          <m:sSup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2400">
                                    <a:latin typeface="Cambria Math" panose="02040503050406030204" pitchFamily="18" charset="0"/>
                                  </a:rPr>
                                  <m:t>1+</m:t>
                                </m:r>
                                <m:r>
                                  <a:rPr lang="en-GB" sz="2400" i="1">
                                    <a:latin typeface="Cambria Math" panose="02040503050406030204" pitchFamily="18" charset="0"/>
                                  </a:rPr>
                                  <m:t>0.12</m:t>
                                </m:r>
                              </m:e>
                            </m:d>
                          </m:e>
                          <m:sup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1</m:t>
                            </m:r>
                          </m:sup>
                        </m:sSup>
                      </m:den>
                    </m:f>
                    <m:r>
                      <a:rPr lang="en-GB" altLang="en-US" sz="2400" i="1">
                        <a:latin typeface="Cambria Math" panose="02040503050406030204" pitchFamily="18" charset="0"/>
                        <a:ea typeface="ヒラギノ角ゴ Pro W3" charset="-128"/>
                      </a:rPr>
                      <m:t>+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14,000</m:t>
                        </m:r>
                      </m:num>
                      <m:den>
                        <m:sSup>
                          <m:sSup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2400">
                                    <a:latin typeface="Cambria Math" panose="02040503050406030204" pitchFamily="18" charset="0"/>
                                  </a:rPr>
                                  <m:t>1+</m:t>
                                </m:r>
                                <m:r>
                                  <a:rPr lang="en-GB" sz="2400" i="1">
                                    <a:latin typeface="Cambria Math" panose="02040503050406030204" pitchFamily="18" charset="0"/>
                                  </a:rPr>
                                  <m:t>0.12</m:t>
                                </m:r>
                              </m:e>
                            </m:d>
                          </m:e>
                          <m:sup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  <m:r>
                      <a:rPr lang="en-GB" altLang="en-US" sz="2400" i="1">
                        <a:latin typeface="Cambria Math" panose="02040503050406030204" pitchFamily="18" charset="0"/>
                        <a:ea typeface="ヒラギノ角ゴ Pro W3" charset="-128"/>
                      </a:rPr>
                      <m:t>+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13,000</m:t>
                        </m:r>
                      </m:num>
                      <m:den>
                        <m:sSup>
                          <m:sSup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2400">
                                    <a:latin typeface="Cambria Math" panose="02040503050406030204" pitchFamily="18" charset="0"/>
                                  </a:rPr>
                                  <m:t>1+</m:t>
                                </m:r>
                                <m:r>
                                  <a:rPr lang="en-GB" sz="2400" i="1">
                                    <a:latin typeface="Cambria Math" panose="02040503050406030204" pitchFamily="18" charset="0"/>
                                  </a:rPr>
                                  <m:t>0.12</m:t>
                                </m:r>
                              </m:e>
                            </m:d>
                          </m:e>
                          <m:sup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3</m:t>
                            </m:r>
                          </m:sup>
                        </m:sSup>
                      </m:den>
                    </m:f>
                    <m:r>
                      <a:rPr lang="en-GB" altLang="en-US" sz="2400" i="1">
                        <a:latin typeface="Cambria Math" panose="02040503050406030204" pitchFamily="18" charset="0"/>
                        <a:ea typeface="ヒラギノ角ゴ Pro W3" charset="-128"/>
                      </a:rPr>
                      <m:t>+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12,000</m:t>
                        </m:r>
                      </m:num>
                      <m:den>
                        <m:sSup>
                          <m:sSup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2400">
                                    <a:latin typeface="Cambria Math" panose="02040503050406030204" pitchFamily="18" charset="0"/>
                                  </a:rPr>
                                  <m:t>1+</m:t>
                                </m:r>
                                <m:r>
                                  <a:rPr lang="en-GB" sz="2400" i="1">
                                    <a:latin typeface="Cambria Math" panose="02040503050406030204" pitchFamily="18" charset="0"/>
                                  </a:rPr>
                                  <m:t>0.12</m:t>
                                </m:r>
                              </m:e>
                            </m:d>
                          </m:e>
                          <m:sup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4</m:t>
                            </m:r>
                          </m:sup>
                        </m:sSup>
                      </m:den>
                    </m:f>
                    <m:r>
                      <a:rPr lang="en-GB" altLang="en-US" sz="2400" i="1">
                        <a:latin typeface="Cambria Math" panose="02040503050406030204" pitchFamily="18" charset="0"/>
                        <a:ea typeface="ヒラギノ角ゴ Pro W3" charset="-128"/>
                      </a:rPr>
                      <m:t>+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11,000</m:t>
                        </m:r>
                      </m:num>
                      <m:den>
                        <m:sSup>
                          <m:sSup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2400">
                                    <a:latin typeface="Cambria Math" panose="02040503050406030204" pitchFamily="18" charset="0"/>
                                  </a:rPr>
                                  <m:t>1+</m:t>
                                </m:r>
                                <m:r>
                                  <a:rPr lang="en-GB" sz="2400" i="1">
                                    <a:latin typeface="Cambria Math" panose="02040503050406030204" pitchFamily="18" charset="0"/>
                                  </a:rPr>
                                  <m:t>0.12</m:t>
                                </m:r>
                              </m:e>
                            </m:d>
                          </m:e>
                          <m:sup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5</m:t>
                            </m:r>
                          </m:sup>
                        </m:sSup>
                      </m:den>
                    </m:f>
                  </m:oMath>
                </a14:m>
                <a:endParaRPr lang="en-GB" sz="2400" i="1"/>
              </a:p>
              <a:p>
                <a:pPr marL="0" indent="0">
                  <a:buNone/>
                </a:pPr>
                <a:r>
                  <a:rPr lang="en-GB" altLang="en-US" sz="2400">
                    <a:ea typeface="ヒラギノ角ゴ Pro W3" charset="-128"/>
                  </a:rPr>
                  <a:t> </a:t>
                </a:r>
                <a14:m>
                  <m:oMath xmlns:m="http://schemas.openxmlformats.org/officeDocument/2006/math">
                    <m:r>
                      <a:rPr lang="en-GB" altLang="en-US" sz="2400" i="1">
                        <a:latin typeface="Cambria Math" panose="02040503050406030204" pitchFamily="18" charset="0"/>
                        <a:ea typeface="ヒラギノ角ゴ Pro W3" charset="-128"/>
                      </a:rPr>
                      <m:t>=−40,000+13,393+11,161+9,253+7,626+6,242=7675</m:t>
                    </m:r>
                  </m:oMath>
                </a14:m>
                <a:endParaRPr lang="en-US" altLang="en-US" sz="2400" i="1">
                  <a:ea typeface="ヒラギノ角ゴ Pro W3" charset="-128"/>
                </a:endParaRPr>
              </a:p>
              <a:p>
                <a:r>
                  <a:rPr lang="en-US" altLang="en-US" sz="2400" i="1">
                    <a:ea typeface="ヒラギノ角ゴ Pro W3" charset="-128"/>
                  </a:rPr>
                  <a:t>PV</a:t>
                </a:r>
                <a:r>
                  <a:rPr lang="en-US" altLang="en-US" sz="2400" b="1">
                    <a:ea typeface="ヒラギノ角ゴ Pro W3" charset="-128"/>
                  </a:rPr>
                  <a:t> </a:t>
                </a:r>
                <a:r>
                  <a:rPr lang="en-US" altLang="en-US" sz="2400">
                    <a:ea typeface="ヒラギノ角ゴ Pro W3" charset="-128"/>
                  </a:rPr>
                  <a:t>of</a:t>
                </a:r>
                <a:r>
                  <a:rPr lang="en-US" altLang="en-US" sz="2400" b="1">
                    <a:ea typeface="ヒラギノ角ゴ Pro W3" charset="-128"/>
                  </a:rPr>
                  <a:t> </a:t>
                </a:r>
                <a:r>
                  <a:rPr lang="en-US" altLang="en-US" sz="2400" i="1">
                    <a:ea typeface="ヒラギノ角ゴ Pro W3" charset="-128"/>
                  </a:rPr>
                  <a:t>FCF</a:t>
                </a:r>
                <a:r>
                  <a:rPr lang="en-US" altLang="en-US" sz="2400">
                    <a:ea typeface="ヒラギノ角ゴ Pro W3" charset="-128"/>
                  </a:rPr>
                  <a:t> = $47,675</a:t>
                </a:r>
              </a:p>
              <a:p>
                <a:r>
                  <a:rPr lang="en-US" altLang="en-US" sz="2400">
                    <a:ea typeface="ヒラギノ角ゴ Pro W3" charset="-128"/>
                  </a:rPr>
                  <a:t>Subtracting the initial cash outlay of $40,000 leaves an </a:t>
                </a:r>
                <a:r>
                  <a:rPr lang="en-US" altLang="en-US" sz="2400" i="1">
                    <a:ea typeface="ヒラギノ角ゴ Pro W3" charset="-128"/>
                  </a:rPr>
                  <a:t>N</a:t>
                </a:r>
                <a:r>
                  <a:rPr lang="en-US" altLang="en-US" sz="100" i="1">
                    <a:ea typeface="ヒラギノ角ゴ Pro W3" charset="-128"/>
                  </a:rPr>
                  <a:t> </a:t>
                </a:r>
                <a:r>
                  <a:rPr lang="en-US" altLang="en-US" sz="2400" i="1">
                    <a:ea typeface="ヒラギノ角ゴ Pro W3" charset="-128"/>
                  </a:rPr>
                  <a:t>P</a:t>
                </a:r>
                <a:r>
                  <a:rPr lang="en-US" altLang="en-US" sz="100" i="1">
                    <a:ea typeface="ヒラギノ角ゴ Pro W3" charset="-128"/>
                  </a:rPr>
                  <a:t> </a:t>
                </a:r>
                <a:r>
                  <a:rPr lang="en-US" altLang="en-US" sz="2400" i="1">
                    <a:ea typeface="ヒラギノ角ゴ Pro W3" charset="-128"/>
                  </a:rPr>
                  <a:t>V</a:t>
                </a:r>
                <a:r>
                  <a:rPr lang="en-US" altLang="en-US" sz="2400">
                    <a:ea typeface="ヒラギノ角ゴ Pro W3" charset="-128"/>
                  </a:rPr>
                  <a:t> of </a:t>
                </a:r>
                <a:r>
                  <a:rPr lang="en-US" altLang="en-US" sz="2400" b="1">
                    <a:ea typeface="ヒラギノ角ゴ Pro W3" charset="-128"/>
                  </a:rPr>
                  <a:t>$7,675</a:t>
                </a:r>
                <a:r>
                  <a:rPr lang="en-US" altLang="en-US" sz="2400">
                    <a:ea typeface="ヒラギノ角ゴ Pro W3" charset="-128"/>
                  </a:rPr>
                  <a:t>.</a:t>
                </a:r>
              </a:p>
              <a:p>
                <a:r>
                  <a:rPr lang="en-US" altLang="en-US" sz="2400">
                    <a:ea typeface="ヒラギノ角ゴ Pro W3" charset="-128"/>
                  </a:rPr>
                  <a:t>Because </a:t>
                </a:r>
                <a:r>
                  <a:rPr lang="en-US" altLang="en-US" sz="2400" i="1">
                    <a:ea typeface="ヒラギノ角ゴ Pro W3" charset="-128"/>
                  </a:rPr>
                  <a:t>N</a:t>
                </a:r>
                <a:r>
                  <a:rPr lang="en-US" altLang="en-US" sz="100" i="1">
                    <a:ea typeface="ヒラギノ角ゴ Pro W3" charset="-128"/>
                  </a:rPr>
                  <a:t> </a:t>
                </a:r>
                <a:r>
                  <a:rPr lang="en-US" altLang="en-US" sz="2400" i="1">
                    <a:ea typeface="ヒラギノ角ゴ Pro W3" charset="-128"/>
                  </a:rPr>
                  <a:t>P</a:t>
                </a:r>
                <a:r>
                  <a:rPr lang="en-US" altLang="en-US" sz="100" i="1">
                    <a:ea typeface="ヒラギノ角ゴ Pro W3" charset="-128"/>
                  </a:rPr>
                  <a:t> </a:t>
                </a:r>
                <a:r>
                  <a:rPr lang="en-US" altLang="en-US" sz="2400" i="1">
                    <a:ea typeface="ヒラギノ角ゴ Pro W3" charset="-128"/>
                  </a:rPr>
                  <a:t>V</a:t>
                </a:r>
                <a:r>
                  <a:rPr lang="en-US" altLang="en-US" sz="2400">
                    <a:ea typeface="ヒラギノ角ゴ Pro W3" charset="-128"/>
                  </a:rPr>
                  <a:t> &gt; 0, project is feasible (Accept this project!).</a:t>
                </a:r>
                <a:endParaRPr lang="en-US" sz="2400"/>
              </a:p>
            </p:txBody>
          </p:sp>
        </mc:Choice>
        <mc:Fallback xmlns="">
          <p:sp>
            <p:nvSpPr>
              <p:cNvPr id="7" name="Content Placeholder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79010" y="1268760"/>
                <a:ext cx="10800784" cy="3125920"/>
              </a:xfrm>
              <a:blipFill>
                <a:blip r:embed="rId2"/>
                <a:stretch>
                  <a:fillRect l="-734" b="-3509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915559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2150" y="488782"/>
            <a:ext cx="8229600" cy="954107"/>
          </a:xfrm>
        </p:spPr>
        <p:txBody>
          <a:bodyPr>
            <a:spAutoFit/>
          </a:bodyPr>
          <a:lstStyle/>
          <a:p>
            <a:r>
              <a:rPr lang="en-US" sz="2800"/>
              <a:t>Table 10.4 Calculating the N</a:t>
            </a:r>
            <a:r>
              <a:rPr lang="en-US" sz="100"/>
              <a:t> </a:t>
            </a:r>
            <a:r>
              <a:rPr lang="en-US" sz="2800"/>
              <a:t>P</a:t>
            </a:r>
            <a:r>
              <a:rPr lang="en-US" sz="100"/>
              <a:t> </a:t>
            </a:r>
            <a:r>
              <a:rPr lang="en-US" sz="2800"/>
              <a:t>V of Ski-Doo’s Investment in New Machinery</a:t>
            </a:r>
          </a:p>
        </p:txBody>
      </p:sp>
      <p:pic>
        <p:nvPicPr>
          <p:cNvPr id="13314" name="Picture 2" descr="The details are as follows: &#10;• Inflow Year 1: &#10;• Free Cash Flow: U.S. dollars 15,000; Multiplied by: multiplication symbol; Present Value: Factor at 12 percent: the fraction 1 by 1 plus 0.12 the whole power 1; Equals: equal to symbol; Present Value: U.S. dollars 13,393&#10;• Inflow Year 2: &#10;• Free Cash Flow: 14,000; Multiplied by: multiplication symbol; Present Value: Factor at 12 percent: the fraction 1 by 1 plus 0.12 the whole power 2; Equals: equal to symbol; Present Value: 11,161&#10;• Inflow Year 3: &#10;• Free Cash Flow: 13,000; Multiplied by: multiplication symbol; Present Value: Factor at 12 percent: the fraction 1 by 1 plus 0.12 the whole power 3; Equals: equal to symbol; Present Value: 9,253&#10;• Inflow Year 4: &#10;• Free Cash Flow: 12,000; Multiplied by: multiplication symbol; Present Value: Factor at 12 percent: the fraction 1 by 1 plus 0.12 the whole power 4; Equals: equal to symbol; Present Value: 7,626&#10;• Inflow Year 5: &#10;• Free Cash Flow: 11,000; Multiplied by: multiplication symbol; Present Value: Factor at 12 percent: the fraction 1 by 1 plus 0.12 the whole power 5; Equals: equal to symbol; Present Value: 6,242&#10;• Present value of free cash flows: &#10;• Free Cash Flow: No entry; Multiplied by: multiplication symbol; Present Value: Factor at 12 percent: No entry; Equals: equal to symbol; Present Value: U.S. dollars 47,675&#10;• Initial Outlay: &#10;• Free Cash Flow: No entry; Multiplied by: multiplication symbol; Present Value: Factor at 12 percent: No entry; Equals: equal to symbol; Present Value: negative 40,000&#10;• Net Present Value: &#10;• Free Cash Flow: No entry; Multiplied by: multiplication symbol; Present Value: Factor at 12 percent: No entry; Equals: equal to symbol; Present Value: U.S. dollars 7,67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7053" y="1462658"/>
            <a:ext cx="6919795" cy="4593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769778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sz="3600"/>
              <a:t>N</a:t>
            </a:r>
            <a:r>
              <a:rPr lang="en-US" sz="100"/>
              <a:t> </a:t>
            </a:r>
            <a:r>
              <a:rPr lang="en-US" sz="3600"/>
              <a:t>P</a:t>
            </a:r>
            <a:r>
              <a:rPr lang="en-US" sz="100"/>
              <a:t> </a:t>
            </a:r>
            <a:r>
              <a:rPr lang="en-US" sz="3600"/>
              <a:t>V</a:t>
            </a:r>
            <a:r>
              <a:rPr lang="en-US" altLang="en-US" sz="3600" i="1">
                <a:ea typeface="ヒラギノ角ゴ Pro W3" charset="-128"/>
              </a:rPr>
              <a:t> </a:t>
            </a:r>
            <a:r>
              <a:rPr lang="en-US" altLang="en-US" sz="3600">
                <a:ea typeface="ヒラギノ角ゴ Pro W3" charset="-128"/>
              </a:rPr>
              <a:t>Trade-Offs</a:t>
            </a:r>
            <a:endParaRPr lang="en-US" sz="36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05" y="1219200"/>
            <a:ext cx="10646875" cy="3046988"/>
          </a:xfrm>
        </p:spPr>
        <p:txBody>
          <a:bodyPr wrap="square">
            <a:spAutoFit/>
          </a:bodyPr>
          <a:lstStyle/>
          <a:p>
            <a:r>
              <a:rPr lang="en-US" altLang="en-US" sz="2400" b="1">
                <a:ea typeface="ヒラギノ角ゴ Pro W3" charset="-128"/>
              </a:rPr>
              <a:t>Benefits</a:t>
            </a:r>
          </a:p>
          <a:p>
            <a:pPr lvl="1"/>
            <a:r>
              <a:rPr lang="en-US" altLang="en-US" sz="2400">
                <a:ea typeface="ヒラギノ角ゴ Pro W3" charset="-128"/>
              </a:rPr>
              <a:t>Considers all cash flows</a:t>
            </a:r>
          </a:p>
          <a:p>
            <a:pPr lvl="1"/>
            <a:r>
              <a:rPr lang="en-US" altLang="en-US" sz="2400">
                <a:ea typeface="ヒラギノ角ゴ Pro W3" charset="-128"/>
              </a:rPr>
              <a:t>Recognizes time value of money</a:t>
            </a:r>
            <a:endParaRPr lang="en-US" altLang="en-US" sz="2400" u="sng">
              <a:ea typeface="ヒラギノ角ゴ Pro W3" charset="-128"/>
            </a:endParaRPr>
          </a:p>
          <a:p>
            <a:r>
              <a:rPr lang="en-US" altLang="en-US" sz="2400" b="1">
                <a:ea typeface="ヒラギノ角ゴ Pro W3" charset="-128"/>
              </a:rPr>
              <a:t>Drawbacks</a:t>
            </a:r>
          </a:p>
          <a:p>
            <a:pPr lvl="1"/>
            <a:r>
              <a:rPr lang="en-US" altLang="en-US" sz="2400">
                <a:ea typeface="ヒラギノ角ゴ Pro W3" charset="-128"/>
              </a:rPr>
              <a:t>Requires detailed long-term forecast of cash flows</a:t>
            </a:r>
            <a:endParaRPr lang="en-US" altLang="en-US" sz="2400" u="sng">
              <a:ea typeface="ヒラギノ角ゴ Pro W3" charset="-128"/>
            </a:endParaRPr>
          </a:p>
          <a:p>
            <a:r>
              <a:rPr lang="en-US" sz="2400" i="1"/>
              <a:t>N</a:t>
            </a:r>
            <a:r>
              <a:rPr lang="en-US" sz="100" i="1"/>
              <a:t> </a:t>
            </a:r>
            <a:r>
              <a:rPr lang="en-US" sz="2400" i="1"/>
              <a:t>P</a:t>
            </a:r>
            <a:r>
              <a:rPr lang="en-US" sz="100" i="1"/>
              <a:t> </a:t>
            </a:r>
            <a:r>
              <a:rPr lang="en-US" sz="2400" i="1"/>
              <a:t>V</a:t>
            </a:r>
            <a:r>
              <a:rPr lang="en-US" altLang="en-US" sz="2400">
                <a:ea typeface="ヒラギノ角ゴ Pro W3" charset="-128"/>
              </a:rPr>
              <a:t> is generally considered to be the most theoretically correct criterion for evaluating capital budgeting projects.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4735816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D7505A-6AD5-EDBB-FB49-95FF4E3D3D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B0076-8C9C-D6CE-CEA6-9AD9BA5BE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sz="3600"/>
              <a:t>N</a:t>
            </a:r>
            <a:r>
              <a:rPr lang="en-US" sz="100"/>
              <a:t> </a:t>
            </a:r>
            <a:r>
              <a:rPr lang="en-US" sz="3600"/>
              <a:t>P</a:t>
            </a:r>
            <a:r>
              <a:rPr lang="en-US" sz="100"/>
              <a:t> </a:t>
            </a:r>
            <a:r>
              <a:rPr lang="en-US" sz="3600"/>
              <a:t>V</a:t>
            </a:r>
            <a:r>
              <a:rPr lang="en-US" altLang="en-US" sz="3600" i="1">
                <a:ea typeface="ヒラギノ角ゴ Pro W3" charset="-128"/>
              </a:rPr>
              <a:t> </a:t>
            </a:r>
            <a:r>
              <a:rPr lang="en-US" altLang="en-US" sz="3600">
                <a:ea typeface="ヒラギノ角ゴ Pro W3" charset="-128"/>
              </a:rPr>
              <a:t>Example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7D5F6-A7CC-E679-A8D8-B41D12E63E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598" y="1219201"/>
            <a:ext cx="10592554" cy="461665"/>
          </a:xfrm>
        </p:spPr>
        <p:txBody>
          <a:bodyPr wrap="square">
            <a:spAutoFit/>
          </a:bodyPr>
          <a:lstStyle/>
          <a:p>
            <a:r>
              <a:rPr lang="en-US" altLang="en-US" sz="2400" b="1">
                <a:ea typeface="ヒラギノ角ゴ Pro W3" charset="-128"/>
              </a:rPr>
              <a:t>In Excel, how to replicate this table?</a:t>
            </a:r>
          </a:p>
        </p:txBody>
      </p:sp>
      <p:pic>
        <p:nvPicPr>
          <p:cNvPr id="4" name="Picture 2" descr="The details are as follows: &#10;• Inflow Year 1: &#10;• Free Cash Flow: U.S. dollars 15,000; Multiplied by: multiplication symbol; Present Value: Factor at 12 percent: the fraction 1 by 1 plus 0.12 the whole power 1; Equals: equal to symbol; Present Value: U.S. dollars 13,393&#10;• Inflow Year 2: &#10;• Free Cash Flow: 14,000; Multiplied by: multiplication symbol; Present Value: Factor at 12 percent: the fraction 1 by 1 plus 0.12 the whole power 2; Equals: equal to symbol; Present Value: 11,161&#10;• Inflow Year 3: &#10;• Free Cash Flow: 13,000; Multiplied by: multiplication symbol; Present Value: Factor at 12 percent: the fraction 1 by 1 plus 0.12 the whole power 3; Equals: equal to symbol; Present Value: 9,253&#10;• Inflow Year 4: &#10;• Free Cash Flow: 12,000; Multiplied by: multiplication symbol; Present Value: Factor at 12 percent: the fraction 1 by 1 plus 0.12 the whole power 4; Equals: equal to symbol; Present Value: 7,626&#10;• Inflow Year 5: &#10;• Free Cash Flow: 11,000; Multiplied by: multiplication symbol; Present Value: Factor at 12 percent: the fraction 1 by 1 plus 0.12 the whole power 5; Equals: equal to symbol; Present Value: 6,242&#10;• Present value of free cash flows: &#10;• Free Cash Flow: No entry; Multiplied by: multiplication symbol; Present Value: Factor at 12 percent: No entry; Equals: equal to symbol; Present Value: U.S. dollars 47,675&#10;• Initial Outlay: &#10;• Free Cash Flow: No entry; Multiplied by: multiplication symbol; Present Value: Factor at 12 percent: No entry; Equals: equal to symbol; Present Value: negative 40,000&#10;• Net Present Value: &#10;• Free Cash Flow: No entry; Multiplied by: multiplication symbol; Present Value: Factor at 12 percent: No entry; Equals: equal to symbol; Present Value: U.S. dollars 7,675">
            <a:extLst>
              <a:ext uri="{FF2B5EF4-FFF2-40B4-BE49-F238E27FC236}">
                <a16:creationId xmlns:a16="http://schemas.microsoft.com/office/drawing/2014/main" id="{016480E1-754F-8EFB-F3E8-BACCBF8EA0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6298" y="1800122"/>
            <a:ext cx="5783204" cy="3838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89418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10DD4C-A786-5048-06B6-DD4AF72DF3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7D62D-53C8-8E36-53C9-86D556B5C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0" y="363410"/>
            <a:ext cx="8229600" cy="646331"/>
          </a:xfrm>
        </p:spPr>
        <p:txBody>
          <a:bodyPr>
            <a:spAutoFit/>
          </a:bodyPr>
          <a:lstStyle/>
          <a:p>
            <a:r>
              <a:rPr lang="en-US" sz="3600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30CB01-E639-6B85-6978-278F264C55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009" y="1340768"/>
            <a:ext cx="10719303" cy="3490186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altLang="en-US" sz="2400">
                <a:ea typeface="ヒラギノ角ゴ Pro W3" charset="-128"/>
              </a:rPr>
              <a:t>As a winner of a lottery you can choose one of the following prizes:</a:t>
            </a:r>
          </a:p>
          <a:p>
            <a:r>
              <a:rPr lang="en-US" altLang="en-US" sz="2400">
                <a:ea typeface="ヒラギノ角ゴ Pro W3" charset="-128"/>
              </a:rPr>
              <a:t>£1,200,000 now.</a:t>
            </a:r>
          </a:p>
          <a:p>
            <a:r>
              <a:rPr lang="en-US" altLang="en-US" sz="2400">
                <a:ea typeface="ヒラギノ角ゴ Pro W3" charset="-128"/>
              </a:rPr>
              <a:t>£2,500,000 at the end of five years.</a:t>
            </a:r>
          </a:p>
          <a:p>
            <a:r>
              <a:rPr lang="en-US" altLang="en-US" sz="2400">
                <a:ea typeface="ヒラギノ角ゴ Pro W3" charset="-128"/>
              </a:rPr>
              <a:t>£135,000 a year forever, starting in one year.</a:t>
            </a:r>
          </a:p>
          <a:p>
            <a:r>
              <a:rPr lang="en-US" altLang="en-US" sz="2400">
                <a:ea typeface="ヒラギノ角ゴ Pro W3" charset="-128"/>
              </a:rPr>
              <a:t>£250,000 for each of the next 10 years, starting in one year.</a:t>
            </a:r>
          </a:p>
          <a:p>
            <a:pPr marL="0" indent="0">
              <a:buNone/>
            </a:pPr>
            <a:r>
              <a:rPr lang="en-US" altLang="en-US" sz="2400">
                <a:ea typeface="ヒラギノ角ゴ Pro W3" charset="-128"/>
              </a:rPr>
              <a:t>If the time value of money is 9%, which is the most valuable prize? Which one is the second best?</a:t>
            </a:r>
          </a:p>
          <a:p>
            <a:pPr marL="0" indent="0">
              <a:buNone/>
            </a:pPr>
            <a:r>
              <a:rPr lang="en-US" altLang="en-US" sz="2400">
                <a:ea typeface="ヒラギノ角ゴ Pro W3" charset="-128"/>
              </a:rPr>
              <a:t>[Hint: About “Forever”, assume you can live 120 more years!]</a:t>
            </a:r>
          </a:p>
        </p:txBody>
      </p:sp>
    </p:spTree>
    <p:extLst>
      <p:ext uri="{BB962C8B-B14F-4D97-AF65-F5344CB8AC3E}">
        <p14:creationId xmlns:p14="http://schemas.microsoft.com/office/powerpoint/2010/main" val="27205984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66D0B4-3558-72D2-D203-44EB0BFFCE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1AA63-CE9A-432A-A586-C200008F7D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0533" y="2569385"/>
            <a:ext cx="8184067" cy="769441"/>
          </a:xfrm>
        </p:spPr>
        <p:txBody>
          <a:bodyPr wrap="square">
            <a:spAutoFit/>
          </a:bodyPr>
          <a:lstStyle/>
          <a:p>
            <a:r>
              <a:rPr lang="en-IN" dirty="0">
                <a:solidFill>
                  <a:schemeClr val="accent2"/>
                </a:solidFill>
                <a:latin typeface="+mj-lt"/>
              </a:rPr>
              <a:t>I</a:t>
            </a:r>
            <a:r>
              <a:rPr lang="en-US" altLang="zh-CN" dirty="0" err="1">
                <a:solidFill>
                  <a:schemeClr val="accent2"/>
                </a:solidFill>
                <a:latin typeface="+mj-lt"/>
              </a:rPr>
              <a:t>ndependent</a:t>
            </a:r>
            <a:r>
              <a:rPr lang="en-US" altLang="zh-CN" dirty="0">
                <a:solidFill>
                  <a:schemeClr val="accent2"/>
                </a:solidFill>
                <a:latin typeface="+mj-lt"/>
              </a:rPr>
              <a:t> Study</a:t>
            </a:r>
            <a:endParaRPr lang="en-US" dirty="0">
              <a:solidFill>
                <a:schemeClr val="accent2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07811749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61E928-3C59-AED8-07C0-5561B0B3A2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9CCE6D1-8164-23D8-D049-EEF378F62B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6D0A6-A65A-1533-5AB8-1B06B3E0DC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194721"/>
          </a:xfrm>
        </p:spPr>
        <p:txBody>
          <a:bodyPr wrap="square">
            <a:spAutoFit/>
          </a:bodyPr>
          <a:lstStyle/>
          <a:p>
            <a:r>
              <a:rPr lang="en-GB" sz="2400" dirty="0"/>
              <a:t>Create an Excel model for investment projects (see Assessment Brief). Include initial investment, annual cash flows (5 years), discount rate (assume 8%). Calculate </a:t>
            </a:r>
            <a:r>
              <a:rPr lang="en-GB" sz="2400" b="1" dirty="0"/>
              <a:t>Payback Period</a:t>
            </a:r>
            <a:r>
              <a:rPr lang="en-GB" sz="2400" dirty="0"/>
              <a:t>, </a:t>
            </a:r>
            <a:r>
              <a:rPr lang="en-GB" sz="2400" b="1" dirty="0"/>
              <a:t>ARR</a:t>
            </a:r>
            <a:r>
              <a:rPr lang="en-GB" sz="2400" dirty="0"/>
              <a:t>, and </a:t>
            </a:r>
            <a:r>
              <a:rPr lang="en-GB" sz="2400" b="1" dirty="0"/>
              <a:t>NPV</a:t>
            </a:r>
            <a:r>
              <a:rPr lang="en-GB" sz="2400" dirty="0"/>
              <a:t>. Create a new Excel file with formulas/functions shown.</a:t>
            </a:r>
          </a:p>
          <a:p>
            <a:r>
              <a:rPr lang="en-GB" sz="2400" b="1" dirty="0"/>
              <a:t>Submit to </a:t>
            </a:r>
            <a:r>
              <a:rPr lang="en-GB" sz="2400" dirty="0">
                <a:hlinkClick r:id="rId2"/>
              </a:rPr>
              <a:t>Tile: Week 8 - Independent Study | Financial Management (LCMB7002_LON) | Home</a:t>
            </a:r>
            <a:r>
              <a:rPr lang="en-GB" sz="2400" b="1" dirty="0"/>
              <a:t>:</a:t>
            </a:r>
            <a:r>
              <a:rPr lang="en-GB" sz="2400" dirty="0"/>
              <a:t> New Excel file with a new worksheet named “</a:t>
            </a:r>
            <a:r>
              <a:rPr lang="en-GB" sz="2400" dirty="0" err="1"/>
              <a:t>Investment_Appraisal</a:t>
            </a:r>
            <a:r>
              <a:rPr lang="en-GB" sz="2400" dirty="0"/>
              <a:t>”.</a:t>
            </a:r>
          </a:p>
          <a:p>
            <a:r>
              <a:rPr lang="en-GB" sz="2400" b="1" dirty="0"/>
              <a:t>Online text</a:t>
            </a:r>
            <a:r>
              <a:rPr lang="en-GB" sz="2400" dirty="0"/>
              <a:t>: Write a note of AI usage.</a:t>
            </a:r>
          </a:p>
        </p:txBody>
      </p:sp>
    </p:spTree>
    <p:extLst>
      <p:ext uri="{BB962C8B-B14F-4D97-AF65-F5344CB8AC3E}">
        <p14:creationId xmlns:p14="http://schemas.microsoft.com/office/powerpoint/2010/main" val="141496196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07F06-12EB-9608-467D-A77213C47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and Reading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22455-6EC4-F890-DE80-748132A581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err="1"/>
              <a:t>Atrill</a:t>
            </a:r>
            <a:r>
              <a:rPr lang="en-GB" sz="2400"/>
              <a:t>, P., &amp; McLaney, E. (2017). Chapter 10. </a:t>
            </a:r>
            <a:r>
              <a:rPr lang="en-GB" sz="2400" i="1"/>
              <a:t>Accounting and Finance for Non-Specialists</a:t>
            </a:r>
            <a:r>
              <a:rPr lang="en-GB" sz="2400"/>
              <a:t> (10th Edition, pp. 366-407). Pearson Education. ISBN: 9781292135601.</a:t>
            </a:r>
          </a:p>
          <a:p>
            <a:r>
              <a:rPr lang="en-GB" sz="2400"/>
              <a:t>Berk, J. and </a:t>
            </a:r>
            <a:r>
              <a:rPr lang="en-GB" sz="2400" err="1"/>
              <a:t>DeMarzo</a:t>
            </a:r>
            <a:r>
              <a:rPr lang="en-GB" sz="2400"/>
              <a:t>, P. (2020). </a:t>
            </a:r>
            <a:r>
              <a:rPr lang="en-GB" sz="2400" i="1"/>
              <a:t>Corporate Finance</a:t>
            </a:r>
            <a:r>
              <a:rPr lang="en-GB" sz="2400"/>
              <a:t> (5th Global Edition). Pearson Education. ISBN: 9781292304151. </a:t>
            </a:r>
          </a:p>
          <a:p>
            <a:r>
              <a:rPr lang="en-GB" sz="2400"/>
              <a:t>Keown, A.J., Martin, J.D., and Petty, J.W. (2024). </a:t>
            </a:r>
            <a:r>
              <a:rPr lang="en-GB" sz="2400" i="1"/>
              <a:t>Foundations of Finance</a:t>
            </a:r>
            <a:r>
              <a:rPr lang="en-GB" sz="2400"/>
              <a:t> (10th Global Edition). Pearson Education. ISBN: 9781292742168.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E3E579-FBA8-0B12-0B80-CA61A44890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DDE1E6-3068-6092-953E-42ED862D7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3063160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1825</Words>
  <Application>Microsoft Office PowerPoint</Application>
  <PresentationFormat>Widescreen</PresentationFormat>
  <Paragraphs>219</Paragraphs>
  <Slides>35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4" baseType="lpstr">
      <vt:lpstr>DengXian</vt:lpstr>
      <vt:lpstr>Myriad Pro</vt:lpstr>
      <vt:lpstr>ヒラギノ角ゴ Pro W3</vt:lpstr>
      <vt:lpstr>Arial</vt:lpstr>
      <vt:lpstr>Cambria Math</vt:lpstr>
      <vt:lpstr>Segoe UI</vt:lpstr>
      <vt:lpstr>Verdana</vt:lpstr>
      <vt:lpstr>Wingdings</vt:lpstr>
      <vt:lpstr>20140311PresentationUWTSDTemplate</vt:lpstr>
      <vt:lpstr>MBA</vt:lpstr>
      <vt:lpstr>Week Outline</vt:lpstr>
      <vt:lpstr>Finding Profitable Projects</vt:lpstr>
      <vt:lpstr>Capital Budgeting</vt:lpstr>
      <vt:lpstr>Source of Ideas for Projects</vt:lpstr>
      <vt:lpstr>Capital-Budgeting Decision Criteria</vt:lpstr>
      <vt:lpstr>Capital-Budgeting Decision Criteria </vt:lpstr>
      <vt:lpstr>The Payback Period</vt:lpstr>
      <vt:lpstr>Payback Period Example</vt:lpstr>
      <vt:lpstr>Trade-Offs</vt:lpstr>
      <vt:lpstr>Discounted Payback Period (1 of 4)</vt:lpstr>
      <vt:lpstr>Discounted Payback Period (2 of 4)</vt:lpstr>
      <vt:lpstr>Discounted Payback Period (3 of 4)</vt:lpstr>
      <vt:lpstr>Discounted Payback Period (4 of 4)</vt:lpstr>
      <vt:lpstr>Table 10.2 Discounted Payback Period Example Using a 17 Percent Required Rate of Return</vt:lpstr>
      <vt:lpstr>Discounted Payback Period Example </vt:lpstr>
      <vt:lpstr>Average Investment</vt:lpstr>
      <vt:lpstr>Average Investment</vt:lpstr>
      <vt:lpstr>Accounting Rate of Return (ARR)</vt:lpstr>
      <vt:lpstr>Accounting Rate of Return (Continued)</vt:lpstr>
      <vt:lpstr>Accounting Rate of Return (Continued)</vt:lpstr>
      <vt:lpstr>Accounting Rate of Return (Continued)</vt:lpstr>
      <vt:lpstr>Accounting Rate of Return (Continued)</vt:lpstr>
      <vt:lpstr>Accounting Rate of Return (Continued)</vt:lpstr>
      <vt:lpstr>Net Present Value (N P V) (1 of 2)</vt:lpstr>
      <vt:lpstr>Net Present Value (N P V) (2 of 2)</vt:lpstr>
      <vt:lpstr>NPV Example (1 of 2)</vt:lpstr>
      <vt:lpstr>NPV Example (2 of 2)</vt:lpstr>
      <vt:lpstr>Table 10.4 Calculating the N P V of Ski-Doo’s Investment in New Machinery</vt:lpstr>
      <vt:lpstr>N P V Trade-Offs</vt:lpstr>
      <vt:lpstr>N P V Example</vt:lpstr>
      <vt:lpstr>Group Activity</vt:lpstr>
      <vt:lpstr>Independent Study</vt:lpstr>
      <vt:lpstr>Task 1</vt:lpstr>
      <vt:lpstr>References and Reading List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Shengfeng Mei</cp:lastModifiedBy>
  <cp:revision>5</cp:revision>
  <cp:lastPrinted>2018-07-09T15:27:01Z</cp:lastPrinted>
  <dcterms:created xsi:type="dcterms:W3CDTF">2002-10-07T19:43:58Z</dcterms:created>
  <dcterms:modified xsi:type="dcterms:W3CDTF">2026-06-24T08:30:14Z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55e1b534-098f-4ac8-9223-69712ddf82de_Enabled">
    <vt:lpwstr>true</vt:lpwstr>
  </property>
  <property fmtid="{D5CDD505-2E9C-101B-9397-08002B2CF9AE}" pid="3" name="MSIP_Label_55e1b534-098f-4ac8-9223-69712ddf82de_SetDate">
    <vt:lpwstr>2024-05-31T11:48:15Z</vt:lpwstr>
  </property>
  <property fmtid="{D5CDD505-2E9C-101B-9397-08002B2CF9AE}" pid="4" name="MSIP_Label_55e1b534-098f-4ac8-9223-69712ddf82de_Method">
    <vt:lpwstr>Standard</vt:lpwstr>
  </property>
  <property fmtid="{D5CDD505-2E9C-101B-9397-08002B2CF9AE}" pid="5" name="MSIP_Label_55e1b534-098f-4ac8-9223-69712ddf82de_Name">
    <vt:lpwstr>Public Document</vt:lpwstr>
  </property>
  <property fmtid="{D5CDD505-2E9C-101B-9397-08002B2CF9AE}" pid="6" name="MSIP_Label_55e1b534-098f-4ac8-9223-69712ddf82de_SiteId">
    <vt:lpwstr>c9ef029c-18cf-4016-86d3-93cf8e94ff94</vt:lpwstr>
  </property>
  <property fmtid="{D5CDD505-2E9C-101B-9397-08002B2CF9AE}" pid="7" name="MSIP_Label_55e1b534-098f-4ac8-9223-69712ddf82de_ActionId">
    <vt:lpwstr>4e7031c9-f915-4cb8-9e5a-62dc40a1a4ea</vt:lpwstr>
  </property>
  <property fmtid="{D5CDD505-2E9C-101B-9397-08002B2CF9AE}" pid="8" name="MSIP_Label_55e1b534-098f-4ac8-9223-69712ddf82de_ContentBits">
    <vt:lpwstr>0</vt:lpwstr>
  </property>
</Properties>
</file>