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0" r:id="rId3"/>
    <p:sldId id="259" r:id="rId4"/>
    <p:sldId id="258" r:id="rId5"/>
    <p:sldId id="261" r:id="rId6"/>
    <p:sldId id="262"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mma Williams" initials="GW" lastIdx="1" clrIdx="0">
    <p:extLst>
      <p:ext uri="{19B8F6BF-5375-455C-9EA6-DF929625EA0E}">
        <p15:presenceInfo xmlns:p15="http://schemas.microsoft.com/office/powerpoint/2012/main" userId="27e13840bd835b1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91" autoAdjust="0"/>
    <p:restoredTop sz="68657" autoAdjust="0"/>
  </p:normalViewPr>
  <p:slideViewPr>
    <p:cSldViewPr snapToGrid="0">
      <p:cViewPr>
        <p:scale>
          <a:sx n="51" d="100"/>
          <a:sy n="51" d="100"/>
        </p:scale>
        <p:origin x="-302" y="173"/>
      </p:cViewPr>
      <p:guideLst/>
    </p:cSldViewPr>
  </p:slideViewPr>
  <p:outlineViewPr>
    <p:cViewPr>
      <p:scale>
        <a:sx n="33" d="100"/>
        <a:sy n="33" d="100"/>
      </p:scale>
      <p:origin x="0" y="-883"/>
    </p:cViewPr>
  </p:outlineViewPr>
  <p:notesTextViewPr>
    <p:cViewPr>
      <p:scale>
        <a:sx n="50" d="100"/>
        <a:sy n="50" d="100"/>
      </p:scale>
      <p:origin x="0" y="0"/>
    </p:cViewPr>
  </p:notesTextViewPr>
  <p:sorterViewPr>
    <p:cViewPr>
      <p:scale>
        <a:sx n="100" d="100"/>
        <a:sy n="100" d="100"/>
      </p:scale>
      <p:origin x="0" y="0"/>
    </p:cViewPr>
  </p:sorterViewPr>
  <p:notesViewPr>
    <p:cSldViewPr snapToGrid="0">
      <p:cViewPr varScale="1">
        <p:scale>
          <a:sx n="66" d="100"/>
          <a:sy n="66" d="100"/>
        </p:scale>
        <p:origin x="313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4-25T22:28:51.078" idx="1">
    <p:pos x="10" y="10"/>
    <p:text>dfert</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F0547B-00FA-47F1-A251-F735D8D6FF8B}" type="datetimeFigureOut">
              <a:rPr lang="en-GB" smtClean="0"/>
              <a:t>25/04/2018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C7609-7498-4337-A44B-DAC86CFB5C69}" type="slidenum">
              <a:rPr lang="en-GB" smtClean="0"/>
              <a:t>‹#›</a:t>
            </a:fld>
            <a:endParaRPr lang="en-GB"/>
          </a:p>
        </p:txBody>
      </p:sp>
    </p:spTree>
    <p:extLst>
      <p:ext uri="{BB962C8B-B14F-4D97-AF65-F5344CB8AC3E}">
        <p14:creationId xmlns:p14="http://schemas.microsoft.com/office/powerpoint/2010/main" val="3107117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Gemma Cooze and I'm going to talk to you today about Feminism and it’s links to Sociology.</a:t>
            </a:r>
          </a:p>
        </p:txBody>
      </p:sp>
      <p:sp>
        <p:nvSpPr>
          <p:cNvPr id="4" name="Slide Number Placeholder 3"/>
          <p:cNvSpPr>
            <a:spLocks noGrp="1"/>
          </p:cNvSpPr>
          <p:nvPr>
            <p:ph type="sldNum" sz="quarter" idx="10"/>
          </p:nvPr>
        </p:nvSpPr>
        <p:spPr/>
        <p:txBody>
          <a:bodyPr/>
          <a:lstStyle/>
          <a:p>
            <a:fld id="{A50C7609-7498-4337-A44B-DAC86CFB5C69}" type="slidenum">
              <a:rPr lang="en-GB" smtClean="0"/>
              <a:t>1</a:t>
            </a:fld>
            <a:endParaRPr lang="en-GB"/>
          </a:p>
        </p:txBody>
      </p:sp>
    </p:spTree>
    <p:extLst>
      <p:ext uri="{BB962C8B-B14F-4D97-AF65-F5344CB8AC3E}">
        <p14:creationId xmlns:p14="http://schemas.microsoft.com/office/powerpoint/2010/main" val="3033044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There are two main definitions that I am going to be looking at today in this presentation that follows what defines feminism to society. The first quote I'm going to read is from Oxford.</a:t>
            </a:r>
          </a:p>
          <a:p>
            <a:pPr marL="228600" indent="-228600">
              <a:buAutoNum type="arabicPeriod"/>
            </a:pPr>
            <a:endParaRPr lang="en-GB" dirty="0"/>
          </a:p>
          <a:p>
            <a:pPr marL="228600" indent="-228600">
              <a:buAutoNum type="arabicPeriod"/>
            </a:pPr>
            <a:r>
              <a:rPr lang="en-GB" dirty="0"/>
              <a:t>Oxford – This definition is what people agree with but I however find that this quote doesn’t go into enough detail on what feminism really is. I do believe though that the basis of the equality are correct and that both sexes should be treated as equals. </a:t>
            </a:r>
          </a:p>
          <a:p>
            <a:pPr marL="0" indent="0">
              <a:buNone/>
            </a:pPr>
            <a:endParaRPr lang="en-GB" dirty="0"/>
          </a:p>
          <a:p>
            <a:pPr marL="0" indent="0">
              <a:buNone/>
            </a:pPr>
            <a:r>
              <a:rPr lang="en-GB" dirty="0"/>
              <a:t>And the second quote which stood out the most to me is by Open education sociology dictionary</a:t>
            </a:r>
          </a:p>
          <a:p>
            <a:pPr marL="0" indent="0">
              <a:buNone/>
            </a:pPr>
            <a:endParaRPr lang="en-GB" dirty="0"/>
          </a:p>
          <a:p>
            <a:pPr marL="228600" indent="-228600">
              <a:buAutoNum type="arabicPeriod"/>
            </a:pPr>
            <a:r>
              <a:rPr lang="en-GB" dirty="0"/>
              <a:t>OESD – This quote was the one that stood out the most to me because it goes more into depth on what feminism is mostly about. Feminism is about equality within both sexes that should be entitled to there equal rights as well as sexual, political right and can be in control of their own life.</a:t>
            </a:r>
          </a:p>
        </p:txBody>
      </p:sp>
      <p:sp>
        <p:nvSpPr>
          <p:cNvPr id="4" name="Slide Number Placeholder 3"/>
          <p:cNvSpPr>
            <a:spLocks noGrp="1"/>
          </p:cNvSpPr>
          <p:nvPr>
            <p:ph type="sldNum" sz="quarter" idx="10"/>
          </p:nvPr>
        </p:nvSpPr>
        <p:spPr/>
        <p:txBody>
          <a:bodyPr/>
          <a:lstStyle/>
          <a:p>
            <a:fld id="{A50C7609-7498-4337-A44B-DAC86CFB5C69}" type="slidenum">
              <a:rPr lang="en-GB" smtClean="0"/>
              <a:t>2</a:t>
            </a:fld>
            <a:endParaRPr lang="en-GB"/>
          </a:p>
        </p:txBody>
      </p:sp>
    </p:spTree>
    <p:extLst>
      <p:ext uri="{BB962C8B-B14F-4D97-AF65-F5344CB8AC3E}">
        <p14:creationId xmlns:p14="http://schemas.microsoft.com/office/powerpoint/2010/main" val="3255321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feminist movement – The first wave of the feminist movement began in the 18</a:t>
            </a:r>
            <a:r>
              <a:rPr lang="en-GB" sz="1200" baseline="30000" dirty="0"/>
              <a:t>th</a:t>
            </a:r>
            <a:r>
              <a:rPr lang="en-GB" sz="1200" dirty="0"/>
              <a:t> century and lasted to the beginning of the 20</a:t>
            </a:r>
            <a:r>
              <a:rPr lang="en-GB" sz="1200" baseline="30000" dirty="0"/>
              <a:t>th</a:t>
            </a:r>
            <a:r>
              <a:rPr lang="en-GB" sz="1200" dirty="0"/>
              <a:t> century. The challenges that inequality was faced with was that women were unable to vote and also the fact they couldn’t own there own property either which is one of the main concerns back then. Virginia Woolf is a big name in feminism because she is the lady that started the first wave of the feminist movement, which paid consideration to the rights and ideas of women’s suffrages. The second wave started in the early 9060 which had lasted until late 1980 the second wave was better known as the liberation movement of women in the USA. Feminism in the 2</a:t>
            </a:r>
            <a:r>
              <a:rPr lang="en-GB" sz="1200" baseline="30000" dirty="0"/>
              <a:t>nd</a:t>
            </a:r>
            <a:r>
              <a:rPr lang="en-GB" sz="1200" dirty="0"/>
              <a:t> wave was mostly fixated on issues occurring gender, sexuality and reproductive right and the equality of these. It was debated that women must go up against political as well as personal oppression within society where men are perceived to be more dominant.</a:t>
            </a:r>
          </a:p>
          <a:p>
            <a:endParaRPr lang="en-GB" sz="1200" dirty="0"/>
          </a:p>
          <a:p>
            <a:r>
              <a:rPr lang="en-GB" sz="1200" dirty="0"/>
              <a:t>What’s been accomplished -  Through the past years of the feminism movement it has changed it’s mission drastically from how it once was. This is because voting and being able to buy a house is now possible for females just as it is for males along with many other missions that the feminist movement sort out to accomplish and because of this they have shifted from there prier endeavours to focus more on newer situations such as seeking to change the knowledge system this information I found was on the “love power and knowledge” book.</a:t>
            </a:r>
          </a:p>
          <a:p>
            <a:endParaRPr lang="en-GB" sz="1200" dirty="0"/>
          </a:p>
          <a:p>
            <a:r>
              <a:rPr lang="en-GB" sz="1200" dirty="0"/>
              <a:t>The backlash of feminism – Due to so many feminist movement many woman believe that independence meant never needing another person to share a life with so shortly after unwed woman became hysteric and started to crumble under a profound lack of confidence. Feminism became such a big thing that the scale and the power it held on everyone became the only thing that people thought mattered. In some cases the woman that craved independence the most are the most dependant on the word feminism this is paradoxical however because feminism means independence for woman.</a:t>
            </a:r>
          </a:p>
          <a:p>
            <a:endParaRPr lang="en-GB" sz="1200" dirty="0"/>
          </a:p>
          <a:p>
            <a:endParaRPr lang="en-GB" dirty="0"/>
          </a:p>
        </p:txBody>
      </p:sp>
      <p:sp>
        <p:nvSpPr>
          <p:cNvPr id="4" name="Slide Number Placeholder 3"/>
          <p:cNvSpPr>
            <a:spLocks noGrp="1"/>
          </p:cNvSpPr>
          <p:nvPr>
            <p:ph type="sldNum" sz="quarter" idx="10"/>
          </p:nvPr>
        </p:nvSpPr>
        <p:spPr/>
        <p:txBody>
          <a:bodyPr/>
          <a:lstStyle/>
          <a:p>
            <a:fld id="{A50C7609-7498-4337-A44B-DAC86CFB5C69}" type="slidenum">
              <a:rPr lang="en-GB" smtClean="0"/>
              <a:t>3</a:t>
            </a:fld>
            <a:endParaRPr lang="en-GB"/>
          </a:p>
        </p:txBody>
      </p:sp>
    </p:spTree>
    <p:extLst>
      <p:ext uri="{BB962C8B-B14F-4D97-AF65-F5344CB8AC3E}">
        <p14:creationId xmlns:p14="http://schemas.microsoft.com/office/powerpoint/2010/main" val="3755883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Virginia Woolf – She was a lady who strongly believed in feminism and women's rights, she fought for this back before the 2</a:t>
            </a:r>
            <a:r>
              <a:rPr lang="en-GB" baseline="30000" dirty="0"/>
              <a:t>nd</a:t>
            </a:r>
            <a:r>
              <a:rPr lang="en-GB" dirty="0"/>
              <a:t> wave of feminism had happened. Virginia’s biggest fight was that women’s experiences and campaign would be the reasoning behind the transformational social change. Her beliefs also was in how woman would end up living day by day by equals to men. </a:t>
            </a:r>
          </a:p>
          <a:p>
            <a:pPr marL="228600" indent="-228600">
              <a:buFont typeface="+mj-lt"/>
              <a:buAutoNum type="arabicPeriod"/>
            </a:pPr>
            <a:r>
              <a:rPr lang="en-GB" dirty="0"/>
              <a:t>Equality of women – After the abolition of all slaves where able to free, women were eager to be free as well so that they could be treated as equal to men. Woman needed to find a organisation of there own to fight for there freedom of speech. They came together to fight for the access of higher education and to be able to work in the medical professions and protective women legislation for women workers.</a:t>
            </a:r>
          </a:p>
        </p:txBody>
      </p:sp>
      <p:sp>
        <p:nvSpPr>
          <p:cNvPr id="4" name="Slide Number Placeholder 3"/>
          <p:cNvSpPr>
            <a:spLocks noGrp="1"/>
          </p:cNvSpPr>
          <p:nvPr>
            <p:ph type="sldNum" sz="quarter" idx="10"/>
          </p:nvPr>
        </p:nvSpPr>
        <p:spPr/>
        <p:txBody>
          <a:bodyPr/>
          <a:lstStyle/>
          <a:p>
            <a:fld id="{A50C7609-7498-4337-A44B-DAC86CFB5C69}" type="slidenum">
              <a:rPr lang="en-GB" smtClean="0"/>
              <a:t>4</a:t>
            </a:fld>
            <a:endParaRPr lang="en-GB"/>
          </a:p>
        </p:txBody>
      </p:sp>
    </p:spTree>
    <p:extLst>
      <p:ext uri="{BB962C8B-B14F-4D97-AF65-F5344CB8AC3E}">
        <p14:creationId xmlns:p14="http://schemas.microsoft.com/office/powerpoint/2010/main" val="4121487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started investigating sociology and how it perceives feminism I started reading “An introduction to sociology” in which stated that women where seen being lower in rank than men and that women where also being used by men in many ways. Feminist used to be very much against sociological theories to the point where the feminists started to reform the theories of sociology to fit how they see the world.  </a:t>
            </a:r>
          </a:p>
        </p:txBody>
      </p:sp>
      <p:sp>
        <p:nvSpPr>
          <p:cNvPr id="4" name="Slide Number Placeholder 3"/>
          <p:cNvSpPr>
            <a:spLocks noGrp="1"/>
          </p:cNvSpPr>
          <p:nvPr>
            <p:ph type="sldNum" sz="quarter" idx="10"/>
          </p:nvPr>
        </p:nvSpPr>
        <p:spPr/>
        <p:txBody>
          <a:bodyPr/>
          <a:lstStyle/>
          <a:p>
            <a:fld id="{A50C7609-7498-4337-A44B-DAC86CFB5C69}" type="slidenum">
              <a:rPr lang="en-GB" smtClean="0"/>
              <a:t>5</a:t>
            </a:fld>
            <a:endParaRPr lang="en-GB"/>
          </a:p>
        </p:txBody>
      </p:sp>
    </p:spTree>
    <p:extLst>
      <p:ext uri="{BB962C8B-B14F-4D97-AF65-F5344CB8AC3E}">
        <p14:creationId xmlns:p14="http://schemas.microsoft.com/office/powerpoint/2010/main" val="2322176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Good point – One of the main points that feminism benefits society is that it promotes self- love and respect for one another from all ages with beliefs and retrieves strength in independence and to encourages men and women to be the best of themselves. Feminism also encourages a feeling of acceptance when women stand together and support one another which gives them a sense belonging within a community. As a community they also encourage the citizens to open up about unmentionable issues which most people would usually be reserved about sharing.</a:t>
            </a:r>
          </a:p>
          <a:p>
            <a:endParaRPr lang="en-GB" sz="1400" dirty="0"/>
          </a:p>
          <a:p>
            <a:r>
              <a:rPr lang="en-GB" sz="1400" dirty="0"/>
              <a:t>Bad point – There is a group of people who consider themselves feminists however they use that term as a disguise or there bigotry which in turn has affected the whole term of the organisation known as feminism. This is because there beliefs are negative beliefs which garner more attention than the positives that the feminists are trying to accomplish.</a:t>
            </a:r>
          </a:p>
        </p:txBody>
      </p:sp>
      <p:sp>
        <p:nvSpPr>
          <p:cNvPr id="4" name="Slide Number Placeholder 3"/>
          <p:cNvSpPr>
            <a:spLocks noGrp="1"/>
          </p:cNvSpPr>
          <p:nvPr>
            <p:ph type="sldNum" sz="quarter" idx="10"/>
          </p:nvPr>
        </p:nvSpPr>
        <p:spPr/>
        <p:txBody>
          <a:bodyPr/>
          <a:lstStyle/>
          <a:p>
            <a:fld id="{A50C7609-7498-4337-A44B-DAC86CFB5C69}" type="slidenum">
              <a:rPr lang="en-GB" smtClean="0"/>
              <a:t>6</a:t>
            </a:fld>
            <a:endParaRPr lang="en-GB"/>
          </a:p>
        </p:txBody>
      </p:sp>
    </p:spTree>
    <p:extLst>
      <p:ext uri="{BB962C8B-B14F-4D97-AF65-F5344CB8AC3E}">
        <p14:creationId xmlns:p14="http://schemas.microsoft.com/office/powerpoint/2010/main" val="447205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0C7609-7498-4337-A44B-DAC86CFB5C69}" type="slidenum">
              <a:rPr lang="en-GB" smtClean="0"/>
              <a:t>7</a:t>
            </a:fld>
            <a:endParaRPr lang="en-GB"/>
          </a:p>
        </p:txBody>
      </p:sp>
    </p:spTree>
    <p:extLst>
      <p:ext uri="{BB962C8B-B14F-4D97-AF65-F5344CB8AC3E}">
        <p14:creationId xmlns:p14="http://schemas.microsoft.com/office/powerpoint/2010/main" val="1383212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727DF-8246-48AD-A8E0-E8806F2C75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1ADDCC-79F9-4CF8-922D-5F4C515280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A3064F-8A8C-4C0E-8D3B-4CFAD5E1F17D}"/>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684E4C18-FD6A-4946-8AA6-4C8099430A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BCD630-38AC-46EC-89F9-66CB7A6F7DCF}"/>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78020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2884-9054-4462-BA42-EEC9B14C1E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309180-4AA8-457A-A2A2-A1CB2128030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8EABEA-CC11-43AA-AC77-C3C2AAB05554}"/>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1AC02A05-7F12-48F3-B44D-E06D6CE6C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97FAE-7980-45A1-A630-E281A385FF24}"/>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801583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1B20C-F289-438A-9063-63FE052528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37E812-7697-49D8-A1EC-9EC68D1699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999ECF9-FF51-4FFC-AFBB-125C8C10BED1}"/>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5450BAD4-29A8-4A70-BB62-C8F1E1835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AE68B1-C368-4B06-A270-66DDFC320F78}"/>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3573758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9C496-EB04-4C80-883D-AE467E483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B5EED8-BD7B-437D-8E05-DF5F155BC5E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2BED20-201E-4F24-A066-A2B9EA4CCCB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9C297F-A60D-428E-B1E8-CA9BA999F0DA}"/>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6" name="Footer Placeholder 5">
            <a:extLst>
              <a:ext uri="{FF2B5EF4-FFF2-40B4-BE49-F238E27FC236}">
                <a16:creationId xmlns:a16="http://schemas.microsoft.com/office/drawing/2014/main" id="{A1C3B532-673C-4E51-AE15-797D14EEC2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E3DCD2-B33A-486D-BF76-5890251CD12D}"/>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098745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D29ED-E012-4CFF-9CED-DFAEE5BBB7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573F93-1524-4459-90C9-7E871CA868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85E6C2-9287-43D3-93BB-B0E97998759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212EB8-0513-4CA9-B984-97BCF8F959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C21EFE8-C282-4B17-848C-EC5586D8E2E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9C54CE-BC4C-4A32-BB21-C0F1833559A8}"/>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8" name="Footer Placeholder 7">
            <a:extLst>
              <a:ext uri="{FF2B5EF4-FFF2-40B4-BE49-F238E27FC236}">
                <a16:creationId xmlns:a16="http://schemas.microsoft.com/office/drawing/2014/main" id="{9902590E-F11C-4790-9AA0-867ECE165C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B902D5-63C3-4C0E-BCB6-71D6557CD40E}"/>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3540018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FF22-778E-4E19-81FA-881BDF8C34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ED5A68-D6B8-4468-B8F9-AEDB8807D222}"/>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4" name="Footer Placeholder 3">
            <a:extLst>
              <a:ext uri="{FF2B5EF4-FFF2-40B4-BE49-F238E27FC236}">
                <a16:creationId xmlns:a16="http://schemas.microsoft.com/office/drawing/2014/main" id="{6B564E25-7C28-4048-8456-E554C83F9A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1A14D0-E8EA-46FB-992A-F12FA641DE08}"/>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49115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91785E-1E1A-497C-918C-2B27A37A2BD1}"/>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3" name="Footer Placeholder 2">
            <a:extLst>
              <a:ext uri="{FF2B5EF4-FFF2-40B4-BE49-F238E27FC236}">
                <a16:creationId xmlns:a16="http://schemas.microsoft.com/office/drawing/2014/main" id="{641AED74-D7FD-48F3-8C77-105FC0DDC0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2C7BB4-9823-4CC1-9273-C51078D9E993}"/>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988918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FAAC2-9000-4C19-971E-F180603070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5898E8-2872-4456-9989-84902C5431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D8277F-1181-493A-A80B-CB124361F1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6FDC2ED-BFCE-40FF-B8B6-ABE6E3A0A1F2}"/>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6" name="Footer Placeholder 5">
            <a:extLst>
              <a:ext uri="{FF2B5EF4-FFF2-40B4-BE49-F238E27FC236}">
                <a16:creationId xmlns:a16="http://schemas.microsoft.com/office/drawing/2014/main" id="{69D731F4-E6D4-4CD7-A208-C34AD4F9DF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DFC5EE-0747-4D12-BE44-9648EA3D935F}"/>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4058206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6A8B-1300-4DC9-8BAB-09DF72C97B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EB2F9D-C69E-488F-8435-8CEFD67268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C2682B-DA8F-44E3-B88E-31EB5A7F24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799B2BA-0B89-44E8-9433-F0B1A4CBF367}"/>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6" name="Footer Placeholder 5">
            <a:extLst>
              <a:ext uri="{FF2B5EF4-FFF2-40B4-BE49-F238E27FC236}">
                <a16:creationId xmlns:a16="http://schemas.microsoft.com/office/drawing/2014/main" id="{136D2B77-11B5-46D0-A494-2FCF6497F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473A72-93C5-4614-A201-591AFF4FB0F2}"/>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328876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FF77F-02BA-4670-A254-0DB26A539C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D02F0F-168D-46E5-BD27-279C941B9B7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DB52B8-C74E-4BDB-B1DF-23BD2328E69C}"/>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173C8D49-7CE0-438B-8B22-4B4562FB0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04EF7-6F5F-472E-91B0-0BE8397770A6}"/>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1479090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BFD743-F72B-4465-89CC-F7EC5F83BB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BFCC83-DF65-4D8A-B833-CEFE01633C9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20F864-DAFD-4C91-B1AF-D242094DDBDE}"/>
              </a:ext>
            </a:extLst>
          </p:cNvPr>
          <p:cNvSpPr>
            <a:spLocks noGrp="1"/>
          </p:cNvSpPr>
          <p:nvPr>
            <p:ph type="dt" sz="half" idx="10"/>
          </p:nvPr>
        </p:nvSpPr>
        <p:spPr/>
        <p:txBody>
          <a:body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4111F3D7-F569-4849-BEEB-17C154EB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56A16-5A56-4EE3-A900-E31A615CB1C6}"/>
              </a:ext>
            </a:extLst>
          </p:cNvPr>
          <p:cNvSpPr>
            <a:spLocks noGrp="1"/>
          </p:cNvSpPr>
          <p:nvPr>
            <p:ph type="sldNum" sz="quarter" idx="12"/>
          </p:nvPr>
        </p:nvSpPr>
        <p:spPr/>
        <p:txBody>
          <a:bodyPr/>
          <a:lstStyle/>
          <a:p>
            <a:fld id="{3076379C-1DB3-4D72-A3E9-4578A96EBFB3}" type="slidenum">
              <a:rPr lang="en-GB" smtClean="0"/>
              <a:t>‹#›</a:t>
            </a:fld>
            <a:endParaRPr lang="en-GB"/>
          </a:p>
        </p:txBody>
      </p:sp>
    </p:spTree>
    <p:extLst>
      <p:ext uri="{BB962C8B-B14F-4D97-AF65-F5344CB8AC3E}">
        <p14:creationId xmlns:p14="http://schemas.microsoft.com/office/powerpoint/2010/main" val="2776749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9000">
              <a:schemeClr val="accent4">
                <a:lumMod val="60000"/>
                <a:lumOff val="40000"/>
              </a:schemeClr>
            </a:gs>
            <a:gs pos="86000">
              <a:schemeClr val="accent2">
                <a:lumMod val="7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E7479B-A08D-4CC5-B82C-E8DDF1DA8E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489105-F3FE-4CBA-879A-B0E50C0FB4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5D9385-767A-4A35-B0EE-3EB58025C2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BC9864-D3E0-4325-BF48-BB24D74FB0AA}" type="datetimeFigureOut">
              <a:rPr lang="en-GB" smtClean="0"/>
              <a:t>25/04/2018</a:t>
            </a:fld>
            <a:endParaRPr lang="en-GB"/>
          </a:p>
        </p:txBody>
      </p:sp>
      <p:sp>
        <p:nvSpPr>
          <p:cNvPr id="5" name="Footer Placeholder 4">
            <a:extLst>
              <a:ext uri="{FF2B5EF4-FFF2-40B4-BE49-F238E27FC236}">
                <a16:creationId xmlns:a16="http://schemas.microsoft.com/office/drawing/2014/main" id="{EC6DECC9-EF5F-4644-AC99-F6E35DB488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8A9477-07E5-431B-A2DA-57295D5026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76379C-1DB3-4D72-A3E9-4578A96EBFB3}" type="slidenum">
              <a:rPr lang="en-GB" smtClean="0"/>
              <a:t>‹#›</a:t>
            </a:fld>
            <a:endParaRPr lang="en-GB"/>
          </a:p>
        </p:txBody>
      </p:sp>
    </p:spTree>
    <p:extLst>
      <p:ext uri="{BB962C8B-B14F-4D97-AF65-F5344CB8AC3E}">
        <p14:creationId xmlns:p14="http://schemas.microsoft.com/office/powerpoint/2010/main" val="3522705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49FF-422B-4229-B0B7-E87930828CCF}"/>
              </a:ext>
            </a:extLst>
          </p:cNvPr>
          <p:cNvSpPr>
            <a:spLocks noGrp="1"/>
          </p:cNvSpPr>
          <p:nvPr>
            <p:ph type="ctrTitle"/>
          </p:nvPr>
        </p:nvSpPr>
        <p:spPr/>
        <p:txBody>
          <a:bodyPr>
            <a:normAutofit fontScale="90000"/>
          </a:bodyPr>
          <a:lstStyle/>
          <a:p>
            <a:r>
              <a:rPr lang="en-GB" b="1" u="sng" dirty="0"/>
              <a:t>SJSI4017 – The landscape of inclusion. </a:t>
            </a:r>
            <a:br>
              <a:rPr lang="en-GB" b="1" u="sng" dirty="0"/>
            </a:br>
            <a:r>
              <a:rPr lang="en-GB" b="1" u="sng" dirty="0"/>
              <a:t>Feminism.</a:t>
            </a:r>
          </a:p>
        </p:txBody>
      </p:sp>
      <p:sp>
        <p:nvSpPr>
          <p:cNvPr id="3" name="Subtitle 2">
            <a:extLst>
              <a:ext uri="{FF2B5EF4-FFF2-40B4-BE49-F238E27FC236}">
                <a16:creationId xmlns:a16="http://schemas.microsoft.com/office/drawing/2014/main" id="{D510C544-78A4-4650-A0F1-C84DD76ABC7D}"/>
              </a:ext>
            </a:extLst>
          </p:cNvPr>
          <p:cNvSpPr>
            <a:spLocks noGrp="1"/>
          </p:cNvSpPr>
          <p:nvPr>
            <p:ph type="subTitle" idx="1"/>
          </p:nvPr>
        </p:nvSpPr>
        <p:spPr>
          <a:xfrm>
            <a:off x="1524000" y="3602038"/>
            <a:ext cx="9144000" cy="1655762"/>
          </a:xfrm>
        </p:spPr>
        <p:txBody>
          <a:bodyPr/>
          <a:lstStyle/>
          <a:p>
            <a:r>
              <a:rPr lang="en-GB" dirty="0"/>
              <a:t>Gemma Marie Cooze - 1402782</a:t>
            </a:r>
          </a:p>
        </p:txBody>
      </p:sp>
    </p:spTree>
    <p:extLst>
      <p:ext uri="{BB962C8B-B14F-4D97-AF65-F5344CB8AC3E}">
        <p14:creationId xmlns:p14="http://schemas.microsoft.com/office/powerpoint/2010/main" val="1412049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1BCAE-3A54-490B-9406-1E24C6F8337E}"/>
              </a:ext>
            </a:extLst>
          </p:cNvPr>
          <p:cNvSpPr>
            <a:spLocks noGrp="1"/>
          </p:cNvSpPr>
          <p:nvPr>
            <p:ph type="title"/>
          </p:nvPr>
        </p:nvSpPr>
        <p:spPr/>
        <p:txBody>
          <a:bodyPr/>
          <a:lstStyle/>
          <a:p>
            <a:pPr algn="ctr"/>
            <a:r>
              <a:rPr lang="en-GB" b="1" u="sng" dirty="0"/>
              <a:t>Definition of feminism. </a:t>
            </a:r>
          </a:p>
        </p:txBody>
      </p:sp>
      <p:sp>
        <p:nvSpPr>
          <p:cNvPr id="3" name="Content Placeholder 2">
            <a:extLst>
              <a:ext uri="{FF2B5EF4-FFF2-40B4-BE49-F238E27FC236}">
                <a16:creationId xmlns:a16="http://schemas.microsoft.com/office/drawing/2014/main" id="{9C1671F3-D618-4855-9B44-86C25E2AF4C5}"/>
              </a:ext>
            </a:extLst>
          </p:cNvPr>
          <p:cNvSpPr>
            <a:spLocks noGrp="1"/>
          </p:cNvSpPr>
          <p:nvPr>
            <p:ph idx="1"/>
          </p:nvPr>
        </p:nvSpPr>
        <p:spPr>
          <a:xfrm>
            <a:off x="1212954" y="1690688"/>
            <a:ext cx="10515600" cy="3033348"/>
          </a:xfrm>
        </p:spPr>
        <p:txBody>
          <a:bodyPr>
            <a:normAutofit/>
          </a:bodyPr>
          <a:lstStyle/>
          <a:p>
            <a:pPr marL="514350" indent="-514350" algn="ctr">
              <a:buFont typeface="+mj-lt"/>
              <a:buAutoNum type="arabicPeriod"/>
            </a:pPr>
            <a:r>
              <a:rPr lang="en-GB" dirty="0"/>
              <a:t>“The encouragement of woman’s rights on the basis of the equality of the sexes” - Oxford</a:t>
            </a:r>
          </a:p>
          <a:p>
            <a:pPr marL="514350" indent="-514350" algn="ctr">
              <a:buFont typeface="+mj-lt"/>
              <a:buAutoNum type="arabicPeriod"/>
            </a:pPr>
            <a:endParaRPr lang="en-GB" dirty="0"/>
          </a:p>
          <a:p>
            <a:pPr marL="514350" indent="-514350" algn="ctr">
              <a:buFont typeface="+mj-lt"/>
              <a:buAutoNum type="arabicPeriod"/>
            </a:pPr>
            <a:r>
              <a:rPr lang="en-US" dirty="0"/>
              <a:t>“The awareness that both genders should have equal legal and political rights, sexual rights, and self-determination.” – (Open education Sociology dictionary)</a:t>
            </a:r>
            <a:r>
              <a:rPr lang="en-GB" dirty="0"/>
              <a:t>.</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0" indent="0">
              <a:buNone/>
            </a:pPr>
            <a:endParaRPr lang="en-GB" dirty="0"/>
          </a:p>
        </p:txBody>
      </p:sp>
      <p:sp>
        <p:nvSpPr>
          <p:cNvPr id="4" name="TextBox 3">
            <a:extLst>
              <a:ext uri="{FF2B5EF4-FFF2-40B4-BE49-F238E27FC236}">
                <a16:creationId xmlns:a16="http://schemas.microsoft.com/office/drawing/2014/main" id="{2C35D618-1E70-4166-9802-15680D869F78}"/>
              </a:ext>
            </a:extLst>
          </p:cNvPr>
          <p:cNvSpPr txBox="1"/>
          <p:nvPr/>
        </p:nvSpPr>
        <p:spPr>
          <a:xfrm>
            <a:off x="9024079" y="5786203"/>
            <a:ext cx="2938072" cy="923330"/>
          </a:xfrm>
          <a:prstGeom prst="rect">
            <a:avLst/>
          </a:prstGeom>
          <a:noFill/>
        </p:spPr>
        <p:txBody>
          <a:bodyPr wrap="square" rtlCol="0">
            <a:spAutoFit/>
          </a:bodyPr>
          <a:lstStyle/>
          <a:p>
            <a:r>
              <a:rPr lang="en-GB" dirty="0"/>
              <a:t>Oxford Dictionary, 2017</a:t>
            </a:r>
          </a:p>
          <a:p>
            <a:r>
              <a:rPr lang="en-GB" dirty="0"/>
              <a:t>Open Education Sociology Dictionary, 2017</a:t>
            </a:r>
          </a:p>
        </p:txBody>
      </p:sp>
    </p:spTree>
    <p:extLst>
      <p:ext uri="{BB962C8B-B14F-4D97-AF65-F5344CB8AC3E}">
        <p14:creationId xmlns:p14="http://schemas.microsoft.com/office/powerpoint/2010/main" val="1079242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E0D98-2F17-474A-AA09-9A1CA72F0742}"/>
              </a:ext>
            </a:extLst>
          </p:cNvPr>
          <p:cNvSpPr>
            <a:spLocks noGrp="1"/>
          </p:cNvSpPr>
          <p:nvPr>
            <p:ph type="title"/>
          </p:nvPr>
        </p:nvSpPr>
        <p:spPr/>
        <p:txBody>
          <a:bodyPr/>
          <a:lstStyle/>
          <a:p>
            <a:pPr algn="ctr"/>
            <a:r>
              <a:rPr lang="en-GB" b="1" u="sng" dirty="0"/>
              <a:t>Idea of feminism</a:t>
            </a:r>
          </a:p>
        </p:txBody>
      </p:sp>
      <p:sp>
        <p:nvSpPr>
          <p:cNvPr id="3" name="Content Placeholder 2">
            <a:extLst>
              <a:ext uri="{FF2B5EF4-FFF2-40B4-BE49-F238E27FC236}">
                <a16:creationId xmlns:a16="http://schemas.microsoft.com/office/drawing/2014/main" id="{25A2B262-329E-4CC7-9A5B-3F2DCABCEEBC}"/>
              </a:ext>
            </a:extLst>
          </p:cNvPr>
          <p:cNvSpPr>
            <a:spLocks noGrp="1"/>
          </p:cNvSpPr>
          <p:nvPr>
            <p:ph idx="1"/>
          </p:nvPr>
        </p:nvSpPr>
        <p:spPr>
          <a:xfrm>
            <a:off x="838200" y="1825625"/>
            <a:ext cx="10515600" cy="2836316"/>
          </a:xfrm>
        </p:spPr>
        <p:txBody>
          <a:bodyPr/>
          <a:lstStyle/>
          <a:p>
            <a:pPr algn="ctr"/>
            <a:r>
              <a:rPr lang="en-GB" dirty="0"/>
              <a:t>The feminist movement – 1</a:t>
            </a:r>
            <a:r>
              <a:rPr lang="en-GB" baseline="30000" dirty="0"/>
              <a:t>st</a:t>
            </a:r>
            <a:r>
              <a:rPr lang="en-GB" dirty="0"/>
              <a:t> and 2</a:t>
            </a:r>
            <a:r>
              <a:rPr lang="en-GB" baseline="30000" dirty="0"/>
              <a:t>nd</a:t>
            </a:r>
            <a:r>
              <a:rPr lang="en-GB" dirty="0"/>
              <a:t> Wave of feminism.</a:t>
            </a:r>
          </a:p>
          <a:p>
            <a:pPr algn="ctr"/>
            <a:endParaRPr lang="en-GB" dirty="0"/>
          </a:p>
          <a:p>
            <a:pPr algn="ctr"/>
            <a:r>
              <a:rPr lang="en-GB" dirty="0"/>
              <a:t>What's been accomplished </a:t>
            </a:r>
          </a:p>
          <a:p>
            <a:pPr algn="ctr"/>
            <a:endParaRPr lang="en-GB" dirty="0"/>
          </a:p>
          <a:p>
            <a:pPr algn="ctr"/>
            <a:r>
              <a:rPr lang="en-GB" dirty="0"/>
              <a:t>The Backlash of feminism</a:t>
            </a:r>
          </a:p>
        </p:txBody>
      </p:sp>
      <p:sp>
        <p:nvSpPr>
          <p:cNvPr id="4" name="TextBox 3">
            <a:extLst>
              <a:ext uri="{FF2B5EF4-FFF2-40B4-BE49-F238E27FC236}">
                <a16:creationId xmlns:a16="http://schemas.microsoft.com/office/drawing/2014/main" id="{CCA25551-13C2-4C7D-9158-145E8DBB16A0}"/>
              </a:ext>
            </a:extLst>
          </p:cNvPr>
          <p:cNvSpPr txBox="1"/>
          <p:nvPr/>
        </p:nvSpPr>
        <p:spPr>
          <a:xfrm>
            <a:off x="9114020" y="5741233"/>
            <a:ext cx="2773180" cy="1200329"/>
          </a:xfrm>
          <a:prstGeom prst="rect">
            <a:avLst/>
          </a:prstGeom>
          <a:noFill/>
        </p:spPr>
        <p:txBody>
          <a:bodyPr wrap="square" rtlCol="0">
            <a:spAutoFit/>
          </a:bodyPr>
          <a:lstStyle/>
          <a:p>
            <a:r>
              <a:rPr lang="en-GB" dirty="0"/>
              <a:t>Feminist Movement 1960’s, 2015</a:t>
            </a:r>
          </a:p>
          <a:p>
            <a:r>
              <a:rPr lang="en-GB" dirty="0"/>
              <a:t>Susan Faludi,  page 2, 1993</a:t>
            </a:r>
          </a:p>
          <a:p>
            <a:endParaRPr lang="en-GB" dirty="0"/>
          </a:p>
        </p:txBody>
      </p:sp>
    </p:spTree>
    <p:extLst>
      <p:ext uri="{BB962C8B-B14F-4D97-AF65-F5344CB8AC3E}">
        <p14:creationId xmlns:p14="http://schemas.microsoft.com/office/powerpoint/2010/main" val="357001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9658-1840-4BC2-A97D-FB2DC1AA08F5}"/>
              </a:ext>
            </a:extLst>
          </p:cNvPr>
          <p:cNvSpPr>
            <a:spLocks noGrp="1"/>
          </p:cNvSpPr>
          <p:nvPr>
            <p:ph type="title"/>
          </p:nvPr>
        </p:nvSpPr>
        <p:spPr/>
        <p:txBody>
          <a:bodyPr/>
          <a:lstStyle/>
          <a:p>
            <a:pPr algn="ctr"/>
            <a:r>
              <a:rPr lang="en-GB" b="1" u="sng" dirty="0"/>
              <a:t>Theory Of Feminism – idea behind feminism (reasoning) </a:t>
            </a:r>
          </a:p>
        </p:txBody>
      </p:sp>
      <p:sp>
        <p:nvSpPr>
          <p:cNvPr id="3" name="Content Placeholder 2">
            <a:extLst>
              <a:ext uri="{FF2B5EF4-FFF2-40B4-BE49-F238E27FC236}">
                <a16:creationId xmlns:a16="http://schemas.microsoft.com/office/drawing/2014/main" id="{45DED1DB-E241-4BD2-A93C-3950E54BE80F}"/>
              </a:ext>
            </a:extLst>
          </p:cNvPr>
          <p:cNvSpPr>
            <a:spLocks noGrp="1"/>
          </p:cNvSpPr>
          <p:nvPr>
            <p:ph idx="1"/>
          </p:nvPr>
        </p:nvSpPr>
        <p:spPr/>
        <p:txBody>
          <a:bodyPr/>
          <a:lstStyle/>
          <a:p>
            <a:pPr algn="ctr"/>
            <a:endParaRPr lang="en-GB" dirty="0"/>
          </a:p>
          <a:p>
            <a:pPr algn="ctr"/>
            <a:r>
              <a:rPr lang="en-GB" dirty="0"/>
              <a:t>Virginia Woolf – why she started the movement?</a:t>
            </a:r>
          </a:p>
          <a:p>
            <a:pPr algn="ctr"/>
            <a:endParaRPr lang="en-GB" dirty="0"/>
          </a:p>
          <a:p>
            <a:pPr algn="ctr"/>
            <a:r>
              <a:rPr lang="en-GB" dirty="0"/>
              <a:t>Equality for women</a:t>
            </a:r>
          </a:p>
          <a:p>
            <a:endParaRPr lang="en-GB" dirty="0"/>
          </a:p>
        </p:txBody>
      </p:sp>
      <p:sp>
        <p:nvSpPr>
          <p:cNvPr id="4" name="TextBox 3">
            <a:extLst>
              <a:ext uri="{FF2B5EF4-FFF2-40B4-BE49-F238E27FC236}">
                <a16:creationId xmlns:a16="http://schemas.microsoft.com/office/drawing/2014/main" id="{26CA64DD-75AA-4A3C-B967-9562410BAAD0}"/>
              </a:ext>
            </a:extLst>
          </p:cNvPr>
          <p:cNvSpPr txBox="1"/>
          <p:nvPr/>
        </p:nvSpPr>
        <p:spPr>
          <a:xfrm>
            <a:off x="8559384" y="5786203"/>
            <a:ext cx="3417757" cy="1200329"/>
          </a:xfrm>
          <a:prstGeom prst="rect">
            <a:avLst/>
          </a:prstGeom>
          <a:noFill/>
        </p:spPr>
        <p:txBody>
          <a:bodyPr wrap="square" rtlCol="0">
            <a:spAutoFit/>
          </a:bodyPr>
          <a:lstStyle/>
          <a:p>
            <a:r>
              <a:rPr lang="en-GB" dirty="0"/>
              <a:t>Love, power and knowledge, page 51, 1994</a:t>
            </a:r>
          </a:p>
          <a:p>
            <a:r>
              <a:rPr lang="en-GB" dirty="0"/>
              <a:t>Virginia Wolf as a feminist, page 272, 2003</a:t>
            </a:r>
          </a:p>
        </p:txBody>
      </p:sp>
    </p:spTree>
    <p:extLst>
      <p:ext uri="{BB962C8B-B14F-4D97-AF65-F5344CB8AC3E}">
        <p14:creationId xmlns:p14="http://schemas.microsoft.com/office/powerpoint/2010/main" val="3059571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4583E-9114-4D77-B8D3-D0C82519B3CA}"/>
              </a:ext>
            </a:extLst>
          </p:cNvPr>
          <p:cNvSpPr>
            <a:spLocks noGrp="1"/>
          </p:cNvSpPr>
          <p:nvPr>
            <p:ph type="title"/>
          </p:nvPr>
        </p:nvSpPr>
        <p:spPr/>
        <p:txBody>
          <a:bodyPr/>
          <a:lstStyle/>
          <a:p>
            <a:pPr algn="ctr"/>
            <a:r>
              <a:rPr lang="en-GB" b="1" u="sng" dirty="0"/>
              <a:t>How does sociology perceive feminism </a:t>
            </a:r>
          </a:p>
        </p:txBody>
      </p:sp>
      <p:sp>
        <p:nvSpPr>
          <p:cNvPr id="3" name="Content Placeholder 2">
            <a:extLst>
              <a:ext uri="{FF2B5EF4-FFF2-40B4-BE49-F238E27FC236}">
                <a16:creationId xmlns:a16="http://schemas.microsoft.com/office/drawing/2014/main" id="{9045375F-ED80-4E73-9DF3-FC7D424B2DAF}"/>
              </a:ext>
            </a:extLst>
          </p:cNvPr>
          <p:cNvSpPr>
            <a:spLocks noGrp="1"/>
          </p:cNvSpPr>
          <p:nvPr>
            <p:ph idx="1"/>
          </p:nvPr>
        </p:nvSpPr>
        <p:spPr>
          <a:xfrm>
            <a:off x="838200" y="1825625"/>
            <a:ext cx="10515600" cy="2146768"/>
          </a:xfrm>
        </p:spPr>
        <p:txBody>
          <a:bodyPr/>
          <a:lstStyle/>
          <a:p>
            <a:pPr algn="ctr"/>
            <a:endParaRPr lang="en-GB" dirty="0"/>
          </a:p>
          <a:p>
            <a:pPr algn="ctr"/>
            <a:r>
              <a:rPr lang="en-GB" dirty="0"/>
              <a:t>An introduction to Sociology</a:t>
            </a:r>
          </a:p>
          <a:p>
            <a:pPr algn="ctr"/>
            <a:endParaRPr lang="en-GB" dirty="0"/>
          </a:p>
          <a:p>
            <a:pPr algn="ctr"/>
            <a:r>
              <a:rPr lang="en-GB" dirty="0"/>
              <a:t>Sociology and Feminism </a:t>
            </a:r>
          </a:p>
        </p:txBody>
      </p:sp>
      <p:sp>
        <p:nvSpPr>
          <p:cNvPr id="4" name="TextBox 3">
            <a:extLst>
              <a:ext uri="{FF2B5EF4-FFF2-40B4-BE49-F238E27FC236}">
                <a16:creationId xmlns:a16="http://schemas.microsoft.com/office/drawing/2014/main" id="{6D6643AE-83C9-4BCF-8132-EC075B3D5768}"/>
              </a:ext>
            </a:extLst>
          </p:cNvPr>
          <p:cNvSpPr txBox="1"/>
          <p:nvPr/>
        </p:nvSpPr>
        <p:spPr>
          <a:xfrm>
            <a:off x="8979108" y="5313536"/>
            <a:ext cx="3057994" cy="1754326"/>
          </a:xfrm>
          <a:prstGeom prst="rect">
            <a:avLst/>
          </a:prstGeom>
          <a:noFill/>
        </p:spPr>
        <p:txBody>
          <a:bodyPr wrap="square" rtlCol="0">
            <a:spAutoFit/>
          </a:bodyPr>
          <a:lstStyle/>
          <a:p>
            <a:r>
              <a:rPr lang="en-GB" dirty="0"/>
              <a:t>History of the women’s rights movement, 1998</a:t>
            </a:r>
          </a:p>
          <a:p>
            <a:r>
              <a:rPr lang="en-GB" dirty="0"/>
              <a:t>An Introduction to sociology feminist perspective, Page 17, 2005</a:t>
            </a:r>
          </a:p>
          <a:p>
            <a:endParaRPr lang="en-GB" dirty="0"/>
          </a:p>
        </p:txBody>
      </p:sp>
    </p:spTree>
    <p:extLst>
      <p:ext uri="{BB962C8B-B14F-4D97-AF65-F5344CB8AC3E}">
        <p14:creationId xmlns:p14="http://schemas.microsoft.com/office/powerpoint/2010/main" val="1892281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728C8-EF61-4C19-8142-805039B492FA}"/>
              </a:ext>
            </a:extLst>
          </p:cNvPr>
          <p:cNvSpPr>
            <a:spLocks noGrp="1"/>
          </p:cNvSpPr>
          <p:nvPr>
            <p:ph type="title"/>
          </p:nvPr>
        </p:nvSpPr>
        <p:spPr/>
        <p:txBody>
          <a:bodyPr/>
          <a:lstStyle/>
          <a:p>
            <a:pPr algn="ctr"/>
            <a:r>
              <a:rPr lang="en-GB" b="1" u="sng" dirty="0"/>
              <a:t>Reason why feminism is divided by society </a:t>
            </a:r>
          </a:p>
        </p:txBody>
      </p:sp>
      <p:sp>
        <p:nvSpPr>
          <p:cNvPr id="3" name="Content Placeholder 2">
            <a:extLst>
              <a:ext uri="{FF2B5EF4-FFF2-40B4-BE49-F238E27FC236}">
                <a16:creationId xmlns:a16="http://schemas.microsoft.com/office/drawing/2014/main" id="{FA9E2346-AA71-412F-A976-D36402118900}"/>
              </a:ext>
            </a:extLst>
          </p:cNvPr>
          <p:cNvSpPr>
            <a:spLocks noGrp="1"/>
          </p:cNvSpPr>
          <p:nvPr>
            <p:ph idx="1"/>
          </p:nvPr>
        </p:nvSpPr>
        <p:spPr/>
        <p:txBody>
          <a:bodyPr/>
          <a:lstStyle/>
          <a:p>
            <a:pPr marL="0" indent="0" algn="ctr">
              <a:buNone/>
            </a:pPr>
            <a:r>
              <a:rPr lang="en-GB" dirty="0"/>
              <a:t> </a:t>
            </a:r>
            <a:r>
              <a:rPr lang="en-GB" b="1" u="sng" dirty="0"/>
              <a:t>Good points.</a:t>
            </a:r>
          </a:p>
          <a:p>
            <a:pPr algn="ctr"/>
            <a:r>
              <a:rPr lang="en-GB" dirty="0"/>
              <a:t>Equal rights for males and females</a:t>
            </a:r>
          </a:p>
          <a:p>
            <a:pPr algn="ctr"/>
            <a:r>
              <a:rPr lang="en-GB" dirty="0"/>
              <a:t>Promotes self-love &amp; respect</a:t>
            </a:r>
          </a:p>
          <a:p>
            <a:pPr algn="ctr"/>
            <a:r>
              <a:rPr lang="en-GB" dirty="0"/>
              <a:t>Gives a sense of belonging.</a:t>
            </a:r>
          </a:p>
          <a:p>
            <a:pPr marL="0" indent="0" algn="ctr">
              <a:buNone/>
            </a:pPr>
            <a:r>
              <a:rPr lang="en-GB" b="1" u="sng" dirty="0"/>
              <a:t>Bad points</a:t>
            </a:r>
            <a:r>
              <a:rPr lang="en-GB" dirty="0"/>
              <a:t>.</a:t>
            </a:r>
          </a:p>
          <a:p>
            <a:pPr algn="ctr"/>
            <a:r>
              <a:rPr lang="en-GB" dirty="0"/>
              <a:t>Misuse of the term feminism.</a:t>
            </a:r>
          </a:p>
          <a:p>
            <a:pPr algn="ctr"/>
            <a:r>
              <a:rPr lang="en-GB" dirty="0"/>
              <a:t>Can cause over reliant on the term.</a:t>
            </a:r>
          </a:p>
        </p:txBody>
      </p:sp>
      <p:sp>
        <p:nvSpPr>
          <p:cNvPr id="4" name="TextBox 3">
            <a:extLst>
              <a:ext uri="{FF2B5EF4-FFF2-40B4-BE49-F238E27FC236}">
                <a16:creationId xmlns:a16="http://schemas.microsoft.com/office/drawing/2014/main" id="{39EDF531-082D-44C9-8B9F-9C807EF39F65}"/>
              </a:ext>
            </a:extLst>
          </p:cNvPr>
          <p:cNvSpPr txBox="1"/>
          <p:nvPr/>
        </p:nvSpPr>
        <p:spPr>
          <a:xfrm>
            <a:off x="9323882" y="5546361"/>
            <a:ext cx="2668249" cy="923330"/>
          </a:xfrm>
          <a:prstGeom prst="rect">
            <a:avLst/>
          </a:prstGeom>
          <a:noFill/>
        </p:spPr>
        <p:txBody>
          <a:bodyPr wrap="square" rtlCol="0">
            <a:spAutoFit/>
          </a:bodyPr>
          <a:lstStyle/>
          <a:p>
            <a:r>
              <a:rPr lang="en-GB" dirty="0" err="1"/>
              <a:t>Aletheia</a:t>
            </a:r>
            <a:r>
              <a:rPr lang="en-GB" dirty="0"/>
              <a:t> Luna.</a:t>
            </a:r>
          </a:p>
          <a:p>
            <a:r>
              <a:rPr lang="en-GB" dirty="0" err="1"/>
              <a:t>Moden</a:t>
            </a:r>
            <a:r>
              <a:rPr lang="en-GB" dirty="0"/>
              <a:t> Day Feminism: A good or bad thing? 2018</a:t>
            </a:r>
          </a:p>
        </p:txBody>
      </p:sp>
    </p:spTree>
    <p:extLst>
      <p:ext uri="{BB962C8B-B14F-4D97-AF65-F5344CB8AC3E}">
        <p14:creationId xmlns:p14="http://schemas.microsoft.com/office/powerpoint/2010/main" val="1769341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D941-164F-47DC-980C-8D8813A36002}"/>
              </a:ext>
            </a:extLst>
          </p:cNvPr>
          <p:cNvSpPr>
            <a:spLocks noGrp="1"/>
          </p:cNvSpPr>
          <p:nvPr>
            <p:ph type="title"/>
          </p:nvPr>
        </p:nvSpPr>
        <p:spPr/>
        <p:txBody>
          <a:bodyPr/>
          <a:lstStyle/>
          <a:p>
            <a:pPr algn="ctr"/>
            <a:r>
              <a:rPr lang="en-GB" b="1" u="sng" dirty="0"/>
              <a:t>Reference</a:t>
            </a:r>
            <a:br>
              <a:rPr lang="en-GB" dirty="0"/>
            </a:br>
            <a:endParaRPr lang="en-GB" dirty="0"/>
          </a:p>
        </p:txBody>
      </p:sp>
      <p:sp>
        <p:nvSpPr>
          <p:cNvPr id="3" name="Content Placeholder 2">
            <a:extLst>
              <a:ext uri="{FF2B5EF4-FFF2-40B4-BE49-F238E27FC236}">
                <a16:creationId xmlns:a16="http://schemas.microsoft.com/office/drawing/2014/main" id="{014E92D1-3036-4250-B432-501E4E07D087}"/>
              </a:ext>
            </a:extLst>
          </p:cNvPr>
          <p:cNvSpPr>
            <a:spLocks noGrp="1"/>
          </p:cNvSpPr>
          <p:nvPr>
            <p:ph idx="1"/>
          </p:nvPr>
        </p:nvSpPr>
        <p:spPr/>
        <p:txBody>
          <a:bodyPr>
            <a:normAutofit fontScale="40000" lnSpcReduction="20000"/>
          </a:bodyPr>
          <a:lstStyle/>
          <a:p>
            <a:r>
              <a:rPr lang="en-US" sz="2900" dirty="0"/>
              <a:t>Abbott, P., Wallace, C., Tyler, M., 1990. An Introduction to Sociology. 3rd ed. London And New York: Routledge Taylor And Francis Group</a:t>
            </a:r>
          </a:p>
          <a:p>
            <a:endParaRPr lang="en-US" sz="2900" dirty="0"/>
          </a:p>
          <a:p>
            <a:r>
              <a:rPr lang="en-US" sz="2900" dirty="0"/>
              <a:t>Alethia Luna. 2017. 9 Benefits of Feminism for the Modern Male, Female and Gender Fluid Person. [ONLINE] Available at: https://lonerwolf.com/benefits-of-feminism/. [Accessed 26 April 2018].</a:t>
            </a:r>
          </a:p>
          <a:p>
            <a:endParaRPr lang="en-US" sz="2900" dirty="0"/>
          </a:p>
          <a:p>
            <a:r>
              <a:rPr lang="en-US" sz="2900" dirty="0"/>
              <a:t>Black, N., 2003. Virginia Woolf as Feminist. 1st ed. Ithaca, United States: Cornell University Press.</a:t>
            </a:r>
          </a:p>
          <a:p>
            <a:endParaRPr lang="en-US" sz="2900" dirty="0"/>
          </a:p>
          <a:p>
            <a:r>
              <a:rPr lang="en-US" sz="2900" dirty="0"/>
              <a:t>Faludi, S., 1992. Susan Faludi Backlash The Undeclared War Against Woman. 10th ed. Great Britain: Vintage</a:t>
            </a:r>
          </a:p>
          <a:p>
            <a:endParaRPr lang="en-US" sz="2900" dirty="0"/>
          </a:p>
          <a:p>
            <a:r>
              <a:rPr lang="en-US" sz="2900" dirty="0"/>
              <a:t>Hayden </a:t>
            </a:r>
            <a:r>
              <a:rPr lang="en-US" sz="2900" dirty="0" err="1"/>
              <a:t>Sciera</a:t>
            </a:r>
            <a:r>
              <a:rPr lang="en-US" sz="2900" dirty="0"/>
              <a:t>. 2018. Modern. [ONLINE] Available at: https://viva.media/modern-day-feminism-a-good-or-bad-thing. [Accessed 26 April 2018].</a:t>
            </a:r>
          </a:p>
          <a:p>
            <a:endParaRPr lang="en-US" sz="2900" dirty="0"/>
          </a:p>
          <a:p>
            <a:r>
              <a:rPr lang="en-US" sz="2900" dirty="0"/>
              <a:t>Open Education Sociology Dictionary. 2017. feminism. [ONLINE] Available at: https://sociologydictionary.org/?s=Definition+of+feminism. [Accessed 25 April 2018].</a:t>
            </a:r>
          </a:p>
          <a:p>
            <a:endParaRPr lang="en-US" sz="2900" dirty="0"/>
          </a:p>
          <a:p>
            <a:r>
              <a:rPr lang="en-US" sz="2900" dirty="0"/>
              <a:t>Oxford English Dictionary. 2017. feminism. [ONLINE] Available at: https://en.oxforddictionaries.com/definition/feminism. [Accessed 2018].</a:t>
            </a:r>
          </a:p>
          <a:p>
            <a:endParaRPr lang="en-US" sz="2900" dirty="0"/>
          </a:p>
          <a:p>
            <a:r>
              <a:rPr lang="en-US" sz="2900" dirty="0" err="1"/>
              <a:t>UKEssays</a:t>
            </a:r>
            <a:r>
              <a:rPr lang="en-US" sz="2900" dirty="0"/>
              <a:t>. November 2013. Feminist Movement 1960s. [online]. Available from: https://www.ukessays.com/essays/history/feminists-womens-movement-in-1960s-history-essay.php?vref=1 [Accessed 25 April 2018].</a:t>
            </a:r>
          </a:p>
          <a:p>
            <a:endParaRPr lang="en-US" dirty="0"/>
          </a:p>
          <a:p>
            <a:endParaRPr lang="en-US" dirty="0"/>
          </a:p>
          <a:p>
            <a:endParaRPr lang="en-GB" dirty="0"/>
          </a:p>
        </p:txBody>
      </p:sp>
    </p:spTree>
    <p:extLst>
      <p:ext uri="{BB962C8B-B14F-4D97-AF65-F5344CB8AC3E}">
        <p14:creationId xmlns:p14="http://schemas.microsoft.com/office/powerpoint/2010/main" val="594896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534</TotalTime>
  <Words>1429</Words>
  <Application>Microsoft Office PowerPoint</Application>
  <PresentationFormat>Widescreen</PresentationFormat>
  <Paragraphs>90</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SJSI4017 – The landscape of inclusion.  Feminism.</vt:lpstr>
      <vt:lpstr>Definition of feminism. </vt:lpstr>
      <vt:lpstr>Idea of feminism</vt:lpstr>
      <vt:lpstr>Theory Of Feminism – idea behind feminism (reasoning) </vt:lpstr>
      <vt:lpstr>How does sociology perceive feminism </vt:lpstr>
      <vt:lpstr>Reason why feminism is divided by society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Feminism cover</dc:title>
  <dc:creator>Gemma Williams</dc:creator>
  <cp:lastModifiedBy>Gemma Williams</cp:lastModifiedBy>
  <cp:revision>48</cp:revision>
  <dcterms:created xsi:type="dcterms:W3CDTF">2018-04-25T14:40:33Z</dcterms:created>
  <dcterms:modified xsi:type="dcterms:W3CDTF">2018-04-25T23:34:57Z</dcterms:modified>
</cp:coreProperties>
</file>