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3.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4.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5.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6.xml" ContentType="application/vnd.openxmlformats-officedocument.theme+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3"/>
    <p:sldMasterId id="2147483651" r:id="rId4"/>
    <p:sldMasterId id="2147483656" r:id="rId5"/>
    <p:sldMasterId id="2147483658" r:id="rId6"/>
    <p:sldMasterId id="2147483662" r:id="rId7"/>
    <p:sldMasterId id="2147483736" r:id="rId8"/>
    <p:sldMasterId id="2147483666" r:id="rId9"/>
  </p:sldMasterIdLst>
  <p:notesMasterIdLst>
    <p:notesMasterId r:id="rId42"/>
  </p:notesMasterIdLst>
  <p:sldIdLst>
    <p:sldId id="256" r:id="rId10"/>
    <p:sldId id="335" r:id="rId11"/>
    <p:sldId id="333" r:id="rId12"/>
    <p:sldId id="400" r:id="rId13"/>
    <p:sldId id="331" r:id="rId14"/>
    <p:sldId id="337" r:id="rId15"/>
    <p:sldId id="384" r:id="rId16"/>
    <p:sldId id="338" r:id="rId17"/>
    <p:sldId id="397" r:id="rId18"/>
    <p:sldId id="404" r:id="rId19"/>
    <p:sldId id="407" r:id="rId20"/>
    <p:sldId id="423" r:id="rId21"/>
    <p:sldId id="421" r:id="rId22"/>
    <p:sldId id="422" r:id="rId23"/>
    <p:sldId id="392" r:id="rId24"/>
    <p:sldId id="394" r:id="rId25"/>
    <p:sldId id="351" r:id="rId26"/>
    <p:sldId id="412" r:id="rId27"/>
    <p:sldId id="352" r:id="rId28"/>
    <p:sldId id="358" r:id="rId29"/>
    <p:sldId id="379" r:id="rId30"/>
    <p:sldId id="365" r:id="rId31"/>
    <p:sldId id="366" r:id="rId32"/>
    <p:sldId id="378" r:id="rId33"/>
    <p:sldId id="399" r:id="rId34"/>
    <p:sldId id="410" r:id="rId35"/>
    <p:sldId id="413" r:id="rId36"/>
    <p:sldId id="414" r:id="rId37"/>
    <p:sldId id="416" r:id="rId38"/>
    <p:sldId id="417" r:id="rId39"/>
    <p:sldId id="406" r:id="rId40"/>
    <p:sldId id="401"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E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525" autoAdjust="0"/>
    <p:restoredTop sz="86722" autoAdjust="0"/>
  </p:normalViewPr>
  <p:slideViewPr>
    <p:cSldViewPr snapToGrid="0" snapToObjects="1">
      <p:cViewPr varScale="1">
        <p:scale>
          <a:sx n="55" d="100"/>
          <a:sy n="55" d="100"/>
        </p:scale>
        <p:origin x="1116"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39" Type="http://schemas.openxmlformats.org/officeDocument/2006/relationships/slide" Target="slides/slide30.xml"/><Relationship Id="rId21" Type="http://schemas.openxmlformats.org/officeDocument/2006/relationships/slide" Target="slides/slide12.xml"/><Relationship Id="rId34" Type="http://schemas.openxmlformats.org/officeDocument/2006/relationships/slide" Target="slides/slide25.xml"/><Relationship Id="rId42" Type="http://schemas.openxmlformats.org/officeDocument/2006/relationships/notesMaster" Target="notesMasters/notesMaster1.xml"/><Relationship Id="rId47" Type="http://schemas.microsoft.com/office/2016/11/relationships/changesInfo" Target="changesInfos/changesInfo1.xml"/><Relationship Id="rId7" Type="http://schemas.openxmlformats.org/officeDocument/2006/relationships/slideMaster" Target="slideMasters/slideMaster5.xml"/><Relationship Id="rId2" Type="http://schemas.openxmlformats.org/officeDocument/2006/relationships/customXml" Target="../customXml/item2.xml"/><Relationship Id="rId16" Type="http://schemas.openxmlformats.org/officeDocument/2006/relationships/slide" Target="slides/slide7.xml"/><Relationship Id="rId29" Type="http://schemas.openxmlformats.org/officeDocument/2006/relationships/slide" Target="slides/slide20.xml"/><Relationship Id="rId1" Type="http://schemas.openxmlformats.org/officeDocument/2006/relationships/customXml" Target="../customXml/item1.xml"/><Relationship Id="rId6" Type="http://schemas.openxmlformats.org/officeDocument/2006/relationships/slideMaster" Target="slideMasters/slideMaster4.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slide" Target="slides/slide23.xml"/><Relationship Id="rId37" Type="http://schemas.openxmlformats.org/officeDocument/2006/relationships/slide" Target="slides/slide28.xml"/><Relationship Id="rId40" Type="http://schemas.openxmlformats.org/officeDocument/2006/relationships/slide" Target="slides/slide31.xml"/><Relationship Id="rId45" Type="http://schemas.openxmlformats.org/officeDocument/2006/relationships/theme" Target="theme/theme1.xml"/><Relationship Id="rId5" Type="http://schemas.openxmlformats.org/officeDocument/2006/relationships/slideMaster" Target="slideMasters/slideMaster3.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slide" Target="slides/slide27.xml"/><Relationship Id="rId10" Type="http://schemas.openxmlformats.org/officeDocument/2006/relationships/slide" Target="slides/slide1.xml"/><Relationship Id="rId19" Type="http://schemas.openxmlformats.org/officeDocument/2006/relationships/slide" Target="slides/slide10.xml"/><Relationship Id="rId31" Type="http://schemas.openxmlformats.org/officeDocument/2006/relationships/slide" Target="slides/slide22.xml"/><Relationship Id="rId44" Type="http://schemas.openxmlformats.org/officeDocument/2006/relationships/viewProps" Target="viewProps.xml"/><Relationship Id="rId4" Type="http://schemas.openxmlformats.org/officeDocument/2006/relationships/slideMaster" Target="slideMasters/slideMaster2.xml"/><Relationship Id="rId9" Type="http://schemas.openxmlformats.org/officeDocument/2006/relationships/slideMaster" Target="slideMasters/slideMaster7.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slide" Target="slides/slide26.xml"/><Relationship Id="rId43" Type="http://schemas.openxmlformats.org/officeDocument/2006/relationships/presProps" Target="presProps.xml"/><Relationship Id="rId8" Type="http://schemas.openxmlformats.org/officeDocument/2006/relationships/slideMaster" Target="slideMasters/slideMaster6.xml"/><Relationship Id="rId3" Type="http://schemas.openxmlformats.org/officeDocument/2006/relationships/slideMaster" Target="slideMasters/slideMaster1.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slide" Target="slides/slide24.xml"/><Relationship Id="rId38" Type="http://schemas.openxmlformats.org/officeDocument/2006/relationships/slide" Target="slides/slide29.xml"/><Relationship Id="rId46" Type="http://schemas.openxmlformats.org/officeDocument/2006/relationships/tableStyles" Target="tableStyles.xml"/><Relationship Id="rId20" Type="http://schemas.openxmlformats.org/officeDocument/2006/relationships/slide" Target="slides/slide11.xml"/><Relationship Id="rId41" Type="http://schemas.openxmlformats.org/officeDocument/2006/relationships/slide" Target="slides/slide3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umar P" userId="4f3531b72b5d84d8" providerId="LiveId" clId="{DC5419B9-E68A-4106-9BA2-35425C4DD564}"/>
    <pc:docChg chg="undo custSel delSld modSld">
      <pc:chgData name="Kumar P" userId="4f3531b72b5d84d8" providerId="LiveId" clId="{DC5419B9-E68A-4106-9BA2-35425C4DD564}" dt="2024-11-20T15:11:29.214" v="165" actId="2696"/>
      <pc:docMkLst>
        <pc:docMk/>
      </pc:docMkLst>
      <pc:sldChg chg="del">
        <pc:chgData name="Kumar P" userId="4f3531b72b5d84d8" providerId="LiveId" clId="{DC5419B9-E68A-4106-9BA2-35425C4DD564}" dt="2024-11-20T15:01:02.397" v="37" actId="2696"/>
        <pc:sldMkLst>
          <pc:docMk/>
          <pc:sldMk cId="3198192407" sldId="332"/>
        </pc:sldMkLst>
      </pc:sldChg>
      <pc:sldChg chg="addSp delSp modSp mod">
        <pc:chgData name="Kumar P" userId="4f3531b72b5d84d8" providerId="LiveId" clId="{DC5419B9-E68A-4106-9BA2-35425C4DD564}" dt="2024-11-20T15:00:17.520" v="19" actId="27636"/>
        <pc:sldMkLst>
          <pc:docMk/>
          <pc:sldMk cId="2574682578" sldId="333"/>
        </pc:sldMkLst>
        <pc:spChg chg="mod">
          <ac:chgData name="Kumar P" userId="4f3531b72b5d84d8" providerId="LiveId" clId="{DC5419B9-E68A-4106-9BA2-35425C4DD564}" dt="2024-11-20T15:00:07.830" v="11" actId="20577"/>
          <ac:spMkLst>
            <pc:docMk/>
            <pc:sldMk cId="2574682578" sldId="333"/>
            <ac:spMk id="2" creationId="{00000000-0000-0000-0000-000000000000}"/>
          </ac:spMkLst>
        </pc:spChg>
        <pc:spChg chg="del mod">
          <ac:chgData name="Kumar P" userId="4f3531b72b5d84d8" providerId="LiveId" clId="{DC5419B9-E68A-4106-9BA2-35425C4DD564}" dt="2024-11-20T15:00:11.152" v="15" actId="478"/>
          <ac:spMkLst>
            <pc:docMk/>
            <pc:sldMk cId="2574682578" sldId="333"/>
            <ac:spMk id="4" creationId="{00000000-0000-0000-0000-000000000000}"/>
          </ac:spMkLst>
        </pc:spChg>
        <pc:spChg chg="mod">
          <ac:chgData name="Kumar P" userId="4f3531b72b5d84d8" providerId="LiveId" clId="{DC5419B9-E68A-4106-9BA2-35425C4DD564}" dt="2024-11-20T15:00:17.520" v="19" actId="27636"/>
          <ac:spMkLst>
            <pc:docMk/>
            <pc:sldMk cId="2574682578" sldId="333"/>
            <ac:spMk id="5" creationId="{00000000-0000-0000-0000-000000000000}"/>
          </ac:spMkLst>
        </pc:spChg>
        <pc:spChg chg="add del mod">
          <ac:chgData name="Kumar P" userId="4f3531b72b5d84d8" providerId="LiveId" clId="{DC5419B9-E68A-4106-9BA2-35425C4DD564}" dt="2024-11-20T15:00:14.688" v="17" actId="478"/>
          <ac:spMkLst>
            <pc:docMk/>
            <pc:sldMk cId="2574682578" sldId="333"/>
            <ac:spMk id="6" creationId="{3A63CF00-848B-11C5-CFAB-3573A60355CE}"/>
          </ac:spMkLst>
        </pc:spChg>
      </pc:sldChg>
      <pc:sldChg chg="addSp delSp modSp mod">
        <pc:chgData name="Kumar P" userId="4f3531b72b5d84d8" providerId="LiveId" clId="{DC5419B9-E68A-4106-9BA2-35425C4DD564}" dt="2024-11-20T15:00:01.931" v="9" actId="1076"/>
        <pc:sldMkLst>
          <pc:docMk/>
          <pc:sldMk cId="3179867583" sldId="335"/>
        </pc:sldMkLst>
        <pc:spChg chg="add del mod">
          <ac:chgData name="Kumar P" userId="4f3531b72b5d84d8" providerId="LiveId" clId="{DC5419B9-E68A-4106-9BA2-35425C4DD564}" dt="2024-11-20T14:59:55.547" v="6" actId="478"/>
          <ac:spMkLst>
            <pc:docMk/>
            <pc:sldMk cId="3179867583" sldId="335"/>
            <ac:spMk id="3" creationId="{BF3C010C-CDDC-D22D-C8BA-9437697631C2}"/>
          </ac:spMkLst>
        </pc:spChg>
        <pc:spChg chg="mod">
          <ac:chgData name="Kumar P" userId="4f3531b72b5d84d8" providerId="LiveId" clId="{DC5419B9-E68A-4106-9BA2-35425C4DD564}" dt="2024-11-20T15:00:01.931" v="9" actId="1076"/>
          <ac:spMkLst>
            <pc:docMk/>
            <pc:sldMk cId="3179867583" sldId="335"/>
            <ac:spMk id="15362" creationId="{00000000-0000-0000-0000-000000000000}"/>
          </ac:spMkLst>
        </pc:spChg>
        <pc:spChg chg="del mod">
          <ac:chgData name="Kumar P" userId="4f3531b72b5d84d8" providerId="LiveId" clId="{DC5419B9-E68A-4106-9BA2-35425C4DD564}" dt="2024-11-20T14:59:52.992" v="4" actId="478"/>
          <ac:spMkLst>
            <pc:docMk/>
            <pc:sldMk cId="3179867583" sldId="335"/>
            <ac:spMk id="15363" creationId="{00000000-0000-0000-0000-000000000000}"/>
          </ac:spMkLst>
        </pc:spChg>
        <pc:spChg chg="mod">
          <ac:chgData name="Kumar P" userId="4f3531b72b5d84d8" providerId="LiveId" clId="{DC5419B9-E68A-4106-9BA2-35425C4DD564}" dt="2024-11-20T14:59:58.832" v="8" actId="27636"/>
          <ac:spMkLst>
            <pc:docMk/>
            <pc:sldMk cId="3179867583" sldId="335"/>
            <ac:spMk id="15364" creationId="{00000000-0000-0000-0000-000000000000}"/>
          </ac:spMkLst>
        </pc:spChg>
      </pc:sldChg>
      <pc:sldChg chg="addSp delSp modSp mod">
        <pc:chgData name="Kumar P" userId="4f3531b72b5d84d8" providerId="LiveId" clId="{DC5419B9-E68A-4106-9BA2-35425C4DD564}" dt="2024-11-20T15:01:28.137" v="46" actId="1076"/>
        <pc:sldMkLst>
          <pc:docMk/>
          <pc:sldMk cId="1038487546" sldId="338"/>
        </pc:sldMkLst>
        <pc:spChg chg="mod">
          <ac:chgData name="Kumar P" userId="4f3531b72b5d84d8" providerId="LiveId" clId="{DC5419B9-E68A-4106-9BA2-35425C4DD564}" dt="2024-11-20T15:01:15.998" v="41" actId="20577"/>
          <ac:spMkLst>
            <pc:docMk/>
            <pc:sldMk cId="1038487546" sldId="338"/>
            <ac:spMk id="2" creationId="{00000000-0000-0000-0000-000000000000}"/>
          </ac:spMkLst>
        </pc:spChg>
        <pc:spChg chg="del mod">
          <ac:chgData name="Kumar P" userId="4f3531b72b5d84d8" providerId="LiveId" clId="{DC5419B9-E68A-4106-9BA2-35425C4DD564}" dt="2024-11-20T15:01:18.883" v="43" actId="478"/>
          <ac:spMkLst>
            <pc:docMk/>
            <pc:sldMk cId="1038487546" sldId="338"/>
            <ac:spMk id="3" creationId="{00000000-0000-0000-0000-000000000000}"/>
          </ac:spMkLst>
        </pc:spChg>
        <pc:spChg chg="mod">
          <ac:chgData name="Kumar P" userId="4f3531b72b5d84d8" providerId="LiveId" clId="{DC5419B9-E68A-4106-9BA2-35425C4DD564}" dt="2024-11-20T15:01:28.137" v="46" actId="1076"/>
          <ac:spMkLst>
            <pc:docMk/>
            <pc:sldMk cId="1038487546" sldId="338"/>
            <ac:spMk id="4" creationId="{00000000-0000-0000-0000-000000000000}"/>
          </ac:spMkLst>
        </pc:spChg>
        <pc:spChg chg="add del mod">
          <ac:chgData name="Kumar P" userId="4f3531b72b5d84d8" providerId="LiveId" clId="{DC5419B9-E68A-4106-9BA2-35425C4DD564}" dt="2024-11-20T15:01:25.010" v="45" actId="478"/>
          <ac:spMkLst>
            <pc:docMk/>
            <pc:sldMk cId="1038487546" sldId="338"/>
            <ac:spMk id="6" creationId="{D688B759-A9E1-6318-2FA8-2DEEDC83D50B}"/>
          </ac:spMkLst>
        </pc:spChg>
      </pc:sldChg>
      <pc:sldChg chg="modSp mod">
        <pc:chgData name="Kumar P" userId="4f3531b72b5d84d8" providerId="LiveId" clId="{DC5419B9-E68A-4106-9BA2-35425C4DD564}" dt="2024-11-20T15:09:51.947" v="150" actId="20577"/>
        <pc:sldMkLst>
          <pc:docMk/>
          <pc:sldMk cId="2403281034" sldId="378"/>
        </pc:sldMkLst>
        <pc:spChg chg="mod">
          <ac:chgData name="Kumar P" userId="4f3531b72b5d84d8" providerId="LiveId" clId="{DC5419B9-E68A-4106-9BA2-35425C4DD564}" dt="2024-11-20T15:09:51.947" v="150" actId="20577"/>
          <ac:spMkLst>
            <pc:docMk/>
            <pc:sldMk cId="2403281034" sldId="378"/>
            <ac:spMk id="2" creationId="{00000000-0000-0000-0000-000000000000}"/>
          </ac:spMkLst>
        </pc:spChg>
      </pc:sldChg>
      <pc:sldChg chg="del">
        <pc:chgData name="Kumar P" userId="4f3531b72b5d84d8" providerId="LiveId" clId="{DC5419B9-E68A-4106-9BA2-35425C4DD564}" dt="2024-11-20T15:01:06.705" v="38" actId="2696"/>
        <pc:sldMkLst>
          <pc:docMk/>
          <pc:sldMk cId="3509061187" sldId="385"/>
        </pc:sldMkLst>
      </pc:sldChg>
      <pc:sldChg chg="del">
        <pc:chgData name="Kumar P" userId="4f3531b72b5d84d8" providerId="LiveId" clId="{DC5419B9-E68A-4106-9BA2-35425C4DD564}" dt="2024-11-20T15:01:09.065" v="39" actId="2696"/>
        <pc:sldMkLst>
          <pc:docMk/>
          <pc:sldMk cId="3095972550" sldId="386"/>
        </pc:sldMkLst>
      </pc:sldChg>
      <pc:sldChg chg="addSp delSp modSp mod">
        <pc:chgData name="Kumar P" userId="4f3531b72b5d84d8" providerId="LiveId" clId="{DC5419B9-E68A-4106-9BA2-35425C4DD564}" dt="2024-11-20T15:02:00.476" v="59" actId="27636"/>
        <pc:sldMkLst>
          <pc:docMk/>
          <pc:sldMk cId="1737701397" sldId="397"/>
        </pc:sldMkLst>
        <pc:spChg chg="mod">
          <ac:chgData name="Kumar P" userId="4f3531b72b5d84d8" providerId="LiveId" clId="{DC5419B9-E68A-4106-9BA2-35425C4DD564}" dt="2024-11-20T15:01:50.372" v="48" actId="20577"/>
          <ac:spMkLst>
            <pc:docMk/>
            <pc:sldMk cId="1737701397" sldId="397"/>
            <ac:spMk id="2" creationId="{00000000-0000-0000-0000-000000000000}"/>
          </ac:spMkLst>
        </pc:spChg>
        <pc:spChg chg="del mod">
          <ac:chgData name="Kumar P" userId="4f3531b72b5d84d8" providerId="LiveId" clId="{DC5419B9-E68A-4106-9BA2-35425C4DD564}" dt="2024-11-20T15:01:54.768" v="55" actId="478"/>
          <ac:spMkLst>
            <pc:docMk/>
            <pc:sldMk cId="1737701397" sldId="397"/>
            <ac:spMk id="3" creationId="{00000000-0000-0000-0000-000000000000}"/>
          </ac:spMkLst>
        </pc:spChg>
        <pc:spChg chg="mod">
          <ac:chgData name="Kumar P" userId="4f3531b72b5d84d8" providerId="LiveId" clId="{DC5419B9-E68A-4106-9BA2-35425C4DD564}" dt="2024-11-20T15:02:00.476" v="59" actId="27636"/>
          <ac:spMkLst>
            <pc:docMk/>
            <pc:sldMk cId="1737701397" sldId="397"/>
            <ac:spMk id="4" creationId="{00000000-0000-0000-0000-000000000000}"/>
          </ac:spMkLst>
        </pc:spChg>
        <pc:spChg chg="add del mod">
          <ac:chgData name="Kumar P" userId="4f3531b72b5d84d8" providerId="LiveId" clId="{DC5419B9-E68A-4106-9BA2-35425C4DD564}" dt="2024-11-20T15:01:56.998" v="57" actId="478"/>
          <ac:spMkLst>
            <pc:docMk/>
            <pc:sldMk cId="1737701397" sldId="397"/>
            <ac:spMk id="6" creationId="{89BC50D8-EC11-7DCB-5606-45F012A9254E}"/>
          </ac:spMkLst>
        </pc:spChg>
      </pc:sldChg>
      <pc:sldChg chg="addSp delSp modSp mod">
        <pc:chgData name="Kumar P" userId="4f3531b72b5d84d8" providerId="LiveId" clId="{DC5419B9-E68A-4106-9BA2-35425C4DD564}" dt="2024-11-20T15:00:42.124" v="36" actId="403"/>
        <pc:sldMkLst>
          <pc:docMk/>
          <pc:sldMk cId="465530063" sldId="400"/>
        </pc:sldMkLst>
        <pc:spChg chg="mod">
          <ac:chgData name="Kumar P" userId="4f3531b72b5d84d8" providerId="LiveId" clId="{DC5419B9-E68A-4106-9BA2-35425C4DD564}" dt="2024-11-20T15:00:25.457" v="22" actId="20577"/>
          <ac:spMkLst>
            <pc:docMk/>
            <pc:sldMk cId="465530063" sldId="400"/>
            <ac:spMk id="2" creationId="{00000000-0000-0000-0000-000000000000}"/>
          </ac:spMkLst>
        </pc:spChg>
        <pc:spChg chg="del mod">
          <ac:chgData name="Kumar P" userId="4f3531b72b5d84d8" providerId="LiveId" clId="{DC5419B9-E68A-4106-9BA2-35425C4DD564}" dt="2024-11-20T15:00:28.465" v="26" actId="478"/>
          <ac:spMkLst>
            <pc:docMk/>
            <pc:sldMk cId="465530063" sldId="400"/>
            <ac:spMk id="3" creationId="{00000000-0000-0000-0000-000000000000}"/>
          </ac:spMkLst>
        </pc:spChg>
        <pc:spChg chg="mod">
          <ac:chgData name="Kumar P" userId="4f3531b72b5d84d8" providerId="LiveId" clId="{DC5419B9-E68A-4106-9BA2-35425C4DD564}" dt="2024-11-20T15:00:42.124" v="36" actId="403"/>
          <ac:spMkLst>
            <pc:docMk/>
            <pc:sldMk cId="465530063" sldId="400"/>
            <ac:spMk id="4" creationId="{00000000-0000-0000-0000-000000000000}"/>
          </ac:spMkLst>
        </pc:spChg>
        <pc:spChg chg="add del mod">
          <ac:chgData name="Kumar P" userId="4f3531b72b5d84d8" providerId="LiveId" clId="{DC5419B9-E68A-4106-9BA2-35425C4DD564}" dt="2024-11-20T15:00:31.581" v="28" actId="478"/>
          <ac:spMkLst>
            <pc:docMk/>
            <pc:sldMk cId="465530063" sldId="400"/>
            <ac:spMk id="6" creationId="{DCB50E11-47D6-2DED-FD4A-C8EE52DADA87}"/>
          </ac:spMkLst>
        </pc:spChg>
      </pc:sldChg>
      <pc:sldChg chg="modSp mod modNotesTx">
        <pc:chgData name="Kumar P" userId="4f3531b72b5d84d8" providerId="LiveId" clId="{DC5419B9-E68A-4106-9BA2-35425C4DD564}" dt="2024-11-20T15:02:29.308" v="65" actId="20577"/>
        <pc:sldMkLst>
          <pc:docMk/>
          <pc:sldMk cId="875072213" sldId="404"/>
        </pc:sldMkLst>
        <pc:spChg chg="mod">
          <ac:chgData name="Kumar P" userId="4f3531b72b5d84d8" providerId="LiveId" clId="{DC5419B9-E68A-4106-9BA2-35425C4DD564}" dt="2024-11-20T15:02:29.308" v="65" actId="20577"/>
          <ac:spMkLst>
            <pc:docMk/>
            <pc:sldMk cId="875072213" sldId="404"/>
            <ac:spMk id="2" creationId="{559497F6-B06C-B021-C67A-01BD6AE9370B}"/>
          </ac:spMkLst>
        </pc:spChg>
      </pc:sldChg>
      <pc:sldChg chg="del">
        <pc:chgData name="Kumar P" userId="4f3531b72b5d84d8" providerId="LiveId" clId="{DC5419B9-E68A-4106-9BA2-35425C4DD564}" dt="2024-11-20T15:11:24.199" v="164" actId="2696"/>
        <pc:sldMkLst>
          <pc:docMk/>
          <pc:sldMk cId="1722568967" sldId="405"/>
        </pc:sldMkLst>
      </pc:sldChg>
      <pc:sldChg chg="modSp mod modNotesTx">
        <pc:chgData name="Kumar P" userId="4f3531b72b5d84d8" providerId="LiveId" clId="{DC5419B9-E68A-4106-9BA2-35425C4DD564}" dt="2024-11-20T15:02:51.549" v="73" actId="20577"/>
        <pc:sldMkLst>
          <pc:docMk/>
          <pc:sldMk cId="1833395237" sldId="407"/>
        </pc:sldMkLst>
        <pc:spChg chg="mod">
          <ac:chgData name="Kumar P" userId="4f3531b72b5d84d8" providerId="LiveId" clId="{DC5419B9-E68A-4106-9BA2-35425C4DD564}" dt="2024-11-20T15:02:49.368" v="72" actId="20577"/>
          <ac:spMkLst>
            <pc:docMk/>
            <pc:sldMk cId="1833395237" sldId="407"/>
            <ac:spMk id="2" creationId="{683B3525-B876-ADDC-60EA-AFC9E7839544}"/>
          </ac:spMkLst>
        </pc:spChg>
        <pc:spChg chg="mod">
          <ac:chgData name="Kumar P" userId="4f3531b72b5d84d8" providerId="LiveId" clId="{DC5419B9-E68A-4106-9BA2-35425C4DD564}" dt="2024-11-20T15:02:51.549" v="73" actId="20577"/>
          <ac:spMkLst>
            <pc:docMk/>
            <pc:sldMk cId="1833395237" sldId="407"/>
            <ac:spMk id="3" creationId="{A170E6A6-13A3-F5F0-60D1-BFB12A89A4A1}"/>
          </ac:spMkLst>
        </pc:spChg>
      </pc:sldChg>
      <pc:sldChg chg="del">
        <pc:chgData name="Kumar P" userId="4f3531b72b5d84d8" providerId="LiveId" clId="{DC5419B9-E68A-4106-9BA2-35425C4DD564}" dt="2024-11-20T15:11:29.214" v="165" actId="2696"/>
        <pc:sldMkLst>
          <pc:docMk/>
          <pc:sldMk cId="2110372061" sldId="408"/>
        </pc:sldMkLst>
      </pc:sldChg>
      <pc:sldChg chg="modSp mod modNotesTx">
        <pc:chgData name="Kumar P" userId="4f3531b72b5d84d8" providerId="LiveId" clId="{DC5419B9-E68A-4106-9BA2-35425C4DD564}" dt="2024-11-20T15:10:23.968" v="153" actId="20577"/>
        <pc:sldMkLst>
          <pc:docMk/>
          <pc:sldMk cId="2022807908" sldId="410"/>
        </pc:sldMkLst>
        <pc:spChg chg="mod">
          <ac:chgData name="Kumar P" userId="4f3531b72b5d84d8" providerId="LiveId" clId="{DC5419B9-E68A-4106-9BA2-35425C4DD564}" dt="2024-11-20T15:10:05.395" v="152" actId="27636"/>
          <ac:spMkLst>
            <pc:docMk/>
            <pc:sldMk cId="2022807908" sldId="410"/>
            <ac:spMk id="10" creationId="{0999ED91-DDBB-08B4-2600-DE6F10252245}"/>
          </ac:spMkLst>
        </pc:spChg>
      </pc:sldChg>
      <pc:sldChg chg="modNotesTx">
        <pc:chgData name="Kumar P" userId="4f3531b72b5d84d8" providerId="LiveId" clId="{DC5419B9-E68A-4106-9BA2-35425C4DD564}" dt="2024-11-20T15:10:33.934" v="158" actId="20577"/>
        <pc:sldMkLst>
          <pc:docMk/>
          <pc:sldMk cId="4031320545" sldId="413"/>
        </pc:sldMkLst>
      </pc:sldChg>
      <pc:sldChg chg="modNotesTx">
        <pc:chgData name="Kumar P" userId="4f3531b72b5d84d8" providerId="LiveId" clId="{DC5419B9-E68A-4106-9BA2-35425C4DD564}" dt="2024-11-20T15:10:53.342" v="161" actId="20577"/>
        <pc:sldMkLst>
          <pc:docMk/>
          <pc:sldMk cId="3381618467" sldId="414"/>
        </pc:sldMkLst>
      </pc:sldChg>
      <pc:sldChg chg="modNotesTx">
        <pc:chgData name="Kumar P" userId="4f3531b72b5d84d8" providerId="LiveId" clId="{DC5419B9-E68A-4106-9BA2-35425C4DD564}" dt="2024-11-20T15:11:11.078" v="162" actId="20577"/>
        <pc:sldMkLst>
          <pc:docMk/>
          <pc:sldMk cId="2222730680" sldId="416"/>
        </pc:sldMkLst>
      </pc:sldChg>
      <pc:sldChg chg="modNotesTx">
        <pc:chgData name="Kumar P" userId="4f3531b72b5d84d8" providerId="LiveId" clId="{DC5419B9-E68A-4106-9BA2-35425C4DD564}" dt="2024-11-20T15:11:19.724" v="163" actId="20577"/>
        <pc:sldMkLst>
          <pc:docMk/>
          <pc:sldMk cId="4219651547" sldId="417"/>
        </pc:sldMkLst>
      </pc:sldChg>
      <pc:sldChg chg="modNotesTx">
        <pc:chgData name="Kumar P" userId="4f3531b72b5d84d8" providerId="LiveId" clId="{DC5419B9-E68A-4106-9BA2-35425C4DD564}" dt="2024-11-20T15:09:16.256" v="149" actId="20577"/>
        <pc:sldMkLst>
          <pc:docMk/>
          <pc:sldMk cId="1634463728" sldId="421"/>
        </pc:sldMkLst>
      </pc:sldChg>
      <pc:sldChg chg="modNotesTx">
        <pc:chgData name="Kumar P" userId="4f3531b72b5d84d8" providerId="LiveId" clId="{DC5419B9-E68A-4106-9BA2-35425C4DD564}" dt="2024-11-20T15:07:12.178" v="125" actId="20577"/>
        <pc:sldMkLst>
          <pc:docMk/>
          <pc:sldMk cId="3809973266" sldId="422"/>
        </pc:sldMkLst>
      </pc:sldChg>
      <pc:sldChg chg="modSp mod modNotesTx">
        <pc:chgData name="Kumar P" userId="4f3531b72b5d84d8" providerId="LiveId" clId="{DC5419B9-E68A-4106-9BA2-35425C4DD564}" dt="2024-11-20T15:03:59.359" v="87" actId="20577"/>
        <pc:sldMkLst>
          <pc:docMk/>
          <pc:sldMk cId="2287497773" sldId="423"/>
        </pc:sldMkLst>
        <pc:spChg chg="mod">
          <ac:chgData name="Kumar P" userId="4f3531b72b5d84d8" providerId="LiveId" clId="{DC5419B9-E68A-4106-9BA2-35425C4DD564}" dt="2024-11-20T15:03:23.305" v="82" actId="20577"/>
          <ac:spMkLst>
            <pc:docMk/>
            <pc:sldMk cId="2287497773" sldId="423"/>
            <ac:spMk id="3" creationId="{84958A02-7ECA-3CA0-1471-8D48A866188F}"/>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CA38E46-57FF-44B5-B82C-815AA2E3DD25}" type="datetimeFigureOut">
              <a:rPr lang="en-GB" smtClean="0"/>
              <a:t>20/11/2024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A623A80-8829-4835-8689-07854B573487}" type="slidenum">
              <a:rPr lang="en-GB" smtClean="0"/>
              <a:t>‹#›</a:t>
            </a:fld>
            <a:endParaRPr lang="en-GB"/>
          </a:p>
        </p:txBody>
      </p:sp>
    </p:spTree>
    <p:extLst>
      <p:ext uri="{BB962C8B-B14F-4D97-AF65-F5344CB8AC3E}">
        <p14:creationId xmlns:p14="http://schemas.microsoft.com/office/powerpoint/2010/main" val="34573204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wonderopolis.org/wonder/who-invented-play-dough" TargetMode="External"/><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a:xfrm>
            <a:off x="84138" y="731838"/>
            <a:ext cx="6500812" cy="3657600"/>
          </a:xfrm>
          <a:ln/>
        </p:spPr>
      </p:sp>
      <p:sp>
        <p:nvSpPr>
          <p:cNvPr id="348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48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575" indent="-279366">
              <a:defRPr sz="2400">
                <a:solidFill>
                  <a:schemeClr val="tx1"/>
                </a:solidFill>
                <a:latin typeface="Times" panose="02020603050405020304" pitchFamily="18" charset="0"/>
                <a:ea typeface="MS PGothic" panose="020B0600070205080204" pitchFamily="34" charset="-128"/>
              </a:defRPr>
            </a:lvl2pPr>
            <a:lvl3pPr marL="1120639" indent="-223811">
              <a:defRPr sz="2400">
                <a:solidFill>
                  <a:schemeClr val="tx1"/>
                </a:solidFill>
                <a:latin typeface="Times" panose="02020603050405020304" pitchFamily="18" charset="0"/>
                <a:ea typeface="MS PGothic" panose="020B0600070205080204" pitchFamily="34" charset="-128"/>
              </a:defRPr>
            </a:lvl3pPr>
            <a:lvl4pPr marL="1569847" indent="-223811">
              <a:defRPr sz="2400">
                <a:solidFill>
                  <a:schemeClr val="tx1"/>
                </a:solidFill>
                <a:latin typeface="Times" panose="02020603050405020304" pitchFamily="18" charset="0"/>
                <a:ea typeface="MS PGothic" panose="020B0600070205080204" pitchFamily="34" charset="-128"/>
              </a:defRPr>
            </a:lvl4pPr>
            <a:lvl5pPr marL="2019055" indent="-223811">
              <a:defRPr sz="2400">
                <a:solidFill>
                  <a:schemeClr val="tx1"/>
                </a:solidFill>
                <a:latin typeface="Times" panose="02020603050405020304" pitchFamily="18" charset="0"/>
                <a:ea typeface="MS PGothic" panose="020B0600070205080204" pitchFamily="34" charset="-128"/>
              </a:defRPr>
            </a:lvl5pPr>
            <a:lvl6pPr marL="2476199" indent="-223811"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343" indent="-223811"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487" indent="-223811"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7632" indent="-223811"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122CD13A-0986-42C9-AD48-0544FF1265B7}" type="slidenum">
              <a:rPr lang="cy-GB" altLang="en-US" sz="1200">
                <a:latin typeface="Arial" panose="020B0604020202020204" pitchFamily="34" charset="0"/>
              </a:rPr>
              <a:pPr/>
              <a:t>2</a:t>
            </a:fld>
            <a:endParaRPr lang="cy-GB" altLang="en-US" sz="1200">
              <a:latin typeface="Arial" panose="020B0604020202020204" pitchFamily="34" charset="0"/>
            </a:endParaRPr>
          </a:p>
        </p:txBody>
      </p:sp>
    </p:spTree>
    <p:extLst>
      <p:ext uri="{BB962C8B-B14F-4D97-AF65-F5344CB8AC3E}">
        <p14:creationId xmlns:p14="http://schemas.microsoft.com/office/powerpoint/2010/main" val="39621833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3</a:t>
            </a:fld>
            <a:endParaRPr lang="en-GB"/>
          </a:p>
        </p:txBody>
      </p:sp>
    </p:spTree>
    <p:extLst>
      <p:ext uri="{BB962C8B-B14F-4D97-AF65-F5344CB8AC3E}">
        <p14:creationId xmlns:p14="http://schemas.microsoft.com/office/powerpoint/2010/main" val="39506435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4</a:t>
            </a:fld>
            <a:endParaRPr lang="en-GB"/>
          </a:p>
        </p:txBody>
      </p:sp>
    </p:spTree>
    <p:extLst>
      <p:ext uri="{BB962C8B-B14F-4D97-AF65-F5344CB8AC3E}">
        <p14:creationId xmlns:p14="http://schemas.microsoft.com/office/powerpoint/2010/main" val="31502724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5</a:t>
            </a:fld>
            <a:endParaRPr lang="en-GB"/>
          </a:p>
        </p:txBody>
      </p:sp>
    </p:spTree>
    <p:extLst>
      <p:ext uri="{BB962C8B-B14F-4D97-AF65-F5344CB8AC3E}">
        <p14:creationId xmlns:p14="http://schemas.microsoft.com/office/powerpoint/2010/main" val="8935862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a:xfrm>
            <a:off x="-225425" y="793750"/>
            <a:ext cx="7061200" cy="3971925"/>
          </a:xfrm>
          <a:ln/>
        </p:spPr>
      </p:sp>
      <p:sp>
        <p:nvSpPr>
          <p:cNvPr id="184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i="1" dirty="0">
              <a:latin typeface="Arial" pitchFamily="34" charset="0"/>
              <a:ea typeface="ＭＳ Ｐゴシック" pitchFamily="34" charset="-128"/>
            </a:endParaRPr>
          </a:p>
        </p:txBody>
      </p:sp>
      <p:sp>
        <p:nvSpPr>
          <p:cNvPr id="184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42860" indent="-285715">
              <a:defRPr sz="2400">
                <a:solidFill>
                  <a:schemeClr val="tx1"/>
                </a:solidFill>
                <a:latin typeface="Times" charset="0"/>
                <a:ea typeface="ＭＳ Ｐゴシック" pitchFamily="34" charset="-128"/>
              </a:defRPr>
            </a:lvl2pPr>
            <a:lvl3pPr marL="1142861" indent="-228573">
              <a:defRPr sz="2400">
                <a:solidFill>
                  <a:schemeClr val="tx1"/>
                </a:solidFill>
                <a:latin typeface="Times" charset="0"/>
                <a:ea typeface="ＭＳ Ｐゴシック" pitchFamily="34" charset="-128"/>
              </a:defRPr>
            </a:lvl3pPr>
            <a:lvl4pPr marL="1600005" indent="-228573">
              <a:defRPr sz="2400">
                <a:solidFill>
                  <a:schemeClr val="tx1"/>
                </a:solidFill>
                <a:latin typeface="Times" charset="0"/>
                <a:ea typeface="ＭＳ Ｐゴシック" pitchFamily="34" charset="-128"/>
              </a:defRPr>
            </a:lvl4pPr>
            <a:lvl5pPr marL="2057150" indent="-228573">
              <a:defRPr sz="2400">
                <a:solidFill>
                  <a:schemeClr val="tx1"/>
                </a:solidFill>
                <a:latin typeface="Times" charset="0"/>
                <a:ea typeface="ＭＳ Ｐゴシック" pitchFamily="34" charset="-128"/>
              </a:defRPr>
            </a:lvl5pPr>
            <a:lvl6pPr marL="2514294" indent="-228573" eaLnBrk="0" fontAlgn="base" hangingPunct="0">
              <a:spcBef>
                <a:spcPct val="0"/>
              </a:spcBef>
              <a:spcAft>
                <a:spcPct val="0"/>
              </a:spcAft>
              <a:defRPr sz="2400">
                <a:solidFill>
                  <a:schemeClr val="tx1"/>
                </a:solidFill>
                <a:latin typeface="Times" charset="0"/>
                <a:ea typeface="ＭＳ Ｐゴシック" pitchFamily="34" charset="-128"/>
              </a:defRPr>
            </a:lvl6pPr>
            <a:lvl7pPr marL="2971438" indent="-228573" eaLnBrk="0" fontAlgn="base" hangingPunct="0">
              <a:spcBef>
                <a:spcPct val="0"/>
              </a:spcBef>
              <a:spcAft>
                <a:spcPct val="0"/>
              </a:spcAft>
              <a:defRPr sz="2400">
                <a:solidFill>
                  <a:schemeClr val="tx1"/>
                </a:solidFill>
                <a:latin typeface="Times" charset="0"/>
                <a:ea typeface="ＭＳ Ｐゴシック" pitchFamily="34" charset="-128"/>
              </a:defRPr>
            </a:lvl7pPr>
            <a:lvl8pPr marL="3428583" indent="-228573" eaLnBrk="0" fontAlgn="base" hangingPunct="0">
              <a:spcBef>
                <a:spcPct val="0"/>
              </a:spcBef>
              <a:spcAft>
                <a:spcPct val="0"/>
              </a:spcAft>
              <a:defRPr sz="2400">
                <a:solidFill>
                  <a:schemeClr val="tx1"/>
                </a:solidFill>
                <a:latin typeface="Times" charset="0"/>
                <a:ea typeface="ＭＳ Ｐゴシック" pitchFamily="34" charset="-128"/>
              </a:defRPr>
            </a:lvl8pPr>
            <a:lvl9pPr marL="3885728" indent="-228573" eaLnBrk="0" fontAlgn="base" hangingPunct="0">
              <a:spcBef>
                <a:spcPct val="0"/>
              </a:spcBef>
              <a:spcAft>
                <a:spcPct val="0"/>
              </a:spcAft>
              <a:defRPr sz="2400">
                <a:solidFill>
                  <a:schemeClr val="tx1"/>
                </a:solidFill>
                <a:latin typeface="Times" charset="0"/>
                <a:ea typeface="ＭＳ Ｐゴシック" pitchFamily="34" charset="-128"/>
              </a:defRPr>
            </a:lvl9pPr>
          </a:lstStyle>
          <a:p>
            <a:fld id="{A1337AF9-EF29-413B-9B92-D7B1802AA8C1}" type="slidenum">
              <a:rPr lang="cy-GB" altLang="en-US" sz="1200">
                <a:latin typeface="Arial" pitchFamily="34" charset="0"/>
              </a:rPr>
              <a:pPr/>
              <a:t>6</a:t>
            </a:fld>
            <a:endParaRPr lang="cy-GB" altLang="en-US" sz="1200">
              <a:latin typeface="Arial" pitchFamily="34" charset="0"/>
            </a:endParaRPr>
          </a:p>
        </p:txBody>
      </p:sp>
    </p:spTree>
    <p:extLst>
      <p:ext uri="{BB962C8B-B14F-4D97-AF65-F5344CB8AC3E}">
        <p14:creationId xmlns:p14="http://schemas.microsoft.com/office/powerpoint/2010/main" val="24501866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7</a:t>
            </a:fld>
            <a:endParaRPr lang="en-GB"/>
          </a:p>
        </p:txBody>
      </p:sp>
    </p:spTree>
    <p:extLst>
      <p:ext uri="{BB962C8B-B14F-4D97-AF65-F5344CB8AC3E}">
        <p14:creationId xmlns:p14="http://schemas.microsoft.com/office/powerpoint/2010/main" val="3316983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Divide group into smaller groups or work by tables…</a:t>
            </a:r>
          </a:p>
          <a:p>
            <a:r>
              <a:rPr lang="en-GB" dirty="0"/>
              <a:t>Provide sheets + pens and ask them to define these three words.</a:t>
            </a:r>
          </a:p>
          <a:p>
            <a:r>
              <a:rPr lang="en-GB" dirty="0"/>
              <a:t>Feedback to group</a:t>
            </a:r>
          </a:p>
          <a:p>
            <a:endParaRPr lang="en-GB" dirty="0"/>
          </a:p>
          <a:p>
            <a:r>
              <a:rPr lang="en-GB" b="1" dirty="0">
                <a:effectLst/>
              </a:rPr>
              <a:t>Defining Entrepreneurship</a:t>
            </a:r>
          </a:p>
          <a:p>
            <a:br>
              <a:rPr lang="en-GB" dirty="0">
                <a:effectLst/>
              </a:rPr>
            </a:br>
            <a:r>
              <a:rPr lang="en-GB" dirty="0">
                <a:effectLst/>
              </a:rPr>
              <a:t>Cunningham, J. Barton, </a:t>
            </a:r>
            <a:r>
              <a:rPr lang="en-GB" dirty="0" err="1">
                <a:effectLst/>
              </a:rPr>
              <a:t>Lischeron</a:t>
            </a:r>
            <a:r>
              <a:rPr lang="en-GB" dirty="0">
                <a:effectLst/>
              </a:rPr>
              <a:t>, Joe, Journal of Small Business Management</a:t>
            </a:r>
          </a:p>
          <a:p>
            <a:br>
              <a:rPr lang="en-GB" dirty="0">
                <a:effectLst/>
              </a:rPr>
            </a:br>
            <a:endParaRPr lang="en-GB" dirty="0">
              <a:effectLst/>
            </a:endParaRPr>
          </a:p>
          <a:p>
            <a:r>
              <a:rPr lang="en-GB" dirty="0">
                <a:effectLst/>
              </a:rPr>
              <a:t>DEFINING ENTREPRENEURSHIP </a:t>
            </a:r>
          </a:p>
          <a:p>
            <a:r>
              <a:rPr lang="en-GB" dirty="0">
                <a:effectLst/>
              </a:rPr>
              <a:t>We continue to know very little about entrepreneurs, even though there is much interest and many publications on the subject. Much of the material is fragmented and highly controversial. For example, self-employed individuals and business proprietors may be surprised to learn that some academics and researchers would suggest they are not really "entrepreneurs" but "small business owners." Indeed, many people who have long perceived themselves to be successful entrepreneurs would not fit some of the definitions which are now being proposed. </a:t>
            </a:r>
          </a:p>
          <a:p>
            <a:r>
              <a:rPr lang="en-GB" dirty="0">
                <a:effectLst/>
              </a:rPr>
              <a:t>Individual entrepreneurship and corporate entrepreneurship, entrepreneurs and small business owners. </a:t>
            </a:r>
          </a:p>
          <a:p>
            <a:r>
              <a:rPr lang="en-GB" dirty="0">
                <a:effectLst/>
              </a:rPr>
              <a:t>The term "entrepreneur" has often been applied to the founder of a new business, or a person "who started a new business where there was none before" (Gartner 1985). In this view, anyone who inherits (Henry Ford II), or buys an existing enterprise (George Steinbrenner's purchase of the Yankees), or manages a turnaround as an employee (Lee Iacocca) is by definition not an entrepreneur. Others reserve the term to apply only to the creative activity of the innovator (Schumpeter 1934).</a:t>
            </a:r>
          </a:p>
          <a:p>
            <a:endParaRPr lang="en-GB" dirty="0">
              <a:effectLst/>
            </a:endParaRPr>
          </a:p>
          <a:p>
            <a:r>
              <a:rPr lang="en-GB" dirty="0">
                <a:effectLst/>
              </a:rPr>
              <a:t>Those who develop a niche in the market or develop a strategy to satisfy some need are also, by some, called entrepreneurs (Garfield 1986). </a:t>
            </a:r>
          </a:p>
          <a:p>
            <a:r>
              <a:rPr lang="en-GB" dirty="0">
                <a:effectLst/>
              </a:rPr>
              <a:t>The term has been used to define a wide range of activities such as </a:t>
            </a:r>
            <a:r>
              <a:rPr lang="en-GB" b="1" dirty="0">
                <a:effectLst/>
              </a:rPr>
              <a:t>creation, founding, adapting, and managing a ventu</a:t>
            </a:r>
            <a:r>
              <a:rPr lang="en-GB" dirty="0">
                <a:effectLst/>
              </a:rPr>
              <a:t>re. No single discipline provides the tools for managing an entrepreneurial venture (Stevenson 1988). With such a variation in viewpoints, it is not surprising that a consensus has not been reached about what entrepreneurship is. </a:t>
            </a:r>
          </a:p>
          <a:p>
            <a:r>
              <a:rPr lang="en-GB" dirty="0">
                <a:effectLst/>
              </a:rPr>
              <a:t>This article describes six schools of thought and attempts to show how they may be useful for understanding the entrepreneurial process. These schools offer unique viewpoints to illustrate what the entrepreneur does and what functions and processes are key. </a:t>
            </a:r>
          </a:p>
          <a:p>
            <a:r>
              <a:rPr lang="en-GB" dirty="0">
                <a:effectLst/>
              </a:rPr>
              <a:t>SCHOOLS OF THOUGHT </a:t>
            </a:r>
          </a:p>
          <a:p>
            <a:r>
              <a:rPr lang="en-GB" dirty="0">
                <a:effectLst/>
              </a:rPr>
              <a:t>ON ENTREPRENEURSHIP </a:t>
            </a:r>
          </a:p>
          <a:p>
            <a:r>
              <a:rPr lang="en-GB" dirty="0">
                <a:effectLst/>
              </a:rPr>
              <a:t>Although an agreed-upon definition may serve to unite the field, research activity seems to fall within six schools of thought, each with its own underlying set of beliefs. Each of these schools can be categorized according to its interest in studying personal characteristics, opportunities, management, or the need for adapting an existing venture. Assessing Personal Qualities </a:t>
            </a:r>
          </a:p>
          <a:p>
            <a:r>
              <a:rPr lang="en-GB" dirty="0">
                <a:effectLst/>
              </a:rPr>
              <a:t>1. The "Great Person" School of Entrepreneurship </a:t>
            </a:r>
          </a:p>
          <a:p>
            <a:r>
              <a:rPr lang="en-GB" dirty="0">
                <a:effectLst/>
              </a:rPr>
              <a:t>2. The Psychological Characteristics School of Entrepreneurship Recognizing Opportunities </a:t>
            </a:r>
          </a:p>
          <a:p>
            <a:r>
              <a:rPr lang="en-GB" dirty="0">
                <a:effectLst/>
              </a:rPr>
              <a:t>3. The Classical School Entrepreneurship Acting and Managing </a:t>
            </a:r>
          </a:p>
          <a:p>
            <a:r>
              <a:rPr lang="en-GB" dirty="0">
                <a:effectLst/>
              </a:rPr>
              <a:t>4. The Management School of Entrepreneurship </a:t>
            </a:r>
          </a:p>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8</a:t>
            </a:fld>
            <a:endParaRPr lang="en-GB"/>
          </a:p>
        </p:txBody>
      </p:sp>
    </p:spTree>
    <p:extLst>
      <p:ext uri="{BB962C8B-B14F-4D97-AF65-F5344CB8AC3E}">
        <p14:creationId xmlns:p14="http://schemas.microsoft.com/office/powerpoint/2010/main" val="392279037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9</a:t>
            </a:fld>
            <a:endParaRPr lang="en-GB"/>
          </a:p>
        </p:txBody>
      </p:sp>
    </p:spTree>
    <p:extLst>
      <p:ext uri="{BB962C8B-B14F-4D97-AF65-F5344CB8AC3E}">
        <p14:creationId xmlns:p14="http://schemas.microsoft.com/office/powerpoint/2010/main" val="34826556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are moulded into early years practice to be practice leaders, but rarely do we have the time or power to create new ways to improve child development</a:t>
            </a:r>
          </a:p>
          <a:p>
            <a:endParaRPr lang="en-GB" dirty="0"/>
          </a:p>
          <a:p>
            <a:pPr algn="l"/>
            <a:r>
              <a:rPr lang="en-GB" b="0" i="0" dirty="0">
                <a:solidFill>
                  <a:srgbClr val="000000"/>
                </a:solidFill>
                <a:effectLst/>
                <a:latin typeface="Arial" panose="020B0604020202020204" pitchFamily="34" charset="0"/>
              </a:rPr>
              <a:t>We live in a rapidly changing society where it is essential that everyone has the capacity to act upon opportunities and ideas, to work with others, to manage dynamic careers and shape the future for the common good. </a:t>
            </a:r>
          </a:p>
          <a:p>
            <a:pPr algn="l"/>
            <a:r>
              <a:rPr lang="en-GB" b="0" i="0" dirty="0">
                <a:solidFill>
                  <a:srgbClr val="000000"/>
                </a:solidFill>
                <a:effectLst/>
                <a:latin typeface="Arial" panose="020B0604020202020204" pitchFamily="34" charset="0"/>
              </a:rPr>
              <a:t>To achieve these goals we need people, teams and organisations with an </a:t>
            </a:r>
            <a:r>
              <a:rPr lang="en-GB" b="1" i="0" dirty="0">
                <a:solidFill>
                  <a:srgbClr val="000000"/>
                </a:solidFill>
                <a:effectLst/>
                <a:latin typeface="Arial" panose="020B0604020202020204" pitchFamily="34" charset="0"/>
              </a:rPr>
              <a:t>entrepreneurial mindset</a:t>
            </a:r>
            <a:r>
              <a:rPr lang="en-GB" b="0" i="0" dirty="0">
                <a:solidFill>
                  <a:srgbClr val="000000"/>
                </a:solidFill>
                <a:effectLst/>
                <a:latin typeface="Arial" panose="020B0604020202020204" pitchFamily="34" charset="0"/>
              </a:rPr>
              <a:t>, in every aspect of life. </a:t>
            </a:r>
          </a:p>
          <a:p>
            <a:endParaRPr lang="en-GB" dirty="0"/>
          </a:p>
        </p:txBody>
      </p:sp>
      <p:sp>
        <p:nvSpPr>
          <p:cNvPr id="4" name="Slide Number Placeholder 3"/>
          <p:cNvSpPr>
            <a:spLocks noGrp="1"/>
          </p:cNvSpPr>
          <p:nvPr>
            <p:ph type="sldNum" sz="quarter" idx="5"/>
          </p:nvPr>
        </p:nvSpPr>
        <p:spPr/>
        <p:txBody>
          <a:bodyPr/>
          <a:lstStyle/>
          <a:p>
            <a:fld id="{DA623A80-8829-4835-8689-07854B573487}" type="slidenum">
              <a:rPr lang="en-GB" smtClean="0"/>
              <a:t>10</a:t>
            </a:fld>
            <a:endParaRPr lang="en-GB"/>
          </a:p>
        </p:txBody>
      </p:sp>
    </p:spTree>
    <p:extLst>
      <p:ext uri="{BB962C8B-B14F-4D97-AF65-F5344CB8AC3E}">
        <p14:creationId xmlns:p14="http://schemas.microsoft.com/office/powerpoint/2010/main" val="157542078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acronym VUCA stands for four aspects of the ‘modern’ day operating context, volatility, unpredictability, complexity and ambiguity. How is this something to know about in the early years? Well, we need people who can see that there is always change in BC and to respond to it which can include the need to be creative, entrepreneurial and think of different things that will support a child's development.</a:t>
            </a:r>
          </a:p>
          <a:p>
            <a:endParaRPr lang="en-GB" dirty="0"/>
          </a:p>
          <a:p>
            <a:endParaRPr lang="en-GB" dirty="0"/>
          </a:p>
          <a:p>
            <a:r>
              <a:rPr lang="en-GB" dirty="0"/>
              <a:t>System leaders can: » Create shared vision and values » Focus on product not process » Be experimental and innovative » Be collective and participatory » Share power » Work through relationships » Influence and nudge » Distribute leadership » Manage conflict and contestation. This model has held resonance for groups of children’s centre leaders over the last two years (Stuart and Wilcox, 2017). In some respects system leadership marks a significant change in leadership behaviours. </a:t>
            </a:r>
          </a:p>
        </p:txBody>
      </p:sp>
      <p:sp>
        <p:nvSpPr>
          <p:cNvPr id="4" name="Slide Number Placeholder 3"/>
          <p:cNvSpPr>
            <a:spLocks noGrp="1"/>
          </p:cNvSpPr>
          <p:nvPr>
            <p:ph type="sldNum" sz="quarter" idx="5"/>
          </p:nvPr>
        </p:nvSpPr>
        <p:spPr/>
        <p:txBody>
          <a:bodyPr/>
          <a:lstStyle/>
          <a:p>
            <a:fld id="{DA623A80-8829-4835-8689-07854B573487}" type="slidenum">
              <a:rPr lang="en-GB" smtClean="0"/>
              <a:t>11</a:t>
            </a:fld>
            <a:endParaRPr lang="en-GB"/>
          </a:p>
        </p:txBody>
      </p:sp>
    </p:spTree>
    <p:extLst>
      <p:ext uri="{BB962C8B-B14F-4D97-AF65-F5344CB8AC3E}">
        <p14:creationId xmlns:p14="http://schemas.microsoft.com/office/powerpoint/2010/main" val="24737860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Kaz talks about the rapid nature of change and what that looks like in a children’s centre using VUCA and needing skills to combat problems that could effect </a:t>
            </a:r>
            <a:r>
              <a:rPr lang="en-GB" dirty="0" err="1"/>
              <a:t>childrens</a:t>
            </a:r>
            <a:r>
              <a:rPr lang="en-GB" dirty="0"/>
              <a:t> development.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Think about your own area of work and how different issues effect children’s development. We are asking you to do this so that you can see that it may not be a specific learning tool that you invent, but something that could help work in a VUCA world.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 Create shared vision and values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 Focus on product not process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Be experimental and innovative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Be collective and participatory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Share power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Work through relationships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Influence and nudge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Distribute leadership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Manage conflict and contestation.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All of these skills are needed to be an entrepreneur in the early years. </a:t>
            </a:r>
          </a:p>
          <a:p>
            <a:endParaRPr lang="en-GB" dirty="0"/>
          </a:p>
        </p:txBody>
      </p:sp>
      <p:sp>
        <p:nvSpPr>
          <p:cNvPr id="4" name="Slide Number Placeholder 3"/>
          <p:cNvSpPr>
            <a:spLocks noGrp="1"/>
          </p:cNvSpPr>
          <p:nvPr>
            <p:ph type="sldNum" sz="quarter" idx="5"/>
          </p:nvPr>
        </p:nvSpPr>
        <p:spPr/>
        <p:txBody>
          <a:bodyPr/>
          <a:lstStyle/>
          <a:p>
            <a:fld id="{DA623A80-8829-4835-8689-07854B573487}" type="slidenum">
              <a:rPr lang="en-GB" smtClean="0"/>
              <a:t>12</a:t>
            </a:fld>
            <a:endParaRPr lang="en-GB"/>
          </a:p>
        </p:txBody>
      </p:sp>
    </p:spTree>
    <p:extLst>
      <p:ext uri="{BB962C8B-B14F-4D97-AF65-F5344CB8AC3E}">
        <p14:creationId xmlns:p14="http://schemas.microsoft.com/office/powerpoint/2010/main" val="6298031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Can you see these issues in your workplace // Early years settings? How?</a:t>
            </a:r>
          </a:p>
          <a:p>
            <a:r>
              <a:rPr lang="en-GB" dirty="0"/>
              <a:t>There could be a change for thinking about gaps in provision or ways of working/ ideas that can help in a VUCA world – this could be an idea for your work in helping child development.</a:t>
            </a:r>
          </a:p>
          <a:p>
            <a:endParaRPr lang="en-GB" dirty="0"/>
          </a:p>
          <a:p>
            <a:pPr rtl="0"/>
            <a:r>
              <a:rPr lang="en-GB" b="0" dirty="0">
                <a:effectLst/>
                <a:latin typeface="Segoe UI Web (West European)"/>
              </a:rPr>
              <a:t>Welsh: </a:t>
            </a:r>
          </a:p>
          <a:p>
            <a:pPr rtl="0"/>
            <a:endParaRPr lang="en-GB" b="0" dirty="0">
              <a:effectLst/>
              <a:latin typeface="Segoe UI Web (West European)"/>
            </a:endParaRPr>
          </a:p>
          <a:p>
            <a:pPr rtl="0"/>
            <a:r>
              <a:rPr lang="en-GB" b="0" dirty="0">
                <a:effectLst/>
                <a:latin typeface="Segoe UI Web (West European)"/>
              </a:rPr>
              <a:t>Volatile–change quickly and unpredictable, especially for the worst </a:t>
            </a:r>
          </a:p>
          <a:p>
            <a:pPr rtl="0"/>
            <a:r>
              <a:rPr lang="en-GB" b="0" dirty="0">
                <a:effectLst/>
                <a:latin typeface="Segoe UI Web (West European)"/>
              </a:rPr>
              <a:t>Nature</a:t>
            </a:r>
          </a:p>
          <a:p>
            <a:pPr rtl="0"/>
            <a:r>
              <a:rPr lang="en-GB" b="0" dirty="0">
                <a:effectLst/>
                <a:latin typeface="Segoe UI Web (West European)"/>
              </a:rPr>
              <a:t>Rate of change </a:t>
            </a:r>
          </a:p>
          <a:p>
            <a:pPr rtl="0"/>
            <a:r>
              <a:rPr lang="en-GB" b="0" dirty="0">
                <a:effectLst/>
                <a:latin typeface="Segoe UI Web (West European)"/>
              </a:rPr>
              <a:t>Speed of change </a:t>
            </a:r>
          </a:p>
          <a:p>
            <a:pPr rtl="0"/>
            <a:r>
              <a:rPr lang="en-GB" b="0" dirty="0">
                <a:effectLst/>
                <a:latin typeface="Segoe UI Web (West European)"/>
              </a:rPr>
              <a:t>Number of changes </a:t>
            </a:r>
          </a:p>
          <a:p>
            <a:pPr rtl="0"/>
            <a:r>
              <a:rPr lang="en-GB" b="0" dirty="0">
                <a:effectLst/>
                <a:latin typeface="Segoe UI Web (West European)"/>
              </a:rPr>
              <a:t>The dynamic nature of each </a:t>
            </a:r>
          </a:p>
          <a:p>
            <a:pPr rtl="0"/>
            <a:r>
              <a:rPr lang="en-GB" b="0" dirty="0">
                <a:effectLst/>
                <a:latin typeface="Segoe UI Web (West European)"/>
              </a:rPr>
              <a:t>Sudden contract changes </a:t>
            </a:r>
          </a:p>
          <a:p>
            <a:pPr rtl="0"/>
            <a:r>
              <a:rPr lang="en-GB" b="0" dirty="0">
                <a:effectLst/>
                <a:latin typeface="Segoe UI Web (West European)"/>
              </a:rPr>
              <a:t>Changes in commissioning </a:t>
            </a:r>
          </a:p>
          <a:p>
            <a:pPr rtl="0"/>
            <a:r>
              <a:rPr lang="en-GB" b="0" dirty="0">
                <a:effectLst/>
                <a:latin typeface="Segoe UI Web (West European)"/>
              </a:rPr>
              <a:t>Changes in partners </a:t>
            </a:r>
          </a:p>
          <a:p>
            <a:pPr rtl="0"/>
            <a:r>
              <a:rPr lang="en-GB" b="0" dirty="0">
                <a:effectLst/>
                <a:latin typeface="Segoe UI Web (West European)"/>
              </a:rPr>
              <a:t>Government or local authority </a:t>
            </a:r>
          </a:p>
          <a:p>
            <a:pPr rtl="0"/>
            <a:r>
              <a:rPr lang="en-GB" b="0" dirty="0">
                <a:effectLst/>
                <a:latin typeface="Segoe UI Web (West European)"/>
              </a:rPr>
              <a:t>Changes in strategic direction </a:t>
            </a:r>
          </a:p>
          <a:p>
            <a:pPr rtl="0"/>
            <a:r>
              <a:rPr lang="en-GB" b="0" dirty="0">
                <a:effectLst/>
                <a:latin typeface="Segoe UI Web (West European)"/>
              </a:rPr>
              <a:t>The rate and pace of policy changes. </a:t>
            </a:r>
          </a:p>
          <a:p>
            <a:pPr rtl="0"/>
            <a:r>
              <a:rPr lang="en-GB" b="0" dirty="0">
                <a:effectLst/>
                <a:latin typeface="Segoe UI Web (West European)"/>
              </a:rPr>
              <a:t>Ongoing staffing issues – retention, illness, maternity leave </a:t>
            </a:r>
          </a:p>
          <a:p>
            <a:pPr rtl="0"/>
            <a:r>
              <a:rPr lang="en-GB" b="0" dirty="0">
                <a:effectLst/>
                <a:latin typeface="Segoe UI Web (West European)"/>
              </a:rPr>
              <a:t>Challenges in managing the old or shared Position All </a:t>
            </a:r>
          </a:p>
          <a:p>
            <a:pPr rtl="0"/>
            <a:r>
              <a:rPr lang="en-GB" b="0" dirty="0">
                <a:effectLst/>
                <a:latin typeface="Segoe UI Web (West European)"/>
              </a:rPr>
              <a:t>changing social norms </a:t>
            </a:r>
          </a:p>
          <a:p>
            <a:pPr rtl="0"/>
            <a:endParaRPr lang="en-GB" b="0" dirty="0">
              <a:effectLst/>
              <a:latin typeface="Segoe UI Web (West European)"/>
            </a:endParaRPr>
          </a:p>
          <a:p>
            <a:pPr rtl="0"/>
            <a:r>
              <a:rPr lang="en-GB" b="0" dirty="0">
                <a:effectLst/>
                <a:latin typeface="Segoe UI Web (West European)"/>
              </a:rPr>
              <a:t>Unsure - Something Not known or definite Nature Not sure what to expect next Plans conspired by Unexpected Not clear about the present / Now future Unknown results Practice results uncertain with Even more complex families Results of funding arrangements unknown – small and large scale </a:t>
            </a:r>
            <a:r>
              <a:rPr lang="en-GB" b="0" dirty="0" err="1">
                <a:effectLst/>
                <a:latin typeface="Segoe UI Web (West European)"/>
              </a:rPr>
              <a:t>scale</a:t>
            </a:r>
            <a:r>
              <a:rPr lang="en-GB" b="0" dirty="0">
                <a:effectLst/>
                <a:latin typeface="Segoe UI Web (West European)"/>
              </a:rPr>
              <a:t> Duration of policy initiatives uncertain Staff tenure always uncertain Everyday work is unpredictable Complexity - Includes of many different and Related parts Nature No one simple solution Factors are interconnected Hard to see it all photo - suppression Unforeseen negative Results; Englishman 21 service areas to be provided Multi-agency staff teams Multi-agency partners Different working protocols Families with complex needs Impossible to predict unintentionally Results Ambiguous– Open to more than one interpret; didn't get one obvious meaning Nature: Events can be interpreted in several ways No mutual understanding of situation Misunderstanding 'Unknown' </a:t>
            </a:r>
            <a:r>
              <a:rPr lang="en-GB" b="0" dirty="0" err="1">
                <a:effectLst/>
                <a:latin typeface="Segoe UI Web (West European)"/>
              </a:rPr>
              <a:t>Esiapmplau</a:t>
            </a:r>
            <a:r>
              <a:rPr lang="en-GB" b="0" dirty="0">
                <a:effectLst/>
                <a:latin typeface="Segoe UI Web (West European)"/>
              </a:rPr>
              <a:t> Various communication families Needs Staff communication needs, dynamics and gossip Local authority communications and Rumours Projects may have unclear outcomes or operation No one understands what a child is </a:t>
            </a:r>
            <a:r>
              <a:rPr lang="en-GB" b="0" dirty="0" err="1">
                <a:effectLst/>
                <a:latin typeface="Segoe UI Web (West European)"/>
              </a:rPr>
              <a:t>center</a:t>
            </a:r>
            <a:r>
              <a:rPr lang="en-GB" b="0" dirty="0">
                <a:effectLst/>
                <a:latin typeface="Segoe UI Web (West European)"/>
              </a:rPr>
              <a:t> does!</a:t>
            </a:r>
          </a:p>
          <a:p>
            <a:pPr>
              <a:lnSpc>
                <a:spcPts val="1050"/>
              </a:lnSpc>
            </a:pPr>
            <a:endParaRPr lang="en-GB" b="1" dirty="0">
              <a:effectLst/>
            </a:endParaRPr>
          </a:p>
        </p:txBody>
      </p:sp>
      <p:sp>
        <p:nvSpPr>
          <p:cNvPr id="4" name="Slide Number Placeholder 3"/>
          <p:cNvSpPr>
            <a:spLocks noGrp="1"/>
          </p:cNvSpPr>
          <p:nvPr>
            <p:ph type="sldNum" sz="quarter" idx="5"/>
          </p:nvPr>
        </p:nvSpPr>
        <p:spPr/>
        <p:txBody>
          <a:bodyPr/>
          <a:lstStyle/>
          <a:p>
            <a:fld id="{DA623A80-8829-4835-8689-07854B573487}" type="slidenum">
              <a:rPr lang="en-GB" smtClean="0"/>
              <a:t>13</a:t>
            </a:fld>
            <a:endParaRPr lang="en-GB"/>
          </a:p>
        </p:txBody>
      </p:sp>
    </p:spTree>
    <p:extLst>
      <p:ext uri="{BB962C8B-B14F-4D97-AF65-F5344CB8AC3E}">
        <p14:creationId xmlns:p14="http://schemas.microsoft.com/office/powerpoint/2010/main" val="273797439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do this we need to think of our leadership in the early years in terms of systems</a:t>
            </a:r>
          </a:p>
          <a:p>
            <a:endParaRPr lang="en-GB" dirty="0"/>
          </a:p>
          <a:p>
            <a:r>
              <a:rPr lang="en-GB" b="0" i="0" dirty="0">
                <a:solidFill>
                  <a:srgbClr val="000000"/>
                </a:solidFill>
                <a:effectLst/>
                <a:latin typeface="Segoe UI Web (West European)"/>
              </a:rPr>
              <a:t>To create and share communication of vision and values is essential to allow individuals to work autonomously and is flexible. </a:t>
            </a:r>
          </a:p>
          <a:p>
            <a:endParaRPr lang="en-GB" b="0" i="0" dirty="0">
              <a:solidFill>
                <a:srgbClr val="000000"/>
              </a:solidFill>
              <a:effectLst/>
              <a:latin typeface="Segoe UI Web (West European)"/>
            </a:endParaRPr>
          </a:p>
          <a:p>
            <a:r>
              <a:rPr lang="en-GB" b="0" i="0" dirty="0">
                <a:solidFill>
                  <a:srgbClr val="000000"/>
                </a:solidFill>
                <a:effectLst/>
                <a:latin typeface="Segoe UI Web (West European)"/>
              </a:rPr>
              <a:t>» Not product-oriented process is critical to Conserving resources for the inevitable changes ahead. </a:t>
            </a:r>
          </a:p>
          <a:p>
            <a:endParaRPr lang="en-GB" b="0" i="0" dirty="0">
              <a:solidFill>
                <a:srgbClr val="000000"/>
              </a:solidFill>
              <a:effectLst/>
              <a:latin typeface="Segoe UI Web (West European)"/>
            </a:endParaRPr>
          </a:p>
          <a:p>
            <a:r>
              <a:rPr lang="en-GB" b="0" i="0" dirty="0">
                <a:solidFill>
                  <a:srgbClr val="000000"/>
                </a:solidFill>
                <a:effectLst/>
                <a:latin typeface="Segoe UI Web (West European)"/>
              </a:rPr>
              <a:t>» Be experimental and innovative is essential to the evolution and adaptation from children's centres to whatever's next. (continued from p11) </a:t>
            </a:r>
          </a:p>
          <a:p>
            <a:endParaRPr lang="en-GB" b="0" i="0" dirty="0">
              <a:solidFill>
                <a:srgbClr val="000000"/>
              </a:solidFill>
              <a:effectLst/>
              <a:latin typeface="Segoe UI Web (West European)"/>
            </a:endParaRPr>
          </a:p>
          <a:p>
            <a:r>
              <a:rPr lang="en-GB" b="0" i="0" dirty="0">
                <a:solidFill>
                  <a:srgbClr val="000000"/>
                </a:solidFill>
                <a:effectLst/>
                <a:latin typeface="Segoe UI Web (West European)"/>
              </a:rPr>
              <a:t>» Collective and participatory work is critical when Families and work streams is complicated. </a:t>
            </a:r>
          </a:p>
          <a:p>
            <a:endParaRPr lang="en-GB" b="0" i="0" dirty="0">
              <a:solidFill>
                <a:srgbClr val="000000"/>
              </a:solidFill>
              <a:effectLst/>
              <a:latin typeface="Segoe UI Web (West European)"/>
            </a:endParaRPr>
          </a:p>
          <a:p>
            <a:r>
              <a:rPr lang="en-GB" b="0" i="0" dirty="0">
                <a:solidFill>
                  <a:srgbClr val="000000"/>
                </a:solidFill>
                <a:effectLst/>
                <a:latin typeface="Segoe UI Web (West European)"/>
              </a:rPr>
              <a:t>» Power sharing is needed because no one can do it all. </a:t>
            </a:r>
          </a:p>
          <a:p>
            <a:endParaRPr lang="en-GB" b="0" i="0" dirty="0">
              <a:solidFill>
                <a:srgbClr val="000000"/>
              </a:solidFill>
              <a:effectLst/>
              <a:latin typeface="Segoe UI Web (West European)"/>
            </a:endParaRPr>
          </a:p>
          <a:p>
            <a:r>
              <a:rPr lang="en-GB" b="0" i="0" dirty="0">
                <a:solidFill>
                  <a:srgbClr val="000000"/>
                </a:solidFill>
                <a:effectLst/>
                <a:latin typeface="Segoe UI Web (West European)"/>
              </a:rPr>
              <a:t>» Working through Relationships are essential like so much of this leadership work ended communicate. </a:t>
            </a:r>
          </a:p>
          <a:p>
            <a:endParaRPr lang="en-GB" b="0" i="0" dirty="0">
              <a:solidFill>
                <a:srgbClr val="000000"/>
              </a:solidFill>
              <a:effectLst/>
              <a:latin typeface="Segoe UI Web (West European)"/>
            </a:endParaRPr>
          </a:p>
          <a:p>
            <a:r>
              <a:rPr lang="en-GB" b="0" i="0" dirty="0">
                <a:solidFill>
                  <a:srgbClr val="000000"/>
                </a:solidFill>
                <a:effectLst/>
                <a:latin typeface="Segoe UI Web (West European)"/>
              </a:rPr>
              <a:t>» Influencing and pushing is payable control place and Order is no longer potentially networked rather than hierarchical Structures. </a:t>
            </a:r>
          </a:p>
          <a:p>
            <a:endParaRPr lang="en-GB" b="0" i="0" dirty="0">
              <a:solidFill>
                <a:srgbClr val="000000"/>
              </a:solidFill>
              <a:effectLst/>
              <a:latin typeface="Segoe UI Web (West European)"/>
            </a:endParaRPr>
          </a:p>
          <a:p>
            <a:r>
              <a:rPr lang="en-GB" b="0" i="0" dirty="0">
                <a:solidFill>
                  <a:srgbClr val="000000"/>
                </a:solidFill>
                <a:effectLst/>
                <a:latin typeface="Segoe UI Web (West European)"/>
              </a:rPr>
              <a:t>» Apportioned leadership necessary where all it has a part to play in a larger whole.</a:t>
            </a:r>
            <a:endParaRPr lang="en-GB" dirty="0"/>
          </a:p>
          <a:p>
            <a:endParaRPr lang="en-GB" dirty="0"/>
          </a:p>
        </p:txBody>
      </p:sp>
      <p:sp>
        <p:nvSpPr>
          <p:cNvPr id="4" name="Slide Number Placeholder 3"/>
          <p:cNvSpPr>
            <a:spLocks noGrp="1"/>
          </p:cNvSpPr>
          <p:nvPr>
            <p:ph type="sldNum" sz="quarter" idx="5"/>
          </p:nvPr>
        </p:nvSpPr>
        <p:spPr/>
        <p:txBody>
          <a:bodyPr/>
          <a:lstStyle/>
          <a:p>
            <a:fld id="{DA623A80-8829-4835-8689-07854B573487}" type="slidenum">
              <a:rPr lang="en-GB" smtClean="0"/>
              <a:t>14</a:t>
            </a:fld>
            <a:endParaRPr lang="en-GB"/>
          </a:p>
        </p:txBody>
      </p:sp>
    </p:spTree>
    <p:extLst>
      <p:ext uri="{BB962C8B-B14F-4D97-AF65-F5344CB8AC3E}">
        <p14:creationId xmlns:p14="http://schemas.microsoft.com/office/powerpoint/2010/main" val="815222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15</a:t>
            </a:fld>
            <a:endParaRPr lang="en-GB"/>
          </a:p>
        </p:txBody>
      </p:sp>
    </p:spTree>
    <p:extLst>
      <p:ext uri="{BB962C8B-B14F-4D97-AF65-F5344CB8AC3E}">
        <p14:creationId xmlns:p14="http://schemas.microsoft.com/office/powerpoint/2010/main" val="273108033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16</a:t>
            </a:fld>
            <a:endParaRPr lang="en-GB"/>
          </a:p>
        </p:txBody>
      </p:sp>
    </p:spTree>
    <p:extLst>
      <p:ext uri="{BB962C8B-B14F-4D97-AF65-F5344CB8AC3E}">
        <p14:creationId xmlns:p14="http://schemas.microsoft.com/office/powerpoint/2010/main" val="334820502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t>
            </a:r>
            <a:r>
              <a:rPr lang="en-GB" dirty="0">
                <a:hlinkClick r:id="rId3"/>
              </a:rPr>
              <a:t>invention</a:t>
            </a:r>
            <a:r>
              <a:rPr lang="en-GB" dirty="0"/>
              <a:t> of play </a:t>
            </a:r>
            <a:r>
              <a:rPr lang="en-GB" dirty="0">
                <a:hlinkClick r:id="rId3"/>
              </a:rPr>
              <a:t>dough</a:t>
            </a:r>
            <a:r>
              <a:rPr lang="en-GB" dirty="0"/>
              <a:t> was actually a </a:t>
            </a:r>
            <a:r>
              <a:rPr lang="en-GB" dirty="0">
                <a:hlinkClick r:id="rId3"/>
              </a:rPr>
              <a:t>fortunate</a:t>
            </a:r>
            <a:r>
              <a:rPr lang="en-GB" dirty="0"/>
              <a:t> </a:t>
            </a:r>
            <a:r>
              <a:rPr lang="en-GB" dirty="0">
                <a:hlinkClick r:id="rId3"/>
              </a:rPr>
              <a:t>accident</a:t>
            </a:r>
            <a:r>
              <a:rPr lang="en-GB" dirty="0"/>
              <a:t>. Way back in the 1930s, Noah </a:t>
            </a:r>
            <a:r>
              <a:rPr lang="en-GB" dirty="0" err="1"/>
              <a:t>McVicker</a:t>
            </a:r>
            <a:r>
              <a:rPr lang="en-GB" dirty="0"/>
              <a:t> created a substance that looked like </a:t>
            </a:r>
            <a:r>
              <a:rPr lang="en-GB" dirty="0">
                <a:hlinkClick r:id="rId3"/>
              </a:rPr>
              <a:t>putty</a:t>
            </a:r>
            <a:r>
              <a:rPr lang="en-GB" dirty="0"/>
              <a:t> out of flour, water, salt, </a:t>
            </a:r>
            <a:r>
              <a:rPr lang="en-GB" dirty="0">
                <a:hlinkClick r:id="rId3"/>
              </a:rPr>
              <a:t>boric acid</a:t>
            </a:r>
            <a:r>
              <a:rPr lang="en-GB" dirty="0"/>
              <a:t> and </a:t>
            </a:r>
            <a:r>
              <a:rPr lang="en-GB" dirty="0">
                <a:hlinkClick r:id="rId3"/>
              </a:rPr>
              <a:t>mineral</a:t>
            </a:r>
            <a:r>
              <a:rPr lang="en-GB" dirty="0"/>
              <a:t> oil. His family's soap company — </a:t>
            </a:r>
            <a:r>
              <a:rPr lang="en-GB" dirty="0" err="1"/>
              <a:t>Kutol</a:t>
            </a:r>
            <a:r>
              <a:rPr lang="en-GB" dirty="0"/>
              <a:t> Products — in Cincinnati, Ohio, marketed his creation as </a:t>
            </a:r>
            <a:r>
              <a:rPr lang="en-GB" dirty="0">
                <a:hlinkClick r:id="rId3"/>
              </a:rPr>
              <a:t>wallpaper</a:t>
            </a:r>
            <a:r>
              <a:rPr lang="en-GB" dirty="0"/>
              <a:t> cleaner!</a:t>
            </a:r>
          </a:p>
          <a:p>
            <a:r>
              <a:rPr lang="en-GB" dirty="0" err="1"/>
              <a:t>McVicker's</a:t>
            </a:r>
            <a:r>
              <a:rPr lang="en-GB" dirty="0"/>
              <a:t> special </a:t>
            </a:r>
            <a:r>
              <a:rPr lang="en-GB" dirty="0">
                <a:hlinkClick r:id="rId3"/>
              </a:rPr>
              <a:t>putty</a:t>
            </a:r>
            <a:r>
              <a:rPr lang="en-GB" dirty="0"/>
              <a:t>-like substance was an excellent </a:t>
            </a:r>
            <a:r>
              <a:rPr lang="en-GB" dirty="0">
                <a:hlinkClick r:id="rId3"/>
              </a:rPr>
              <a:t>wallpaper</a:t>
            </a:r>
            <a:r>
              <a:rPr lang="en-GB" dirty="0"/>
              <a:t> cleaner, because it didn't contain any </a:t>
            </a:r>
            <a:r>
              <a:rPr lang="en-GB" dirty="0">
                <a:hlinkClick r:id="rId3"/>
              </a:rPr>
              <a:t>toxic</a:t>
            </a:r>
            <a:r>
              <a:rPr lang="en-GB" dirty="0"/>
              <a:t> chemicals, could be reused and would not stain the </a:t>
            </a:r>
            <a:r>
              <a:rPr lang="en-GB" dirty="0">
                <a:hlinkClick r:id="rId3"/>
              </a:rPr>
              <a:t>wallpaper</a:t>
            </a:r>
            <a:r>
              <a:rPr lang="en-GB" dirty="0"/>
              <a:t>. Eventually, teachers learned that the </a:t>
            </a:r>
            <a:r>
              <a:rPr lang="en-GB" dirty="0">
                <a:hlinkClick r:id="rId3"/>
              </a:rPr>
              <a:t>wallpaper</a:t>
            </a:r>
            <a:r>
              <a:rPr lang="en-GB" dirty="0"/>
              <a:t> cleaner could be used as a </a:t>
            </a:r>
            <a:r>
              <a:rPr lang="en-GB" dirty="0" err="1">
                <a:hlinkClick r:id="rId3"/>
              </a:rPr>
              <a:t>modeling</a:t>
            </a:r>
            <a:r>
              <a:rPr lang="en-GB" dirty="0"/>
              <a:t> </a:t>
            </a:r>
            <a:r>
              <a:rPr lang="en-GB" dirty="0">
                <a:hlinkClick r:id="rId3"/>
              </a:rPr>
              <a:t>compound</a:t>
            </a:r>
            <a:r>
              <a:rPr lang="en-GB" dirty="0"/>
              <a:t> to make art and craft projects at school.</a:t>
            </a:r>
          </a:p>
          <a:p>
            <a:r>
              <a:rPr lang="en-GB" dirty="0"/>
              <a:t>It wasn't until after World War II that Noah </a:t>
            </a:r>
            <a:r>
              <a:rPr lang="en-GB" dirty="0" err="1"/>
              <a:t>McVicker's</a:t>
            </a:r>
            <a:r>
              <a:rPr lang="en-GB" dirty="0"/>
              <a:t> nephew, Joseph </a:t>
            </a:r>
            <a:r>
              <a:rPr lang="en-GB" dirty="0" err="1"/>
              <a:t>McVicker</a:t>
            </a:r>
            <a:r>
              <a:rPr lang="en-GB" dirty="0"/>
              <a:t>, joined the company and learned that their </a:t>
            </a:r>
            <a:r>
              <a:rPr lang="en-GB" dirty="0">
                <a:hlinkClick r:id="rId3"/>
              </a:rPr>
              <a:t>wallpaper</a:t>
            </a:r>
            <a:r>
              <a:rPr lang="en-GB" dirty="0"/>
              <a:t> cleaner was being used for arts and crafts in schools. Joseph thought it would be a good idea to give the product a new name — Play-</a:t>
            </a:r>
            <a:r>
              <a:rPr lang="en-GB" dirty="0" err="1"/>
              <a:t>Doh</a:t>
            </a:r>
            <a:r>
              <a:rPr lang="en-GB" baseline="30000" dirty="0"/>
              <a:t>®</a:t>
            </a:r>
            <a:r>
              <a:rPr lang="en-GB" dirty="0"/>
              <a:t> — and </a:t>
            </a:r>
            <a:r>
              <a:rPr lang="en-GB" dirty="0">
                <a:hlinkClick r:id="rId3"/>
              </a:rPr>
              <a:t>market</a:t>
            </a:r>
            <a:r>
              <a:rPr lang="en-GB" dirty="0"/>
              <a:t> it to schools, teachers and department stores.</a:t>
            </a:r>
          </a:p>
          <a:p>
            <a:r>
              <a:rPr lang="en-GB" dirty="0"/>
              <a:t>The new product was an immediate success. In 1956, the </a:t>
            </a:r>
            <a:r>
              <a:rPr lang="en-GB" dirty="0" err="1"/>
              <a:t>McVickers</a:t>
            </a:r>
            <a:r>
              <a:rPr lang="en-GB" dirty="0"/>
              <a:t> started the Rainbow Crafts Company to make and sell Play-</a:t>
            </a:r>
            <a:r>
              <a:rPr lang="en-GB" dirty="0" err="1"/>
              <a:t>Doh</a:t>
            </a:r>
            <a:r>
              <a:rPr lang="en-GB" baseline="30000" dirty="0"/>
              <a:t>®</a:t>
            </a:r>
            <a:r>
              <a:rPr lang="en-GB" dirty="0"/>
              <a:t>. Macy's in New York and Marshall Field's in Chicago began selling the product. The new company also began to </a:t>
            </a:r>
            <a:r>
              <a:rPr lang="en-GB" dirty="0">
                <a:hlinkClick r:id="rId3"/>
              </a:rPr>
              <a:t>advertise</a:t>
            </a:r>
            <a:r>
              <a:rPr lang="en-GB" dirty="0"/>
              <a:t> the product on popular children's television shows, such as </a:t>
            </a:r>
            <a:r>
              <a:rPr lang="en-GB" i="1" dirty="0"/>
              <a:t>Captain Kangaroo</a:t>
            </a:r>
            <a:r>
              <a:rPr lang="en-GB" dirty="0"/>
              <a:t>. Within one year, its sales had already reached almost $3 million!</a:t>
            </a:r>
          </a:p>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17</a:t>
            </a:fld>
            <a:endParaRPr lang="en-GB"/>
          </a:p>
        </p:txBody>
      </p:sp>
    </p:spTree>
    <p:extLst>
      <p:ext uri="{BB962C8B-B14F-4D97-AF65-F5344CB8AC3E}">
        <p14:creationId xmlns:p14="http://schemas.microsoft.com/office/powerpoint/2010/main" val="231135168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Fuzzy Felt was invented by Lois Allan of the UK during the Second World War. Lois was helping the war effort by cutting felt gaskets for tanks and other military vehicles, when she discovered the entertainment potential of the felt offcuts! So, what amounted to little more than a bunch of cheap cut-offs has become an iconic toy of our time.</a:t>
            </a:r>
          </a:p>
        </p:txBody>
      </p:sp>
      <p:sp>
        <p:nvSpPr>
          <p:cNvPr id="4" name="Slide Number Placeholder 3"/>
          <p:cNvSpPr>
            <a:spLocks noGrp="1"/>
          </p:cNvSpPr>
          <p:nvPr>
            <p:ph type="sldNum" sz="quarter" idx="10"/>
          </p:nvPr>
        </p:nvSpPr>
        <p:spPr/>
        <p:txBody>
          <a:bodyPr/>
          <a:lstStyle/>
          <a:p>
            <a:fld id="{41E304AC-9FB3-44B6-B40A-869B48AC1C9B}" type="slidenum">
              <a:rPr lang="en-GB" smtClean="0"/>
              <a:t>18</a:t>
            </a:fld>
            <a:endParaRPr lang="en-GB"/>
          </a:p>
        </p:txBody>
      </p:sp>
    </p:spTree>
    <p:extLst>
      <p:ext uri="{BB962C8B-B14F-4D97-AF65-F5344CB8AC3E}">
        <p14:creationId xmlns:p14="http://schemas.microsoft.com/office/powerpoint/2010/main" val="298009476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Lego Group got its start in the carpentry workshop of </a:t>
            </a:r>
            <a:r>
              <a:rPr lang="en-GB" b="1" dirty="0"/>
              <a:t>Ole Kirk Christiansen</a:t>
            </a:r>
            <a:r>
              <a:rPr lang="en-GB" dirty="0"/>
              <a:t>. He started making wooden toys in 1932. He began calling his company “Lego" in 1934, based upon the Danish phrase </a:t>
            </a:r>
            <a:r>
              <a:rPr lang="en-GB" b="1" dirty="0"/>
              <a:t>leg </a:t>
            </a:r>
            <a:r>
              <a:rPr lang="en-GB" b="1" dirty="0" err="1"/>
              <a:t>godt</a:t>
            </a:r>
            <a:r>
              <a:rPr lang="en-GB" dirty="0"/>
              <a:t>, which means “play well." The Lego Group began making its famous plastic interlocking blocks in </a:t>
            </a:r>
            <a:r>
              <a:rPr lang="en-GB" b="1" dirty="0"/>
              <a:t>1949.</a:t>
            </a:r>
          </a:p>
        </p:txBody>
      </p:sp>
      <p:sp>
        <p:nvSpPr>
          <p:cNvPr id="4" name="Slide Number Placeholder 3"/>
          <p:cNvSpPr>
            <a:spLocks noGrp="1"/>
          </p:cNvSpPr>
          <p:nvPr>
            <p:ph type="sldNum" sz="quarter" idx="10"/>
          </p:nvPr>
        </p:nvSpPr>
        <p:spPr/>
        <p:txBody>
          <a:bodyPr/>
          <a:lstStyle/>
          <a:p>
            <a:fld id="{41E304AC-9FB3-44B6-B40A-869B48AC1C9B}" type="slidenum">
              <a:rPr lang="en-GB" smtClean="0"/>
              <a:t>19</a:t>
            </a:fld>
            <a:endParaRPr lang="en-GB"/>
          </a:p>
        </p:txBody>
      </p:sp>
    </p:spTree>
    <p:extLst>
      <p:ext uri="{BB962C8B-B14F-4D97-AF65-F5344CB8AC3E}">
        <p14:creationId xmlns:p14="http://schemas.microsoft.com/office/powerpoint/2010/main" val="200300991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20</a:t>
            </a:fld>
            <a:endParaRPr lang="en-GB"/>
          </a:p>
        </p:txBody>
      </p:sp>
    </p:spTree>
    <p:extLst>
      <p:ext uri="{BB962C8B-B14F-4D97-AF65-F5344CB8AC3E}">
        <p14:creationId xmlns:p14="http://schemas.microsoft.com/office/powerpoint/2010/main" val="251374691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10102">
              <a:defRPr/>
            </a:pPr>
            <a:r>
              <a:rPr lang="en-GB" dirty="0">
                <a:solidFill>
                  <a:srgbClr val="FF0000"/>
                </a:solidFill>
              </a:rPr>
              <a:t>In</a:t>
            </a:r>
            <a:r>
              <a:rPr lang="en-GB" dirty="0"/>
              <a:t> </a:t>
            </a:r>
            <a:r>
              <a:rPr lang="en-GB" b="1" dirty="0"/>
              <a:t>1837</a:t>
            </a:r>
            <a:r>
              <a:rPr lang="en-GB" dirty="0"/>
              <a:t> Friedrich Froebel founded his own school and called it "kindergarten," or the children's garden.</a:t>
            </a:r>
          </a:p>
          <a:p>
            <a:endParaRPr lang="en-GB" dirty="0"/>
          </a:p>
          <a:p>
            <a:r>
              <a:rPr lang="en-GB" dirty="0"/>
              <a:t>Gifts and Occupations – Natural materials</a:t>
            </a:r>
          </a:p>
        </p:txBody>
      </p:sp>
      <p:sp>
        <p:nvSpPr>
          <p:cNvPr id="4" name="Slide Number Placeholder 3"/>
          <p:cNvSpPr>
            <a:spLocks noGrp="1"/>
          </p:cNvSpPr>
          <p:nvPr>
            <p:ph type="sldNum" sz="quarter" idx="10"/>
          </p:nvPr>
        </p:nvSpPr>
        <p:spPr/>
        <p:txBody>
          <a:bodyPr/>
          <a:lstStyle/>
          <a:p>
            <a:fld id="{41E304AC-9FB3-44B6-B40A-869B48AC1C9B}" type="slidenum">
              <a:rPr lang="en-GB" smtClean="0"/>
              <a:t>21</a:t>
            </a:fld>
            <a:endParaRPr lang="en-GB"/>
          </a:p>
        </p:txBody>
      </p:sp>
    </p:spTree>
    <p:extLst>
      <p:ext uri="{BB962C8B-B14F-4D97-AF65-F5344CB8AC3E}">
        <p14:creationId xmlns:p14="http://schemas.microsoft.com/office/powerpoint/2010/main" val="178487755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Set up the First Open Air Nursery in Deptford in London – now visited by thousands from across the world.</a:t>
            </a:r>
          </a:p>
          <a:p>
            <a:r>
              <a:rPr lang="en-GB" dirty="0"/>
              <a:t>Social enterprise</a:t>
            </a:r>
          </a:p>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22</a:t>
            </a:fld>
            <a:endParaRPr lang="en-GB"/>
          </a:p>
        </p:txBody>
      </p:sp>
    </p:spTree>
    <p:extLst>
      <p:ext uri="{BB962C8B-B14F-4D97-AF65-F5344CB8AC3E}">
        <p14:creationId xmlns:p14="http://schemas.microsoft.com/office/powerpoint/2010/main" val="238882771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Italian Doctor who focussed on the importance of the health, well-being and education of Italy’s most deprived children in Naples.</a:t>
            </a:r>
          </a:p>
        </p:txBody>
      </p:sp>
      <p:sp>
        <p:nvSpPr>
          <p:cNvPr id="4" name="Slide Number Placeholder 3"/>
          <p:cNvSpPr>
            <a:spLocks noGrp="1"/>
          </p:cNvSpPr>
          <p:nvPr>
            <p:ph type="sldNum" sz="quarter" idx="10"/>
          </p:nvPr>
        </p:nvSpPr>
        <p:spPr/>
        <p:txBody>
          <a:bodyPr/>
          <a:lstStyle/>
          <a:p>
            <a:fld id="{41E304AC-9FB3-44B6-B40A-869B48AC1C9B}" type="slidenum">
              <a:rPr lang="en-GB" smtClean="0"/>
              <a:t>23</a:t>
            </a:fld>
            <a:endParaRPr lang="en-GB"/>
          </a:p>
        </p:txBody>
      </p:sp>
    </p:spTree>
    <p:extLst>
      <p:ext uri="{BB962C8B-B14F-4D97-AF65-F5344CB8AC3E}">
        <p14:creationId xmlns:p14="http://schemas.microsoft.com/office/powerpoint/2010/main" val="6295638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Maria Montessori introduced the concept of small furniture, small resources. What a money spinner for businesses! </a:t>
            </a:r>
          </a:p>
        </p:txBody>
      </p:sp>
      <p:sp>
        <p:nvSpPr>
          <p:cNvPr id="4" name="Slide Number Placeholder 3"/>
          <p:cNvSpPr>
            <a:spLocks noGrp="1"/>
          </p:cNvSpPr>
          <p:nvPr>
            <p:ph type="sldNum" sz="quarter" idx="10"/>
          </p:nvPr>
        </p:nvSpPr>
        <p:spPr/>
        <p:txBody>
          <a:bodyPr/>
          <a:lstStyle/>
          <a:p>
            <a:fld id="{41E304AC-9FB3-44B6-B40A-869B48AC1C9B}" type="slidenum">
              <a:rPr lang="en-GB" smtClean="0"/>
              <a:t>24</a:t>
            </a:fld>
            <a:endParaRPr lang="en-GB"/>
          </a:p>
        </p:txBody>
      </p:sp>
    </p:spTree>
    <p:extLst>
      <p:ext uri="{BB962C8B-B14F-4D97-AF65-F5344CB8AC3E}">
        <p14:creationId xmlns:p14="http://schemas.microsoft.com/office/powerpoint/2010/main" val="121952727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Elinor </a:t>
            </a:r>
            <a:r>
              <a:rPr lang="en-GB" dirty="0" err="1"/>
              <a:t>Goldschmied</a:t>
            </a:r>
            <a:r>
              <a:rPr lang="en-GB" dirty="0"/>
              <a:t> died in 2009 at the age of 98. She was born in rural Gloucestershire and went on to study mental health at the London School of Economics. During the war, she worked with refugee and evacuated children, and after the war helped to transform the day nurseries and orphanages of Milan, Italy.</a:t>
            </a:r>
          </a:p>
          <a:p>
            <a:r>
              <a:rPr lang="en-GB" dirty="0"/>
              <a:t>In the UK, her last full-time job was as principal education social worker for the Inner London Education Authority, but arguably her greatest contributions to early years practice came after her retirement when she continued to work as a consultant to childcare services in England, Scotland, Italy and Spain.</a:t>
            </a:r>
          </a:p>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25</a:t>
            </a:fld>
            <a:endParaRPr lang="en-GB"/>
          </a:p>
        </p:txBody>
      </p:sp>
    </p:spTree>
    <p:extLst>
      <p:ext uri="{BB962C8B-B14F-4D97-AF65-F5344CB8AC3E}">
        <p14:creationId xmlns:p14="http://schemas.microsoft.com/office/powerpoint/2010/main" val="203865131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1C2124"/>
                </a:solidFill>
                <a:effectLst/>
                <a:latin typeface="mr-eaves-modern"/>
              </a:rPr>
              <a:t>Founded by Lyndsey </a:t>
            </a:r>
            <a:r>
              <a:rPr lang="en-GB" b="0" i="0" dirty="0" err="1">
                <a:solidFill>
                  <a:srgbClr val="1C2124"/>
                </a:solidFill>
                <a:effectLst/>
                <a:latin typeface="mr-eaves-modern"/>
              </a:rPr>
              <a:t>Hellyn</a:t>
            </a:r>
            <a:r>
              <a:rPr lang="en-GB" b="0" i="0" dirty="0">
                <a:solidFill>
                  <a:srgbClr val="1C2124"/>
                </a:solidFill>
                <a:effectLst/>
                <a:latin typeface="mr-eaves-modern"/>
              </a:rPr>
              <a:t> and Stephanie Bennett in 2017, The Curiosity Approach® is a modern-day Early Childhood Education method, driven by active learning and critical thinking. Lyndsey states that, in founding The Curiosity Approach®, both women wished to “create a generation of thinkers, doers, and investigators”.</a:t>
            </a:r>
          </a:p>
          <a:p>
            <a:pPr algn="l"/>
            <a:r>
              <a:rPr lang="en-GB" b="0" i="0" dirty="0">
                <a:solidFill>
                  <a:srgbClr val="1C2124"/>
                </a:solidFill>
                <a:effectLst/>
                <a:latin typeface="mr-eaves-modern"/>
              </a:rPr>
              <a:t>The co-founders formed their unique approach to the early years by taking inspiration from many different sources. Bennett states that The Curiosity Approach® is “a beautiful recipe book of the teachings of all the great early years pioneers, including Maria Montessori, Reggio Emilia, Rudolf Steiner, and Emmi </a:t>
            </a:r>
            <a:r>
              <a:rPr lang="en-GB" b="0" i="0" dirty="0" err="1">
                <a:solidFill>
                  <a:srgbClr val="1C2124"/>
                </a:solidFill>
                <a:effectLst/>
                <a:latin typeface="mr-eaves-modern"/>
              </a:rPr>
              <a:t>Pikler</a:t>
            </a:r>
            <a:r>
              <a:rPr lang="en-GB" b="0" i="0" dirty="0">
                <a:solidFill>
                  <a:srgbClr val="1C2124"/>
                </a:solidFill>
                <a:effectLst/>
                <a:latin typeface="mr-eaves-modern"/>
              </a:rPr>
              <a:t>”.</a:t>
            </a:r>
          </a:p>
          <a:p>
            <a:pPr algn="l"/>
            <a:endParaRPr lang="en-GB" b="0" i="0" dirty="0">
              <a:solidFill>
                <a:srgbClr val="1C2124"/>
              </a:solidFill>
              <a:effectLst/>
              <a:latin typeface="mr-eaves-modern"/>
            </a:endParaRPr>
          </a:p>
          <a:p>
            <a:endParaRPr lang="en-GB" dirty="0"/>
          </a:p>
        </p:txBody>
      </p:sp>
      <p:sp>
        <p:nvSpPr>
          <p:cNvPr id="4" name="Slide Number Placeholder 3"/>
          <p:cNvSpPr>
            <a:spLocks noGrp="1"/>
          </p:cNvSpPr>
          <p:nvPr>
            <p:ph type="sldNum" sz="quarter" idx="5"/>
          </p:nvPr>
        </p:nvSpPr>
        <p:spPr/>
        <p:txBody>
          <a:bodyPr/>
          <a:lstStyle/>
          <a:p>
            <a:fld id="{DA623A80-8829-4835-8689-07854B573487}" type="slidenum">
              <a:rPr lang="en-GB" smtClean="0"/>
              <a:t>26</a:t>
            </a:fld>
            <a:endParaRPr lang="en-GB"/>
          </a:p>
        </p:txBody>
      </p:sp>
    </p:spTree>
    <p:extLst>
      <p:ext uri="{BB962C8B-B14F-4D97-AF65-F5344CB8AC3E}">
        <p14:creationId xmlns:p14="http://schemas.microsoft.com/office/powerpoint/2010/main" val="64706252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FFFFFF"/>
                </a:solidFill>
                <a:effectLst/>
                <a:latin typeface="Poppins" panose="00000500000000000000" pitchFamily="2" charset="0"/>
              </a:rPr>
              <a:t>Liz Pemberton (she/her) is an award winning early years anti-racist trainer and consultant.. Her company, The Black Nursery Manager Ltd, focuses on providing tailored support working closely with Local Authorities, early years organisations, Primary school teachers and a range of other professionals in the sector to promote the best anti-racist practice. With over 16 years in the education sector, Liz’s roles have included Secondary School Teacher (QTS), public speaker and Nursery Manager. This has enabled her to teach, manage, support and educate early years students, practitioners and professionals in a variety of forums.</a:t>
            </a:r>
          </a:p>
          <a:p>
            <a:pPr algn="l"/>
            <a:r>
              <a:rPr lang="en-GB" b="0" i="0" dirty="0">
                <a:solidFill>
                  <a:srgbClr val="000000"/>
                </a:solidFill>
                <a:effectLst/>
                <a:latin typeface="Poppins" panose="00000500000000000000" pitchFamily="2" charset="0"/>
              </a:rPr>
              <a:t>Before the national lockdown Liz was the manager of a 46-place private day nursery, which was part of a small family owned chain of 3 Early Years settings based in Birmingham. With children on roll who were predominantly of Black African-Caribbean heritage, Liz ensured that as it was rooted in a community that she is a part of it would be more than a place to drop children off. Liz knew that along with her various teams over the years they had a greater set of responsibilities to the children and families than to operate as just a nursery. With an acute awareness of the wider impact of systemic racism within society, the nursery evolved into a community-based hub providing authentic and culturally compatible support for hundreds of children and families. Liz prided herself on developing multiple teams of extremely committed professionals who had developed specific pedagogy under her tutelage and leadership, providing care within an anti-racist framework. The 4 E’s of the anti-racist framework are something that she believes all Early Years environments should foster :</a:t>
            </a:r>
          </a:p>
          <a:p>
            <a:pPr algn="l"/>
            <a:r>
              <a:rPr lang="en-GB" b="1" i="0" dirty="0">
                <a:solidFill>
                  <a:srgbClr val="000000"/>
                </a:solidFill>
                <a:effectLst/>
                <a:latin typeface="Poppins" panose="00000500000000000000" pitchFamily="2" charset="0"/>
              </a:rPr>
              <a:t>Embrace </a:t>
            </a:r>
            <a:r>
              <a:rPr lang="en-GB" b="0" i="0" dirty="0">
                <a:solidFill>
                  <a:srgbClr val="000000"/>
                </a:solidFill>
                <a:effectLst/>
                <a:latin typeface="Poppins" panose="00000500000000000000" pitchFamily="2" charset="0"/>
              </a:rPr>
              <a:t>all children’s racial, cultural and religious backgrounds.</a:t>
            </a:r>
          </a:p>
          <a:p>
            <a:pPr algn="l"/>
            <a:r>
              <a:rPr lang="en-GB" b="1" i="0" dirty="0">
                <a:solidFill>
                  <a:srgbClr val="000000"/>
                </a:solidFill>
                <a:effectLst/>
                <a:latin typeface="Poppins" panose="00000500000000000000" pitchFamily="2" charset="0"/>
              </a:rPr>
              <a:t>Embed </a:t>
            </a:r>
            <a:r>
              <a:rPr lang="en-GB" b="0" i="0" dirty="0">
                <a:solidFill>
                  <a:srgbClr val="000000"/>
                </a:solidFill>
                <a:effectLst/>
                <a:latin typeface="Poppins" panose="00000500000000000000" pitchFamily="2" charset="0"/>
              </a:rPr>
              <a:t>a culture of belonging and value amongst practitioners and children.</a:t>
            </a:r>
          </a:p>
          <a:p>
            <a:pPr algn="l"/>
            <a:r>
              <a:rPr lang="en-GB" b="1" i="0" dirty="0">
                <a:solidFill>
                  <a:srgbClr val="000000"/>
                </a:solidFill>
                <a:effectLst/>
                <a:latin typeface="Poppins" panose="00000500000000000000" pitchFamily="2" charset="0"/>
              </a:rPr>
              <a:t>Ensure </a:t>
            </a:r>
            <a:r>
              <a:rPr lang="en-GB" b="0" i="0" dirty="0">
                <a:solidFill>
                  <a:srgbClr val="000000"/>
                </a:solidFill>
                <a:effectLst/>
                <a:latin typeface="Poppins" panose="00000500000000000000" pitchFamily="2" charset="0"/>
              </a:rPr>
              <a:t>that practice is culturally sensitive and that the child is positioned as the expert of their own identity.</a:t>
            </a:r>
          </a:p>
          <a:p>
            <a:pPr algn="l"/>
            <a:r>
              <a:rPr lang="en-GB" b="1" i="0" dirty="0">
                <a:solidFill>
                  <a:srgbClr val="000000"/>
                </a:solidFill>
                <a:effectLst/>
                <a:latin typeface="Poppins" panose="00000500000000000000" pitchFamily="2" charset="0"/>
              </a:rPr>
              <a:t>Extend </a:t>
            </a:r>
            <a:r>
              <a:rPr lang="en-GB" b="0" i="0" dirty="0">
                <a:solidFill>
                  <a:srgbClr val="000000"/>
                </a:solidFill>
                <a:effectLst/>
                <a:latin typeface="Poppins" panose="00000500000000000000" pitchFamily="2" charset="0"/>
              </a:rPr>
              <a:t>learning opportunities for the child by showing interest, expanding conversations and using culturally appropriate resources.</a:t>
            </a:r>
          </a:p>
          <a:p>
            <a:pPr algn="l"/>
            <a:r>
              <a:rPr lang="en-GB" b="0" i="0" dirty="0">
                <a:solidFill>
                  <a:srgbClr val="000000"/>
                </a:solidFill>
                <a:effectLst/>
                <a:latin typeface="Poppins" panose="00000500000000000000" pitchFamily="2" charset="0"/>
              </a:rPr>
              <a:t>Liz is also a qualified secondary school teacher who taught Childcare, Health &amp; Social Care and Drama in a girls’ school where the Black African-Caribbean and South Asian heritage student populations were over-represented. This was particularly poignant as the teaching and pastoral staff were not. Liz’s presence made a difference to the pupils. She was recognised as an Outstanding teacher when she qualified and gained excellent results for pupil engagement and raising aspirations, as she brought her unique industry knowledge and personal dynamic approach to education for students. In turn, she helped develop some of the best practitioners for the Early Years sector and most dedicated young women who went on to pursue their dreams.</a:t>
            </a:r>
          </a:p>
          <a:p>
            <a:pPr algn="l"/>
            <a:r>
              <a:rPr lang="en-GB" b="0" i="0" dirty="0">
                <a:solidFill>
                  <a:srgbClr val="000000"/>
                </a:solidFill>
                <a:effectLst/>
                <a:latin typeface="Poppins" panose="00000500000000000000" pitchFamily="2" charset="0"/>
              </a:rPr>
              <a:t>Liz has also taught and lectured on the outcomes of Black children and young people and holds a Master’s Degree in Early Childhood Studies. With her academic and professional background, Liz has become a recognised contributor and commentator on anti-racist practice in the Early Years sector. Liz also shares her knowledge with parents, caregivers and educators as </a:t>
            </a:r>
            <a:r>
              <a:rPr lang="en-GB" b="0" i="1" dirty="0">
                <a:solidFill>
                  <a:srgbClr val="000000"/>
                </a:solidFill>
                <a:effectLst/>
                <a:latin typeface="Poppins" panose="00000500000000000000" pitchFamily="2" charset="0"/>
              </a:rPr>
              <a:t>The Black Nursery Manager </a:t>
            </a:r>
            <a:r>
              <a:rPr lang="en-GB" b="0" i="0" dirty="0">
                <a:solidFill>
                  <a:srgbClr val="000000"/>
                </a:solidFill>
                <a:effectLst/>
                <a:latin typeface="Poppins" panose="00000500000000000000" pitchFamily="2" charset="0"/>
              </a:rPr>
              <a:t>on her social media platforms.</a:t>
            </a:r>
          </a:p>
          <a:p>
            <a:pPr algn="l"/>
            <a:r>
              <a:rPr lang="en-GB" b="0" i="0" dirty="0">
                <a:solidFill>
                  <a:srgbClr val="000000"/>
                </a:solidFill>
                <a:effectLst/>
                <a:latin typeface="Poppins" panose="00000500000000000000" pitchFamily="2" charset="0"/>
              </a:rPr>
              <a:t>Through her blogs, various pieces that she has written for early years publications and Instagram presence, Liz is able to share her perspective about the early years. Liz has worked in collaboration with nursery settings, local authorities, professional early years organisations and various working groups to develop policy and guidance in order to drive the focus towards the development of anti-racist pedagogy within the sector.</a:t>
            </a:r>
          </a:p>
          <a:p>
            <a:pPr algn="l"/>
            <a:r>
              <a:rPr lang="en-GB" b="0" i="0" dirty="0">
                <a:solidFill>
                  <a:srgbClr val="000000"/>
                </a:solidFill>
                <a:effectLst/>
                <a:latin typeface="Poppins" panose="00000500000000000000" pitchFamily="2" charset="0"/>
              </a:rPr>
              <a:t>Liz’s most recent accolades include being nominated as a finalist for trainer of the year for the 2022 Nursery World Awards, recognised by the Black Cultural Archives as one of their 2022 40x40 Future Leaders, winner of the 2022 Guardian Angel award at the </a:t>
            </a:r>
            <a:r>
              <a:rPr lang="en-GB" b="0" i="0" dirty="0" err="1">
                <a:solidFill>
                  <a:srgbClr val="000000"/>
                </a:solidFill>
                <a:effectLst/>
                <a:latin typeface="Poppins" panose="00000500000000000000" pitchFamily="2" charset="0"/>
              </a:rPr>
              <a:t>Glomama</a:t>
            </a:r>
            <a:r>
              <a:rPr lang="en-GB" b="0" i="0" dirty="0">
                <a:solidFill>
                  <a:srgbClr val="000000"/>
                </a:solidFill>
                <a:effectLst/>
                <a:latin typeface="Poppins" panose="00000500000000000000" pitchFamily="2" charset="0"/>
              </a:rPr>
              <a:t> Awards and in 2021 securing her place as the winner of the Community Unsung She-</a:t>
            </a:r>
            <a:r>
              <a:rPr lang="en-GB" b="0" i="0" dirty="0" err="1">
                <a:solidFill>
                  <a:srgbClr val="000000"/>
                </a:solidFill>
                <a:effectLst/>
                <a:latin typeface="Poppins" panose="00000500000000000000" pitchFamily="2" charset="0"/>
              </a:rPr>
              <a:t>ro</a:t>
            </a:r>
            <a:r>
              <a:rPr lang="en-GB" b="0" i="0" dirty="0">
                <a:solidFill>
                  <a:srgbClr val="000000"/>
                </a:solidFill>
                <a:effectLst/>
                <a:latin typeface="Poppins" panose="00000500000000000000" pitchFamily="2" charset="0"/>
              </a:rPr>
              <a:t> award at the Multicultural Business &amp; Community Champion Awards (</a:t>
            </a:r>
            <a:r>
              <a:rPr lang="en-GB" b="0" i="0" dirty="0" err="1">
                <a:solidFill>
                  <a:srgbClr val="000000"/>
                </a:solidFill>
                <a:effectLst/>
                <a:latin typeface="Poppins" panose="00000500000000000000" pitchFamily="2" charset="0"/>
              </a:rPr>
              <a:t>MBCC</a:t>
            </a:r>
            <a:r>
              <a:rPr lang="en-GB" b="0" i="0" dirty="0">
                <a:solidFill>
                  <a:srgbClr val="000000"/>
                </a:solidFill>
                <a:effectLst/>
                <a:latin typeface="Poppins" panose="00000500000000000000" pitchFamily="2" charset="0"/>
              </a:rPr>
              <a:t>). </a:t>
            </a:r>
          </a:p>
          <a:p>
            <a:endParaRPr lang="en-GB" dirty="0"/>
          </a:p>
        </p:txBody>
      </p:sp>
      <p:sp>
        <p:nvSpPr>
          <p:cNvPr id="4" name="Slide Number Placeholder 3"/>
          <p:cNvSpPr>
            <a:spLocks noGrp="1"/>
          </p:cNvSpPr>
          <p:nvPr>
            <p:ph type="sldNum" sz="quarter" idx="5"/>
          </p:nvPr>
        </p:nvSpPr>
        <p:spPr/>
        <p:txBody>
          <a:bodyPr/>
          <a:lstStyle/>
          <a:p>
            <a:fld id="{DA623A80-8829-4835-8689-07854B573487}" type="slidenum">
              <a:rPr lang="en-GB" smtClean="0"/>
              <a:t>27</a:t>
            </a:fld>
            <a:endParaRPr lang="en-GB"/>
          </a:p>
        </p:txBody>
      </p:sp>
    </p:spTree>
    <p:extLst>
      <p:ext uri="{BB962C8B-B14F-4D97-AF65-F5344CB8AC3E}">
        <p14:creationId xmlns:p14="http://schemas.microsoft.com/office/powerpoint/2010/main" val="177847325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00000"/>
                </a:solidFill>
                <a:effectLst/>
                <a:latin typeface="Arial" panose="020B0604020202020204" pitchFamily="34" charset="0"/>
              </a:rPr>
              <a:t>Prof Sally Grantham-McGregor has run many projects in low and middle income countries (LMIC) involving child nutrition and development and supervised many PhD/MSc students from LMICs. Prof Grantham-McGregor established a research group at the University of the West Indies which investigated the effects of malnutrition and deprivation on child development. The group designed low cost, feasible interventions and showed that a home visiting program in early childhood had sustained cognitive, educational, mental health and economic benefits up to 22 years of age. The group also ran trials on the effects of school feeding and deworming programs on the children’s cognition and school achievement.</a:t>
            </a:r>
          </a:p>
          <a:p>
            <a:pPr algn="l"/>
            <a:r>
              <a:rPr lang="en-GB" b="0" i="0" dirty="0">
                <a:solidFill>
                  <a:srgbClr val="000000"/>
                </a:solidFill>
                <a:effectLst/>
                <a:latin typeface="Arial" panose="020B0604020202020204" pitchFamily="34" charset="0"/>
              </a:rPr>
              <a:t>After moving to the Institute of Child Health, Prof Grantham-McGregor helped establish a similar child development research group at </a:t>
            </a:r>
            <a:r>
              <a:rPr lang="en-GB" b="0" i="0" dirty="0" err="1">
                <a:solidFill>
                  <a:srgbClr val="000000"/>
                </a:solidFill>
                <a:effectLst/>
                <a:latin typeface="Arial" panose="020B0604020202020204" pitchFamily="34" charset="0"/>
              </a:rPr>
              <a:t>icddr,b</a:t>
            </a:r>
            <a:r>
              <a:rPr lang="en-GB" b="0" i="0" dirty="0">
                <a:solidFill>
                  <a:srgbClr val="000000"/>
                </a:solidFill>
                <a:effectLst/>
                <a:latin typeface="Arial" panose="020B0604020202020204" pitchFamily="34" charset="0"/>
              </a:rPr>
              <a:t> in Bangladesh. The group has conducted many trials of psychosocial stimulation and different types of nutritional supplementation with disadvantaged children. The group also showed that poor children show deficits in cognition compared to better off families that are apparent from age 7 months and increase through to 6 years.</a:t>
            </a:r>
          </a:p>
          <a:p>
            <a:pPr algn="l"/>
            <a:r>
              <a:rPr lang="en-GB" b="0" i="0" dirty="0">
                <a:solidFill>
                  <a:srgbClr val="000000"/>
                </a:solidFill>
                <a:effectLst/>
                <a:latin typeface="Arial" panose="020B0604020202020204" pitchFamily="34" charset="0"/>
              </a:rPr>
              <a:t>At the University of West Indies Prof Grantham-McGregor continues to collaborate with the Jamaican group now run by S Walker. They are currently running a 30 year follow up of the children who participated in an early childhood intervention, and are following the second generation of children born to the participants. The intervention used in these studies has recently been developed into a web package “Reach-Up” including all materials necessary to run a programme. The group tested the package in trials in Zimbabwe, Brazil, Guatemala and China. Trials have now been in 15 countries and it is being developed into national programs in Peru, China, Jamaica, and Bangladesh.</a:t>
            </a:r>
          </a:p>
          <a:p>
            <a:pPr algn="l"/>
            <a:endParaRPr lang="en-GB" b="0" i="0" dirty="0">
              <a:solidFill>
                <a:srgbClr val="000000"/>
              </a:solidFill>
              <a:effectLst/>
              <a:latin typeface="Arial" panose="020B0604020202020204" pitchFamily="34" charset="0"/>
            </a:endParaRPr>
          </a:p>
          <a:p>
            <a:pPr algn="l"/>
            <a:endParaRPr lang="en-GB" b="0" i="0" dirty="0">
              <a:solidFill>
                <a:srgbClr val="000000"/>
              </a:solidFill>
              <a:effectLst/>
              <a:latin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DA623A80-8829-4835-8689-07854B573487}" type="slidenum">
              <a:rPr lang="en-GB" smtClean="0"/>
              <a:t>28</a:t>
            </a:fld>
            <a:endParaRPr lang="en-GB"/>
          </a:p>
        </p:txBody>
      </p:sp>
    </p:spTree>
    <p:extLst>
      <p:ext uri="{BB962C8B-B14F-4D97-AF65-F5344CB8AC3E}">
        <p14:creationId xmlns:p14="http://schemas.microsoft.com/office/powerpoint/2010/main" val="350679770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525E66"/>
                </a:solidFill>
                <a:effectLst/>
                <a:latin typeface="Helvetica Neue"/>
              </a:rPr>
              <a:t>Katie started her business after finding that a lack of access to physiotherapy and physical activity sessions guided by healthcare professionals can be detrimental for children with disabilities in achieving their developmental milestones, noting how parents often struggle to continue the exercises at home.</a:t>
            </a:r>
          </a:p>
          <a:p>
            <a:pPr algn="l"/>
            <a:r>
              <a:rPr lang="en-GB" b="0" i="0" dirty="0">
                <a:solidFill>
                  <a:srgbClr val="525E66"/>
                </a:solidFill>
                <a:effectLst/>
                <a:latin typeface="Helvetica Neue"/>
              </a:rPr>
              <a:t>Moti Me includes a handheld device, mat and guidance app to support parents or caregivers and their child with special needs to practice physio and carry out developmental exercises in the home environment.</a:t>
            </a:r>
          </a:p>
          <a:p>
            <a:endParaRPr lang="en-GB" dirty="0"/>
          </a:p>
          <a:p>
            <a:endParaRPr lang="en-GB" dirty="0"/>
          </a:p>
        </p:txBody>
      </p:sp>
      <p:sp>
        <p:nvSpPr>
          <p:cNvPr id="4" name="Slide Number Placeholder 3"/>
          <p:cNvSpPr>
            <a:spLocks noGrp="1"/>
          </p:cNvSpPr>
          <p:nvPr>
            <p:ph type="sldNum" sz="quarter" idx="5"/>
          </p:nvPr>
        </p:nvSpPr>
        <p:spPr/>
        <p:txBody>
          <a:bodyPr/>
          <a:lstStyle/>
          <a:p>
            <a:fld id="{DA623A80-8829-4835-8689-07854B573487}" type="slidenum">
              <a:rPr lang="en-GB" smtClean="0"/>
              <a:t>29</a:t>
            </a:fld>
            <a:endParaRPr lang="en-GB"/>
          </a:p>
        </p:txBody>
      </p:sp>
    </p:spTree>
    <p:extLst>
      <p:ext uri="{BB962C8B-B14F-4D97-AF65-F5344CB8AC3E}">
        <p14:creationId xmlns:p14="http://schemas.microsoft.com/office/powerpoint/2010/main" val="156795550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1" i="0" dirty="0">
                <a:solidFill>
                  <a:srgbClr val="000000"/>
                </a:solidFill>
                <a:effectLst/>
                <a:latin typeface="Roboto" panose="02000000000000000000" pitchFamily="2" charset="0"/>
              </a:rPr>
              <a:t>Founder of Mums and Tea and Learning with </a:t>
            </a:r>
            <a:r>
              <a:rPr lang="en-GB" b="1" i="0" dirty="0" err="1">
                <a:solidFill>
                  <a:srgbClr val="000000"/>
                </a:solidFill>
                <a:effectLst/>
                <a:latin typeface="Roboto" panose="02000000000000000000" pitchFamily="2" charset="0"/>
              </a:rPr>
              <a:t>EZ</a:t>
            </a:r>
            <a:endParaRPr lang="en-GB" b="1" i="0" dirty="0">
              <a:solidFill>
                <a:srgbClr val="000000"/>
              </a:solidFill>
              <a:effectLst/>
              <a:latin typeface="Roboto" panose="02000000000000000000" pitchFamily="2" charset="0"/>
            </a:endParaRPr>
          </a:p>
          <a:p>
            <a:pPr algn="l" fontAlgn="base"/>
            <a:br>
              <a:rPr lang="en-GB" b="0" i="0" dirty="0">
                <a:solidFill>
                  <a:srgbClr val="000000"/>
                </a:solidFill>
                <a:effectLst/>
                <a:latin typeface="Roboto" panose="02000000000000000000" pitchFamily="2" charset="0"/>
              </a:rPr>
            </a:br>
            <a:r>
              <a:rPr lang="en-GB" b="0" i="0" dirty="0" err="1">
                <a:solidFill>
                  <a:srgbClr val="000000"/>
                </a:solidFill>
                <a:effectLst/>
                <a:latin typeface="Roboto" panose="02000000000000000000" pitchFamily="2" charset="0"/>
              </a:rPr>
              <a:t>Tinuke</a:t>
            </a:r>
            <a:r>
              <a:rPr lang="en-GB" b="0" i="0" dirty="0">
                <a:solidFill>
                  <a:srgbClr val="000000"/>
                </a:solidFill>
                <a:effectLst/>
                <a:latin typeface="Roboto" panose="02000000000000000000" pitchFamily="2" charset="0"/>
              </a:rPr>
              <a:t> is a mother of two children aged 4 and 2. She is the founder of Learning with </a:t>
            </a:r>
            <a:r>
              <a:rPr lang="en-GB" b="0" i="0" dirty="0" err="1">
                <a:solidFill>
                  <a:srgbClr val="000000"/>
                </a:solidFill>
                <a:effectLst/>
                <a:latin typeface="Roboto" panose="02000000000000000000" pitchFamily="2" charset="0"/>
              </a:rPr>
              <a:t>Ez</a:t>
            </a:r>
            <a:r>
              <a:rPr lang="en-GB" b="0" i="0" dirty="0">
                <a:solidFill>
                  <a:srgbClr val="000000"/>
                </a:solidFill>
                <a:effectLst/>
                <a:latin typeface="Roboto" panose="02000000000000000000" pitchFamily="2" charset="0"/>
              </a:rPr>
              <a:t> – specialising in diverse educational resources for children as well as Mums &amp; Tea – a social platform aimed at connecting Black mums together. She is also the co founder of Five X More CIC – an organisation campaigning for Black maternal health outcomes in the UK.</a:t>
            </a:r>
          </a:p>
          <a:p>
            <a:pPr algn="l" fontAlgn="base"/>
            <a:r>
              <a:rPr lang="en-GB" b="0" i="0" dirty="0">
                <a:solidFill>
                  <a:srgbClr val="000000"/>
                </a:solidFill>
                <a:effectLst/>
                <a:latin typeface="Roboto" panose="02000000000000000000" pitchFamily="2" charset="0"/>
              </a:rPr>
              <a:t>All in all, Black motherhood/ parenthood is important to </a:t>
            </a:r>
            <a:r>
              <a:rPr lang="en-GB" b="0" i="0" dirty="0" err="1">
                <a:solidFill>
                  <a:srgbClr val="000000"/>
                </a:solidFill>
                <a:effectLst/>
                <a:latin typeface="Roboto" panose="02000000000000000000" pitchFamily="2" charset="0"/>
              </a:rPr>
              <a:t>Tinuke</a:t>
            </a:r>
            <a:r>
              <a:rPr lang="en-GB" b="0" i="0" dirty="0">
                <a:solidFill>
                  <a:srgbClr val="000000"/>
                </a:solidFill>
                <a:effectLst/>
                <a:latin typeface="Roboto" panose="02000000000000000000" pitchFamily="2" charset="0"/>
              </a:rPr>
              <a:t> and creating spaces and resources to help with the advancement of the community means everything to her.</a:t>
            </a:r>
          </a:p>
          <a:p>
            <a:pPr algn="l" fontAlgn="base"/>
            <a:r>
              <a:rPr lang="en-GB" b="0" i="0" dirty="0" err="1">
                <a:solidFill>
                  <a:srgbClr val="000000"/>
                </a:solidFill>
                <a:effectLst/>
                <a:latin typeface="Roboto" panose="02000000000000000000" pitchFamily="2" charset="0"/>
              </a:rPr>
              <a:t>Tinuke</a:t>
            </a:r>
            <a:r>
              <a:rPr lang="en-GB" b="0" i="0" dirty="0">
                <a:solidFill>
                  <a:srgbClr val="000000"/>
                </a:solidFill>
                <a:effectLst/>
                <a:latin typeface="Roboto" panose="02000000000000000000" pitchFamily="2" charset="0"/>
              </a:rPr>
              <a:t> was named as a ‘Force for Change’ by British Vogue in 2021, a ‘Woman changing the World’ by the Evening Standard for International Women’s Days in 2022 and has been featured in a number of newspapers and channels speaking on subjects such as diversity and inclusion, autism and Black maternal health.</a:t>
            </a:r>
          </a:p>
          <a:p>
            <a:endParaRPr lang="en-GB" b="1" dirty="0"/>
          </a:p>
          <a:p>
            <a:endParaRPr lang="en-GB" b="1" dirty="0"/>
          </a:p>
        </p:txBody>
      </p:sp>
      <p:sp>
        <p:nvSpPr>
          <p:cNvPr id="4" name="Slide Number Placeholder 3"/>
          <p:cNvSpPr>
            <a:spLocks noGrp="1"/>
          </p:cNvSpPr>
          <p:nvPr>
            <p:ph type="sldNum" sz="quarter" idx="5"/>
          </p:nvPr>
        </p:nvSpPr>
        <p:spPr/>
        <p:txBody>
          <a:bodyPr/>
          <a:lstStyle/>
          <a:p>
            <a:fld id="{DA623A80-8829-4835-8689-07854B573487}" type="slidenum">
              <a:rPr lang="en-GB" smtClean="0"/>
              <a:t>30</a:t>
            </a:fld>
            <a:endParaRPr lang="en-GB"/>
          </a:p>
        </p:txBody>
      </p:sp>
    </p:spTree>
    <p:extLst>
      <p:ext uri="{BB962C8B-B14F-4D97-AF65-F5344CB8AC3E}">
        <p14:creationId xmlns:p14="http://schemas.microsoft.com/office/powerpoint/2010/main" val="13739232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12731376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277159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33609306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760472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dirty="0"/>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3871147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9167767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2115236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22363112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1655913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40770437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20/11/2024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916655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20/11/2024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0687082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9663450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88607550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69438218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0583661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6370854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7995605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20/11/2024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98920425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20/11/2024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2895059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20/11/2024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7342158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2.png"/><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theme" Target="../theme/theme2.xml"/><Relationship Id="rId5" Type="http://schemas.openxmlformats.org/officeDocument/2006/relationships/slideLayout" Target="../slideLayouts/slideLayout6.xml"/><Relationship Id="rId4"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9.xml"/><Relationship Id="rId7" Type="http://schemas.openxmlformats.org/officeDocument/2006/relationships/slideLayout" Target="../slideLayouts/slideLayout13.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slideLayout" Target="../slideLayouts/slideLayout12.xml"/><Relationship Id="rId5" Type="http://schemas.openxmlformats.org/officeDocument/2006/relationships/slideLayout" Target="../slideLayouts/slideLayout11.xml"/><Relationship Id="rId4" Type="http://schemas.openxmlformats.org/officeDocument/2006/relationships/slideLayout" Target="../slideLayouts/slideLayout10.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16.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image" Target="../media/image14.png"/><Relationship Id="rId5" Type="http://schemas.openxmlformats.org/officeDocument/2006/relationships/theme" Target="../theme/theme4.xml"/><Relationship Id="rId4" Type="http://schemas.openxmlformats.org/officeDocument/2006/relationships/slideLayout" Target="../slideLayouts/slideLayout17.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0.xml"/><Relationship Id="rId2" Type="http://schemas.openxmlformats.org/officeDocument/2006/relationships/slideLayout" Target="../slideLayouts/slideLayout19.xml"/><Relationship Id="rId1" Type="http://schemas.openxmlformats.org/officeDocument/2006/relationships/slideLayout" Target="../slideLayouts/slideLayout18.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slideLayout" Target="../slideLayouts/slideLayout23.xml"/><Relationship Id="rId7" Type="http://schemas.openxmlformats.org/officeDocument/2006/relationships/theme" Target="../theme/theme6.xml"/><Relationship Id="rId2" Type="http://schemas.openxmlformats.org/officeDocument/2006/relationships/slideLayout" Target="../slideLayouts/slideLayout22.xml"/><Relationship Id="rId1" Type="http://schemas.openxmlformats.org/officeDocument/2006/relationships/slideLayout" Target="../slideLayouts/slideLayout21.xml"/><Relationship Id="rId6" Type="http://schemas.openxmlformats.org/officeDocument/2006/relationships/slideLayout" Target="../slideLayouts/slideLayout26.xml"/><Relationship Id="rId5" Type="http://schemas.openxmlformats.org/officeDocument/2006/relationships/slideLayout" Target="../slideLayouts/slideLayout25.xml"/><Relationship Id="rId4" Type="http://schemas.openxmlformats.org/officeDocument/2006/relationships/slideLayout" Target="../slideLayouts/slideLayout24.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4.xml"/><Relationship Id="rId3" Type="http://schemas.openxmlformats.org/officeDocument/2006/relationships/slideLayout" Target="../slideLayouts/slideLayout29.xml"/><Relationship Id="rId7" Type="http://schemas.openxmlformats.org/officeDocument/2006/relationships/slideLayout" Target="../slideLayouts/slideLayout33.xml"/><Relationship Id="rId2" Type="http://schemas.openxmlformats.org/officeDocument/2006/relationships/slideLayout" Target="../slideLayouts/slideLayout28.xml"/><Relationship Id="rId1" Type="http://schemas.openxmlformats.org/officeDocument/2006/relationships/slideLayout" Target="../slideLayouts/slideLayout27.xml"/><Relationship Id="rId6" Type="http://schemas.openxmlformats.org/officeDocument/2006/relationships/slideLayout" Target="../slideLayouts/slideLayout32.xml"/><Relationship Id="rId5" Type="http://schemas.openxmlformats.org/officeDocument/2006/relationships/slideLayout" Target="../slideLayouts/slideLayout31.xml"/><Relationship Id="rId4" Type="http://schemas.openxmlformats.org/officeDocument/2006/relationships/slideLayout" Target="../slideLayouts/slideLayout30.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11/20/2024</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25" r:id="rId2"/>
    <p:sldLayoutId id="2147483726" r:id="rId3"/>
    <p:sldLayoutId id="2147483678" r:id="rId4"/>
    <p:sldLayoutId id="2147483679"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userDrawn="1"/>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731" r:id="rId3"/>
    <p:sldLayoutId id="2147483727" r:id="rId4"/>
    <p:sldLayoutId id="2147483728" r:id="rId5"/>
    <p:sldLayoutId id="2147483729" r:id="rId6"/>
    <p:sldLayoutId id="2147483732"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4" r:id="rId2"/>
    <p:sldLayoutId id="2147483741" r:id="rId3"/>
    <p:sldLayoutId id="2147483742"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Rectangle 3">
            <a:extLst>
              <a:ext uri="{FF2B5EF4-FFF2-40B4-BE49-F238E27FC236}">
                <a16:creationId xmlns:a16="http://schemas.microsoft.com/office/drawing/2014/main" id="{11624223-D0A5-1996-255E-23A2837A1709}"/>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748540667"/>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 id="2147483743" r:id="rId4"/>
    <p:sldLayoutId id="2147483744" r:id="rId5"/>
    <p:sldLayoutId id="2147483745"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6.xml"/></Relationships>
</file>

<file path=ppt/slides/_rels/slide10.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9.xml"/><Relationship Id="rId1" Type="http://schemas.openxmlformats.org/officeDocument/2006/relationships/slideLayout" Target="../slideLayouts/slideLayout21.xml"/></Relationships>
</file>

<file path=ppt/slides/_rels/slide11.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10.xml"/><Relationship Id="rId1" Type="http://schemas.openxmlformats.org/officeDocument/2006/relationships/slideLayout" Target="../slideLayouts/slideLayout21.xml"/></Relationships>
</file>

<file path=ppt/slides/_rels/slide1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1.xml"/><Relationship Id="rId1" Type="http://schemas.openxmlformats.org/officeDocument/2006/relationships/slideLayout" Target="../slideLayouts/slideLayout22.xml"/></Relationships>
</file>

<file path=ppt/slides/_rels/slide13.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2.xml"/><Relationship Id="rId1" Type="http://schemas.openxmlformats.org/officeDocument/2006/relationships/slideLayout" Target="../slideLayouts/slideLayout22.xml"/></Relationships>
</file>

<file path=ppt/slides/_rels/slide1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3.xml"/><Relationship Id="rId1" Type="http://schemas.openxmlformats.org/officeDocument/2006/relationships/slideLayout" Target="../slideLayouts/slideLayout22.xml"/></Relationships>
</file>

<file path=ppt/slides/_rels/slide15.xml.rels><?xml version="1.0" encoding="UTF-8" standalone="yes"?>
<Relationships xmlns="http://schemas.openxmlformats.org/package/2006/relationships"><Relationship Id="rId3" Type="http://schemas.openxmlformats.org/officeDocument/2006/relationships/image" Target="../media/image34.jpg"/><Relationship Id="rId2" Type="http://schemas.openxmlformats.org/officeDocument/2006/relationships/notesSlide" Target="../notesSlides/notesSlide14.xml"/><Relationship Id="rId1" Type="http://schemas.openxmlformats.org/officeDocument/2006/relationships/slideLayout" Target="../slideLayouts/slideLayout16.xml"/><Relationship Id="rId4" Type="http://schemas.openxmlformats.org/officeDocument/2006/relationships/image" Target="../media/image35.jpg"/></Relationships>
</file>

<file path=ppt/slides/_rels/slide16.xml.rels><?xml version="1.0" encoding="UTF-8" standalone="yes"?>
<Relationships xmlns="http://schemas.openxmlformats.org/package/2006/relationships"><Relationship Id="rId3" Type="http://schemas.openxmlformats.org/officeDocument/2006/relationships/image" Target="../media/image36.jpg"/><Relationship Id="rId2" Type="http://schemas.openxmlformats.org/officeDocument/2006/relationships/notesSlide" Target="../notesSlides/notesSlide15.xml"/><Relationship Id="rId1" Type="http://schemas.openxmlformats.org/officeDocument/2006/relationships/slideLayout" Target="../slideLayouts/slideLayout16.xml"/><Relationship Id="rId4" Type="http://schemas.openxmlformats.org/officeDocument/2006/relationships/image" Target="../media/image37.jpg"/></Relationships>
</file>

<file path=ppt/slides/_rels/slide17.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16.xml"/><Relationship Id="rId1" Type="http://schemas.openxmlformats.org/officeDocument/2006/relationships/slideLayout" Target="../slideLayouts/slideLayout24.xml"/><Relationship Id="rId4" Type="http://schemas.openxmlformats.org/officeDocument/2006/relationships/image" Target="../media/image39.png"/></Relationships>
</file>

<file path=ppt/slides/_rels/slide18.xml.rels><?xml version="1.0" encoding="UTF-8" standalone="yes"?>
<Relationships xmlns="http://schemas.openxmlformats.org/package/2006/relationships"><Relationship Id="rId3" Type="http://schemas.openxmlformats.org/officeDocument/2006/relationships/image" Target="../media/image40.jpg"/><Relationship Id="rId2" Type="http://schemas.openxmlformats.org/officeDocument/2006/relationships/notesSlide" Target="../notesSlides/notesSlide17.xml"/><Relationship Id="rId1" Type="http://schemas.openxmlformats.org/officeDocument/2006/relationships/slideLayout" Target="../slideLayouts/slideLayout24.xml"/><Relationship Id="rId4" Type="http://schemas.openxmlformats.org/officeDocument/2006/relationships/image" Target="../media/image41.jpg"/></Relationships>
</file>

<file path=ppt/slides/_rels/slide19.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18.xml"/><Relationship Id="rId1" Type="http://schemas.openxmlformats.org/officeDocument/2006/relationships/slideLayout" Target="../slideLayouts/slideLayout24.xml"/><Relationship Id="rId4" Type="http://schemas.openxmlformats.org/officeDocument/2006/relationships/image" Target="../media/image43.jpeg"/></Relationships>
</file>

<file path=ppt/slides/_rels/slide20.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19.xml"/><Relationship Id="rId1" Type="http://schemas.openxmlformats.org/officeDocument/2006/relationships/slideLayout" Target="../slideLayouts/slideLayout25.xml"/></Relationships>
</file>

<file path=ppt/slides/_rels/slide21.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20.xml"/><Relationship Id="rId1" Type="http://schemas.openxmlformats.org/officeDocument/2006/relationships/slideLayout" Target="../slideLayouts/slideLayout24.xml"/><Relationship Id="rId4" Type="http://schemas.openxmlformats.org/officeDocument/2006/relationships/image" Target="../media/image46.jpeg"/></Relationships>
</file>

<file path=ppt/slides/_rels/slide22.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21.xml"/><Relationship Id="rId1" Type="http://schemas.openxmlformats.org/officeDocument/2006/relationships/slideLayout" Target="../slideLayouts/slideLayout24.xml"/><Relationship Id="rId4" Type="http://schemas.openxmlformats.org/officeDocument/2006/relationships/image" Target="../media/image48.jpeg"/></Relationships>
</file>

<file path=ppt/slides/_rels/slide23.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notesSlide" Target="../notesSlides/notesSlide22.xml"/><Relationship Id="rId1" Type="http://schemas.openxmlformats.org/officeDocument/2006/relationships/slideLayout" Target="../slideLayouts/slideLayout24.xml"/></Relationships>
</file>

<file path=ppt/slides/_rels/slide24.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notesSlide" Target="../notesSlides/notesSlide23.xml"/><Relationship Id="rId1" Type="http://schemas.openxmlformats.org/officeDocument/2006/relationships/slideLayout" Target="../slideLayouts/slideLayout24.xml"/><Relationship Id="rId4" Type="http://schemas.openxmlformats.org/officeDocument/2006/relationships/image" Target="../media/image51.jpeg"/></Relationships>
</file>

<file path=ppt/slides/_rels/slide25.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24.xml"/><Relationship Id="rId1" Type="http://schemas.openxmlformats.org/officeDocument/2006/relationships/slideLayout" Target="../slideLayouts/slideLayout24.xml"/><Relationship Id="rId4" Type="http://schemas.openxmlformats.org/officeDocument/2006/relationships/image" Target="../media/image53.jpeg"/></Relationships>
</file>

<file path=ppt/slides/_rels/slide26.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25.xml"/><Relationship Id="rId1" Type="http://schemas.openxmlformats.org/officeDocument/2006/relationships/slideLayout" Target="../slideLayouts/slideLayout21.xml"/></Relationships>
</file>

<file path=ppt/slides/_rels/slide27.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26.xml"/><Relationship Id="rId1" Type="http://schemas.openxmlformats.org/officeDocument/2006/relationships/slideLayout" Target="../slideLayouts/slideLayout26.xml"/></Relationships>
</file>

<file path=ppt/slides/_rels/slide28.xml.rels><?xml version="1.0" encoding="UTF-8" standalone="yes"?>
<Relationships xmlns="http://schemas.openxmlformats.org/package/2006/relationships"><Relationship Id="rId3" Type="http://schemas.openxmlformats.org/officeDocument/2006/relationships/hyperlink" Target="https://www.youtube.com/watch?v=vIaLUQd2u1E" TargetMode="External"/><Relationship Id="rId2" Type="http://schemas.openxmlformats.org/officeDocument/2006/relationships/notesSlide" Target="../notesSlides/notesSlide27.xml"/><Relationship Id="rId1" Type="http://schemas.openxmlformats.org/officeDocument/2006/relationships/slideLayout" Target="../slideLayouts/slideLayout22.xml"/><Relationship Id="rId4" Type="http://schemas.openxmlformats.org/officeDocument/2006/relationships/image" Target="../media/image56.png"/></Relationships>
</file>

<file path=ppt/slides/_rels/slide29.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28.xml"/><Relationship Id="rId1" Type="http://schemas.openxmlformats.org/officeDocument/2006/relationships/slideLayout" Target="../slideLayouts/slideLayout16.xml"/></Relationships>
</file>

<file path=ppt/slides/_rels/slide30.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29.xml"/><Relationship Id="rId1" Type="http://schemas.openxmlformats.org/officeDocument/2006/relationships/slideLayout" Target="../slideLayouts/slideLayout16.xml"/><Relationship Id="rId6" Type="http://schemas.openxmlformats.org/officeDocument/2006/relationships/image" Target="../media/image61.png"/><Relationship Id="rId5" Type="http://schemas.openxmlformats.org/officeDocument/2006/relationships/image" Target="../media/image60.png"/><Relationship Id="rId4" Type="http://schemas.openxmlformats.org/officeDocument/2006/relationships/image" Target="../media/image59.jpeg"/></Relationships>
</file>

<file path=ppt/slides/_rels/slide31.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hyperlink" Target="https://audiovisual.ec.europa.eu/en/video/I-163141?language=EN" TargetMode="External"/><Relationship Id="rId1" Type="http://schemas.openxmlformats.org/officeDocument/2006/relationships/slideLayout" Target="../slideLayouts/slideLayout21.xml"/></Relationships>
</file>

<file path=ppt/slides/_rels/slide32.xml.rels><?xml version="1.0" encoding="UTF-8" standalone="yes"?>
<Relationships xmlns="http://schemas.openxmlformats.org/package/2006/relationships"><Relationship Id="rId2" Type="http://schemas.openxmlformats.org/officeDocument/2006/relationships/hyperlink" Target="https://entrecomp.thinqi.com/" TargetMode="External"/><Relationship Id="rId1" Type="http://schemas.openxmlformats.org/officeDocument/2006/relationships/slideLayout" Target="../slideLayouts/slideLayout1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a:xfrm>
            <a:off x="358219" y="156781"/>
            <a:ext cx="11481847" cy="1325563"/>
          </a:xfrm>
        </p:spPr>
        <p:txBody>
          <a:bodyPr>
            <a:normAutofit/>
          </a:bodyPr>
          <a:lstStyle/>
          <a:p>
            <a:pPr eaLnBrk="1" hangingPunct="1"/>
            <a:br>
              <a:rPr lang="en-GB" altLang="en-US" dirty="0">
                <a:latin typeface="Arial" panose="020B0604020202020204" pitchFamily="34" charset="0"/>
                <a:cs typeface="Arial" panose="020B0604020202020204" pitchFamily="34" charset="0"/>
              </a:rPr>
            </a:br>
            <a:r>
              <a:rPr lang="en-GB" altLang="en-US" i="1" dirty="0">
                <a:latin typeface="Arial" panose="020B0604020202020204" pitchFamily="34" charset="0"/>
                <a:cs typeface="Arial" panose="020B0604020202020204" pitchFamily="34" charset="0"/>
              </a:rPr>
              <a:t>Module handbook</a:t>
            </a:r>
            <a:endParaRPr lang="en-GB" altLang="en-US" dirty="0">
              <a:latin typeface="Arial" panose="020B0604020202020204" pitchFamily="34" charset="0"/>
              <a:cs typeface="Arial" panose="020B0604020202020204" pitchFamily="34" charset="0"/>
            </a:endParaRPr>
          </a:p>
        </p:txBody>
      </p:sp>
      <p:sp>
        <p:nvSpPr>
          <p:cNvPr id="15364" name="Content Placeholder 3"/>
          <p:cNvSpPr>
            <a:spLocks noGrp="1"/>
          </p:cNvSpPr>
          <p:nvPr>
            <p:ph sz="half" idx="2"/>
          </p:nvPr>
        </p:nvSpPr>
        <p:spPr>
          <a:xfrm>
            <a:off x="551003" y="1693582"/>
            <a:ext cx="3028950" cy="3989388"/>
          </a:xfrm>
        </p:spPr>
        <p:txBody>
          <a:bodyPr>
            <a:normAutofit/>
          </a:bodyPr>
          <a:lstStyle/>
          <a:p>
            <a:pPr eaLnBrk="1" hangingPunct="1"/>
            <a:r>
              <a:rPr lang="en-GB" altLang="en-US" i="1" dirty="0">
                <a:latin typeface="Arial" panose="020B0604020202020204" pitchFamily="34" charset="0"/>
                <a:cs typeface="Arial" panose="020B0604020202020204" pitchFamily="34" charset="0"/>
              </a:rPr>
              <a:t>Moodle</a:t>
            </a:r>
          </a:p>
          <a:p>
            <a:pPr eaLnBrk="1" hangingPunct="1"/>
            <a:r>
              <a:rPr lang="en-GB" altLang="en-US" i="1" dirty="0">
                <a:latin typeface="Arial" panose="020B0604020202020204" pitchFamily="34" charset="0"/>
                <a:cs typeface="Arial" panose="020B0604020202020204" pitchFamily="34" charset="0"/>
              </a:rPr>
              <a:t>Module outline</a:t>
            </a:r>
          </a:p>
          <a:p>
            <a:pPr eaLnBrk="1" hangingPunct="1"/>
            <a:r>
              <a:rPr lang="en-GB" altLang="en-US" i="1" dirty="0">
                <a:latin typeface="Arial" panose="020B0604020202020204" pitchFamily="34" charset="0"/>
                <a:cs typeface="Arial" panose="020B0604020202020204" pitchFamily="34" charset="0"/>
              </a:rPr>
              <a:t>Module team</a:t>
            </a:r>
          </a:p>
          <a:p>
            <a:pPr eaLnBrk="1" hangingPunct="1"/>
            <a:r>
              <a:rPr lang="en-GB" altLang="en-US" i="1" dirty="0">
                <a:latin typeface="Arial" panose="020B0604020202020204" pitchFamily="34" charset="0"/>
                <a:cs typeface="Arial" panose="020B0604020202020204" pitchFamily="34" charset="0"/>
              </a:rPr>
              <a:t>Scheme of work</a:t>
            </a:r>
          </a:p>
          <a:p>
            <a:pPr eaLnBrk="1" hangingPunct="1"/>
            <a:r>
              <a:rPr lang="en-GB" altLang="en-US" i="1" dirty="0">
                <a:latin typeface="Arial" panose="020B0604020202020204" pitchFamily="34" charset="0"/>
                <a:cs typeface="Arial" panose="020B0604020202020204" pitchFamily="34" charset="0"/>
              </a:rPr>
              <a:t>Assessment timetable</a:t>
            </a:r>
          </a:p>
          <a:p>
            <a:pPr eaLnBrk="1" hangingPunct="1"/>
            <a:r>
              <a:rPr lang="en-GB" altLang="en-US" i="1" dirty="0">
                <a:latin typeface="Arial" panose="020B0604020202020204" pitchFamily="34" charset="0"/>
                <a:cs typeface="Arial" panose="020B0604020202020204" pitchFamily="34" charset="0"/>
              </a:rPr>
              <a:t>Assignments</a:t>
            </a:r>
          </a:p>
          <a:p>
            <a:pPr eaLnBrk="1" hangingPunct="1"/>
            <a:r>
              <a:rPr lang="en-GB" altLang="en-US" i="1" dirty="0">
                <a:latin typeface="Arial" panose="020B0604020202020204" pitchFamily="34" charset="0"/>
                <a:cs typeface="Arial" panose="020B0604020202020204" pitchFamily="34" charset="0"/>
              </a:rPr>
              <a:t>Evaluation </a:t>
            </a:r>
            <a:endParaRPr lang="en-US" altLang="en-US" i="1" dirty="0">
              <a:latin typeface="Arial" panose="020B0604020202020204" pitchFamily="34" charset="0"/>
              <a:cs typeface="Arial" panose="020B0604020202020204" pitchFamily="34" charset="0"/>
            </a:endParaRPr>
          </a:p>
          <a:p>
            <a:pPr eaLnBrk="1" hangingPunct="1"/>
            <a:endParaRPr lang="en-GB" altLang="en-US" dirty="0"/>
          </a:p>
        </p:txBody>
      </p:sp>
    </p:spTree>
    <p:extLst>
      <p:ext uri="{BB962C8B-B14F-4D97-AF65-F5344CB8AC3E}">
        <p14:creationId xmlns:p14="http://schemas.microsoft.com/office/powerpoint/2010/main" val="31798675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latin typeface="Arial" panose="020B0604020202020204" pitchFamily="34" charset="0"/>
                <a:cs typeface="Arial" panose="020B0604020202020204" pitchFamily="34" charset="0"/>
              </a:rPr>
              <a:t>Employability Skills</a:t>
            </a:r>
          </a:p>
        </p:txBody>
      </p:sp>
      <p:sp>
        <p:nvSpPr>
          <p:cNvPr id="5" name="Content Placeholder 4"/>
          <p:cNvSpPr>
            <a:spLocks noGrp="1"/>
          </p:cNvSpPr>
          <p:nvPr>
            <p:ph sz="half" idx="2"/>
          </p:nvPr>
        </p:nvSpPr>
        <p:spPr>
          <a:xfrm>
            <a:off x="491281" y="1600201"/>
            <a:ext cx="5384800" cy="3989040"/>
          </a:xfrm>
        </p:spPr>
        <p:txBody>
          <a:bodyPr>
            <a:normAutofit/>
          </a:bodyPr>
          <a:lstStyle/>
          <a:p>
            <a:r>
              <a:rPr lang="en-GB" altLang="en-US" dirty="0">
                <a:solidFill>
                  <a:srgbClr val="0070C0"/>
                </a:solidFill>
                <a:latin typeface="Arial" panose="020B0604020202020204" pitchFamily="34" charset="0"/>
                <a:cs typeface="Arial" panose="020B0604020202020204" pitchFamily="34" charset="0"/>
              </a:rPr>
              <a:t>Personal responsibility and awareness</a:t>
            </a:r>
            <a:endParaRPr lang="en-US" altLang="en-US" dirty="0">
              <a:solidFill>
                <a:srgbClr val="0070C0"/>
              </a:solidFill>
              <a:latin typeface="Arial" panose="020B0604020202020204" pitchFamily="34" charset="0"/>
              <a:cs typeface="Arial" panose="020B0604020202020204" pitchFamily="34" charset="0"/>
            </a:endParaRPr>
          </a:p>
          <a:p>
            <a:r>
              <a:rPr lang="en-GB" dirty="0">
                <a:solidFill>
                  <a:srgbClr val="0070C0"/>
                </a:solidFill>
                <a:latin typeface="Arial" panose="020B0604020202020204" pitchFamily="34" charset="0"/>
                <a:cs typeface="Arial" panose="020B0604020202020204" pitchFamily="34" charset="0"/>
              </a:rPr>
              <a:t>Innovation</a:t>
            </a:r>
          </a:p>
          <a:p>
            <a:r>
              <a:rPr lang="en-GB" dirty="0">
                <a:solidFill>
                  <a:srgbClr val="0070C0"/>
                </a:solidFill>
                <a:latin typeface="Arial" panose="020B0604020202020204" pitchFamily="34" charset="0"/>
                <a:cs typeface="Arial" panose="020B0604020202020204" pitchFamily="34" charset="0"/>
              </a:rPr>
              <a:t>Motivation</a:t>
            </a:r>
          </a:p>
          <a:p>
            <a:r>
              <a:rPr lang="en-GB" dirty="0">
                <a:solidFill>
                  <a:srgbClr val="0070C0"/>
                </a:solidFill>
                <a:latin typeface="Arial" panose="020B0604020202020204" pitchFamily="34" charset="0"/>
                <a:cs typeface="Arial" panose="020B0604020202020204" pitchFamily="34" charset="0"/>
              </a:rPr>
              <a:t>Imagination</a:t>
            </a:r>
          </a:p>
          <a:p>
            <a:r>
              <a:rPr lang="en-GB" dirty="0">
                <a:solidFill>
                  <a:srgbClr val="0070C0"/>
                </a:solidFill>
                <a:latin typeface="Arial" panose="020B0604020202020204" pitchFamily="34" charset="0"/>
                <a:cs typeface="Arial" panose="020B0604020202020204" pitchFamily="34" charset="0"/>
              </a:rPr>
              <a:t>Creativity</a:t>
            </a:r>
          </a:p>
          <a:p>
            <a:r>
              <a:rPr lang="en-GB" dirty="0">
                <a:solidFill>
                  <a:srgbClr val="0070C0"/>
                </a:solidFill>
                <a:latin typeface="Arial" panose="020B0604020202020204" pitchFamily="34" charset="0"/>
                <a:cs typeface="Arial" panose="020B0604020202020204" pitchFamily="34" charset="0"/>
              </a:rPr>
              <a:t>Flexibility</a:t>
            </a:r>
          </a:p>
          <a:p>
            <a:r>
              <a:rPr lang="en-GB" dirty="0">
                <a:solidFill>
                  <a:srgbClr val="0070C0"/>
                </a:solidFill>
                <a:latin typeface="Arial" panose="020B0604020202020204" pitchFamily="34" charset="0"/>
                <a:cs typeface="Arial" panose="020B0604020202020204" pitchFamily="34" charset="0"/>
              </a:rPr>
              <a:t>Problem solving</a:t>
            </a:r>
          </a:p>
          <a:p>
            <a:endParaRPr lang="en-GB" dirty="0"/>
          </a:p>
        </p:txBody>
      </p:sp>
    </p:spTree>
    <p:extLst>
      <p:ext uri="{BB962C8B-B14F-4D97-AF65-F5344CB8AC3E}">
        <p14:creationId xmlns:p14="http://schemas.microsoft.com/office/powerpoint/2010/main" val="25746825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Resources</a:t>
            </a:r>
            <a:br>
              <a:rPr lang="en-GB" dirty="0"/>
            </a:br>
            <a:endParaRPr lang="en-GB" dirty="0"/>
          </a:p>
        </p:txBody>
      </p:sp>
      <p:sp>
        <p:nvSpPr>
          <p:cNvPr id="4" name="Content Placeholder 3"/>
          <p:cNvSpPr>
            <a:spLocks noGrp="1"/>
          </p:cNvSpPr>
          <p:nvPr>
            <p:ph sz="half" idx="2"/>
          </p:nvPr>
        </p:nvSpPr>
        <p:spPr>
          <a:xfrm>
            <a:off x="502855" y="1318586"/>
            <a:ext cx="6962816" cy="3989040"/>
          </a:xfrm>
        </p:spPr>
        <p:txBody>
          <a:bodyPr>
            <a:normAutofit/>
          </a:bodyPr>
          <a:lstStyle/>
          <a:p>
            <a:r>
              <a:rPr lang="en-GB" sz="4800" dirty="0">
                <a:solidFill>
                  <a:srgbClr val="0070C0"/>
                </a:solidFill>
              </a:rPr>
              <a:t>Group discussions</a:t>
            </a:r>
          </a:p>
          <a:p>
            <a:r>
              <a:rPr lang="en-GB" sz="4800" dirty="0">
                <a:solidFill>
                  <a:srgbClr val="0070C0"/>
                </a:solidFill>
              </a:rPr>
              <a:t>Group Tasks</a:t>
            </a:r>
          </a:p>
          <a:p>
            <a:r>
              <a:rPr lang="en-GB" sz="4800" dirty="0">
                <a:solidFill>
                  <a:srgbClr val="0070C0"/>
                </a:solidFill>
              </a:rPr>
              <a:t>Reading and analysis of journal articles</a:t>
            </a:r>
          </a:p>
        </p:txBody>
      </p:sp>
    </p:spTree>
    <p:extLst>
      <p:ext uri="{BB962C8B-B14F-4D97-AF65-F5344CB8AC3E}">
        <p14:creationId xmlns:p14="http://schemas.microsoft.com/office/powerpoint/2010/main" val="4655300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Learning Outcomes</a:t>
            </a:r>
          </a:p>
        </p:txBody>
      </p:sp>
      <p:sp>
        <p:nvSpPr>
          <p:cNvPr id="3" name="Content Placeholder 2"/>
          <p:cNvSpPr>
            <a:spLocks noGrp="1"/>
          </p:cNvSpPr>
          <p:nvPr>
            <p:ph idx="1"/>
          </p:nvPr>
        </p:nvSpPr>
        <p:spPr/>
        <p:txBody>
          <a:bodyPr>
            <a:normAutofit fontScale="92500" lnSpcReduction="10000"/>
          </a:bodyPr>
          <a:lstStyle/>
          <a:p>
            <a:pPr lvl="0" hangingPunct="0"/>
            <a:r>
              <a:rPr lang="en-GB" dirty="0">
                <a:solidFill>
                  <a:srgbClr val="0070C0"/>
                </a:solidFill>
              </a:rPr>
              <a:t>research and demonstrate a critical analysis of the principles of effective leadership skills and good practice with links to </a:t>
            </a:r>
            <a:r>
              <a:rPr lang="en-GB" b="1" dirty="0">
                <a:solidFill>
                  <a:srgbClr val="0070C0"/>
                </a:solidFill>
              </a:rPr>
              <a:t>entrepreneurship and innovation</a:t>
            </a:r>
            <a:r>
              <a:rPr lang="en-GB" dirty="0">
                <a:solidFill>
                  <a:srgbClr val="0070C0"/>
                </a:solidFill>
              </a:rPr>
              <a:t>;</a:t>
            </a:r>
          </a:p>
          <a:p>
            <a:pPr lvl="0" hangingPunct="0"/>
            <a:r>
              <a:rPr lang="en-GB" dirty="0">
                <a:solidFill>
                  <a:srgbClr val="0070C0"/>
                </a:solidFill>
              </a:rPr>
              <a:t>critically evaluate the </a:t>
            </a:r>
            <a:r>
              <a:rPr lang="en-GB" b="1" dirty="0">
                <a:solidFill>
                  <a:srgbClr val="0070C0"/>
                </a:solidFill>
              </a:rPr>
              <a:t>philosophy of building and sustaining successful partnerships </a:t>
            </a:r>
            <a:r>
              <a:rPr lang="en-GB" dirty="0">
                <a:solidFill>
                  <a:srgbClr val="0070C0"/>
                </a:solidFill>
              </a:rPr>
              <a:t>with stakeholders and external agencies; </a:t>
            </a:r>
          </a:p>
          <a:p>
            <a:pPr lvl="0" hangingPunct="0"/>
            <a:r>
              <a:rPr lang="en-GB" dirty="0">
                <a:solidFill>
                  <a:srgbClr val="0070C0"/>
                </a:solidFill>
              </a:rPr>
              <a:t>critically analyse methods and approaches to </a:t>
            </a:r>
            <a:r>
              <a:rPr lang="en-GB" b="1" dirty="0">
                <a:solidFill>
                  <a:srgbClr val="0070C0"/>
                </a:solidFill>
              </a:rPr>
              <a:t>business and marketing plans, financial analysis, budget forecasts, risk management and  strategic planning</a:t>
            </a:r>
            <a:r>
              <a:rPr lang="en-GB" dirty="0">
                <a:solidFill>
                  <a:srgbClr val="0070C0"/>
                </a:solidFill>
              </a:rPr>
              <a:t> within early years settings;</a:t>
            </a:r>
          </a:p>
          <a:p>
            <a:pPr lvl="0" hangingPunct="0"/>
            <a:r>
              <a:rPr lang="en-GB" dirty="0">
                <a:solidFill>
                  <a:srgbClr val="0070C0"/>
                </a:solidFill>
              </a:rPr>
              <a:t>organise their knowledge and learning through use of a range of information resources, and present their work at the appropriate level. </a:t>
            </a:r>
          </a:p>
          <a:p>
            <a:endParaRPr lang="en-GB" dirty="0"/>
          </a:p>
        </p:txBody>
      </p:sp>
    </p:spTree>
    <p:extLst>
      <p:ext uri="{BB962C8B-B14F-4D97-AF65-F5344CB8AC3E}">
        <p14:creationId xmlns:p14="http://schemas.microsoft.com/office/powerpoint/2010/main" val="33434892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p:txBody>
          <a:bodyPr/>
          <a:lstStyle/>
          <a:p>
            <a:pPr eaLnBrk="1" hangingPunct="1"/>
            <a:r>
              <a:rPr lang="en-US" altLang="en-US" sz="4000" dirty="0">
                <a:solidFill>
                  <a:srgbClr val="0070C0"/>
                </a:solidFill>
                <a:latin typeface="Arial" panose="020B0604020202020204" pitchFamily="34" charset="0"/>
                <a:cs typeface="Arial" panose="020B0604020202020204" pitchFamily="34" charset="0"/>
              </a:rPr>
              <a:t>Assessment</a:t>
            </a:r>
          </a:p>
        </p:txBody>
      </p:sp>
      <p:sp>
        <p:nvSpPr>
          <p:cNvPr id="17411" name="Content Placeholder 2"/>
          <p:cNvSpPr>
            <a:spLocks noGrp="1"/>
          </p:cNvSpPr>
          <p:nvPr>
            <p:ph idx="1"/>
          </p:nvPr>
        </p:nvSpPr>
        <p:spPr/>
        <p:txBody>
          <a:bodyPr>
            <a:normAutofit/>
          </a:bodyPr>
          <a:lstStyle/>
          <a:p>
            <a:pPr marL="0" indent="0">
              <a:buNone/>
            </a:pPr>
            <a:endParaRPr lang="en-GB" altLang="en-US" dirty="0">
              <a:ea typeface="ＭＳ Ｐゴシック" pitchFamily="34" charset="-128"/>
            </a:endParaRPr>
          </a:p>
          <a:p>
            <a:pPr marL="0" indent="0">
              <a:buNone/>
            </a:pPr>
            <a:endParaRPr lang="en-GB" altLang="en-US" dirty="0">
              <a:ea typeface="ＭＳ Ｐゴシック" pitchFamily="34" charset="-128"/>
            </a:endParaRPr>
          </a:p>
        </p:txBody>
      </p:sp>
      <p:sp>
        <p:nvSpPr>
          <p:cNvPr id="3" name="Rectangle 2"/>
          <p:cNvSpPr/>
          <p:nvPr/>
        </p:nvSpPr>
        <p:spPr>
          <a:xfrm>
            <a:off x="1040235" y="-387424"/>
            <a:ext cx="10542165" cy="6124754"/>
          </a:xfrm>
          <a:prstGeom prst="rect">
            <a:avLst/>
          </a:prstGeom>
        </p:spPr>
        <p:txBody>
          <a:bodyPr wrap="square">
            <a:spAutoFit/>
          </a:bodyPr>
          <a:lstStyle/>
          <a:p>
            <a:endParaRPr lang="en-GB" sz="1200" b="1" dirty="0"/>
          </a:p>
          <a:p>
            <a:endParaRPr lang="en-GB" sz="1200" b="1" dirty="0"/>
          </a:p>
          <a:p>
            <a:endParaRPr lang="en-GB" sz="1200" b="1" dirty="0"/>
          </a:p>
          <a:p>
            <a:endParaRPr lang="en-GB" sz="1200" b="1" dirty="0"/>
          </a:p>
          <a:p>
            <a:endParaRPr lang="en-GB" sz="1200" b="1" dirty="0"/>
          </a:p>
          <a:p>
            <a:endParaRPr lang="en-GB" sz="1200" b="1" dirty="0"/>
          </a:p>
          <a:p>
            <a:endParaRPr lang="en-GB" sz="1200" b="1" dirty="0"/>
          </a:p>
          <a:p>
            <a:endParaRPr lang="en-GB" sz="1200" b="1" dirty="0"/>
          </a:p>
          <a:p>
            <a:endParaRPr lang="en-GB" sz="1200" b="1" dirty="0"/>
          </a:p>
          <a:p>
            <a:r>
              <a:rPr lang="en-GB" sz="2400" b="1" dirty="0">
                <a:solidFill>
                  <a:srgbClr val="0070C0"/>
                </a:solidFill>
              </a:rPr>
              <a:t>Individual Business Plan Portfolio</a:t>
            </a:r>
            <a:endParaRPr lang="en-GB" sz="2400" dirty="0">
              <a:solidFill>
                <a:srgbClr val="0070C0"/>
              </a:solidFill>
            </a:endParaRPr>
          </a:p>
          <a:p>
            <a:r>
              <a:rPr lang="en-GB" sz="2400" b="1" dirty="0">
                <a:solidFill>
                  <a:srgbClr val="0070C0"/>
                </a:solidFill>
              </a:rPr>
              <a:t>3000 words to include a 10 minute presentation</a:t>
            </a:r>
            <a:endParaRPr lang="en-GB" sz="2400" dirty="0">
              <a:solidFill>
                <a:srgbClr val="0070C0"/>
              </a:solidFill>
            </a:endParaRPr>
          </a:p>
          <a:p>
            <a:r>
              <a:rPr lang="en-GB" sz="1600" b="1" dirty="0">
                <a:solidFill>
                  <a:srgbClr val="0070C0"/>
                </a:solidFill>
              </a:rPr>
              <a:t>Part 1</a:t>
            </a:r>
            <a:endParaRPr lang="en-GB" sz="1600" dirty="0">
              <a:solidFill>
                <a:srgbClr val="0070C0"/>
              </a:solidFill>
            </a:endParaRPr>
          </a:p>
          <a:p>
            <a:r>
              <a:rPr lang="en-GB" sz="1600" b="1" dirty="0">
                <a:solidFill>
                  <a:srgbClr val="0070C0"/>
                </a:solidFill>
              </a:rPr>
              <a:t> </a:t>
            </a:r>
            <a:endParaRPr lang="en-GB" sz="1600" dirty="0">
              <a:solidFill>
                <a:srgbClr val="0070C0"/>
              </a:solidFill>
            </a:endParaRPr>
          </a:p>
          <a:p>
            <a:r>
              <a:rPr lang="en-US" sz="1600" dirty="0">
                <a:solidFill>
                  <a:srgbClr val="0070C0"/>
                </a:solidFill>
              </a:rPr>
              <a:t>PowerPoint is </a:t>
            </a:r>
            <a:r>
              <a:rPr lang="en-US" sz="1600" b="1" dirty="0">
                <a:solidFill>
                  <a:srgbClr val="0070C0"/>
                </a:solidFill>
              </a:rPr>
              <a:t>not required</a:t>
            </a:r>
            <a:r>
              <a:rPr lang="en-US" sz="1600" dirty="0">
                <a:solidFill>
                  <a:srgbClr val="0070C0"/>
                </a:solidFill>
              </a:rPr>
              <a:t> but the presentation will be recorded. </a:t>
            </a:r>
            <a:endParaRPr lang="en-GB" sz="1600" dirty="0">
              <a:solidFill>
                <a:srgbClr val="0070C0"/>
              </a:solidFill>
            </a:endParaRPr>
          </a:p>
          <a:p>
            <a:r>
              <a:rPr lang="en-US" sz="1600" dirty="0">
                <a:solidFill>
                  <a:srgbClr val="0070C0"/>
                </a:solidFill>
              </a:rPr>
              <a:t> </a:t>
            </a:r>
            <a:endParaRPr lang="en-GB" sz="1600" dirty="0">
              <a:solidFill>
                <a:srgbClr val="0070C0"/>
              </a:solidFill>
            </a:endParaRPr>
          </a:p>
          <a:p>
            <a:r>
              <a:rPr lang="en-US" sz="1600" b="1" dirty="0">
                <a:solidFill>
                  <a:srgbClr val="0070C0"/>
                </a:solidFill>
              </a:rPr>
              <a:t>A 10 minute individual ‘Business Pitch’</a:t>
            </a:r>
            <a:endParaRPr lang="en-GB" sz="1600" dirty="0">
              <a:solidFill>
                <a:srgbClr val="0070C0"/>
              </a:solidFill>
            </a:endParaRPr>
          </a:p>
          <a:p>
            <a:r>
              <a:rPr lang="en-US" sz="1600" dirty="0">
                <a:solidFill>
                  <a:srgbClr val="0070C0"/>
                </a:solidFill>
              </a:rPr>
              <a:t>Present an oral presentation on an idea/concept of your choice that demonstrates entrepreneurial innovation in relation to the range of young children’s developmental skills to include aspects such creativity and imagination. </a:t>
            </a:r>
            <a:endParaRPr lang="en-GB" sz="1600" dirty="0">
              <a:solidFill>
                <a:srgbClr val="0070C0"/>
              </a:solidFill>
            </a:endParaRPr>
          </a:p>
          <a:p>
            <a:r>
              <a:rPr lang="en-US" sz="1600" dirty="0">
                <a:solidFill>
                  <a:srgbClr val="0070C0"/>
                </a:solidFill>
              </a:rPr>
              <a:t>You will need to demonstrate a clear and deep understanding of your chosen topic and support this with evidence of thorough and appropriate research, together with evidence of how your chosen topic links to the early years as well as its benefits to young children’s development. Reference to the financial feasibility of your chosen topic as well as effective marketing of your idea should be considered.</a:t>
            </a:r>
            <a:endParaRPr lang="en-GB" sz="1600" dirty="0">
              <a:solidFill>
                <a:srgbClr val="0070C0"/>
              </a:solidFill>
            </a:endParaRPr>
          </a:p>
          <a:p>
            <a:r>
              <a:rPr lang="en-US" sz="1600" dirty="0">
                <a:solidFill>
                  <a:srgbClr val="0070C0"/>
                </a:solidFill>
              </a:rPr>
              <a:t> </a:t>
            </a:r>
            <a:endParaRPr lang="en-GB" sz="1600" dirty="0">
              <a:solidFill>
                <a:srgbClr val="0070C0"/>
              </a:solidFill>
            </a:endParaRPr>
          </a:p>
          <a:p>
            <a:r>
              <a:rPr lang="en-US" sz="1600" dirty="0">
                <a:solidFill>
                  <a:srgbClr val="0070C0"/>
                </a:solidFill>
              </a:rPr>
              <a:t>The use of a flip chart, resources, images or other items are permitted in order to support your presentation. However, marks will not be deducted if you decide not to include these.   </a:t>
            </a:r>
            <a:endParaRPr lang="en-GB" sz="1600" dirty="0">
              <a:solidFill>
                <a:srgbClr val="0070C0"/>
              </a:solidFill>
            </a:endParaRPr>
          </a:p>
          <a:p>
            <a:r>
              <a:rPr lang="en-US" sz="1200" dirty="0"/>
              <a:t> </a:t>
            </a:r>
            <a:endParaRPr lang="en-GB" sz="1200" dirty="0"/>
          </a:p>
        </p:txBody>
      </p:sp>
    </p:spTree>
    <p:extLst>
      <p:ext uri="{BB962C8B-B14F-4D97-AF65-F5344CB8AC3E}">
        <p14:creationId xmlns:p14="http://schemas.microsoft.com/office/powerpoint/2010/main" val="30258937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0070C0"/>
                </a:solidFill>
              </a:rPr>
              <a:t>Assessment</a:t>
            </a:r>
          </a:p>
        </p:txBody>
      </p:sp>
      <p:sp>
        <p:nvSpPr>
          <p:cNvPr id="3" name="Content Placeholder 2"/>
          <p:cNvSpPr>
            <a:spLocks noGrp="1"/>
          </p:cNvSpPr>
          <p:nvPr>
            <p:ph idx="1"/>
          </p:nvPr>
        </p:nvSpPr>
        <p:spPr/>
        <p:txBody>
          <a:bodyPr>
            <a:normAutofit fontScale="25000" lnSpcReduction="20000"/>
          </a:bodyPr>
          <a:lstStyle/>
          <a:p>
            <a:pPr marL="0" indent="0">
              <a:buNone/>
            </a:pPr>
            <a:r>
              <a:rPr lang="en-GB" sz="6000" b="1" dirty="0">
                <a:solidFill>
                  <a:srgbClr val="0070C0"/>
                </a:solidFill>
              </a:rPr>
              <a:t>Part 2 - 3000 words </a:t>
            </a:r>
          </a:p>
          <a:p>
            <a:pPr marL="0" indent="0">
              <a:buNone/>
            </a:pPr>
            <a:r>
              <a:rPr lang="en-GB" sz="6000" b="1" dirty="0">
                <a:solidFill>
                  <a:srgbClr val="0070C0"/>
                </a:solidFill>
              </a:rPr>
              <a:t> </a:t>
            </a:r>
            <a:endParaRPr lang="en-GB" sz="6000" dirty="0">
              <a:solidFill>
                <a:srgbClr val="0070C0"/>
              </a:solidFill>
            </a:endParaRPr>
          </a:p>
          <a:p>
            <a:pPr marL="0" indent="0">
              <a:buNone/>
            </a:pPr>
            <a:r>
              <a:rPr lang="en-US" sz="6000" b="1" dirty="0">
                <a:solidFill>
                  <a:srgbClr val="0070C0"/>
                </a:solidFill>
              </a:rPr>
              <a:t>Business Plan</a:t>
            </a:r>
            <a:endParaRPr lang="en-GB" sz="6000" dirty="0">
              <a:solidFill>
                <a:srgbClr val="0070C0"/>
              </a:solidFill>
            </a:endParaRPr>
          </a:p>
          <a:p>
            <a:pPr marL="0" indent="0">
              <a:buNone/>
            </a:pPr>
            <a:r>
              <a:rPr lang="en-US" sz="6000" dirty="0">
                <a:solidFill>
                  <a:srgbClr val="0070C0"/>
                </a:solidFill>
              </a:rPr>
              <a:t>2 parts</a:t>
            </a:r>
            <a:endParaRPr lang="en-GB" sz="6000" dirty="0">
              <a:solidFill>
                <a:srgbClr val="0070C0"/>
              </a:solidFill>
            </a:endParaRPr>
          </a:p>
          <a:p>
            <a:pPr marL="0" indent="0">
              <a:buNone/>
            </a:pPr>
            <a:r>
              <a:rPr lang="en-US" sz="6000" b="1" dirty="0">
                <a:solidFill>
                  <a:srgbClr val="0070C0"/>
                </a:solidFill>
              </a:rPr>
              <a:t>Part 1</a:t>
            </a:r>
            <a:r>
              <a:rPr lang="en-US" sz="6000" dirty="0">
                <a:solidFill>
                  <a:srgbClr val="0070C0"/>
                </a:solidFill>
              </a:rPr>
              <a:t>: A Business Plan of your chosen concept/idea to include reasons for your choice with links to early childhood development. (Exemplars will be provided and discussed during lectures).  </a:t>
            </a:r>
            <a:endParaRPr lang="en-GB" sz="6000" dirty="0">
              <a:solidFill>
                <a:srgbClr val="0070C0"/>
              </a:solidFill>
            </a:endParaRPr>
          </a:p>
          <a:p>
            <a:pPr marL="0" indent="0">
              <a:buNone/>
            </a:pPr>
            <a:endParaRPr lang="en-US" sz="6000" b="1" dirty="0">
              <a:solidFill>
                <a:srgbClr val="0070C0"/>
              </a:solidFill>
            </a:endParaRPr>
          </a:p>
          <a:p>
            <a:pPr marL="0" indent="0">
              <a:buNone/>
            </a:pPr>
            <a:r>
              <a:rPr lang="en-US" sz="6000" b="1" dirty="0">
                <a:solidFill>
                  <a:srgbClr val="0070C0"/>
                </a:solidFill>
              </a:rPr>
              <a:t>Part 2</a:t>
            </a:r>
            <a:r>
              <a:rPr lang="en-US" sz="6000" dirty="0">
                <a:solidFill>
                  <a:srgbClr val="0070C0"/>
                </a:solidFill>
              </a:rPr>
              <a:t>: A critical analysis of the potential impact of your business plan/chosen concept on the development of young children to include critical reflection of your concept compared with what is currently available or accessible to young children.   </a:t>
            </a:r>
            <a:endParaRPr lang="en-GB" sz="6000" dirty="0">
              <a:solidFill>
                <a:srgbClr val="0070C0"/>
              </a:solidFill>
            </a:endParaRPr>
          </a:p>
          <a:p>
            <a:pPr marL="0" indent="0">
              <a:buNone/>
            </a:pPr>
            <a:r>
              <a:rPr lang="en-GB" sz="6000" b="1" dirty="0">
                <a:solidFill>
                  <a:srgbClr val="0070C0"/>
                </a:solidFill>
              </a:rPr>
              <a:t> </a:t>
            </a:r>
            <a:endParaRPr lang="en-GB" sz="6000" dirty="0">
              <a:solidFill>
                <a:srgbClr val="0070C0"/>
              </a:solidFill>
            </a:endParaRPr>
          </a:p>
          <a:p>
            <a:pPr marL="0" indent="0">
              <a:buNone/>
            </a:pPr>
            <a:r>
              <a:rPr lang="en-GB" sz="6000" dirty="0">
                <a:solidFill>
                  <a:srgbClr val="0070C0"/>
                </a:solidFill>
              </a:rPr>
              <a:t>You must provide evidence of wide and extended reading and research and ensure that your work follows the University’s academic requirements including the use of correct referencing. In Part 2 of this Business Plan, a formal academic writing style is expected. </a:t>
            </a:r>
          </a:p>
          <a:p>
            <a:pPr marL="0" indent="0">
              <a:buNone/>
            </a:pPr>
            <a:r>
              <a:rPr lang="cy-GB" sz="6000" dirty="0">
                <a:solidFill>
                  <a:srgbClr val="0070C0"/>
                </a:solidFill>
              </a:rPr>
              <a:t> </a:t>
            </a:r>
            <a:endParaRPr lang="en-GB" sz="6000" dirty="0">
              <a:solidFill>
                <a:srgbClr val="0070C0"/>
              </a:solidFill>
            </a:endParaRPr>
          </a:p>
          <a:p>
            <a:pPr marL="0" indent="0">
              <a:buNone/>
            </a:pPr>
            <a:r>
              <a:rPr lang="cy-GB" sz="6000" dirty="0" err="1">
                <a:solidFill>
                  <a:srgbClr val="0070C0"/>
                </a:solidFill>
              </a:rPr>
              <a:t>Ensure</a:t>
            </a:r>
            <a:r>
              <a:rPr lang="cy-GB" sz="6000" dirty="0">
                <a:solidFill>
                  <a:srgbClr val="0070C0"/>
                </a:solidFill>
              </a:rPr>
              <a:t> </a:t>
            </a:r>
            <a:r>
              <a:rPr lang="cy-GB" sz="6000" dirty="0" err="1">
                <a:solidFill>
                  <a:srgbClr val="0070C0"/>
                </a:solidFill>
              </a:rPr>
              <a:t>that</a:t>
            </a:r>
            <a:r>
              <a:rPr lang="cy-GB" sz="6000" dirty="0">
                <a:solidFill>
                  <a:srgbClr val="0070C0"/>
                </a:solidFill>
              </a:rPr>
              <a:t> </a:t>
            </a:r>
            <a:r>
              <a:rPr lang="cy-GB" sz="6000" dirty="0" err="1">
                <a:solidFill>
                  <a:srgbClr val="0070C0"/>
                </a:solidFill>
              </a:rPr>
              <a:t>your</a:t>
            </a:r>
            <a:r>
              <a:rPr lang="cy-GB" sz="6000" dirty="0">
                <a:solidFill>
                  <a:srgbClr val="0070C0"/>
                </a:solidFill>
              </a:rPr>
              <a:t> </a:t>
            </a:r>
            <a:r>
              <a:rPr lang="cy-GB" sz="6000" dirty="0" err="1">
                <a:solidFill>
                  <a:srgbClr val="0070C0"/>
                </a:solidFill>
              </a:rPr>
              <a:t>work</a:t>
            </a:r>
            <a:r>
              <a:rPr lang="cy-GB" sz="6000" dirty="0">
                <a:solidFill>
                  <a:srgbClr val="0070C0"/>
                </a:solidFill>
              </a:rPr>
              <a:t> </a:t>
            </a:r>
            <a:r>
              <a:rPr lang="cy-GB" sz="6000" dirty="0" err="1">
                <a:solidFill>
                  <a:srgbClr val="0070C0"/>
                </a:solidFill>
              </a:rPr>
              <a:t>includes</a:t>
            </a:r>
            <a:r>
              <a:rPr lang="cy-GB" sz="6000" dirty="0">
                <a:solidFill>
                  <a:srgbClr val="0070C0"/>
                </a:solidFill>
              </a:rPr>
              <a:t> a </a:t>
            </a:r>
            <a:r>
              <a:rPr lang="cy-GB" sz="6000" dirty="0" err="1">
                <a:solidFill>
                  <a:srgbClr val="0070C0"/>
                </a:solidFill>
              </a:rPr>
              <a:t>reference</a:t>
            </a:r>
            <a:r>
              <a:rPr lang="cy-GB" sz="6000" dirty="0">
                <a:solidFill>
                  <a:srgbClr val="0070C0"/>
                </a:solidFill>
              </a:rPr>
              <a:t> </a:t>
            </a:r>
            <a:r>
              <a:rPr lang="cy-GB" sz="6000" dirty="0" err="1">
                <a:solidFill>
                  <a:srgbClr val="0070C0"/>
                </a:solidFill>
              </a:rPr>
              <a:t>list</a:t>
            </a:r>
            <a:r>
              <a:rPr lang="cy-GB" sz="6000" dirty="0">
                <a:solidFill>
                  <a:srgbClr val="0070C0"/>
                </a:solidFill>
              </a:rPr>
              <a:t> at the </a:t>
            </a:r>
            <a:r>
              <a:rPr lang="cy-GB" sz="6000" dirty="0" err="1">
                <a:solidFill>
                  <a:srgbClr val="0070C0"/>
                </a:solidFill>
              </a:rPr>
              <a:t>end</a:t>
            </a:r>
            <a:r>
              <a:rPr lang="cy-GB" sz="6000" dirty="0">
                <a:solidFill>
                  <a:srgbClr val="0070C0"/>
                </a:solidFill>
              </a:rPr>
              <a:t> of </a:t>
            </a:r>
            <a:r>
              <a:rPr lang="cy-GB" sz="6000" dirty="0" err="1">
                <a:solidFill>
                  <a:srgbClr val="0070C0"/>
                </a:solidFill>
              </a:rPr>
              <a:t>your</a:t>
            </a:r>
            <a:r>
              <a:rPr lang="cy-GB" sz="6000" dirty="0">
                <a:solidFill>
                  <a:srgbClr val="0070C0"/>
                </a:solidFill>
              </a:rPr>
              <a:t> </a:t>
            </a:r>
            <a:r>
              <a:rPr lang="cy-GB" sz="6000" dirty="0" err="1">
                <a:solidFill>
                  <a:srgbClr val="0070C0"/>
                </a:solidFill>
              </a:rPr>
              <a:t>Business</a:t>
            </a:r>
            <a:r>
              <a:rPr lang="cy-GB" sz="6000" dirty="0">
                <a:solidFill>
                  <a:srgbClr val="0070C0"/>
                </a:solidFill>
              </a:rPr>
              <a:t> Plan </a:t>
            </a:r>
            <a:r>
              <a:rPr lang="cy-GB" sz="6000" dirty="0" err="1">
                <a:solidFill>
                  <a:srgbClr val="0070C0"/>
                </a:solidFill>
              </a:rPr>
              <a:t>which</a:t>
            </a:r>
            <a:r>
              <a:rPr lang="cy-GB" sz="6000" dirty="0">
                <a:solidFill>
                  <a:srgbClr val="0070C0"/>
                </a:solidFill>
              </a:rPr>
              <a:t> </a:t>
            </a:r>
            <a:r>
              <a:rPr lang="cy-GB" sz="6000" dirty="0" err="1">
                <a:solidFill>
                  <a:srgbClr val="0070C0"/>
                </a:solidFill>
              </a:rPr>
              <a:t>includes</a:t>
            </a:r>
            <a:r>
              <a:rPr lang="cy-GB" sz="6000" dirty="0">
                <a:solidFill>
                  <a:srgbClr val="0070C0"/>
                </a:solidFill>
              </a:rPr>
              <a:t> </a:t>
            </a:r>
            <a:r>
              <a:rPr lang="cy-GB" sz="6000" dirty="0" err="1">
                <a:solidFill>
                  <a:srgbClr val="0070C0"/>
                </a:solidFill>
              </a:rPr>
              <a:t>references</a:t>
            </a:r>
            <a:r>
              <a:rPr lang="cy-GB" sz="6000" dirty="0">
                <a:solidFill>
                  <a:srgbClr val="0070C0"/>
                </a:solidFill>
              </a:rPr>
              <a:t> </a:t>
            </a:r>
            <a:r>
              <a:rPr lang="cy-GB" sz="6000" dirty="0" err="1">
                <a:solidFill>
                  <a:srgbClr val="0070C0"/>
                </a:solidFill>
              </a:rPr>
              <a:t>from</a:t>
            </a:r>
            <a:r>
              <a:rPr lang="cy-GB" sz="6000" dirty="0">
                <a:solidFill>
                  <a:srgbClr val="0070C0"/>
                </a:solidFill>
              </a:rPr>
              <a:t> </a:t>
            </a:r>
            <a:r>
              <a:rPr lang="cy-GB" sz="6000" dirty="0" err="1">
                <a:solidFill>
                  <a:srgbClr val="0070C0"/>
                </a:solidFill>
              </a:rPr>
              <a:t>Parts</a:t>
            </a:r>
            <a:r>
              <a:rPr lang="cy-GB" sz="6000" dirty="0">
                <a:solidFill>
                  <a:srgbClr val="0070C0"/>
                </a:solidFill>
              </a:rPr>
              <a:t> 1 </a:t>
            </a:r>
            <a:r>
              <a:rPr lang="cy-GB" sz="6000" dirty="0" err="1">
                <a:solidFill>
                  <a:srgbClr val="0070C0"/>
                </a:solidFill>
              </a:rPr>
              <a:t>and</a:t>
            </a:r>
            <a:r>
              <a:rPr lang="cy-GB" sz="6000" dirty="0">
                <a:solidFill>
                  <a:srgbClr val="0070C0"/>
                </a:solidFill>
              </a:rPr>
              <a:t> 2 of </a:t>
            </a:r>
            <a:r>
              <a:rPr lang="cy-GB" sz="6000" dirty="0" err="1">
                <a:solidFill>
                  <a:srgbClr val="0070C0"/>
                </a:solidFill>
              </a:rPr>
              <a:t>this</a:t>
            </a:r>
            <a:r>
              <a:rPr lang="cy-GB" sz="6000" dirty="0">
                <a:solidFill>
                  <a:srgbClr val="0070C0"/>
                </a:solidFill>
              </a:rPr>
              <a:t> project.   </a:t>
            </a:r>
            <a:endParaRPr lang="en-GB" sz="6000" dirty="0">
              <a:solidFill>
                <a:srgbClr val="0070C0"/>
              </a:solidFill>
            </a:endParaRPr>
          </a:p>
          <a:p>
            <a:pPr marL="0" indent="0">
              <a:buNone/>
            </a:pPr>
            <a:r>
              <a:rPr lang="cy-GB" dirty="0"/>
              <a:t> </a:t>
            </a:r>
            <a:endParaRPr lang="en-GB" dirty="0"/>
          </a:p>
          <a:p>
            <a:pPr marL="0" indent="0">
              <a:buNone/>
            </a:pPr>
            <a:r>
              <a:rPr lang="en-GB" b="1" dirty="0"/>
              <a:t> </a:t>
            </a:r>
            <a:endParaRPr lang="en-GB" dirty="0"/>
          </a:p>
          <a:p>
            <a:endParaRPr lang="en-GB" dirty="0"/>
          </a:p>
        </p:txBody>
      </p:sp>
    </p:spTree>
    <p:extLst>
      <p:ext uri="{BB962C8B-B14F-4D97-AF65-F5344CB8AC3E}">
        <p14:creationId xmlns:p14="http://schemas.microsoft.com/office/powerpoint/2010/main" val="29281613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Defining and understanding…</a:t>
            </a:r>
          </a:p>
        </p:txBody>
      </p:sp>
      <p:sp>
        <p:nvSpPr>
          <p:cNvPr id="4" name="Content Placeholder 3"/>
          <p:cNvSpPr>
            <a:spLocks noGrp="1"/>
          </p:cNvSpPr>
          <p:nvPr>
            <p:ph sz="half" idx="2"/>
          </p:nvPr>
        </p:nvSpPr>
        <p:spPr>
          <a:xfrm>
            <a:off x="537579" y="1818527"/>
            <a:ext cx="5384800" cy="3989040"/>
          </a:xfrm>
        </p:spPr>
        <p:txBody>
          <a:bodyPr>
            <a:normAutofit/>
          </a:bodyPr>
          <a:lstStyle/>
          <a:p>
            <a:r>
              <a:rPr lang="en-GB" sz="3200" b="1" dirty="0">
                <a:solidFill>
                  <a:srgbClr val="0070C0"/>
                </a:solidFill>
                <a:latin typeface="Arial" panose="020B0604020202020204" pitchFamily="34" charset="0"/>
                <a:cs typeface="Arial" panose="020B0604020202020204" pitchFamily="34" charset="0"/>
              </a:rPr>
              <a:t>Entrepreneurship</a:t>
            </a:r>
          </a:p>
          <a:p>
            <a:r>
              <a:rPr lang="en-GB" sz="3200" b="1" dirty="0">
                <a:solidFill>
                  <a:srgbClr val="0070C0"/>
                </a:solidFill>
                <a:latin typeface="Arial" panose="020B0604020202020204" pitchFamily="34" charset="0"/>
                <a:cs typeface="Arial" panose="020B0604020202020204" pitchFamily="34" charset="0"/>
              </a:rPr>
              <a:t>Innovation</a:t>
            </a:r>
          </a:p>
          <a:p>
            <a:r>
              <a:rPr lang="en-GB" sz="3200" b="1" dirty="0">
                <a:solidFill>
                  <a:srgbClr val="0070C0"/>
                </a:solidFill>
                <a:latin typeface="Arial" panose="020B0604020202020204" pitchFamily="34" charset="0"/>
                <a:cs typeface="Arial" panose="020B0604020202020204" pitchFamily="34" charset="0"/>
              </a:rPr>
              <a:t>Creativity</a:t>
            </a:r>
          </a:p>
        </p:txBody>
      </p:sp>
    </p:spTree>
    <p:extLst>
      <p:ext uri="{BB962C8B-B14F-4D97-AF65-F5344CB8AC3E}">
        <p14:creationId xmlns:p14="http://schemas.microsoft.com/office/powerpoint/2010/main" val="10384875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The role of the adult</a:t>
            </a:r>
          </a:p>
        </p:txBody>
      </p:sp>
      <p:sp>
        <p:nvSpPr>
          <p:cNvPr id="4" name="Content Placeholder 3"/>
          <p:cNvSpPr>
            <a:spLocks noGrp="1"/>
          </p:cNvSpPr>
          <p:nvPr>
            <p:ph sz="half" idx="2"/>
          </p:nvPr>
        </p:nvSpPr>
        <p:spPr>
          <a:xfrm>
            <a:off x="740780" y="1600201"/>
            <a:ext cx="10841620" cy="3989040"/>
          </a:xfrm>
        </p:spPr>
        <p:txBody>
          <a:bodyPr>
            <a:normAutofit/>
          </a:bodyPr>
          <a:lstStyle/>
          <a:p>
            <a:pPr marL="0" indent="0">
              <a:buNone/>
            </a:pPr>
            <a:r>
              <a:rPr lang="en-GB" dirty="0">
                <a:solidFill>
                  <a:srgbClr val="0070C0"/>
                </a:solidFill>
              </a:rPr>
              <a:t>How does…</a:t>
            </a:r>
          </a:p>
          <a:p>
            <a:pPr marL="0" indent="0">
              <a:buNone/>
            </a:pPr>
            <a:endParaRPr lang="en-GB" dirty="0">
              <a:solidFill>
                <a:srgbClr val="0070C0"/>
              </a:solidFill>
            </a:endParaRPr>
          </a:p>
          <a:p>
            <a:pPr marL="0" indent="0">
              <a:buNone/>
            </a:pPr>
            <a:r>
              <a:rPr lang="en-GB" dirty="0">
                <a:solidFill>
                  <a:srgbClr val="0070C0"/>
                </a:solidFill>
              </a:rPr>
              <a:t>Entrepreneurship</a:t>
            </a:r>
          </a:p>
          <a:p>
            <a:pPr marL="0" indent="0">
              <a:buNone/>
            </a:pPr>
            <a:r>
              <a:rPr lang="en-GB" dirty="0">
                <a:solidFill>
                  <a:srgbClr val="0070C0"/>
                </a:solidFill>
              </a:rPr>
              <a:t>Innovation</a:t>
            </a:r>
          </a:p>
          <a:p>
            <a:pPr marL="0" indent="0">
              <a:buNone/>
            </a:pPr>
            <a:r>
              <a:rPr lang="en-GB" dirty="0">
                <a:solidFill>
                  <a:srgbClr val="0070C0"/>
                </a:solidFill>
              </a:rPr>
              <a:t>Creativity…</a:t>
            </a:r>
          </a:p>
          <a:p>
            <a:pPr marL="0" indent="0">
              <a:buNone/>
            </a:pPr>
            <a:endParaRPr lang="en-GB" dirty="0">
              <a:solidFill>
                <a:srgbClr val="0070C0"/>
              </a:solidFill>
            </a:endParaRPr>
          </a:p>
          <a:p>
            <a:pPr marL="0" indent="0">
              <a:buNone/>
            </a:pPr>
            <a:r>
              <a:rPr lang="en-GB" dirty="0">
                <a:solidFill>
                  <a:srgbClr val="0070C0"/>
                </a:solidFill>
              </a:rPr>
              <a:t>link with the role of the adult within the early years?</a:t>
            </a:r>
          </a:p>
        </p:txBody>
      </p:sp>
    </p:spTree>
    <p:extLst>
      <p:ext uri="{BB962C8B-B14F-4D97-AF65-F5344CB8AC3E}">
        <p14:creationId xmlns:p14="http://schemas.microsoft.com/office/powerpoint/2010/main" val="17377013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497F6-B06C-B021-C67A-01BD6AE9370B}"/>
              </a:ext>
            </a:extLst>
          </p:cNvPr>
          <p:cNvSpPr>
            <a:spLocks noGrp="1"/>
          </p:cNvSpPr>
          <p:nvPr>
            <p:ph type="title"/>
          </p:nvPr>
        </p:nvSpPr>
        <p:spPr>
          <a:xfrm>
            <a:off x="3027673" y="117475"/>
            <a:ext cx="7956222" cy="1325563"/>
          </a:xfrm>
        </p:spPr>
        <p:txBody>
          <a:bodyPr/>
          <a:lstStyle/>
          <a:p>
            <a:r>
              <a:rPr lang="en-GB" sz="2000" dirty="0">
                <a:solidFill>
                  <a:srgbClr val="0070C0"/>
                </a:solidFill>
              </a:rPr>
              <a:t>What is the purpose of this module?</a:t>
            </a:r>
          </a:p>
        </p:txBody>
      </p:sp>
      <p:pic>
        <p:nvPicPr>
          <p:cNvPr id="6" name="Content Placeholder 5">
            <a:extLst>
              <a:ext uri="{FF2B5EF4-FFF2-40B4-BE49-F238E27FC236}">
                <a16:creationId xmlns:a16="http://schemas.microsoft.com/office/drawing/2014/main" id="{B7BCFED0-D4D7-A609-25D5-1E32D1B64C1E}"/>
              </a:ext>
            </a:extLst>
          </p:cNvPr>
          <p:cNvPicPr>
            <a:picLocks noGrp="1" noChangeAspect="1"/>
          </p:cNvPicPr>
          <p:nvPr>
            <p:ph idx="1"/>
          </p:nvPr>
        </p:nvPicPr>
        <p:blipFill>
          <a:blip r:embed="rId3"/>
          <a:stretch>
            <a:fillRect/>
          </a:stretch>
        </p:blipFill>
        <p:spPr>
          <a:xfrm>
            <a:off x="2407072" y="1316037"/>
            <a:ext cx="7763073" cy="4770438"/>
          </a:xfrm>
        </p:spPr>
      </p:pic>
      <p:sp>
        <p:nvSpPr>
          <p:cNvPr id="7" name="TextBox 6">
            <a:extLst>
              <a:ext uri="{FF2B5EF4-FFF2-40B4-BE49-F238E27FC236}">
                <a16:creationId xmlns:a16="http://schemas.microsoft.com/office/drawing/2014/main" id="{59450B0D-842C-AB3D-A49B-CA2B55589737}"/>
              </a:ext>
            </a:extLst>
          </p:cNvPr>
          <p:cNvSpPr txBox="1"/>
          <p:nvPr/>
        </p:nvSpPr>
        <p:spPr>
          <a:xfrm>
            <a:off x="5732914" y="6216134"/>
            <a:ext cx="4647426" cy="369332"/>
          </a:xfrm>
          <a:prstGeom prst="rect">
            <a:avLst/>
          </a:prstGeom>
          <a:noFill/>
        </p:spPr>
        <p:txBody>
          <a:bodyPr wrap="none" rtlCol="0">
            <a:spAutoFit/>
          </a:bodyPr>
          <a:lstStyle/>
          <a:p>
            <a:r>
              <a:rPr lang="en-GB" b="0" i="0" dirty="0">
                <a:solidFill>
                  <a:srgbClr val="000000"/>
                </a:solidFill>
                <a:effectLst/>
                <a:latin typeface="Helvetica" panose="020B0604020202020204" pitchFamily="34" charset="0"/>
              </a:rPr>
              <a:t>Hadfield, Jopling </a:t>
            </a:r>
            <a:r>
              <a:rPr lang="en-GB" dirty="0">
                <a:solidFill>
                  <a:srgbClr val="000000"/>
                </a:solidFill>
                <a:latin typeface="Helvetica" panose="020B0604020202020204" pitchFamily="34" charset="0"/>
              </a:rPr>
              <a:t>and </a:t>
            </a:r>
            <a:r>
              <a:rPr lang="en-GB" b="0" i="0" dirty="0">
                <a:solidFill>
                  <a:srgbClr val="000000"/>
                </a:solidFill>
                <a:effectLst/>
                <a:latin typeface="Helvetica" panose="020B0604020202020204" pitchFamily="34" charset="0"/>
              </a:rPr>
              <a:t>Needham (2015 p.23)</a:t>
            </a:r>
            <a:endParaRPr lang="en-GB" dirty="0"/>
          </a:p>
        </p:txBody>
      </p:sp>
    </p:spTree>
    <p:extLst>
      <p:ext uri="{BB962C8B-B14F-4D97-AF65-F5344CB8AC3E}">
        <p14:creationId xmlns:p14="http://schemas.microsoft.com/office/powerpoint/2010/main" val="8750722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3B3525-B876-ADDC-60EA-AFC9E7839544}"/>
              </a:ext>
            </a:extLst>
          </p:cNvPr>
          <p:cNvSpPr>
            <a:spLocks noGrp="1"/>
          </p:cNvSpPr>
          <p:nvPr>
            <p:ph type="title"/>
          </p:nvPr>
        </p:nvSpPr>
        <p:spPr/>
        <p:txBody>
          <a:bodyPr/>
          <a:lstStyle/>
          <a:p>
            <a:r>
              <a:rPr lang="en-GB" dirty="0">
                <a:solidFill>
                  <a:srgbClr val="0070C0"/>
                </a:solidFill>
              </a:rPr>
              <a:t>Living in a VUCA world</a:t>
            </a:r>
          </a:p>
        </p:txBody>
      </p:sp>
      <p:sp>
        <p:nvSpPr>
          <p:cNvPr id="3" name="Content Placeholder 2">
            <a:extLst>
              <a:ext uri="{FF2B5EF4-FFF2-40B4-BE49-F238E27FC236}">
                <a16:creationId xmlns:a16="http://schemas.microsoft.com/office/drawing/2014/main" id="{A170E6A6-13A3-F5F0-60D1-BFB12A89A4A1}"/>
              </a:ext>
            </a:extLst>
          </p:cNvPr>
          <p:cNvSpPr>
            <a:spLocks noGrp="1"/>
          </p:cNvSpPr>
          <p:nvPr>
            <p:ph idx="1"/>
          </p:nvPr>
        </p:nvSpPr>
        <p:spPr>
          <a:xfrm>
            <a:off x="6544615" y="1394183"/>
            <a:ext cx="4335310" cy="4667250"/>
          </a:xfrm>
        </p:spPr>
        <p:txBody>
          <a:bodyPr/>
          <a:lstStyle/>
          <a:p>
            <a:endParaRPr lang="en-GB" dirty="0"/>
          </a:p>
          <a:p>
            <a:r>
              <a:rPr lang="en-GB" dirty="0"/>
              <a:t>Volatility, Uncertainty, Complexity and Ambiguity (VUCA)</a:t>
            </a:r>
          </a:p>
        </p:txBody>
      </p:sp>
      <p:pic>
        <p:nvPicPr>
          <p:cNvPr id="1027" name="Picture 3">
            <a:extLst>
              <a:ext uri="{FF2B5EF4-FFF2-40B4-BE49-F238E27FC236}">
                <a16:creationId xmlns:a16="http://schemas.microsoft.com/office/drawing/2014/main" id="{0041096C-4F43-1B2F-58DF-643000D734C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8693" y="1925391"/>
            <a:ext cx="4962660" cy="34893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333952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4958A02-7ECA-3CA0-1471-8D48A866188F}"/>
              </a:ext>
            </a:extLst>
          </p:cNvPr>
          <p:cNvSpPr>
            <a:spLocks noGrp="1"/>
          </p:cNvSpPr>
          <p:nvPr>
            <p:ph idx="1"/>
          </p:nvPr>
        </p:nvSpPr>
        <p:spPr>
          <a:xfrm>
            <a:off x="3163459" y="454025"/>
            <a:ext cx="7956222" cy="4667250"/>
          </a:xfrm>
        </p:spPr>
        <p:txBody>
          <a:bodyPr/>
          <a:lstStyle/>
          <a:p>
            <a:pPr marL="0" indent="0">
              <a:buNone/>
            </a:pPr>
            <a:r>
              <a:rPr lang="en-GB" dirty="0" err="1">
                <a:solidFill>
                  <a:srgbClr val="0070C0"/>
                </a:solidFill>
              </a:rPr>
              <a:t>Rread</a:t>
            </a:r>
            <a:r>
              <a:rPr lang="en-GB" dirty="0">
                <a:solidFill>
                  <a:srgbClr val="0070C0"/>
                </a:solidFill>
              </a:rPr>
              <a:t> this</a:t>
            </a:r>
            <a:r>
              <a:rPr lang="en-GB" dirty="0"/>
              <a:t>:  Kaz (2017) - page 11-16  </a:t>
            </a:r>
            <a:r>
              <a:rPr lang="en-GB" sz="1050" dirty="0"/>
              <a:t>on Moodle under today’s session</a:t>
            </a:r>
          </a:p>
          <a:p>
            <a:endParaRPr lang="en-GB" dirty="0"/>
          </a:p>
          <a:p>
            <a:endParaRPr lang="en-GB" dirty="0"/>
          </a:p>
          <a:p>
            <a:endParaRPr lang="en-GB" dirty="0"/>
          </a:p>
          <a:p>
            <a:endParaRPr lang="en-GB" dirty="0"/>
          </a:p>
          <a:p>
            <a:pPr marL="0" indent="0">
              <a:buNone/>
            </a:pPr>
            <a:endParaRPr lang="en-GB" dirty="0"/>
          </a:p>
          <a:p>
            <a:endParaRPr lang="en-GB" dirty="0"/>
          </a:p>
        </p:txBody>
      </p:sp>
      <p:pic>
        <p:nvPicPr>
          <p:cNvPr id="7" name="Picture 6">
            <a:extLst>
              <a:ext uri="{FF2B5EF4-FFF2-40B4-BE49-F238E27FC236}">
                <a16:creationId xmlns:a16="http://schemas.microsoft.com/office/drawing/2014/main" id="{031DAB92-CF73-4C07-E35F-7A792D4E5918}"/>
              </a:ext>
            </a:extLst>
          </p:cNvPr>
          <p:cNvPicPr>
            <a:picLocks noChangeAspect="1"/>
          </p:cNvPicPr>
          <p:nvPr/>
        </p:nvPicPr>
        <p:blipFill>
          <a:blip r:embed="rId3"/>
          <a:stretch>
            <a:fillRect/>
          </a:stretch>
        </p:blipFill>
        <p:spPr>
          <a:xfrm>
            <a:off x="2333625" y="1643062"/>
            <a:ext cx="7524750" cy="3571875"/>
          </a:xfrm>
          <a:prstGeom prst="rect">
            <a:avLst/>
          </a:prstGeom>
        </p:spPr>
      </p:pic>
    </p:spTree>
    <p:extLst>
      <p:ext uri="{BB962C8B-B14F-4D97-AF65-F5344CB8AC3E}">
        <p14:creationId xmlns:p14="http://schemas.microsoft.com/office/powerpoint/2010/main" val="22874977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A913A0-ABCE-1839-54CA-F937D5C6FEB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657BC98-0B83-937F-76A3-BB7905C2D942}"/>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FF3F97FC-97AD-89F8-65FD-D740E7E830A3}"/>
              </a:ext>
            </a:extLst>
          </p:cNvPr>
          <p:cNvPicPr>
            <a:picLocks noChangeAspect="1"/>
          </p:cNvPicPr>
          <p:nvPr/>
        </p:nvPicPr>
        <p:blipFill>
          <a:blip r:embed="rId3"/>
          <a:stretch>
            <a:fillRect/>
          </a:stretch>
        </p:blipFill>
        <p:spPr>
          <a:xfrm>
            <a:off x="2902688" y="365125"/>
            <a:ext cx="9173924" cy="6127750"/>
          </a:xfrm>
          <a:prstGeom prst="rect">
            <a:avLst/>
          </a:prstGeom>
        </p:spPr>
      </p:pic>
      <p:sp>
        <p:nvSpPr>
          <p:cNvPr id="6" name="TextBox 5">
            <a:extLst>
              <a:ext uri="{FF2B5EF4-FFF2-40B4-BE49-F238E27FC236}">
                <a16:creationId xmlns:a16="http://schemas.microsoft.com/office/drawing/2014/main" id="{722CD3EF-B71F-5D5C-3C4A-FB48CE2C1D7C}"/>
              </a:ext>
            </a:extLst>
          </p:cNvPr>
          <p:cNvSpPr txBox="1"/>
          <p:nvPr/>
        </p:nvSpPr>
        <p:spPr>
          <a:xfrm>
            <a:off x="956930" y="1382233"/>
            <a:ext cx="1350335" cy="369332"/>
          </a:xfrm>
          <a:prstGeom prst="rect">
            <a:avLst/>
          </a:prstGeom>
          <a:noFill/>
        </p:spPr>
        <p:txBody>
          <a:bodyPr wrap="square" rtlCol="0">
            <a:spAutoFit/>
          </a:bodyPr>
          <a:lstStyle/>
          <a:p>
            <a:r>
              <a:rPr lang="en-GB" dirty="0"/>
              <a:t>Kaz (2017)</a:t>
            </a:r>
          </a:p>
        </p:txBody>
      </p:sp>
    </p:spTree>
    <p:extLst>
      <p:ext uri="{BB962C8B-B14F-4D97-AF65-F5344CB8AC3E}">
        <p14:creationId xmlns:p14="http://schemas.microsoft.com/office/powerpoint/2010/main" val="16344637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555E00-216F-4AA5-1158-D84151AF62E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500BB10-4627-72AE-15F0-06C24793851A}"/>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5ED07CE2-CD08-E466-00A7-20C00DD801F6}"/>
              </a:ext>
            </a:extLst>
          </p:cNvPr>
          <p:cNvPicPr>
            <a:picLocks noChangeAspect="1"/>
          </p:cNvPicPr>
          <p:nvPr/>
        </p:nvPicPr>
        <p:blipFill>
          <a:blip r:embed="rId3"/>
          <a:stretch>
            <a:fillRect/>
          </a:stretch>
        </p:blipFill>
        <p:spPr>
          <a:xfrm>
            <a:off x="2571750" y="287079"/>
            <a:ext cx="9164620" cy="6570921"/>
          </a:xfrm>
          <a:prstGeom prst="rect">
            <a:avLst/>
          </a:prstGeom>
        </p:spPr>
      </p:pic>
    </p:spTree>
    <p:extLst>
      <p:ext uri="{BB962C8B-B14F-4D97-AF65-F5344CB8AC3E}">
        <p14:creationId xmlns:p14="http://schemas.microsoft.com/office/powerpoint/2010/main" val="38099732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Albert Einstein</a:t>
            </a:r>
          </a:p>
        </p:txBody>
      </p:sp>
      <p:pic>
        <p:nvPicPr>
          <p:cNvPr id="5" name="Content Placeholder 4"/>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1631504" y="1340768"/>
            <a:ext cx="4392488" cy="4320480"/>
          </a:xfrm>
        </p:spPr>
      </p:pic>
      <p:pic>
        <p:nvPicPr>
          <p:cNvPr id="8" name="Content Placeholder 5"/>
          <p:cNvPicPr>
            <a:picLocks noGrp="1" noChangeAspect="1"/>
          </p:cNvPicPr>
          <p:nvPr>
            <p:ph sz="half" idx="2"/>
          </p:nvPr>
        </p:nvPicPr>
        <p:blipFill>
          <a:blip r:embed="rId4">
            <a:extLst>
              <a:ext uri="{28A0092B-C50C-407E-A947-70E740481C1C}">
                <a14:useLocalDpi xmlns:a14="http://schemas.microsoft.com/office/drawing/2010/main" val="0"/>
              </a:ext>
            </a:extLst>
          </a:blip>
          <a:stretch>
            <a:fillRect/>
          </a:stretch>
        </p:blipFill>
        <p:spPr bwMode="auto">
          <a:xfrm>
            <a:off x="6096000" y="1294442"/>
            <a:ext cx="4320480" cy="43668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753840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Carla Rinaldi /Galileo</a:t>
            </a:r>
          </a:p>
        </p:txBody>
      </p:sp>
      <p:pic>
        <p:nvPicPr>
          <p:cNvPr id="5" name="Content Placeholder 4"/>
          <p:cNvPicPr>
            <a:picLocks noGrp="1" noChangeAspect="1"/>
          </p:cNvPicPr>
          <p:nvPr>
            <p:ph sz="half" idx="1"/>
          </p:nvPr>
        </p:nvPicPr>
        <p:blipFill>
          <a:blip r:embed="rId3" cstate="print">
            <a:extLst>
              <a:ext uri="{28A0092B-C50C-407E-A947-70E740481C1C}">
                <a14:useLocalDpi xmlns:a14="http://schemas.microsoft.com/office/drawing/2010/main" val="0"/>
              </a:ext>
            </a:extLst>
          </a:blip>
          <a:stretch>
            <a:fillRect/>
          </a:stretch>
        </p:blipFill>
        <p:spPr>
          <a:xfrm>
            <a:off x="1775520" y="1196752"/>
            <a:ext cx="4176464" cy="4464496"/>
          </a:xfrm>
        </p:spPr>
      </p:pic>
      <p:pic>
        <p:nvPicPr>
          <p:cNvPr id="6" name="Content Placeholder 5"/>
          <p:cNvPicPr>
            <a:picLocks noGrp="1" noChangeAspect="1"/>
          </p:cNvPicPr>
          <p:nvPr>
            <p:ph sz="half" idx="2"/>
          </p:nvPr>
        </p:nvPicPr>
        <p:blipFill>
          <a:blip r:embed="rId4">
            <a:extLst>
              <a:ext uri="{28A0092B-C50C-407E-A947-70E740481C1C}">
                <a14:useLocalDpi xmlns:a14="http://schemas.microsoft.com/office/drawing/2010/main" val="0"/>
              </a:ext>
            </a:extLst>
          </a:blip>
          <a:stretch>
            <a:fillRect/>
          </a:stretch>
        </p:blipFill>
        <p:spPr>
          <a:xfrm>
            <a:off x="6023992" y="1196752"/>
            <a:ext cx="4493642" cy="4392836"/>
          </a:xfrm>
        </p:spPr>
      </p:pic>
    </p:spTree>
    <p:extLst>
      <p:ext uri="{BB962C8B-B14F-4D97-AF65-F5344CB8AC3E}">
        <p14:creationId xmlns:p14="http://schemas.microsoft.com/office/powerpoint/2010/main" val="29609976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latin typeface="Arial" panose="020B0604020202020204" pitchFamily="34" charset="0"/>
                <a:cs typeface="Arial" panose="020B0604020202020204" pitchFamily="34" charset="0"/>
              </a:rPr>
              <a:t>Noah </a:t>
            </a:r>
            <a:r>
              <a:rPr lang="en-GB" b="1" dirty="0" err="1">
                <a:latin typeface="Arial" panose="020B0604020202020204" pitchFamily="34" charset="0"/>
                <a:cs typeface="Arial" panose="020B0604020202020204" pitchFamily="34" charset="0"/>
              </a:rPr>
              <a:t>McVicker</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1930</a:t>
            </a:r>
          </a:p>
        </p:txBody>
      </p:sp>
      <p:pic>
        <p:nvPicPr>
          <p:cNvPr id="1026" name="Picture 2" descr="G:\EAEE6004 Leadership and Entrepreneurship\6004 Reading List\Noah McVicker - Play Doh.jpg"/>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1919536" y="1600200"/>
            <a:ext cx="4032448" cy="3989388"/>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descr="G:\EAEE6004 Leadership and Entrepreneurship\play-doh_0.png"/>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rcRect/>
          <a:stretch>
            <a:fillRect/>
          </a:stretch>
        </p:blipFill>
        <p:spPr bwMode="auto">
          <a:xfrm>
            <a:off x="6223246" y="1626640"/>
            <a:ext cx="3936508" cy="39365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464496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Lois Allen 1946</a:t>
            </a:r>
            <a:br>
              <a:rPr lang="en-GB" b="1" dirty="0"/>
            </a:br>
            <a:r>
              <a:rPr lang="en-GB" b="1" dirty="0"/>
              <a:t>Fuzzy Felt</a:t>
            </a:r>
          </a:p>
        </p:txBody>
      </p:sp>
      <p:pic>
        <p:nvPicPr>
          <p:cNvPr id="6" name="Content Placeholder 5"/>
          <p:cNvPicPr>
            <a:picLocks noGrp="1" noChangeAspect="1"/>
          </p:cNvPicPr>
          <p:nvPr>
            <p:ph sz="half" idx="1"/>
          </p:nvPr>
        </p:nvPicPr>
        <p:blipFill>
          <a:blip r:embed="rId3" cstate="print">
            <a:extLst>
              <a:ext uri="{28A0092B-C50C-407E-A947-70E740481C1C}">
                <a14:useLocalDpi xmlns:a14="http://schemas.microsoft.com/office/drawing/2010/main" val="0"/>
              </a:ext>
            </a:extLst>
          </a:blip>
          <a:stretch>
            <a:fillRect/>
          </a:stretch>
        </p:blipFill>
        <p:spPr>
          <a:xfrm>
            <a:off x="1919538" y="2057894"/>
            <a:ext cx="4032447" cy="4104804"/>
          </a:xfrm>
        </p:spPr>
      </p:pic>
      <p:pic>
        <p:nvPicPr>
          <p:cNvPr id="7" name="Content Placeholder 6"/>
          <p:cNvPicPr>
            <a:picLocks noGrp="1" noChangeAspect="1"/>
          </p:cNvPicPr>
          <p:nvPr>
            <p:ph sz="half" idx="2"/>
          </p:nvPr>
        </p:nvPicPr>
        <p:blipFill>
          <a:blip r:embed="rId4">
            <a:extLst>
              <a:ext uri="{28A0092B-C50C-407E-A947-70E740481C1C}">
                <a14:useLocalDpi xmlns:a14="http://schemas.microsoft.com/office/drawing/2010/main" val="0"/>
              </a:ext>
            </a:extLst>
          </a:blip>
          <a:stretch>
            <a:fillRect/>
          </a:stretch>
        </p:blipFill>
        <p:spPr>
          <a:xfrm>
            <a:off x="6240016" y="2057894"/>
            <a:ext cx="4182616" cy="4104804"/>
          </a:xfrm>
        </p:spPr>
      </p:pic>
    </p:spTree>
    <p:extLst>
      <p:ext uri="{BB962C8B-B14F-4D97-AF65-F5344CB8AC3E}">
        <p14:creationId xmlns:p14="http://schemas.microsoft.com/office/powerpoint/2010/main" val="324425796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latin typeface="Arial" panose="020B0604020202020204" pitchFamily="34" charset="0"/>
                <a:cs typeface="Arial" panose="020B0604020202020204" pitchFamily="34" charset="0"/>
              </a:rPr>
              <a:t>Ole Kirk Christiansen</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1949</a:t>
            </a:r>
            <a:endParaRPr lang="en-GB" dirty="0">
              <a:latin typeface="Arial" panose="020B0604020202020204" pitchFamily="34" charset="0"/>
              <a:cs typeface="Arial" panose="020B0604020202020204" pitchFamily="34" charset="0"/>
            </a:endParaRPr>
          </a:p>
        </p:txBody>
      </p:sp>
      <p:pic>
        <p:nvPicPr>
          <p:cNvPr id="9218" name="Picture 2" descr="G:\EAEE6004 Leadership and Entrepreneurship\Lego.jpg"/>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240016" y="2126986"/>
            <a:ext cx="4320480" cy="3600399"/>
          </a:xfrm>
          <a:prstGeom prst="rect">
            <a:avLst/>
          </a:prstGeom>
          <a:noFill/>
          <a:extLst>
            <a:ext uri="{909E8E84-426E-40DD-AFC4-6F175D3DCCD1}">
              <a14:hiddenFill xmlns:a14="http://schemas.microsoft.com/office/drawing/2010/main">
                <a:solidFill>
                  <a:srgbClr val="FFFFFF"/>
                </a:solidFill>
              </a14:hiddenFill>
            </a:ext>
          </a:extLst>
        </p:spPr>
      </p:pic>
      <p:pic>
        <p:nvPicPr>
          <p:cNvPr id="9219" name="Picture 3" descr="G:\EAEE6004 Leadership and Entrepreneurship\6004 Reading List\Ole Kirk Kristiansen 1957.jpg"/>
          <p:cNvPicPr>
            <a:picLocks noGrp="1" noChangeAspect="1" noChangeArrowheads="1"/>
          </p:cNvPicPr>
          <p:nvPr>
            <p:ph sz="half" idx="1"/>
          </p:nvPr>
        </p:nvPicPr>
        <p:blipFill>
          <a:blip r:embed="rId4">
            <a:extLst>
              <a:ext uri="{28A0092B-C50C-407E-A947-70E740481C1C}">
                <a14:useLocalDpi xmlns:a14="http://schemas.microsoft.com/office/drawing/2010/main" val="0"/>
              </a:ext>
            </a:extLst>
          </a:blip>
          <a:srcRect/>
          <a:stretch>
            <a:fillRect/>
          </a:stretch>
        </p:blipFill>
        <p:spPr bwMode="auto">
          <a:xfrm>
            <a:off x="1631504" y="1974181"/>
            <a:ext cx="4464496" cy="41044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8226105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r>
              <a:rPr lang="en-GB" b="1" dirty="0"/>
              <a:t>Denys Fisher </a:t>
            </a:r>
            <a:br>
              <a:rPr lang="en-GB" b="1" dirty="0"/>
            </a:br>
            <a:r>
              <a:rPr lang="en-GB" b="1" dirty="0"/>
              <a:t>1960</a:t>
            </a:r>
          </a:p>
        </p:txBody>
      </p:sp>
      <p:pic>
        <p:nvPicPr>
          <p:cNvPr id="10242" name="Picture 2" descr="G:\EAEE6004 Leadership and Entrepreneurship\6004 Reading List\Vintage-Stickle-Bricks-Denys-Fisher-1960s-Patent-Pending-_1.jpg"/>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919536" y="2038576"/>
            <a:ext cx="7992888" cy="40324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6377030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Froebel’s Kindergarten and Gifts</a:t>
            </a:r>
          </a:p>
        </p:txBody>
      </p:sp>
      <p:pic>
        <p:nvPicPr>
          <p:cNvPr id="28674" name="Picture 2" descr="G:\EAEE6004 Leadership and Entrepreneurship\froebel-1.png"/>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023992" y="1340768"/>
            <a:ext cx="4421634" cy="4248820"/>
          </a:xfrm>
          <a:prstGeom prst="rect">
            <a:avLst/>
          </a:prstGeom>
          <a:noFill/>
          <a:extLst>
            <a:ext uri="{909E8E84-426E-40DD-AFC4-6F175D3DCCD1}">
              <a14:hiddenFill xmlns:a14="http://schemas.microsoft.com/office/drawing/2010/main">
                <a:solidFill>
                  <a:srgbClr val="FFFFFF"/>
                </a:solidFill>
              </a14:hiddenFill>
            </a:ext>
          </a:extLst>
        </p:spPr>
      </p:pic>
      <p:pic>
        <p:nvPicPr>
          <p:cNvPr id="28675" name="Picture 3" descr="G:\EAEE6004 Leadership and Entrepreneurship\Kindergarten_Class.jpg"/>
          <p:cNvPicPr>
            <a:picLocks noGrp="1" noChangeAspect="1" noChangeArrowheads="1"/>
          </p:cNvPicPr>
          <p:nvPr>
            <p:ph sz="half" idx="1"/>
          </p:nvPr>
        </p:nvPicPr>
        <p:blipFill>
          <a:blip r:embed="rId4">
            <a:extLst>
              <a:ext uri="{28A0092B-C50C-407E-A947-70E740481C1C}">
                <a14:useLocalDpi xmlns:a14="http://schemas.microsoft.com/office/drawing/2010/main" val="0"/>
              </a:ext>
            </a:extLst>
          </a:blip>
          <a:srcRect/>
          <a:stretch>
            <a:fillRect/>
          </a:stretch>
        </p:blipFill>
        <p:spPr bwMode="auto">
          <a:xfrm>
            <a:off x="1703512" y="1484784"/>
            <a:ext cx="4464496" cy="39604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8146977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The McMillan Sisters</a:t>
            </a:r>
          </a:p>
        </p:txBody>
      </p:sp>
      <p:pic>
        <p:nvPicPr>
          <p:cNvPr id="26626" name="Picture 2" descr="G:\EAEE6004 Leadership and Entrepreneurship\margaret-mcmillan-65a58414-2fdb-46db-9ab0-4b928c19195-resize-750.jpg"/>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1527009" y="1340768"/>
            <a:ext cx="4644008" cy="4032448"/>
          </a:xfrm>
          <a:prstGeom prst="rect">
            <a:avLst/>
          </a:prstGeom>
          <a:noFill/>
          <a:extLst>
            <a:ext uri="{909E8E84-426E-40DD-AFC4-6F175D3DCCD1}">
              <a14:hiddenFill xmlns:a14="http://schemas.microsoft.com/office/drawing/2010/main">
                <a:solidFill>
                  <a:srgbClr val="FFFFFF"/>
                </a:solidFill>
              </a14:hiddenFill>
            </a:ext>
          </a:extLst>
        </p:spPr>
      </p:pic>
      <p:pic>
        <p:nvPicPr>
          <p:cNvPr id="26627" name="Picture 3" descr="G:\EAEE6004 Leadership and Entrepreneurship\rachel-mcmillan-nursery-school2423-460x306.jpg"/>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rcRect/>
          <a:stretch>
            <a:fillRect/>
          </a:stretch>
        </p:blipFill>
        <p:spPr bwMode="auto">
          <a:xfrm>
            <a:off x="6023992" y="1484784"/>
            <a:ext cx="4464496" cy="40324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0885287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Maria Montessori</a:t>
            </a:r>
          </a:p>
        </p:txBody>
      </p:sp>
      <p:pic>
        <p:nvPicPr>
          <p:cNvPr id="16386" name="Picture 2" descr="G:\EAEE6004 Leadership and Entrepreneurship\6004 Reading List\Maria Montessori.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35560" y="1196752"/>
            <a:ext cx="8208912" cy="42484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3525872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br>
              <a:rPr lang="en-GB" dirty="0"/>
            </a:br>
            <a:r>
              <a:rPr lang="en-GB" dirty="0"/>
              <a:t>The concept of ‘small’</a:t>
            </a:r>
          </a:p>
        </p:txBody>
      </p:sp>
      <p:pic>
        <p:nvPicPr>
          <p:cNvPr id="27650" name="Picture 2" descr="G:\EAEE6004 Leadership and Entrepreneurship\waypoint-montessori-practical-life-texas.jpg"/>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1703512" y="1772816"/>
            <a:ext cx="4316288" cy="3528392"/>
          </a:xfrm>
          <a:prstGeom prst="rect">
            <a:avLst/>
          </a:prstGeom>
          <a:noFill/>
          <a:extLst>
            <a:ext uri="{909E8E84-426E-40DD-AFC4-6F175D3DCCD1}">
              <a14:hiddenFill xmlns:a14="http://schemas.microsoft.com/office/drawing/2010/main">
                <a:solidFill>
                  <a:srgbClr val="FFFFFF"/>
                </a:solidFill>
              </a14:hiddenFill>
            </a:ext>
          </a:extLst>
        </p:spPr>
      </p:pic>
      <p:pic>
        <p:nvPicPr>
          <p:cNvPr id="27651" name="Picture 3" descr="G:\EAEE6004 Leadership and Entrepreneurship\image4.jpg"/>
          <p:cNvPicPr>
            <a:picLocks noGrp="1" noChangeAspect="1" noChangeArrowheads="1"/>
          </p:cNvPicPr>
          <p:nvPr>
            <p:ph sz="half" idx="2"/>
          </p:nvPr>
        </p:nvPicPr>
        <p:blipFill>
          <a:blip r:embed="rId4" cstate="print">
            <a:extLst>
              <a:ext uri="{28A0092B-C50C-407E-A947-70E740481C1C}">
                <a14:useLocalDpi xmlns:a14="http://schemas.microsoft.com/office/drawing/2010/main" val="0"/>
              </a:ext>
            </a:extLst>
          </a:blip>
          <a:srcRect/>
          <a:stretch>
            <a:fillRect/>
          </a:stretch>
        </p:blipFill>
        <p:spPr bwMode="auto">
          <a:xfrm>
            <a:off x="6172200" y="1772816"/>
            <a:ext cx="4316288" cy="36724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0328103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Eleanor </a:t>
            </a:r>
            <a:r>
              <a:rPr lang="en-GB" dirty="0" err="1"/>
              <a:t>Goldschmied</a:t>
            </a:r>
            <a:br>
              <a:rPr lang="en-GB" dirty="0"/>
            </a:br>
            <a:r>
              <a:rPr lang="en-GB" dirty="0" err="1"/>
              <a:t>Basgedi</a:t>
            </a:r>
            <a:r>
              <a:rPr lang="en-GB" dirty="0"/>
              <a:t> </a:t>
            </a:r>
            <a:r>
              <a:rPr lang="en-GB" dirty="0" err="1"/>
              <a:t>Trysor</a:t>
            </a:r>
            <a:r>
              <a:rPr lang="en-GB" dirty="0"/>
              <a:t> - Treasure Baskets </a:t>
            </a:r>
          </a:p>
        </p:txBody>
      </p:sp>
      <p:pic>
        <p:nvPicPr>
          <p:cNvPr id="7" name="Content Placeholder 6"/>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1631504" y="1556792"/>
            <a:ext cx="4032448" cy="4032448"/>
          </a:xfrm>
        </p:spPr>
      </p:pic>
      <p:pic>
        <p:nvPicPr>
          <p:cNvPr id="6" name="Content Placeholder 5"/>
          <p:cNvPicPr>
            <a:picLocks noGrp="1" noChangeAspect="1"/>
          </p:cNvPicPr>
          <p:nvPr>
            <p:ph sz="half" idx="2"/>
          </p:nvPr>
        </p:nvPicPr>
        <p:blipFill>
          <a:blip r:embed="rId4" cstate="print">
            <a:extLst>
              <a:ext uri="{28A0092B-C50C-407E-A947-70E740481C1C}">
                <a14:useLocalDpi xmlns:a14="http://schemas.microsoft.com/office/drawing/2010/main" val="0"/>
              </a:ext>
            </a:extLst>
          </a:blip>
          <a:stretch>
            <a:fillRect/>
          </a:stretch>
        </p:blipFill>
        <p:spPr>
          <a:xfrm>
            <a:off x="5735960" y="1556792"/>
            <a:ext cx="4830688" cy="3960440"/>
          </a:xfrm>
        </p:spPr>
      </p:pic>
    </p:spTree>
    <p:extLst>
      <p:ext uri="{BB962C8B-B14F-4D97-AF65-F5344CB8AC3E}">
        <p14:creationId xmlns:p14="http://schemas.microsoft.com/office/powerpoint/2010/main" val="91741673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0999ED91-DDBB-08B4-2600-DE6F10252245}"/>
              </a:ext>
            </a:extLst>
          </p:cNvPr>
          <p:cNvSpPr>
            <a:spLocks noGrp="1"/>
          </p:cNvSpPr>
          <p:nvPr>
            <p:ph type="title"/>
          </p:nvPr>
        </p:nvSpPr>
        <p:spPr>
          <a:xfrm>
            <a:off x="3780148" y="365125"/>
            <a:ext cx="7956222" cy="1325563"/>
          </a:xfrm>
        </p:spPr>
        <p:txBody>
          <a:bodyPr>
            <a:normAutofit/>
          </a:bodyPr>
          <a:lstStyle/>
          <a:p>
            <a:r>
              <a:rPr lang="en-US" dirty="0">
                <a:solidFill>
                  <a:srgbClr val="0070C0"/>
                </a:solidFill>
              </a:rPr>
              <a:t>Did they really invent it?</a:t>
            </a:r>
          </a:p>
        </p:txBody>
      </p:sp>
      <p:pic>
        <p:nvPicPr>
          <p:cNvPr id="5" name="Picture 4">
            <a:extLst>
              <a:ext uri="{FF2B5EF4-FFF2-40B4-BE49-F238E27FC236}">
                <a16:creationId xmlns:a16="http://schemas.microsoft.com/office/drawing/2014/main" id="{53A3817F-D6B0-4133-0405-400018DCD64D}"/>
              </a:ext>
            </a:extLst>
          </p:cNvPr>
          <p:cNvPicPr>
            <a:picLocks noChangeAspect="1"/>
          </p:cNvPicPr>
          <p:nvPr/>
        </p:nvPicPr>
        <p:blipFill>
          <a:blip r:embed="rId3"/>
          <a:stretch>
            <a:fillRect/>
          </a:stretch>
        </p:blipFill>
        <p:spPr>
          <a:xfrm>
            <a:off x="3780148" y="2130414"/>
            <a:ext cx="7956222" cy="4057672"/>
          </a:xfrm>
          <a:prstGeom prst="rect">
            <a:avLst/>
          </a:prstGeom>
          <a:noFill/>
        </p:spPr>
      </p:pic>
    </p:spTree>
    <p:extLst>
      <p:ext uri="{BB962C8B-B14F-4D97-AF65-F5344CB8AC3E}">
        <p14:creationId xmlns:p14="http://schemas.microsoft.com/office/powerpoint/2010/main" val="202280790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38115C6-FFEC-0E05-362F-4A19D49BF7F2}"/>
              </a:ext>
            </a:extLst>
          </p:cNvPr>
          <p:cNvPicPr>
            <a:picLocks noChangeAspect="1"/>
          </p:cNvPicPr>
          <p:nvPr/>
        </p:nvPicPr>
        <p:blipFill>
          <a:blip r:embed="rId3"/>
          <a:stretch>
            <a:fillRect/>
          </a:stretch>
        </p:blipFill>
        <p:spPr>
          <a:xfrm>
            <a:off x="1524000" y="1255077"/>
            <a:ext cx="9144000" cy="4347847"/>
          </a:xfrm>
          <a:prstGeom prst="rect">
            <a:avLst/>
          </a:prstGeom>
        </p:spPr>
      </p:pic>
      <p:sp>
        <p:nvSpPr>
          <p:cNvPr id="2" name="TextBox 1">
            <a:extLst>
              <a:ext uri="{FF2B5EF4-FFF2-40B4-BE49-F238E27FC236}">
                <a16:creationId xmlns:a16="http://schemas.microsoft.com/office/drawing/2014/main" id="{F2975EC2-7C12-4233-F111-0E4848B0D067}"/>
              </a:ext>
            </a:extLst>
          </p:cNvPr>
          <p:cNvSpPr txBox="1"/>
          <p:nvPr/>
        </p:nvSpPr>
        <p:spPr>
          <a:xfrm>
            <a:off x="8613819" y="289775"/>
            <a:ext cx="2054181" cy="369332"/>
          </a:xfrm>
          <a:prstGeom prst="rect">
            <a:avLst/>
          </a:prstGeom>
          <a:noFill/>
        </p:spPr>
        <p:txBody>
          <a:bodyPr wrap="square" rtlCol="0">
            <a:spAutoFit/>
          </a:bodyPr>
          <a:lstStyle/>
          <a:p>
            <a:r>
              <a:rPr lang="en-GB" dirty="0"/>
              <a:t>Liz Pemberton</a:t>
            </a:r>
          </a:p>
        </p:txBody>
      </p:sp>
    </p:spTree>
    <p:extLst>
      <p:ext uri="{BB962C8B-B14F-4D97-AF65-F5344CB8AC3E}">
        <p14:creationId xmlns:p14="http://schemas.microsoft.com/office/powerpoint/2010/main" val="403132054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6D81B8-9004-D6E3-D3C8-7123AC6FF18D}"/>
              </a:ext>
            </a:extLst>
          </p:cNvPr>
          <p:cNvSpPr>
            <a:spLocks noGrp="1"/>
          </p:cNvSpPr>
          <p:nvPr>
            <p:ph type="title"/>
          </p:nvPr>
        </p:nvSpPr>
        <p:spPr>
          <a:xfrm>
            <a:off x="2401910" y="365125"/>
            <a:ext cx="9334460" cy="1325563"/>
          </a:xfrm>
        </p:spPr>
        <p:txBody>
          <a:bodyPr/>
          <a:lstStyle/>
          <a:p>
            <a:r>
              <a:rPr lang="en-GB" dirty="0"/>
              <a:t>Professor Sally Grantham-Mc Gregor</a:t>
            </a:r>
          </a:p>
        </p:txBody>
      </p:sp>
      <p:sp>
        <p:nvSpPr>
          <p:cNvPr id="3" name="Content Placeholder 2">
            <a:extLst>
              <a:ext uri="{FF2B5EF4-FFF2-40B4-BE49-F238E27FC236}">
                <a16:creationId xmlns:a16="http://schemas.microsoft.com/office/drawing/2014/main" id="{BEFA2A98-DE02-DFE9-B7C3-5576C8BD090E}"/>
              </a:ext>
            </a:extLst>
          </p:cNvPr>
          <p:cNvSpPr>
            <a:spLocks noGrp="1"/>
          </p:cNvSpPr>
          <p:nvPr>
            <p:ph idx="1"/>
          </p:nvPr>
        </p:nvSpPr>
        <p:spPr>
          <a:xfrm>
            <a:off x="2730520" y="1458577"/>
            <a:ext cx="7956222" cy="4667250"/>
          </a:xfrm>
        </p:spPr>
        <p:txBody>
          <a:bodyPr/>
          <a:lstStyle/>
          <a:p>
            <a:r>
              <a:rPr lang="en-GB" dirty="0"/>
              <a:t>2.54 -5.52 min</a:t>
            </a:r>
          </a:p>
        </p:txBody>
      </p:sp>
      <p:pic>
        <p:nvPicPr>
          <p:cNvPr id="5" name="Picture 4">
            <a:hlinkClick r:id="rId3"/>
            <a:extLst>
              <a:ext uri="{FF2B5EF4-FFF2-40B4-BE49-F238E27FC236}">
                <a16:creationId xmlns:a16="http://schemas.microsoft.com/office/drawing/2014/main" id="{66A6BC07-7E7D-0BA1-5F15-A2A02FAF23E6}"/>
              </a:ext>
            </a:extLst>
          </p:cNvPr>
          <p:cNvPicPr>
            <a:picLocks noChangeAspect="1"/>
          </p:cNvPicPr>
          <p:nvPr/>
        </p:nvPicPr>
        <p:blipFill>
          <a:blip r:embed="rId4"/>
          <a:stretch>
            <a:fillRect/>
          </a:stretch>
        </p:blipFill>
        <p:spPr>
          <a:xfrm>
            <a:off x="3440598" y="2074840"/>
            <a:ext cx="7574754" cy="4511942"/>
          </a:xfrm>
          <a:prstGeom prst="rect">
            <a:avLst/>
          </a:prstGeom>
        </p:spPr>
      </p:pic>
    </p:spTree>
    <p:extLst>
      <p:ext uri="{BB962C8B-B14F-4D97-AF65-F5344CB8AC3E}">
        <p14:creationId xmlns:p14="http://schemas.microsoft.com/office/powerpoint/2010/main" val="338161846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11C976-32AD-2850-0273-D842A6E75463}"/>
              </a:ext>
            </a:extLst>
          </p:cNvPr>
          <p:cNvSpPr>
            <a:spLocks noGrp="1"/>
          </p:cNvSpPr>
          <p:nvPr>
            <p:ph type="title"/>
          </p:nvPr>
        </p:nvSpPr>
        <p:spPr/>
        <p:txBody>
          <a:bodyPr/>
          <a:lstStyle/>
          <a:p>
            <a:r>
              <a:rPr lang="en-GB" dirty="0"/>
              <a:t>Moti Me - </a:t>
            </a:r>
          </a:p>
        </p:txBody>
      </p:sp>
      <p:sp>
        <p:nvSpPr>
          <p:cNvPr id="3" name="Content Placeholder 2">
            <a:extLst>
              <a:ext uri="{FF2B5EF4-FFF2-40B4-BE49-F238E27FC236}">
                <a16:creationId xmlns:a16="http://schemas.microsoft.com/office/drawing/2014/main" id="{2A38D81A-74A8-CF39-639F-848255082775}"/>
              </a:ext>
            </a:extLst>
          </p:cNvPr>
          <p:cNvSpPr>
            <a:spLocks noGrp="1"/>
          </p:cNvSpPr>
          <p:nvPr>
            <p:ph sz="half" idx="1"/>
          </p:nvPr>
        </p:nvSpPr>
        <p:spPr/>
        <p:txBody>
          <a:bodyPr/>
          <a:lstStyle/>
          <a:p>
            <a:r>
              <a:rPr lang="en-GB" dirty="0"/>
              <a:t>https://www.motimefamily.com/</a:t>
            </a:r>
          </a:p>
        </p:txBody>
      </p:sp>
      <p:pic>
        <p:nvPicPr>
          <p:cNvPr id="6" name="Content Placeholder 5">
            <a:extLst>
              <a:ext uri="{FF2B5EF4-FFF2-40B4-BE49-F238E27FC236}">
                <a16:creationId xmlns:a16="http://schemas.microsoft.com/office/drawing/2014/main" id="{2B408EA4-9AAF-3487-4EE4-5FE263364C06}"/>
              </a:ext>
            </a:extLst>
          </p:cNvPr>
          <p:cNvPicPr>
            <a:picLocks noGrp="1" noChangeAspect="1"/>
          </p:cNvPicPr>
          <p:nvPr>
            <p:ph sz="half" idx="2"/>
          </p:nvPr>
        </p:nvPicPr>
        <p:blipFill>
          <a:blip r:embed="rId3"/>
          <a:stretch>
            <a:fillRect/>
          </a:stretch>
        </p:blipFill>
        <p:spPr>
          <a:xfrm>
            <a:off x="6044933" y="743755"/>
            <a:ext cx="5239372" cy="4452870"/>
          </a:xfrm>
        </p:spPr>
      </p:pic>
    </p:spTree>
    <p:extLst>
      <p:ext uri="{BB962C8B-B14F-4D97-AF65-F5344CB8AC3E}">
        <p14:creationId xmlns:p14="http://schemas.microsoft.com/office/powerpoint/2010/main" val="222273068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E764B1-E870-450D-4BC7-A2246668FF7D}"/>
              </a:ext>
            </a:extLst>
          </p:cNvPr>
          <p:cNvSpPr>
            <a:spLocks noGrp="1"/>
          </p:cNvSpPr>
          <p:nvPr>
            <p:ph type="title"/>
          </p:nvPr>
        </p:nvSpPr>
        <p:spPr/>
        <p:txBody>
          <a:bodyPr/>
          <a:lstStyle/>
          <a:p>
            <a:r>
              <a:rPr lang="en-GB" b="1" i="0" dirty="0" err="1">
                <a:solidFill>
                  <a:srgbClr val="000000"/>
                </a:solidFill>
                <a:effectLst/>
                <a:latin typeface="Cabin"/>
              </a:rPr>
              <a:t>Atinuke</a:t>
            </a:r>
            <a:r>
              <a:rPr lang="en-GB" b="1" i="0" dirty="0">
                <a:solidFill>
                  <a:srgbClr val="000000"/>
                </a:solidFill>
                <a:effectLst/>
                <a:latin typeface="Cabin"/>
              </a:rPr>
              <a:t> Awe</a:t>
            </a:r>
            <a:br>
              <a:rPr lang="en-GB" b="1" i="0" dirty="0">
                <a:solidFill>
                  <a:srgbClr val="000000"/>
                </a:solidFill>
                <a:effectLst/>
                <a:latin typeface="Cabin"/>
              </a:rPr>
            </a:br>
            <a:endParaRPr lang="en-GB" dirty="0"/>
          </a:p>
        </p:txBody>
      </p:sp>
      <p:pic>
        <p:nvPicPr>
          <p:cNvPr id="6" name="Content Placeholder 5">
            <a:extLst>
              <a:ext uri="{FF2B5EF4-FFF2-40B4-BE49-F238E27FC236}">
                <a16:creationId xmlns:a16="http://schemas.microsoft.com/office/drawing/2014/main" id="{078A8D13-21E6-CB06-EF61-13E9A6AB67E8}"/>
              </a:ext>
            </a:extLst>
          </p:cNvPr>
          <p:cNvPicPr>
            <a:picLocks noGrp="1" noChangeAspect="1"/>
          </p:cNvPicPr>
          <p:nvPr>
            <p:ph sz="half" idx="2"/>
          </p:nvPr>
        </p:nvPicPr>
        <p:blipFill>
          <a:blip r:embed="rId3"/>
          <a:stretch>
            <a:fillRect/>
          </a:stretch>
        </p:blipFill>
        <p:spPr>
          <a:xfrm>
            <a:off x="5199839" y="365125"/>
            <a:ext cx="6366500" cy="2982189"/>
          </a:xfrm>
        </p:spPr>
      </p:pic>
      <p:pic>
        <p:nvPicPr>
          <p:cNvPr id="2050" name="Picture 2">
            <a:extLst>
              <a:ext uri="{FF2B5EF4-FFF2-40B4-BE49-F238E27FC236}">
                <a16:creationId xmlns:a16="http://schemas.microsoft.com/office/drawing/2014/main" id="{0F1FBF07-EB0E-9A9D-9DB3-26BB3914FAFC}"/>
              </a:ext>
            </a:extLst>
          </p:cNvPr>
          <p:cNvPicPr>
            <a:picLocks noGrp="1" noChangeAspect="1" noChangeArrowheads="1"/>
          </p:cNvPicPr>
          <p:nvPr>
            <p:ph sz="half" idx="1"/>
          </p:nvPr>
        </p:nvPicPr>
        <p:blipFill>
          <a:blip r:embed="rId4">
            <a:extLst>
              <a:ext uri="{28A0092B-C50C-407E-A947-70E740481C1C}">
                <a14:useLocalDpi xmlns:a14="http://schemas.microsoft.com/office/drawing/2010/main" val="0"/>
              </a:ext>
            </a:extLst>
          </a:blip>
          <a:srcRect/>
          <a:stretch>
            <a:fillRect/>
          </a:stretch>
        </p:blipFill>
        <p:spPr bwMode="auto">
          <a:xfrm>
            <a:off x="399082" y="1233152"/>
            <a:ext cx="3989388" cy="3989388"/>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a:extLst>
              <a:ext uri="{FF2B5EF4-FFF2-40B4-BE49-F238E27FC236}">
                <a16:creationId xmlns:a16="http://schemas.microsoft.com/office/drawing/2014/main" id="{2F00DE35-B589-794C-891D-79434988FF5C}"/>
              </a:ext>
            </a:extLst>
          </p:cNvPr>
          <p:cNvPicPr>
            <a:picLocks noChangeAspect="1"/>
          </p:cNvPicPr>
          <p:nvPr/>
        </p:nvPicPr>
        <p:blipFill>
          <a:blip r:embed="rId5"/>
          <a:stretch>
            <a:fillRect/>
          </a:stretch>
        </p:blipFill>
        <p:spPr>
          <a:xfrm>
            <a:off x="8770513" y="3510687"/>
            <a:ext cx="3127508" cy="3177230"/>
          </a:xfrm>
          <a:prstGeom prst="rect">
            <a:avLst/>
          </a:prstGeom>
        </p:spPr>
      </p:pic>
      <p:pic>
        <p:nvPicPr>
          <p:cNvPr id="14" name="Picture 13">
            <a:extLst>
              <a:ext uri="{FF2B5EF4-FFF2-40B4-BE49-F238E27FC236}">
                <a16:creationId xmlns:a16="http://schemas.microsoft.com/office/drawing/2014/main" id="{2CFB0725-87FF-C915-5FDD-29C906479AA0}"/>
              </a:ext>
            </a:extLst>
          </p:cNvPr>
          <p:cNvPicPr>
            <a:picLocks noChangeAspect="1"/>
          </p:cNvPicPr>
          <p:nvPr/>
        </p:nvPicPr>
        <p:blipFill>
          <a:blip r:embed="rId6"/>
          <a:stretch>
            <a:fillRect/>
          </a:stretch>
        </p:blipFill>
        <p:spPr>
          <a:xfrm>
            <a:off x="4029075" y="3742155"/>
            <a:ext cx="4490300" cy="3115845"/>
          </a:xfrm>
          <a:prstGeom prst="rect">
            <a:avLst/>
          </a:prstGeom>
        </p:spPr>
      </p:pic>
    </p:spTree>
    <p:extLst>
      <p:ext uri="{BB962C8B-B14F-4D97-AF65-F5344CB8AC3E}">
        <p14:creationId xmlns:p14="http://schemas.microsoft.com/office/powerpoint/2010/main" val="421965154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2ACB5D-92E9-7F2F-313C-517CAD491440}"/>
              </a:ext>
            </a:extLst>
          </p:cNvPr>
          <p:cNvSpPr>
            <a:spLocks noGrp="1"/>
          </p:cNvSpPr>
          <p:nvPr>
            <p:ph type="title"/>
          </p:nvPr>
        </p:nvSpPr>
        <p:spPr>
          <a:xfrm>
            <a:off x="3780148" y="365125"/>
            <a:ext cx="7956222" cy="1325563"/>
          </a:xfrm>
        </p:spPr>
        <p:txBody>
          <a:bodyPr anchor="t">
            <a:normAutofit/>
          </a:bodyPr>
          <a:lstStyle/>
          <a:p>
            <a:r>
              <a:rPr lang="en-GB" dirty="0"/>
              <a:t>Entrepreneurship is:</a:t>
            </a:r>
          </a:p>
        </p:txBody>
      </p:sp>
      <p:sp>
        <p:nvSpPr>
          <p:cNvPr id="4" name="Content Placeholder 3">
            <a:extLst>
              <a:ext uri="{FF2B5EF4-FFF2-40B4-BE49-F238E27FC236}">
                <a16:creationId xmlns:a16="http://schemas.microsoft.com/office/drawing/2014/main" id="{E85D00C7-9A91-D071-10C4-F714DA29D865}"/>
              </a:ext>
            </a:extLst>
          </p:cNvPr>
          <p:cNvSpPr>
            <a:spLocks noGrp="1"/>
          </p:cNvSpPr>
          <p:nvPr>
            <p:ph idx="1"/>
          </p:nvPr>
        </p:nvSpPr>
        <p:spPr>
          <a:xfrm>
            <a:off x="1658454" y="1825625"/>
            <a:ext cx="3882861" cy="4667250"/>
          </a:xfrm>
        </p:spPr>
        <p:txBody>
          <a:bodyPr>
            <a:normAutofit fontScale="92500" lnSpcReduction="10000"/>
          </a:bodyPr>
          <a:lstStyle/>
          <a:p>
            <a:pPr marL="0" indent="0">
              <a:buNone/>
            </a:pPr>
            <a:r>
              <a:rPr lang="en-GB" dirty="0"/>
              <a:t>The capacity to act on opportunities and ideas and transform them into value for others</a:t>
            </a:r>
          </a:p>
          <a:p>
            <a:pPr marL="0" indent="0">
              <a:buNone/>
            </a:pPr>
            <a:endParaRPr lang="en-GB" dirty="0"/>
          </a:p>
          <a:p>
            <a:pPr marL="0" indent="0">
              <a:buNone/>
            </a:pPr>
            <a:r>
              <a:rPr lang="en-GB" dirty="0"/>
              <a:t>The value can be:</a:t>
            </a:r>
          </a:p>
          <a:p>
            <a:pPr marL="0" indent="0">
              <a:buNone/>
            </a:pPr>
            <a:r>
              <a:rPr lang="en-GB" dirty="0"/>
              <a:t>Financial</a:t>
            </a:r>
          </a:p>
          <a:p>
            <a:pPr marL="0" indent="0">
              <a:buNone/>
            </a:pPr>
            <a:r>
              <a:rPr lang="en-GB" dirty="0"/>
              <a:t>Cultural</a:t>
            </a:r>
          </a:p>
          <a:p>
            <a:pPr marL="0" indent="0">
              <a:buNone/>
            </a:pPr>
            <a:r>
              <a:rPr lang="en-GB" dirty="0"/>
              <a:t>Social</a:t>
            </a:r>
          </a:p>
          <a:p>
            <a:pPr marL="0" indent="0">
              <a:buNone/>
            </a:pPr>
            <a:endParaRPr lang="en-GB" dirty="0"/>
          </a:p>
          <a:p>
            <a:pPr marL="0" indent="0">
              <a:buNone/>
            </a:pPr>
            <a:r>
              <a:rPr lang="en-GB" dirty="0"/>
              <a:t>(click)</a:t>
            </a:r>
          </a:p>
          <a:p>
            <a:pPr marL="0" indent="0">
              <a:buNone/>
            </a:pPr>
            <a:endParaRPr lang="en-GB" dirty="0"/>
          </a:p>
          <a:p>
            <a:endParaRPr lang="en-GB" dirty="0"/>
          </a:p>
        </p:txBody>
      </p:sp>
      <p:pic>
        <p:nvPicPr>
          <p:cNvPr id="6" name="Picture 5">
            <a:hlinkClick r:id="rId2"/>
            <a:extLst>
              <a:ext uri="{FF2B5EF4-FFF2-40B4-BE49-F238E27FC236}">
                <a16:creationId xmlns:a16="http://schemas.microsoft.com/office/drawing/2014/main" id="{FBD6BE13-CF6A-A46C-6772-7E93A7F5AA73}"/>
              </a:ext>
            </a:extLst>
          </p:cNvPr>
          <p:cNvPicPr>
            <a:picLocks noChangeAspect="1"/>
          </p:cNvPicPr>
          <p:nvPr/>
        </p:nvPicPr>
        <p:blipFill rotWithShape="1">
          <a:blip r:embed="rId3"/>
          <a:srcRect l="23194" r="30424" b="-2"/>
          <a:stretch/>
        </p:blipFill>
        <p:spPr>
          <a:xfrm>
            <a:off x="6839096" y="1554163"/>
            <a:ext cx="3882861" cy="4667250"/>
          </a:xfrm>
          <a:prstGeom prst="rect">
            <a:avLst/>
          </a:prstGeom>
          <a:noFill/>
        </p:spPr>
      </p:pic>
    </p:spTree>
    <p:extLst>
      <p:ext uri="{BB962C8B-B14F-4D97-AF65-F5344CB8AC3E}">
        <p14:creationId xmlns:p14="http://schemas.microsoft.com/office/powerpoint/2010/main" val="87538214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9FD1DD-3B04-99E7-73D7-11A72FCC9C40}"/>
              </a:ext>
            </a:extLst>
          </p:cNvPr>
          <p:cNvSpPr>
            <a:spLocks noGrp="1"/>
          </p:cNvSpPr>
          <p:nvPr>
            <p:ph type="title"/>
          </p:nvPr>
        </p:nvSpPr>
        <p:spPr/>
        <p:txBody>
          <a:bodyPr/>
          <a:lstStyle/>
          <a:p>
            <a:r>
              <a:rPr lang="en-GB" dirty="0">
                <a:solidFill>
                  <a:srgbClr val="0070C0"/>
                </a:solidFill>
              </a:rPr>
              <a:t>By next week: </a:t>
            </a:r>
            <a:br>
              <a:rPr lang="en-GB" dirty="0">
                <a:solidFill>
                  <a:srgbClr val="0070C0"/>
                </a:solidFill>
              </a:rPr>
            </a:br>
            <a:r>
              <a:rPr lang="en-GB" dirty="0">
                <a:solidFill>
                  <a:srgbClr val="0070C0"/>
                </a:solidFill>
              </a:rPr>
              <a:t>Articles to read</a:t>
            </a:r>
          </a:p>
        </p:txBody>
      </p:sp>
      <p:sp>
        <p:nvSpPr>
          <p:cNvPr id="3" name="Content Placeholder 2">
            <a:extLst>
              <a:ext uri="{FF2B5EF4-FFF2-40B4-BE49-F238E27FC236}">
                <a16:creationId xmlns:a16="http://schemas.microsoft.com/office/drawing/2014/main" id="{52DEDE07-3F57-FC51-9188-8720C4D44D9E}"/>
              </a:ext>
            </a:extLst>
          </p:cNvPr>
          <p:cNvSpPr>
            <a:spLocks noGrp="1"/>
          </p:cNvSpPr>
          <p:nvPr>
            <p:ph sz="half" idx="1"/>
          </p:nvPr>
        </p:nvSpPr>
        <p:spPr>
          <a:xfrm>
            <a:off x="609600" y="1600201"/>
            <a:ext cx="9101070" cy="3989040"/>
          </a:xfrm>
        </p:spPr>
        <p:txBody>
          <a:bodyPr>
            <a:normAutofit fontScale="77500" lnSpcReduction="20000"/>
          </a:bodyPr>
          <a:lstStyle/>
          <a:p>
            <a:endParaRPr lang="en-GB" dirty="0"/>
          </a:p>
          <a:p>
            <a:r>
              <a:rPr lang="en-GB" dirty="0" err="1"/>
              <a:t>Budrich</a:t>
            </a:r>
            <a:r>
              <a:rPr lang="en-GB" dirty="0"/>
              <a:t> (2021) </a:t>
            </a:r>
            <a:r>
              <a:rPr lang="en-GB" i="1" dirty="0"/>
              <a:t>General Literature Overview on Social Entrepreneurship </a:t>
            </a:r>
          </a:p>
          <a:p>
            <a:endParaRPr lang="en-GB" dirty="0"/>
          </a:p>
          <a:p>
            <a:r>
              <a:rPr lang="en-GB" dirty="0"/>
              <a:t>Kaz (2017) ‘VUCA Contexts in Children’s Centres Demands Systems Leadership’ </a:t>
            </a:r>
            <a:r>
              <a:rPr lang="en-GB" i="1" dirty="0"/>
              <a:t>Children’s Centre Leadership</a:t>
            </a:r>
            <a:r>
              <a:rPr lang="en-GB" dirty="0"/>
              <a:t> pp: 10-14</a:t>
            </a:r>
          </a:p>
          <a:p>
            <a:endParaRPr lang="en-GB" dirty="0"/>
          </a:p>
          <a:p>
            <a:r>
              <a:rPr lang="en-GB" dirty="0" err="1"/>
              <a:t>Ladge</a:t>
            </a:r>
            <a:r>
              <a:rPr lang="en-GB" dirty="0"/>
              <a:t> </a:t>
            </a:r>
            <a:r>
              <a:rPr lang="en-GB" i="1" dirty="0"/>
              <a:t>et al. </a:t>
            </a:r>
            <a:r>
              <a:rPr lang="en-GB" dirty="0"/>
              <a:t>(2019) ‘</a:t>
            </a:r>
            <a:r>
              <a:rPr lang="en-GB" i="1" dirty="0"/>
              <a:t>Am I an entrepreneur? How imposter fears hinder women entrepreneurs’ business growth</a:t>
            </a:r>
            <a:r>
              <a:rPr lang="en-GB" dirty="0"/>
              <a:t>’ Kelley School of Business, Indiana University. </a:t>
            </a:r>
          </a:p>
          <a:p>
            <a:pPr marL="0" indent="0">
              <a:buNone/>
            </a:pPr>
            <a:endParaRPr lang="en-GB" i="1" dirty="0"/>
          </a:p>
          <a:p>
            <a:r>
              <a:rPr lang="en-GB" i="1" dirty="0"/>
              <a:t>Sign up to </a:t>
            </a:r>
            <a:r>
              <a:rPr lang="en-GB" i="1" dirty="0" err="1"/>
              <a:t>Entrecomp</a:t>
            </a:r>
            <a:endParaRPr lang="en-GB" i="1" dirty="0"/>
          </a:p>
          <a:p>
            <a:pPr marL="0" indent="0">
              <a:buNone/>
            </a:pPr>
            <a:r>
              <a:rPr lang="en-GB" i="1" dirty="0">
                <a:hlinkClick r:id="rId2"/>
              </a:rPr>
              <a:t>https://entrecomp.thinqi.com/</a:t>
            </a:r>
            <a:endParaRPr lang="en-GB" i="1" dirty="0"/>
          </a:p>
          <a:p>
            <a:pPr marL="0" indent="0">
              <a:buNone/>
            </a:pPr>
            <a:endParaRPr lang="en-GB" i="1" dirty="0"/>
          </a:p>
          <a:p>
            <a:endParaRPr lang="en-GB" i="1" dirty="0"/>
          </a:p>
          <a:p>
            <a:endParaRPr lang="en-GB" i="1" dirty="0"/>
          </a:p>
        </p:txBody>
      </p:sp>
    </p:spTree>
    <p:extLst>
      <p:ext uri="{BB962C8B-B14F-4D97-AF65-F5344CB8AC3E}">
        <p14:creationId xmlns:p14="http://schemas.microsoft.com/office/powerpoint/2010/main" val="3073796049"/>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1)" id="{48249113-E788-4763-A6B5-B0FEA717F0A1}" vid="{E678F450-47C8-40CF-8B41-293B8E2D006B}"/>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1)" id="{48249113-E788-4763-A6B5-B0FEA717F0A1}" vid="{C735E098-1248-4426-9F2F-65BE53762A44}"/>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1)" id="{48249113-E788-4763-A6B5-B0FEA717F0A1}" vid="{247B417A-D413-4778-BC45-EAFD7A44FFA7}"/>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1)" id="{48249113-E788-4763-A6B5-B0FEA717F0A1}" vid="{61DB5F1D-2D6E-403C-928C-1D00115A7471}"/>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1)" id="{48249113-E788-4763-A6B5-B0FEA717F0A1}" vid="{88242936-58F1-4238-BBF1-F32E80268746}"/>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1)" id="{48249113-E788-4763-A6B5-B0FEA717F0A1}" vid="{7E59E3A6-E676-4842-9B22-64BC31617157}"/>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1)" id="{48249113-E788-4763-A6B5-B0FEA717F0A1}" vid="{297F3436-95C2-4BE0-A087-88191CF420C7}"/>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C631988-8B3D-4C58-BC3C-5331EFCE266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D8165B4-6D73-47E4-9DB8-7EF2173A382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UWTSD_Powerpoint Template Accessible Widescreen_2023 Sept (1)</Template>
  <TotalTime>347</TotalTime>
  <Words>4061</Words>
  <Application>Microsoft Office PowerPoint</Application>
  <PresentationFormat>Widescreen</PresentationFormat>
  <Paragraphs>272</Paragraphs>
  <Slides>32</Slides>
  <Notes>29</Notes>
  <HiddenSlides>0</HiddenSlides>
  <MMClips>0</MMClips>
  <ScaleCrop>false</ScaleCrop>
  <HeadingPairs>
    <vt:vector size="6" baseType="variant">
      <vt:variant>
        <vt:lpstr>Fonts Used</vt:lpstr>
      </vt:variant>
      <vt:variant>
        <vt:i4>11</vt:i4>
      </vt:variant>
      <vt:variant>
        <vt:lpstr>Theme</vt:lpstr>
      </vt:variant>
      <vt:variant>
        <vt:i4>7</vt:i4>
      </vt:variant>
      <vt:variant>
        <vt:lpstr>Slide Titles</vt:lpstr>
      </vt:variant>
      <vt:variant>
        <vt:i4>32</vt:i4>
      </vt:variant>
    </vt:vector>
  </HeadingPairs>
  <TitlesOfParts>
    <vt:vector size="50" baseType="lpstr">
      <vt:lpstr>ＭＳ Ｐゴシック</vt:lpstr>
      <vt:lpstr>Arial</vt:lpstr>
      <vt:lpstr>Cabin</vt:lpstr>
      <vt:lpstr>Calibri</vt:lpstr>
      <vt:lpstr>Calibri Light</vt:lpstr>
      <vt:lpstr>Helvetica</vt:lpstr>
      <vt:lpstr>Helvetica Neue</vt:lpstr>
      <vt:lpstr>mr-eaves-modern</vt:lpstr>
      <vt:lpstr>Poppins</vt:lpstr>
      <vt:lpstr>Roboto</vt:lpstr>
      <vt:lpstr>Segoe UI Web (West European)</vt: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 Module handbook</vt:lpstr>
      <vt:lpstr>Employability Skills</vt:lpstr>
      <vt:lpstr>Resources </vt:lpstr>
      <vt:lpstr>Learning Outcomes</vt:lpstr>
      <vt:lpstr>Assessment</vt:lpstr>
      <vt:lpstr>Assessment</vt:lpstr>
      <vt:lpstr>Defining and understanding…</vt:lpstr>
      <vt:lpstr>The role of the adult</vt:lpstr>
      <vt:lpstr>What is the purpose of this module?</vt:lpstr>
      <vt:lpstr>Living in a VUCA world</vt:lpstr>
      <vt:lpstr>PowerPoint Presentation</vt:lpstr>
      <vt:lpstr>PowerPoint Presentation</vt:lpstr>
      <vt:lpstr>PowerPoint Presentation</vt:lpstr>
      <vt:lpstr>Albert Einstein</vt:lpstr>
      <vt:lpstr>Carla Rinaldi /Galileo</vt:lpstr>
      <vt:lpstr>Noah McVicker 1930</vt:lpstr>
      <vt:lpstr>Lois Allen 1946 Fuzzy Felt</vt:lpstr>
      <vt:lpstr>Ole Kirk Christiansen 1949</vt:lpstr>
      <vt:lpstr>Denys Fisher  1960</vt:lpstr>
      <vt:lpstr>Froebel’s Kindergarten and Gifts</vt:lpstr>
      <vt:lpstr>The McMillan Sisters</vt:lpstr>
      <vt:lpstr>Maria Montessori</vt:lpstr>
      <vt:lpstr> The concept of ‘small’</vt:lpstr>
      <vt:lpstr>Eleanor Goldschmied Basgedi Trysor - Treasure Baskets </vt:lpstr>
      <vt:lpstr>Did they really invent it?</vt:lpstr>
      <vt:lpstr>PowerPoint Presentation</vt:lpstr>
      <vt:lpstr>Professor Sally Grantham-Mc Gregor</vt:lpstr>
      <vt:lpstr>Moti Me - </vt:lpstr>
      <vt:lpstr>Atinuke Awe </vt:lpstr>
      <vt:lpstr>Entrepreneurship is:</vt:lpstr>
      <vt:lpstr>By next week:  Articles to read</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Jessica Pitman</dc:creator>
  <cp:lastModifiedBy>Kumar P</cp:lastModifiedBy>
  <cp:revision>2</cp:revision>
  <dcterms:created xsi:type="dcterms:W3CDTF">2024-01-22T17:47:31Z</dcterms:created>
  <dcterms:modified xsi:type="dcterms:W3CDTF">2024-11-20T15:11:32Z</dcterms:modified>
</cp:coreProperties>
</file>