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7" r:id="rId1"/>
  </p:sldMasterIdLst>
  <p:notesMasterIdLst>
    <p:notesMasterId r:id="rId15"/>
  </p:notesMasterIdLst>
  <p:sldIdLst>
    <p:sldId id="257" r:id="rId2"/>
    <p:sldId id="260" r:id="rId3"/>
    <p:sldId id="262" r:id="rId4"/>
    <p:sldId id="265" r:id="rId5"/>
    <p:sldId id="266" r:id="rId6"/>
    <p:sldId id="267" r:id="rId7"/>
    <p:sldId id="268" r:id="rId8"/>
    <p:sldId id="269" r:id="rId9"/>
    <p:sldId id="274" r:id="rId10"/>
    <p:sldId id="275" r:id="rId11"/>
    <p:sldId id="276" r:id="rId12"/>
    <p:sldId id="277" r:id="rId13"/>
    <p:sldId id="27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E72435-EAC1-B1AA-31D3-E4D8344212F7}" v="1320" dt="2023-03-22T20:50:48.916"/>
    <p1510:client id="{691EEB4C-B44C-C9FF-DBBA-7CA4AB64D2CE}" v="957" dt="2023-03-22T14:55:06.509"/>
    <p1510:client id="{AC06F0B3-2F95-B1B3-8553-407C141F0399}" v="3513" dt="2023-03-22T21:01:58.488"/>
    <p1510:client id="{FFC8428C-A40D-AFDE-9358-FBF8FD564CC3}" v="232" dt="2023-03-22T13:44:48.0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E7AFE4-1684-2F4A-ACD2-1F02C157DC50}" type="datetimeFigureOut">
              <a:rPr lang="en-US" smtClean="0"/>
              <a:t>3/23/2023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B1F3C7-708E-A64E-AC98-731256EACCAE}" type="slidenum">
              <a:rPr lang="en-US" smtClean="0"/>
              <a:t>‹#›</a:t>
            </a:fld>
            <a:endParaRPr lang="en-US"/>
          </a:p>
        </p:txBody>
      </p:sp>
    </p:spTree>
    <p:extLst>
      <p:ext uri="{BB962C8B-B14F-4D97-AF65-F5344CB8AC3E}">
        <p14:creationId xmlns:p14="http://schemas.microsoft.com/office/powerpoint/2010/main" val="3995870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kbibenefits.com/what-are-information-systems-in-human-resource-management"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r>
              <a:rPr lang="en-US"/>
              <a:t> KBI, (2023) What Are Information Systems in Human Resource Management? [Internet image] A</a:t>
            </a:r>
            <a:r>
              <a:rPr lang="en-US">
                <a:hlinkClick r:id="rId3"/>
              </a:rPr>
              <a:t>What Are Information Systems in Human Resource Management? | KBI (kbibenefits.com)</a:t>
            </a:r>
            <a:r>
              <a:rPr lang="en-US"/>
              <a:t>(Accessed: 5th March 2023).</a:t>
            </a:r>
            <a:endParaRPr lang="en-US">
              <a:cs typeface="Calibri"/>
            </a:endParaRPr>
          </a:p>
        </p:txBody>
      </p:sp>
      <p:sp>
        <p:nvSpPr>
          <p:cNvPr id="4" name="Slide Number Placeholder 3"/>
          <p:cNvSpPr>
            <a:spLocks noGrp="1"/>
          </p:cNvSpPr>
          <p:nvPr>
            <p:ph type="sldNum" sz="quarter" idx="5"/>
          </p:nvPr>
        </p:nvSpPr>
        <p:spPr/>
        <p:txBody>
          <a:bodyPr/>
          <a:lstStyle/>
          <a:p>
            <a:fld id="{C7B1F3C7-708E-A64E-AC98-731256EACCAE}" type="slidenum">
              <a:rPr lang="en-US" smtClean="0"/>
              <a:t>2</a:t>
            </a:fld>
            <a:endParaRPr lang="en-US"/>
          </a:p>
        </p:txBody>
      </p:sp>
    </p:spTree>
    <p:extLst>
      <p:ext uri="{BB962C8B-B14F-4D97-AF65-F5344CB8AC3E}">
        <p14:creationId xmlns:p14="http://schemas.microsoft.com/office/powerpoint/2010/main" val="16005800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7B1F3C7-708E-A64E-AC98-731256EACCAE}" type="slidenum">
              <a:rPr lang="en-US" smtClean="0"/>
              <a:t>3</a:t>
            </a:fld>
            <a:endParaRPr lang="en-US"/>
          </a:p>
        </p:txBody>
      </p:sp>
    </p:spTree>
    <p:extLst>
      <p:ext uri="{BB962C8B-B14F-4D97-AF65-F5344CB8AC3E}">
        <p14:creationId xmlns:p14="http://schemas.microsoft.com/office/powerpoint/2010/main" val="42255060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3/23/2023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41890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3/23/2023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46605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44401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3/23/2023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13407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3/23/2023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46484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3/23/2023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129323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3/23/2023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4350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3/23/2023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049894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136222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24826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045700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42875483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648505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3/23/2023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060547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3/23/2023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809629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26290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736142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3/23/2023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54030022"/>
      </p:ext>
    </p:extLst>
  </p:cSld>
  <p:clrMap bg1="dk1" tx1="lt1" bg2="dk2" tx2="lt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 id="2147483869" r:id="rId12"/>
    <p:sldLayoutId id="2147483870" r:id="rId13"/>
    <p:sldLayoutId id="2147483871" r:id="rId14"/>
    <p:sldLayoutId id="2147483872" r:id="rId15"/>
    <p:sldLayoutId id="2147483873" r:id="rId16"/>
    <p:sldLayoutId id="2147483874"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11.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www.researchgate.net/profile/Gerard-Bruijl/publication/326026986_The_Relevance_of_Porter%27s_Five_Forces_in_Today%27s_Innovative_and_Changing_Business_Environment/links/5c14165c299bf139c7593f03/The-Relevance-of-Porters-Five-Forces-in-Todays-Innovative-and-Changing-Business-Environment.pdf" TargetMode="External"/><Relationship Id="rId2" Type="http://schemas.openxmlformats.org/officeDocument/2006/relationships/hyperlink" Target="https://www.researchgate.net/profile/Naeem-Ali-3/publication/313269603_Importance_of_Human_Resource_Management_in_21st_Century_A_Theoretical_Perspective/links/60aff599458515bfb0ab1a3f/Importance-of-Human-Resource-Management-in-21st-Century-A-Theoretical-Perspective.pdf" TargetMode="External"/><Relationship Id="rId1" Type="http://schemas.openxmlformats.org/officeDocument/2006/relationships/slideLayout" Target="../slideLayouts/slideLayout6.xml"/><Relationship Id="rId6" Type="http://schemas.openxmlformats.org/officeDocument/2006/relationships/hyperlink" Target="https://www.indeed.com/career-advice/interviewing/tough-interview-questions-and-answers" TargetMode="External"/><Relationship Id="rId5" Type="http://schemas.openxmlformats.org/officeDocument/2006/relationships/hyperlink" Target="https://www.kbibenefits.com/what-are-information-systems-in-human-resource-management" TargetMode="External"/><Relationship Id="rId4" Type="http://schemas.openxmlformats.org/officeDocument/2006/relationships/hyperlink" Target="https://www.cgma.org/resources/tools/essential-tools/porters-five-forces.html"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eb.archive.org/web/20170110125451id_/http:/personal.cityu.edu.hk:80/~mghempel/HNA/Competitive-Strategies-and-HRM.pdf" TargetMode="External"/><Relationship Id="rId2" Type="http://schemas.openxmlformats.org/officeDocument/2006/relationships/hyperlink" Target="https://www.researchgate.net/profile/Miltiadis-Lytras/publication/220363490_Competencies_and_human_resource_management_implications_for_organizational_competitive_advantage/links/547f4e390cf2ccc7f8b91e02/Competencies-and-human-resource-management-implications-for-organizational-competitive-advantage.pdf?_sg%5B0%5D=started_experiment_milestone&amp;origin=journalDetail" TargetMode="External"/><Relationship Id="rId1" Type="http://schemas.openxmlformats.org/officeDocument/2006/relationships/slideLayout" Target="../slideLayouts/slideLayout6.xml"/><Relationship Id="rId4" Type="http://schemas.openxmlformats.org/officeDocument/2006/relationships/hyperlink" Target="https://www.smlr.rutgers.edu/sites/smlr/files/Documents/Faculty-Staff-Docs/GainingCompAdvantageHRMpractic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6" name="Picture 2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8" name="Picture 3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0" name="Oval 3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2" name="Picture 3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7" name="Picture 3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9" name="Rectangle 3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4" name="Rectangle 40">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18D74F-1915-2507-9230-3CF3B51A1E3E}"/>
              </a:ext>
            </a:extLst>
          </p:cNvPr>
          <p:cNvSpPr>
            <a:spLocks noGrp="1"/>
          </p:cNvSpPr>
          <p:nvPr>
            <p:ph type="title"/>
          </p:nvPr>
        </p:nvSpPr>
        <p:spPr>
          <a:xfrm>
            <a:off x="4872012" y="1447800"/>
            <a:ext cx="5222325" cy="3329581"/>
          </a:xfrm>
        </p:spPr>
        <p:txBody>
          <a:bodyPr vert="horz" lIns="91440" tIns="45720" rIns="91440" bIns="45720" rtlCol="0" anchor="b">
            <a:normAutofit/>
          </a:bodyPr>
          <a:lstStyle/>
          <a:p>
            <a:pPr>
              <a:lnSpc>
                <a:spcPct val="90000"/>
              </a:lnSpc>
            </a:pPr>
            <a:r>
              <a:rPr lang="en-US" sz="1800" err="1">
                <a:solidFill>
                  <a:srgbClr val="EBEBEB"/>
                </a:solidFill>
              </a:rPr>
              <a:t>Nurjahan</a:t>
            </a:r>
            <a:r>
              <a:rPr lang="en-US" sz="1800">
                <a:solidFill>
                  <a:srgbClr val="EBEBEB"/>
                </a:solidFill>
              </a:rPr>
              <a:t> begum</a:t>
            </a:r>
            <a:br>
              <a:rPr lang="en-US" sz="1800">
                <a:solidFill>
                  <a:srgbClr val="EBEBEB"/>
                </a:solidFill>
              </a:rPr>
            </a:br>
            <a:r>
              <a:rPr lang="en-US" sz="1800">
                <a:solidFill>
                  <a:srgbClr val="EBEBEB"/>
                </a:solidFill>
              </a:rPr>
              <a:t>     </a:t>
            </a:r>
            <a:br>
              <a:rPr lang="en-US" sz="1800">
                <a:solidFill>
                  <a:srgbClr val="EBEBEB"/>
                </a:solidFill>
              </a:rPr>
            </a:br>
            <a:r>
              <a:rPr lang="en-US" sz="1800">
                <a:solidFill>
                  <a:srgbClr val="EBEBEB"/>
                </a:solidFill>
              </a:rPr>
              <a:t>Human resource management</a:t>
            </a:r>
            <a:br>
              <a:rPr lang="en-US" sz="1800">
                <a:solidFill>
                  <a:srgbClr val="EBEBEB"/>
                </a:solidFill>
              </a:rPr>
            </a:br>
            <a:br>
              <a:rPr lang="en-US" sz="1800">
                <a:solidFill>
                  <a:srgbClr val="EBEBEB"/>
                </a:solidFill>
              </a:rPr>
            </a:br>
            <a:r>
              <a:rPr lang="en-US" sz="1800">
                <a:solidFill>
                  <a:srgbClr val="EBEBEB"/>
                </a:solidFill>
              </a:rPr>
              <a:t>Student number: 1912210</a:t>
            </a:r>
            <a:br>
              <a:rPr lang="en-US" sz="1800">
                <a:solidFill>
                  <a:srgbClr val="EBEBEB"/>
                </a:solidFill>
              </a:rPr>
            </a:br>
            <a:r>
              <a:rPr lang="en-US" sz="1800">
                <a:solidFill>
                  <a:srgbClr val="EBEBEB"/>
                </a:solidFill>
              </a:rPr>
              <a:t>      </a:t>
            </a:r>
            <a:br>
              <a:rPr lang="en-US" sz="1800">
                <a:solidFill>
                  <a:srgbClr val="EBEBEB"/>
                </a:solidFill>
              </a:rPr>
            </a:br>
            <a:r>
              <a:rPr lang="en-US" sz="1800">
                <a:solidFill>
                  <a:srgbClr val="EBEBEB"/>
                </a:solidFill>
              </a:rPr>
              <a:t>Power point presentation</a:t>
            </a:r>
            <a:br>
              <a:rPr lang="en-US" sz="1800">
                <a:solidFill>
                  <a:srgbClr val="EBEBEB"/>
                </a:solidFill>
              </a:rPr>
            </a:br>
            <a:r>
              <a:rPr lang="en-US" sz="1800">
                <a:solidFill>
                  <a:srgbClr val="EBEBEB"/>
                </a:solidFill>
              </a:rPr>
              <a:t> </a:t>
            </a:r>
            <a:br>
              <a:rPr lang="en-US" sz="1800">
                <a:solidFill>
                  <a:srgbClr val="EBEBEB"/>
                </a:solidFill>
              </a:rPr>
            </a:br>
            <a:r>
              <a:rPr lang="en-US" sz="1800">
                <a:solidFill>
                  <a:srgbClr val="EBEBEB"/>
                </a:solidFill>
              </a:rPr>
              <a:t>Lecturer: Professor Dennis Pepple</a:t>
            </a:r>
            <a:br>
              <a:rPr lang="en-US" sz="1800">
                <a:solidFill>
                  <a:srgbClr val="EBEBEB"/>
                </a:solidFill>
              </a:rPr>
            </a:br>
            <a:br>
              <a:rPr lang="en-US" sz="1800">
                <a:solidFill>
                  <a:srgbClr val="EBEBEB"/>
                </a:solidFill>
              </a:rPr>
            </a:br>
            <a:r>
              <a:rPr lang="en-US" sz="1800">
                <a:solidFill>
                  <a:srgbClr val="EBEBEB"/>
                </a:solidFill>
              </a:rPr>
              <a:t>Module code: LCMB7000</a:t>
            </a:r>
          </a:p>
        </p:txBody>
      </p:sp>
      <p:sp>
        <p:nvSpPr>
          <p:cNvPr id="38"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1" name="Picture 3">
            <a:extLst>
              <a:ext uri="{FF2B5EF4-FFF2-40B4-BE49-F238E27FC236}">
                <a16:creationId xmlns:a16="http://schemas.microsoft.com/office/drawing/2014/main" id="{8D5D0667-1849-D72E-E394-256283A0D939}"/>
              </a:ext>
            </a:extLst>
          </p:cNvPr>
          <p:cNvPicPr>
            <a:picLocks noChangeAspect="1"/>
          </p:cNvPicPr>
          <p:nvPr/>
        </p:nvPicPr>
        <p:blipFill rotWithShape="1">
          <a:blip r:embed="rId7"/>
          <a:srcRect l="23646" r="32730" b="-1"/>
          <a:stretch/>
        </p:blipFill>
        <p:spPr>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45" name="Rectangle 44">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03806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3" name="Picture 3" descr="A picture containing shape&#10;&#10;Description automatically generated">
            <a:extLst>
              <a:ext uri="{FF2B5EF4-FFF2-40B4-BE49-F238E27FC236}">
                <a16:creationId xmlns:a16="http://schemas.microsoft.com/office/drawing/2014/main" id="{52570357-8FD2-1B3C-9F0E-979C0E202E21}"/>
              </a:ext>
            </a:extLst>
          </p:cNvPr>
          <p:cNvPicPr>
            <a:picLocks noChangeAspect="1"/>
          </p:cNvPicPr>
          <p:nvPr/>
        </p:nvPicPr>
        <p:blipFill rotWithShape="1">
          <a:blip r:embed="rId3">
            <a:alphaModFix amt="50000"/>
          </a:blip>
          <a:srcRect b="8907"/>
          <a:stretch/>
        </p:blipFill>
        <p:spPr>
          <a:xfrm>
            <a:off x="20" y="1"/>
            <a:ext cx="12191980" cy="6771735"/>
          </a:xfrm>
          <a:prstGeom prst="rect">
            <a:avLst/>
          </a:prstGeom>
        </p:spPr>
      </p:pic>
      <p:sp>
        <p:nvSpPr>
          <p:cNvPr id="2" name="Title 1">
            <a:extLst>
              <a:ext uri="{FF2B5EF4-FFF2-40B4-BE49-F238E27FC236}">
                <a16:creationId xmlns:a16="http://schemas.microsoft.com/office/drawing/2014/main" id="{0B18D74F-1915-2507-9230-3CF3B51A1E3E}"/>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b="1">
                <a:solidFill>
                  <a:srgbClr val="FFFFFF"/>
                </a:solidFill>
                <a:cs typeface="Calibri Light"/>
              </a:rPr>
              <a:t>HUMAN RESOURCE MANAGEMENT</a:t>
            </a:r>
            <a:endParaRPr lang="en-US" sz="6000" b="1">
              <a:solidFill>
                <a:srgbClr val="FFFFFF"/>
              </a:solidFill>
            </a:endParaRPr>
          </a:p>
        </p:txBody>
      </p:sp>
      <p:sp>
        <p:nvSpPr>
          <p:cNvPr id="4" name="TextBox 3">
            <a:extLst>
              <a:ext uri="{FF2B5EF4-FFF2-40B4-BE49-F238E27FC236}">
                <a16:creationId xmlns:a16="http://schemas.microsoft.com/office/drawing/2014/main" id="{21D09438-D11E-D4C7-5CDC-21A39DC79634}"/>
              </a:ext>
            </a:extLst>
          </p:cNvPr>
          <p:cNvSpPr txBox="1"/>
          <p:nvPr/>
        </p:nvSpPr>
        <p:spPr>
          <a:xfrm>
            <a:off x="399596" y="6128192"/>
            <a:ext cx="2067465"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Source: ( KBI, 2023)</a:t>
            </a:r>
            <a:endParaRPr lang="en-GB"/>
          </a:p>
        </p:txBody>
      </p:sp>
      <p:sp>
        <p:nvSpPr>
          <p:cNvPr id="5" name="TextBox 4">
            <a:extLst>
              <a:ext uri="{FF2B5EF4-FFF2-40B4-BE49-F238E27FC236}">
                <a16:creationId xmlns:a16="http://schemas.microsoft.com/office/drawing/2014/main" id="{439F5E59-67E3-5B95-E894-07FAF4162F5D}"/>
              </a:ext>
            </a:extLst>
          </p:cNvPr>
          <p:cNvSpPr txBox="1"/>
          <p:nvPr/>
        </p:nvSpPr>
        <p:spPr>
          <a:xfrm>
            <a:off x="2499359" y="4495800"/>
            <a:ext cx="635191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My purpose here is to present to you a </a:t>
            </a:r>
            <a:r>
              <a:rPr lang="en-GB" err="1"/>
              <a:t>powerpoint</a:t>
            </a:r>
            <a:r>
              <a:rPr lang="en-GB"/>
              <a:t> presentation on Human resource management reflecting on the economic situation affected by inflation, high cost of living and the reduction in organisation activities.</a:t>
            </a:r>
          </a:p>
        </p:txBody>
      </p:sp>
    </p:spTree>
    <p:extLst>
      <p:ext uri="{BB962C8B-B14F-4D97-AF65-F5344CB8AC3E}">
        <p14:creationId xmlns:p14="http://schemas.microsoft.com/office/powerpoint/2010/main" val="177568215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47" name="Picture 34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52" name="Picture 35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54" name="Oval 35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55" name="Picture 35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57" name="Picture 35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59" name="Rectangle 35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61" name="Rectangle 36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EDE4B-6570-4951-2B5C-F444A27E593F}"/>
              </a:ext>
            </a:extLst>
          </p:cNvPr>
          <p:cNvSpPr>
            <a:spLocks noGrp="1"/>
          </p:cNvSpPr>
          <p:nvPr>
            <p:ph type="title"/>
          </p:nvPr>
        </p:nvSpPr>
        <p:spPr>
          <a:xfrm>
            <a:off x="5411931" y="452718"/>
            <a:ext cx="4638903" cy="1400530"/>
          </a:xfrm>
        </p:spPr>
        <p:txBody>
          <a:bodyPr vert="horz" lIns="91440" tIns="45720" rIns="91440" bIns="45720" rtlCol="0" anchor="t">
            <a:normAutofit/>
          </a:bodyPr>
          <a:lstStyle/>
          <a:p>
            <a:r>
              <a:rPr lang="en-US"/>
              <a:t>.</a:t>
            </a:r>
          </a:p>
          <a:p>
            <a:endParaRPr lang="en-US"/>
          </a:p>
        </p:txBody>
      </p:sp>
      <p:sp>
        <p:nvSpPr>
          <p:cNvPr id="36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80" name="Picture 3">
            <a:extLst>
              <a:ext uri="{FF2B5EF4-FFF2-40B4-BE49-F238E27FC236}">
                <a16:creationId xmlns:a16="http://schemas.microsoft.com/office/drawing/2014/main" id="{A13A6E28-837C-E27A-7772-45CE6A45FE22}"/>
              </a:ext>
            </a:extLst>
          </p:cNvPr>
          <p:cNvPicPr>
            <a:picLocks noChangeAspect="1"/>
          </p:cNvPicPr>
          <p:nvPr/>
        </p:nvPicPr>
        <p:blipFill rotWithShape="1">
          <a:blip r:embed="rId8"/>
          <a:srcRect l="35330" r="16265" b="-1"/>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365" name="Rectangle 364">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44" name="TextBox 343">
            <a:extLst>
              <a:ext uri="{FF2B5EF4-FFF2-40B4-BE49-F238E27FC236}">
                <a16:creationId xmlns:a16="http://schemas.microsoft.com/office/drawing/2014/main" id="{B4E7CCF2-9038-7110-E700-3504D967EC03}"/>
              </a:ext>
            </a:extLst>
          </p:cNvPr>
          <p:cNvSpPr txBox="1"/>
          <p:nvPr/>
        </p:nvSpPr>
        <p:spPr>
          <a:xfrm>
            <a:off x="5655365" y="988993"/>
            <a:ext cx="4638903" cy="419548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defTabSz="457200">
              <a:spcBef>
                <a:spcPts val="1000"/>
              </a:spcBef>
              <a:buClr>
                <a:schemeClr val="bg2">
                  <a:lumMod val="40000"/>
                  <a:lumOff val="60000"/>
                </a:schemeClr>
              </a:buClr>
              <a:buSzPct val="80000"/>
              <a:buFont typeface="Wingdings 3" charset="2"/>
              <a:buChar char=""/>
            </a:pPr>
            <a:r>
              <a:rPr lang="en-US" u="sng">
                <a:latin typeface="+mj-lt"/>
                <a:ea typeface="+mj-ea"/>
                <a:cs typeface="+mj-cs"/>
              </a:rPr>
              <a:t>Introduction</a:t>
            </a:r>
          </a:p>
          <a:p>
            <a:pPr defTabSz="457200">
              <a:spcBef>
                <a:spcPts val="1000"/>
              </a:spcBef>
              <a:buClr>
                <a:schemeClr val="bg2">
                  <a:lumMod val="40000"/>
                  <a:lumOff val="60000"/>
                </a:schemeClr>
              </a:buClr>
              <a:buSzPct val="80000"/>
              <a:buFont typeface="Wingdings 3" charset="2"/>
              <a:buChar char=""/>
            </a:pPr>
            <a:endParaRPr lang="en-US" u="sng">
              <a:latin typeface="+mj-lt"/>
              <a:ea typeface="+mj-ea"/>
              <a:cs typeface="+mj-cs"/>
            </a:endParaRPr>
          </a:p>
          <a:p>
            <a:pPr marL="342900" indent="-342900" defTabSz="457200">
              <a:spcBef>
                <a:spcPts val="1000"/>
              </a:spcBef>
              <a:buClr>
                <a:schemeClr val="bg2">
                  <a:lumMod val="40000"/>
                  <a:lumOff val="60000"/>
                </a:schemeClr>
              </a:buClr>
              <a:buSzPct val="80000"/>
              <a:buFont typeface="Wingdings 3" charset="2"/>
              <a:buChar char=""/>
            </a:pPr>
            <a:r>
              <a:rPr lang="en-US">
                <a:latin typeface="+mj-lt"/>
                <a:ea typeface="+mj-ea"/>
                <a:cs typeface="+mj-cs"/>
              </a:rPr>
              <a:t>The objective of this presentation and first part of discussion will be based on three different publications and how human resource management promotes competitive advantage. </a:t>
            </a:r>
          </a:p>
          <a:p>
            <a:pPr marL="342900" indent="-342900" defTabSz="457200">
              <a:spcBef>
                <a:spcPts val="1000"/>
              </a:spcBef>
              <a:buClr>
                <a:schemeClr val="bg2">
                  <a:lumMod val="40000"/>
                  <a:lumOff val="60000"/>
                </a:schemeClr>
              </a:buClr>
              <a:buSzPct val="80000"/>
              <a:buFont typeface="Wingdings 3" charset="2"/>
              <a:buChar char=""/>
            </a:pPr>
            <a:r>
              <a:rPr lang="en-US">
                <a:latin typeface="+mj-lt"/>
                <a:ea typeface="+mj-ea"/>
                <a:cs typeface="+mj-cs"/>
              </a:rPr>
              <a:t>A designed job description and person specification addressing three strategic options such as cost reduction, quality enhancement and innovation.</a:t>
            </a:r>
          </a:p>
          <a:p>
            <a:pPr marL="342900" indent="-342900" defTabSz="457200">
              <a:spcBef>
                <a:spcPts val="1000"/>
              </a:spcBef>
              <a:buClr>
                <a:schemeClr val="bg2">
                  <a:lumMod val="40000"/>
                  <a:lumOff val="60000"/>
                </a:schemeClr>
              </a:buClr>
              <a:buSzPct val="80000"/>
              <a:buFont typeface="Wingdings 3" charset="2"/>
              <a:buChar char=""/>
            </a:pPr>
            <a:r>
              <a:rPr lang="en-US">
                <a:latin typeface="+mj-lt"/>
                <a:ea typeface="+mj-ea"/>
                <a:cs typeface="+mj-cs"/>
              </a:rPr>
              <a:t>An interview protocol with details of sample questions.</a:t>
            </a:r>
          </a:p>
        </p:txBody>
      </p:sp>
    </p:spTree>
    <p:extLst>
      <p:ext uri="{BB962C8B-B14F-4D97-AF65-F5344CB8AC3E}">
        <p14:creationId xmlns:p14="http://schemas.microsoft.com/office/powerpoint/2010/main" val="2065140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4" descr="Diagram&#10;&#10;Description automatically generated">
            <a:extLst>
              <a:ext uri="{FF2B5EF4-FFF2-40B4-BE49-F238E27FC236}">
                <a16:creationId xmlns:a16="http://schemas.microsoft.com/office/drawing/2014/main" id="{555026E7-3AEE-6799-CCBA-D22A9050644C}"/>
              </a:ext>
            </a:extLst>
          </p:cNvPr>
          <p:cNvPicPr>
            <a:picLocks noChangeAspect="1"/>
          </p:cNvPicPr>
          <p:nvPr/>
        </p:nvPicPr>
        <p:blipFill>
          <a:blip r:embed="rId2"/>
          <a:stretch>
            <a:fillRect/>
          </a:stretch>
        </p:blipFill>
        <p:spPr>
          <a:xfrm>
            <a:off x="7430148" y="643467"/>
            <a:ext cx="4112512" cy="2993759"/>
          </a:xfrm>
          <a:prstGeom prst="rect">
            <a:avLst/>
          </a:prstGeom>
        </p:spPr>
      </p:pic>
      <p:sp>
        <p:nvSpPr>
          <p:cNvPr id="6" name="TextBox 5">
            <a:extLst>
              <a:ext uri="{FF2B5EF4-FFF2-40B4-BE49-F238E27FC236}">
                <a16:creationId xmlns:a16="http://schemas.microsoft.com/office/drawing/2014/main" id="{D8D88235-25FB-71E1-97F6-1AABEED5642A}"/>
              </a:ext>
            </a:extLst>
          </p:cNvPr>
          <p:cNvSpPr txBox="1"/>
          <p:nvPr/>
        </p:nvSpPr>
        <p:spPr>
          <a:xfrm>
            <a:off x="7506430" y="3998745"/>
            <a:ext cx="2800775" cy="3770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32688">
              <a:spcAft>
                <a:spcPts val="600"/>
              </a:spcAft>
            </a:pPr>
            <a:r>
              <a:rPr lang="en-GB" sz="1836" kern="1200">
                <a:solidFill>
                  <a:schemeClr val="tx1"/>
                </a:solidFill>
                <a:latin typeface="+mn-lt"/>
                <a:ea typeface="+mn-ea"/>
                <a:cs typeface="Calibri"/>
              </a:rPr>
              <a:t>Source: (CGMA, 2023)</a:t>
            </a:r>
            <a:endParaRPr lang="en-GB"/>
          </a:p>
        </p:txBody>
      </p:sp>
      <p:sp>
        <p:nvSpPr>
          <p:cNvPr id="7" name="Title 6">
            <a:extLst>
              <a:ext uri="{FF2B5EF4-FFF2-40B4-BE49-F238E27FC236}">
                <a16:creationId xmlns:a16="http://schemas.microsoft.com/office/drawing/2014/main" id="{0F4706AA-A6FE-264E-E606-DC787CD27871}"/>
              </a:ext>
            </a:extLst>
          </p:cNvPr>
          <p:cNvSpPr>
            <a:spLocks noGrp="1"/>
          </p:cNvSpPr>
          <p:nvPr>
            <p:ph type="title"/>
          </p:nvPr>
        </p:nvSpPr>
        <p:spPr>
          <a:xfrm>
            <a:off x="323295" y="769171"/>
            <a:ext cx="6464530" cy="6461773"/>
          </a:xfrm>
        </p:spPr>
        <p:txBody>
          <a:bodyPr>
            <a:normAutofit fontScale="90000"/>
          </a:bodyPr>
          <a:lstStyle/>
          <a:p>
            <a:pPr algn="just" defTabSz="932688"/>
            <a:r>
              <a:rPr lang="en-GB" sz="2400" b="0" i="0" kern="1200" cap="none" spc="-153">
                <a:solidFill>
                  <a:srgbClr val="FFFEFF"/>
                </a:solidFill>
                <a:effectLst/>
                <a:latin typeface="Arial Nova"/>
                <a:ea typeface="+mj-ea"/>
                <a:cs typeface="Calibri Light"/>
              </a:rPr>
              <a:t>Brief explanation on porter's five forces </a:t>
            </a:r>
            <a:r>
              <a:rPr lang="en-GB" sz="2400" spc="-153">
                <a:latin typeface="Arial Nova"/>
                <a:cs typeface="Calibri Light"/>
              </a:rPr>
              <a:t>framework</a:t>
            </a:r>
            <a:br>
              <a:rPr lang="en-GB" sz="2400" spc="-153">
                <a:latin typeface="Arial Nova"/>
                <a:cs typeface="Calibri Light"/>
              </a:rPr>
            </a:br>
            <a:br>
              <a:rPr lang="en-GB" sz="2400" spc="-153">
                <a:latin typeface="Arial Nova"/>
                <a:cs typeface="Calibri Light"/>
              </a:rPr>
            </a:br>
            <a:r>
              <a:rPr lang="en-GB" sz="2400" spc="-153">
                <a:latin typeface="Arial Nova"/>
                <a:cs typeface="Calibri Light"/>
              </a:rPr>
              <a:t>Porter argues that organisations have three basic strategic options to gain competitive advantage (Porter, 1985)</a:t>
            </a:r>
            <a:br>
              <a:rPr lang="en-GB" sz="2400" spc="-153">
                <a:latin typeface="Arial Nova"/>
                <a:cs typeface="Calibri Light"/>
              </a:rPr>
            </a:br>
            <a:r>
              <a:rPr lang="en-GB" sz="2400" spc="-153">
                <a:latin typeface="Arial Nova"/>
                <a:cs typeface="Calibri Light"/>
              </a:rPr>
              <a:t>such as cost reduction, quality enhancement and innovation</a:t>
            </a:r>
            <a:br>
              <a:rPr lang="en-GB" sz="2400" spc="-153">
                <a:latin typeface="Arial Nova"/>
                <a:cs typeface="Calibri Light"/>
              </a:rPr>
            </a:br>
            <a:r>
              <a:rPr lang="en-GB" sz="2000" spc="-153">
                <a:latin typeface="Arial Nova"/>
                <a:ea typeface="+mj-lt"/>
                <a:cs typeface="+mj-lt"/>
              </a:rPr>
              <a:t>Porter’s five forces </a:t>
            </a:r>
            <a:r>
              <a:rPr lang="en-GB" sz="2000" i="0" kern="1200" cap="none" spc="-153">
                <a:effectLst/>
                <a:latin typeface="Arial Nova"/>
                <a:ea typeface="+mj-lt"/>
                <a:cs typeface="+mj-lt"/>
              </a:rPr>
              <a:t>framework</a:t>
            </a:r>
            <a:r>
              <a:rPr lang="en-GB" sz="2000" spc="-153">
                <a:latin typeface="Arial Nova"/>
                <a:ea typeface="+mj-lt"/>
                <a:cs typeface="+mj-lt"/>
              </a:rPr>
              <a:t> (rivalry existing competitors, threat of new entrants, power of suppliers and buyers, substitute products and services) is based on the perception that an organizational strategy should encounter the opportunities and threats in the organizations external setting. A competitive strategy should rest on an understanding of industry structures and the way they change. Porter argues that the aim of the strategist is to recognize and handle a competitive environment by directly looking at competitors, or to contemplate a broader perspective that competes against the organization according to (Porter, 1979). Arguably, technological advancements and different ways of strategic thinking, such as shaping the future, engaging with customers, and creating long-term value using innovative ways may have shifted Porter’s five forces thinking from competing in an existing competitive environment to seeking opportunities in new innovative markets.  ( </a:t>
            </a:r>
            <a:r>
              <a:rPr lang="en-GB" sz="2000" spc="-153" err="1">
                <a:latin typeface="Arial Nova"/>
                <a:ea typeface="+mj-lt"/>
                <a:cs typeface="+mj-lt"/>
              </a:rPr>
              <a:t>Bruijl</a:t>
            </a:r>
            <a:r>
              <a:rPr lang="en-GB" sz="2000" spc="-153">
                <a:latin typeface="Arial Nova"/>
                <a:ea typeface="+mj-lt"/>
                <a:cs typeface="+mj-lt"/>
              </a:rPr>
              <a:t> &amp; Gerard,  2018).</a:t>
            </a:r>
            <a:br>
              <a:rPr lang="en-GB" sz="2000" spc="-153">
                <a:latin typeface="Arial Nova"/>
                <a:cs typeface="Calibri Light"/>
              </a:rPr>
            </a:br>
            <a:endParaRPr lang="en-GB" sz="2000" u="sng">
              <a:latin typeface="Arial Nova"/>
              <a:cs typeface="Calibri Light"/>
            </a:endParaRPr>
          </a:p>
        </p:txBody>
      </p:sp>
    </p:spTree>
    <p:extLst>
      <p:ext uri="{BB962C8B-B14F-4D97-AF65-F5344CB8AC3E}">
        <p14:creationId xmlns:p14="http://schemas.microsoft.com/office/powerpoint/2010/main" val="133493497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4" name="Picture 9">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5" name="Picture 11">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6" name="Oval 13">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7" name="Picture 15">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8" name="Picture 17">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9" name="Rectangle 19">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50" name="Rectangle 21">
            <a:extLst>
              <a:ext uri="{FF2B5EF4-FFF2-40B4-BE49-F238E27FC236}">
                <a16:creationId xmlns:a16="http://schemas.microsoft.com/office/drawing/2014/main" id="{4309F268-A45B-4517-B03F-2774BAEFF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3C7602-28D4-5BFE-956D-B24126D90453}"/>
              </a:ext>
            </a:extLst>
          </p:cNvPr>
          <p:cNvSpPr>
            <a:spLocks noGrp="1"/>
          </p:cNvSpPr>
          <p:nvPr>
            <p:ph type="title"/>
          </p:nvPr>
        </p:nvSpPr>
        <p:spPr>
          <a:xfrm>
            <a:off x="5890080" y="932210"/>
            <a:ext cx="4426484" cy="779517"/>
          </a:xfrm>
          <a:noFill/>
        </p:spPr>
        <p:txBody>
          <a:bodyPr vert="horz" lIns="91440" tIns="45720" rIns="91440" bIns="45720" rtlCol="0" anchor="ctr">
            <a:noAutofit/>
          </a:bodyPr>
          <a:lstStyle/>
          <a:p>
            <a:pPr defTabSz="470916"/>
            <a:r>
              <a:rPr lang="en-GB" sz="1800" b="0" i="0" kern="1200">
                <a:solidFill>
                  <a:srgbClr val="FFFFFF"/>
                </a:solidFill>
                <a:latin typeface="Arial Nova"/>
                <a:ea typeface="+mj-ea"/>
                <a:cs typeface="Calibri Light"/>
              </a:rPr>
              <a:t>Article one</a:t>
            </a:r>
            <a:r>
              <a:rPr lang="en-GB" sz="1800" b="0" i="0" kern="1200">
                <a:solidFill>
                  <a:srgbClr val="FFFFFF"/>
                </a:solidFill>
                <a:latin typeface="Arial Nova"/>
                <a:cs typeface="Calibri Light"/>
              </a:rPr>
              <a:t>:</a:t>
            </a:r>
            <a:br>
              <a:rPr lang="en-GB" sz="1800" b="0" i="0" kern="1200">
                <a:latin typeface="Arial Nova"/>
                <a:cs typeface="Calibri Light"/>
              </a:rPr>
            </a:br>
            <a:r>
              <a:rPr lang="en-GB" sz="1800" b="0" i="0" kern="1200">
                <a:solidFill>
                  <a:srgbClr val="FFFFFF"/>
                </a:solidFill>
                <a:latin typeface="Arial Nova"/>
                <a:ea typeface="+mj-ea"/>
                <a:cs typeface="Calibri Light"/>
              </a:rPr>
              <a:t>Linking competitive strategies with human resource management practices</a:t>
            </a:r>
            <a:br>
              <a:rPr lang="en-GB" sz="1800" b="0" i="0" kern="1200">
                <a:latin typeface="Arial Nova"/>
                <a:cs typeface="Calibri Light"/>
              </a:rPr>
            </a:br>
            <a:br>
              <a:rPr lang="en-GB" sz="1800" b="0" i="0" kern="1200">
                <a:latin typeface="Arial Nova"/>
                <a:cs typeface="+mj-lt"/>
              </a:rPr>
            </a:br>
            <a:endParaRPr lang="en-GB" sz="1700">
              <a:solidFill>
                <a:srgbClr val="FFFFFF"/>
              </a:solidFill>
              <a:latin typeface="Arial Nova"/>
              <a:cs typeface="Calibri Light"/>
            </a:endParaRPr>
          </a:p>
        </p:txBody>
      </p:sp>
      <p:pic>
        <p:nvPicPr>
          <p:cNvPr id="3" name="Picture 3" descr="Text&#10;&#10;Description automatically generated">
            <a:extLst>
              <a:ext uri="{FF2B5EF4-FFF2-40B4-BE49-F238E27FC236}">
                <a16:creationId xmlns:a16="http://schemas.microsoft.com/office/drawing/2014/main" id="{93F5674F-0332-C158-9892-0A7AB464791F}"/>
              </a:ext>
            </a:extLst>
          </p:cNvPr>
          <p:cNvPicPr>
            <a:picLocks noChangeAspect="1"/>
          </p:cNvPicPr>
          <p:nvPr/>
        </p:nvPicPr>
        <p:blipFill rotWithShape="1">
          <a:blip r:embed="rId7"/>
          <a:srcRect l="22513" t="26168" r="19372" b="7477"/>
          <a:stretch/>
        </p:blipFill>
        <p:spPr>
          <a:xfrm>
            <a:off x="4933132" y="1764502"/>
            <a:ext cx="7022677" cy="3950255"/>
          </a:xfrm>
          <a:prstGeom prst="rect">
            <a:avLst/>
          </a:prstGeom>
        </p:spPr>
      </p:pic>
      <p:sp>
        <p:nvSpPr>
          <p:cNvPr id="4" name="TextBox 3">
            <a:extLst>
              <a:ext uri="{FF2B5EF4-FFF2-40B4-BE49-F238E27FC236}">
                <a16:creationId xmlns:a16="http://schemas.microsoft.com/office/drawing/2014/main" id="{9AE1CAAD-8ACE-D12E-5CD5-BC067FC76840}"/>
              </a:ext>
            </a:extLst>
          </p:cNvPr>
          <p:cNvSpPr txBox="1"/>
          <p:nvPr/>
        </p:nvSpPr>
        <p:spPr>
          <a:xfrm>
            <a:off x="5357602" y="5762020"/>
            <a:ext cx="383796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41832">
              <a:spcAft>
                <a:spcPts val="600"/>
              </a:spcAft>
            </a:pPr>
            <a:r>
              <a:rPr lang="en-GB" sz="1200" kern="1200">
                <a:latin typeface="Arial Nova"/>
                <a:cs typeface="Calibri"/>
              </a:rPr>
              <a:t>Source:</a:t>
            </a:r>
            <a:r>
              <a:rPr lang="en-GB" sz="1200" kern="1200">
                <a:latin typeface="Arial Nova"/>
                <a:ea typeface="+mn-lt"/>
                <a:cs typeface="+mn-lt"/>
              </a:rPr>
              <a:t> </a:t>
            </a:r>
            <a:r>
              <a:rPr lang="en-GB" sz="1200">
                <a:latin typeface="Arial Nova"/>
                <a:ea typeface="+mn-lt"/>
                <a:cs typeface="+mn-lt"/>
              </a:rPr>
              <a:t>(</a:t>
            </a:r>
            <a:r>
              <a:rPr lang="en-GB" sz="1200" kern="1200">
                <a:latin typeface="Arial Nova"/>
                <a:ea typeface="+mn-lt"/>
                <a:cs typeface="+mn-lt"/>
              </a:rPr>
              <a:t>Schuler &amp; Jackson, 1987).</a:t>
            </a:r>
            <a:endParaRPr lang="en-GB" sz="1200">
              <a:latin typeface="Arial Nova"/>
            </a:endParaRPr>
          </a:p>
        </p:txBody>
      </p:sp>
      <p:sp>
        <p:nvSpPr>
          <p:cNvPr id="5" name="TextBox 4">
            <a:extLst>
              <a:ext uri="{FF2B5EF4-FFF2-40B4-BE49-F238E27FC236}">
                <a16:creationId xmlns:a16="http://schemas.microsoft.com/office/drawing/2014/main" id="{B3FE1567-7627-C27B-79FC-2CB7EBB0AD21}"/>
              </a:ext>
            </a:extLst>
          </p:cNvPr>
          <p:cNvSpPr txBox="1"/>
          <p:nvPr/>
        </p:nvSpPr>
        <p:spPr>
          <a:xfrm>
            <a:off x="347202" y="433007"/>
            <a:ext cx="4184240" cy="56169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a:p>
            <a:r>
              <a:rPr lang="en-GB" sz="1100">
                <a:latin typeface="Arial Nova"/>
              </a:rPr>
              <a:t>The authors Schuler and Jackson suggest that it is </a:t>
            </a:r>
            <a:r>
              <a:rPr lang="en-GB" sz="1100">
                <a:latin typeface="Arial Nova"/>
                <a:ea typeface="+mn-lt"/>
                <a:cs typeface="+mn-lt"/>
              </a:rPr>
              <a:t>Crucial to a firm's growth and prosperity as it is the ability to gain and retain competitive advantage. One way to do this is through strategic initiative. MacMillan defines "strategic initiative" as the ability to capture control of strategic behaviour in the industries in which a firm competes. To encourage as many employees as possible to be innovative employees are allowed 15% of their time on their own projects. A less systematic approach to innovation is that they encouraging employees to offer suggestions for new and improved ways of doing their own job or manufacturing products. Overall</a:t>
            </a:r>
            <a:r>
              <a:rPr lang="en-GB" sz="1100">
                <a:ea typeface="+mn-lt"/>
                <a:cs typeface="+mn-lt"/>
              </a:rPr>
              <a:t>,  firms pursuing a competitive strategy of innovation leads to employees beings (1) a high degree of creative behaviour, (2) a longer-term focus, (3) a relatively high level of cooperative, interdependent behaviour, (4) a moderate degree of concern for quality, (5) a moderate concern for quantity, (6) an equal degree of concern for process and results, (7) a greater degree of risk taking, and (8) a high tolerance of ambiguity and unpredictability</a:t>
            </a:r>
            <a:endParaRPr lang="en-GB">
              <a:ea typeface="+mn-lt"/>
              <a:cs typeface="+mn-lt"/>
            </a:endParaRPr>
          </a:p>
          <a:p>
            <a:endParaRPr lang="en-GB" sz="1100">
              <a:ea typeface="+mn-lt"/>
              <a:cs typeface="+mn-lt"/>
            </a:endParaRPr>
          </a:p>
          <a:p>
            <a:r>
              <a:rPr lang="en-GB" sz="1100">
                <a:ea typeface="+mn-lt"/>
                <a:cs typeface="+mn-lt"/>
              </a:rPr>
              <a:t>The implications of pursuing a competitive strategy of innovation for managing people may include selecting highly skilled individuals, giving employees more discretion, using minimal controls, making a greater investment in human resources, providing more resources for experimentation, allowing and even rewarding occasional failure, and appraising performance for its long-run implications. As a consequence of these conditions, pursuing an innovation strategy may result in feelings of enhanced personal control and morale, and thus a greater commitment to self and profession rather than to the employing organization (</a:t>
            </a:r>
            <a:r>
              <a:rPr lang="en-GB" sz="1100" err="1">
                <a:ea typeface="+mn-lt"/>
                <a:cs typeface="+mn-lt"/>
              </a:rPr>
              <a:t>schuler</a:t>
            </a:r>
            <a:r>
              <a:rPr lang="en-GB" sz="1100">
                <a:ea typeface="+mn-lt"/>
                <a:cs typeface="+mn-lt"/>
              </a:rPr>
              <a:t> &amp; Jackson, 1987)</a:t>
            </a:r>
            <a:endParaRPr lang="en-GB"/>
          </a:p>
        </p:txBody>
      </p:sp>
    </p:spTree>
    <p:extLst>
      <p:ext uri="{BB962C8B-B14F-4D97-AF65-F5344CB8AC3E}">
        <p14:creationId xmlns:p14="http://schemas.microsoft.com/office/powerpoint/2010/main" val="2710242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Rectangle 20">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AE80EE-3571-B7F5-0AF7-95D0CC5055C3}"/>
              </a:ext>
            </a:extLst>
          </p:cNvPr>
          <p:cNvSpPr>
            <a:spLocks noGrp="1"/>
          </p:cNvSpPr>
          <p:nvPr>
            <p:ph type="title"/>
          </p:nvPr>
        </p:nvSpPr>
        <p:spPr>
          <a:xfrm>
            <a:off x="7677049" y="522918"/>
            <a:ext cx="2910787" cy="1668565"/>
          </a:xfrm>
        </p:spPr>
        <p:txBody>
          <a:bodyPr vert="horz" lIns="91440" tIns="45720" rIns="91440" bIns="45720" rtlCol="0" anchor="b">
            <a:normAutofit fontScale="90000"/>
          </a:bodyPr>
          <a:lstStyle/>
          <a:p>
            <a:pPr>
              <a:lnSpc>
                <a:spcPct val="90000"/>
              </a:lnSpc>
            </a:pPr>
            <a:r>
              <a:rPr lang="en-US" sz="1800" b="0" i="0" kern="1200">
                <a:solidFill>
                  <a:srgbClr val="EBEBEB"/>
                </a:solidFill>
                <a:latin typeface="+mj-lt"/>
                <a:ea typeface="+mj-ea"/>
                <a:cs typeface="+mj-cs"/>
              </a:rPr>
              <a:t>Article two: Competencies and human resource management: implications for organizational competitive advantage.</a:t>
            </a:r>
            <a:br>
              <a:rPr lang="en-US" sz="1800" b="0" i="0" kern="1200">
                <a:solidFill>
                  <a:srgbClr val="EBEBEB"/>
                </a:solidFill>
                <a:latin typeface="+mj-lt"/>
                <a:ea typeface="+mj-ea"/>
                <a:cs typeface="+mj-cs"/>
              </a:rPr>
            </a:br>
            <a:br>
              <a:rPr lang="en-US" sz="1800" b="0" i="0" kern="1200">
                <a:solidFill>
                  <a:srgbClr val="EBEBEB"/>
                </a:solidFill>
                <a:latin typeface="+mj-lt"/>
                <a:ea typeface="+mj-ea"/>
                <a:cs typeface="+mj-cs"/>
              </a:rPr>
            </a:br>
            <a:endParaRPr lang="en-US" sz="1800" b="0" i="0" kern="1200">
              <a:solidFill>
                <a:srgbClr val="EBEBEB"/>
              </a:solidFill>
              <a:latin typeface="+mj-lt"/>
              <a:ea typeface="+mj-ea"/>
              <a:cs typeface="+mj-cs"/>
            </a:endParaRPr>
          </a:p>
        </p:txBody>
      </p:sp>
      <p:sp>
        <p:nvSpPr>
          <p:cNvPr id="23"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5" name="Freeform: Shape 24">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26">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3">
            <a:extLst>
              <a:ext uri="{FF2B5EF4-FFF2-40B4-BE49-F238E27FC236}">
                <a16:creationId xmlns:a16="http://schemas.microsoft.com/office/drawing/2014/main" id="{B75212F0-9D5C-E251-DB2D-A48DE4F9FEE9}"/>
              </a:ext>
            </a:extLst>
          </p:cNvPr>
          <p:cNvPicPr>
            <a:picLocks noChangeAspect="1"/>
          </p:cNvPicPr>
          <p:nvPr/>
        </p:nvPicPr>
        <p:blipFill rotWithShape="1">
          <a:blip r:embed="rId6"/>
          <a:srcRect l="8879" t="14026" r="44396" b="4935"/>
          <a:stretch/>
        </p:blipFill>
        <p:spPr>
          <a:xfrm>
            <a:off x="928532" y="647698"/>
            <a:ext cx="5701306" cy="5562139"/>
          </a:xfrm>
          <a:prstGeom prst="rect">
            <a:avLst/>
          </a:prstGeom>
          <a:effectLst/>
        </p:spPr>
      </p:pic>
      <p:sp>
        <p:nvSpPr>
          <p:cNvPr id="4" name="TextBox 3">
            <a:extLst>
              <a:ext uri="{FF2B5EF4-FFF2-40B4-BE49-F238E27FC236}">
                <a16:creationId xmlns:a16="http://schemas.microsoft.com/office/drawing/2014/main" id="{F98CED31-C751-FD01-FD2F-DE6BE5962F8D}"/>
              </a:ext>
            </a:extLst>
          </p:cNvPr>
          <p:cNvSpPr txBox="1"/>
          <p:nvPr/>
        </p:nvSpPr>
        <p:spPr>
          <a:xfrm>
            <a:off x="1441857" y="6185058"/>
            <a:ext cx="40398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latin typeface="Arial Nova"/>
                <a:cs typeface="Calibri"/>
              </a:rPr>
              <a:t>Source:</a:t>
            </a:r>
            <a:r>
              <a:rPr lang="en-GB">
                <a:latin typeface="Arial Nova"/>
                <a:ea typeface="+mn-lt"/>
                <a:cs typeface="+mn-lt"/>
              </a:rPr>
              <a:t>  (Ordóñez et al, 2008)</a:t>
            </a:r>
            <a:endParaRPr lang="en-GB">
              <a:latin typeface="Arial Nova"/>
            </a:endParaRPr>
          </a:p>
        </p:txBody>
      </p:sp>
      <p:sp>
        <p:nvSpPr>
          <p:cNvPr id="5" name="TextBox 4">
            <a:extLst>
              <a:ext uri="{FF2B5EF4-FFF2-40B4-BE49-F238E27FC236}">
                <a16:creationId xmlns:a16="http://schemas.microsoft.com/office/drawing/2014/main" id="{5566023D-F2D6-577D-4BF9-156D1A8F2998}"/>
              </a:ext>
            </a:extLst>
          </p:cNvPr>
          <p:cNvSpPr txBox="1"/>
          <p:nvPr/>
        </p:nvSpPr>
        <p:spPr>
          <a:xfrm>
            <a:off x="7458592" y="1736552"/>
            <a:ext cx="4729840"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Nova"/>
                <a:ea typeface="+mn-lt"/>
                <a:cs typeface="+mn-lt"/>
              </a:rPr>
              <a:t>organization’s knowledge resides in the people who form it.The employee’s knowledge value depends on their potential to contribute to the achievement of an organizational competitive advantage. It</a:t>
            </a:r>
            <a:r>
              <a:rPr lang="en-GB" sz="1100">
                <a:ea typeface="+mn-lt"/>
                <a:cs typeface="+mn-lt"/>
              </a:rPr>
              <a:t> is generally accepted that ﬁrms can create a competitive advantage from human resources and their management practices. Effective human resource management will generate a higher capacity to attract and hold employees who are qualiﬁed and motivated for good performance, and also the beneﬁts from having adequate and qualiﬁed employees are numerous. Some examples are higher proﬁtability, less rotation, higher product quality, lower costs in manufacturing and a faster acceptation and implementation of the organizational strategy (Ordóñez et al, 2008).</a:t>
            </a:r>
            <a:endParaRPr lang="en-GB">
              <a:ea typeface="+mn-lt"/>
              <a:cs typeface="+mn-lt"/>
            </a:endParaRPr>
          </a:p>
          <a:p>
            <a:endParaRPr lang="en-GB" sz="1100">
              <a:ea typeface="+mn-lt"/>
              <a:cs typeface="+mn-lt"/>
            </a:endParaRPr>
          </a:p>
          <a:p>
            <a:r>
              <a:rPr lang="en-GB" sz="1100">
                <a:ea typeface="+mn-lt"/>
                <a:cs typeface="+mn-lt"/>
              </a:rPr>
              <a:t>Keys for long term organizational completive advantages are:</a:t>
            </a:r>
            <a:r>
              <a:rPr lang="en-GB" sz="1100">
                <a:latin typeface="Arial Nova"/>
                <a:ea typeface="+mn-lt"/>
                <a:cs typeface="+mn-lt"/>
              </a:rPr>
              <a:t> </a:t>
            </a:r>
            <a:r>
              <a:rPr lang="en-GB" sz="1100">
                <a:ea typeface="+mn-lt"/>
                <a:cs typeface="+mn-lt"/>
              </a:rPr>
              <a:t>combining two strategic goals through human resource management (HRM), the organization can develop a long-term competitive advantage. These simultaneous goals are organizational ﬂexibility and strategic ﬁt. A strategic human resource management system (HRMS) must allow the adaptation of human resource management practices and the knowledge and behaviour of the employees as regards the immediate needs of the organization, which are shown in its organizational strategy. On the other hand, a human resource management system must promote the development of a dynamic organizational capability that generates agile responses to the needs of current organizational strategy.</a:t>
            </a:r>
            <a:endParaRPr lang="en-GB"/>
          </a:p>
          <a:p>
            <a:endParaRPr lang="en-GB" sz="1100"/>
          </a:p>
          <a:p>
            <a:endParaRPr lang="en-GB" sz="1100">
              <a:latin typeface="Century Gothic"/>
            </a:endParaRPr>
          </a:p>
          <a:p>
            <a:endParaRPr lang="en-GB" sz="1100">
              <a:latin typeface="Century Gothic"/>
              <a:ea typeface="+mn-lt"/>
              <a:cs typeface="+mn-lt"/>
            </a:endParaRPr>
          </a:p>
          <a:p>
            <a:endParaRPr lang="en-GB" sz="1100">
              <a:latin typeface="Century Gothic"/>
            </a:endParaRPr>
          </a:p>
          <a:p>
            <a:endParaRPr lang="en-GB" sz="1100">
              <a:latin typeface="Arial Nova"/>
            </a:endParaRPr>
          </a:p>
          <a:p>
            <a:endParaRPr lang="en-GB" sz="1100">
              <a:latin typeface="Century Gothic"/>
            </a:endParaRPr>
          </a:p>
          <a:p>
            <a:endParaRPr lang="en-GB" sz="1100">
              <a:latin typeface="Arial Nova"/>
            </a:endParaRPr>
          </a:p>
          <a:p>
            <a:endParaRPr lang="en-GB"/>
          </a:p>
        </p:txBody>
      </p:sp>
    </p:spTree>
    <p:extLst>
      <p:ext uri="{BB962C8B-B14F-4D97-AF65-F5344CB8AC3E}">
        <p14:creationId xmlns:p14="http://schemas.microsoft.com/office/powerpoint/2010/main" val="3436572111"/>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32C3C-AE1E-FC7A-AB90-2AC681C8AFFD}"/>
              </a:ext>
            </a:extLst>
          </p:cNvPr>
          <p:cNvSpPr>
            <a:spLocks noGrp="1"/>
          </p:cNvSpPr>
          <p:nvPr>
            <p:ph type="title"/>
          </p:nvPr>
        </p:nvSpPr>
        <p:spPr>
          <a:xfrm>
            <a:off x="5587961" y="528530"/>
            <a:ext cx="4641730" cy="1224541"/>
          </a:xfrm>
          <a:noFill/>
        </p:spPr>
        <p:txBody>
          <a:bodyPr anchor="ctr">
            <a:normAutofit fontScale="90000"/>
          </a:bodyPr>
          <a:lstStyle/>
          <a:p>
            <a:pPr algn="ctr"/>
            <a:r>
              <a:rPr lang="en-GB" sz="2000">
                <a:solidFill>
                  <a:srgbClr val="FFFFFF"/>
                </a:solidFill>
                <a:latin typeface="Arial Nova"/>
                <a:cs typeface="Calibri Light"/>
              </a:rPr>
              <a:t>Article three: Gaining competitive advantage through human resource management practice</a:t>
            </a:r>
            <a:r>
              <a:rPr lang="en-GB" sz="2300">
                <a:solidFill>
                  <a:srgbClr val="FFFFFF"/>
                </a:solidFill>
                <a:latin typeface="Arial Nova"/>
                <a:cs typeface="Calibri Light"/>
              </a:rPr>
              <a:t>s</a:t>
            </a:r>
            <a:br>
              <a:rPr lang="en-GB" sz="2300">
                <a:latin typeface="Arial Nova"/>
                <a:ea typeface="+mj-lt"/>
                <a:cs typeface="+mj-lt"/>
              </a:rPr>
            </a:br>
            <a:endParaRPr lang="en-GB" sz="2300">
              <a:solidFill>
                <a:srgbClr val="FFFFFF"/>
              </a:solidFill>
              <a:latin typeface="Calibri Light"/>
              <a:cs typeface="Calibri Light"/>
            </a:endParaRPr>
          </a:p>
        </p:txBody>
      </p:sp>
      <p:pic>
        <p:nvPicPr>
          <p:cNvPr id="6" name="Picture 6" descr="Text&#10;&#10;Description automatically generated">
            <a:extLst>
              <a:ext uri="{FF2B5EF4-FFF2-40B4-BE49-F238E27FC236}">
                <a16:creationId xmlns:a16="http://schemas.microsoft.com/office/drawing/2014/main" id="{651FAAB0-1671-D43B-22C4-7B20C91C8DA7}"/>
              </a:ext>
            </a:extLst>
          </p:cNvPr>
          <p:cNvPicPr>
            <a:picLocks noChangeAspect="1"/>
          </p:cNvPicPr>
          <p:nvPr/>
        </p:nvPicPr>
        <p:blipFill rotWithShape="1">
          <a:blip r:embed="rId2"/>
          <a:srcRect l="19372" t="12963" r="16754" b="12037"/>
          <a:stretch/>
        </p:blipFill>
        <p:spPr>
          <a:xfrm>
            <a:off x="5190672" y="1913205"/>
            <a:ext cx="5822730" cy="3848512"/>
          </a:xfrm>
          <a:prstGeom prst="rect">
            <a:avLst/>
          </a:prstGeom>
        </p:spPr>
      </p:pic>
      <p:sp>
        <p:nvSpPr>
          <p:cNvPr id="3" name="TextBox 2">
            <a:extLst>
              <a:ext uri="{FF2B5EF4-FFF2-40B4-BE49-F238E27FC236}">
                <a16:creationId xmlns:a16="http://schemas.microsoft.com/office/drawing/2014/main" id="{60A7D6E5-286B-3CE4-2F64-708501ACF0F9}"/>
              </a:ext>
            </a:extLst>
          </p:cNvPr>
          <p:cNvSpPr txBox="1"/>
          <p:nvPr/>
        </p:nvSpPr>
        <p:spPr>
          <a:xfrm>
            <a:off x="5688724" y="5890172"/>
            <a:ext cx="43723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Source:</a:t>
            </a:r>
            <a:r>
              <a:rPr lang="en-GB">
                <a:ea typeface="+mn-lt"/>
                <a:cs typeface="+mn-lt"/>
              </a:rPr>
              <a:t> (Schuler &amp;MacMillan, 1984).</a:t>
            </a:r>
            <a:endParaRPr lang="en-GB"/>
          </a:p>
        </p:txBody>
      </p:sp>
      <p:sp>
        <p:nvSpPr>
          <p:cNvPr id="4" name="TextBox 3">
            <a:extLst>
              <a:ext uri="{FF2B5EF4-FFF2-40B4-BE49-F238E27FC236}">
                <a16:creationId xmlns:a16="http://schemas.microsoft.com/office/drawing/2014/main" id="{4357F69F-48A5-AA5B-C213-07A27A1028D4}"/>
              </a:ext>
            </a:extLst>
          </p:cNvPr>
          <p:cNvSpPr txBox="1"/>
          <p:nvPr/>
        </p:nvSpPr>
        <p:spPr>
          <a:xfrm>
            <a:off x="476250" y="612322"/>
            <a:ext cx="4191769" cy="65248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Nova"/>
                <a:ea typeface="+mn-lt"/>
                <a:cs typeface="+mn-lt"/>
              </a:rPr>
              <a:t>According to (Schuler &amp;MacMillan, 1984)   infrastructure requirements consist of those functions and activities necessary for the effective management of a company's human resources. The major purposes of these activities traditionally have been to attract, retain, and motivate employees.  referring to them as human resource management (HRM) practices (Schuler, 1984), and the key HRM practices include</a:t>
            </a:r>
          </a:p>
          <a:p>
            <a:r>
              <a:rPr lang="en-GB" sz="1100">
                <a:latin typeface="Arial Nova"/>
                <a:ea typeface="+mn-lt"/>
                <a:cs typeface="+mn-lt"/>
              </a:rPr>
              <a:t>: • Human resource planning</a:t>
            </a:r>
          </a:p>
          <a:p>
            <a:r>
              <a:rPr lang="en-GB" sz="1100">
                <a:latin typeface="Arial Nova"/>
                <a:ea typeface="+mn-lt"/>
                <a:cs typeface="+mn-lt"/>
              </a:rPr>
              <a:t> • Staffing, including recruitment, selection, and socialization</a:t>
            </a:r>
          </a:p>
          <a:p>
            <a:r>
              <a:rPr lang="en-GB" sz="1100">
                <a:latin typeface="Arial Nova"/>
                <a:ea typeface="+mn-lt"/>
                <a:cs typeface="+mn-lt"/>
              </a:rPr>
              <a:t> • Appraising • Compensation</a:t>
            </a:r>
          </a:p>
          <a:p>
            <a:r>
              <a:rPr lang="en-GB" sz="1100">
                <a:latin typeface="Arial Nova"/>
                <a:ea typeface="+mn-lt"/>
                <a:cs typeface="+mn-lt"/>
              </a:rPr>
              <a:t> • Training and development</a:t>
            </a:r>
          </a:p>
          <a:p>
            <a:r>
              <a:rPr lang="en-GB" sz="1100">
                <a:latin typeface="Arial Nova"/>
                <a:ea typeface="+mn-lt"/>
                <a:cs typeface="+mn-lt"/>
              </a:rPr>
              <a:t> • Union-management relationships</a:t>
            </a:r>
          </a:p>
          <a:p>
            <a:pPr algn="just"/>
            <a:r>
              <a:rPr lang="en-GB" sz="1100">
                <a:latin typeface="Arial Nova"/>
                <a:ea typeface="+mn-lt"/>
                <a:cs typeface="+mn-lt"/>
              </a:rPr>
              <a:t> The result of effectively managing human resources is an enhanced ability to attract and retain qualified employees who are motivated to perform, and the results of having the right employees motivated to perform are numerous. They include greater profitability, low employee turnover, high product quality, lower production costs, and more rapid acceptance and implementation of corporate strategy</a:t>
            </a:r>
            <a:r>
              <a:rPr lang="en-GB" sz="1100">
                <a:ea typeface="+mn-lt"/>
                <a:cs typeface="+mn-lt"/>
              </a:rPr>
              <a:t>(Schuler &amp;MacMillan, 1984)</a:t>
            </a:r>
            <a:r>
              <a:rPr lang="en-GB" sz="1100">
                <a:latin typeface="Arial Nova"/>
                <a:ea typeface="+mn-lt"/>
                <a:cs typeface="+mn-lt"/>
              </a:rPr>
              <a:t> . These results, particularly if coupled with competitors who do not have the right people motivated to perform, can create a number of competitive advantages through human resource management practices. The</a:t>
            </a:r>
            <a:r>
              <a:rPr lang="en-GB" sz="1100">
                <a:ea typeface="+mn-lt"/>
                <a:cs typeface="+mn-lt"/>
              </a:rPr>
              <a:t> result of effectively managing human resources is an enhanced ability to attract and retain qualified employees who are motivated to perform, and the results of having the right employees motivated to perform are numerous. They include greater profitability, low employee turnover, high product quality, lower production costs, and more rapid acceptance and implementation of corporate strategy. These results, particularly if coupled with competitors who do not have the right people motivated to perform, can create a number of competitive advantages through human resource management practices</a:t>
            </a:r>
            <a:endParaRPr lang="en-GB" sz="1100">
              <a:latin typeface="Arial Nova"/>
              <a:ea typeface="+mn-lt"/>
              <a:cs typeface="+mn-lt"/>
            </a:endParaRPr>
          </a:p>
          <a:p>
            <a:endParaRPr lang="en-GB" sz="1100">
              <a:latin typeface="Arial Nova"/>
            </a:endParaRPr>
          </a:p>
          <a:p>
            <a:endParaRPr lang="en-GB" sz="1100">
              <a:latin typeface="Arial Nova"/>
            </a:endParaRPr>
          </a:p>
          <a:p>
            <a:endParaRPr lang="en-GB" sz="1100">
              <a:latin typeface="Arial Nova"/>
            </a:endParaRPr>
          </a:p>
          <a:p>
            <a:endParaRPr lang="en-GB" sz="1100">
              <a:latin typeface="Arial Nova"/>
            </a:endParaRPr>
          </a:p>
        </p:txBody>
      </p:sp>
    </p:spTree>
    <p:extLst>
      <p:ext uri="{BB962C8B-B14F-4D97-AF65-F5344CB8AC3E}">
        <p14:creationId xmlns:p14="http://schemas.microsoft.com/office/powerpoint/2010/main" val="917987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FF715-8F44-B032-4FCA-FCE1050A31C7}"/>
              </a:ext>
            </a:extLst>
          </p:cNvPr>
          <p:cNvSpPr>
            <a:spLocks noGrp="1"/>
          </p:cNvSpPr>
          <p:nvPr>
            <p:ph type="title"/>
          </p:nvPr>
        </p:nvSpPr>
        <p:spPr>
          <a:xfrm>
            <a:off x="1148644" y="669755"/>
            <a:ext cx="3366996" cy="988260"/>
          </a:xfrm>
        </p:spPr>
        <p:txBody>
          <a:bodyPr>
            <a:normAutofit/>
          </a:bodyPr>
          <a:lstStyle/>
          <a:p>
            <a:r>
              <a:rPr lang="en-GB" sz="3200">
                <a:solidFill>
                  <a:srgbClr val="FFFFFF"/>
                </a:solidFill>
                <a:latin typeface="Arial Nova"/>
                <a:cs typeface="Calibri Light"/>
              </a:rPr>
              <a:t>Job description</a:t>
            </a:r>
            <a:endParaRPr lang="en-GB" sz="3200">
              <a:solidFill>
                <a:srgbClr val="FFFFFF"/>
              </a:solidFill>
              <a:latin typeface="Arial Nova"/>
            </a:endParaRPr>
          </a:p>
        </p:txBody>
      </p:sp>
      <p:pic>
        <p:nvPicPr>
          <p:cNvPr id="4" name="Picture 4" descr="Text&#10;&#10;Description automatically generated">
            <a:extLst>
              <a:ext uri="{FF2B5EF4-FFF2-40B4-BE49-F238E27FC236}">
                <a16:creationId xmlns:a16="http://schemas.microsoft.com/office/drawing/2014/main" id="{6D722D62-9A27-700E-F9EE-373E3262A43E}"/>
              </a:ext>
            </a:extLst>
          </p:cNvPr>
          <p:cNvPicPr>
            <a:picLocks noChangeAspect="1"/>
          </p:cNvPicPr>
          <p:nvPr/>
        </p:nvPicPr>
        <p:blipFill>
          <a:blip r:embed="rId2"/>
          <a:stretch>
            <a:fillRect/>
          </a:stretch>
        </p:blipFill>
        <p:spPr>
          <a:xfrm>
            <a:off x="6208057" y="79364"/>
            <a:ext cx="5906459" cy="6613984"/>
          </a:xfrm>
          <a:prstGeom prst="rect">
            <a:avLst/>
          </a:prstGeom>
        </p:spPr>
      </p:pic>
    </p:spTree>
    <p:extLst>
      <p:ext uri="{BB962C8B-B14F-4D97-AF65-F5344CB8AC3E}">
        <p14:creationId xmlns:p14="http://schemas.microsoft.com/office/powerpoint/2010/main" val="3436896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418AF-261E-D5D7-731B-3B05697E65E0}"/>
              </a:ext>
            </a:extLst>
          </p:cNvPr>
          <p:cNvSpPr>
            <a:spLocks noGrp="1"/>
          </p:cNvSpPr>
          <p:nvPr>
            <p:ph type="title"/>
          </p:nvPr>
        </p:nvSpPr>
        <p:spPr>
          <a:xfrm>
            <a:off x="1019148" y="931712"/>
            <a:ext cx="3451451" cy="513284"/>
          </a:xfrm>
          <a:noFill/>
        </p:spPr>
        <p:txBody>
          <a:bodyPr vert="horz" lIns="91440" tIns="45720" rIns="91440" bIns="45720" rtlCol="0" anchor="b">
            <a:normAutofit/>
          </a:bodyPr>
          <a:lstStyle/>
          <a:p>
            <a:pPr algn="ctr"/>
            <a:r>
              <a:rPr lang="en-US" sz="2400">
                <a:latin typeface="Arial Nova"/>
              </a:rPr>
              <a:t>Person specification</a:t>
            </a:r>
          </a:p>
        </p:txBody>
      </p:sp>
      <p:pic>
        <p:nvPicPr>
          <p:cNvPr id="3" name="Picture 3" descr="Text, letter&#10;&#10;Description automatically generated">
            <a:extLst>
              <a:ext uri="{FF2B5EF4-FFF2-40B4-BE49-F238E27FC236}">
                <a16:creationId xmlns:a16="http://schemas.microsoft.com/office/drawing/2014/main" id="{23255979-FAAB-FA01-4654-5841E3C3D2D6}"/>
              </a:ext>
            </a:extLst>
          </p:cNvPr>
          <p:cNvPicPr>
            <a:picLocks noChangeAspect="1"/>
          </p:cNvPicPr>
          <p:nvPr/>
        </p:nvPicPr>
        <p:blipFill rotWithShape="1">
          <a:blip r:embed="rId2"/>
          <a:srcRect r="-1" b="8208"/>
          <a:stretch/>
        </p:blipFill>
        <p:spPr>
          <a:xfrm>
            <a:off x="5505701" y="557189"/>
            <a:ext cx="6046218" cy="6189307"/>
          </a:xfrm>
          <a:prstGeom prst="rect">
            <a:avLst/>
          </a:prstGeom>
        </p:spPr>
      </p:pic>
    </p:spTree>
    <p:extLst>
      <p:ext uri="{BB962C8B-B14F-4D97-AF65-F5344CB8AC3E}">
        <p14:creationId xmlns:p14="http://schemas.microsoft.com/office/powerpoint/2010/main" val="3384854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40306-F332-B406-9458-967D8644F04E}"/>
              </a:ext>
            </a:extLst>
          </p:cNvPr>
          <p:cNvSpPr>
            <a:spLocks noGrp="1"/>
          </p:cNvSpPr>
          <p:nvPr>
            <p:ph type="title"/>
          </p:nvPr>
        </p:nvSpPr>
        <p:spPr>
          <a:xfrm>
            <a:off x="942436" y="2039153"/>
            <a:ext cx="2628900" cy="2547257"/>
          </a:xfrm>
          <a:noFill/>
        </p:spPr>
        <p:txBody>
          <a:bodyPr anchor="ctr">
            <a:normAutofit/>
          </a:bodyPr>
          <a:lstStyle/>
          <a:p>
            <a:pPr algn="ctr"/>
            <a:r>
              <a:rPr lang="en-GB" sz="3600">
                <a:solidFill>
                  <a:srgbClr val="FFFFFF"/>
                </a:solidFill>
                <a:cs typeface="Calibri Light"/>
              </a:rPr>
              <a:t>Sample questions for an interview</a:t>
            </a:r>
            <a:endParaRPr lang="en-GB" sz="3600">
              <a:solidFill>
                <a:srgbClr val="FFFFFF"/>
              </a:solidFill>
            </a:endParaRPr>
          </a:p>
        </p:txBody>
      </p:sp>
      <p:pic>
        <p:nvPicPr>
          <p:cNvPr id="4" name="Picture 3" descr="Timeline&#10;&#10;Description automatically generated">
            <a:extLst>
              <a:ext uri="{FF2B5EF4-FFF2-40B4-BE49-F238E27FC236}">
                <a16:creationId xmlns:a16="http://schemas.microsoft.com/office/drawing/2014/main" id="{B0825092-5D2C-E3AB-5F7D-D10211995257}"/>
              </a:ext>
            </a:extLst>
          </p:cNvPr>
          <p:cNvPicPr>
            <a:picLocks noChangeAspect="1"/>
          </p:cNvPicPr>
          <p:nvPr/>
        </p:nvPicPr>
        <p:blipFill>
          <a:blip r:embed="rId2"/>
          <a:stretch>
            <a:fillRect/>
          </a:stretch>
        </p:blipFill>
        <p:spPr>
          <a:xfrm>
            <a:off x="5383296" y="643466"/>
            <a:ext cx="5568739" cy="5568739"/>
          </a:xfrm>
          <a:prstGeom prst="rect">
            <a:avLst/>
          </a:prstGeom>
        </p:spPr>
      </p:pic>
      <p:sp>
        <p:nvSpPr>
          <p:cNvPr id="5" name="TextBox 4">
            <a:extLst>
              <a:ext uri="{FF2B5EF4-FFF2-40B4-BE49-F238E27FC236}">
                <a16:creationId xmlns:a16="http://schemas.microsoft.com/office/drawing/2014/main" id="{6AA78753-4A71-2176-82C8-A5CAC4374216}"/>
              </a:ext>
            </a:extLst>
          </p:cNvPr>
          <p:cNvSpPr txBox="1"/>
          <p:nvPr/>
        </p:nvSpPr>
        <p:spPr>
          <a:xfrm>
            <a:off x="5767857" y="635088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Source: Keiling, 2023)</a:t>
            </a:r>
            <a:endParaRPr lang="en-GB"/>
          </a:p>
        </p:txBody>
      </p:sp>
    </p:spTree>
    <p:extLst>
      <p:ext uri="{BB962C8B-B14F-4D97-AF65-F5344CB8AC3E}">
        <p14:creationId xmlns:p14="http://schemas.microsoft.com/office/powerpoint/2010/main" val="363429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70F41-CE0D-80FA-4282-952B0E77A78D}"/>
              </a:ext>
            </a:extLst>
          </p:cNvPr>
          <p:cNvSpPr>
            <a:spLocks noGrp="1"/>
          </p:cNvSpPr>
          <p:nvPr>
            <p:ph type="title"/>
          </p:nvPr>
        </p:nvSpPr>
        <p:spPr>
          <a:xfrm>
            <a:off x="414867" y="378228"/>
            <a:ext cx="11133826" cy="3469576"/>
          </a:xfrm>
        </p:spPr>
        <p:txBody>
          <a:bodyPr>
            <a:normAutofit fontScale="90000"/>
          </a:bodyPr>
          <a:lstStyle/>
          <a:p>
            <a:r>
              <a:rPr lang="en-GB" sz="2400">
                <a:latin typeface="Arial Nova"/>
                <a:cs typeface="Calibri Light"/>
              </a:rPr>
              <a:t>Conclusion</a:t>
            </a:r>
            <a:br>
              <a:rPr lang="en-GB" sz="2400">
                <a:latin typeface="Arial Nova"/>
                <a:cs typeface="Calibri Light"/>
              </a:rPr>
            </a:br>
            <a:br>
              <a:rPr lang="en-GB" sz="2400">
                <a:latin typeface="Arial Nova"/>
                <a:cs typeface="Calibri Light"/>
              </a:rPr>
            </a:br>
            <a:r>
              <a:rPr lang="en-GB" sz="2400">
                <a:latin typeface="Arial Nova"/>
                <a:cs typeface="Calibri Light"/>
              </a:rPr>
              <a:t>In conclusion of my research and analysis of this presentation I can suggest that  competitive advantage in the workplace has been explained through the discussion of my chosen 3 articles. Furthermore, my presentations provided a job description, person specification and lastly a sample interview question all for the purpose of understanding how to select a potential candidate in reducing costs attaining quality enhancement and innovation for the success of the organisation itself.</a:t>
            </a:r>
            <a:br>
              <a:rPr lang="en-GB" sz="2400">
                <a:latin typeface="Arial Nova"/>
                <a:cs typeface="Calibri Light"/>
              </a:rPr>
            </a:br>
            <a:br>
              <a:rPr lang="en-GB" sz="2400">
                <a:latin typeface="Arial Nova"/>
                <a:cs typeface="Calibri Light"/>
              </a:rPr>
            </a:br>
            <a:r>
              <a:rPr lang="en-GB" sz="2400">
                <a:latin typeface="Arial Nova"/>
                <a:cs typeface="Calibri Light"/>
              </a:rPr>
              <a:t>Competitive advantage can be achieved by organizations when they truly work on HRM practices. These practices include recruitment, selection and encouraging suitable employees for endorsing diversity of workplace for managing knowledge and innovation according to (Aslam et al, 2013 ) whilst putting more focus on employee development and engagement. Solutions can be offered by concentrating on the 21st century HR factors that influence human resources. Competitive advantage can be obtained, and organisational productivity can increase as a result of the careful and considerate approach being applied in HR management.</a:t>
            </a:r>
          </a:p>
        </p:txBody>
      </p:sp>
    </p:spTree>
    <p:extLst>
      <p:ext uri="{BB962C8B-B14F-4D97-AF65-F5344CB8AC3E}">
        <p14:creationId xmlns:p14="http://schemas.microsoft.com/office/powerpoint/2010/main" val="25029717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900A8-6C93-44F5-A1B8-A138141326D2}"/>
              </a:ext>
            </a:extLst>
          </p:cNvPr>
          <p:cNvSpPr>
            <a:spLocks noGrp="1"/>
          </p:cNvSpPr>
          <p:nvPr>
            <p:ph type="title"/>
          </p:nvPr>
        </p:nvSpPr>
        <p:spPr>
          <a:xfrm>
            <a:off x="145779" y="106866"/>
            <a:ext cx="11895825" cy="6602052"/>
          </a:xfrm>
        </p:spPr>
        <p:txBody>
          <a:bodyPr vert="horz" lIns="91440" tIns="45720" rIns="91440" bIns="45720" rtlCol="0" anchor="ctr">
            <a:noAutofit/>
          </a:bodyPr>
          <a:lstStyle/>
          <a:p>
            <a:pPr algn="just"/>
            <a:br>
              <a:rPr lang="en-GB" sz="2000" b="1" u="sng">
                <a:latin typeface="Arial Nova"/>
              </a:rPr>
            </a:br>
            <a:br>
              <a:rPr lang="en-GB" sz="2000" b="1" u="sng">
                <a:latin typeface="Arial Nova"/>
              </a:rPr>
            </a:br>
            <a:br>
              <a:rPr lang="en-GB" sz="2000" b="1" u="sng">
                <a:latin typeface="Arial Nova"/>
              </a:rPr>
            </a:br>
            <a:r>
              <a:rPr lang="en-GB" sz="2000" b="1" u="sng">
                <a:latin typeface="Arial Nova"/>
              </a:rPr>
              <a:t>References</a:t>
            </a:r>
            <a:br>
              <a:rPr lang="en-GB" sz="2000" b="1" u="sng">
                <a:latin typeface="Arial Nova"/>
              </a:rPr>
            </a:br>
            <a:br>
              <a:rPr lang="en-GB" sz="2000" b="1" u="sng">
                <a:latin typeface="Arial Nova"/>
              </a:rPr>
            </a:br>
            <a:r>
              <a:rPr lang="en-GB" sz="2000">
                <a:latin typeface="Arial Nova"/>
                <a:ea typeface="+mj-lt"/>
                <a:cs typeface="+mj-lt"/>
              </a:rPr>
              <a:t>Aslam, H.D., Aslam, M., Ali, N. and Habib, B., (2013) Importance of human resource management in 21 </a:t>
            </a:r>
            <a:r>
              <a:rPr lang="en-GB" sz="2000" err="1">
                <a:latin typeface="Arial Nova"/>
                <a:ea typeface="+mj-lt"/>
                <a:cs typeface="+mj-lt"/>
              </a:rPr>
              <a:t>st</a:t>
            </a:r>
            <a:r>
              <a:rPr lang="en-GB" sz="2000">
                <a:latin typeface="Arial Nova"/>
                <a:ea typeface="+mj-lt"/>
                <a:cs typeface="+mj-lt"/>
              </a:rPr>
              <a:t> century: A theoretical perspective. </a:t>
            </a:r>
            <a:r>
              <a:rPr lang="en-GB" sz="2000" i="1">
                <a:latin typeface="Arial Nova"/>
                <a:ea typeface="+mj-lt"/>
                <a:cs typeface="+mj-lt"/>
              </a:rPr>
              <a:t>organization</a:t>
            </a:r>
            <a:r>
              <a:rPr lang="en-GB" sz="2000">
                <a:latin typeface="Arial Nova"/>
                <a:ea typeface="+mj-lt"/>
                <a:cs typeface="+mj-lt"/>
              </a:rPr>
              <a:t>, </a:t>
            </a:r>
            <a:r>
              <a:rPr lang="en-GB" sz="2000" i="1">
                <a:latin typeface="Arial Nova"/>
                <a:ea typeface="+mj-lt"/>
                <a:cs typeface="+mj-lt"/>
              </a:rPr>
              <a:t>3</a:t>
            </a:r>
            <a:r>
              <a:rPr lang="en-GB" sz="2000">
                <a:latin typeface="Arial Nova"/>
                <a:ea typeface="+mj-lt"/>
                <a:cs typeface="+mj-lt"/>
              </a:rPr>
              <a:t>(3), pp.87-96. Available at:</a:t>
            </a:r>
            <a:r>
              <a:rPr lang="en-GB" sz="2000">
                <a:latin typeface="Arial Nova"/>
                <a:ea typeface="+mj-lt"/>
                <a:cs typeface="+mj-lt"/>
                <a:hlinkClick r:id="rId2"/>
              </a:rPr>
              <a:t>Importance-of-Human-Resource-Management-in-21st-Century(A-A-Theoretical-Perspective.pdf (researchgate.net)</a:t>
            </a:r>
            <a:br>
              <a:rPr lang="en-GB" sz="2000">
                <a:latin typeface="Arial Nova"/>
                <a:ea typeface="+mj-lt"/>
                <a:cs typeface="+mj-lt"/>
              </a:rPr>
            </a:br>
            <a:r>
              <a:rPr lang="en-GB" sz="2000">
                <a:latin typeface="Arial Nova"/>
                <a:ea typeface="+mj-lt"/>
                <a:cs typeface="+mj-lt"/>
              </a:rPr>
              <a:t>(</a:t>
            </a:r>
            <a:r>
              <a:rPr lang="en-GB" sz="2000" err="1">
                <a:latin typeface="Arial Nova"/>
                <a:ea typeface="+mj-lt"/>
                <a:cs typeface="+mj-lt"/>
              </a:rPr>
              <a:t>Accesed</a:t>
            </a:r>
            <a:r>
              <a:rPr lang="en-GB" sz="2000">
                <a:latin typeface="Arial Nova"/>
                <a:ea typeface="+mj-lt"/>
                <a:cs typeface="+mj-lt"/>
              </a:rPr>
              <a:t>: 21st, March 2023).</a:t>
            </a:r>
            <a:br>
              <a:rPr lang="en-GB" sz="2000">
                <a:latin typeface="Arial Nova"/>
                <a:ea typeface="+mj-lt"/>
                <a:cs typeface="+mj-lt"/>
              </a:rPr>
            </a:br>
            <a:br>
              <a:rPr lang="en-GB" sz="2000">
                <a:latin typeface="Arial Nova"/>
                <a:ea typeface="+mj-lt"/>
                <a:cs typeface="+mj-lt"/>
              </a:rPr>
            </a:br>
            <a:r>
              <a:rPr lang="en-GB" sz="2000" err="1">
                <a:latin typeface="Arial Nova"/>
                <a:ea typeface="+mj-lt"/>
                <a:cs typeface="+mj-lt"/>
              </a:rPr>
              <a:t>Bruijl</a:t>
            </a:r>
            <a:r>
              <a:rPr lang="en-GB" sz="2000">
                <a:latin typeface="Arial Nova"/>
                <a:ea typeface="+mj-lt"/>
                <a:cs typeface="+mj-lt"/>
              </a:rPr>
              <a:t>, D. and Gerard, H.T., 2018. The relevance of Porter's five forces in today's innovative and changing business environment. </a:t>
            </a:r>
            <a:r>
              <a:rPr lang="en-GB" sz="2000" i="1">
                <a:latin typeface="Arial Nova"/>
                <a:ea typeface="+mj-lt"/>
                <a:cs typeface="+mj-lt"/>
              </a:rPr>
              <a:t>Available at SSRN 3192207</a:t>
            </a:r>
            <a:r>
              <a:rPr lang="en-GB" sz="2000">
                <a:latin typeface="Arial Nova"/>
                <a:ea typeface="+mj-lt"/>
                <a:cs typeface="+mj-lt"/>
              </a:rPr>
              <a:t>. [Google scholar] Available at</a:t>
            </a:r>
            <a:r>
              <a:rPr lang="en-GB" sz="2000">
                <a:latin typeface="Arial Nova"/>
                <a:ea typeface="+mj-lt"/>
                <a:cs typeface="+mj-lt"/>
                <a:hlinkClick r:id="rId3"/>
              </a:rPr>
              <a:t>Microsoft Word - The Relevance Of Porter’s Five Forces In Today’s Innovative And Changing Business Environment .docx (researchgate.net)</a:t>
            </a:r>
            <a:br>
              <a:rPr lang="en-GB" sz="2000">
                <a:latin typeface="Arial Nova"/>
                <a:ea typeface="+mj-lt"/>
                <a:cs typeface="+mj-lt"/>
              </a:rPr>
            </a:br>
            <a:r>
              <a:rPr lang="en-GB" sz="2000">
                <a:latin typeface="Arial Nova"/>
                <a:ea typeface="+mj-lt"/>
                <a:cs typeface="+mj-lt"/>
              </a:rPr>
              <a:t>(Accessed: 20th March 2023)</a:t>
            </a:r>
            <a:br>
              <a:rPr lang="en-GB" sz="2000">
                <a:latin typeface="Arial Nova"/>
                <a:cs typeface="Calibri Light"/>
              </a:rPr>
            </a:br>
            <a:r>
              <a:rPr lang="en-GB" sz="2000">
                <a:latin typeface="Arial Nova"/>
              </a:rPr>
              <a:t>CGMI,(2023)</a:t>
            </a:r>
            <a:r>
              <a:rPr lang="en-GB" sz="2000" b="1" u="sng">
                <a:latin typeface="Arial Nova"/>
              </a:rPr>
              <a:t> </a:t>
            </a:r>
            <a:r>
              <a:rPr lang="en-GB" sz="2000">
                <a:latin typeface="Arial Nova"/>
              </a:rPr>
              <a:t>Porter’s Five Forces of Competitive Position Analysis {Image] Available at:</a:t>
            </a:r>
            <a:r>
              <a:rPr lang="en-GB" sz="2000">
                <a:latin typeface="Arial Nova"/>
                <a:hlinkClick r:id="rId4"/>
              </a:rPr>
              <a:t>Porter’s Five Forces of Competitive Position Analysis (cgma.org) </a:t>
            </a:r>
            <a:r>
              <a:rPr lang="en-GB" sz="2000">
                <a:latin typeface="Arial Nova"/>
              </a:rPr>
              <a:t>(Accessed: 7th, March 2023).</a:t>
            </a:r>
            <a:br>
              <a:rPr lang="en-GB" sz="2000">
                <a:latin typeface="Arial Nova"/>
              </a:rPr>
            </a:br>
            <a:br>
              <a:rPr lang="en-GB" sz="2000">
                <a:latin typeface="Arial Nova"/>
              </a:rPr>
            </a:br>
            <a:r>
              <a:rPr lang="en-GB" sz="2000">
                <a:latin typeface="Arial Nova"/>
              </a:rPr>
              <a:t>KBI, (2023) What Are Information Systems in Human Resource Management? [Internet image] A</a:t>
            </a:r>
            <a:r>
              <a:rPr lang="en-US" sz="2000">
                <a:latin typeface="Arial Nova"/>
                <a:hlinkClick r:id="rId5"/>
              </a:rPr>
              <a:t>What Are Information Systems in Human Resource Management? | KBI (kbibenefits.com)</a:t>
            </a:r>
            <a:r>
              <a:rPr lang="en-US" sz="2000">
                <a:latin typeface="Arial Nova"/>
              </a:rPr>
              <a:t>(Accessed: 5th, March 2023).</a:t>
            </a:r>
            <a:br>
              <a:rPr lang="en-US" sz="2000">
                <a:latin typeface="Arial Nova"/>
              </a:rPr>
            </a:br>
            <a:br>
              <a:rPr lang="en-US" sz="2000">
                <a:latin typeface="Arial Nova"/>
              </a:rPr>
            </a:br>
            <a:r>
              <a:rPr lang="en-US" sz="2000">
                <a:latin typeface="Arial Nova"/>
              </a:rPr>
              <a:t>Keiling, H, (2023) 12 tough interview questions and answers.[Internet image] Available at: </a:t>
            </a:r>
            <a:endParaRPr lang="en-GB" sz="2000">
              <a:latin typeface="Arial Nova"/>
              <a:ea typeface="+mj-lt"/>
              <a:cs typeface="+mj-lt"/>
            </a:endParaRPr>
          </a:p>
          <a:p>
            <a:pPr algn="just"/>
            <a:r>
              <a:rPr lang="en-GB" sz="2000">
                <a:latin typeface="Arial Nova"/>
                <a:hlinkClick r:id="rId6"/>
              </a:rPr>
              <a:t>12 Tough Interview Questions and Answers | Indeed.com </a:t>
            </a:r>
            <a:r>
              <a:rPr lang="en-GB" sz="2000">
                <a:latin typeface="Arial Nova"/>
              </a:rPr>
              <a:t>(Accessed: 10th March 2023).</a:t>
            </a:r>
            <a:br>
              <a:rPr lang="en-GB" sz="2000">
                <a:latin typeface="Arial Nova"/>
              </a:rPr>
            </a:br>
            <a:br>
              <a:rPr lang="en-GB" sz="2000">
                <a:latin typeface="Arial Nova"/>
              </a:rPr>
            </a:br>
            <a:endParaRPr lang="en-GB" sz="2000">
              <a:latin typeface="Arial Nova"/>
              <a:cs typeface="Calibri Light"/>
            </a:endParaRPr>
          </a:p>
        </p:txBody>
      </p:sp>
    </p:spTree>
    <p:extLst>
      <p:ext uri="{BB962C8B-B14F-4D97-AF65-F5344CB8AC3E}">
        <p14:creationId xmlns:p14="http://schemas.microsoft.com/office/powerpoint/2010/main" val="2902906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9B6E0-F57A-A764-0FC3-99B9E93DFBAE}"/>
              </a:ext>
            </a:extLst>
          </p:cNvPr>
          <p:cNvSpPr>
            <a:spLocks noGrp="1"/>
          </p:cNvSpPr>
          <p:nvPr>
            <p:ph type="title"/>
          </p:nvPr>
        </p:nvSpPr>
        <p:spPr>
          <a:xfrm>
            <a:off x="838200" y="422634"/>
            <a:ext cx="10515600" cy="4689866"/>
          </a:xfrm>
        </p:spPr>
        <p:txBody>
          <a:bodyPr>
            <a:normAutofit fontScale="90000"/>
          </a:bodyPr>
          <a:lstStyle/>
          <a:p>
            <a:r>
              <a:rPr lang="en-GB" sz="2400">
                <a:latin typeface="Arial Nova"/>
                <a:cs typeface="Calibri Light"/>
              </a:rPr>
              <a:t>References</a:t>
            </a:r>
            <a:br>
              <a:rPr lang="en-GB" sz="2400">
                <a:latin typeface="Arial Nova"/>
                <a:cs typeface="Calibri Light"/>
              </a:rPr>
            </a:br>
            <a:br>
              <a:rPr lang="en-GB" sz="2400">
                <a:latin typeface="Arial Nova"/>
                <a:cs typeface="Calibri Light"/>
              </a:rPr>
            </a:br>
            <a:br>
              <a:rPr lang="en-GB" sz="2000">
                <a:latin typeface="Arial Nova"/>
                <a:cs typeface="Calibri Light"/>
              </a:rPr>
            </a:br>
            <a:r>
              <a:rPr lang="en-GB" sz="2000">
                <a:latin typeface="Arial Nova"/>
                <a:cs typeface="+mj-lt"/>
              </a:rPr>
              <a:t>Ordóñez de Pablos, P. and Lytras, M.D., (2008). Competencies and human resource management: implications for organizational competitive advantage. </a:t>
            </a:r>
            <a:r>
              <a:rPr lang="en-GB" sz="2000" i="1">
                <a:latin typeface="Arial Nova"/>
                <a:cs typeface="+mj-lt"/>
              </a:rPr>
              <a:t>Journal of knowledge management</a:t>
            </a:r>
            <a:r>
              <a:rPr lang="en-GB" sz="2000">
                <a:latin typeface="Arial Nova"/>
                <a:cs typeface="+mj-lt"/>
              </a:rPr>
              <a:t>, </a:t>
            </a:r>
            <a:r>
              <a:rPr lang="en-GB" sz="2000" i="1">
                <a:latin typeface="Arial Nova"/>
                <a:cs typeface="+mj-lt"/>
              </a:rPr>
              <a:t>12</a:t>
            </a:r>
            <a:r>
              <a:rPr lang="en-GB" sz="2000">
                <a:latin typeface="Arial Nova"/>
                <a:cs typeface="+mj-lt"/>
              </a:rPr>
              <a:t>(6), pp.48-55.[Google scholar] Available at:</a:t>
            </a:r>
            <a:r>
              <a:rPr lang="en-GB" sz="2000">
                <a:latin typeface="Arial Nova"/>
                <a:cs typeface="+mj-lt"/>
                <a:hlinkClick r:id="rId2"/>
              </a:rPr>
              <a:t>109139 48..55 (researchgate.net)</a:t>
            </a:r>
            <a:r>
              <a:rPr lang="en-GB" sz="2000">
                <a:latin typeface="Arial Nova"/>
                <a:cs typeface="+mj-lt"/>
              </a:rPr>
              <a:t>(Accessed: 14th March 2023).</a:t>
            </a:r>
            <a:br>
              <a:rPr lang="en-GB" sz="2000">
                <a:latin typeface="Arial Nova"/>
                <a:cs typeface="+mj-lt"/>
              </a:rPr>
            </a:br>
            <a:br>
              <a:rPr lang="en-GB" sz="2000">
                <a:latin typeface="Arial Nova"/>
                <a:cs typeface="+mj-lt"/>
              </a:rPr>
            </a:br>
            <a:r>
              <a:rPr lang="en-GB" sz="2000">
                <a:latin typeface="Arial Nova"/>
                <a:cs typeface="+mj-lt"/>
              </a:rPr>
              <a:t>Schuler, R.S. and Jackson, S.E., (1987). Linking competitive strategies with human resource management practices. </a:t>
            </a:r>
            <a:r>
              <a:rPr lang="en-GB" sz="2000" i="1">
                <a:latin typeface="Arial Nova"/>
                <a:cs typeface="+mj-lt"/>
              </a:rPr>
              <a:t>Academy of Management Perspectives</a:t>
            </a:r>
            <a:r>
              <a:rPr lang="en-GB" sz="2000">
                <a:latin typeface="Arial Nova"/>
                <a:cs typeface="+mj-lt"/>
              </a:rPr>
              <a:t>, </a:t>
            </a:r>
            <a:r>
              <a:rPr lang="en-GB" sz="2000" i="1">
                <a:latin typeface="Arial Nova"/>
                <a:cs typeface="+mj-lt"/>
              </a:rPr>
              <a:t>1</a:t>
            </a:r>
            <a:r>
              <a:rPr lang="en-GB" sz="2000">
                <a:latin typeface="Arial Nova"/>
                <a:cs typeface="+mj-lt"/>
              </a:rPr>
              <a:t>(3), pp.207-219.[Google scholar] Available at:</a:t>
            </a:r>
            <a:r>
              <a:rPr lang="en-GB" sz="2000">
                <a:latin typeface="Arial Nova"/>
                <a:cs typeface="+mj-lt"/>
                <a:hlinkClick r:id="rId3"/>
              </a:rPr>
              <a:t>Competitive-Strategies-and-HRM.pdf (archive.org)</a:t>
            </a:r>
            <a:br>
              <a:rPr lang="en-GB" sz="2000">
                <a:latin typeface="Arial Nova"/>
                <a:cs typeface="+mj-lt"/>
              </a:rPr>
            </a:br>
            <a:r>
              <a:rPr lang="en-GB" sz="2000">
                <a:latin typeface="Arial Nova"/>
                <a:cs typeface="+mj-lt"/>
              </a:rPr>
              <a:t>(Accessed: 15th March 2023).</a:t>
            </a:r>
            <a:br>
              <a:rPr lang="en-GB" sz="2000">
                <a:latin typeface="Arial Nova"/>
                <a:cs typeface="+mj-lt"/>
              </a:rPr>
            </a:br>
            <a:br>
              <a:rPr lang="en-GB" sz="2000">
                <a:latin typeface="Arial Nova"/>
                <a:cs typeface="+mj-lt"/>
              </a:rPr>
            </a:br>
            <a:br>
              <a:rPr lang="en-GB" sz="2000">
                <a:latin typeface="Arial Nova"/>
                <a:cs typeface="+mj-lt"/>
              </a:rPr>
            </a:br>
            <a:r>
              <a:rPr lang="en-GB" sz="2000">
                <a:latin typeface="Arial Nova"/>
                <a:cs typeface="+mj-lt"/>
              </a:rPr>
              <a:t>Schuler, R.S. and MacMillan, I.C., (1984). Gaining competitive advantage through human resource management practices. </a:t>
            </a:r>
            <a:r>
              <a:rPr lang="en-GB" sz="2000" i="1">
                <a:latin typeface="Arial Nova"/>
                <a:cs typeface="+mj-lt"/>
              </a:rPr>
              <a:t>Human resource management</a:t>
            </a:r>
            <a:r>
              <a:rPr lang="en-GB" sz="2000">
                <a:latin typeface="Arial Nova"/>
                <a:cs typeface="+mj-lt"/>
              </a:rPr>
              <a:t>, </a:t>
            </a:r>
            <a:r>
              <a:rPr lang="en-GB" sz="2000" i="1">
                <a:latin typeface="Arial Nova"/>
                <a:cs typeface="+mj-lt"/>
              </a:rPr>
              <a:t>23</a:t>
            </a:r>
            <a:r>
              <a:rPr lang="en-GB" sz="2000">
                <a:latin typeface="Arial Nova"/>
                <a:cs typeface="+mj-lt"/>
              </a:rPr>
              <a:t>(3), pp.241-255. [Google scholar] Available at:</a:t>
            </a:r>
            <a:r>
              <a:rPr lang="en-GB" sz="2000">
                <a:latin typeface="Arial Nova"/>
                <a:cs typeface="+mj-lt"/>
                <a:hlinkClick r:id="rId4"/>
              </a:rPr>
              <a:t>GainingCompAdvantageHRMpractices.pdf (rutgers.edu) </a:t>
            </a:r>
            <a:r>
              <a:rPr lang="en-GB" sz="2000">
                <a:latin typeface="Arial Nova"/>
                <a:cs typeface="+mj-lt"/>
              </a:rPr>
              <a:t>(Accessed: 14th, March 2023).</a:t>
            </a:r>
            <a:endParaRPr lang="en-GB" sz="2000">
              <a:ea typeface="+mj-lt"/>
              <a:cs typeface="+mj-lt"/>
            </a:endParaRPr>
          </a:p>
          <a:p>
            <a:br>
              <a:rPr lang="en-GB" sz="2000">
                <a:latin typeface="Arial Nova"/>
                <a:cs typeface="+mj-lt"/>
              </a:rPr>
            </a:br>
            <a:br>
              <a:rPr lang="en-GB" sz="2000">
                <a:latin typeface="Arial Nova"/>
                <a:cs typeface="+mj-lt"/>
              </a:rPr>
            </a:br>
            <a:br>
              <a:rPr lang="en-GB" sz="2000">
                <a:latin typeface="Arial Nova"/>
                <a:cs typeface="+mj-lt"/>
              </a:rPr>
            </a:br>
            <a:br>
              <a:rPr lang="en-GB" sz="2000">
                <a:latin typeface="Arial Nova"/>
                <a:cs typeface="+mj-lt"/>
              </a:rPr>
            </a:br>
            <a:br>
              <a:rPr lang="en-GB" sz="2000">
                <a:latin typeface="Arial Nova"/>
                <a:cs typeface="+mj-lt"/>
              </a:rPr>
            </a:br>
            <a:br>
              <a:rPr lang="en-GB" sz="2000">
                <a:latin typeface="Arial Nova"/>
                <a:cs typeface="+mj-lt"/>
              </a:rPr>
            </a:br>
            <a:br>
              <a:rPr lang="en-GB" sz="2000">
                <a:latin typeface="Arial Nova"/>
                <a:cs typeface="+mj-lt"/>
              </a:rPr>
            </a:br>
            <a:br>
              <a:rPr lang="en-GB" sz="2000">
                <a:latin typeface="Arial Nova"/>
                <a:cs typeface="+mj-lt"/>
              </a:rPr>
            </a:br>
            <a:br>
              <a:rPr lang="en-GB" sz="2000">
                <a:latin typeface="Arial Nova"/>
                <a:cs typeface="+mj-lt"/>
              </a:rPr>
            </a:br>
            <a:br>
              <a:rPr lang="en-GB" sz="2000">
                <a:latin typeface="Arial Nova"/>
                <a:cs typeface="+mj-lt"/>
              </a:rPr>
            </a:br>
            <a:br>
              <a:rPr lang="en-GB" sz="2000">
                <a:latin typeface="Arial Nova"/>
                <a:cs typeface="+mj-lt"/>
              </a:rPr>
            </a:br>
            <a:br>
              <a:rPr lang="en-GB" sz="2000">
                <a:latin typeface="Arial Nova"/>
                <a:cs typeface="+mj-lt"/>
              </a:rPr>
            </a:br>
            <a:br>
              <a:rPr lang="en-GB" sz="2000">
                <a:latin typeface="Arial Nova"/>
                <a:cs typeface="+mj-lt"/>
              </a:rPr>
            </a:br>
            <a:endParaRPr lang="en-GB" sz="2000">
              <a:latin typeface="Arial Nova"/>
              <a:ea typeface="+mj-lt"/>
              <a:cs typeface="+mj-lt"/>
            </a:endParaRPr>
          </a:p>
          <a:p>
            <a:endParaRPr lang="en-GB" sz="2000">
              <a:latin typeface="Arial Nova"/>
              <a:cs typeface="Calibri Light"/>
            </a:endParaRPr>
          </a:p>
        </p:txBody>
      </p:sp>
    </p:spTree>
    <p:extLst>
      <p:ext uri="{BB962C8B-B14F-4D97-AF65-F5344CB8AC3E}">
        <p14:creationId xmlns:p14="http://schemas.microsoft.com/office/powerpoint/2010/main" val="37367881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FFFFFF"/>
      </a:dk1>
      <a:lt1>
        <a:sysClr val="window" lastClr="000000"/>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FFFFFF"/>
      </a:dk1>
      <a:lt1>
        <a:sysClr val="window" lastClr="000000"/>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2</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Ion</vt:lpstr>
      <vt:lpstr>Nurjahan begum       Human resource management  Student number: 1912210        Power point presentation   Lecturer: Professor Dennis Pepple  Module code: LCMB7000</vt:lpstr>
      <vt:lpstr>HUMAN RESOURCE MANAGEMENT</vt:lpstr>
      <vt:lpstr>. </vt:lpstr>
      <vt:lpstr>Brief explanation on porter's five forces framework  Porter argues that organisations have three basic strategic options to gain competitive advantage (Porter, 1985) such as cost reduction, quality enhancement and innovation Porter’s five forces framework (rivalry existing competitors, threat of new entrants, power of suppliers and buyers, substitute products and services) is based on the perception that an organizational strategy should encounter the opportunities and threats in the organizations external setting. A competitive strategy should rest on an understanding of industry structures and the way they change. Porter argues that the aim of the strategist is to recognize and handle a competitive environment by directly looking at competitors, or to contemplate a broader perspective that competes against the organization according to (Porter, 1979). Arguably, technological advancements and different ways of strategic thinking, such as shaping the future, engaging with customers, and creating long-term value using innovative ways may have shifted Porter’s five forces thinking from competing in an existing competitive environment to seeking opportunities in new innovative markets.  ( Bruijl &amp; Gerard,  2018). </vt:lpstr>
      <vt:lpstr>Article one: Linking competitive strategies with human resource management practices  </vt:lpstr>
      <vt:lpstr>Article two: Competencies and human resource management: implications for organizational competitive advantage.  </vt:lpstr>
      <vt:lpstr>Article three: Gaining competitive advantage through human resource management practices </vt:lpstr>
      <vt:lpstr>Job description</vt:lpstr>
      <vt:lpstr>Person specification</vt:lpstr>
      <vt:lpstr>Sample questions for an interview</vt:lpstr>
      <vt:lpstr>Conclusion  In conclusion of my research and analysis of this presentation I can suggest that  competitive advantage in the workplace has been explained through the discussion of my chosen 3 articles. Furthermore, my presentations provided a job description, person specification and lastly a sample interview question all for the purpose of understanding how to select a potential candidate in reducing costs attaining quality enhancement and innovation for the success of the organisation itself.  Competitive advantage can be achieved by organizations when they truly work on HRM practices. These practices include recruitment, selection and encouraging suitable employees for endorsing diversity of workplace for managing knowledge and innovation according to (Aslam et al, 2013 ) whilst putting more focus on employee development and engagement. Solutions can be offered by concentrating on the 21st century HR factors that influence human resources. Competitive advantage can be obtained, and organisational productivity can increase as a result of the careful and considerate approach being applied in HR management.</vt:lpstr>
      <vt:lpstr>   References  Aslam, H.D., Aslam, M., Ali, N. and Habib, B., (2013) Importance of human resource management in 21 st century: A theoretical perspective. organization, 3(3), pp.87-96. Available at:Importance-of-Human-Resource-Management-in-21st-Century(A-A-Theoretical-Perspective.pdf (researchgate.net) (Accesed: 21st, March 2023).  Bruijl, D. and Gerard, H.T., 2018. The relevance of Porter's five forces in today's innovative and changing business environment. Available at SSRN 3192207. [Google scholar] Available atMicrosoft Word - The Relevance Of Porter’s Five Forces In Today’s Innovative And Changing Business Environment .docx (researchgate.net) (Accessed: 20th March 2023) CGMI,(2023) Porter’s Five Forces of Competitive Position Analysis {Image] Available at:Porter’s Five Forces of Competitive Position Analysis (cgma.org) (Accessed: 7th, March 2023).  KBI, (2023) What Are Information Systems in Human Resource Management? [Internet image] AWhat Are Information Systems in Human Resource Management? | KBI (kbibenefits.com)(Accessed: 5th, March 2023).  Keiling, H, (2023) 12 tough interview questions and answers.[Internet image] Available at:  12 Tough Interview Questions and Answers | Indeed.com (Accessed: 10th March 2023).  </vt:lpstr>
      <vt:lpstr>References   Ordóñez de Pablos, P. and Lytras, M.D., (2008). Competencies and human resource management: implications for organizational competitive advantage. Journal of knowledge management, 12(6), pp.48-55.[Google scholar] Available at:109139 48..55 (researchgate.net)(Accessed: 14th March 2023).  Schuler, R.S. and Jackson, S.E., (1987). Linking competitive strategies with human resource management practices. Academy of Management Perspectives, 1(3), pp.207-219.[Google scholar] Available at:Competitive-Strategies-and-HRM.pdf (archive.org) (Accessed: 15th March 2023).   Schuler, R.S. and MacMillan, I.C., (1984). Gaining competitive advantage through human resource management practices. Human resource management, 23(3), pp.241-255. [Google scholar] Available at:GainingCompAdvantageHRMpractices.pdf (rutgers.edu) (Accessed: 14th, March 2023).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2023-02-23T14:29:52Z</dcterms:created>
  <dcterms:modified xsi:type="dcterms:W3CDTF">2023-03-23T11:00:36Z</dcterms:modified>
</cp:coreProperties>
</file>