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43"/>
  </p:notesMasterIdLst>
  <p:sldIdLst>
    <p:sldId id="256" r:id="rId2"/>
    <p:sldId id="258" r:id="rId3"/>
    <p:sldId id="260" r:id="rId4"/>
    <p:sldId id="261" r:id="rId5"/>
    <p:sldId id="259" r:id="rId6"/>
    <p:sldId id="262" r:id="rId7"/>
    <p:sldId id="263" r:id="rId8"/>
    <p:sldId id="264" r:id="rId9"/>
    <p:sldId id="266" r:id="rId10"/>
    <p:sldId id="267" r:id="rId11"/>
    <p:sldId id="268" r:id="rId12"/>
    <p:sldId id="292" r:id="rId13"/>
    <p:sldId id="293" r:id="rId14"/>
    <p:sldId id="269" r:id="rId15"/>
    <p:sldId id="265" r:id="rId16"/>
    <p:sldId id="294" r:id="rId17"/>
    <p:sldId id="295" r:id="rId18"/>
    <p:sldId id="279" r:id="rId19"/>
    <p:sldId id="270" r:id="rId20"/>
    <p:sldId id="271" r:id="rId21"/>
    <p:sldId id="272" r:id="rId22"/>
    <p:sldId id="273" r:id="rId23"/>
    <p:sldId id="274" r:id="rId24"/>
    <p:sldId id="280" r:id="rId25"/>
    <p:sldId id="281" r:id="rId26"/>
    <p:sldId id="283" r:id="rId27"/>
    <p:sldId id="285" r:id="rId28"/>
    <p:sldId id="275" r:id="rId29"/>
    <p:sldId id="276" r:id="rId30"/>
    <p:sldId id="277" r:id="rId31"/>
    <p:sldId id="278" r:id="rId32"/>
    <p:sldId id="286" r:id="rId33"/>
    <p:sldId id="287" r:id="rId34"/>
    <p:sldId id="288" r:id="rId35"/>
    <p:sldId id="289" r:id="rId36"/>
    <p:sldId id="291" r:id="rId37"/>
    <p:sldId id="290" r:id="rId38"/>
    <p:sldId id="296" r:id="rId39"/>
    <p:sldId id="297" r:id="rId40"/>
    <p:sldId id="298" r:id="rId41"/>
    <p:sldId id="299"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6" d="100"/>
          <a:sy n="116" d="100"/>
        </p:scale>
        <p:origin x="138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invertIfNegative val="0"/>
          <c:dPt>
            <c:idx val="0"/>
            <c:invertIfNegative val="0"/>
            <c:bubble3D val="0"/>
            <c:spPr>
              <a:solidFill>
                <a:schemeClr val="accent6">
                  <a:lumMod val="60000"/>
                  <a:lumOff val="40000"/>
                </a:schemeClr>
              </a:solidFill>
            </c:spPr>
          </c:dPt>
          <c:dPt>
            <c:idx val="1"/>
            <c:invertIfNegative val="0"/>
            <c:bubble3D val="0"/>
            <c:spPr>
              <a:solidFill>
                <a:schemeClr val="accent4">
                  <a:lumMod val="60000"/>
                  <a:lumOff val="40000"/>
                </a:schemeClr>
              </a:solidFill>
            </c:spPr>
          </c:dPt>
          <c:dPt>
            <c:idx val="2"/>
            <c:invertIfNegative val="0"/>
            <c:bubble3D val="0"/>
            <c:spPr>
              <a:solidFill>
                <a:schemeClr val="accent3">
                  <a:lumMod val="60000"/>
                  <a:lumOff val="40000"/>
                </a:schemeClr>
              </a:solidFill>
            </c:spPr>
          </c:dPt>
          <c:dPt>
            <c:idx val="3"/>
            <c:invertIfNegative val="0"/>
            <c:bubble3D val="0"/>
            <c:spPr>
              <a:solidFill>
                <a:schemeClr val="accent2">
                  <a:lumMod val="60000"/>
                  <a:lumOff val="40000"/>
                </a:schemeClr>
              </a:solidFill>
            </c:spPr>
          </c:dPt>
          <c:dPt>
            <c:idx val="4"/>
            <c:invertIfNegative val="0"/>
            <c:bubble3D val="0"/>
            <c:spPr>
              <a:solidFill>
                <a:schemeClr val="accent1">
                  <a:lumMod val="60000"/>
                  <a:lumOff val="40000"/>
                </a:schemeClr>
              </a:solidFill>
            </c:spPr>
          </c:dPt>
          <c:cat>
            <c:strRef>
              <c:f>Sheet1!$A$2:$A$6</c:f>
              <c:strCache>
                <c:ptCount val="5"/>
                <c:pt idx="0">
                  <c:v>Contacted</c:v>
                </c:pt>
                <c:pt idx="1">
                  <c:v>Hit</c:v>
                </c:pt>
                <c:pt idx="2">
                  <c:v>Bumped</c:v>
                </c:pt>
                <c:pt idx="3">
                  <c:v>Collided</c:v>
                </c:pt>
                <c:pt idx="4">
                  <c:v>Smashed</c:v>
                </c:pt>
              </c:strCache>
            </c:strRef>
          </c:cat>
          <c:val>
            <c:numRef>
              <c:f>Sheet1!$B$2:$B$6</c:f>
              <c:numCache>
                <c:formatCode>General</c:formatCode>
                <c:ptCount val="5"/>
                <c:pt idx="0">
                  <c:v>31.8</c:v>
                </c:pt>
                <c:pt idx="1">
                  <c:v>34</c:v>
                </c:pt>
                <c:pt idx="2">
                  <c:v>38.1</c:v>
                </c:pt>
                <c:pt idx="3">
                  <c:v>39.299999999999997</c:v>
                </c:pt>
                <c:pt idx="4">
                  <c:v>40.799999999999997</c:v>
                </c:pt>
              </c:numCache>
            </c:numRef>
          </c:val>
        </c:ser>
        <c:dLbls>
          <c:showLegendKey val="0"/>
          <c:showVal val="0"/>
          <c:showCatName val="0"/>
          <c:showSerName val="0"/>
          <c:showPercent val="0"/>
          <c:showBubbleSize val="0"/>
        </c:dLbls>
        <c:gapWidth val="150"/>
        <c:axId val="348134928"/>
        <c:axId val="429209000"/>
      </c:barChart>
      <c:catAx>
        <c:axId val="348134928"/>
        <c:scaling>
          <c:orientation val="minMax"/>
        </c:scaling>
        <c:delete val="0"/>
        <c:axPos val="b"/>
        <c:numFmt formatCode="General" sourceLinked="0"/>
        <c:majorTickMark val="out"/>
        <c:minorTickMark val="none"/>
        <c:tickLblPos val="nextTo"/>
        <c:crossAx val="429209000"/>
        <c:crosses val="autoZero"/>
        <c:auto val="1"/>
        <c:lblAlgn val="ctr"/>
        <c:lblOffset val="100"/>
        <c:noMultiLvlLbl val="0"/>
      </c:catAx>
      <c:valAx>
        <c:axId val="429209000"/>
        <c:scaling>
          <c:orientation val="minMax"/>
        </c:scaling>
        <c:delete val="0"/>
        <c:axPos val="l"/>
        <c:majorGridlines/>
        <c:numFmt formatCode="General" sourceLinked="1"/>
        <c:majorTickMark val="out"/>
        <c:minorTickMark val="none"/>
        <c:tickLblPos val="nextTo"/>
        <c:crossAx val="348134928"/>
        <c:crosses val="autoZero"/>
        <c:crossBetween val="between"/>
      </c:valAx>
    </c:plotArea>
    <c:legend>
      <c:legendPos val="r"/>
      <c:layout/>
      <c:overlay val="0"/>
    </c:legend>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55F8B-7D27-44FE-8D33-BB1C5C143AE3}"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C4A75D35-E860-4D70-A1CA-FC85F2DF71CC}">
      <dgm:prSet phldrT="[Text]"/>
      <dgm:spPr/>
      <dgm:t>
        <a:bodyPr/>
        <a:lstStyle/>
        <a:p>
          <a:r>
            <a:rPr lang="en-GB" dirty="0" smtClean="0"/>
            <a:t>Encoding</a:t>
          </a:r>
          <a:endParaRPr lang="en-GB" dirty="0"/>
        </a:p>
      </dgm:t>
    </dgm:pt>
    <dgm:pt modelId="{83E4057C-EED4-4C1E-ABF7-CD2CFB21B480}" type="parTrans" cxnId="{8695E880-1066-4CD7-9BE0-C56CC91AA908}">
      <dgm:prSet/>
      <dgm:spPr/>
      <dgm:t>
        <a:bodyPr/>
        <a:lstStyle/>
        <a:p>
          <a:endParaRPr lang="en-GB"/>
        </a:p>
      </dgm:t>
    </dgm:pt>
    <dgm:pt modelId="{0812A95F-0E49-4A5A-934D-37FB15C6B964}" type="sibTrans" cxnId="{8695E880-1066-4CD7-9BE0-C56CC91AA908}">
      <dgm:prSet/>
      <dgm:spPr/>
      <dgm:t>
        <a:bodyPr/>
        <a:lstStyle/>
        <a:p>
          <a:endParaRPr lang="en-GB"/>
        </a:p>
      </dgm:t>
    </dgm:pt>
    <dgm:pt modelId="{C3115D10-C8E4-4F16-9368-34C75BB84C43}">
      <dgm:prSet phldrT="[Text]"/>
      <dgm:spPr/>
      <dgm:t>
        <a:bodyPr/>
        <a:lstStyle/>
        <a:p>
          <a:r>
            <a:rPr lang="en-GB" dirty="0" smtClean="0"/>
            <a:t>Storage </a:t>
          </a:r>
          <a:endParaRPr lang="en-GB" dirty="0"/>
        </a:p>
      </dgm:t>
    </dgm:pt>
    <dgm:pt modelId="{BE13B9C5-A0FF-45CF-89CD-F1BB146CAFEA}" type="parTrans" cxnId="{C22FD909-3122-4D8E-814C-99B14F194ABC}">
      <dgm:prSet/>
      <dgm:spPr/>
      <dgm:t>
        <a:bodyPr/>
        <a:lstStyle/>
        <a:p>
          <a:endParaRPr lang="en-GB"/>
        </a:p>
      </dgm:t>
    </dgm:pt>
    <dgm:pt modelId="{D5B0A1AC-5CBD-4631-A7F0-765860B39E3E}" type="sibTrans" cxnId="{C22FD909-3122-4D8E-814C-99B14F194ABC}">
      <dgm:prSet/>
      <dgm:spPr/>
      <dgm:t>
        <a:bodyPr/>
        <a:lstStyle/>
        <a:p>
          <a:endParaRPr lang="en-GB"/>
        </a:p>
      </dgm:t>
    </dgm:pt>
    <dgm:pt modelId="{48D5D507-4EDA-4503-8C16-1C5E12F0F74F}">
      <dgm:prSet phldrT="[Text]"/>
      <dgm:spPr/>
      <dgm:t>
        <a:bodyPr/>
        <a:lstStyle/>
        <a:p>
          <a:r>
            <a:rPr lang="en-GB" dirty="0" smtClean="0"/>
            <a:t>Retrieval </a:t>
          </a:r>
          <a:endParaRPr lang="en-GB" dirty="0"/>
        </a:p>
      </dgm:t>
    </dgm:pt>
    <dgm:pt modelId="{96782A65-66B2-4F8E-9216-92358B10F502}" type="parTrans" cxnId="{B244385B-B6CF-407C-AF8D-8F025AC3ED8C}">
      <dgm:prSet/>
      <dgm:spPr/>
      <dgm:t>
        <a:bodyPr/>
        <a:lstStyle/>
        <a:p>
          <a:endParaRPr lang="en-GB"/>
        </a:p>
      </dgm:t>
    </dgm:pt>
    <dgm:pt modelId="{39E98BBA-54B3-427A-A264-6F6DBF51BCAE}" type="sibTrans" cxnId="{B244385B-B6CF-407C-AF8D-8F025AC3ED8C}">
      <dgm:prSet/>
      <dgm:spPr/>
      <dgm:t>
        <a:bodyPr/>
        <a:lstStyle/>
        <a:p>
          <a:endParaRPr lang="en-GB"/>
        </a:p>
      </dgm:t>
    </dgm:pt>
    <dgm:pt modelId="{55CE61A8-7065-476A-92DB-8B66F4AE2E2E}" type="pres">
      <dgm:prSet presAssocID="{DDC55F8B-7D27-44FE-8D33-BB1C5C143AE3}" presName="outerComposite" presStyleCnt="0">
        <dgm:presLayoutVars>
          <dgm:chMax val="5"/>
          <dgm:dir/>
          <dgm:resizeHandles val="exact"/>
        </dgm:presLayoutVars>
      </dgm:prSet>
      <dgm:spPr/>
    </dgm:pt>
    <dgm:pt modelId="{96A5E851-F7A9-4DB0-8354-9CB52977059D}" type="pres">
      <dgm:prSet presAssocID="{DDC55F8B-7D27-44FE-8D33-BB1C5C143AE3}" presName="dummyMaxCanvas" presStyleCnt="0">
        <dgm:presLayoutVars/>
      </dgm:prSet>
      <dgm:spPr/>
    </dgm:pt>
    <dgm:pt modelId="{A062B16C-08E0-4D72-A17F-E697DAF6775D}" type="pres">
      <dgm:prSet presAssocID="{DDC55F8B-7D27-44FE-8D33-BB1C5C143AE3}" presName="ThreeNodes_1" presStyleLbl="node1" presStyleIdx="0" presStyleCnt="3">
        <dgm:presLayoutVars>
          <dgm:bulletEnabled val="1"/>
        </dgm:presLayoutVars>
      </dgm:prSet>
      <dgm:spPr/>
    </dgm:pt>
    <dgm:pt modelId="{86CC1468-E089-494A-85D8-CB219F2D688D}" type="pres">
      <dgm:prSet presAssocID="{DDC55F8B-7D27-44FE-8D33-BB1C5C143AE3}" presName="ThreeNodes_2" presStyleLbl="node1" presStyleIdx="1" presStyleCnt="3">
        <dgm:presLayoutVars>
          <dgm:bulletEnabled val="1"/>
        </dgm:presLayoutVars>
      </dgm:prSet>
      <dgm:spPr/>
    </dgm:pt>
    <dgm:pt modelId="{53AC182F-6F6F-4262-A88E-D823D982143F}" type="pres">
      <dgm:prSet presAssocID="{DDC55F8B-7D27-44FE-8D33-BB1C5C143AE3}" presName="ThreeNodes_3" presStyleLbl="node1" presStyleIdx="2" presStyleCnt="3">
        <dgm:presLayoutVars>
          <dgm:bulletEnabled val="1"/>
        </dgm:presLayoutVars>
      </dgm:prSet>
      <dgm:spPr/>
    </dgm:pt>
    <dgm:pt modelId="{D07595B3-2330-4F28-835F-E5C978CBBCEA}" type="pres">
      <dgm:prSet presAssocID="{DDC55F8B-7D27-44FE-8D33-BB1C5C143AE3}" presName="ThreeConn_1-2" presStyleLbl="fgAccFollowNode1" presStyleIdx="0" presStyleCnt="2">
        <dgm:presLayoutVars>
          <dgm:bulletEnabled val="1"/>
        </dgm:presLayoutVars>
      </dgm:prSet>
      <dgm:spPr/>
    </dgm:pt>
    <dgm:pt modelId="{19646808-6BB5-43A7-85BE-21D98F1BDDC5}" type="pres">
      <dgm:prSet presAssocID="{DDC55F8B-7D27-44FE-8D33-BB1C5C143AE3}" presName="ThreeConn_2-3" presStyleLbl="fgAccFollowNode1" presStyleIdx="1" presStyleCnt="2">
        <dgm:presLayoutVars>
          <dgm:bulletEnabled val="1"/>
        </dgm:presLayoutVars>
      </dgm:prSet>
      <dgm:spPr/>
    </dgm:pt>
    <dgm:pt modelId="{DC69D541-A6B9-4052-BF24-B09409243B1A}" type="pres">
      <dgm:prSet presAssocID="{DDC55F8B-7D27-44FE-8D33-BB1C5C143AE3}" presName="ThreeNodes_1_text" presStyleLbl="node1" presStyleIdx="2" presStyleCnt="3">
        <dgm:presLayoutVars>
          <dgm:bulletEnabled val="1"/>
        </dgm:presLayoutVars>
      </dgm:prSet>
      <dgm:spPr/>
    </dgm:pt>
    <dgm:pt modelId="{F1A720C9-9F91-43D5-B03D-11E84EE42E8E}" type="pres">
      <dgm:prSet presAssocID="{DDC55F8B-7D27-44FE-8D33-BB1C5C143AE3}" presName="ThreeNodes_2_text" presStyleLbl="node1" presStyleIdx="2" presStyleCnt="3">
        <dgm:presLayoutVars>
          <dgm:bulletEnabled val="1"/>
        </dgm:presLayoutVars>
      </dgm:prSet>
      <dgm:spPr/>
    </dgm:pt>
    <dgm:pt modelId="{91211ED0-D480-4B18-9E07-F1BD734589BA}" type="pres">
      <dgm:prSet presAssocID="{DDC55F8B-7D27-44FE-8D33-BB1C5C143AE3}" presName="ThreeNodes_3_text" presStyleLbl="node1" presStyleIdx="2" presStyleCnt="3">
        <dgm:presLayoutVars>
          <dgm:bulletEnabled val="1"/>
        </dgm:presLayoutVars>
      </dgm:prSet>
      <dgm:spPr/>
    </dgm:pt>
  </dgm:ptLst>
  <dgm:cxnLst>
    <dgm:cxn modelId="{3D31B488-E186-493D-B5DE-C12B06DC8CEB}" type="presOf" srcId="{C3115D10-C8E4-4F16-9368-34C75BB84C43}" destId="{86CC1468-E089-494A-85D8-CB219F2D688D}" srcOrd="0" destOrd="0" presId="urn:microsoft.com/office/officeart/2005/8/layout/vProcess5"/>
    <dgm:cxn modelId="{FA47EEAC-378B-465E-BB01-58FFEE3D3A80}" type="presOf" srcId="{DDC55F8B-7D27-44FE-8D33-BB1C5C143AE3}" destId="{55CE61A8-7065-476A-92DB-8B66F4AE2E2E}" srcOrd="0" destOrd="0" presId="urn:microsoft.com/office/officeart/2005/8/layout/vProcess5"/>
    <dgm:cxn modelId="{0B35E4F9-7F31-4EC3-8307-5069E9AE4BD2}" type="presOf" srcId="{C4A75D35-E860-4D70-A1CA-FC85F2DF71CC}" destId="{DC69D541-A6B9-4052-BF24-B09409243B1A}" srcOrd="1" destOrd="0" presId="urn:microsoft.com/office/officeart/2005/8/layout/vProcess5"/>
    <dgm:cxn modelId="{8695E880-1066-4CD7-9BE0-C56CC91AA908}" srcId="{DDC55F8B-7D27-44FE-8D33-BB1C5C143AE3}" destId="{C4A75D35-E860-4D70-A1CA-FC85F2DF71CC}" srcOrd="0" destOrd="0" parTransId="{83E4057C-EED4-4C1E-ABF7-CD2CFB21B480}" sibTransId="{0812A95F-0E49-4A5A-934D-37FB15C6B964}"/>
    <dgm:cxn modelId="{456E15A9-1E9E-41CD-822E-F52C6078E51B}" type="presOf" srcId="{C4A75D35-E860-4D70-A1CA-FC85F2DF71CC}" destId="{A062B16C-08E0-4D72-A17F-E697DAF6775D}" srcOrd="0" destOrd="0" presId="urn:microsoft.com/office/officeart/2005/8/layout/vProcess5"/>
    <dgm:cxn modelId="{C22FD909-3122-4D8E-814C-99B14F194ABC}" srcId="{DDC55F8B-7D27-44FE-8D33-BB1C5C143AE3}" destId="{C3115D10-C8E4-4F16-9368-34C75BB84C43}" srcOrd="1" destOrd="0" parTransId="{BE13B9C5-A0FF-45CF-89CD-F1BB146CAFEA}" sibTransId="{D5B0A1AC-5CBD-4631-A7F0-765860B39E3E}"/>
    <dgm:cxn modelId="{1F7A2A4D-9BCE-4EF6-9ACC-E17BC0F9EC1F}" type="presOf" srcId="{C3115D10-C8E4-4F16-9368-34C75BB84C43}" destId="{F1A720C9-9F91-43D5-B03D-11E84EE42E8E}" srcOrd="1" destOrd="0" presId="urn:microsoft.com/office/officeart/2005/8/layout/vProcess5"/>
    <dgm:cxn modelId="{CA02AD04-33FB-4D63-9789-8988AEB3D153}" type="presOf" srcId="{D5B0A1AC-5CBD-4631-A7F0-765860B39E3E}" destId="{19646808-6BB5-43A7-85BE-21D98F1BDDC5}" srcOrd="0" destOrd="0" presId="urn:microsoft.com/office/officeart/2005/8/layout/vProcess5"/>
    <dgm:cxn modelId="{B244385B-B6CF-407C-AF8D-8F025AC3ED8C}" srcId="{DDC55F8B-7D27-44FE-8D33-BB1C5C143AE3}" destId="{48D5D507-4EDA-4503-8C16-1C5E12F0F74F}" srcOrd="2" destOrd="0" parTransId="{96782A65-66B2-4F8E-9216-92358B10F502}" sibTransId="{39E98BBA-54B3-427A-A264-6F6DBF51BCAE}"/>
    <dgm:cxn modelId="{0E4B69E4-0CDA-40E6-B676-85ED489A049D}" type="presOf" srcId="{0812A95F-0E49-4A5A-934D-37FB15C6B964}" destId="{D07595B3-2330-4F28-835F-E5C978CBBCEA}" srcOrd="0" destOrd="0" presId="urn:microsoft.com/office/officeart/2005/8/layout/vProcess5"/>
    <dgm:cxn modelId="{6F99A0CD-A2B1-4B78-89E3-8FF0845995C6}" type="presOf" srcId="{48D5D507-4EDA-4503-8C16-1C5E12F0F74F}" destId="{53AC182F-6F6F-4262-A88E-D823D982143F}" srcOrd="0" destOrd="0" presId="urn:microsoft.com/office/officeart/2005/8/layout/vProcess5"/>
    <dgm:cxn modelId="{455FC2AB-4BAE-44EF-A2D1-11FA8EA97FCE}" type="presOf" srcId="{48D5D507-4EDA-4503-8C16-1C5E12F0F74F}" destId="{91211ED0-D480-4B18-9E07-F1BD734589BA}" srcOrd="1" destOrd="0" presId="urn:microsoft.com/office/officeart/2005/8/layout/vProcess5"/>
    <dgm:cxn modelId="{FA8E45D2-D2BC-4649-A55A-6EBD3C3F2F94}" type="presParOf" srcId="{55CE61A8-7065-476A-92DB-8B66F4AE2E2E}" destId="{96A5E851-F7A9-4DB0-8354-9CB52977059D}" srcOrd="0" destOrd="0" presId="urn:microsoft.com/office/officeart/2005/8/layout/vProcess5"/>
    <dgm:cxn modelId="{24431745-92E4-476F-9E04-A2F0945F24C6}" type="presParOf" srcId="{55CE61A8-7065-476A-92DB-8B66F4AE2E2E}" destId="{A062B16C-08E0-4D72-A17F-E697DAF6775D}" srcOrd="1" destOrd="0" presId="urn:microsoft.com/office/officeart/2005/8/layout/vProcess5"/>
    <dgm:cxn modelId="{0AEC8CDE-9158-4284-BE9D-29B63E6EDFAA}" type="presParOf" srcId="{55CE61A8-7065-476A-92DB-8B66F4AE2E2E}" destId="{86CC1468-E089-494A-85D8-CB219F2D688D}" srcOrd="2" destOrd="0" presId="urn:microsoft.com/office/officeart/2005/8/layout/vProcess5"/>
    <dgm:cxn modelId="{1F8758CF-3940-4F3E-ABCD-2A153398E7CC}" type="presParOf" srcId="{55CE61A8-7065-476A-92DB-8B66F4AE2E2E}" destId="{53AC182F-6F6F-4262-A88E-D823D982143F}" srcOrd="3" destOrd="0" presId="urn:microsoft.com/office/officeart/2005/8/layout/vProcess5"/>
    <dgm:cxn modelId="{6307A324-0C4A-4253-949A-54D1BA39DE0A}" type="presParOf" srcId="{55CE61A8-7065-476A-92DB-8B66F4AE2E2E}" destId="{D07595B3-2330-4F28-835F-E5C978CBBCEA}" srcOrd="4" destOrd="0" presId="urn:microsoft.com/office/officeart/2005/8/layout/vProcess5"/>
    <dgm:cxn modelId="{0035E95C-AB46-4FB6-9703-0FE371CB2F59}" type="presParOf" srcId="{55CE61A8-7065-476A-92DB-8B66F4AE2E2E}" destId="{19646808-6BB5-43A7-85BE-21D98F1BDDC5}" srcOrd="5" destOrd="0" presId="urn:microsoft.com/office/officeart/2005/8/layout/vProcess5"/>
    <dgm:cxn modelId="{D52470AF-8D37-4ED3-84F5-F39902900B15}" type="presParOf" srcId="{55CE61A8-7065-476A-92DB-8B66F4AE2E2E}" destId="{DC69D541-A6B9-4052-BF24-B09409243B1A}" srcOrd="6" destOrd="0" presId="urn:microsoft.com/office/officeart/2005/8/layout/vProcess5"/>
    <dgm:cxn modelId="{72E5A72F-23C6-48E1-840C-C2163907E62A}" type="presParOf" srcId="{55CE61A8-7065-476A-92DB-8B66F4AE2E2E}" destId="{F1A720C9-9F91-43D5-B03D-11E84EE42E8E}" srcOrd="7" destOrd="0" presId="urn:microsoft.com/office/officeart/2005/8/layout/vProcess5"/>
    <dgm:cxn modelId="{3894523A-8A2E-4D73-B889-E0163421D187}" type="presParOf" srcId="{55CE61A8-7065-476A-92DB-8B66F4AE2E2E}" destId="{91211ED0-D480-4B18-9E07-F1BD734589B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2B16C-08E0-4D72-A17F-E697DAF6775D}">
      <dsp:nvSpPr>
        <dsp:cNvPr id="0" name=""/>
        <dsp:cNvSpPr/>
      </dsp:nvSpPr>
      <dsp:spPr>
        <a:xfrm>
          <a:off x="0" y="0"/>
          <a:ext cx="6763067" cy="122110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lvl="0" algn="l" defTabSz="2355850">
            <a:lnSpc>
              <a:spcPct val="90000"/>
            </a:lnSpc>
            <a:spcBef>
              <a:spcPct val="0"/>
            </a:spcBef>
            <a:spcAft>
              <a:spcPct val="35000"/>
            </a:spcAft>
          </a:pPr>
          <a:r>
            <a:rPr lang="en-GB" sz="5300" kern="1200" dirty="0" smtClean="0"/>
            <a:t>Encoding</a:t>
          </a:r>
          <a:endParaRPr lang="en-GB" sz="5300" kern="1200" dirty="0"/>
        </a:p>
      </dsp:txBody>
      <dsp:txXfrm>
        <a:off x="35765" y="35765"/>
        <a:ext cx="5445399" cy="1149575"/>
      </dsp:txXfrm>
    </dsp:sp>
    <dsp:sp modelId="{86CC1468-E089-494A-85D8-CB219F2D688D}">
      <dsp:nvSpPr>
        <dsp:cNvPr id="0" name=""/>
        <dsp:cNvSpPr/>
      </dsp:nvSpPr>
      <dsp:spPr>
        <a:xfrm>
          <a:off x="596741" y="1424622"/>
          <a:ext cx="6763067" cy="1221105"/>
        </a:xfrm>
        <a:prstGeom prst="roundRect">
          <a:avLst>
            <a:gd name="adj" fmla="val 10000"/>
          </a:avLst>
        </a:prstGeom>
        <a:solidFill>
          <a:schemeClr val="accent5">
            <a:hueOff val="187884"/>
            <a:satOff val="18001"/>
            <a:lumOff val="441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lvl="0" algn="l" defTabSz="2355850">
            <a:lnSpc>
              <a:spcPct val="90000"/>
            </a:lnSpc>
            <a:spcBef>
              <a:spcPct val="0"/>
            </a:spcBef>
            <a:spcAft>
              <a:spcPct val="35000"/>
            </a:spcAft>
          </a:pPr>
          <a:r>
            <a:rPr lang="en-GB" sz="5300" kern="1200" dirty="0" smtClean="0"/>
            <a:t>Storage </a:t>
          </a:r>
          <a:endParaRPr lang="en-GB" sz="5300" kern="1200" dirty="0"/>
        </a:p>
      </dsp:txBody>
      <dsp:txXfrm>
        <a:off x="632506" y="1460387"/>
        <a:ext cx="5301078" cy="1149575"/>
      </dsp:txXfrm>
    </dsp:sp>
    <dsp:sp modelId="{53AC182F-6F6F-4262-A88E-D823D982143F}">
      <dsp:nvSpPr>
        <dsp:cNvPr id="0" name=""/>
        <dsp:cNvSpPr/>
      </dsp:nvSpPr>
      <dsp:spPr>
        <a:xfrm>
          <a:off x="1193482" y="2849245"/>
          <a:ext cx="6763067" cy="1221105"/>
        </a:xfrm>
        <a:prstGeom prst="roundRect">
          <a:avLst>
            <a:gd name="adj" fmla="val 10000"/>
          </a:avLst>
        </a:prstGeom>
        <a:solidFill>
          <a:schemeClr val="accent5">
            <a:hueOff val="375767"/>
            <a:satOff val="36001"/>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lvl="0" algn="l" defTabSz="2355850">
            <a:lnSpc>
              <a:spcPct val="90000"/>
            </a:lnSpc>
            <a:spcBef>
              <a:spcPct val="0"/>
            </a:spcBef>
            <a:spcAft>
              <a:spcPct val="35000"/>
            </a:spcAft>
          </a:pPr>
          <a:r>
            <a:rPr lang="en-GB" sz="5300" kern="1200" dirty="0" smtClean="0"/>
            <a:t>Retrieval </a:t>
          </a:r>
          <a:endParaRPr lang="en-GB" sz="5300" kern="1200" dirty="0"/>
        </a:p>
      </dsp:txBody>
      <dsp:txXfrm>
        <a:off x="1229247" y="2885010"/>
        <a:ext cx="5301078" cy="1149575"/>
      </dsp:txXfrm>
    </dsp:sp>
    <dsp:sp modelId="{D07595B3-2330-4F28-835F-E5C978CBBCEA}">
      <dsp:nvSpPr>
        <dsp:cNvPr id="0" name=""/>
        <dsp:cNvSpPr/>
      </dsp:nvSpPr>
      <dsp:spPr>
        <a:xfrm>
          <a:off x="5969349" y="926004"/>
          <a:ext cx="793718" cy="79371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147936" y="926004"/>
        <a:ext cx="436544" cy="597273"/>
      </dsp:txXfrm>
    </dsp:sp>
    <dsp:sp modelId="{19646808-6BB5-43A7-85BE-21D98F1BDDC5}">
      <dsp:nvSpPr>
        <dsp:cNvPr id="0" name=""/>
        <dsp:cNvSpPr/>
      </dsp:nvSpPr>
      <dsp:spPr>
        <a:xfrm>
          <a:off x="6566090" y="2342486"/>
          <a:ext cx="793718" cy="793718"/>
        </a:xfrm>
        <a:prstGeom prst="downArrow">
          <a:avLst>
            <a:gd name="adj1" fmla="val 55000"/>
            <a:gd name="adj2" fmla="val 45000"/>
          </a:avLst>
        </a:prstGeom>
        <a:solidFill>
          <a:schemeClr val="accent5">
            <a:tint val="40000"/>
            <a:alpha val="90000"/>
            <a:hueOff val="486652"/>
            <a:satOff val="44911"/>
            <a:lumOff val="3068"/>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744677" y="2342486"/>
        <a:ext cx="436544" cy="59727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E4389C-038E-417F-9362-2B25AB8B0A04}" type="datetimeFigureOut">
              <a:rPr lang="en-GB" smtClean="0"/>
              <a:t>15/03/2018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951349-4CF2-47F2-A19D-08B3119A75D7}" type="slidenum">
              <a:rPr lang="en-GB" smtClean="0"/>
              <a:t>‹#›</a:t>
            </a:fld>
            <a:endParaRPr lang="en-GB"/>
          </a:p>
        </p:txBody>
      </p:sp>
    </p:spTree>
    <p:extLst>
      <p:ext uri="{BB962C8B-B14F-4D97-AF65-F5344CB8AC3E}">
        <p14:creationId xmlns:p14="http://schemas.microsoft.com/office/powerpoint/2010/main" val="911159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estimated speed was affected</a:t>
            </a:r>
            <a:r>
              <a:rPr lang="en-GB" baseline="0" dirty="0" smtClean="0"/>
              <a:t> by the verb used. The verb implies information about the speed, which systematically affected the participants’ memory of the incident. Participants who were asked the SMASHED question thought the cars were going faster than those who were asked the HIT question.</a:t>
            </a:r>
          </a:p>
          <a:p>
            <a:endParaRPr lang="en-GB" baseline="0" dirty="0" smtClean="0"/>
          </a:p>
          <a:p>
            <a:r>
              <a:rPr lang="en-GB" baseline="0" dirty="0" smtClean="0"/>
              <a:t>The results show that the verb conveyed an impression of the speed the car was travelling and this altered the participants’ perceptions. In other words, EWT might be biased by the way questions are asked after a crime </a:t>
            </a:r>
            <a:r>
              <a:rPr lang="en-GB" baseline="0" smtClean="0"/>
              <a:t>is committed.</a:t>
            </a:r>
            <a:endParaRPr lang="en-GB"/>
          </a:p>
        </p:txBody>
      </p:sp>
      <p:sp>
        <p:nvSpPr>
          <p:cNvPr id="4" name="Slide Number Placeholder 3"/>
          <p:cNvSpPr>
            <a:spLocks noGrp="1"/>
          </p:cNvSpPr>
          <p:nvPr>
            <p:ph type="sldNum" sz="quarter" idx="10"/>
          </p:nvPr>
        </p:nvSpPr>
        <p:spPr/>
        <p:txBody>
          <a:bodyPr/>
          <a:lstStyle/>
          <a:p>
            <a:fld id="{4F5712F9-1BF4-4821-9F68-489564AC004A}" type="slidenum">
              <a:rPr lang="en-GB" smtClean="0"/>
              <a:t>22</a:t>
            </a:fld>
            <a:endParaRPr lang="en-GB"/>
          </a:p>
        </p:txBody>
      </p:sp>
    </p:spTree>
    <p:extLst>
      <p:ext uri="{BB962C8B-B14F-4D97-AF65-F5344CB8AC3E}">
        <p14:creationId xmlns:p14="http://schemas.microsoft.com/office/powerpoint/2010/main" val="70378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065F4765-4BC5-4AEB-A3E5-20AA6432ABE2}" type="datetimeFigureOut">
              <a:rPr lang="en-GB" smtClean="0"/>
              <a:t>15/03/2018</a:t>
            </a:fld>
            <a:endParaRPr lang="en-GB"/>
          </a:p>
        </p:txBody>
      </p:sp>
      <p:sp>
        <p:nvSpPr>
          <p:cNvPr id="5" name="Footer Placeholder 4"/>
          <p:cNvSpPr>
            <a:spLocks noGrp="1"/>
          </p:cNvSpPr>
          <p:nvPr>
            <p:ph type="ftr" sz="quarter" idx="11"/>
          </p:nvPr>
        </p:nvSpPr>
        <p:spPr>
          <a:xfrm>
            <a:off x="914400" y="4323846"/>
            <a:ext cx="4880610" cy="365125"/>
          </a:xfrm>
        </p:spPr>
        <p:txBody>
          <a:bodyPr/>
          <a:lstStyle/>
          <a:p>
            <a:endParaRPr lang="en-GB"/>
          </a:p>
        </p:txBody>
      </p:sp>
      <p:sp>
        <p:nvSpPr>
          <p:cNvPr id="6" name="Slide Number Placeholder 5"/>
          <p:cNvSpPr>
            <a:spLocks noGrp="1"/>
          </p:cNvSpPr>
          <p:nvPr>
            <p:ph type="sldNum" sz="quarter" idx="12"/>
          </p:nvPr>
        </p:nvSpPr>
        <p:spPr>
          <a:xfrm>
            <a:off x="6057900" y="1430867"/>
            <a:ext cx="2171700" cy="365125"/>
          </a:xfrm>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315723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5F4765-4BC5-4AEB-A3E5-20AA6432ABE2}" type="datetimeFigureOut">
              <a:rPr lang="en-GB" smtClean="0"/>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1993901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065F4765-4BC5-4AEB-A3E5-20AA6432ABE2}" type="datetimeFigureOut">
              <a:rPr lang="en-GB" smtClean="0"/>
              <a:t>15/03/2018</a:t>
            </a:fld>
            <a:endParaRPr lang="en-GB"/>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3" cy="365125"/>
          </a:xfrm>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2528300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2250353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65F4765-4BC5-4AEB-A3E5-20AA6432ABE2}" type="datetimeFigureOut">
              <a:rPr lang="en-GB" smtClean="0"/>
              <a:t>15/03/2018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2722310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65F4765-4BC5-4AEB-A3E5-20AA6432ABE2}" type="datetimeFigureOut">
              <a:rPr lang="en-GB" smtClean="0"/>
              <a:t>15/03/2018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3299214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5F4765-4BC5-4AEB-A3E5-20AA6432ABE2}" type="datetimeFigureOut">
              <a:rPr lang="en-GB" smtClean="0"/>
              <a:t>15/03/2018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608177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103873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2589584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3628143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a:xfrm>
            <a:off x="594360" y="381001"/>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258443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a:xfrm>
            <a:off x="594360" y="379438"/>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fld id="{AD12D69F-B9DC-4F17-B3E6-E78E3E533D43}" type="slidenum">
              <a:rPr lang="en-GB" smtClean="0"/>
              <a:t>‹#›</a:t>
            </a:fld>
            <a:endParaRPr lang="en-GB"/>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16336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065F4765-4BC5-4AEB-A3E5-20AA6432ABE2}" type="datetimeFigureOut">
              <a:rPr lang="en-GB" smtClean="0"/>
              <a:t>15/03/2018</a:t>
            </a:fld>
            <a:endParaRPr lang="en-GB"/>
          </a:p>
        </p:txBody>
      </p:sp>
      <p:sp>
        <p:nvSpPr>
          <p:cNvPr id="6" name="Footer Placeholder 5"/>
          <p:cNvSpPr>
            <a:spLocks noGrp="1"/>
          </p:cNvSpPr>
          <p:nvPr>
            <p:ph type="ftr" sz="quarter" idx="11"/>
          </p:nvPr>
        </p:nvSpPr>
        <p:spPr>
          <a:xfrm>
            <a:off x="594360" y="378884"/>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1131819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65F4765-4BC5-4AEB-A3E5-20AA6432ABE2}" type="datetimeFigureOut">
              <a:rPr lang="en-GB" smtClean="0"/>
              <a:t>15/03/2018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1303894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65F4765-4BC5-4AEB-A3E5-20AA6432ABE2}" type="datetimeFigureOut">
              <a:rPr lang="en-GB" smtClean="0"/>
              <a:t>15/03/2018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1828363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5F4765-4BC5-4AEB-A3E5-20AA6432ABE2}" type="datetimeFigureOut">
              <a:rPr lang="en-GB" smtClean="0"/>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4211729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065F4765-4BC5-4AEB-A3E5-20AA6432ABE2}" type="datetimeFigureOut">
              <a:rPr lang="en-GB" smtClean="0"/>
              <a:t>15/03/2018</a:t>
            </a:fld>
            <a:endParaRPr lang="en-GB"/>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4" cy="365125"/>
          </a:xfrm>
        </p:spPr>
        <p:txBody>
          <a:bodyPr/>
          <a:lstStyle/>
          <a:p>
            <a:fld id="{AD12D69F-B9DC-4F17-B3E6-E78E3E533D43}" type="slidenum">
              <a:rPr lang="en-GB" smtClean="0"/>
              <a:t>‹#›</a:t>
            </a:fld>
            <a:endParaRPr lang="en-GB"/>
          </a:p>
        </p:txBody>
      </p:sp>
    </p:spTree>
    <p:extLst>
      <p:ext uri="{BB962C8B-B14F-4D97-AF65-F5344CB8AC3E}">
        <p14:creationId xmlns:p14="http://schemas.microsoft.com/office/powerpoint/2010/main" val="1548653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65F4765-4BC5-4AEB-A3E5-20AA6432ABE2}" type="datetimeFigureOut">
              <a:rPr lang="en-GB" smtClean="0"/>
              <a:t>15/03/2018</a:t>
            </a:fld>
            <a:endParaRPr lang="en-GB"/>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D12D69F-B9DC-4F17-B3E6-E78E3E533D43}" type="slidenum">
              <a:rPr lang="en-GB" smtClean="0"/>
              <a:t>‹#›</a:t>
            </a:fld>
            <a:endParaRPr lang="en-GB"/>
          </a:p>
        </p:txBody>
      </p:sp>
    </p:spTree>
    <p:extLst>
      <p:ext uri="{BB962C8B-B14F-4D97-AF65-F5344CB8AC3E}">
        <p14:creationId xmlns:p14="http://schemas.microsoft.com/office/powerpoint/2010/main" val="202836189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gCswq5JDTaw"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_RLvSGYxDIs&amp;feature=fvw"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b="1" dirty="0" smtClean="0">
                <a:solidFill>
                  <a:schemeClr val="accent6">
                    <a:lumMod val="50000"/>
                  </a:schemeClr>
                </a:solidFill>
              </a:rPr>
              <a:t>Applied psychology</a:t>
            </a:r>
            <a:endParaRPr lang="en-GB" b="1" dirty="0">
              <a:solidFill>
                <a:schemeClr val="accent6">
                  <a:lumMod val="50000"/>
                </a:schemeClr>
              </a:solidFill>
            </a:endParaRPr>
          </a:p>
        </p:txBody>
      </p:sp>
      <p:sp>
        <p:nvSpPr>
          <p:cNvPr id="3" name="Subtitle 2"/>
          <p:cNvSpPr>
            <a:spLocks noGrp="1"/>
          </p:cNvSpPr>
          <p:nvPr>
            <p:ph type="subTitle" idx="1"/>
          </p:nvPr>
        </p:nvSpPr>
        <p:spPr>
          <a:xfrm>
            <a:off x="914400" y="3632201"/>
            <a:ext cx="7315200" cy="1598826"/>
          </a:xfrm>
        </p:spPr>
        <p:txBody>
          <a:bodyPr>
            <a:normAutofit/>
          </a:bodyPr>
          <a:lstStyle/>
          <a:p>
            <a:pPr algn="ctr"/>
            <a:r>
              <a:rPr lang="en-GB" dirty="0" smtClean="0">
                <a:solidFill>
                  <a:schemeClr val="accent6">
                    <a:lumMod val="50000"/>
                  </a:schemeClr>
                </a:solidFill>
              </a:rPr>
              <a:t>Lecture 9: Eyewitnesses and Cognitive Theory</a:t>
            </a:r>
          </a:p>
          <a:p>
            <a:pPr algn="ctr"/>
            <a:endParaRPr lang="en-GB" dirty="0">
              <a:solidFill>
                <a:schemeClr val="accent6">
                  <a:lumMod val="50000"/>
                </a:schemeClr>
              </a:solidFill>
            </a:endParaRPr>
          </a:p>
          <a:p>
            <a:pPr algn="ctr"/>
            <a:r>
              <a:rPr lang="en-GB" sz="1800" dirty="0" smtClean="0">
                <a:solidFill>
                  <a:schemeClr val="accent6">
                    <a:lumMod val="50000"/>
                  </a:schemeClr>
                </a:solidFill>
              </a:rPr>
              <a:t>Stacey Coleman</a:t>
            </a:r>
            <a:endParaRPr lang="en-GB" sz="1800" dirty="0">
              <a:solidFill>
                <a:schemeClr val="accent6">
                  <a:lumMod val="50000"/>
                </a:schemeClr>
              </a:solidFill>
            </a:endParaRPr>
          </a:p>
        </p:txBody>
      </p:sp>
    </p:spTree>
    <p:extLst>
      <p:ext uri="{BB962C8B-B14F-4D97-AF65-F5344CB8AC3E}">
        <p14:creationId xmlns:p14="http://schemas.microsoft.com/office/powerpoint/2010/main" val="33823721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eyewitnesses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Eyewitnesses are important in describing what happened during a crime, and the people who were involved in that crime, in order to help the police identify a suspect</a:t>
            </a:r>
          </a:p>
          <a:p>
            <a:endParaRPr lang="en-GB" b="1" i="1" dirty="0" smtClean="0">
              <a:solidFill>
                <a:schemeClr val="accent6">
                  <a:lumMod val="50000"/>
                </a:schemeClr>
              </a:solidFill>
            </a:endParaRPr>
          </a:p>
          <a:p>
            <a:r>
              <a:rPr lang="en-GB" dirty="0" smtClean="0">
                <a:solidFill>
                  <a:schemeClr val="accent6">
                    <a:lumMod val="50000"/>
                  </a:schemeClr>
                </a:solidFill>
              </a:rPr>
              <a:t>The police may then put the suspect into a line-up</a:t>
            </a:r>
            <a:endParaRPr lang="en-GB" dirty="0">
              <a:solidFill>
                <a:schemeClr val="accent6">
                  <a:lumMod val="50000"/>
                </a:schemeClr>
              </a:solidFill>
            </a:endParaRPr>
          </a:p>
        </p:txBody>
      </p:sp>
      <p:sp>
        <p:nvSpPr>
          <p:cNvPr id="4" name="TextBox 3"/>
          <p:cNvSpPr txBox="1"/>
          <p:nvPr/>
        </p:nvSpPr>
        <p:spPr>
          <a:xfrm>
            <a:off x="404684" y="4868562"/>
            <a:ext cx="3534032" cy="1015663"/>
          </a:xfrm>
          <a:prstGeom prst="rect">
            <a:avLst/>
          </a:prstGeom>
          <a:noFill/>
          <a:ln>
            <a:solidFill>
              <a:srgbClr val="7030A0"/>
            </a:solidFill>
          </a:ln>
        </p:spPr>
        <p:txBody>
          <a:bodyPr wrap="square" rtlCol="0">
            <a:spAutoFit/>
          </a:bodyPr>
          <a:lstStyle/>
          <a:p>
            <a:r>
              <a:rPr lang="en-GB" sz="2000" b="1" i="1" dirty="0" smtClean="0">
                <a:solidFill>
                  <a:srgbClr val="7030A0"/>
                </a:solidFill>
              </a:rPr>
              <a:t>Suspect: </a:t>
            </a:r>
            <a:r>
              <a:rPr lang="en-GB" sz="2000" dirty="0" smtClean="0">
                <a:solidFill>
                  <a:srgbClr val="7030A0"/>
                </a:solidFill>
              </a:rPr>
              <a:t>in criminology, a person suspected of committing a crime</a:t>
            </a:r>
            <a:endParaRPr lang="en-GB" sz="2000" b="1" i="1" dirty="0">
              <a:solidFill>
                <a:srgbClr val="7030A0"/>
              </a:solidFill>
            </a:endParaRPr>
          </a:p>
        </p:txBody>
      </p:sp>
      <p:sp>
        <p:nvSpPr>
          <p:cNvPr id="5" name="TextBox 4"/>
          <p:cNvSpPr txBox="1"/>
          <p:nvPr/>
        </p:nvSpPr>
        <p:spPr>
          <a:xfrm>
            <a:off x="5205284" y="4550929"/>
            <a:ext cx="3534032" cy="1938992"/>
          </a:xfrm>
          <a:prstGeom prst="rect">
            <a:avLst/>
          </a:prstGeom>
          <a:noFill/>
          <a:ln>
            <a:solidFill>
              <a:srgbClr val="7030A0"/>
            </a:solidFill>
          </a:ln>
        </p:spPr>
        <p:txBody>
          <a:bodyPr wrap="square" rtlCol="0">
            <a:spAutoFit/>
          </a:bodyPr>
          <a:lstStyle/>
          <a:p>
            <a:r>
              <a:rPr lang="en-GB" sz="2000" b="1" i="1" dirty="0" smtClean="0">
                <a:solidFill>
                  <a:srgbClr val="7030A0"/>
                </a:solidFill>
              </a:rPr>
              <a:t>Line-up:</a:t>
            </a:r>
            <a:r>
              <a:rPr lang="en-GB" sz="2000" dirty="0" smtClean="0">
                <a:solidFill>
                  <a:srgbClr val="7030A0"/>
                </a:solidFill>
              </a:rPr>
              <a:t> the arrangement in a line of the suspect and at least 8 other individuals for the purposes of the eyewitness </a:t>
            </a:r>
            <a:r>
              <a:rPr lang="en-GB" sz="2000" dirty="0" err="1" smtClean="0">
                <a:solidFill>
                  <a:srgbClr val="7030A0"/>
                </a:solidFill>
              </a:rPr>
              <a:t>ID’ing</a:t>
            </a:r>
            <a:r>
              <a:rPr lang="en-GB" sz="2000" dirty="0" smtClean="0">
                <a:solidFill>
                  <a:srgbClr val="7030A0"/>
                </a:solidFill>
              </a:rPr>
              <a:t> the suspect</a:t>
            </a:r>
            <a:endParaRPr lang="en-GB" sz="2000" b="1" i="1" dirty="0">
              <a:solidFill>
                <a:srgbClr val="7030A0"/>
              </a:solidFill>
            </a:endParaRPr>
          </a:p>
        </p:txBody>
      </p:sp>
    </p:spTree>
    <p:extLst>
      <p:ext uri="{BB962C8B-B14F-4D97-AF65-F5344CB8AC3E}">
        <p14:creationId xmlns:p14="http://schemas.microsoft.com/office/powerpoint/2010/main" val="798274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eyewitnesses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The police may also use the description to try and locate the offender using computer searches or previously convicted people</a:t>
            </a:r>
          </a:p>
          <a:p>
            <a:endParaRPr lang="en-GB" dirty="0">
              <a:solidFill>
                <a:schemeClr val="accent6">
                  <a:lumMod val="50000"/>
                </a:schemeClr>
              </a:solidFill>
            </a:endParaRPr>
          </a:p>
          <a:p>
            <a:r>
              <a:rPr lang="en-GB" dirty="0" smtClean="0">
                <a:solidFill>
                  <a:schemeClr val="accent6">
                    <a:lumMod val="50000"/>
                  </a:schemeClr>
                </a:solidFill>
              </a:rPr>
              <a:t>If the suspect cannot otherwise be </a:t>
            </a:r>
            <a:r>
              <a:rPr lang="en-GB" dirty="0" err="1" smtClean="0">
                <a:solidFill>
                  <a:schemeClr val="accent6">
                    <a:lumMod val="50000"/>
                  </a:schemeClr>
                </a:solidFill>
              </a:rPr>
              <a:t>ID’d</a:t>
            </a:r>
            <a:r>
              <a:rPr lang="en-GB" dirty="0" smtClean="0">
                <a:solidFill>
                  <a:schemeClr val="accent6">
                    <a:lumMod val="50000"/>
                  </a:schemeClr>
                </a:solidFill>
              </a:rPr>
              <a:t>, eyewitnesses may construct a facial composite</a:t>
            </a:r>
            <a:endParaRPr lang="en-GB" dirty="0">
              <a:solidFill>
                <a:schemeClr val="accent6">
                  <a:lumMod val="50000"/>
                </a:schemeClr>
              </a:solidFill>
            </a:endParaRPr>
          </a:p>
        </p:txBody>
      </p:sp>
      <p:sp>
        <p:nvSpPr>
          <p:cNvPr id="4" name="TextBox 3"/>
          <p:cNvSpPr txBox="1"/>
          <p:nvPr/>
        </p:nvSpPr>
        <p:spPr>
          <a:xfrm>
            <a:off x="2817340" y="5016843"/>
            <a:ext cx="3707027" cy="707886"/>
          </a:xfrm>
          <a:prstGeom prst="rect">
            <a:avLst/>
          </a:prstGeom>
          <a:noFill/>
          <a:ln>
            <a:solidFill>
              <a:srgbClr val="7030A0"/>
            </a:solidFill>
          </a:ln>
        </p:spPr>
        <p:txBody>
          <a:bodyPr wrap="square" rtlCol="0">
            <a:spAutoFit/>
          </a:bodyPr>
          <a:lstStyle/>
          <a:p>
            <a:r>
              <a:rPr lang="en-GB" sz="2000" b="1" i="1" dirty="0" smtClean="0">
                <a:solidFill>
                  <a:srgbClr val="7030A0"/>
                </a:solidFill>
              </a:rPr>
              <a:t>Facial composite: </a:t>
            </a:r>
            <a:r>
              <a:rPr lang="en-GB" sz="2000" dirty="0" smtClean="0">
                <a:solidFill>
                  <a:srgbClr val="7030A0"/>
                </a:solidFill>
              </a:rPr>
              <a:t>a visual likeness of an offenders face</a:t>
            </a:r>
            <a:endParaRPr lang="en-GB" sz="2000" b="1" i="1" dirty="0">
              <a:solidFill>
                <a:srgbClr val="7030A0"/>
              </a:solidFill>
            </a:endParaRPr>
          </a:p>
        </p:txBody>
      </p:sp>
    </p:spTree>
    <p:extLst>
      <p:ext uri="{BB962C8B-B14F-4D97-AF65-F5344CB8AC3E}">
        <p14:creationId xmlns:p14="http://schemas.microsoft.com/office/powerpoint/2010/main" val="4112175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3708400" y="5157788"/>
            <a:ext cx="4835525" cy="1143000"/>
          </a:xfrm>
        </p:spPr>
        <p:txBody>
          <a:bodyPr>
            <a:normAutofit/>
          </a:bodyPr>
          <a:lstStyle/>
          <a:p>
            <a:pPr eaLnBrk="1" fontAlgn="auto" hangingPunct="1">
              <a:spcAft>
                <a:spcPts val="0"/>
              </a:spcAft>
              <a:defRPr/>
            </a:pPr>
            <a:r>
              <a:rPr lang="en-GB" sz="3200" b="1" dirty="0" smtClean="0">
                <a:solidFill>
                  <a:schemeClr val="accent6">
                    <a:lumMod val="50000"/>
                  </a:schemeClr>
                </a:solidFill>
              </a:rPr>
              <a:t>Eyewitnesses</a:t>
            </a:r>
          </a:p>
        </p:txBody>
      </p:sp>
      <p:sp>
        <p:nvSpPr>
          <p:cNvPr id="9219" name="Rectangle 3"/>
          <p:cNvSpPr>
            <a:spLocks noGrp="1" noChangeArrowheads="1"/>
          </p:cNvSpPr>
          <p:nvPr>
            <p:ph idx="4294967295"/>
          </p:nvPr>
        </p:nvSpPr>
        <p:spPr>
          <a:xfrm>
            <a:off x="4061340" y="818421"/>
            <a:ext cx="4762500" cy="4525962"/>
          </a:xfrm>
        </p:spPr>
        <p:txBody>
          <a:bodyPr/>
          <a:lstStyle/>
          <a:p>
            <a:pPr marL="0" indent="0" algn="just" eaLnBrk="1" hangingPunct="1">
              <a:buFontTx/>
              <a:buNone/>
            </a:pPr>
            <a:r>
              <a:rPr lang="en-GB" altLang="en-US" sz="2800" dirty="0" smtClean="0"/>
              <a:t>A facial composite may be circulated, by the police, in newspapers, on television or on wanted posters to aid their search for the suspect.</a:t>
            </a:r>
          </a:p>
          <a:p>
            <a:pPr marL="0" indent="0" algn="just" eaLnBrk="1" hangingPunct="1">
              <a:buFontTx/>
              <a:buNone/>
            </a:pPr>
            <a:endParaRPr lang="en-GB" altLang="en-US" sz="3000" dirty="0" smtClean="0"/>
          </a:p>
          <a:p>
            <a:pPr marL="0" indent="0" algn="just" eaLnBrk="1" hangingPunct="1"/>
            <a:endParaRPr lang="en-GB" altLang="en-US" dirty="0" smtClean="0">
              <a:solidFill>
                <a:srgbClr val="FF0000"/>
              </a:solidFill>
            </a:endParaRPr>
          </a:p>
        </p:txBody>
      </p:sp>
      <p:pic>
        <p:nvPicPr>
          <p:cNvPr id="922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333375"/>
            <a:ext cx="3384550" cy="615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p:cNvSpPr>
            <a:spLocks noGrp="1"/>
          </p:cNvSpPr>
          <p:nvPr>
            <p:ph type="ftr" sz="quarter" idx="11"/>
          </p:nvPr>
        </p:nvSpPr>
        <p:spPr/>
        <p:txBody>
          <a:bodyPr/>
          <a:lstStyle/>
          <a:p>
            <a:pPr>
              <a:defRPr/>
            </a:pPr>
            <a:r>
              <a:rPr lang="en-GB"/>
              <a:t>© Copyright 2011 John Wiley &amp; Sons</a:t>
            </a:r>
            <a:endParaRPr lang="en-US"/>
          </a:p>
        </p:txBody>
      </p:sp>
    </p:spTree>
    <p:extLst>
      <p:ext uri="{BB962C8B-B14F-4D97-AF65-F5344CB8AC3E}">
        <p14:creationId xmlns:p14="http://schemas.microsoft.com/office/powerpoint/2010/main" val="32048265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Eyewitness testimony</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Eyewitnesses record a massive amount of information when they observe a crime</a:t>
            </a:r>
          </a:p>
          <a:p>
            <a:endParaRPr lang="en-GB" dirty="0">
              <a:solidFill>
                <a:schemeClr val="accent6">
                  <a:lumMod val="50000"/>
                </a:schemeClr>
              </a:solidFill>
            </a:endParaRPr>
          </a:p>
          <a:p>
            <a:r>
              <a:rPr lang="en-GB" dirty="0" smtClean="0">
                <a:solidFill>
                  <a:schemeClr val="accent6">
                    <a:lumMod val="50000"/>
                  </a:schemeClr>
                </a:solidFill>
              </a:rPr>
              <a:t>Not all of this information is correctly recalled…</a:t>
            </a:r>
          </a:p>
          <a:p>
            <a:endParaRPr lang="en-GB" dirty="0">
              <a:solidFill>
                <a:schemeClr val="accent6">
                  <a:lumMod val="50000"/>
                </a:schemeClr>
              </a:solidFill>
            </a:endParaRPr>
          </a:p>
          <a:p>
            <a:r>
              <a:rPr lang="en-GB" dirty="0" smtClean="0">
                <a:solidFill>
                  <a:schemeClr val="accent6">
                    <a:lumMod val="50000"/>
                  </a:schemeClr>
                </a:solidFill>
              </a:rPr>
              <a:t>EWT relies on storing and recalling information – and storing memories requires several steps including attention, encoding, STM and LTM</a:t>
            </a:r>
          </a:p>
          <a:p>
            <a:pPr lvl="1"/>
            <a:r>
              <a:rPr lang="en-GB" dirty="0" smtClean="0">
                <a:solidFill>
                  <a:schemeClr val="accent6">
                    <a:lumMod val="50000"/>
                  </a:schemeClr>
                </a:solidFill>
              </a:rPr>
              <a:t>Not all memories pass successfully through these stages and problems may occur at each stage</a:t>
            </a:r>
            <a:endParaRPr lang="en-GB" dirty="0">
              <a:solidFill>
                <a:schemeClr val="accent6">
                  <a:lumMod val="50000"/>
                </a:schemeClr>
              </a:solidFill>
            </a:endParaRPr>
          </a:p>
        </p:txBody>
      </p:sp>
    </p:spTree>
    <p:extLst>
      <p:ext uri="{BB962C8B-B14F-4D97-AF65-F5344CB8AC3E}">
        <p14:creationId xmlns:p14="http://schemas.microsoft.com/office/powerpoint/2010/main" val="16983992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Recap: Stages of memory</a:t>
            </a:r>
            <a:endParaRPr lang="en-GB" sz="3200" b="1" dirty="0">
              <a:solidFill>
                <a:schemeClr val="accent6">
                  <a:lumMod val="50000"/>
                </a:schemeClr>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75104493"/>
              </p:ext>
            </p:extLst>
          </p:nvPr>
        </p:nvGraphicFramePr>
        <p:xfrm>
          <a:off x="593725" y="2193925"/>
          <a:ext cx="7956550" cy="4070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199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Types of eyewitness memory and information </a:t>
            </a:r>
            <a:r>
              <a:rPr lang="en-GB" sz="3200" b="1" dirty="0" err="1" smtClean="0">
                <a:solidFill>
                  <a:schemeClr val="accent6">
                    <a:lumMod val="50000"/>
                  </a:schemeClr>
                </a:solidFill>
              </a:rPr>
              <a:t>ecall</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2145133"/>
            <a:ext cx="7955280" cy="4069080"/>
          </a:xfrm>
        </p:spPr>
        <p:txBody>
          <a:bodyPr/>
          <a:lstStyle/>
          <a:p>
            <a:r>
              <a:rPr lang="en-GB" dirty="0" smtClean="0">
                <a:solidFill>
                  <a:schemeClr val="accent6">
                    <a:lumMod val="50000"/>
                  </a:schemeClr>
                </a:solidFill>
              </a:rPr>
              <a:t>There are two types of memory retrieval that eyewitnesses perform:</a:t>
            </a:r>
          </a:p>
          <a:p>
            <a:endParaRPr lang="en-GB" dirty="0">
              <a:solidFill>
                <a:schemeClr val="accent6">
                  <a:lumMod val="50000"/>
                </a:schemeClr>
              </a:solidFill>
            </a:endParaRPr>
          </a:p>
          <a:p>
            <a:pPr marL="914400" lvl="1" indent="-457200">
              <a:buFont typeface="+mj-lt"/>
              <a:buAutoNum type="arabicPeriod"/>
            </a:pPr>
            <a:r>
              <a:rPr lang="en-GB" b="1" dirty="0" smtClean="0">
                <a:solidFill>
                  <a:srgbClr val="7030A0"/>
                </a:solidFill>
              </a:rPr>
              <a:t>Recall memory</a:t>
            </a:r>
          </a:p>
          <a:p>
            <a:pPr lvl="2"/>
            <a:r>
              <a:rPr lang="en-GB" dirty="0" smtClean="0">
                <a:solidFill>
                  <a:schemeClr val="accent6">
                    <a:lumMod val="50000"/>
                  </a:schemeClr>
                </a:solidFill>
              </a:rPr>
              <a:t>Reporting details or remembering thing previously witnessed, learned or experienced</a:t>
            </a:r>
          </a:p>
          <a:p>
            <a:pPr marL="914400" lvl="2" indent="0">
              <a:buNone/>
            </a:pPr>
            <a:endParaRPr lang="en-GB" dirty="0" smtClean="0">
              <a:solidFill>
                <a:schemeClr val="accent6">
                  <a:lumMod val="50000"/>
                </a:schemeClr>
              </a:solidFill>
            </a:endParaRPr>
          </a:p>
          <a:p>
            <a:pPr marL="914400" lvl="1" indent="-457200">
              <a:buFont typeface="+mj-lt"/>
              <a:buAutoNum type="arabicPeriod"/>
            </a:pPr>
            <a:r>
              <a:rPr lang="en-GB" b="1" dirty="0" smtClean="0">
                <a:solidFill>
                  <a:srgbClr val="7030A0"/>
                </a:solidFill>
              </a:rPr>
              <a:t>Recognition memory</a:t>
            </a:r>
          </a:p>
          <a:p>
            <a:pPr lvl="2"/>
            <a:r>
              <a:rPr lang="en-GB" dirty="0" smtClean="0">
                <a:solidFill>
                  <a:schemeClr val="accent6">
                    <a:lumMod val="50000"/>
                  </a:schemeClr>
                </a:solidFill>
              </a:rPr>
              <a:t>Reporting/identifying whether what is currently being viewed/heard if the same as the previously witnessed person/event of interest</a:t>
            </a:r>
          </a:p>
          <a:p>
            <a:pPr lvl="2"/>
            <a:r>
              <a:rPr lang="en-GB" dirty="0" smtClean="0">
                <a:solidFill>
                  <a:schemeClr val="accent6">
                    <a:lumMod val="50000"/>
                  </a:schemeClr>
                </a:solidFill>
              </a:rPr>
              <a:t>Has something been known or experienced before</a:t>
            </a:r>
            <a:endParaRPr lang="en-GB" dirty="0">
              <a:solidFill>
                <a:schemeClr val="accent6">
                  <a:lumMod val="50000"/>
                </a:schemeClr>
              </a:solidFill>
            </a:endParaRPr>
          </a:p>
        </p:txBody>
      </p:sp>
    </p:spTree>
    <p:extLst>
      <p:ext uri="{BB962C8B-B14F-4D97-AF65-F5344CB8AC3E}">
        <p14:creationId xmlns:p14="http://schemas.microsoft.com/office/powerpoint/2010/main" val="8194846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1890584"/>
            <a:ext cx="7955280" cy="4373056"/>
          </a:xfrm>
        </p:spPr>
        <p:txBody>
          <a:bodyPr>
            <a:normAutofit fontScale="92500"/>
          </a:bodyPr>
          <a:lstStyle/>
          <a:p>
            <a:r>
              <a:rPr lang="en-GB" dirty="0" err="1" smtClean="0">
                <a:solidFill>
                  <a:schemeClr val="accent6">
                    <a:lumMod val="50000"/>
                  </a:schemeClr>
                </a:solidFill>
              </a:rPr>
              <a:t>Yuille</a:t>
            </a:r>
            <a:r>
              <a:rPr lang="en-GB" dirty="0" smtClean="0">
                <a:solidFill>
                  <a:schemeClr val="accent6">
                    <a:lumMod val="50000"/>
                  </a:schemeClr>
                </a:solidFill>
              </a:rPr>
              <a:t> and </a:t>
            </a:r>
            <a:r>
              <a:rPr lang="en-GB" dirty="0" err="1" smtClean="0">
                <a:solidFill>
                  <a:schemeClr val="accent6">
                    <a:lumMod val="50000"/>
                  </a:schemeClr>
                </a:solidFill>
              </a:rPr>
              <a:t>Cutshall</a:t>
            </a:r>
            <a:r>
              <a:rPr lang="en-GB" dirty="0" smtClean="0">
                <a:solidFill>
                  <a:schemeClr val="accent6">
                    <a:lumMod val="50000"/>
                  </a:schemeClr>
                </a:solidFill>
              </a:rPr>
              <a:t> (2986): EWR of a real-life event (robbery)</a:t>
            </a:r>
          </a:p>
          <a:p>
            <a:endParaRPr lang="en-GB" dirty="0">
              <a:solidFill>
                <a:schemeClr val="accent6">
                  <a:lumMod val="50000"/>
                </a:schemeClr>
              </a:solidFill>
            </a:endParaRPr>
          </a:p>
          <a:p>
            <a:r>
              <a:rPr lang="en-GB" dirty="0" smtClean="0">
                <a:solidFill>
                  <a:schemeClr val="accent6">
                    <a:lumMod val="50000"/>
                  </a:schemeClr>
                </a:solidFill>
              </a:rPr>
              <a:t>Overall accuracy was approx. 80% correct in each area</a:t>
            </a:r>
          </a:p>
          <a:p>
            <a:pPr lvl="1">
              <a:buFont typeface="Wingdings" panose="05000000000000000000" pitchFamily="2" charset="2"/>
              <a:buChar char="Ø"/>
            </a:pPr>
            <a:r>
              <a:rPr lang="en-GB" dirty="0" smtClean="0">
                <a:solidFill>
                  <a:schemeClr val="accent6">
                    <a:lumMod val="50000"/>
                  </a:schemeClr>
                </a:solidFill>
              </a:rPr>
              <a:t>Actions</a:t>
            </a:r>
          </a:p>
          <a:p>
            <a:pPr lvl="1">
              <a:buFont typeface="Wingdings" panose="05000000000000000000" pitchFamily="2" charset="2"/>
              <a:buChar char="Ø"/>
            </a:pPr>
            <a:r>
              <a:rPr lang="en-GB" dirty="0" smtClean="0">
                <a:solidFill>
                  <a:schemeClr val="accent6">
                    <a:lumMod val="50000"/>
                  </a:schemeClr>
                </a:solidFill>
              </a:rPr>
              <a:t>People</a:t>
            </a:r>
          </a:p>
          <a:p>
            <a:pPr lvl="1">
              <a:buFont typeface="Wingdings" panose="05000000000000000000" pitchFamily="2" charset="2"/>
              <a:buChar char="Ø"/>
            </a:pPr>
            <a:r>
              <a:rPr lang="en-GB" dirty="0" smtClean="0">
                <a:solidFill>
                  <a:schemeClr val="accent6">
                    <a:lumMod val="50000"/>
                  </a:schemeClr>
                </a:solidFill>
              </a:rPr>
              <a:t>Objects</a:t>
            </a:r>
          </a:p>
          <a:p>
            <a:pPr lvl="1"/>
            <a:endParaRPr lang="en-GB" dirty="0">
              <a:solidFill>
                <a:schemeClr val="accent6">
                  <a:lumMod val="50000"/>
                </a:schemeClr>
              </a:solidFill>
            </a:endParaRPr>
          </a:p>
          <a:p>
            <a:r>
              <a:rPr lang="en-GB" dirty="0" smtClean="0">
                <a:solidFill>
                  <a:schemeClr val="accent6">
                    <a:lumMod val="50000"/>
                  </a:schemeClr>
                </a:solidFill>
              </a:rPr>
              <a:t>Errors were infrequent and were mostly concerned </a:t>
            </a:r>
            <a:r>
              <a:rPr lang="en-GB" dirty="0" err="1" smtClean="0">
                <a:solidFill>
                  <a:schemeClr val="accent6">
                    <a:lumMod val="50000"/>
                  </a:schemeClr>
                </a:solidFill>
              </a:rPr>
              <a:t>wth</a:t>
            </a:r>
            <a:r>
              <a:rPr lang="en-GB" dirty="0" smtClean="0">
                <a:solidFill>
                  <a:schemeClr val="accent6">
                    <a:lumMod val="50000"/>
                  </a:schemeClr>
                </a:solidFill>
              </a:rPr>
              <a:t>:</a:t>
            </a:r>
          </a:p>
          <a:p>
            <a:pPr lvl="1">
              <a:buFont typeface="Wingdings" panose="05000000000000000000" pitchFamily="2" charset="2"/>
              <a:buChar char="Ø"/>
            </a:pPr>
            <a:r>
              <a:rPr lang="en-GB" dirty="0" smtClean="0">
                <a:solidFill>
                  <a:schemeClr val="accent6">
                    <a:lumMod val="50000"/>
                  </a:schemeClr>
                </a:solidFill>
              </a:rPr>
              <a:t>Actions of people</a:t>
            </a:r>
          </a:p>
          <a:p>
            <a:pPr lvl="1">
              <a:buFont typeface="Wingdings" panose="05000000000000000000" pitchFamily="2" charset="2"/>
              <a:buChar char="Ø"/>
            </a:pPr>
            <a:r>
              <a:rPr lang="en-GB" dirty="0" smtClean="0">
                <a:solidFill>
                  <a:schemeClr val="accent6">
                    <a:lumMod val="50000"/>
                  </a:schemeClr>
                </a:solidFill>
              </a:rPr>
              <a:t>Descriptions of people’ height, weight, age, hair and colour of clothing</a:t>
            </a:r>
          </a:p>
          <a:p>
            <a:pPr lvl="1">
              <a:buFont typeface="Wingdings" panose="05000000000000000000" pitchFamily="2" charset="2"/>
              <a:buChar char="Ø"/>
            </a:pPr>
            <a:r>
              <a:rPr lang="en-GB" dirty="0" smtClean="0">
                <a:solidFill>
                  <a:schemeClr val="accent6">
                    <a:lumMod val="50000"/>
                  </a:schemeClr>
                </a:solidFill>
              </a:rPr>
              <a:t>Descriptions of objects</a:t>
            </a:r>
            <a:endParaRPr lang="en-GB" dirty="0">
              <a:solidFill>
                <a:schemeClr val="accent6">
                  <a:lumMod val="50000"/>
                </a:schemeClr>
              </a:solidFill>
            </a:endParaRPr>
          </a:p>
        </p:txBody>
      </p:sp>
    </p:spTree>
    <p:extLst>
      <p:ext uri="{BB962C8B-B14F-4D97-AF65-F5344CB8AC3E}">
        <p14:creationId xmlns:p14="http://schemas.microsoft.com/office/powerpoint/2010/main" val="1393674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2224216"/>
            <a:ext cx="7955280" cy="4039424"/>
          </a:xfrm>
        </p:spPr>
        <p:txBody>
          <a:bodyPr>
            <a:normAutofit lnSpcReduction="10000"/>
          </a:bodyPr>
          <a:lstStyle/>
          <a:p>
            <a:r>
              <a:rPr lang="en-GB" dirty="0" smtClean="0">
                <a:solidFill>
                  <a:schemeClr val="accent6">
                    <a:lumMod val="50000"/>
                  </a:schemeClr>
                </a:solidFill>
              </a:rPr>
              <a:t>People are fairly accurate in recalling physical qualities </a:t>
            </a:r>
            <a:r>
              <a:rPr lang="en-GB" b="1" dirty="0" smtClean="0">
                <a:solidFill>
                  <a:schemeClr val="accent6">
                    <a:lumMod val="50000"/>
                  </a:schemeClr>
                </a:solidFill>
              </a:rPr>
              <a:t>in general.</a:t>
            </a:r>
          </a:p>
          <a:p>
            <a:endParaRPr lang="en-GB" b="1" dirty="0">
              <a:solidFill>
                <a:schemeClr val="accent6">
                  <a:lumMod val="50000"/>
                </a:schemeClr>
              </a:solidFill>
            </a:endParaRPr>
          </a:p>
          <a:p>
            <a:r>
              <a:rPr lang="en-GB" dirty="0" smtClean="0">
                <a:solidFill>
                  <a:schemeClr val="accent6">
                    <a:lumMod val="50000"/>
                  </a:schemeClr>
                </a:solidFill>
              </a:rPr>
              <a:t>However, there is a tendency to give lower estimates for taller and heavier, but higher estimates for short and light targets</a:t>
            </a:r>
          </a:p>
          <a:p>
            <a:endParaRPr lang="en-GB" dirty="0">
              <a:solidFill>
                <a:schemeClr val="accent6">
                  <a:lumMod val="50000"/>
                </a:schemeClr>
              </a:solidFill>
            </a:endParaRPr>
          </a:p>
          <a:p>
            <a:r>
              <a:rPr lang="en-GB" dirty="0" smtClean="0">
                <a:solidFill>
                  <a:schemeClr val="accent6">
                    <a:lumMod val="50000"/>
                  </a:schemeClr>
                </a:solidFill>
              </a:rPr>
              <a:t>Taller participants tended not to underestimate taller targets</a:t>
            </a:r>
          </a:p>
          <a:p>
            <a:endParaRPr lang="en-GB" dirty="0">
              <a:solidFill>
                <a:schemeClr val="accent6">
                  <a:lumMod val="50000"/>
                </a:schemeClr>
              </a:solidFill>
            </a:endParaRPr>
          </a:p>
          <a:p>
            <a:pPr marL="0" indent="0" algn="r">
              <a:buNone/>
            </a:pPr>
            <a:r>
              <a:rPr lang="en-GB" i="1" dirty="0" smtClean="0">
                <a:solidFill>
                  <a:schemeClr val="accent6">
                    <a:lumMod val="50000"/>
                  </a:schemeClr>
                </a:solidFill>
              </a:rPr>
              <a:t>(</a:t>
            </a:r>
            <a:r>
              <a:rPr lang="en-GB" i="1" dirty="0" err="1" smtClean="0">
                <a:solidFill>
                  <a:schemeClr val="accent6">
                    <a:lumMod val="50000"/>
                  </a:schemeClr>
                </a:solidFill>
              </a:rPr>
              <a:t>Flin</a:t>
            </a:r>
            <a:r>
              <a:rPr lang="en-GB" i="1" dirty="0" smtClean="0">
                <a:solidFill>
                  <a:schemeClr val="accent6">
                    <a:lumMod val="50000"/>
                  </a:schemeClr>
                </a:solidFill>
              </a:rPr>
              <a:t> &amp; Shepherd, 1986)</a:t>
            </a:r>
            <a:endParaRPr lang="en-GB" i="1" dirty="0">
              <a:solidFill>
                <a:schemeClr val="accent6">
                  <a:lumMod val="50000"/>
                </a:schemeClr>
              </a:solidFill>
            </a:endParaRPr>
          </a:p>
        </p:txBody>
      </p:sp>
    </p:spTree>
    <p:extLst>
      <p:ext uri="{BB962C8B-B14F-4D97-AF65-F5344CB8AC3E}">
        <p14:creationId xmlns:p14="http://schemas.microsoft.com/office/powerpoint/2010/main" val="41527281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2224216"/>
            <a:ext cx="4125921" cy="4039424"/>
          </a:xfrm>
        </p:spPr>
        <p:txBody>
          <a:bodyPr>
            <a:normAutofit/>
          </a:bodyPr>
          <a:lstStyle/>
          <a:p>
            <a:pPr marL="0" indent="0">
              <a:buNone/>
            </a:pPr>
            <a:r>
              <a:rPr lang="en-GB" i="1" dirty="0" smtClean="0">
                <a:solidFill>
                  <a:schemeClr val="accent6">
                    <a:lumMod val="50000"/>
                  </a:schemeClr>
                </a:solidFill>
              </a:rPr>
              <a:t>(</a:t>
            </a:r>
            <a:r>
              <a:rPr lang="en-GB" i="1" dirty="0" err="1" smtClean="0">
                <a:solidFill>
                  <a:schemeClr val="accent6">
                    <a:lumMod val="50000"/>
                  </a:schemeClr>
                </a:solidFill>
              </a:rPr>
              <a:t>Sporer</a:t>
            </a:r>
            <a:r>
              <a:rPr lang="en-GB" i="1" dirty="0" smtClean="0">
                <a:solidFill>
                  <a:schemeClr val="accent6">
                    <a:lumMod val="50000"/>
                  </a:schemeClr>
                </a:solidFill>
              </a:rPr>
              <a:t>, 1996)</a:t>
            </a:r>
          </a:p>
          <a:p>
            <a:pPr marL="0" indent="0">
              <a:buNone/>
            </a:pPr>
            <a:endParaRPr lang="en-GB" i="1" dirty="0">
              <a:solidFill>
                <a:schemeClr val="accent6">
                  <a:lumMod val="50000"/>
                </a:schemeClr>
              </a:solidFill>
            </a:endParaRPr>
          </a:p>
          <a:p>
            <a:r>
              <a:rPr lang="en-GB" dirty="0" smtClean="0">
                <a:solidFill>
                  <a:schemeClr val="accent6">
                    <a:lumMod val="50000"/>
                  </a:schemeClr>
                </a:solidFill>
              </a:rPr>
              <a:t>Estimates of age reported as being effected by the clothing that a target individual wears.</a:t>
            </a:r>
          </a:p>
          <a:p>
            <a:endParaRPr lang="en-GB" dirty="0">
              <a:solidFill>
                <a:schemeClr val="accent6">
                  <a:lumMod val="50000"/>
                </a:schemeClr>
              </a:solidFill>
            </a:endParaRPr>
          </a:p>
          <a:p>
            <a:pPr lvl="1"/>
            <a:r>
              <a:rPr lang="en-GB" dirty="0" smtClean="0">
                <a:solidFill>
                  <a:schemeClr val="accent6">
                    <a:lumMod val="50000"/>
                  </a:schemeClr>
                </a:solidFill>
              </a:rPr>
              <a:t>E.g., younger looking clothes results in lower estimate of age and vice versa</a:t>
            </a:r>
            <a:endParaRPr lang="en-GB" dirty="0">
              <a:solidFill>
                <a:schemeClr val="accent6">
                  <a:lumMod val="50000"/>
                </a:schemeClr>
              </a:solidFill>
            </a:endParaRPr>
          </a:p>
        </p:txBody>
      </p:sp>
      <p:pic>
        <p:nvPicPr>
          <p:cNvPr id="4" name="Picture 3"/>
          <p:cNvPicPr>
            <a:picLocks noChangeAspect="1"/>
          </p:cNvPicPr>
          <p:nvPr/>
        </p:nvPicPr>
        <p:blipFill>
          <a:blip r:embed="rId2"/>
          <a:stretch>
            <a:fillRect/>
          </a:stretch>
        </p:blipFill>
        <p:spPr>
          <a:xfrm>
            <a:off x="4919608" y="2057401"/>
            <a:ext cx="3119298" cy="3355761"/>
          </a:xfrm>
          <a:prstGeom prst="rect">
            <a:avLst/>
          </a:prstGeom>
        </p:spPr>
      </p:pic>
      <p:pic>
        <p:nvPicPr>
          <p:cNvPr id="5" name="Picture 4"/>
          <p:cNvPicPr>
            <a:picLocks noChangeAspect="1"/>
          </p:cNvPicPr>
          <p:nvPr/>
        </p:nvPicPr>
        <p:blipFill>
          <a:blip r:embed="rId3"/>
          <a:stretch>
            <a:fillRect/>
          </a:stretch>
        </p:blipFill>
        <p:spPr>
          <a:xfrm>
            <a:off x="6673184" y="2057401"/>
            <a:ext cx="2237174" cy="3355761"/>
          </a:xfrm>
          <a:prstGeom prst="rect">
            <a:avLst/>
          </a:prstGeom>
        </p:spPr>
      </p:pic>
      <p:sp>
        <p:nvSpPr>
          <p:cNvPr id="6" name="Cloud Callout 5"/>
          <p:cNvSpPr/>
          <p:nvPr/>
        </p:nvSpPr>
        <p:spPr>
          <a:xfrm>
            <a:off x="5045873" y="5911472"/>
            <a:ext cx="1433384" cy="704335"/>
          </a:xfrm>
          <a:prstGeom prst="cloudCallout">
            <a:avLst>
              <a:gd name="adj1" fmla="val -13936"/>
              <a:gd name="adj2" fmla="val -1006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19</a:t>
            </a:r>
            <a:endParaRPr lang="en-GB" dirty="0"/>
          </a:p>
        </p:txBody>
      </p:sp>
      <p:sp>
        <p:nvSpPr>
          <p:cNvPr id="7" name="Cloud Callout 6"/>
          <p:cNvSpPr/>
          <p:nvPr/>
        </p:nvSpPr>
        <p:spPr>
          <a:xfrm>
            <a:off x="7322214" y="5860808"/>
            <a:ext cx="1433384" cy="704335"/>
          </a:xfrm>
          <a:prstGeom prst="cloudCallout">
            <a:avLst>
              <a:gd name="adj1" fmla="val -13936"/>
              <a:gd name="adj2" fmla="val -1006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34</a:t>
            </a:r>
            <a:endParaRPr lang="en-GB" dirty="0"/>
          </a:p>
        </p:txBody>
      </p:sp>
    </p:spTree>
    <p:extLst>
      <p:ext uri="{BB962C8B-B14F-4D97-AF65-F5344CB8AC3E}">
        <p14:creationId xmlns:p14="http://schemas.microsoft.com/office/powerpoint/2010/main" val="26252893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2224216"/>
            <a:ext cx="7955280" cy="4039424"/>
          </a:xfrm>
        </p:spPr>
        <p:txBody>
          <a:bodyPr>
            <a:normAutofit/>
          </a:bodyPr>
          <a:lstStyle/>
          <a:p>
            <a:r>
              <a:rPr lang="en-GB" dirty="0" smtClean="0">
                <a:solidFill>
                  <a:schemeClr val="accent6">
                    <a:lumMod val="50000"/>
                  </a:schemeClr>
                </a:solidFill>
              </a:rPr>
              <a:t>Using </a:t>
            </a:r>
            <a:r>
              <a:rPr lang="en-GB" b="1" dirty="0" smtClean="0">
                <a:solidFill>
                  <a:schemeClr val="accent6">
                    <a:lumMod val="50000"/>
                  </a:schemeClr>
                </a:solidFill>
              </a:rPr>
              <a:t>photographs</a:t>
            </a:r>
            <a:r>
              <a:rPr lang="en-GB" dirty="0" smtClean="0">
                <a:solidFill>
                  <a:schemeClr val="accent6">
                    <a:lumMod val="50000"/>
                  </a:schemeClr>
                </a:solidFill>
              </a:rPr>
              <a:t> of faces has found that we can estimate a person’s age correctly (on average) within about 5 years</a:t>
            </a:r>
          </a:p>
          <a:p>
            <a:endParaRPr lang="en-GB" dirty="0">
              <a:solidFill>
                <a:schemeClr val="accent6">
                  <a:lumMod val="50000"/>
                </a:schemeClr>
              </a:solidFill>
            </a:endParaRPr>
          </a:p>
          <a:p>
            <a:r>
              <a:rPr lang="en-GB" dirty="0" smtClean="0">
                <a:solidFill>
                  <a:schemeClr val="accent6">
                    <a:lumMod val="50000"/>
                  </a:schemeClr>
                </a:solidFill>
              </a:rPr>
              <a:t>Therefore, in summary, our estimates of age, height and weight are fairly accurate and sufficient to aid police investigations</a:t>
            </a:r>
          </a:p>
          <a:p>
            <a:endParaRPr lang="en-GB" dirty="0">
              <a:solidFill>
                <a:schemeClr val="accent6">
                  <a:lumMod val="50000"/>
                </a:schemeClr>
              </a:solidFill>
            </a:endParaRPr>
          </a:p>
          <a:p>
            <a:pPr marL="0" indent="0" algn="r">
              <a:buNone/>
            </a:pPr>
            <a:endParaRPr lang="en-GB" i="1" dirty="0">
              <a:solidFill>
                <a:schemeClr val="accent6">
                  <a:lumMod val="50000"/>
                </a:schemeClr>
              </a:solidFill>
            </a:endParaRPr>
          </a:p>
        </p:txBody>
      </p:sp>
    </p:spTree>
    <p:extLst>
      <p:ext uri="{BB962C8B-B14F-4D97-AF65-F5344CB8AC3E}">
        <p14:creationId xmlns:p14="http://schemas.microsoft.com/office/powerpoint/2010/main" val="41403409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Describing faces</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2194560"/>
            <a:ext cx="7955280" cy="1932209"/>
          </a:xfrm>
        </p:spPr>
        <p:txBody>
          <a:bodyPr/>
          <a:lstStyle/>
          <a:p>
            <a:r>
              <a:rPr lang="en-GB" dirty="0" smtClean="0"/>
              <a:t>Human faces all follow the same ‘basic design’</a:t>
            </a:r>
          </a:p>
          <a:p>
            <a:endParaRPr lang="en-GB" dirty="0"/>
          </a:p>
          <a:p>
            <a:r>
              <a:rPr lang="en-GB" dirty="0" smtClean="0"/>
              <a:t>All have individual facial features that are generally, and roughly, in the same position on peoples faces</a:t>
            </a:r>
          </a:p>
          <a:p>
            <a:endParaRPr lang="en-GB" dirty="0"/>
          </a:p>
        </p:txBody>
      </p:sp>
      <p:pic>
        <p:nvPicPr>
          <p:cNvPr id="4" name="Picture 3"/>
          <p:cNvPicPr>
            <a:picLocks noChangeAspect="1"/>
          </p:cNvPicPr>
          <p:nvPr/>
        </p:nvPicPr>
        <p:blipFill>
          <a:blip r:embed="rId2"/>
          <a:stretch>
            <a:fillRect/>
          </a:stretch>
        </p:blipFill>
        <p:spPr>
          <a:xfrm>
            <a:off x="4918116" y="4524284"/>
            <a:ext cx="2619375" cy="1743075"/>
          </a:xfrm>
          <a:prstGeom prst="rect">
            <a:avLst/>
          </a:prstGeom>
        </p:spPr>
      </p:pic>
      <p:sp>
        <p:nvSpPr>
          <p:cNvPr id="5" name="TextBox 4"/>
          <p:cNvSpPr txBox="1"/>
          <p:nvPr/>
        </p:nvSpPr>
        <p:spPr>
          <a:xfrm>
            <a:off x="1678356" y="4524284"/>
            <a:ext cx="2238736" cy="1938992"/>
          </a:xfrm>
          <a:prstGeom prst="rect">
            <a:avLst/>
          </a:prstGeom>
          <a:noFill/>
        </p:spPr>
        <p:txBody>
          <a:bodyPr wrap="square" rtlCol="0">
            <a:spAutoFit/>
          </a:bodyPr>
          <a:lstStyle/>
          <a:p>
            <a:r>
              <a:rPr lang="en-GB" sz="2000" dirty="0" smtClean="0"/>
              <a:t>Two eyes; </a:t>
            </a:r>
          </a:p>
          <a:p>
            <a:r>
              <a:rPr lang="en-GB" sz="2000" dirty="0" smtClean="0"/>
              <a:t>two brows; </a:t>
            </a:r>
          </a:p>
          <a:p>
            <a:r>
              <a:rPr lang="en-GB" sz="2000" dirty="0" smtClean="0"/>
              <a:t>one nose; </a:t>
            </a:r>
          </a:p>
          <a:p>
            <a:r>
              <a:rPr lang="en-GB" sz="2000" dirty="0" smtClean="0"/>
              <a:t>one mouth; </a:t>
            </a:r>
          </a:p>
          <a:p>
            <a:r>
              <a:rPr lang="en-GB" sz="2000" dirty="0" smtClean="0"/>
              <a:t>two ears</a:t>
            </a:r>
          </a:p>
          <a:p>
            <a:endParaRPr lang="en-GB" sz="2000" dirty="0"/>
          </a:p>
        </p:txBody>
      </p:sp>
      <p:cxnSp>
        <p:nvCxnSpPr>
          <p:cNvPr id="7" name="Straight Arrow Connector 6"/>
          <p:cNvCxnSpPr/>
          <p:nvPr/>
        </p:nvCxnSpPr>
        <p:spPr>
          <a:xfrm>
            <a:off x="3262184" y="4707924"/>
            <a:ext cx="2458994" cy="2594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3188107" y="4732638"/>
            <a:ext cx="3274477" cy="321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3126259" y="5151056"/>
            <a:ext cx="3101544" cy="213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262184" y="5651657"/>
            <a:ext cx="261963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2891481" y="5151056"/>
            <a:ext cx="4176584" cy="817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910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500" fill="hold"/>
                                        <p:tgtEl>
                                          <p:spTgt spid="11"/>
                                        </p:tgtEl>
                                        <p:attrNameLst>
                                          <p:attrName>ppt_x</p:attrName>
                                        </p:attrNameLst>
                                      </p:cBhvr>
                                      <p:tavLst>
                                        <p:tav tm="0">
                                          <p:val>
                                            <p:strVal val="#ppt_x"/>
                                          </p:val>
                                        </p:tav>
                                        <p:tav tm="100000">
                                          <p:val>
                                            <p:strVal val="#ppt_x"/>
                                          </p:val>
                                        </p:tav>
                                      </p:tavLst>
                                    </p:anim>
                                    <p:anim calcmode="lin" valueType="num">
                                      <p:cBhvr additive="base">
                                        <p:cTn id="23" dur="500" fill="hold"/>
                                        <p:tgtEl>
                                          <p:spTgt spid="11"/>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nodeType="after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ppt_x"/>
                                          </p:val>
                                        </p:tav>
                                        <p:tav tm="100000">
                                          <p:val>
                                            <p:strVal val="#ppt_x"/>
                                          </p:val>
                                        </p:tav>
                                      </p:tavLst>
                                    </p:anim>
                                    <p:anim calcmode="lin" valueType="num">
                                      <p:cBhvr additive="base">
                                        <p:cTn id="28" dur="500" fill="hold"/>
                                        <p:tgtEl>
                                          <p:spTgt spid="13"/>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nodeType="after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ppt_x"/>
                                          </p:val>
                                        </p:tav>
                                        <p:tav tm="100000">
                                          <p:val>
                                            <p:strVal val="#ppt_x"/>
                                          </p:val>
                                        </p:tav>
                                      </p:tavLst>
                                    </p:anim>
                                    <p:anim calcmode="lin" valueType="num">
                                      <p:cBhvr additive="base">
                                        <p:cTn id="33"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Describing faces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t>Descriptions of </a:t>
            </a:r>
            <a:r>
              <a:rPr lang="en-GB" i="1" dirty="0" smtClean="0"/>
              <a:t>distinctive features</a:t>
            </a:r>
            <a:r>
              <a:rPr lang="en-GB" dirty="0" smtClean="0"/>
              <a:t> should make offender </a:t>
            </a:r>
            <a:r>
              <a:rPr lang="en-GB" smtClean="0"/>
              <a:t>identification easier</a:t>
            </a:r>
          </a:p>
          <a:p>
            <a:endParaRPr lang="en-GB" dirty="0" smtClean="0"/>
          </a:p>
          <a:p>
            <a:pPr lvl="1"/>
            <a:r>
              <a:rPr lang="en-GB" dirty="0" smtClean="0"/>
              <a:t>E.g., scars, tattoos, a blemish or unusual facial feature such as very bushy eyebrows</a:t>
            </a:r>
            <a:endParaRPr lang="en-GB" dirty="0"/>
          </a:p>
        </p:txBody>
      </p:sp>
    </p:spTree>
    <p:extLst>
      <p:ext uri="{BB962C8B-B14F-4D97-AF65-F5344CB8AC3E}">
        <p14:creationId xmlns:p14="http://schemas.microsoft.com/office/powerpoint/2010/main" val="40272812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endParaRPr lang="en-GB" dirty="0" smtClean="0">
              <a:solidFill>
                <a:schemeClr val="accent6">
                  <a:lumMod val="50000"/>
                </a:schemeClr>
              </a:solidFill>
            </a:endParaRPr>
          </a:p>
          <a:p>
            <a:endParaRPr lang="en-GB" dirty="0">
              <a:solidFill>
                <a:schemeClr val="accent6">
                  <a:lumMod val="50000"/>
                </a:schemeClr>
              </a:solidFill>
            </a:endParaRPr>
          </a:p>
          <a:p>
            <a:endParaRPr lang="en-GB" dirty="0" smtClean="0">
              <a:solidFill>
                <a:schemeClr val="accent6">
                  <a:lumMod val="50000"/>
                </a:schemeClr>
              </a:solidFill>
            </a:endParaRPr>
          </a:p>
          <a:p>
            <a:pPr marL="0" indent="0" algn="ctr">
              <a:buNone/>
            </a:pPr>
            <a:r>
              <a:rPr lang="en-GB" dirty="0" smtClean="0">
                <a:solidFill>
                  <a:schemeClr val="accent6">
                    <a:lumMod val="50000"/>
                  </a:schemeClr>
                </a:solidFill>
              </a:rPr>
              <a:t>Have a go at describing someone you know from memory…</a:t>
            </a:r>
            <a:endParaRPr lang="en-GB" dirty="0">
              <a:solidFill>
                <a:schemeClr val="accent6">
                  <a:lumMod val="50000"/>
                </a:schemeClr>
              </a:solidFill>
            </a:endParaRPr>
          </a:p>
        </p:txBody>
      </p:sp>
    </p:spTree>
    <p:extLst>
      <p:ext uri="{BB962C8B-B14F-4D97-AF65-F5344CB8AC3E}">
        <p14:creationId xmlns:p14="http://schemas.microsoft.com/office/powerpoint/2010/main" val="39627539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Elizabeth Loftus – “How reliable is your memory?”</a:t>
            </a:r>
            <a:endParaRPr lang="en-GB" sz="3200" b="1" dirty="0">
              <a:solidFill>
                <a:schemeClr val="accent6">
                  <a:lumMod val="50000"/>
                </a:schemeClr>
              </a:solidFill>
            </a:endParaRPr>
          </a:p>
        </p:txBody>
      </p:sp>
      <p:sp>
        <p:nvSpPr>
          <p:cNvPr id="4" name="Rectangle 3"/>
          <p:cNvSpPr/>
          <p:nvPr/>
        </p:nvSpPr>
        <p:spPr>
          <a:xfrm>
            <a:off x="877329" y="3443586"/>
            <a:ext cx="6652054" cy="369332"/>
          </a:xfrm>
          <a:prstGeom prst="rect">
            <a:avLst/>
          </a:prstGeom>
        </p:spPr>
        <p:txBody>
          <a:bodyPr wrap="square">
            <a:spAutoFit/>
          </a:bodyPr>
          <a:lstStyle/>
          <a:p>
            <a:r>
              <a:rPr lang="en-GB" dirty="0" smtClean="0">
                <a:hlinkClick r:id="rId2"/>
              </a:rPr>
              <a:t>https://www.youtube.com/watch?v=gCswq5JDTaw</a:t>
            </a:r>
            <a:r>
              <a:rPr lang="en-GB" dirty="0" smtClean="0"/>
              <a:t> </a:t>
            </a:r>
            <a:endParaRPr lang="en-GB" dirty="0"/>
          </a:p>
        </p:txBody>
      </p:sp>
    </p:spTree>
    <p:extLst>
      <p:ext uri="{BB962C8B-B14F-4D97-AF65-F5344CB8AC3E}">
        <p14:creationId xmlns:p14="http://schemas.microsoft.com/office/powerpoint/2010/main" val="26888825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Now describe Elizabeth Loftus…</a:t>
            </a:r>
          </a:p>
          <a:p>
            <a:endParaRPr lang="en-GB" dirty="0">
              <a:solidFill>
                <a:schemeClr val="accent6">
                  <a:lumMod val="50000"/>
                </a:schemeClr>
              </a:solidFill>
            </a:endParaRPr>
          </a:p>
          <a:p>
            <a:endParaRPr lang="en-GB" dirty="0" smtClean="0">
              <a:solidFill>
                <a:schemeClr val="accent6">
                  <a:lumMod val="50000"/>
                </a:schemeClr>
              </a:solidFill>
            </a:endParaRPr>
          </a:p>
          <a:p>
            <a:r>
              <a:rPr lang="en-GB" dirty="0" smtClean="0">
                <a:solidFill>
                  <a:schemeClr val="accent6">
                    <a:lumMod val="50000"/>
                  </a:schemeClr>
                </a:solidFill>
              </a:rPr>
              <a:t>When we describe an unfamiliar face from memory, we tend to give more descriptions for features in the upper part of the face (particularly hair and eyes).</a:t>
            </a:r>
          </a:p>
          <a:p>
            <a:endParaRPr lang="en-GB" dirty="0">
              <a:solidFill>
                <a:schemeClr val="accent6">
                  <a:lumMod val="50000"/>
                </a:schemeClr>
              </a:solidFill>
            </a:endParaRPr>
          </a:p>
          <a:p>
            <a:r>
              <a:rPr lang="en-GB" dirty="0" smtClean="0">
                <a:solidFill>
                  <a:schemeClr val="accent6">
                    <a:lumMod val="50000"/>
                  </a:schemeClr>
                </a:solidFill>
              </a:rPr>
              <a:t>More adjectives describe the size and shape of features (</a:t>
            </a:r>
            <a:r>
              <a:rPr lang="en-GB" dirty="0" err="1" smtClean="0">
                <a:solidFill>
                  <a:schemeClr val="accent6">
                    <a:lumMod val="50000"/>
                  </a:schemeClr>
                </a:solidFill>
              </a:rPr>
              <a:t>Laughery</a:t>
            </a:r>
            <a:r>
              <a:rPr lang="en-GB" dirty="0" smtClean="0">
                <a:solidFill>
                  <a:schemeClr val="accent6">
                    <a:lumMod val="50000"/>
                  </a:schemeClr>
                </a:solidFill>
              </a:rPr>
              <a:t>, Duval, &amp; </a:t>
            </a:r>
            <a:r>
              <a:rPr lang="en-GB" dirty="0" err="1" smtClean="0">
                <a:solidFill>
                  <a:schemeClr val="accent6">
                    <a:lumMod val="50000"/>
                  </a:schemeClr>
                </a:solidFill>
              </a:rPr>
              <a:t>Wogalter</a:t>
            </a:r>
            <a:r>
              <a:rPr lang="en-GB" dirty="0" smtClean="0">
                <a:solidFill>
                  <a:schemeClr val="accent6">
                    <a:lumMod val="50000"/>
                  </a:schemeClr>
                </a:solidFill>
              </a:rPr>
              <a:t>, 1986)</a:t>
            </a:r>
            <a:endParaRPr lang="en-GB" dirty="0">
              <a:solidFill>
                <a:schemeClr val="accent6">
                  <a:lumMod val="50000"/>
                </a:schemeClr>
              </a:solidFill>
            </a:endParaRPr>
          </a:p>
        </p:txBody>
      </p:sp>
    </p:spTree>
    <p:extLst>
      <p:ext uri="{BB962C8B-B14F-4D97-AF65-F5344CB8AC3E}">
        <p14:creationId xmlns:p14="http://schemas.microsoft.com/office/powerpoint/2010/main" val="31918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1000"/>
                                        <p:tgtEl>
                                          <p:spTgt spid="3">
                                            <p:txEl>
                                              <p:pRg st="5" end="5"/>
                                            </p:txEl>
                                          </p:spTgt>
                                        </p:tgtEl>
                                      </p:cBhvr>
                                    </p:animEffect>
                                    <p:anim calcmode="lin" valueType="num">
                                      <p:cBhvr>
                                        <p:cTn id="1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The accuracy of recall</a:t>
            </a:r>
            <a:endParaRPr lang="en-GB" sz="3200" b="1" dirty="0">
              <a:solidFill>
                <a:schemeClr val="accent6">
                  <a:lumMod val="50000"/>
                </a:schemeClr>
              </a:solidFill>
            </a:endParaRPr>
          </a:p>
        </p:txBody>
      </p:sp>
      <p:sp>
        <p:nvSpPr>
          <p:cNvPr id="3" name="Content Placeholder 2"/>
          <p:cNvSpPr>
            <a:spLocks noGrp="1"/>
          </p:cNvSpPr>
          <p:nvPr>
            <p:ph idx="1"/>
          </p:nvPr>
        </p:nvSpPr>
        <p:spPr/>
        <p:txBody>
          <a:bodyPr>
            <a:normAutofit/>
          </a:bodyPr>
          <a:lstStyle/>
          <a:p>
            <a:r>
              <a:rPr lang="en-GB" sz="2400" b="1" dirty="0" smtClean="0">
                <a:solidFill>
                  <a:schemeClr val="accent6">
                    <a:lumMod val="50000"/>
                  </a:schemeClr>
                </a:solidFill>
              </a:rPr>
              <a:t>Recalling familiar faces </a:t>
            </a:r>
            <a:r>
              <a:rPr lang="en-GB" sz="2400" dirty="0" smtClean="0">
                <a:solidFill>
                  <a:schemeClr val="accent6">
                    <a:lumMod val="50000"/>
                  </a:schemeClr>
                </a:solidFill>
                <a:sym typeface="Wingdings" panose="05000000000000000000" pitchFamily="2" charset="2"/>
              </a:rPr>
              <a:t> greater reliance on internal facial features, including the central part of the face containing eyes, brows, nose and mouth</a:t>
            </a:r>
          </a:p>
          <a:p>
            <a:endParaRPr lang="en-GB" sz="2400" dirty="0">
              <a:solidFill>
                <a:schemeClr val="accent6">
                  <a:lumMod val="50000"/>
                </a:schemeClr>
              </a:solidFill>
              <a:sym typeface="Wingdings" panose="05000000000000000000" pitchFamily="2" charset="2"/>
            </a:endParaRPr>
          </a:p>
          <a:p>
            <a:r>
              <a:rPr lang="en-GB" sz="2400" b="1" dirty="0" smtClean="0">
                <a:solidFill>
                  <a:schemeClr val="accent6">
                    <a:lumMod val="50000"/>
                  </a:schemeClr>
                </a:solidFill>
                <a:sym typeface="Wingdings" panose="05000000000000000000" pitchFamily="2" charset="2"/>
              </a:rPr>
              <a:t>Recalling unfamiliar faces </a:t>
            </a:r>
            <a:r>
              <a:rPr lang="en-GB" sz="2400" dirty="0" smtClean="0">
                <a:solidFill>
                  <a:schemeClr val="accent6">
                    <a:lumMod val="50000"/>
                  </a:schemeClr>
                </a:solidFill>
                <a:sym typeface="Wingdings" panose="05000000000000000000" pitchFamily="2" charset="2"/>
              </a:rPr>
              <a:t> greater reliance on external facial features including non-central parts of the face such as hair, face shape and ears.</a:t>
            </a:r>
            <a:endParaRPr lang="en-GB" sz="2400" dirty="0">
              <a:solidFill>
                <a:schemeClr val="accent6">
                  <a:lumMod val="50000"/>
                </a:schemeClr>
              </a:solidFill>
            </a:endParaRPr>
          </a:p>
        </p:txBody>
      </p:sp>
    </p:spTree>
    <p:extLst>
      <p:ext uri="{BB962C8B-B14F-4D97-AF65-F5344CB8AC3E}">
        <p14:creationId xmlns:p14="http://schemas.microsoft.com/office/powerpoint/2010/main" val="34149490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6">
                    <a:lumMod val="50000"/>
                  </a:schemeClr>
                </a:solidFill>
              </a:rPr>
              <a:t>False memories</a:t>
            </a:r>
            <a:endParaRPr lang="en-GB" b="1" dirty="0">
              <a:solidFill>
                <a:schemeClr val="accent6">
                  <a:lumMod val="50000"/>
                </a:schemeClr>
              </a:solidFill>
            </a:endParaRP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96848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False memories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t>Important to consider the effect of </a:t>
            </a:r>
            <a:r>
              <a:rPr lang="en-GB" b="1" dirty="0" smtClean="0"/>
              <a:t>context</a:t>
            </a:r>
            <a:endParaRPr lang="en-GB" dirty="0" smtClean="0"/>
          </a:p>
          <a:p>
            <a:endParaRPr lang="en-GB" dirty="0"/>
          </a:p>
          <a:p>
            <a:pPr marL="0" indent="0">
              <a:buNone/>
            </a:pPr>
            <a:r>
              <a:rPr lang="en-GB" dirty="0" smtClean="0"/>
              <a:t>Context = a visual scene which can influence the decision processes of eyewitnesses.</a:t>
            </a:r>
          </a:p>
          <a:p>
            <a:pPr marL="0" indent="0">
              <a:buNone/>
            </a:pPr>
            <a:endParaRPr lang="en-GB" dirty="0"/>
          </a:p>
          <a:p>
            <a:r>
              <a:rPr lang="en-GB" dirty="0" smtClean="0"/>
              <a:t>The responses we give can be influenced by the wording of a question…</a:t>
            </a:r>
            <a:endParaRPr lang="en-GB" dirty="0"/>
          </a:p>
        </p:txBody>
      </p:sp>
    </p:spTree>
    <p:extLst>
      <p:ext uri="{BB962C8B-B14F-4D97-AF65-F5344CB8AC3E}">
        <p14:creationId xmlns:p14="http://schemas.microsoft.com/office/powerpoint/2010/main" val="2216485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False memories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pPr marL="0" indent="0" algn="ctr">
              <a:buNone/>
            </a:pPr>
            <a:r>
              <a:rPr lang="en-GB" b="1" dirty="0" smtClean="0">
                <a:solidFill>
                  <a:schemeClr val="accent6">
                    <a:lumMod val="50000"/>
                  </a:schemeClr>
                </a:solidFill>
              </a:rPr>
              <a:t>Loftus and Palmer (1974)</a:t>
            </a:r>
          </a:p>
          <a:p>
            <a:pPr marL="0" indent="0" algn="ctr">
              <a:buNone/>
            </a:pPr>
            <a:endParaRPr lang="en-GB" b="1" dirty="0">
              <a:solidFill>
                <a:schemeClr val="accent6">
                  <a:lumMod val="50000"/>
                </a:schemeClr>
              </a:solidFill>
            </a:endParaRPr>
          </a:p>
          <a:p>
            <a:r>
              <a:rPr lang="en-GB" dirty="0" smtClean="0">
                <a:solidFill>
                  <a:schemeClr val="accent6">
                    <a:lumMod val="50000"/>
                  </a:schemeClr>
                </a:solidFill>
              </a:rPr>
              <a:t>Showed participants a film of a road traffic accident</a:t>
            </a:r>
          </a:p>
          <a:p>
            <a:endParaRPr lang="en-GB" dirty="0" smtClean="0">
              <a:solidFill>
                <a:schemeClr val="accent6">
                  <a:lumMod val="50000"/>
                </a:schemeClr>
              </a:solidFill>
            </a:endParaRPr>
          </a:p>
          <a:p>
            <a:r>
              <a:rPr lang="en-GB" dirty="0" smtClean="0">
                <a:solidFill>
                  <a:schemeClr val="accent6">
                    <a:lumMod val="50000"/>
                  </a:schemeClr>
                </a:solidFill>
              </a:rPr>
              <a:t>Asked p’s to describe what happened afterwards and asked them to answer questions about the film</a:t>
            </a:r>
          </a:p>
          <a:p>
            <a:endParaRPr lang="en-GB" dirty="0" smtClean="0">
              <a:solidFill>
                <a:schemeClr val="accent6">
                  <a:lumMod val="50000"/>
                </a:schemeClr>
              </a:solidFill>
            </a:endParaRPr>
          </a:p>
          <a:p>
            <a:r>
              <a:rPr lang="en-GB" dirty="0" smtClean="0">
                <a:solidFill>
                  <a:schemeClr val="accent6">
                    <a:lumMod val="50000"/>
                  </a:schemeClr>
                </a:solidFill>
              </a:rPr>
              <a:t>The manipulation was in the wording of the question…</a:t>
            </a:r>
          </a:p>
          <a:p>
            <a:endParaRPr lang="en-GB" dirty="0">
              <a:solidFill>
                <a:schemeClr val="accent6">
                  <a:lumMod val="50000"/>
                </a:schemeClr>
              </a:solidFill>
            </a:endParaRPr>
          </a:p>
          <a:p>
            <a:endParaRPr lang="en-GB" dirty="0">
              <a:solidFill>
                <a:schemeClr val="accent6">
                  <a:lumMod val="50000"/>
                </a:schemeClr>
              </a:solidFill>
            </a:endParaRPr>
          </a:p>
        </p:txBody>
      </p:sp>
    </p:spTree>
    <p:extLst>
      <p:ext uri="{BB962C8B-B14F-4D97-AF65-F5344CB8AC3E}">
        <p14:creationId xmlns:p14="http://schemas.microsoft.com/office/powerpoint/2010/main" val="2776745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False memories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pPr marL="0" indent="0" algn="ctr">
              <a:buNone/>
            </a:pPr>
            <a:r>
              <a:rPr lang="en-GB" b="1" dirty="0" smtClean="0">
                <a:solidFill>
                  <a:schemeClr val="accent6">
                    <a:lumMod val="50000"/>
                  </a:schemeClr>
                </a:solidFill>
              </a:rPr>
              <a:t>Loftus and Palmer (1974)</a:t>
            </a:r>
          </a:p>
          <a:p>
            <a:pPr marL="0" indent="0" algn="ctr">
              <a:buNone/>
            </a:pPr>
            <a:endParaRPr lang="en-GB" b="1" dirty="0" smtClean="0">
              <a:solidFill>
                <a:schemeClr val="accent6">
                  <a:lumMod val="50000"/>
                </a:schemeClr>
              </a:solidFill>
            </a:endParaRPr>
          </a:p>
          <a:p>
            <a:r>
              <a:rPr lang="en-GB" dirty="0" smtClean="0">
                <a:solidFill>
                  <a:schemeClr val="accent6">
                    <a:lumMod val="50000"/>
                  </a:schemeClr>
                </a:solidFill>
              </a:rPr>
              <a:t>The questions were worded slightly differently for different participants</a:t>
            </a:r>
          </a:p>
          <a:p>
            <a:endParaRPr lang="en-GB" dirty="0">
              <a:solidFill>
                <a:schemeClr val="accent6">
                  <a:lumMod val="50000"/>
                </a:schemeClr>
              </a:solidFill>
            </a:endParaRPr>
          </a:p>
          <a:p>
            <a:r>
              <a:rPr lang="en-GB" dirty="0" smtClean="0">
                <a:solidFill>
                  <a:schemeClr val="accent6">
                    <a:lumMod val="50000"/>
                  </a:schemeClr>
                </a:solidFill>
              </a:rPr>
              <a:t>Variations of the word ‘contacted’ in the question</a:t>
            </a:r>
          </a:p>
          <a:p>
            <a:endParaRPr lang="en-GB" dirty="0" smtClean="0">
              <a:solidFill>
                <a:schemeClr val="accent6">
                  <a:lumMod val="50000"/>
                </a:schemeClr>
              </a:solidFill>
            </a:endParaRPr>
          </a:p>
          <a:p>
            <a:pPr marL="0" indent="0">
              <a:buNone/>
            </a:pPr>
            <a:r>
              <a:rPr lang="en-GB" i="1" dirty="0" smtClean="0">
                <a:solidFill>
                  <a:schemeClr val="accent6">
                    <a:lumMod val="50000"/>
                  </a:schemeClr>
                </a:solidFill>
              </a:rPr>
              <a:t>“about how fast were the cars travelling when they (CONTACTED / HIT / BUMPED / COLLIDED / SMASHED) each other?</a:t>
            </a:r>
            <a:endParaRPr lang="en-GB" i="1" dirty="0">
              <a:solidFill>
                <a:schemeClr val="accent6">
                  <a:lumMod val="50000"/>
                </a:schemeClr>
              </a:solidFill>
            </a:endParaRPr>
          </a:p>
          <a:p>
            <a:endParaRPr lang="en-GB" dirty="0">
              <a:solidFill>
                <a:schemeClr val="accent6">
                  <a:lumMod val="50000"/>
                </a:schemeClr>
              </a:solidFill>
            </a:endParaRPr>
          </a:p>
        </p:txBody>
      </p:sp>
    </p:spTree>
    <p:extLst>
      <p:ext uri="{BB962C8B-B14F-4D97-AF65-F5344CB8AC3E}">
        <p14:creationId xmlns:p14="http://schemas.microsoft.com/office/powerpoint/2010/main" val="1060068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670436459"/>
              </p:ext>
            </p:extLst>
          </p:nvPr>
        </p:nvGraphicFramePr>
        <p:xfrm>
          <a:off x="698500" y="1914268"/>
          <a:ext cx="7747000" cy="3878263"/>
        </p:xfrm>
        <a:graphic>
          <a:graphicData uri="http://schemas.openxmlformats.org/drawingml/2006/chart">
            <c:chart xmlns:c="http://schemas.openxmlformats.org/drawingml/2006/chart" xmlns:r="http://schemas.openxmlformats.org/officeDocument/2006/relationships" r:id="rId3"/>
          </a:graphicData>
        </a:graphic>
      </p:graphicFrame>
      <p:sp>
        <p:nvSpPr>
          <p:cNvPr id="3" name="Title 2"/>
          <p:cNvSpPr>
            <a:spLocks noGrp="1"/>
          </p:cNvSpPr>
          <p:nvPr>
            <p:ph type="title"/>
          </p:nvPr>
        </p:nvSpPr>
        <p:spPr/>
        <p:txBody>
          <a:bodyPr>
            <a:normAutofit/>
          </a:bodyPr>
          <a:lstStyle/>
          <a:p>
            <a:r>
              <a:rPr lang="en-GB" sz="3200" b="1" dirty="0" smtClean="0">
                <a:solidFill>
                  <a:schemeClr val="accent6">
                    <a:lumMod val="50000"/>
                  </a:schemeClr>
                </a:solidFill>
              </a:rPr>
              <a:t>Loftus and Palmer (1974)</a:t>
            </a:r>
            <a:endParaRPr lang="en-GB" sz="3200" b="1" dirty="0">
              <a:solidFill>
                <a:schemeClr val="accent6">
                  <a:lumMod val="50000"/>
                </a:schemeClr>
              </a:solidFill>
            </a:endParaRPr>
          </a:p>
        </p:txBody>
      </p:sp>
      <p:sp>
        <p:nvSpPr>
          <p:cNvPr id="2" name="TextBox 1"/>
          <p:cNvSpPr txBox="1"/>
          <p:nvPr/>
        </p:nvSpPr>
        <p:spPr>
          <a:xfrm>
            <a:off x="1519880" y="5891385"/>
            <a:ext cx="6499655" cy="646331"/>
          </a:xfrm>
          <a:prstGeom prst="rect">
            <a:avLst/>
          </a:prstGeom>
          <a:noFill/>
        </p:spPr>
        <p:txBody>
          <a:bodyPr wrap="square" rtlCol="0">
            <a:spAutoFit/>
          </a:bodyPr>
          <a:lstStyle/>
          <a:p>
            <a:r>
              <a:rPr lang="en-GB" i="1" dirty="0" smtClean="0">
                <a:solidFill>
                  <a:schemeClr val="accent6">
                    <a:lumMod val="50000"/>
                  </a:schemeClr>
                </a:solidFill>
              </a:rPr>
              <a:t>Average estimates of speed increased from 31.8mph (contacted) to 40.5mph (smashed)</a:t>
            </a:r>
            <a:endParaRPr lang="en-GB" i="1" dirty="0">
              <a:solidFill>
                <a:schemeClr val="accent6">
                  <a:lumMod val="50000"/>
                </a:schemeClr>
              </a:solidFill>
            </a:endParaRPr>
          </a:p>
        </p:txBody>
      </p:sp>
    </p:spTree>
    <p:extLst>
      <p:ext uri="{BB962C8B-B14F-4D97-AF65-F5344CB8AC3E}">
        <p14:creationId xmlns:p14="http://schemas.microsoft.com/office/powerpoint/2010/main" val="2612263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False memories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This study is one that has demonstrated how false memories can be created</a:t>
            </a:r>
          </a:p>
          <a:p>
            <a:endParaRPr lang="en-GB" dirty="0"/>
          </a:p>
        </p:txBody>
      </p:sp>
      <p:sp>
        <p:nvSpPr>
          <p:cNvPr id="4" name="TextBox 3"/>
          <p:cNvSpPr txBox="1"/>
          <p:nvPr/>
        </p:nvSpPr>
        <p:spPr>
          <a:xfrm>
            <a:off x="2378675" y="3608172"/>
            <a:ext cx="4386649" cy="1754326"/>
          </a:xfrm>
          <a:prstGeom prst="rect">
            <a:avLst/>
          </a:prstGeom>
          <a:noFill/>
        </p:spPr>
        <p:txBody>
          <a:bodyPr wrap="square" rtlCol="0">
            <a:spAutoFit/>
          </a:bodyPr>
          <a:lstStyle/>
          <a:p>
            <a:r>
              <a:rPr lang="en-GB" b="1" i="1" dirty="0" smtClean="0">
                <a:solidFill>
                  <a:srgbClr val="7030A0"/>
                </a:solidFill>
              </a:rPr>
              <a:t>False memory: </a:t>
            </a:r>
            <a:r>
              <a:rPr lang="en-GB" dirty="0" smtClean="0">
                <a:solidFill>
                  <a:srgbClr val="7030A0"/>
                </a:solidFill>
              </a:rPr>
              <a:t>a memory that is not real or may be inaccurate due to having been affected or created by the way in which a question is asked, e.g., during investigative interviewing</a:t>
            </a:r>
            <a:endParaRPr lang="en-GB" b="1" i="1" dirty="0" smtClean="0">
              <a:solidFill>
                <a:srgbClr val="7030A0"/>
              </a:solidFill>
            </a:endParaRPr>
          </a:p>
          <a:p>
            <a:endParaRPr lang="en-GB" dirty="0">
              <a:solidFill>
                <a:srgbClr val="7030A0"/>
              </a:solidFill>
            </a:endParaRPr>
          </a:p>
        </p:txBody>
      </p:sp>
    </p:spTree>
    <p:extLst>
      <p:ext uri="{BB962C8B-B14F-4D97-AF65-F5344CB8AC3E}">
        <p14:creationId xmlns:p14="http://schemas.microsoft.com/office/powerpoint/2010/main" val="3036696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False memories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This study is also an example of the </a:t>
            </a:r>
            <a:r>
              <a:rPr lang="en-GB" b="1" dirty="0" smtClean="0">
                <a:solidFill>
                  <a:schemeClr val="accent6">
                    <a:lumMod val="50000"/>
                  </a:schemeClr>
                </a:solidFill>
              </a:rPr>
              <a:t>misinformation effect</a:t>
            </a:r>
          </a:p>
          <a:p>
            <a:endParaRPr lang="en-GB" b="1" dirty="0" smtClean="0">
              <a:solidFill>
                <a:schemeClr val="accent6">
                  <a:lumMod val="50000"/>
                </a:schemeClr>
              </a:solidFill>
            </a:endParaRPr>
          </a:p>
          <a:p>
            <a:pPr lvl="1"/>
            <a:r>
              <a:rPr lang="en-GB" dirty="0" smtClean="0">
                <a:solidFill>
                  <a:schemeClr val="accent6">
                    <a:lumMod val="50000"/>
                  </a:schemeClr>
                </a:solidFill>
              </a:rPr>
              <a:t>Occurs when a witness is provided with inaccurate information about an event after it is witnesses and incorporates the ‘misinformation’ in their later recall (see also Loftus, 1975)</a:t>
            </a:r>
          </a:p>
          <a:p>
            <a:pPr lvl="1"/>
            <a:endParaRPr lang="en-GB" b="1" dirty="0">
              <a:solidFill>
                <a:schemeClr val="accent6">
                  <a:lumMod val="50000"/>
                </a:schemeClr>
              </a:solidFill>
            </a:endParaRPr>
          </a:p>
          <a:p>
            <a:pPr lvl="1"/>
            <a:endParaRPr lang="en-GB" b="1" dirty="0" smtClean="0">
              <a:solidFill>
                <a:schemeClr val="accent6">
                  <a:lumMod val="50000"/>
                </a:schemeClr>
              </a:solidFill>
            </a:endParaRPr>
          </a:p>
          <a:p>
            <a:pPr marL="457200" lvl="1" indent="0">
              <a:buNone/>
            </a:pPr>
            <a:r>
              <a:rPr lang="en-GB" dirty="0">
                <a:solidFill>
                  <a:schemeClr val="accent6">
                    <a:lumMod val="50000"/>
                  </a:schemeClr>
                </a:solidFill>
                <a:hlinkClick r:id="rId2"/>
              </a:rPr>
              <a:t>https://www.youtube.com/watch?v=_</a:t>
            </a:r>
            <a:r>
              <a:rPr lang="en-GB" dirty="0" smtClean="0">
                <a:solidFill>
                  <a:schemeClr val="accent6">
                    <a:lumMod val="50000"/>
                  </a:schemeClr>
                </a:solidFill>
                <a:hlinkClick r:id="rId2"/>
              </a:rPr>
              <a:t>RLvSGYxDIs&amp;feature=fvw</a:t>
            </a:r>
            <a:r>
              <a:rPr lang="en-GB" dirty="0" smtClean="0">
                <a:solidFill>
                  <a:schemeClr val="accent6">
                    <a:lumMod val="50000"/>
                  </a:schemeClr>
                </a:solidFill>
              </a:rPr>
              <a:t> </a:t>
            </a:r>
            <a:endParaRPr lang="en-GB" dirty="0">
              <a:solidFill>
                <a:schemeClr val="accent6">
                  <a:lumMod val="50000"/>
                </a:schemeClr>
              </a:solidFill>
            </a:endParaRPr>
          </a:p>
        </p:txBody>
      </p:sp>
    </p:spTree>
    <p:extLst>
      <p:ext uri="{BB962C8B-B14F-4D97-AF65-F5344CB8AC3E}">
        <p14:creationId xmlns:p14="http://schemas.microsoft.com/office/powerpoint/2010/main" val="28593723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Misinformation effect</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pPr marL="0" indent="0">
              <a:buNone/>
            </a:pPr>
            <a:r>
              <a:rPr lang="en-GB" dirty="0" smtClean="0">
                <a:solidFill>
                  <a:schemeClr val="accent6">
                    <a:lumMod val="50000"/>
                  </a:schemeClr>
                </a:solidFill>
              </a:rPr>
              <a:t>Examples of misinformation manipulations</a:t>
            </a:r>
          </a:p>
          <a:p>
            <a:pPr marL="0" indent="0">
              <a:buNone/>
            </a:pPr>
            <a:endParaRPr lang="en-GB" dirty="0">
              <a:solidFill>
                <a:schemeClr val="accent6">
                  <a:lumMod val="50000"/>
                </a:schemeClr>
              </a:solidFill>
            </a:endParaRPr>
          </a:p>
          <a:p>
            <a:pPr marL="0" indent="0">
              <a:buNone/>
            </a:pPr>
            <a:r>
              <a:rPr lang="en-GB" b="1" i="1" dirty="0" smtClean="0">
                <a:solidFill>
                  <a:schemeClr val="accent6">
                    <a:lumMod val="50000"/>
                  </a:schemeClr>
                </a:solidFill>
              </a:rPr>
              <a:t>Explicit</a:t>
            </a:r>
            <a:endParaRPr lang="en-GB" b="1" dirty="0" smtClean="0">
              <a:solidFill>
                <a:schemeClr val="accent6">
                  <a:lumMod val="50000"/>
                </a:schemeClr>
              </a:solidFill>
            </a:endParaRPr>
          </a:p>
          <a:p>
            <a:r>
              <a:rPr lang="en-GB" dirty="0" smtClean="0">
                <a:solidFill>
                  <a:schemeClr val="accent6">
                    <a:lumMod val="50000"/>
                  </a:schemeClr>
                </a:solidFill>
              </a:rPr>
              <a:t>Did the person carrying the hammer walk or run out of the store?</a:t>
            </a:r>
          </a:p>
          <a:p>
            <a:pPr lvl="1"/>
            <a:r>
              <a:rPr lang="en-GB" dirty="0" smtClean="0">
                <a:solidFill>
                  <a:schemeClr val="accent6">
                    <a:lumMod val="50000"/>
                  </a:schemeClr>
                </a:solidFill>
              </a:rPr>
              <a:t>When a screwdriver was present instead of a hammer</a:t>
            </a:r>
          </a:p>
          <a:p>
            <a:pPr marL="0" indent="0">
              <a:buNone/>
            </a:pPr>
            <a:r>
              <a:rPr lang="en-GB" b="1" i="1" dirty="0" smtClean="0">
                <a:solidFill>
                  <a:schemeClr val="accent6">
                    <a:lumMod val="50000"/>
                  </a:schemeClr>
                </a:solidFill>
              </a:rPr>
              <a:t>Implicit </a:t>
            </a:r>
          </a:p>
          <a:p>
            <a:r>
              <a:rPr lang="en-GB" dirty="0" smtClean="0">
                <a:solidFill>
                  <a:schemeClr val="accent6">
                    <a:lumMod val="50000"/>
                  </a:schemeClr>
                </a:solidFill>
              </a:rPr>
              <a:t>Did you see the hammer?</a:t>
            </a:r>
          </a:p>
          <a:p>
            <a:pPr lvl="1"/>
            <a:r>
              <a:rPr lang="en-GB" dirty="0" smtClean="0">
                <a:solidFill>
                  <a:schemeClr val="accent6">
                    <a:lumMod val="50000"/>
                  </a:schemeClr>
                </a:solidFill>
              </a:rPr>
              <a:t>When no hammer was present</a:t>
            </a:r>
            <a:endParaRPr lang="en-GB" dirty="0">
              <a:solidFill>
                <a:schemeClr val="accent6">
                  <a:lumMod val="50000"/>
                </a:schemeClr>
              </a:solidFill>
            </a:endParaRPr>
          </a:p>
        </p:txBody>
      </p:sp>
    </p:spTree>
    <p:extLst>
      <p:ext uri="{BB962C8B-B14F-4D97-AF65-F5344CB8AC3E}">
        <p14:creationId xmlns:p14="http://schemas.microsoft.com/office/powerpoint/2010/main" val="6177363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Misinformation effect</a:t>
            </a:r>
            <a:endParaRPr lang="en-GB" sz="3200" b="1" dirty="0">
              <a:solidFill>
                <a:schemeClr val="accent6">
                  <a:lumMod val="50000"/>
                </a:schemeClr>
              </a:solidFill>
            </a:endParaRPr>
          </a:p>
        </p:txBody>
      </p:sp>
      <p:sp>
        <p:nvSpPr>
          <p:cNvPr id="3" name="Content Placeholder 2"/>
          <p:cNvSpPr>
            <a:spLocks noGrp="1"/>
          </p:cNvSpPr>
          <p:nvPr>
            <p:ph idx="1"/>
          </p:nvPr>
        </p:nvSpPr>
        <p:spPr/>
        <p:txBody>
          <a:bodyPr>
            <a:normAutofit lnSpcReduction="10000"/>
          </a:bodyPr>
          <a:lstStyle/>
          <a:p>
            <a:pPr marL="0" indent="0">
              <a:buNone/>
            </a:pPr>
            <a:r>
              <a:rPr lang="en-GB" b="1" i="1" dirty="0" smtClean="0">
                <a:solidFill>
                  <a:schemeClr val="accent6">
                    <a:lumMod val="50000"/>
                  </a:schemeClr>
                </a:solidFill>
              </a:rPr>
              <a:t>Designing a study</a:t>
            </a:r>
          </a:p>
          <a:p>
            <a:pPr marL="0" indent="0">
              <a:buNone/>
            </a:pPr>
            <a:endParaRPr lang="en-GB" dirty="0">
              <a:solidFill>
                <a:schemeClr val="accent6">
                  <a:lumMod val="50000"/>
                </a:schemeClr>
              </a:solidFill>
            </a:endParaRPr>
          </a:p>
          <a:p>
            <a:r>
              <a:rPr lang="en-GB" dirty="0" smtClean="0">
                <a:solidFill>
                  <a:schemeClr val="accent6">
                    <a:lumMod val="50000"/>
                  </a:schemeClr>
                </a:solidFill>
              </a:rPr>
              <a:t>Two groups of participants watch a videotape of a staged crime</a:t>
            </a:r>
          </a:p>
          <a:p>
            <a:endParaRPr lang="en-GB" dirty="0" smtClean="0">
              <a:solidFill>
                <a:schemeClr val="accent6">
                  <a:lumMod val="50000"/>
                </a:schemeClr>
              </a:solidFill>
            </a:endParaRPr>
          </a:p>
          <a:p>
            <a:r>
              <a:rPr lang="en-GB" dirty="0" smtClean="0">
                <a:solidFill>
                  <a:schemeClr val="accent6">
                    <a:lumMod val="50000"/>
                  </a:schemeClr>
                </a:solidFill>
              </a:rPr>
              <a:t>Erroneous information about the crime is presented to one group</a:t>
            </a:r>
          </a:p>
          <a:p>
            <a:endParaRPr lang="en-GB" dirty="0" smtClean="0">
              <a:solidFill>
                <a:schemeClr val="accent6">
                  <a:lumMod val="50000"/>
                </a:schemeClr>
              </a:solidFill>
            </a:endParaRPr>
          </a:p>
          <a:p>
            <a:r>
              <a:rPr lang="en-GB" dirty="0" smtClean="0">
                <a:solidFill>
                  <a:schemeClr val="accent6">
                    <a:lumMod val="50000"/>
                  </a:schemeClr>
                </a:solidFill>
              </a:rPr>
              <a:t>Participants are asked a set of neutral questions and must respond based on what they saw in the original video</a:t>
            </a:r>
          </a:p>
        </p:txBody>
      </p:sp>
    </p:spTree>
    <p:extLst>
      <p:ext uri="{BB962C8B-B14F-4D97-AF65-F5344CB8AC3E}">
        <p14:creationId xmlns:p14="http://schemas.microsoft.com/office/powerpoint/2010/main" val="19831159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Misinformation effect results</a:t>
            </a:r>
            <a:endParaRPr lang="en-GB" sz="3200" b="1" dirty="0">
              <a:solidFill>
                <a:schemeClr val="accent6">
                  <a:lumMod val="50000"/>
                </a:schemeClr>
              </a:solidFill>
            </a:endParaRPr>
          </a:p>
        </p:txBody>
      </p:sp>
      <p:sp>
        <p:nvSpPr>
          <p:cNvPr id="3" name="Content Placeholder 2"/>
          <p:cNvSpPr>
            <a:spLocks noGrp="1"/>
          </p:cNvSpPr>
          <p:nvPr>
            <p:ph sz="half" idx="1"/>
          </p:nvPr>
        </p:nvSpPr>
        <p:spPr/>
        <p:txBody>
          <a:bodyPr/>
          <a:lstStyle/>
          <a:p>
            <a:r>
              <a:rPr lang="en-GB" dirty="0" smtClean="0"/>
              <a:t>Participants who are given misinformation provide different reports from those who receive no misleading information</a:t>
            </a:r>
            <a:endParaRPr lang="en-GB" dirty="0"/>
          </a:p>
        </p:txBody>
      </p:sp>
      <p:sp>
        <p:nvSpPr>
          <p:cNvPr id="4" name="Content Placeholder 3"/>
          <p:cNvSpPr>
            <a:spLocks noGrp="1"/>
          </p:cNvSpPr>
          <p:nvPr>
            <p:ph sz="half" idx="2"/>
          </p:nvPr>
        </p:nvSpPr>
        <p:spPr/>
        <p:txBody>
          <a:bodyPr/>
          <a:lstStyle/>
          <a:p>
            <a:r>
              <a:rPr lang="en-GB" dirty="0" smtClean="0"/>
              <a:t>Subtle differences in phrasing of questions (e.g., using ‘smashed’ instead of ‘hit’) may bias witness reports</a:t>
            </a:r>
            <a:endParaRPr lang="en-GB" dirty="0"/>
          </a:p>
        </p:txBody>
      </p:sp>
      <p:sp>
        <p:nvSpPr>
          <p:cNvPr id="5" name="TextBox 4"/>
          <p:cNvSpPr txBox="1"/>
          <p:nvPr/>
        </p:nvSpPr>
        <p:spPr>
          <a:xfrm>
            <a:off x="453158" y="4509314"/>
            <a:ext cx="8377881" cy="1754326"/>
          </a:xfrm>
          <a:prstGeom prst="rect">
            <a:avLst/>
          </a:prstGeom>
          <a:noFill/>
        </p:spPr>
        <p:txBody>
          <a:bodyPr wrap="square" rtlCol="0">
            <a:spAutoFit/>
          </a:bodyPr>
          <a:lstStyle/>
          <a:p>
            <a:pPr algn="ctr"/>
            <a:r>
              <a:rPr lang="en-GB" b="1" dirty="0" smtClean="0"/>
              <a:t>Conclusion?</a:t>
            </a:r>
          </a:p>
          <a:p>
            <a:pPr marL="285750" indent="-285750">
              <a:buFont typeface="Arial" panose="020B0604020202020204" pitchFamily="34" charset="0"/>
              <a:buChar char="•"/>
            </a:pPr>
            <a:r>
              <a:rPr lang="en-GB" dirty="0" smtClean="0"/>
              <a:t>There is debate as to WHY the misinformation effect occurs – but we do know that is DOES occur</a:t>
            </a:r>
          </a:p>
          <a:p>
            <a:pPr marL="285750" indent="-285750">
              <a:buFont typeface="Arial" panose="020B0604020202020204" pitchFamily="34" charset="0"/>
              <a:buChar char="•"/>
            </a:pPr>
            <a:r>
              <a:rPr lang="en-GB" dirty="0" smtClean="0"/>
              <a:t>Misinformation effect could be used to explain some ‘recovered’ memories of childhood sexual abuse</a:t>
            </a:r>
          </a:p>
          <a:p>
            <a:pPr marL="285750" indent="-285750">
              <a:buFont typeface="Arial" panose="020B0604020202020204" pitchFamily="34" charset="0"/>
              <a:buChar char="•"/>
            </a:pPr>
            <a:r>
              <a:rPr lang="en-GB" dirty="0" smtClean="0"/>
              <a:t>Raises serious questions about the reliability of EWT</a:t>
            </a:r>
            <a:endParaRPr lang="en-GB" dirty="0"/>
          </a:p>
        </p:txBody>
      </p:sp>
    </p:spTree>
    <p:extLst>
      <p:ext uri="{BB962C8B-B14F-4D97-AF65-F5344CB8AC3E}">
        <p14:creationId xmlns:p14="http://schemas.microsoft.com/office/powerpoint/2010/main" val="414576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EWT</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Eyewitness testimony can be affected by many psychological factors:</a:t>
            </a:r>
          </a:p>
          <a:p>
            <a:endParaRPr lang="en-GB" b="1" dirty="0">
              <a:solidFill>
                <a:schemeClr val="accent6">
                  <a:lumMod val="50000"/>
                </a:schemeClr>
              </a:solidFill>
            </a:endParaRPr>
          </a:p>
          <a:p>
            <a:pPr marL="457200" indent="-457200">
              <a:buFont typeface="+mj-lt"/>
              <a:buAutoNum type="arabicPeriod"/>
            </a:pPr>
            <a:r>
              <a:rPr lang="en-GB" b="1" dirty="0" smtClean="0">
                <a:solidFill>
                  <a:srgbClr val="7030A0"/>
                </a:solidFill>
              </a:rPr>
              <a:t>Stress or anxiety</a:t>
            </a:r>
          </a:p>
          <a:p>
            <a:pPr lvl="1"/>
            <a:endParaRPr lang="en-GB" dirty="0">
              <a:solidFill>
                <a:schemeClr val="accent6">
                  <a:lumMod val="50000"/>
                </a:schemeClr>
              </a:solidFill>
            </a:endParaRPr>
          </a:p>
          <a:p>
            <a:pPr lvl="1"/>
            <a:r>
              <a:rPr lang="en-GB" dirty="0" smtClean="0">
                <a:solidFill>
                  <a:schemeClr val="accent6">
                    <a:lumMod val="50000"/>
                  </a:schemeClr>
                </a:solidFill>
              </a:rPr>
              <a:t>Generally, people tend to recall less information and with lower accuracy when they have observed an event under physiological stress</a:t>
            </a:r>
          </a:p>
          <a:p>
            <a:pPr lvl="1"/>
            <a:r>
              <a:rPr lang="en-GB" dirty="0" smtClean="0">
                <a:solidFill>
                  <a:schemeClr val="accent6">
                    <a:lumMod val="50000"/>
                  </a:schemeClr>
                </a:solidFill>
              </a:rPr>
              <a:t>A stressful event is also noted to affect memory retrospectively</a:t>
            </a:r>
            <a:endParaRPr lang="en-GB" dirty="0">
              <a:solidFill>
                <a:schemeClr val="accent6">
                  <a:lumMod val="50000"/>
                </a:schemeClr>
              </a:solidFill>
            </a:endParaRPr>
          </a:p>
        </p:txBody>
      </p:sp>
      <p:sp>
        <p:nvSpPr>
          <p:cNvPr id="4" name="TextBox 3"/>
          <p:cNvSpPr txBox="1"/>
          <p:nvPr/>
        </p:nvSpPr>
        <p:spPr>
          <a:xfrm>
            <a:off x="4287795" y="5934670"/>
            <a:ext cx="4856205" cy="923330"/>
          </a:xfrm>
          <a:prstGeom prst="rect">
            <a:avLst/>
          </a:prstGeom>
          <a:noFill/>
        </p:spPr>
        <p:txBody>
          <a:bodyPr wrap="square" rtlCol="0">
            <a:spAutoFit/>
          </a:bodyPr>
          <a:lstStyle/>
          <a:p>
            <a:r>
              <a:rPr lang="en-GB" i="1" dirty="0" err="1" smtClean="0"/>
              <a:t>Deffenbacher</a:t>
            </a:r>
            <a:r>
              <a:rPr lang="en-GB" i="1" dirty="0" smtClean="0"/>
              <a:t> (1983); Loftus and Burns (1982) </a:t>
            </a:r>
            <a:r>
              <a:rPr lang="en-GB" i="1" dirty="0" err="1" smtClean="0"/>
              <a:t>Yuille</a:t>
            </a:r>
            <a:r>
              <a:rPr lang="en-GB" i="1" dirty="0" smtClean="0"/>
              <a:t> and </a:t>
            </a:r>
            <a:r>
              <a:rPr lang="en-GB" i="1" dirty="0" err="1" smtClean="0"/>
              <a:t>Cutshall</a:t>
            </a:r>
            <a:r>
              <a:rPr lang="en-GB" i="1" dirty="0" smtClean="0"/>
              <a:t> (1986)</a:t>
            </a:r>
          </a:p>
          <a:p>
            <a:endParaRPr lang="en-GB" i="1" dirty="0"/>
          </a:p>
        </p:txBody>
      </p:sp>
    </p:spTree>
    <p:extLst>
      <p:ext uri="{BB962C8B-B14F-4D97-AF65-F5344CB8AC3E}">
        <p14:creationId xmlns:p14="http://schemas.microsoft.com/office/powerpoint/2010/main" val="9879471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EWT</a:t>
            </a:r>
            <a:endParaRPr lang="en-GB" sz="3200" b="1" dirty="0">
              <a:solidFill>
                <a:schemeClr val="accent6">
                  <a:lumMod val="50000"/>
                </a:schemeClr>
              </a:solidFill>
            </a:endParaRPr>
          </a:p>
        </p:txBody>
      </p:sp>
      <p:sp>
        <p:nvSpPr>
          <p:cNvPr id="3" name="Content Placeholder 2"/>
          <p:cNvSpPr>
            <a:spLocks noGrp="1"/>
          </p:cNvSpPr>
          <p:nvPr>
            <p:ph idx="1"/>
          </p:nvPr>
        </p:nvSpPr>
        <p:spPr/>
        <p:txBody>
          <a:bodyPr>
            <a:normAutofit lnSpcReduction="10000"/>
          </a:bodyPr>
          <a:lstStyle/>
          <a:p>
            <a:r>
              <a:rPr lang="en-GB" dirty="0" smtClean="0">
                <a:solidFill>
                  <a:schemeClr val="accent6">
                    <a:lumMod val="50000"/>
                  </a:schemeClr>
                </a:solidFill>
              </a:rPr>
              <a:t>Eyewitness testimony can be affected by many psychological factors:</a:t>
            </a:r>
          </a:p>
          <a:p>
            <a:endParaRPr lang="en-GB" b="1" dirty="0">
              <a:solidFill>
                <a:schemeClr val="accent6">
                  <a:lumMod val="50000"/>
                </a:schemeClr>
              </a:solidFill>
            </a:endParaRPr>
          </a:p>
          <a:p>
            <a:pPr marL="457200" indent="-457200">
              <a:buFont typeface="+mj-lt"/>
              <a:buAutoNum type="arabicPeriod" startAt="2"/>
            </a:pPr>
            <a:r>
              <a:rPr lang="en-GB" b="1" dirty="0" smtClean="0">
                <a:solidFill>
                  <a:srgbClr val="7030A0"/>
                </a:solidFill>
              </a:rPr>
              <a:t>Weapon focus</a:t>
            </a:r>
          </a:p>
          <a:p>
            <a:pPr lvl="1"/>
            <a:endParaRPr lang="en-GB" dirty="0">
              <a:solidFill>
                <a:schemeClr val="accent6">
                  <a:lumMod val="50000"/>
                </a:schemeClr>
              </a:solidFill>
            </a:endParaRPr>
          </a:p>
          <a:p>
            <a:pPr lvl="1"/>
            <a:r>
              <a:rPr lang="en-GB" dirty="0" smtClean="0">
                <a:solidFill>
                  <a:schemeClr val="accent6">
                    <a:lumMod val="50000"/>
                  </a:schemeClr>
                </a:solidFill>
              </a:rPr>
              <a:t>The presence of a weapon also has an impact on recall</a:t>
            </a:r>
          </a:p>
          <a:p>
            <a:pPr lvl="1"/>
            <a:endParaRPr lang="en-GB" dirty="0">
              <a:solidFill>
                <a:schemeClr val="accent6">
                  <a:lumMod val="50000"/>
                </a:schemeClr>
              </a:solidFill>
            </a:endParaRPr>
          </a:p>
          <a:p>
            <a:pPr lvl="1"/>
            <a:r>
              <a:rPr lang="en-GB" dirty="0" smtClean="0">
                <a:solidFill>
                  <a:schemeClr val="accent6">
                    <a:lumMod val="50000"/>
                  </a:schemeClr>
                </a:solidFill>
              </a:rPr>
              <a:t>Attention drawn to a weapon and away from other objects which reduces information available for recall</a:t>
            </a:r>
          </a:p>
          <a:p>
            <a:pPr lvl="1"/>
            <a:endParaRPr lang="en-GB" dirty="0">
              <a:solidFill>
                <a:schemeClr val="accent6">
                  <a:lumMod val="50000"/>
                </a:schemeClr>
              </a:solidFill>
            </a:endParaRPr>
          </a:p>
          <a:p>
            <a:pPr lvl="1"/>
            <a:r>
              <a:rPr lang="en-GB" dirty="0" smtClean="0">
                <a:solidFill>
                  <a:schemeClr val="accent6">
                    <a:lumMod val="50000"/>
                  </a:schemeClr>
                </a:solidFill>
              </a:rPr>
              <a:t>Not unusual for the witness to be able to describe the weapon in much more detail than the person holding it</a:t>
            </a:r>
            <a:endParaRPr lang="en-GB" dirty="0">
              <a:solidFill>
                <a:schemeClr val="accent6">
                  <a:lumMod val="50000"/>
                </a:schemeClr>
              </a:solidFill>
            </a:endParaRPr>
          </a:p>
        </p:txBody>
      </p:sp>
      <p:sp>
        <p:nvSpPr>
          <p:cNvPr id="4" name="TextBox 3"/>
          <p:cNvSpPr txBox="1"/>
          <p:nvPr/>
        </p:nvSpPr>
        <p:spPr>
          <a:xfrm>
            <a:off x="6301947" y="6211669"/>
            <a:ext cx="3138616" cy="646331"/>
          </a:xfrm>
          <a:prstGeom prst="rect">
            <a:avLst/>
          </a:prstGeom>
          <a:noFill/>
        </p:spPr>
        <p:txBody>
          <a:bodyPr wrap="square" rtlCol="0">
            <a:spAutoFit/>
          </a:bodyPr>
          <a:lstStyle/>
          <a:p>
            <a:r>
              <a:rPr lang="en-GB" i="1" dirty="0" smtClean="0"/>
              <a:t>Loftus et al. (1987)</a:t>
            </a:r>
          </a:p>
          <a:p>
            <a:endParaRPr lang="en-GB" i="1" dirty="0"/>
          </a:p>
        </p:txBody>
      </p:sp>
    </p:spTree>
    <p:extLst>
      <p:ext uri="{BB962C8B-B14F-4D97-AF65-F5344CB8AC3E}">
        <p14:creationId xmlns:p14="http://schemas.microsoft.com/office/powerpoint/2010/main" val="35147928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EWT</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Eyewitness testimony can be affected by many psychological factors:</a:t>
            </a:r>
          </a:p>
          <a:p>
            <a:endParaRPr lang="en-GB" b="1" dirty="0">
              <a:solidFill>
                <a:schemeClr val="accent6">
                  <a:lumMod val="50000"/>
                </a:schemeClr>
              </a:solidFill>
            </a:endParaRPr>
          </a:p>
          <a:p>
            <a:pPr marL="457200" indent="-457200">
              <a:buFont typeface="+mj-lt"/>
              <a:buAutoNum type="arabicPeriod" startAt="3"/>
            </a:pPr>
            <a:r>
              <a:rPr lang="en-GB" b="1" dirty="0" smtClean="0">
                <a:solidFill>
                  <a:srgbClr val="7030A0"/>
                </a:solidFill>
              </a:rPr>
              <a:t>Reconstructive memory</a:t>
            </a:r>
          </a:p>
          <a:p>
            <a:pPr lvl="1"/>
            <a:endParaRPr lang="en-GB" dirty="0">
              <a:solidFill>
                <a:schemeClr val="accent6">
                  <a:lumMod val="50000"/>
                </a:schemeClr>
              </a:solidFill>
            </a:endParaRPr>
          </a:p>
          <a:p>
            <a:pPr lvl="1"/>
            <a:r>
              <a:rPr lang="en-GB" dirty="0" smtClean="0">
                <a:solidFill>
                  <a:schemeClr val="accent6">
                    <a:lumMod val="50000"/>
                  </a:schemeClr>
                </a:solidFill>
              </a:rPr>
              <a:t>This theory is crucial to understanding the reliability of EWT – suggests that recall is subject to personal interpretation that depends on our cultural norms and values (the way we make sense of our world)</a:t>
            </a:r>
          </a:p>
          <a:p>
            <a:pPr lvl="1"/>
            <a:r>
              <a:rPr lang="en-GB" dirty="0" smtClean="0">
                <a:solidFill>
                  <a:schemeClr val="accent6">
                    <a:lumMod val="50000"/>
                  </a:schemeClr>
                </a:solidFill>
              </a:rPr>
              <a:t>Memory does not work like a videotape – we don’t store information exactly how it is presented</a:t>
            </a:r>
            <a:endParaRPr lang="en-GB" dirty="0">
              <a:solidFill>
                <a:schemeClr val="accent6">
                  <a:lumMod val="50000"/>
                </a:schemeClr>
              </a:solidFill>
            </a:endParaRPr>
          </a:p>
        </p:txBody>
      </p:sp>
      <p:sp>
        <p:nvSpPr>
          <p:cNvPr id="4" name="TextBox 3"/>
          <p:cNvSpPr txBox="1"/>
          <p:nvPr/>
        </p:nvSpPr>
        <p:spPr>
          <a:xfrm>
            <a:off x="6301947" y="5940474"/>
            <a:ext cx="3138616" cy="369332"/>
          </a:xfrm>
          <a:prstGeom prst="rect">
            <a:avLst/>
          </a:prstGeom>
          <a:noFill/>
        </p:spPr>
        <p:txBody>
          <a:bodyPr wrap="square" rtlCol="0">
            <a:spAutoFit/>
          </a:bodyPr>
          <a:lstStyle/>
          <a:p>
            <a:r>
              <a:rPr lang="en-GB" i="1" dirty="0" smtClean="0"/>
              <a:t>Bartlett (1932)</a:t>
            </a:r>
            <a:endParaRPr lang="en-GB" i="1" dirty="0"/>
          </a:p>
        </p:txBody>
      </p:sp>
    </p:spTree>
    <p:extLst>
      <p:ext uri="{BB962C8B-B14F-4D97-AF65-F5344CB8AC3E}">
        <p14:creationId xmlns:p14="http://schemas.microsoft.com/office/powerpoint/2010/main" val="279854542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smtClean="0">
                <a:solidFill>
                  <a:schemeClr val="accent6">
                    <a:lumMod val="50000"/>
                  </a:schemeClr>
                </a:solidFill>
              </a:rPr>
              <a:t>Cognitive interviewing</a:t>
            </a:r>
            <a:endParaRPr lang="en-GB" b="1" dirty="0">
              <a:solidFill>
                <a:schemeClr val="accent6">
                  <a:lumMod val="50000"/>
                </a:schemeClr>
              </a:solidFill>
            </a:endParaRP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615362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Cognitive interviewing</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Until the 1980’s the police followed a standard interviewing procedure</a:t>
            </a:r>
          </a:p>
          <a:p>
            <a:pPr lvl="1"/>
            <a:r>
              <a:rPr lang="en-GB" dirty="0" smtClean="0">
                <a:solidFill>
                  <a:schemeClr val="accent6">
                    <a:lumMod val="50000"/>
                  </a:schemeClr>
                </a:solidFill>
              </a:rPr>
              <a:t>A police question-and-answer style interview</a:t>
            </a:r>
          </a:p>
          <a:p>
            <a:pPr lvl="1"/>
            <a:endParaRPr lang="en-GB" dirty="0" smtClean="0">
              <a:solidFill>
                <a:schemeClr val="accent6">
                  <a:lumMod val="50000"/>
                </a:schemeClr>
              </a:solidFill>
            </a:endParaRPr>
          </a:p>
          <a:p>
            <a:r>
              <a:rPr lang="en-GB" dirty="0" smtClean="0">
                <a:solidFill>
                  <a:schemeClr val="accent6">
                    <a:lumMod val="50000"/>
                  </a:schemeClr>
                </a:solidFill>
              </a:rPr>
              <a:t>This has been replaced by an interviewing ‘system’ that is based on sound psychological principles (</a:t>
            </a:r>
            <a:r>
              <a:rPr lang="en-GB" dirty="0" err="1" smtClean="0">
                <a:solidFill>
                  <a:schemeClr val="accent6">
                    <a:lumMod val="50000"/>
                  </a:schemeClr>
                </a:solidFill>
              </a:rPr>
              <a:t>Geiselman</a:t>
            </a:r>
            <a:r>
              <a:rPr lang="en-GB" dirty="0" smtClean="0">
                <a:solidFill>
                  <a:schemeClr val="accent6">
                    <a:lumMod val="50000"/>
                  </a:schemeClr>
                </a:solidFill>
              </a:rPr>
              <a:t> et al., 1985)</a:t>
            </a:r>
          </a:p>
          <a:p>
            <a:pPr lvl="1"/>
            <a:r>
              <a:rPr lang="en-GB" dirty="0" smtClean="0">
                <a:solidFill>
                  <a:schemeClr val="accent6">
                    <a:lumMod val="50000"/>
                  </a:schemeClr>
                </a:solidFill>
              </a:rPr>
              <a:t>The cognitive interview</a:t>
            </a:r>
          </a:p>
          <a:p>
            <a:pPr lvl="1"/>
            <a:endParaRPr lang="en-GB" dirty="0">
              <a:solidFill>
                <a:schemeClr val="accent6">
                  <a:lumMod val="50000"/>
                </a:schemeClr>
              </a:solidFill>
            </a:endParaRPr>
          </a:p>
          <a:p>
            <a:endParaRPr lang="en-GB" dirty="0" smtClean="0">
              <a:solidFill>
                <a:schemeClr val="accent6">
                  <a:lumMod val="50000"/>
                </a:schemeClr>
              </a:solidFill>
            </a:endParaRPr>
          </a:p>
          <a:p>
            <a:endParaRPr lang="en-GB" dirty="0">
              <a:solidFill>
                <a:schemeClr val="accent6">
                  <a:lumMod val="50000"/>
                </a:schemeClr>
              </a:solidFill>
            </a:endParaRPr>
          </a:p>
          <a:p>
            <a:endParaRPr lang="en-GB" dirty="0">
              <a:solidFill>
                <a:schemeClr val="accent6">
                  <a:lumMod val="50000"/>
                </a:schemeClr>
              </a:solidFill>
            </a:endParaRPr>
          </a:p>
        </p:txBody>
      </p:sp>
      <p:sp>
        <p:nvSpPr>
          <p:cNvPr id="4" name="Oval 3"/>
          <p:cNvSpPr/>
          <p:nvPr/>
        </p:nvSpPr>
        <p:spPr>
          <a:xfrm>
            <a:off x="1061446" y="5090983"/>
            <a:ext cx="7488194" cy="1445741"/>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smtClean="0"/>
              <a:t>An interview used to help a person recall information about a face to locate subsets of features within a composite system for presentation to eyewitnesses</a:t>
            </a:r>
            <a:endParaRPr lang="en-GB" dirty="0"/>
          </a:p>
        </p:txBody>
      </p:sp>
    </p:spTree>
    <p:extLst>
      <p:ext uri="{BB962C8B-B14F-4D97-AF65-F5344CB8AC3E}">
        <p14:creationId xmlns:p14="http://schemas.microsoft.com/office/powerpoint/2010/main" val="214655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Cognitive interviewing</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Cognitive interviewing is based on the idea that memory trace of a crime has components:</a:t>
            </a:r>
          </a:p>
          <a:p>
            <a:endParaRPr lang="en-GB" dirty="0">
              <a:solidFill>
                <a:schemeClr val="accent6">
                  <a:lumMod val="50000"/>
                </a:schemeClr>
              </a:solidFill>
            </a:endParaRPr>
          </a:p>
          <a:p>
            <a:pPr marL="0" indent="0">
              <a:buNone/>
            </a:pPr>
            <a:r>
              <a:rPr lang="en-GB" b="1" dirty="0" smtClean="0">
                <a:solidFill>
                  <a:schemeClr val="accent6">
                    <a:lumMod val="50000"/>
                  </a:schemeClr>
                </a:solidFill>
              </a:rPr>
              <a:t>Central components:</a:t>
            </a:r>
          </a:p>
          <a:p>
            <a:r>
              <a:rPr lang="en-GB" dirty="0" smtClean="0">
                <a:solidFill>
                  <a:schemeClr val="accent6">
                    <a:lumMod val="50000"/>
                  </a:schemeClr>
                </a:solidFill>
              </a:rPr>
              <a:t>Important details e.g., who did what and when</a:t>
            </a:r>
          </a:p>
          <a:p>
            <a:pPr marL="0" indent="0">
              <a:buNone/>
            </a:pPr>
            <a:endParaRPr lang="en-GB" dirty="0">
              <a:solidFill>
                <a:schemeClr val="accent6">
                  <a:lumMod val="50000"/>
                </a:schemeClr>
              </a:solidFill>
            </a:endParaRPr>
          </a:p>
          <a:p>
            <a:pPr marL="0" indent="0">
              <a:buNone/>
            </a:pPr>
            <a:r>
              <a:rPr lang="en-GB" b="1" dirty="0" smtClean="0">
                <a:solidFill>
                  <a:schemeClr val="accent6">
                    <a:lumMod val="50000"/>
                  </a:schemeClr>
                </a:solidFill>
              </a:rPr>
              <a:t>Peripheral components:</a:t>
            </a:r>
          </a:p>
          <a:p>
            <a:r>
              <a:rPr lang="en-GB" dirty="0" smtClean="0">
                <a:solidFill>
                  <a:schemeClr val="accent6">
                    <a:lumMod val="50000"/>
                  </a:schemeClr>
                </a:solidFill>
              </a:rPr>
              <a:t>e.g., what people were wearing, other objects present, lighting conditions, </a:t>
            </a:r>
            <a:r>
              <a:rPr lang="en-GB" dirty="0" err="1" smtClean="0">
                <a:solidFill>
                  <a:schemeClr val="accent6">
                    <a:lumMod val="50000"/>
                  </a:schemeClr>
                </a:solidFill>
              </a:rPr>
              <a:t>etc</a:t>
            </a:r>
            <a:endParaRPr lang="en-GB" dirty="0">
              <a:solidFill>
                <a:schemeClr val="accent6">
                  <a:lumMod val="50000"/>
                </a:schemeClr>
              </a:solidFill>
            </a:endParaRPr>
          </a:p>
        </p:txBody>
      </p:sp>
    </p:spTree>
    <p:extLst>
      <p:ext uri="{BB962C8B-B14F-4D97-AF65-F5344CB8AC3E}">
        <p14:creationId xmlns:p14="http://schemas.microsoft.com/office/powerpoint/2010/main" val="336174626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Cognitive interviewing</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Theoretically, best recall is achieved when as many components are activated as possible.</a:t>
            </a:r>
          </a:p>
          <a:p>
            <a:endParaRPr lang="en-GB" dirty="0" smtClean="0">
              <a:solidFill>
                <a:schemeClr val="accent6">
                  <a:lumMod val="50000"/>
                </a:schemeClr>
              </a:solidFill>
            </a:endParaRPr>
          </a:p>
          <a:p>
            <a:r>
              <a:rPr lang="en-GB" dirty="0" smtClean="0">
                <a:solidFill>
                  <a:schemeClr val="accent6">
                    <a:lumMod val="50000"/>
                  </a:schemeClr>
                </a:solidFill>
              </a:rPr>
              <a:t>To achieve this, eyewitnesses are asked to do a number of things:</a:t>
            </a:r>
          </a:p>
          <a:p>
            <a:endParaRPr lang="en-GB" dirty="0">
              <a:solidFill>
                <a:schemeClr val="accent6">
                  <a:lumMod val="50000"/>
                </a:schemeClr>
              </a:solidFill>
            </a:endParaRPr>
          </a:p>
          <a:p>
            <a:pPr marL="457200" indent="-457200">
              <a:buFont typeface="+mj-lt"/>
              <a:buAutoNum type="arabicPeriod"/>
            </a:pPr>
            <a:r>
              <a:rPr lang="en-GB" b="1" i="1" dirty="0" smtClean="0">
                <a:solidFill>
                  <a:schemeClr val="accent6">
                    <a:lumMod val="50000"/>
                  </a:schemeClr>
                </a:solidFill>
              </a:rPr>
              <a:t>Reinstate the context</a:t>
            </a:r>
          </a:p>
          <a:p>
            <a:pPr lvl="1"/>
            <a:r>
              <a:rPr lang="en-GB" dirty="0" smtClean="0">
                <a:solidFill>
                  <a:schemeClr val="accent6">
                    <a:lumMod val="50000"/>
                  </a:schemeClr>
                </a:solidFill>
              </a:rPr>
              <a:t>Witness is asked to think about an event they have witnessed and attempt to recreate it in his/her mind</a:t>
            </a:r>
            <a:endParaRPr lang="en-GB" dirty="0">
              <a:solidFill>
                <a:schemeClr val="accent6">
                  <a:lumMod val="50000"/>
                </a:schemeClr>
              </a:solidFill>
            </a:endParaRPr>
          </a:p>
        </p:txBody>
      </p:sp>
    </p:spTree>
    <p:extLst>
      <p:ext uri="{BB962C8B-B14F-4D97-AF65-F5344CB8AC3E}">
        <p14:creationId xmlns:p14="http://schemas.microsoft.com/office/powerpoint/2010/main" val="167394362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Cognitive interviewing</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pPr marL="457200" indent="-457200">
              <a:buFont typeface="+mj-lt"/>
              <a:buAutoNum type="arabicPeriod" startAt="2"/>
            </a:pPr>
            <a:r>
              <a:rPr lang="en-GB" b="1" i="1" dirty="0" smtClean="0">
                <a:solidFill>
                  <a:schemeClr val="accent6">
                    <a:lumMod val="50000"/>
                  </a:schemeClr>
                </a:solidFill>
              </a:rPr>
              <a:t>Report everything</a:t>
            </a:r>
            <a:endParaRPr lang="en-GB" dirty="0" smtClean="0">
              <a:solidFill>
                <a:schemeClr val="accent6">
                  <a:lumMod val="50000"/>
                </a:schemeClr>
              </a:solidFill>
            </a:endParaRPr>
          </a:p>
          <a:p>
            <a:pPr lvl="1"/>
            <a:r>
              <a:rPr lang="en-GB" dirty="0" smtClean="0">
                <a:solidFill>
                  <a:schemeClr val="accent6">
                    <a:lumMod val="50000"/>
                  </a:schemeClr>
                </a:solidFill>
              </a:rPr>
              <a:t>Simple instruction given to eyewitnesses </a:t>
            </a:r>
          </a:p>
          <a:p>
            <a:pPr lvl="1"/>
            <a:endParaRPr lang="en-GB" dirty="0">
              <a:solidFill>
                <a:schemeClr val="accent6">
                  <a:lumMod val="50000"/>
                </a:schemeClr>
              </a:solidFill>
            </a:endParaRPr>
          </a:p>
          <a:p>
            <a:pPr marL="457200" indent="-457200">
              <a:buFont typeface="+mj-lt"/>
              <a:buAutoNum type="arabicPeriod" startAt="3"/>
            </a:pPr>
            <a:r>
              <a:rPr lang="en-GB" b="1" i="1" dirty="0" smtClean="0">
                <a:solidFill>
                  <a:schemeClr val="accent6">
                    <a:lumMod val="50000"/>
                  </a:schemeClr>
                </a:solidFill>
              </a:rPr>
              <a:t>Engage in free recall</a:t>
            </a:r>
          </a:p>
          <a:p>
            <a:pPr lvl="1"/>
            <a:r>
              <a:rPr lang="en-GB" dirty="0" smtClean="0">
                <a:solidFill>
                  <a:schemeClr val="accent6">
                    <a:lumMod val="50000"/>
                  </a:schemeClr>
                </a:solidFill>
              </a:rPr>
              <a:t>Memories called to mind unprompted by direct questions beyond the request that the individual reports everything he/she can remember</a:t>
            </a:r>
            <a:endParaRPr lang="en-GB" dirty="0">
              <a:solidFill>
                <a:schemeClr val="accent6">
                  <a:lumMod val="50000"/>
                </a:schemeClr>
              </a:solidFill>
            </a:endParaRPr>
          </a:p>
        </p:txBody>
      </p:sp>
    </p:spTree>
    <p:extLst>
      <p:ext uri="{BB962C8B-B14F-4D97-AF65-F5344CB8AC3E}">
        <p14:creationId xmlns:p14="http://schemas.microsoft.com/office/powerpoint/2010/main" val="426361045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Cognitive interviewing</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pPr marL="0" indent="0" algn="ctr">
              <a:buNone/>
            </a:pPr>
            <a:r>
              <a:rPr lang="en-GB" dirty="0" smtClean="0">
                <a:solidFill>
                  <a:schemeClr val="accent6">
                    <a:lumMod val="50000"/>
                  </a:schemeClr>
                </a:solidFill>
              </a:rPr>
              <a:t>Why??</a:t>
            </a:r>
          </a:p>
          <a:p>
            <a:pPr marL="0" indent="0">
              <a:buNone/>
            </a:pPr>
            <a:endParaRPr lang="en-GB" dirty="0">
              <a:solidFill>
                <a:schemeClr val="accent6">
                  <a:lumMod val="50000"/>
                </a:schemeClr>
              </a:solidFill>
            </a:endParaRPr>
          </a:p>
          <a:p>
            <a:r>
              <a:rPr lang="en-GB" dirty="0" smtClean="0">
                <a:solidFill>
                  <a:schemeClr val="accent6">
                    <a:lumMod val="50000"/>
                  </a:schemeClr>
                </a:solidFill>
              </a:rPr>
              <a:t>People tend to describe what is EXPECTED to have happened rather than what ACTUALLY happened</a:t>
            </a:r>
          </a:p>
          <a:p>
            <a:endParaRPr lang="en-GB" dirty="0">
              <a:solidFill>
                <a:schemeClr val="accent6">
                  <a:lumMod val="50000"/>
                </a:schemeClr>
              </a:solidFill>
            </a:endParaRPr>
          </a:p>
          <a:p>
            <a:r>
              <a:rPr lang="en-GB" dirty="0" smtClean="0">
                <a:solidFill>
                  <a:schemeClr val="accent6">
                    <a:lumMod val="50000"/>
                  </a:schemeClr>
                </a:solidFill>
              </a:rPr>
              <a:t>This can, to an extent, be counteracted by recalling from a different perspective… for example, by asking “what did the cashier see happen?”</a:t>
            </a:r>
            <a:endParaRPr lang="en-GB" dirty="0">
              <a:solidFill>
                <a:schemeClr val="accent6">
                  <a:lumMod val="50000"/>
                </a:schemeClr>
              </a:solidFill>
            </a:endParaRPr>
          </a:p>
        </p:txBody>
      </p:sp>
    </p:spTree>
    <p:extLst>
      <p:ext uri="{BB962C8B-B14F-4D97-AF65-F5344CB8AC3E}">
        <p14:creationId xmlns:p14="http://schemas.microsoft.com/office/powerpoint/2010/main" val="50803421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94360" y="3546388"/>
            <a:ext cx="7955280" cy="2717251"/>
          </a:xfrm>
        </p:spPr>
        <p:txBody>
          <a:bodyPr/>
          <a:lstStyle/>
          <a:p>
            <a:r>
              <a:rPr lang="en-GB" dirty="0" smtClean="0"/>
              <a:t>Cognitive interviewing has been shown to outperform the standard interview and was also better than hypnosis</a:t>
            </a:r>
          </a:p>
          <a:p>
            <a:endParaRPr lang="en-GB" dirty="0"/>
          </a:p>
          <a:p>
            <a:pPr lvl="2"/>
            <a:r>
              <a:rPr lang="en-GB" dirty="0" smtClean="0"/>
              <a:t>NB: hypnosis can be used to facilitate retrieval of memories, however these memories may not be accurate. Information obtained under hypnosis is also not usually admissible in court</a:t>
            </a:r>
            <a:endParaRPr lang="en-GB" dirty="0"/>
          </a:p>
        </p:txBody>
      </p:sp>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368" y="229973"/>
            <a:ext cx="7561263" cy="315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64726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Cognitive interviewing</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pPr marL="0" indent="0" algn="ctr">
              <a:buNone/>
            </a:pPr>
            <a:r>
              <a:rPr lang="en-GB" dirty="0" smtClean="0">
                <a:solidFill>
                  <a:schemeClr val="accent6">
                    <a:lumMod val="50000"/>
                  </a:schemeClr>
                </a:solidFill>
              </a:rPr>
              <a:t>The </a:t>
            </a:r>
            <a:r>
              <a:rPr lang="en-GB" b="1" i="1" dirty="0" smtClean="0">
                <a:solidFill>
                  <a:schemeClr val="accent6">
                    <a:lumMod val="50000"/>
                  </a:schemeClr>
                </a:solidFill>
              </a:rPr>
              <a:t>enhanced cognitive interview </a:t>
            </a:r>
            <a:r>
              <a:rPr lang="en-GB" dirty="0" smtClean="0">
                <a:solidFill>
                  <a:schemeClr val="accent6">
                    <a:lumMod val="50000"/>
                  </a:schemeClr>
                </a:solidFill>
              </a:rPr>
              <a:t>(Fisher et al., 1987)</a:t>
            </a:r>
            <a:endParaRPr lang="en-GB" b="1" i="1" dirty="0" smtClean="0">
              <a:solidFill>
                <a:schemeClr val="accent6">
                  <a:lumMod val="50000"/>
                </a:schemeClr>
              </a:solidFill>
            </a:endParaRPr>
          </a:p>
          <a:p>
            <a:pPr marL="0" indent="0" algn="ctr">
              <a:buNone/>
            </a:pPr>
            <a:endParaRPr lang="en-GB" b="1" i="1" dirty="0">
              <a:solidFill>
                <a:schemeClr val="accent6">
                  <a:lumMod val="50000"/>
                </a:schemeClr>
              </a:solidFill>
            </a:endParaRPr>
          </a:p>
          <a:p>
            <a:pPr marL="457200" indent="-457200">
              <a:buFont typeface="+mj-lt"/>
              <a:buAutoNum type="arabicPeriod"/>
            </a:pPr>
            <a:r>
              <a:rPr lang="en-GB" dirty="0" smtClean="0">
                <a:solidFill>
                  <a:schemeClr val="accent6">
                    <a:lumMod val="50000"/>
                  </a:schemeClr>
                </a:solidFill>
              </a:rPr>
              <a:t>Rapport building</a:t>
            </a:r>
          </a:p>
          <a:p>
            <a:pPr marL="457200" indent="-457200">
              <a:buFont typeface="+mj-lt"/>
              <a:buAutoNum type="arabicPeriod"/>
            </a:pPr>
            <a:r>
              <a:rPr lang="en-GB" dirty="0" smtClean="0">
                <a:solidFill>
                  <a:schemeClr val="accent6">
                    <a:lumMod val="50000"/>
                  </a:schemeClr>
                </a:solidFill>
              </a:rPr>
              <a:t>Describe the aims of the interview</a:t>
            </a:r>
          </a:p>
          <a:p>
            <a:pPr marL="457200" indent="-457200">
              <a:buFont typeface="+mj-lt"/>
              <a:buAutoNum type="arabicPeriod"/>
            </a:pPr>
            <a:r>
              <a:rPr lang="en-GB" dirty="0" smtClean="0">
                <a:solidFill>
                  <a:schemeClr val="accent6">
                    <a:lumMod val="50000"/>
                  </a:schemeClr>
                </a:solidFill>
              </a:rPr>
              <a:t>Context reinstatement and free recall</a:t>
            </a:r>
          </a:p>
          <a:p>
            <a:pPr marL="457200" indent="-457200">
              <a:buFont typeface="+mj-lt"/>
              <a:buAutoNum type="arabicPeriod"/>
            </a:pPr>
            <a:r>
              <a:rPr lang="en-GB" dirty="0" smtClean="0">
                <a:solidFill>
                  <a:schemeClr val="accent6">
                    <a:lumMod val="50000"/>
                  </a:schemeClr>
                </a:solidFill>
              </a:rPr>
              <a:t>Open questions (cued recall)</a:t>
            </a:r>
          </a:p>
          <a:p>
            <a:pPr marL="457200" indent="-457200">
              <a:buFont typeface="+mj-lt"/>
              <a:buAutoNum type="arabicPeriod"/>
            </a:pPr>
            <a:r>
              <a:rPr lang="en-GB" dirty="0" smtClean="0">
                <a:solidFill>
                  <a:schemeClr val="accent6">
                    <a:lumMod val="50000"/>
                  </a:schemeClr>
                </a:solidFill>
              </a:rPr>
              <a:t>Repeated recall (different orders and perspectives)</a:t>
            </a:r>
          </a:p>
          <a:p>
            <a:pPr marL="457200" indent="-457200">
              <a:buFont typeface="+mj-lt"/>
              <a:buAutoNum type="arabicPeriod"/>
            </a:pPr>
            <a:r>
              <a:rPr lang="en-GB" dirty="0" smtClean="0">
                <a:solidFill>
                  <a:schemeClr val="accent6">
                    <a:lumMod val="50000"/>
                  </a:schemeClr>
                </a:solidFill>
              </a:rPr>
              <a:t>Summary</a:t>
            </a:r>
          </a:p>
          <a:p>
            <a:pPr marL="457200" indent="-457200">
              <a:buFont typeface="+mj-lt"/>
              <a:buAutoNum type="arabicPeriod"/>
            </a:pPr>
            <a:r>
              <a:rPr lang="en-GB" dirty="0" smtClean="0">
                <a:solidFill>
                  <a:schemeClr val="accent6">
                    <a:lumMod val="50000"/>
                  </a:schemeClr>
                </a:solidFill>
              </a:rPr>
              <a:t>Close </a:t>
            </a:r>
            <a:endParaRPr lang="en-GB" dirty="0">
              <a:solidFill>
                <a:schemeClr val="accent6">
                  <a:lumMod val="50000"/>
                </a:schemeClr>
              </a:solidFill>
            </a:endParaRPr>
          </a:p>
        </p:txBody>
      </p:sp>
    </p:spTree>
    <p:extLst>
      <p:ext uri="{BB962C8B-B14F-4D97-AF65-F5344CB8AC3E}">
        <p14:creationId xmlns:p14="http://schemas.microsoft.com/office/powerpoint/2010/main" val="20379821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UK interviewing techniques</a:t>
            </a:r>
            <a:endParaRPr lang="en-GB" sz="3200" b="1" dirty="0">
              <a:solidFill>
                <a:schemeClr val="accent6">
                  <a:lumMod val="50000"/>
                </a:schemeClr>
              </a:solidFill>
            </a:endParaRPr>
          </a:p>
        </p:txBody>
      </p:sp>
      <p:sp>
        <p:nvSpPr>
          <p:cNvPr id="3" name="Content Placeholder 2"/>
          <p:cNvSpPr>
            <a:spLocks noGrp="1"/>
          </p:cNvSpPr>
          <p:nvPr>
            <p:ph idx="1"/>
          </p:nvPr>
        </p:nvSpPr>
        <p:spPr>
          <a:xfrm>
            <a:off x="594360" y="2194560"/>
            <a:ext cx="7955280" cy="1042910"/>
          </a:xfrm>
        </p:spPr>
        <p:txBody>
          <a:bodyPr/>
          <a:lstStyle/>
          <a:p>
            <a:r>
              <a:rPr lang="en-GB" dirty="0" smtClean="0">
                <a:solidFill>
                  <a:schemeClr val="accent6">
                    <a:lumMod val="50000"/>
                  </a:schemeClr>
                </a:solidFill>
              </a:rPr>
              <a:t>PEACE interviewing is used by UK police, and this includes components of the enhanced cognitive interview.</a:t>
            </a:r>
          </a:p>
          <a:p>
            <a:endParaRPr lang="en-GB" dirty="0"/>
          </a:p>
          <a:p>
            <a:pPr marL="0" indent="0">
              <a:buNone/>
            </a:pPr>
            <a:endParaRPr lang="en-GB" dirty="0"/>
          </a:p>
        </p:txBody>
      </p:sp>
      <p:sp>
        <p:nvSpPr>
          <p:cNvPr id="4" name="Rectangle 3"/>
          <p:cNvSpPr/>
          <p:nvPr/>
        </p:nvSpPr>
        <p:spPr>
          <a:xfrm>
            <a:off x="2171700" y="3093541"/>
            <a:ext cx="585417" cy="3170099"/>
          </a:xfrm>
          <a:prstGeom prst="rect">
            <a:avLst/>
          </a:prstGeom>
          <a:noFill/>
        </p:spPr>
        <p:txBody>
          <a:bodyPr wrap="none" lIns="91440" tIns="45720" rIns="91440" bIns="45720">
            <a:spAutoFit/>
          </a:bodyPr>
          <a:lstStyle/>
          <a:p>
            <a:pPr algn="ctr"/>
            <a:r>
              <a:rPr lang="en-US" sz="40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P</a:t>
            </a:r>
          </a:p>
          <a:p>
            <a:pPr algn="ctr"/>
            <a:r>
              <a:rPr lang="en-US" sz="40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a:t>
            </a:r>
          </a:p>
          <a:p>
            <a:pPr algn="ctr"/>
            <a:r>
              <a:rPr lang="en-US" sz="40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A</a:t>
            </a:r>
          </a:p>
          <a:p>
            <a:pPr algn="ctr"/>
            <a:r>
              <a:rPr lang="en-US" sz="40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a:t>
            </a:r>
          </a:p>
          <a:p>
            <a:pPr algn="ctr"/>
            <a:r>
              <a:rPr lang="en-US" sz="4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a:t>
            </a:r>
          </a:p>
        </p:txBody>
      </p:sp>
      <p:sp>
        <p:nvSpPr>
          <p:cNvPr id="5" name="TextBox 4"/>
          <p:cNvSpPr txBox="1"/>
          <p:nvPr/>
        </p:nvSpPr>
        <p:spPr>
          <a:xfrm>
            <a:off x="2534694" y="3323969"/>
            <a:ext cx="2932213" cy="369332"/>
          </a:xfrm>
          <a:prstGeom prst="rect">
            <a:avLst/>
          </a:prstGeom>
          <a:noFill/>
        </p:spPr>
        <p:txBody>
          <a:bodyPr wrap="none" rtlCol="0">
            <a:spAutoFit/>
          </a:bodyPr>
          <a:lstStyle/>
          <a:p>
            <a:r>
              <a:rPr lang="en-GB" dirty="0" err="1" smtClean="0"/>
              <a:t>lanning</a:t>
            </a:r>
            <a:r>
              <a:rPr lang="en-GB" dirty="0" smtClean="0"/>
              <a:t> and preparation</a:t>
            </a:r>
            <a:endParaRPr lang="en-GB" dirty="0"/>
          </a:p>
        </p:txBody>
      </p:sp>
      <p:sp>
        <p:nvSpPr>
          <p:cNvPr id="6" name="TextBox 5"/>
          <p:cNvSpPr txBox="1"/>
          <p:nvPr/>
        </p:nvSpPr>
        <p:spPr>
          <a:xfrm>
            <a:off x="2559408" y="3930203"/>
            <a:ext cx="2339102" cy="369332"/>
          </a:xfrm>
          <a:prstGeom prst="rect">
            <a:avLst/>
          </a:prstGeom>
          <a:noFill/>
        </p:spPr>
        <p:txBody>
          <a:bodyPr wrap="none" rtlCol="0">
            <a:spAutoFit/>
          </a:bodyPr>
          <a:lstStyle/>
          <a:p>
            <a:r>
              <a:rPr lang="en-GB" dirty="0" err="1" smtClean="0"/>
              <a:t>ngage</a:t>
            </a:r>
            <a:r>
              <a:rPr lang="en-GB" dirty="0" smtClean="0"/>
              <a:t> and explain</a:t>
            </a:r>
            <a:endParaRPr lang="en-GB" dirty="0"/>
          </a:p>
        </p:txBody>
      </p:sp>
      <p:sp>
        <p:nvSpPr>
          <p:cNvPr id="7" name="TextBox 6"/>
          <p:cNvSpPr txBox="1"/>
          <p:nvPr/>
        </p:nvSpPr>
        <p:spPr>
          <a:xfrm>
            <a:off x="2614069" y="4566202"/>
            <a:ext cx="1058303" cy="369332"/>
          </a:xfrm>
          <a:prstGeom prst="rect">
            <a:avLst/>
          </a:prstGeom>
          <a:noFill/>
        </p:spPr>
        <p:txBody>
          <a:bodyPr wrap="none" rtlCol="0">
            <a:spAutoFit/>
          </a:bodyPr>
          <a:lstStyle/>
          <a:p>
            <a:r>
              <a:rPr lang="en-GB" dirty="0" err="1"/>
              <a:t>c</a:t>
            </a:r>
            <a:r>
              <a:rPr lang="en-GB" dirty="0" err="1" smtClean="0"/>
              <a:t>count</a:t>
            </a:r>
            <a:r>
              <a:rPr lang="en-GB" dirty="0" smtClean="0"/>
              <a:t> </a:t>
            </a:r>
            <a:endParaRPr lang="en-GB" dirty="0"/>
          </a:p>
        </p:txBody>
      </p:sp>
      <p:sp>
        <p:nvSpPr>
          <p:cNvPr id="8" name="TextBox 7"/>
          <p:cNvSpPr txBox="1"/>
          <p:nvPr/>
        </p:nvSpPr>
        <p:spPr>
          <a:xfrm>
            <a:off x="2663497" y="5163764"/>
            <a:ext cx="896399" cy="369332"/>
          </a:xfrm>
          <a:prstGeom prst="rect">
            <a:avLst/>
          </a:prstGeom>
          <a:noFill/>
        </p:spPr>
        <p:txBody>
          <a:bodyPr wrap="none" rtlCol="0">
            <a:spAutoFit/>
          </a:bodyPr>
          <a:lstStyle/>
          <a:p>
            <a:r>
              <a:rPr lang="en-GB" dirty="0" err="1" smtClean="0"/>
              <a:t>losure</a:t>
            </a:r>
            <a:r>
              <a:rPr lang="en-GB" dirty="0" smtClean="0"/>
              <a:t> </a:t>
            </a:r>
            <a:endParaRPr lang="en-GB" dirty="0"/>
          </a:p>
        </p:txBody>
      </p:sp>
      <p:sp>
        <p:nvSpPr>
          <p:cNvPr id="9" name="TextBox 8"/>
          <p:cNvSpPr txBox="1"/>
          <p:nvPr/>
        </p:nvSpPr>
        <p:spPr>
          <a:xfrm>
            <a:off x="2568988" y="5799043"/>
            <a:ext cx="1295547" cy="369332"/>
          </a:xfrm>
          <a:prstGeom prst="rect">
            <a:avLst/>
          </a:prstGeom>
          <a:noFill/>
        </p:spPr>
        <p:txBody>
          <a:bodyPr wrap="none" rtlCol="0">
            <a:spAutoFit/>
          </a:bodyPr>
          <a:lstStyle/>
          <a:p>
            <a:r>
              <a:rPr lang="en-GB" dirty="0" smtClean="0"/>
              <a:t>valuation </a:t>
            </a:r>
            <a:endParaRPr lang="en-GB" dirty="0"/>
          </a:p>
        </p:txBody>
      </p:sp>
    </p:spTree>
    <p:extLst>
      <p:ext uri="{BB962C8B-B14F-4D97-AF65-F5344CB8AC3E}">
        <p14:creationId xmlns:p14="http://schemas.microsoft.com/office/powerpoint/2010/main" val="28899477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solidFill>
                  <a:schemeClr val="accent6">
                    <a:lumMod val="50000"/>
                  </a:schemeClr>
                </a:solidFill>
              </a:rPr>
              <a:t>UK interviewing techniques</a:t>
            </a:r>
            <a:endParaRPr lang="en-GB" sz="3200" b="1" dirty="0">
              <a:solidFill>
                <a:schemeClr val="accent6">
                  <a:lumMod val="50000"/>
                </a:schemeClr>
              </a:solidFill>
            </a:endParaRPr>
          </a:p>
        </p:txBody>
      </p:sp>
      <p:sp>
        <p:nvSpPr>
          <p:cNvPr id="3" name="Content Placeholder 2"/>
          <p:cNvSpPr>
            <a:spLocks noGrp="1"/>
          </p:cNvSpPr>
          <p:nvPr>
            <p:ph idx="1"/>
          </p:nvPr>
        </p:nvSpPr>
        <p:spPr/>
        <p:txBody>
          <a:bodyPr/>
          <a:lstStyle/>
          <a:p>
            <a:r>
              <a:rPr lang="en-GB" dirty="0" smtClean="0">
                <a:solidFill>
                  <a:schemeClr val="accent6">
                    <a:lumMod val="50000"/>
                  </a:schemeClr>
                </a:solidFill>
              </a:rPr>
              <a:t>UK police also use conversational management</a:t>
            </a:r>
          </a:p>
          <a:p>
            <a:endParaRPr lang="en-GB" dirty="0">
              <a:solidFill>
                <a:schemeClr val="accent6">
                  <a:lumMod val="50000"/>
                </a:schemeClr>
              </a:solidFill>
            </a:endParaRPr>
          </a:p>
          <a:p>
            <a:pPr lvl="1"/>
            <a:r>
              <a:rPr lang="en-GB" dirty="0" smtClean="0">
                <a:solidFill>
                  <a:schemeClr val="accent6">
                    <a:lumMod val="50000"/>
                  </a:schemeClr>
                </a:solidFill>
              </a:rPr>
              <a:t>Listening skills;</a:t>
            </a:r>
          </a:p>
          <a:p>
            <a:pPr lvl="1"/>
            <a:r>
              <a:rPr lang="en-GB" dirty="0" smtClean="0">
                <a:solidFill>
                  <a:schemeClr val="accent6">
                    <a:lumMod val="50000"/>
                  </a:schemeClr>
                </a:solidFill>
              </a:rPr>
              <a:t>Portrayal of being interested</a:t>
            </a:r>
          </a:p>
          <a:p>
            <a:pPr lvl="2"/>
            <a:r>
              <a:rPr lang="en-GB" dirty="0" smtClean="0">
                <a:solidFill>
                  <a:schemeClr val="accent6">
                    <a:lumMod val="50000"/>
                  </a:schemeClr>
                </a:solidFill>
              </a:rPr>
              <a:t>Minimal responses</a:t>
            </a:r>
          </a:p>
          <a:p>
            <a:pPr lvl="1"/>
            <a:r>
              <a:rPr lang="en-GB" dirty="0" smtClean="0">
                <a:solidFill>
                  <a:schemeClr val="accent6">
                    <a:lumMod val="50000"/>
                  </a:schemeClr>
                </a:solidFill>
              </a:rPr>
              <a:t>Transferring skills at points</a:t>
            </a:r>
          </a:p>
          <a:p>
            <a:pPr lvl="2"/>
            <a:r>
              <a:rPr lang="en-GB" dirty="0" smtClean="0">
                <a:solidFill>
                  <a:schemeClr val="accent6">
                    <a:lumMod val="50000"/>
                  </a:schemeClr>
                </a:solidFill>
              </a:rPr>
              <a:t>Before and after free recall</a:t>
            </a:r>
          </a:p>
          <a:p>
            <a:pPr lvl="2"/>
            <a:endParaRPr lang="en-GB" dirty="0">
              <a:solidFill>
                <a:schemeClr val="accent6">
                  <a:lumMod val="50000"/>
                </a:schemeClr>
              </a:solidFill>
            </a:endParaRPr>
          </a:p>
          <a:p>
            <a:r>
              <a:rPr lang="en-GB" dirty="0" smtClean="0">
                <a:solidFill>
                  <a:schemeClr val="accent6">
                    <a:lumMod val="50000"/>
                  </a:schemeClr>
                </a:solidFill>
              </a:rPr>
              <a:t>Based on the principle that an interview is a complex conversation between interviewer and eyewitness, and that a behaviour effects another behaviour</a:t>
            </a:r>
            <a:endParaRPr lang="en-GB" dirty="0">
              <a:solidFill>
                <a:schemeClr val="accent6">
                  <a:lumMod val="50000"/>
                </a:schemeClr>
              </a:solidFill>
            </a:endParaRPr>
          </a:p>
        </p:txBody>
      </p:sp>
    </p:spTree>
    <p:extLst>
      <p:ext uri="{BB962C8B-B14F-4D97-AF65-F5344CB8AC3E}">
        <p14:creationId xmlns:p14="http://schemas.microsoft.com/office/powerpoint/2010/main" val="381276756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50329" y="2181482"/>
            <a:ext cx="2817985" cy="3710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19838978"/>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109</TotalTime>
  <Words>1864</Words>
  <Application>Microsoft Office PowerPoint</Application>
  <PresentationFormat>On-screen Show (4:3)</PresentationFormat>
  <Paragraphs>264</Paragraphs>
  <Slides>41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Century Gothic</vt:lpstr>
      <vt:lpstr>Wingdings</vt:lpstr>
      <vt:lpstr>Vapor Trail</vt:lpstr>
      <vt:lpstr>Applied psychology</vt:lpstr>
      <vt:lpstr>eyewitnesses</vt:lpstr>
      <vt:lpstr>eyewitnesses</vt:lpstr>
      <vt:lpstr>Eyewitnesses</vt:lpstr>
      <vt:lpstr>Eyewitness testimony</vt:lpstr>
      <vt:lpstr>Recap: Stages of memory</vt:lpstr>
      <vt:lpstr>Types of eyewitness memory and information ecall</vt:lpstr>
      <vt:lpstr>The accuracy of recall</vt:lpstr>
      <vt:lpstr>The accuracy of recall</vt:lpstr>
      <vt:lpstr>The accuracy of recall</vt:lpstr>
      <vt:lpstr>The accuracy of recall</vt:lpstr>
      <vt:lpstr>Describing faces</vt:lpstr>
      <vt:lpstr>Describing faces</vt:lpstr>
      <vt:lpstr>The accuracy of recall</vt:lpstr>
      <vt:lpstr>Elizabeth Loftus – “How reliable is your memory?”</vt:lpstr>
      <vt:lpstr>The accuracy of recall</vt:lpstr>
      <vt:lpstr>The accuracy of recall</vt:lpstr>
      <vt:lpstr>False memories</vt:lpstr>
      <vt:lpstr>False memories</vt:lpstr>
      <vt:lpstr>False memories</vt:lpstr>
      <vt:lpstr>False memories</vt:lpstr>
      <vt:lpstr>Loftus and Palmer (1974)</vt:lpstr>
      <vt:lpstr>False memories</vt:lpstr>
      <vt:lpstr>False memories</vt:lpstr>
      <vt:lpstr>Misinformation effect</vt:lpstr>
      <vt:lpstr>Misinformation effect</vt:lpstr>
      <vt:lpstr>Misinformation effect results</vt:lpstr>
      <vt:lpstr>EWT</vt:lpstr>
      <vt:lpstr>EWT</vt:lpstr>
      <vt:lpstr>EWT</vt:lpstr>
      <vt:lpstr>Cognitive interviewing</vt:lpstr>
      <vt:lpstr>Cognitive interviewing</vt:lpstr>
      <vt:lpstr>Cognitive interviewing</vt:lpstr>
      <vt:lpstr>Cognitive interviewing</vt:lpstr>
      <vt:lpstr>Cognitive interviewing</vt:lpstr>
      <vt:lpstr>Cognitive interviewing</vt:lpstr>
      <vt:lpstr>PowerPoint Presentation</vt:lpstr>
      <vt:lpstr>Cognitive interviewing</vt:lpstr>
      <vt:lpstr>UK interviewing techniques</vt:lpstr>
      <vt:lpstr>UK interviewing techniques</vt:lpstr>
      <vt:lpstr>Any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Stacey Coleman</dc:creator>
  <cp:lastModifiedBy>Stacey Coleman</cp:lastModifiedBy>
  <cp:revision>3</cp:revision>
  <dcterms:created xsi:type="dcterms:W3CDTF">2018-03-15T13:24:19Z</dcterms:created>
  <dcterms:modified xsi:type="dcterms:W3CDTF">2018-03-15T15:13:49Z</dcterms:modified>
</cp:coreProperties>
</file>