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60" r:id="rId5"/>
    <p:sldId id="261" r:id="rId6"/>
    <p:sldId id="262" r:id="rId7"/>
    <p:sldId id="275" r:id="rId8"/>
    <p:sldId id="277" r:id="rId9"/>
    <p:sldId id="267" r:id="rId10"/>
    <p:sldId id="269"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5" r:id="rId29"/>
    <p:sldId id="268" r:id="rId30"/>
    <p:sldId id="274" r:id="rId31"/>
    <p:sldId id="265" r:id="rId32"/>
    <p:sldId id="25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8" d="100"/>
          <a:sy n="78" d="100"/>
        </p:scale>
        <p:origin x="64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04687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2854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9231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03547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13582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03886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6871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9090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3023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10814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50582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4266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55483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216598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0120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9789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10/22/2018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8818331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a:t>
            </a:r>
            <a:endParaRPr lang="en-GB" dirty="0"/>
          </a:p>
        </p:txBody>
      </p:sp>
      <p:sp>
        <p:nvSpPr>
          <p:cNvPr id="3" name="Subtitle 2"/>
          <p:cNvSpPr>
            <a:spLocks noGrp="1"/>
          </p:cNvSpPr>
          <p:nvPr>
            <p:ph type="subTitle" idx="1"/>
          </p:nvPr>
        </p:nvSpPr>
        <p:spPr/>
        <p:txBody>
          <a:bodyPr/>
          <a:lstStyle/>
          <a:p>
            <a:r>
              <a:rPr lang="en-GB" dirty="0" smtClean="0"/>
              <a:t>Triangulation, Systematic reviews and Ethics</a:t>
            </a:r>
            <a:endParaRPr lang="en-GB" dirty="0"/>
          </a:p>
        </p:txBody>
      </p:sp>
    </p:spTree>
    <p:extLst>
      <p:ext uri="{BB962C8B-B14F-4D97-AF65-F5344CB8AC3E}">
        <p14:creationId xmlns:p14="http://schemas.microsoft.com/office/powerpoint/2010/main" val="1629218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Triangulation</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b="1" cap="none" dirty="0" smtClean="0">
                <a:latin typeface="Arial" panose="020B0604020202020204" pitchFamily="34" charset="0"/>
                <a:cs typeface="Arial" panose="020B0604020202020204" pitchFamily="34" charset="0"/>
              </a:rPr>
              <a:t>What is triangulation?</a:t>
            </a:r>
          </a:p>
          <a:p>
            <a:r>
              <a:rPr lang="en-GB" sz="2400" cap="none" dirty="0" smtClean="0">
                <a:latin typeface="Arial" panose="020B0604020202020204" pitchFamily="34" charset="0"/>
                <a:cs typeface="Arial" panose="020B0604020202020204" pitchFamily="34" charset="0"/>
              </a:rPr>
              <a:t>Triangulation is an approach used within research, </a:t>
            </a:r>
            <a:r>
              <a:rPr lang="en-GB" sz="2400" cap="none" smtClean="0">
                <a:latin typeface="Arial" panose="020B0604020202020204" pitchFamily="34" charset="0"/>
                <a:cs typeface="Arial" panose="020B0604020202020204" pitchFamily="34" charset="0"/>
              </a:rPr>
              <a:t>where </a:t>
            </a:r>
            <a:r>
              <a:rPr lang="en-GB" sz="2400" cap="none" smtClean="0">
                <a:latin typeface="Arial" panose="020B0604020202020204" pitchFamily="34" charset="0"/>
                <a:cs typeface="Arial" panose="020B0604020202020204" pitchFamily="34" charset="0"/>
              </a:rPr>
              <a:t>two </a:t>
            </a:r>
            <a:r>
              <a:rPr lang="en-GB" sz="2400" cap="none" dirty="0" smtClean="0">
                <a:latin typeface="Arial" panose="020B0604020202020204" pitchFamily="34" charset="0"/>
                <a:cs typeface="Arial" panose="020B0604020202020204" pitchFamily="34" charset="0"/>
              </a:rPr>
              <a:t>or more research approach's, data collection method or analysis technique </a:t>
            </a:r>
            <a:r>
              <a:rPr lang="en-GB" sz="2400" dirty="0" smtClean="0">
                <a:latin typeface="Arial" panose="020B0604020202020204" pitchFamily="34" charset="0"/>
                <a:cs typeface="Arial" panose="020B0604020202020204" pitchFamily="34" charset="0"/>
              </a:rPr>
              <a:t>are</a:t>
            </a:r>
            <a:r>
              <a:rPr lang="en-GB" sz="2400" cap="none" dirty="0" smtClean="0">
                <a:latin typeface="Arial" panose="020B0604020202020204" pitchFamily="34" charset="0"/>
                <a:cs typeface="Arial" panose="020B0604020202020204" pitchFamily="34" charset="0"/>
              </a:rPr>
              <a:t> used  within a single study.</a:t>
            </a:r>
          </a:p>
          <a:p>
            <a:r>
              <a:rPr lang="en-GB" sz="2400" dirty="0">
                <a:latin typeface="Arial" panose="020B0604020202020204" pitchFamily="34" charset="0"/>
                <a:cs typeface="Arial" panose="020B0604020202020204" pitchFamily="34" charset="0"/>
              </a:rPr>
              <a:t>T</a:t>
            </a:r>
            <a:r>
              <a:rPr lang="en-GB" sz="2400" cap="none" dirty="0" smtClean="0">
                <a:latin typeface="Arial" panose="020B0604020202020204" pitchFamily="34" charset="0"/>
                <a:cs typeface="Arial" panose="020B0604020202020204" pitchFamily="34" charset="0"/>
              </a:rPr>
              <a:t>riangulation adds to the reliability of the data.</a:t>
            </a:r>
          </a:p>
          <a:p>
            <a:r>
              <a:rPr lang="en-GB" sz="2400" cap="none" dirty="0" smtClean="0">
                <a:latin typeface="Arial" panose="020B0604020202020204" pitchFamily="34" charset="0"/>
                <a:cs typeface="Arial" panose="020B0604020202020204" pitchFamily="34" charset="0"/>
              </a:rPr>
              <a:t>Triangulation is used widely in the search for qualitative data.</a:t>
            </a:r>
          </a:p>
          <a:p>
            <a:r>
              <a:rPr lang="en-GB" sz="2400" cap="none" dirty="0" smtClean="0">
                <a:latin typeface="Arial" panose="020B0604020202020204" pitchFamily="34" charset="0"/>
                <a:cs typeface="Arial" panose="020B0604020202020204" pitchFamily="34" charset="0"/>
              </a:rPr>
              <a:t>Triangulation singles out biases that come from a single method or a single researcher.</a:t>
            </a:r>
          </a:p>
          <a:p>
            <a:r>
              <a:rPr lang="en-GB" sz="2400" cap="none" dirty="0" smtClean="0">
                <a:latin typeface="Arial" panose="020B0604020202020204" pitchFamily="34" charset="0"/>
                <a:cs typeface="Arial" panose="020B0604020202020204" pitchFamily="34" charset="0"/>
              </a:rPr>
              <a:t>Many researches use triangulation to confirm findings and conclusions</a:t>
            </a:r>
            <a:r>
              <a:rPr lang="en-GB" cap="none" dirty="0" smtClean="0">
                <a:latin typeface="Arial" panose="020B0604020202020204" pitchFamily="34" charset="0"/>
                <a:cs typeface="Arial" panose="020B0604020202020204" pitchFamily="34" charset="0"/>
              </a:rPr>
              <a:t>.</a:t>
            </a: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Streubert-Speziale</a:t>
            </a:r>
            <a:r>
              <a:rPr lang="en-GB" sz="1800" cap="none" dirty="0" smtClean="0">
                <a:latin typeface="Arial" panose="020B0604020202020204" pitchFamily="34" charset="0"/>
                <a:cs typeface="Arial" panose="020B0604020202020204" pitchFamily="34" charset="0"/>
              </a:rPr>
              <a:t> et al,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50153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Triangulation</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cap="none" dirty="0" smtClean="0">
                <a:latin typeface="Arial" panose="020B0604020202020204" pitchFamily="34" charset="0"/>
                <a:cs typeface="Arial" panose="020B0604020202020204" pitchFamily="34" charset="0"/>
              </a:rPr>
              <a:t>The term ‘triangulation’ may be used to describe studies that gather data in different ways (data triangulation).</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For accuracy, triangulation often uses both qualitative and quantitative data collection methods. An example of this would be:</a:t>
            </a:r>
          </a:p>
          <a:p>
            <a:pPr>
              <a:buFont typeface="Symbol" panose="05050102010706020507" pitchFamily="18" charset="2"/>
              <a:buChar char=""/>
            </a:pPr>
            <a:r>
              <a:rPr lang="en-GB" sz="2400" cap="none" dirty="0" smtClean="0">
                <a:latin typeface="Arial" panose="020B0604020202020204" pitchFamily="34" charset="0"/>
                <a:cs typeface="Arial" panose="020B0604020202020204" pitchFamily="34" charset="0"/>
              </a:rPr>
              <a:t>Using a questionnaire with open and closed questions to ascertain client use of a new service, this would be followed by focus groups, interviews and analysis of individual diaries.</a:t>
            </a:r>
          </a:p>
          <a:p>
            <a:pPr marL="0" indent="0">
              <a:buNone/>
            </a:pPr>
            <a:endParaRPr lang="en-GB" sz="2400" cap="none" dirty="0">
              <a:latin typeface="Arial" panose="020B0604020202020204" pitchFamily="34" charset="0"/>
              <a:cs typeface="Arial" panose="020B0604020202020204" pitchFamily="34" charset="0"/>
            </a:endParaRPr>
          </a:p>
          <a:p>
            <a:pPr marL="0" indent="0" algn="r">
              <a:buNone/>
            </a:pPr>
            <a:endParaRPr lang="en-GB" sz="18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Moule</a:t>
            </a:r>
            <a:r>
              <a:rPr lang="en-GB" sz="1800" cap="none" dirty="0" smtClean="0">
                <a:latin typeface="Arial" panose="020B0604020202020204" pitchFamily="34" charset="0"/>
                <a:cs typeface="Arial" panose="020B0604020202020204" pitchFamily="34" charset="0"/>
              </a:rPr>
              <a:t> and </a:t>
            </a:r>
            <a:r>
              <a:rPr lang="en-GB" sz="1800" cap="none" dirty="0" err="1" smtClean="0">
                <a:latin typeface="Arial" panose="020B0604020202020204" pitchFamily="34" charset="0"/>
                <a:cs typeface="Arial" panose="020B0604020202020204" pitchFamily="34" charset="0"/>
              </a:rPr>
              <a:t>Hek</a:t>
            </a:r>
            <a:r>
              <a:rPr lang="en-GB" sz="1800" cap="none" dirty="0" smtClean="0">
                <a:latin typeface="Arial" panose="020B0604020202020204" pitchFamily="34" charset="0"/>
                <a:cs typeface="Arial" panose="020B0604020202020204" pitchFamily="34" charset="0"/>
              </a:rPr>
              <a:t>,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6041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Triangulation</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cap="none" dirty="0" smtClean="0">
                <a:latin typeface="Arial" panose="020B0604020202020204" pitchFamily="34" charset="0"/>
                <a:cs typeface="Arial" panose="020B0604020202020204" pitchFamily="34" charset="0"/>
              </a:rPr>
              <a:t>The use of multiple methods of data collection is more commonly seen in heath and social care research.</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The main aim of triangulation is that each of the different techniques used, produces data that corresponds.</a:t>
            </a:r>
          </a:p>
          <a:p>
            <a:pPr marL="0" indent="0">
              <a:buNone/>
            </a:pPr>
            <a:endParaRPr lang="en-GB" sz="2400" cap="none" dirty="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Triangulation adds precision, richness and depth into the research that has been undertaken and to the data that has been gathered.</a:t>
            </a:r>
            <a:endParaRPr lang="en-GB" sz="2400" cap="none" dirty="0">
              <a:latin typeface="Arial" panose="020B0604020202020204" pitchFamily="34" charset="0"/>
              <a:cs typeface="Arial" panose="020B0604020202020204" pitchFamily="34" charset="0"/>
            </a:endParaRP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endParaRPr lang="en-GB" sz="24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Moule</a:t>
            </a:r>
            <a:r>
              <a:rPr lang="en-GB" sz="1800" cap="none" dirty="0" smtClean="0">
                <a:latin typeface="Arial" panose="020B0604020202020204" pitchFamily="34" charset="0"/>
                <a:cs typeface="Arial" panose="020B0604020202020204" pitchFamily="34" charset="0"/>
              </a:rPr>
              <a:t> and </a:t>
            </a:r>
            <a:r>
              <a:rPr lang="en-GB" sz="1800" cap="none" dirty="0" err="1" smtClean="0">
                <a:latin typeface="Arial" panose="020B0604020202020204" pitchFamily="34" charset="0"/>
                <a:cs typeface="Arial" panose="020B0604020202020204" pitchFamily="34" charset="0"/>
              </a:rPr>
              <a:t>Hek</a:t>
            </a:r>
            <a:r>
              <a:rPr lang="en-GB" sz="1800" cap="none" dirty="0" smtClean="0">
                <a:latin typeface="Arial" panose="020B0604020202020204" pitchFamily="34" charset="0"/>
                <a:cs typeface="Arial" panose="020B0604020202020204" pitchFamily="34" charset="0"/>
              </a:rPr>
              <a:t>, 2011 and McMurray, 2004).</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69416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Systematic Reviews</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cap="none" dirty="0" smtClean="0">
                <a:latin typeface="Arial" panose="020B0604020202020204" pitchFamily="34" charset="0"/>
                <a:cs typeface="Arial" panose="020B0604020202020204" pitchFamily="34" charset="0"/>
              </a:rPr>
              <a:t>A systematic review answers  a defined research question by gathering and summarising empirical evidence for a particular subject.</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Systematic reviews is a review of literature, and allows the researcher to explore all types of research including published and unpublished documents. </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Systematic reviews are often required as part of all degree types where there is a substantive research question, several studies have already been conducted or if there is an uncertainty about the results.</a:t>
            </a:r>
          </a:p>
          <a:p>
            <a:pPr marL="0" indent="0">
              <a:buNone/>
            </a:pPr>
            <a:endParaRPr lang="en-GB" sz="24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(Centre for Cognitive Ageing and Cognitive Epidemiology, ND).</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50033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Systematic Reviews</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cap="none" dirty="0" smtClean="0">
                <a:latin typeface="Arial" panose="020B0604020202020204" pitchFamily="34" charset="0"/>
                <a:cs typeface="Arial" panose="020B0604020202020204" pitchFamily="34" charset="0"/>
              </a:rPr>
              <a:t>The purpose of systematic reviews is to research syntheses to generate a trustworthy picture of the topic in question. </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Key terms:</a:t>
            </a:r>
          </a:p>
          <a:p>
            <a:r>
              <a:rPr lang="en-GB" sz="2400" cap="none" dirty="0" smtClean="0">
                <a:latin typeface="Arial" panose="020B0604020202020204" pitchFamily="34" charset="0"/>
                <a:cs typeface="Arial" panose="020B0604020202020204" pitchFamily="34" charset="0"/>
              </a:rPr>
              <a:t>Systematic – undertaken according to a fixed plan or system or method.</a:t>
            </a:r>
          </a:p>
          <a:p>
            <a:r>
              <a:rPr lang="en-GB" sz="2400" cap="none" dirty="0" smtClean="0">
                <a:latin typeface="Arial" panose="020B0604020202020204" pitchFamily="34" charset="0"/>
                <a:cs typeface="Arial" panose="020B0604020202020204" pitchFamily="34" charset="0"/>
              </a:rPr>
              <a:t>Review – A critical appraisal and analysis</a:t>
            </a:r>
          </a:p>
          <a:p>
            <a:pPr marL="0" indent="0">
              <a:buNone/>
            </a:pPr>
            <a:r>
              <a:rPr lang="en-GB" sz="2400" cap="none" dirty="0" smtClean="0">
                <a:latin typeface="Arial" panose="020B0604020202020204" pitchFamily="34" charset="0"/>
                <a:cs typeface="Arial" panose="020B0604020202020204" pitchFamily="34" charset="0"/>
              </a:rPr>
              <a:t> </a:t>
            </a:r>
          </a:p>
          <a:p>
            <a:pPr marL="0" indent="0">
              <a:buNone/>
            </a:pPr>
            <a:r>
              <a:rPr lang="en-GB" sz="2400" cap="none" dirty="0" smtClean="0">
                <a:latin typeface="Arial" panose="020B0604020202020204" pitchFamily="34" charset="0"/>
                <a:cs typeface="Arial" panose="020B0604020202020204" pitchFamily="34" charset="0"/>
              </a:rPr>
              <a:t>The main aim of a systematic review is applying the same standards as primary research.  </a:t>
            </a:r>
          </a:p>
          <a:p>
            <a:pPr marL="0" indent="0">
              <a:buNone/>
            </a:pPr>
            <a:endParaRPr lang="en-GB" sz="24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a:latin typeface="Arial" panose="020B0604020202020204" pitchFamily="34" charset="0"/>
                <a:cs typeface="Arial" panose="020B0604020202020204" pitchFamily="34" charset="0"/>
              </a:rPr>
              <a:t>Centre for Cognitive Ageing and Cognitive Epidemiology, ND</a:t>
            </a:r>
            <a:r>
              <a:rPr lang="en-GB" sz="1800" cap="none" dirty="0" smtClean="0">
                <a:latin typeface="Arial" panose="020B0604020202020204" pitchFamily="34" charset="0"/>
                <a:cs typeface="Arial" panose="020B0604020202020204" pitchFamily="34" charset="0"/>
              </a:rPr>
              <a:t>).</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0821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334" y="609599"/>
            <a:ext cx="8596668" cy="4744995"/>
          </a:xfrm>
        </p:spPr>
        <p:txBody>
          <a:bodyPr/>
          <a:lstStyle/>
          <a:p>
            <a:pPr>
              <a:defRPr/>
            </a:pPr>
            <a:r>
              <a:rPr lang="en-GB" dirty="0" smtClean="0"/>
              <a:t>Ethics</a:t>
            </a:r>
            <a:endParaRPr lang="en-GB" dirty="0"/>
          </a:p>
        </p:txBody>
      </p:sp>
      <p:sp>
        <p:nvSpPr>
          <p:cNvPr id="12290" name="Content Placeholder 1"/>
          <p:cNvSpPr>
            <a:spLocks noGrp="1"/>
          </p:cNvSpPr>
          <p:nvPr>
            <p:ph idx="1"/>
          </p:nvPr>
        </p:nvSpPr>
        <p:spPr>
          <a:xfrm>
            <a:off x="832022" y="1481138"/>
            <a:ext cx="9378778" cy="4525962"/>
          </a:xfrm>
          <a:prstGeom prst="rect">
            <a:avLst/>
          </a:prstGeom>
        </p:spPr>
        <p:txBody>
          <a:bodyPr/>
          <a:lstStyle/>
          <a:p>
            <a:endParaRPr lang="en-GB" altLang="en-US" dirty="0" smtClean="0"/>
          </a:p>
          <a:p>
            <a:endParaRPr lang="en-GB" altLang="en-US" dirty="0" smtClean="0"/>
          </a:p>
          <a:p>
            <a:r>
              <a:rPr lang="en-GB" altLang="en-US" dirty="0" smtClean="0"/>
              <a:t>Ethics permeate all that we do in HSC/nursing.</a:t>
            </a:r>
          </a:p>
          <a:p>
            <a:r>
              <a:rPr lang="en-GB" altLang="en-US" dirty="0" smtClean="0"/>
              <a:t>It is a requirement of nursing practice that we act in ways that are ethical and to take into account the rights of the people we care for. (In line with the NMC competency framework and NMC’s code 2015)</a:t>
            </a:r>
          </a:p>
        </p:txBody>
      </p:sp>
    </p:spTree>
    <p:extLst>
      <p:ext uri="{BB962C8B-B14F-4D97-AF65-F5344CB8AC3E}">
        <p14:creationId xmlns:p14="http://schemas.microsoft.com/office/powerpoint/2010/main" val="23506255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defRPr/>
            </a:pPr>
            <a:r>
              <a:rPr lang="en-GB" smtClean="0"/>
              <a:t>Definitions</a:t>
            </a:r>
            <a:endParaRPr lang="en-US" smtClean="0"/>
          </a:p>
        </p:txBody>
      </p:sp>
      <p:sp>
        <p:nvSpPr>
          <p:cNvPr id="14338" name="Rectangle 3"/>
          <p:cNvSpPr>
            <a:spLocks noGrp="1" noChangeArrowheads="1"/>
          </p:cNvSpPr>
          <p:nvPr>
            <p:ph idx="1"/>
          </p:nvPr>
        </p:nvSpPr>
        <p:spPr>
          <a:xfrm>
            <a:off x="1054443" y="1481138"/>
            <a:ext cx="9156357" cy="4525962"/>
          </a:xfrm>
          <a:prstGeom prst="rect">
            <a:avLst/>
          </a:prstGeom>
        </p:spPr>
        <p:txBody>
          <a:bodyPr/>
          <a:lstStyle/>
          <a:p>
            <a:pPr eaLnBrk="1" hangingPunct="1"/>
            <a:r>
              <a:rPr lang="en-GB" altLang="en-US" sz="2800" dirty="0"/>
              <a:t>‘Research’ is defined as any form of disciplined inquiry that aims to contribute to a body of knowledge or theory.</a:t>
            </a:r>
          </a:p>
          <a:p>
            <a:pPr eaLnBrk="1" hangingPunct="1"/>
            <a:r>
              <a:rPr lang="en-GB" altLang="en-US" sz="2800" dirty="0"/>
              <a:t>‘Research ethics’ refers to the moral principles guiding research, from its inception through to completion and publication of results and beyond – for example, the looking after of data and physical samples after the research has been published.</a:t>
            </a:r>
          </a:p>
        </p:txBody>
      </p:sp>
    </p:spTree>
    <p:extLst>
      <p:ext uri="{BB962C8B-B14F-4D97-AF65-F5344CB8AC3E}">
        <p14:creationId xmlns:p14="http://schemas.microsoft.com/office/powerpoint/2010/main" val="34201336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600" cap="none" dirty="0" smtClean="0">
                <a:latin typeface="Arial" panose="020B0604020202020204" pitchFamily="34" charset="0"/>
                <a:cs typeface="Arial" panose="020B0604020202020204" pitchFamily="34" charset="0"/>
              </a:rPr>
              <a:t>Ethics are set in place to ensure that the participant taking part has their rights, well-being, safety and dignity fully protected, this is because the research carried out is usually to obtain information about the participant.</a:t>
            </a:r>
          </a:p>
          <a:p>
            <a:pPr marL="0" indent="0">
              <a:buNone/>
            </a:pPr>
            <a:r>
              <a:rPr lang="en-GB" sz="2600" cap="none" dirty="0" smtClean="0">
                <a:latin typeface="Arial" panose="020B0604020202020204" pitchFamily="34" charset="0"/>
                <a:cs typeface="Arial" panose="020B0604020202020204" pitchFamily="34" charset="0"/>
              </a:rPr>
              <a:t>Gaining ethical approval is a time consuming process, and there are times when researchers have their ethics proposal rejected. A rejected application may be simply because the researcher has not included enough information for ethical approval.</a:t>
            </a:r>
          </a:p>
          <a:p>
            <a:pPr marL="0" indent="0">
              <a:buNone/>
            </a:pPr>
            <a:endParaRPr lang="en-GB" sz="2400" cap="none" dirty="0" smtClean="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Remenyi</a:t>
            </a:r>
            <a:r>
              <a:rPr lang="en-GB" sz="1800" cap="none" dirty="0" smtClean="0">
                <a:latin typeface="Arial" panose="020B0604020202020204" pitchFamily="34" charset="0"/>
                <a:cs typeface="Arial" panose="020B0604020202020204" pitchFamily="34" charset="0"/>
              </a:rPr>
              <a:t> et al,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5723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600" dirty="0">
                <a:latin typeface="Arial" panose="020B0604020202020204" pitchFamily="34" charset="0"/>
                <a:cs typeface="Arial" panose="020B0604020202020204" pitchFamily="34" charset="0"/>
              </a:rPr>
              <a:t>R</a:t>
            </a:r>
            <a:r>
              <a:rPr lang="en-GB" sz="2600" cap="none" dirty="0" smtClean="0">
                <a:latin typeface="Arial" panose="020B0604020202020204" pitchFamily="34" charset="0"/>
                <a:cs typeface="Arial" panose="020B0604020202020204" pitchFamily="34" charset="0"/>
              </a:rPr>
              <a:t>esearchers follow are British Educational Research Association (BERA).</a:t>
            </a:r>
            <a:endParaRPr lang="en-GB" sz="2600" cap="none" dirty="0">
              <a:latin typeface="Arial" panose="020B0604020202020204" pitchFamily="34" charset="0"/>
              <a:cs typeface="Arial" panose="020B0604020202020204" pitchFamily="34" charset="0"/>
            </a:endParaRPr>
          </a:p>
          <a:p>
            <a:pPr marL="0" indent="0">
              <a:buNone/>
            </a:pPr>
            <a:r>
              <a:rPr lang="en-GB" sz="2600" cap="none" dirty="0">
                <a:latin typeface="Arial" panose="020B0604020202020204" pitchFamily="34" charset="0"/>
                <a:cs typeface="Arial" panose="020B0604020202020204" pitchFamily="34" charset="0"/>
              </a:rPr>
              <a:t>BERA strives to be inclusive of the diversity of educational research and scholarship and welcomes members from a wide range of disciplinary </a:t>
            </a:r>
            <a:r>
              <a:rPr lang="en-GB" sz="2600" cap="none" dirty="0" smtClean="0">
                <a:latin typeface="Arial" panose="020B0604020202020204" pitchFamily="34" charset="0"/>
                <a:cs typeface="Arial" panose="020B0604020202020204" pitchFamily="34" charset="0"/>
              </a:rPr>
              <a:t>backgrounds.</a:t>
            </a:r>
            <a:endParaRPr lang="en-GB" sz="26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Remenyi</a:t>
            </a:r>
            <a:r>
              <a:rPr lang="en-GB" sz="1800" cap="none" dirty="0" smtClean="0">
                <a:latin typeface="Arial" panose="020B0604020202020204" pitchFamily="34" charset="0"/>
                <a:cs typeface="Arial" panose="020B0604020202020204" pitchFamily="34" charset="0"/>
              </a:rPr>
              <a:t> et al,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0270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p:txBody>
          <a:bodyPr/>
          <a:lstStyle/>
          <a:p>
            <a:pPr eaLnBrk="1" hangingPunct="1"/>
            <a:r>
              <a:rPr lang="en-GB" altLang="en-US" smtClean="0"/>
              <a:t>Ethics are the rules governing good or bad practice in research.</a:t>
            </a:r>
          </a:p>
          <a:p>
            <a:pPr eaLnBrk="1" hangingPunct="1"/>
            <a:r>
              <a:rPr lang="en-GB" altLang="en-US" smtClean="0"/>
              <a:t>The researcher has responsibility to anyone participating in the study, not to invade their privacy unnecessarily or without their specific direction or permission.</a:t>
            </a:r>
            <a:endParaRPr lang="en-US" altLang="en-US" smtClean="0"/>
          </a:p>
        </p:txBody>
      </p:sp>
      <p:sp>
        <p:nvSpPr>
          <p:cNvPr id="6146" name="Rectangle 2"/>
          <p:cNvSpPr>
            <a:spLocks noGrp="1" noChangeArrowheads="1"/>
          </p:cNvSpPr>
          <p:nvPr>
            <p:ph type="title"/>
          </p:nvPr>
        </p:nvSpPr>
        <p:spPr/>
        <p:txBody>
          <a:bodyPr/>
          <a:lstStyle/>
          <a:p>
            <a:pPr>
              <a:defRPr/>
            </a:pPr>
            <a:r>
              <a:rPr lang="en-GB"/>
              <a:t>Ethical Considerations in Research</a:t>
            </a:r>
            <a:endParaRPr lang="en-US"/>
          </a:p>
        </p:txBody>
      </p:sp>
    </p:spTree>
    <p:extLst>
      <p:ext uri="{BB962C8B-B14F-4D97-AF65-F5344CB8AC3E}">
        <p14:creationId xmlns:p14="http://schemas.microsoft.com/office/powerpoint/2010/main" val="34289222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p:txBody>
          <a:bodyPr/>
          <a:lstStyle/>
          <a:p>
            <a:pPr eaLnBrk="1" hangingPunct="1"/>
            <a:r>
              <a:rPr lang="en-GB" altLang="en-US" sz="2800"/>
              <a:t>Ethics is particularly important if the research is likely to involve sensitive aspects of participants lives.</a:t>
            </a:r>
          </a:p>
          <a:p>
            <a:pPr eaLnBrk="1" hangingPunct="1"/>
            <a:r>
              <a:rPr lang="en-GB" altLang="en-US" sz="2800"/>
              <a:t>What may be acceptable to one person could be of a sensitive and difficult nature for another.</a:t>
            </a:r>
          </a:p>
          <a:p>
            <a:pPr eaLnBrk="1" hangingPunct="1"/>
            <a:r>
              <a:rPr lang="en-GB" altLang="en-US" sz="2800"/>
              <a:t>Research may be deemed unethical if there is a lack of consideration of people’s feelings and the consequences for participants.</a:t>
            </a:r>
            <a:endParaRPr lang="en-US" altLang="en-US" sz="2800"/>
          </a:p>
        </p:txBody>
      </p:sp>
      <p:sp>
        <p:nvSpPr>
          <p:cNvPr id="7170" name="Rectangle 2"/>
          <p:cNvSpPr>
            <a:spLocks noGrp="1" noChangeArrowheads="1"/>
          </p:cNvSpPr>
          <p:nvPr>
            <p:ph type="title"/>
          </p:nvPr>
        </p:nvSpPr>
        <p:spPr/>
        <p:txBody>
          <a:bodyPr/>
          <a:lstStyle/>
          <a:p>
            <a:pPr>
              <a:defRPr/>
            </a:pPr>
            <a:r>
              <a:rPr lang="en-GB"/>
              <a:t>Ethical Considerations in Research</a:t>
            </a:r>
            <a:endParaRPr lang="en-US"/>
          </a:p>
        </p:txBody>
      </p:sp>
    </p:spTree>
    <p:extLst>
      <p:ext uri="{BB962C8B-B14F-4D97-AF65-F5344CB8AC3E}">
        <p14:creationId xmlns:p14="http://schemas.microsoft.com/office/powerpoint/2010/main" val="30943963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p:txBody>
          <a:bodyPr>
            <a:normAutofit lnSpcReduction="10000"/>
          </a:bodyPr>
          <a:lstStyle/>
          <a:p>
            <a:pPr eaLnBrk="1" hangingPunct="1">
              <a:buFont typeface="Wingdings" panose="05000000000000000000" pitchFamily="2" charset="2"/>
              <a:buNone/>
            </a:pPr>
            <a:r>
              <a:rPr lang="en-GB" altLang="en-US" sz="2800"/>
              <a:t>The following research would normally be</a:t>
            </a:r>
          </a:p>
          <a:p>
            <a:pPr eaLnBrk="1" hangingPunct="1">
              <a:buFont typeface="Wingdings" panose="05000000000000000000" pitchFamily="2" charset="2"/>
              <a:buNone/>
            </a:pPr>
            <a:r>
              <a:rPr lang="en-GB" altLang="en-US" sz="2800"/>
              <a:t>considered as involving more than minimal </a:t>
            </a:r>
          </a:p>
          <a:p>
            <a:pPr eaLnBrk="1" hangingPunct="1">
              <a:buFont typeface="Wingdings" panose="05000000000000000000" pitchFamily="2" charset="2"/>
              <a:buNone/>
            </a:pPr>
            <a:r>
              <a:rPr lang="en-GB" altLang="en-US" sz="2800"/>
              <a:t>risk:</a:t>
            </a:r>
          </a:p>
          <a:p>
            <a:pPr eaLnBrk="1" hangingPunct="1"/>
            <a:r>
              <a:rPr lang="en-GB" altLang="en-US" sz="2800"/>
              <a:t>research involving vulnerable groups;</a:t>
            </a:r>
          </a:p>
          <a:p>
            <a:pPr lvl="1" eaLnBrk="1" hangingPunct="1"/>
            <a:r>
              <a:rPr lang="en-GB" altLang="en-US" sz="2400"/>
              <a:t>children and young people, </a:t>
            </a:r>
          </a:p>
          <a:p>
            <a:pPr lvl="1" eaLnBrk="1" hangingPunct="1"/>
            <a:r>
              <a:rPr lang="en-GB" altLang="en-US" sz="2400"/>
              <a:t>people with a learning disability or cognitive impairment</a:t>
            </a:r>
          </a:p>
          <a:p>
            <a:pPr lvl="1" eaLnBrk="1" hangingPunct="1"/>
            <a:r>
              <a:rPr lang="en-GB" altLang="en-US" sz="2400"/>
              <a:t>individuals in a dependent or unequal relationship</a:t>
            </a:r>
          </a:p>
          <a:p>
            <a:pPr eaLnBrk="1" hangingPunct="1"/>
            <a:endParaRPr lang="en-GB" altLang="en-US" sz="2800"/>
          </a:p>
        </p:txBody>
      </p:sp>
      <p:sp>
        <p:nvSpPr>
          <p:cNvPr id="8194" name="Rectangle 2"/>
          <p:cNvSpPr>
            <a:spLocks noGrp="1" noChangeArrowheads="1"/>
          </p:cNvSpPr>
          <p:nvPr>
            <p:ph type="title"/>
          </p:nvPr>
        </p:nvSpPr>
        <p:spPr/>
        <p:txBody>
          <a:bodyPr/>
          <a:lstStyle/>
          <a:p>
            <a:pPr>
              <a:defRPr/>
            </a:pPr>
            <a:r>
              <a:rPr lang="en-GB"/>
              <a:t>Ethical Considerations in Research</a:t>
            </a:r>
            <a:endParaRPr lang="en-US"/>
          </a:p>
        </p:txBody>
      </p:sp>
    </p:spTree>
    <p:extLst>
      <p:ext uri="{BB962C8B-B14F-4D97-AF65-F5344CB8AC3E}">
        <p14:creationId xmlns:p14="http://schemas.microsoft.com/office/powerpoint/2010/main" val="41797170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p:txBody>
          <a:bodyPr/>
          <a:lstStyle/>
          <a:p>
            <a:pPr eaLnBrk="1" hangingPunct="1"/>
            <a:r>
              <a:rPr lang="en-GB" altLang="en-US" sz="2800"/>
              <a:t>Research should be designed, reviewed and undertaken to ensure integrity and quality.</a:t>
            </a:r>
          </a:p>
          <a:p>
            <a:pPr eaLnBrk="1" hangingPunct="1"/>
            <a:r>
              <a:rPr lang="en-GB" altLang="en-US" sz="2800"/>
              <a:t>Research staff and subjects must be informed fully about the purpose, methods and intended possible uses of the research, what their participation in the research entails and what risks, if any, are involved. </a:t>
            </a:r>
          </a:p>
          <a:p>
            <a:pPr eaLnBrk="1" hangingPunct="1"/>
            <a:endParaRPr lang="en-GB" altLang="en-US" sz="2800"/>
          </a:p>
        </p:txBody>
      </p:sp>
      <p:sp>
        <p:nvSpPr>
          <p:cNvPr id="10242" name="Rectangle 2"/>
          <p:cNvSpPr>
            <a:spLocks noGrp="1" noChangeArrowheads="1"/>
          </p:cNvSpPr>
          <p:nvPr>
            <p:ph type="title"/>
          </p:nvPr>
        </p:nvSpPr>
        <p:spPr/>
        <p:txBody>
          <a:bodyPr>
            <a:normAutofit/>
          </a:bodyPr>
          <a:lstStyle/>
          <a:p>
            <a:pPr>
              <a:defRPr/>
            </a:pPr>
            <a:r>
              <a:rPr lang="en-GB"/>
              <a:t>Six Key Principles of Ethical Research</a:t>
            </a:r>
          </a:p>
        </p:txBody>
      </p:sp>
    </p:spTree>
    <p:extLst>
      <p:ext uri="{BB962C8B-B14F-4D97-AF65-F5344CB8AC3E}">
        <p14:creationId xmlns:p14="http://schemas.microsoft.com/office/powerpoint/2010/main" val="38417352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descr="Large confetti"/>
          <p:cNvSpPr>
            <a:spLocks noGrp="1" noChangeArrowheads="1"/>
          </p:cNvSpPr>
          <p:nvPr>
            <p:ph type="title"/>
          </p:nvPr>
        </p:nvSpPr>
        <p:spPr/>
        <p:txBody>
          <a:bodyPr/>
          <a:lstStyle/>
          <a:p>
            <a:pPr eaLnBrk="1" hangingPunct="1">
              <a:defRPr/>
            </a:pPr>
            <a:r>
              <a:rPr lang="en-GB" altLang="en-US" smtClean="0">
                <a:latin typeface="Arial" panose="020B0604020202020204" pitchFamily="34" charset="0"/>
              </a:rPr>
              <a:t>Key ethical principles</a:t>
            </a:r>
          </a:p>
        </p:txBody>
      </p:sp>
      <p:sp>
        <p:nvSpPr>
          <p:cNvPr id="19459" name="Rectangle 3"/>
          <p:cNvSpPr>
            <a:spLocks noGrp="1" noChangeArrowheads="1"/>
          </p:cNvSpPr>
          <p:nvPr>
            <p:ph type="body" idx="1"/>
          </p:nvPr>
        </p:nvSpPr>
        <p:spPr/>
        <p:txBody>
          <a:bodyPr/>
          <a:lstStyle/>
          <a:p>
            <a:pPr eaLnBrk="1" hangingPunct="1">
              <a:lnSpc>
                <a:spcPct val="90000"/>
              </a:lnSpc>
            </a:pPr>
            <a:r>
              <a:rPr lang="en-GB" altLang="en-US" sz="3000">
                <a:latin typeface="Arial" panose="020B0604020202020204" pitchFamily="34" charset="0"/>
              </a:rPr>
              <a:t>Most research courses will address following:</a:t>
            </a:r>
          </a:p>
          <a:p>
            <a:pPr lvl="2" eaLnBrk="1" hangingPunct="1">
              <a:lnSpc>
                <a:spcPct val="90000"/>
              </a:lnSpc>
            </a:pPr>
            <a:r>
              <a:rPr lang="en-GB" altLang="en-US" sz="2600">
                <a:latin typeface="Arial" panose="020B0604020202020204" pitchFamily="34" charset="0"/>
              </a:rPr>
              <a:t>Informed consent</a:t>
            </a:r>
          </a:p>
          <a:p>
            <a:pPr lvl="2" eaLnBrk="1" hangingPunct="1">
              <a:lnSpc>
                <a:spcPct val="90000"/>
              </a:lnSpc>
            </a:pPr>
            <a:r>
              <a:rPr lang="en-GB" altLang="en-US" sz="2600">
                <a:latin typeface="Arial" panose="020B0604020202020204" pitchFamily="34" charset="0"/>
              </a:rPr>
              <a:t>Confidentiality</a:t>
            </a:r>
          </a:p>
          <a:p>
            <a:pPr lvl="2" eaLnBrk="1" hangingPunct="1">
              <a:lnSpc>
                <a:spcPct val="90000"/>
              </a:lnSpc>
            </a:pPr>
            <a:r>
              <a:rPr lang="en-GB" altLang="en-US" sz="2600">
                <a:latin typeface="Arial" panose="020B0604020202020204" pitchFamily="34" charset="0"/>
              </a:rPr>
              <a:t>Avoiding harm</a:t>
            </a:r>
          </a:p>
          <a:p>
            <a:pPr lvl="2" eaLnBrk="1" hangingPunct="1">
              <a:lnSpc>
                <a:spcPct val="90000"/>
              </a:lnSpc>
            </a:pPr>
            <a:r>
              <a:rPr lang="en-GB" altLang="en-US" sz="2600">
                <a:latin typeface="Arial" panose="020B0604020202020204" pitchFamily="34" charset="0"/>
              </a:rPr>
              <a:t>Use of deception</a:t>
            </a:r>
          </a:p>
          <a:p>
            <a:pPr lvl="2" eaLnBrk="1" hangingPunct="1">
              <a:lnSpc>
                <a:spcPct val="90000"/>
              </a:lnSpc>
            </a:pPr>
            <a:r>
              <a:rPr lang="en-GB" altLang="en-US" sz="2600">
                <a:latin typeface="Arial" panose="020B0604020202020204" pitchFamily="34" charset="0"/>
              </a:rPr>
              <a:t>Right to withdraw</a:t>
            </a:r>
          </a:p>
        </p:txBody>
      </p:sp>
    </p:spTree>
    <p:extLst>
      <p:ext uri="{BB962C8B-B14F-4D97-AF65-F5344CB8AC3E}">
        <p14:creationId xmlns:p14="http://schemas.microsoft.com/office/powerpoint/2010/main" val="20956063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descr="Large confetti"/>
          <p:cNvSpPr>
            <a:spLocks noGrp="1" noChangeArrowheads="1"/>
          </p:cNvSpPr>
          <p:nvPr>
            <p:ph type="title"/>
          </p:nvPr>
        </p:nvSpPr>
        <p:spPr/>
        <p:txBody>
          <a:bodyPr/>
          <a:lstStyle/>
          <a:p>
            <a:pPr eaLnBrk="1" hangingPunct="1">
              <a:defRPr/>
            </a:pPr>
            <a:r>
              <a:rPr lang="en-GB" altLang="en-US" smtClean="0">
                <a:latin typeface="Arial" panose="020B0604020202020204" pitchFamily="34" charset="0"/>
              </a:rPr>
              <a:t>Informed consent</a:t>
            </a:r>
          </a:p>
        </p:txBody>
      </p:sp>
      <p:sp>
        <p:nvSpPr>
          <p:cNvPr id="20483" name="Rectangle 3"/>
          <p:cNvSpPr>
            <a:spLocks noGrp="1" noChangeArrowheads="1"/>
          </p:cNvSpPr>
          <p:nvPr>
            <p:ph type="body" idx="1"/>
          </p:nvPr>
        </p:nvSpPr>
        <p:spPr/>
        <p:txBody>
          <a:bodyPr/>
          <a:lstStyle/>
          <a:p>
            <a:pPr eaLnBrk="1" hangingPunct="1">
              <a:buFontTx/>
              <a:buNone/>
            </a:pPr>
            <a:endParaRPr lang="en-GB" altLang="en-US" dirty="0" smtClean="0">
              <a:latin typeface="Arial" panose="020B0604020202020204" pitchFamily="34" charset="0"/>
            </a:endParaRPr>
          </a:p>
          <a:p>
            <a:pPr eaLnBrk="1" hangingPunct="1"/>
            <a:r>
              <a:rPr lang="en-GB" altLang="en-US" dirty="0" smtClean="0">
                <a:latin typeface="Arial" panose="020B0604020202020204" pitchFamily="34" charset="0"/>
              </a:rPr>
              <a:t>Should note, though, that for interview studies participants need to give explicit consent to have their words quoted in reports, publications </a:t>
            </a:r>
            <a:r>
              <a:rPr lang="en-GB" altLang="en-US" dirty="0" err="1" smtClean="0">
                <a:latin typeface="Arial" panose="020B0604020202020204" pitchFamily="34" charset="0"/>
              </a:rPr>
              <a:t>etc</a:t>
            </a:r>
            <a:endParaRPr lang="en-GB" altLang="en-US" dirty="0" smtClean="0">
              <a:latin typeface="Arial" panose="020B0604020202020204" pitchFamily="34" charset="0"/>
            </a:endParaRPr>
          </a:p>
          <a:p>
            <a:pPr eaLnBrk="1" hangingPunct="1"/>
            <a:r>
              <a:rPr lang="en-GB" altLang="en-US" dirty="0" smtClean="0">
                <a:latin typeface="Arial" panose="020B0604020202020204" pitchFamily="34" charset="0"/>
              </a:rPr>
              <a:t>Informed consent should be obtained and stated within the research paper</a:t>
            </a:r>
          </a:p>
        </p:txBody>
      </p:sp>
    </p:spTree>
    <p:extLst>
      <p:ext uri="{BB962C8B-B14F-4D97-AF65-F5344CB8AC3E}">
        <p14:creationId xmlns:p14="http://schemas.microsoft.com/office/powerpoint/2010/main" val="28273044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descr="Large confetti"/>
          <p:cNvSpPr>
            <a:spLocks noGrp="1" noChangeArrowheads="1"/>
          </p:cNvSpPr>
          <p:nvPr>
            <p:ph type="title"/>
          </p:nvPr>
        </p:nvSpPr>
        <p:spPr/>
        <p:txBody>
          <a:bodyPr/>
          <a:lstStyle/>
          <a:p>
            <a:pPr eaLnBrk="1" hangingPunct="1">
              <a:defRPr/>
            </a:pPr>
            <a:r>
              <a:rPr lang="en-GB" altLang="en-US" smtClean="0">
                <a:latin typeface="Arial" panose="020B0604020202020204" pitchFamily="34" charset="0"/>
              </a:rPr>
              <a:t>Confidentiality</a:t>
            </a:r>
          </a:p>
        </p:txBody>
      </p:sp>
      <p:sp>
        <p:nvSpPr>
          <p:cNvPr id="21507" name="Rectangle 3"/>
          <p:cNvSpPr>
            <a:spLocks noGrp="1" noChangeArrowheads="1"/>
          </p:cNvSpPr>
          <p:nvPr>
            <p:ph type="body" idx="1"/>
          </p:nvPr>
        </p:nvSpPr>
        <p:spPr/>
        <p:txBody>
          <a:bodyPr/>
          <a:lstStyle/>
          <a:p>
            <a:pPr eaLnBrk="1" hangingPunct="1"/>
            <a:r>
              <a:rPr lang="en-GB" altLang="en-US" sz="2800">
                <a:latin typeface="Arial" panose="020B0604020202020204" pitchFamily="34" charset="0"/>
              </a:rPr>
              <a:t>Access to large amount of personal info can make confidentiality difficult to protect</a:t>
            </a:r>
          </a:p>
          <a:p>
            <a:pPr eaLnBrk="1" hangingPunct="1"/>
            <a:r>
              <a:rPr lang="en-GB" altLang="en-US" sz="2800">
                <a:latin typeface="Arial" panose="020B0604020202020204" pitchFamily="34" charset="0"/>
              </a:rPr>
              <a:t>Use of pseudonyms for people and places may not be enough - may need to further disguise identifying details</a:t>
            </a:r>
          </a:p>
          <a:p>
            <a:pPr eaLnBrk="1" hangingPunct="1"/>
            <a:r>
              <a:rPr lang="en-GB" altLang="en-US" sz="2800">
                <a:latin typeface="Arial" panose="020B0604020202020204" pitchFamily="34" charset="0"/>
              </a:rPr>
              <a:t>Think about anonymity amongst fellow participants and in immediate social environment</a:t>
            </a:r>
          </a:p>
        </p:txBody>
      </p:sp>
    </p:spTree>
    <p:extLst>
      <p:ext uri="{BB962C8B-B14F-4D97-AF65-F5344CB8AC3E}">
        <p14:creationId xmlns:p14="http://schemas.microsoft.com/office/powerpoint/2010/main" val="3086116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descr="Large confetti"/>
          <p:cNvSpPr>
            <a:spLocks noGrp="1" noChangeArrowheads="1"/>
          </p:cNvSpPr>
          <p:nvPr>
            <p:ph type="title"/>
          </p:nvPr>
        </p:nvSpPr>
        <p:spPr/>
        <p:txBody>
          <a:bodyPr/>
          <a:lstStyle/>
          <a:p>
            <a:pPr eaLnBrk="1" hangingPunct="1">
              <a:defRPr/>
            </a:pPr>
            <a:r>
              <a:rPr lang="en-GB" altLang="en-US" smtClean="0">
                <a:latin typeface="Arial" panose="020B0604020202020204" pitchFamily="34" charset="0"/>
              </a:rPr>
              <a:t>Avoiding harm</a:t>
            </a:r>
          </a:p>
        </p:txBody>
      </p:sp>
      <p:sp>
        <p:nvSpPr>
          <p:cNvPr id="22531"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rPr>
              <a:t>Anticipating and responding sensitively to emotional responses of participants</a:t>
            </a:r>
          </a:p>
          <a:p>
            <a:pPr eaLnBrk="1" hangingPunct="1"/>
            <a:r>
              <a:rPr lang="en-GB" altLang="en-US" smtClean="0">
                <a:latin typeface="Arial" panose="020B0604020202020204" pitchFamily="34" charset="0"/>
              </a:rPr>
              <a:t>Participants getting upset is not necessarily ‘harm’, but mishandling by researcher can make it so</a:t>
            </a:r>
          </a:p>
          <a:p>
            <a:pPr eaLnBrk="1" hangingPunct="1"/>
            <a:r>
              <a:rPr lang="en-GB" altLang="en-US" smtClean="0">
                <a:latin typeface="Arial" panose="020B0604020202020204" pitchFamily="34" charset="0"/>
              </a:rPr>
              <a:t>Students also need to be alerted to issues of researcher safety in field work (e.g. interviewing people in own homes)</a:t>
            </a:r>
          </a:p>
        </p:txBody>
      </p:sp>
    </p:spTree>
    <p:extLst>
      <p:ext uri="{BB962C8B-B14F-4D97-AF65-F5344CB8AC3E}">
        <p14:creationId xmlns:p14="http://schemas.microsoft.com/office/powerpoint/2010/main" val="5844098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descr="Large confetti"/>
          <p:cNvSpPr>
            <a:spLocks noGrp="1" noChangeArrowheads="1"/>
          </p:cNvSpPr>
          <p:nvPr>
            <p:ph type="title"/>
          </p:nvPr>
        </p:nvSpPr>
        <p:spPr/>
        <p:txBody>
          <a:bodyPr/>
          <a:lstStyle/>
          <a:p>
            <a:pPr eaLnBrk="1" hangingPunct="1">
              <a:defRPr/>
            </a:pPr>
            <a:r>
              <a:rPr lang="en-GB" altLang="en-US" smtClean="0">
                <a:latin typeface="Arial" panose="020B0604020202020204" pitchFamily="34" charset="0"/>
              </a:rPr>
              <a:t>Use of deception</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sz="2800">
                <a:latin typeface="Arial" panose="020B0604020202020204" pitchFamily="34" charset="0"/>
              </a:rPr>
              <a:t>Would normally expect clear explanation of research as part of process of gaining informed consent</a:t>
            </a:r>
          </a:p>
          <a:p>
            <a:pPr eaLnBrk="1" hangingPunct="1">
              <a:lnSpc>
                <a:spcPct val="90000"/>
              </a:lnSpc>
            </a:pPr>
            <a:r>
              <a:rPr lang="en-GB" altLang="en-US" sz="2800">
                <a:latin typeface="Arial" panose="020B0604020202020204" pitchFamily="34" charset="0"/>
              </a:rPr>
              <a:t>Need to ensure participants are not inadvertently mislead e.g. through use of jargon</a:t>
            </a:r>
          </a:p>
          <a:p>
            <a:pPr eaLnBrk="1" hangingPunct="1">
              <a:lnSpc>
                <a:spcPct val="90000"/>
              </a:lnSpc>
            </a:pPr>
            <a:r>
              <a:rPr lang="en-GB" altLang="en-US" sz="2800">
                <a:latin typeface="Arial" panose="020B0604020202020204" pitchFamily="34" charset="0"/>
              </a:rPr>
              <a:t>Students need to be aware of role conflict issues - e.g not there as a “psychologist” to offer professional advice - even if requested</a:t>
            </a:r>
          </a:p>
          <a:p>
            <a:pPr eaLnBrk="1" hangingPunct="1">
              <a:lnSpc>
                <a:spcPct val="90000"/>
              </a:lnSpc>
            </a:pPr>
            <a:endParaRPr lang="en-GB" altLang="en-US" sz="2800">
              <a:latin typeface="Arial" panose="020B0604020202020204" pitchFamily="34" charset="0"/>
            </a:endParaRPr>
          </a:p>
        </p:txBody>
      </p:sp>
    </p:spTree>
    <p:extLst>
      <p:ext uri="{BB962C8B-B14F-4D97-AF65-F5344CB8AC3E}">
        <p14:creationId xmlns:p14="http://schemas.microsoft.com/office/powerpoint/2010/main" val="18384940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descr="Large confetti"/>
          <p:cNvSpPr>
            <a:spLocks noGrp="1" noChangeArrowheads="1"/>
          </p:cNvSpPr>
          <p:nvPr>
            <p:ph type="title"/>
          </p:nvPr>
        </p:nvSpPr>
        <p:spPr/>
        <p:txBody>
          <a:bodyPr/>
          <a:lstStyle/>
          <a:p>
            <a:pPr eaLnBrk="1" hangingPunct="1">
              <a:defRPr/>
            </a:pPr>
            <a:r>
              <a:rPr lang="en-GB" altLang="en-US" smtClean="0">
                <a:latin typeface="Arial" panose="020B0604020202020204" pitchFamily="34" charset="0"/>
              </a:rPr>
              <a:t>Right to withdraw</a:t>
            </a:r>
          </a:p>
        </p:txBody>
      </p:sp>
      <p:sp>
        <p:nvSpPr>
          <p:cNvPr id="24579"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rPr>
              <a:t>Does not raise especially difficult issues for qualitative research</a:t>
            </a:r>
          </a:p>
          <a:p>
            <a:pPr eaLnBrk="1" hangingPunct="1"/>
            <a:r>
              <a:rPr lang="en-GB" altLang="en-US" smtClean="0">
                <a:latin typeface="Arial" panose="020B0604020202020204" pitchFamily="34" charset="0"/>
              </a:rPr>
              <a:t>Students need to be clear it includes withdrawal from interview (etc) </a:t>
            </a:r>
            <a:r>
              <a:rPr lang="en-GB" altLang="en-US" i="1" smtClean="0">
                <a:latin typeface="Arial" panose="020B0604020202020204" pitchFamily="34" charset="0"/>
              </a:rPr>
              <a:t>and</a:t>
            </a:r>
            <a:r>
              <a:rPr lang="en-GB" altLang="en-US" smtClean="0">
                <a:latin typeface="Arial" panose="020B0604020202020204" pitchFamily="34" charset="0"/>
              </a:rPr>
              <a:t> withdrawal of data after collection and analysis</a:t>
            </a:r>
          </a:p>
        </p:txBody>
      </p:sp>
    </p:spTree>
    <p:extLst>
      <p:ext uri="{BB962C8B-B14F-4D97-AF65-F5344CB8AC3E}">
        <p14:creationId xmlns:p14="http://schemas.microsoft.com/office/powerpoint/2010/main" val="2329868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descr="Large confetti"/>
          <p:cNvSpPr>
            <a:spLocks noGrp="1" noChangeArrowheads="1"/>
          </p:cNvSpPr>
          <p:nvPr>
            <p:ph type="title"/>
          </p:nvPr>
        </p:nvSpPr>
        <p:spPr/>
        <p:txBody>
          <a:bodyPr/>
          <a:lstStyle/>
          <a:p>
            <a:pPr eaLnBrk="1" hangingPunct="1">
              <a:defRPr/>
            </a:pPr>
            <a:r>
              <a:rPr lang="en-US" altLang="en-US" smtClean="0"/>
              <a:t>Safeguarding information</a:t>
            </a:r>
          </a:p>
        </p:txBody>
      </p:sp>
      <p:sp>
        <p:nvSpPr>
          <p:cNvPr id="25603" name="Rectangle 3"/>
          <p:cNvSpPr>
            <a:spLocks noGrp="1" noChangeArrowheads="1"/>
          </p:cNvSpPr>
          <p:nvPr>
            <p:ph type="body" idx="1"/>
          </p:nvPr>
        </p:nvSpPr>
        <p:spPr>
          <a:xfrm>
            <a:off x="436605" y="2017713"/>
            <a:ext cx="10042483" cy="4114800"/>
          </a:xfrm>
        </p:spPr>
        <p:txBody>
          <a:bodyPr/>
          <a:lstStyle/>
          <a:p>
            <a:pPr eaLnBrk="1" hangingPunct="1">
              <a:lnSpc>
                <a:spcPct val="90000"/>
              </a:lnSpc>
            </a:pPr>
            <a:r>
              <a:rPr lang="en-GB" altLang="en-US" sz="2400" dirty="0"/>
              <a:t>Hardly a day goes by that we hear of some scandal relating to the misuse of data, disks being lost or data being accidentally made known to unauthorised individuals or organisations. </a:t>
            </a:r>
          </a:p>
          <a:p>
            <a:pPr eaLnBrk="1" hangingPunct="1">
              <a:lnSpc>
                <a:spcPct val="90000"/>
              </a:lnSpc>
            </a:pPr>
            <a:endParaRPr lang="en-GB" altLang="en-US" sz="2400" dirty="0"/>
          </a:p>
          <a:p>
            <a:pPr eaLnBrk="1" hangingPunct="1">
              <a:lnSpc>
                <a:spcPct val="90000"/>
              </a:lnSpc>
            </a:pPr>
            <a:r>
              <a:rPr lang="en-GB" altLang="en-US" sz="2400" dirty="0"/>
              <a:t>An example of this is the patient information that is held by the NHS. It is easy to see how information that is stored on computers and transferred to other departments, hospitals, GPs, clinics </a:t>
            </a:r>
            <a:r>
              <a:rPr lang="en-GB" altLang="en-US" sz="2400" dirty="0" err="1"/>
              <a:t>etc</a:t>
            </a:r>
            <a:r>
              <a:rPr lang="en-GB" altLang="en-US" sz="2400" dirty="0"/>
              <a:t> might easily become available to individuals or organisations that have no right to that information. </a:t>
            </a:r>
            <a:endParaRPr lang="en-US" altLang="en-US" sz="2400" dirty="0"/>
          </a:p>
        </p:txBody>
      </p:sp>
    </p:spTree>
    <p:extLst>
      <p:ext uri="{BB962C8B-B14F-4D97-AF65-F5344CB8AC3E}">
        <p14:creationId xmlns:p14="http://schemas.microsoft.com/office/powerpoint/2010/main" val="79628807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3"/>
          <p:cNvSpPr>
            <a:spLocks noGrp="1" noChangeArrowheads="1"/>
          </p:cNvSpPr>
          <p:nvPr>
            <p:ph idx="1"/>
          </p:nvPr>
        </p:nvSpPr>
        <p:spPr/>
        <p:txBody>
          <a:bodyPr/>
          <a:lstStyle/>
          <a:p>
            <a:pPr eaLnBrk="1" hangingPunct="1">
              <a:lnSpc>
                <a:spcPct val="80000"/>
              </a:lnSpc>
            </a:pPr>
            <a:r>
              <a:rPr lang="en-GB" altLang="en-US" sz="2800"/>
              <a:t>Research involving deception or which is conducted without participants’ full and informed consent at the time the study is carried out.</a:t>
            </a:r>
          </a:p>
          <a:p>
            <a:pPr eaLnBrk="1" hangingPunct="1">
              <a:lnSpc>
                <a:spcPct val="80000"/>
              </a:lnSpc>
            </a:pPr>
            <a:r>
              <a:rPr lang="en-GB" altLang="en-US" sz="2800"/>
              <a:t>Research involving access to records of personal or confidential information, including genetic or other biological information, concerning identifiable individuals.</a:t>
            </a:r>
          </a:p>
          <a:p>
            <a:pPr eaLnBrk="1" hangingPunct="1">
              <a:lnSpc>
                <a:spcPct val="80000"/>
              </a:lnSpc>
            </a:pPr>
            <a:r>
              <a:rPr lang="en-GB" altLang="en-US" sz="2800"/>
              <a:t>Research which would induce psychological stress, anxiety or humiliation or cause more than minimal pain.</a:t>
            </a:r>
          </a:p>
          <a:p>
            <a:pPr eaLnBrk="1" hangingPunct="1">
              <a:lnSpc>
                <a:spcPct val="80000"/>
              </a:lnSpc>
              <a:buFont typeface="Wingdings" panose="05000000000000000000" pitchFamily="2" charset="2"/>
              <a:buNone/>
            </a:pPr>
            <a:endParaRPr lang="en-GB" altLang="en-US" sz="2800"/>
          </a:p>
        </p:txBody>
      </p:sp>
      <p:sp>
        <p:nvSpPr>
          <p:cNvPr id="12290" name="Rectangle 2"/>
          <p:cNvSpPr>
            <a:spLocks noGrp="1" noChangeArrowheads="1"/>
          </p:cNvSpPr>
          <p:nvPr>
            <p:ph type="title"/>
          </p:nvPr>
        </p:nvSpPr>
        <p:spPr/>
        <p:txBody>
          <a:bodyPr/>
          <a:lstStyle/>
          <a:p>
            <a:pPr>
              <a:defRPr/>
            </a:pPr>
            <a:r>
              <a:rPr lang="en-GB" sz="4000"/>
              <a:t>Examples of Unethical Research</a:t>
            </a:r>
            <a:endParaRPr lang="en-US" sz="4000"/>
          </a:p>
        </p:txBody>
      </p:sp>
    </p:spTree>
    <p:extLst>
      <p:ext uri="{BB962C8B-B14F-4D97-AF65-F5344CB8AC3E}">
        <p14:creationId xmlns:p14="http://schemas.microsoft.com/office/powerpoint/2010/main" val="17434195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3"/>
          <p:cNvSpPr>
            <a:spLocks noGrp="1" noChangeArrowheads="1"/>
          </p:cNvSpPr>
          <p:nvPr>
            <p:ph idx="1"/>
          </p:nvPr>
        </p:nvSpPr>
        <p:spPr/>
        <p:txBody>
          <a:bodyPr/>
          <a:lstStyle/>
          <a:p>
            <a:pPr eaLnBrk="1" hangingPunct="1"/>
            <a:r>
              <a:rPr lang="en-GB" altLang="en-US" sz="2800" dirty="0"/>
              <a:t>Research involving intrusive interventions – for example, the administration of drugs or other substances, </a:t>
            </a:r>
            <a:r>
              <a:rPr lang="en-GB" altLang="en-US" sz="2800" dirty="0" smtClean="0"/>
              <a:t>or </a:t>
            </a:r>
            <a:r>
              <a:rPr lang="en-GB" altLang="en-US" sz="2800" dirty="0"/>
              <a:t>techniques such as hypnotherapy. </a:t>
            </a:r>
          </a:p>
          <a:p>
            <a:pPr eaLnBrk="1" hangingPunct="1"/>
            <a:r>
              <a:rPr lang="en-GB" altLang="en-US" sz="2800" dirty="0"/>
              <a:t>Participants should not encounter such interventions, which may cause them to reveal information which causes concern, in the course of their everyday life.</a:t>
            </a:r>
          </a:p>
          <a:p>
            <a:pPr eaLnBrk="1" hangingPunct="1"/>
            <a:endParaRPr lang="en-GB" altLang="en-US" sz="2800" dirty="0"/>
          </a:p>
        </p:txBody>
      </p:sp>
      <p:sp>
        <p:nvSpPr>
          <p:cNvPr id="13314" name="Rectangle 2"/>
          <p:cNvSpPr>
            <a:spLocks noGrp="1" noChangeArrowheads="1"/>
          </p:cNvSpPr>
          <p:nvPr>
            <p:ph type="title"/>
          </p:nvPr>
        </p:nvSpPr>
        <p:spPr/>
        <p:txBody>
          <a:bodyPr/>
          <a:lstStyle/>
          <a:p>
            <a:pPr>
              <a:defRPr/>
            </a:pPr>
            <a:r>
              <a:rPr lang="en-GB" sz="4000"/>
              <a:t>Examples of Unethical Research</a:t>
            </a:r>
            <a:endParaRPr lang="en-US" sz="4000"/>
          </a:p>
        </p:txBody>
      </p:sp>
    </p:spTree>
    <p:extLst>
      <p:ext uri="{BB962C8B-B14F-4D97-AF65-F5344CB8AC3E}">
        <p14:creationId xmlns:p14="http://schemas.microsoft.com/office/powerpoint/2010/main" val="24684383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sz="2400"/>
              <a:t>When carrying out research the researcher must:</a:t>
            </a:r>
          </a:p>
          <a:p>
            <a:pPr eaLnBrk="1" hangingPunct="1">
              <a:lnSpc>
                <a:spcPct val="90000"/>
              </a:lnSpc>
            </a:pPr>
            <a:r>
              <a:rPr lang="en-GB" altLang="en-US" sz="2400"/>
              <a:t>Obtain voluntary, informed consent of participants.</a:t>
            </a:r>
          </a:p>
          <a:p>
            <a:pPr eaLnBrk="1" hangingPunct="1">
              <a:lnSpc>
                <a:spcPct val="90000"/>
              </a:lnSpc>
            </a:pPr>
            <a:r>
              <a:rPr lang="en-GB" altLang="en-US" sz="2400"/>
              <a:t>Ensure the research is good for society.</a:t>
            </a:r>
          </a:p>
          <a:p>
            <a:pPr eaLnBrk="1" hangingPunct="1">
              <a:lnSpc>
                <a:spcPct val="90000"/>
              </a:lnSpc>
            </a:pPr>
            <a:r>
              <a:rPr lang="en-GB" altLang="en-US" sz="2400"/>
              <a:t>Avoid any physical or mental suffering.</a:t>
            </a:r>
          </a:p>
          <a:p>
            <a:pPr eaLnBrk="1" hangingPunct="1">
              <a:lnSpc>
                <a:spcPct val="90000"/>
              </a:lnSpc>
            </a:pPr>
            <a:r>
              <a:rPr lang="en-GB" altLang="en-US" sz="2400"/>
              <a:t>Assess any potential risks to participants.</a:t>
            </a:r>
          </a:p>
          <a:p>
            <a:pPr eaLnBrk="1" hangingPunct="1">
              <a:lnSpc>
                <a:spcPct val="90000"/>
              </a:lnSpc>
            </a:pPr>
            <a:r>
              <a:rPr lang="en-GB" altLang="en-US" sz="2400"/>
              <a:t>Allow participants to withdraw from the research at any stage of the process.</a:t>
            </a:r>
          </a:p>
          <a:p>
            <a:pPr eaLnBrk="1" hangingPunct="1">
              <a:lnSpc>
                <a:spcPct val="90000"/>
              </a:lnSpc>
            </a:pPr>
            <a:r>
              <a:rPr lang="en-GB" altLang="en-US" sz="2400"/>
              <a:t>Ensure confidentiality of data, and anonymity  relating to participants.</a:t>
            </a:r>
            <a:endParaRPr lang="en-US" altLang="en-US" sz="2400"/>
          </a:p>
        </p:txBody>
      </p:sp>
      <p:sp>
        <p:nvSpPr>
          <p:cNvPr id="15362" name="Rectangle 2"/>
          <p:cNvSpPr>
            <a:spLocks noGrp="1" noChangeArrowheads="1"/>
          </p:cNvSpPr>
          <p:nvPr>
            <p:ph type="title"/>
          </p:nvPr>
        </p:nvSpPr>
        <p:spPr/>
        <p:txBody>
          <a:bodyPr/>
          <a:lstStyle/>
          <a:p>
            <a:pPr>
              <a:defRPr/>
            </a:pPr>
            <a:r>
              <a:rPr lang="en-GB" smtClean="0"/>
              <a:t>Good Practice</a:t>
            </a:r>
            <a:endParaRPr lang="en-US" smtClean="0"/>
          </a:p>
        </p:txBody>
      </p:sp>
    </p:spTree>
    <p:extLst>
      <p:ext uri="{BB962C8B-B14F-4D97-AF65-F5344CB8AC3E}">
        <p14:creationId xmlns:p14="http://schemas.microsoft.com/office/powerpoint/2010/main" val="22327932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3"/>
          <p:cNvSpPr>
            <a:spLocks noGrp="1" noChangeArrowheads="1"/>
          </p:cNvSpPr>
          <p:nvPr>
            <p:ph idx="1"/>
          </p:nvPr>
        </p:nvSpPr>
        <p:spPr/>
        <p:txBody>
          <a:bodyPr/>
          <a:lstStyle/>
          <a:p>
            <a:pPr eaLnBrk="1" hangingPunct="1"/>
            <a:r>
              <a:rPr lang="en-GB" altLang="en-US" sz="2800"/>
              <a:t>Overall responsibility for ensuring that research is subject to appropriate ethics review and approval lies with the University or research organisation which employs the individual or individuals who conduct the research.</a:t>
            </a:r>
          </a:p>
          <a:p>
            <a:pPr eaLnBrk="1" hangingPunct="1"/>
            <a:r>
              <a:rPr lang="en-GB" altLang="en-US" sz="2800"/>
              <a:t>Some organisations will require approval of research by means of ethics protocol, which will be considered by an ethics committee.</a:t>
            </a:r>
          </a:p>
        </p:txBody>
      </p:sp>
      <p:sp>
        <p:nvSpPr>
          <p:cNvPr id="16386" name="Rectangle 2"/>
          <p:cNvSpPr>
            <a:spLocks noGrp="1" noChangeArrowheads="1"/>
          </p:cNvSpPr>
          <p:nvPr>
            <p:ph type="title"/>
          </p:nvPr>
        </p:nvSpPr>
        <p:spPr/>
        <p:txBody>
          <a:bodyPr/>
          <a:lstStyle/>
          <a:p>
            <a:pPr>
              <a:defRPr/>
            </a:pPr>
            <a:r>
              <a:rPr lang="en-GB"/>
              <a:t>Responsibility For Ethical Research</a:t>
            </a:r>
            <a:endParaRPr lang="en-US"/>
          </a:p>
        </p:txBody>
      </p:sp>
    </p:spTree>
    <p:extLst>
      <p:ext uri="{BB962C8B-B14F-4D97-AF65-F5344CB8AC3E}">
        <p14:creationId xmlns:p14="http://schemas.microsoft.com/office/powerpoint/2010/main" val="13466883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p:txBody>
          <a:bodyPr/>
          <a:lstStyle/>
          <a:p>
            <a:pPr eaLnBrk="1" hangingPunct="1">
              <a:lnSpc>
                <a:spcPct val="90000"/>
              </a:lnSpc>
            </a:pPr>
            <a:r>
              <a:rPr lang="en-GB" altLang="en-US" sz="2400"/>
              <a:t>Seeing children as valuable participants in the research process has come about as a result of legislation and changing sociological perspectives.</a:t>
            </a:r>
          </a:p>
          <a:p>
            <a:pPr eaLnBrk="1" hangingPunct="1">
              <a:lnSpc>
                <a:spcPct val="90000"/>
              </a:lnSpc>
            </a:pPr>
            <a:r>
              <a:rPr lang="en-GB" altLang="en-US" sz="2400"/>
              <a:t>The UN Convention on the Rights of the Child provided a framework for addressing rights relating to children’s care, protection, adequate provision and rights to participation.</a:t>
            </a:r>
          </a:p>
          <a:p>
            <a:pPr eaLnBrk="1" hangingPunct="1">
              <a:lnSpc>
                <a:spcPct val="90000"/>
              </a:lnSpc>
            </a:pPr>
            <a:r>
              <a:rPr lang="en-GB" altLang="en-US" sz="2400"/>
              <a:t>It must be recognised that children are vulnerable, and the child’s right to participate must be balanced against the child’s right to protection from harm.</a:t>
            </a:r>
            <a:endParaRPr lang="en-US" altLang="en-US" sz="2400"/>
          </a:p>
        </p:txBody>
      </p:sp>
      <p:sp>
        <p:nvSpPr>
          <p:cNvPr id="17410" name="Rectangle 2"/>
          <p:cNvSpPr>
            <a:spLocks noGrp="1" noChangeArrowheads="1"/>
          </p:cNvSpPr>
          <p:nvPr>
            <p:ph type="title"/>
          </p:nvPr>
        </p:nvSpPr>
        <p:spPr/>
        <p:txBody>
          <a:bodyPr/>
          <a:lstStyle/>
          <a:p>
            <a:pPr>
              <a:defRPr/>
            </a:pPr>
            <a:r>
              <a:rPr lang="en-GB"/>
              <a:t>Involvement of Children in Research</a:t>
            </a:r>
            <a:endParaRPr lang="en-US"/>
          </a:p>
        </p:txBody>
      </p:sp>
    </p:spTree>
    <p:extLst>
      <p:ext uri="{BB962C8B-B14F-4D97-AF65-F5344CB8AC3E}">
        <p14:creationId xmlns:p14="http://schemas.microsoft.com/office/powerpoint/2010/main" val="21429270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normAutofit lnSpcReduction="10000"/>
          </a:bodyPr>
          <a:lstStyle/>
          <a:p>
            <a:pPr eaLnBrk="1" hangingPunct="1"/>
            <a:r>
              <a:rPr lang="en-GB" altLang="en-US" sz="2800"/>
              <a:t>The Children Bill 2004 recognised the need to ensure that the views and perspectives of children and young people are heard on issues which affect them.</a:t>
            </a:r>
          </a:p>
          <a:p>
            <a:pPr eaLnBrk="1" hangingPunct="1"/>
            <a:r>
              <a:rPr lang="en-GB" altLang="en-US" sz="2800"/>
              <a:t>Children are increasingly regarded as socially competent.</a:t>
            </a:r>
          </a:p>
          <a:p>
            <a:pPr eaLnBrk="1" hangingPunct="1"/>
            <a:r>
              <a:rPr lang="en-GB" altLang="en-US" sz="2800"/>
              <a:t>It is important for researchers to include children’s understandings and experiences in studies which affects children. </a:t>
            </a:r>
            <a:endParaRPr lang="en-US" altLang="en-US" sz="2800"/>
          </a:p>
        </p:txBody>
      </p:sp>
      <p:sp>
        <p:nvSpPr>
          <p:cNvPr id="18434" name="Rectangle 2"/>
          <p:cNvSpPr>
            <a:spLocks noGrp="1" noChangeArrowheads="1"/>
          </p:cNvSpPr>
          <p:nvPr>
            <p:ph type="title"/>
          </p:nvPr>
        </p:nvSpPr>
        <p:spPr/>
        <p:txBody>
          <a:bodyPr/>
          <a:lstStyle/>
          <a:p>
            <a:pPr>
              <a:defRPr/>
            </a:pPr>
            <a:r>
              <a:rPr lang="en-GB"/>
              <a:t>Involvement of Children in Research</a:t>
            </a:r>
            <a:endParaRPr lang="en-US"/>
          </a:p>
        </p:txBody>
      </p:sp>
    </p:spTree>
    <p:extLst>
      <p:ext uri="{BB962C8B-B14F-4D97-AF65-F5344CB8AC3E}">
        <p14:creationId xmlns:p14="http://schemas.microsoft.com/office/powerpoint/2010/main" val="25766041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3"/>
          <p:cNvSpPr>
            <a:spLocks noGrp="1" noChangeArrowheads="1"/>
          </p:cNvSpPr>
          <p:nvPr>
            <p:ph idx="1"/>
          </p:nvPr>
        </p:nvSpPr>
        <p:spPr/>
        <p:txBody>
          <a:bodyPr/>
          <a:lstStyle/>
          <a:p>
            <a:pPr eaLnBrk="1" hangingPunct="1">
              <a:lnSpc>
                <a:spcPct val="90000"/>
              </a:lnSpc>
            </a:pPr>
            <a:r>
              <a:rPr lang="en-GB" altLang="en-US" smtClean="0"/>
              <a:t>Ethics is central to research involving children.</a:t>
            </a:r>
          </a:p>
          <a:p>
            <a:pPr eaLnBrk="1" hangingPunct="1">
              <a:lnSpc>
                <a:spcPct val="90000"/>
              </a:lnSpc>
            </a:pPr>
            <a:r>
              <a:rPr lang="en-GB" altLang="en-US" smtClean="0"/>
              <a:t>Ethics is concerned with the attitude of the researcher.</a:t>
            </a:r>
          </a:p>
          <a:p>
            <a:pPr eaLnBrk="1" hangingPunct="1">
              <a:lnSpc>
                <a:spcPct val="90000"/>
              </a:lnSpc>
            </a:pPr>
            <a:r>
              <a:rPr lang="en-GB" altLang="en-US" smtClean="0"/>
              <a:t>If the researcher respects children’s abilities, the researcher is likely to find appropriate methods to listen to children’s voices.</a:t>
            </a:r>
            <a:endParaRPr lang="en-US" altLang="en-US" smtClean="0"/>
          </a:p>
        </p:txBody>
      </p:sp>
      <p:sp>
        <p:nvSpPr>
          <p:cNvPr id="20482" name="Rectangle 2"/>
          <p:cNvSpPr>
            <a:spLocks noGrp="1" noChangeArrowheads="1"/>
          </p:cNvSpPr>
          <p:nvPr>
            <p:ph type="title"/>
          </p:nvPr>
        </p:nvSpPr>
        <p:spPr/>
        <p:txBody>
          <a:bodyPr/>
          <a:lstStyle/>
          <a:p>
            <a:pPr>
              <a:defRPr/>
            </a:pPr>
            <a:r>
              <a:rPr lang="en-GB"/>
              <a:t>Involvement of Children in Research</a:t>
            </a:r>
            <a:endParaRPr lang="en-US"/>
          </a:p>
        </p:txBody>
      </p:sp>
    </p:spTree>
    <p:extLst>
      <p:ext uri="{BB962C8B-B14F-4D97-AF65-F5344CB8AC3E}">
        <p14:creationId xmlns:p14="http://schemas.microsoft.com/office/powerpoint/2010/main" val="20888983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cap="none" dirty="0" smtClean="0">
                <a:latin typeface="Arial" panose="020B0604020202020204" pitchFamily="34" charset="0"/>
                <a:cs typeface="Arial" panose="020B0604020202020204" pitchFamily="34" charset="0"/>
              </a:rPr>
              <a:t>Some may argue that ethics is not just an exercise for philosophers or intellectuals. It is at the core of everyday life.</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‘We ask ethical questions whenever we think about how we should act. Being ethical is a part of what defines us as human beings. We are rational, thinking, choosing creatures. We all have the capacity to make conscious choices – although we often act out of habit or in line with the views of the crowd. We could all make conscious and conscientious ethical choices if we wanted to’.</a:t>
            </a:r>
          </a:p>
          <a:p>
            <a:pPr marL="0" indent="0" algn="r">
              <a:buNone/>
            </a:pPr>
            <a:r>
              <a:rPr lang="en-GB" sz="1800" cap="none" dirty="0" smtClean="0">
                <a:latin typeface="Arial" panose="020B0604020202020204" pitchFamily="34" charset="0"/>
                <a:cs typeface="Arial" panose="020B0604020202020204" pitchFamily="34" charset="0"/>
              </a:rPr>
              <a:t>(The Ethics Centre, 2018)</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5737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 - Conclusion</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altLang="en-US" sz="2600" cap="none" dirty="0" smtClean="0">
                <a:latin typeface="Arial" panose="020B0604020202020204" pitchFamily="34" charset="0"/>
                <a:cs typeface="Arial" panose="020B0604020202020204" pitchFamily="34" charset="0"/>
              </a:rPr>
              <a:t>The various  codes of practice, guidelines and policies which are frequently provided by academic institutions, departments, hospitals, funding bodies </a:t>
            </a:r>
            <a:r>
              <a:rPr lang="en-GB" altLang="en-US" sz="2600" cap="none" dirty="0" err="1" smtClean="0">
                <a:latin typeface="Arial" panose="020B0604020202020204" pitchFamily="34" charset="0"/>
                <a:cs typeface="Arial" panose="020B0604020202020204" pitchFamily="34" charset="0"/>
              </a:rPr>
              <a:t>etc</a:t>
            </a:r>
            <a:r>
              <a:rPr lang="en-GB" altLang="en-US" sz="2600" cap="none" dirty="0" smtClean="0">
                <a:latin typeface="Arial" panose="020B0604020202020204" pitchFamily="34" charset="0"/>
                <a:cs typeface="Arial" panose="020B0604020202020204" pitchFamily="34" charset="0"/>
              </a:rPr>
              <a:t>, eliminate unethical practice and understandings. </a:t>
            </a:r>
          </a:p>
          <a:p>
            <a:pPr marL="0" indent="0">
              <a:buNone/>
            </a:pPr>
            <a:r>
              <a:rPr lang="en-GB" altLang="en-US" sz="2600" cap="none" dirty="0" smtClean="0">
                <a:latin typeface="Arial" panose="020B0604020202020204" pitchFamily="34" charset="0"/>
                <a:cs typeface="Arial" panose="020B0604020202020204" pitchFamily="34" charset="0"/>
              </a:rPr>
              <a:t>However, though codes and protocols can eliminate unethical practice, no code of practice can resolve all problems, however they do at least clarify some of the major issues in this difficult area.</a:t>
            </a:r>
            <a:endParaRPr lang="en-GB" sz="26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015367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137" y="2344760"/>
            <a:ext cx="10364451" cy="1596177"/>
          </a:xfrm>
        </p:spPr>
        <p:txBody>
          <a:bodyPr/>
          <a:lstStyle/>
          <a:p>
            <a:r>
              <a:rPr lang="en-GB" cap="none" dirty="0" smtClean="0"/>
              <a:t>Any questions?</a:t>
            </a:r>
            <a:endParaRPr lang="en-GB" cap="none" dirty="0"/>
          </a:p>
        </p:txBody>
      </p:sp>
      <p:sp>
        <p:nvSpPr>
          <p:cNvPr id="3" name="Content Placeholder 2"/>
          <p:cNvSpPr>
            <a:spLocks noGrp="1"/>
          </p:cNvSpPr>
          <p:nvPr>
            <p:ph idx="1"/>
          </p:nvPr>
        </p:nvSpPr>
        <p:spPr>
          <a:xfrm>
            <a:off x="875137" y="1352283"/>
            <a:ext cx="10363826" cy="5177306"/>
          </a:xfrm>
        </p:spPr>
        <p:txBody>
          <a:bodyPr>
            <a:normAutofit/>
          </a:bodyPr>
          <a:lstStyle/>
          <a:p>
            <a:pPr marL="0" indent="0">
              <a:buNone/>
            </a:pPr>
            <a:r>
              <a:rPr lang="en-GB" sz="2400" dirty="0" smtClean="0"/>
              <a:t> </a:t>
            </a:r>
            <a:endParaRPr lang="en-GB" sz="2400" cap="none" dirty="0">
              <a:latin typeface="Arial" panose="020B0604020202020204" pitchFamily="34" charset="0"/>
              <a:cs typeface="Arial" panose="020B0604020202020204" pitchFamily="34" charset="0"/>
            </a:endParaRPr>
          </a:p>
          <a:p>
            <a:pPr marL="0" indent="0" algn="r">
              <a:buNone/>
            </a:pPr>
            <a:endParaRPr lang="en-GB"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626252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3774" y="476518"/>
            <a:ext cx="10363826" cy="6143223"/>
          </a:xfrm>
        </p:spPr>
        <p:txBody>
          <a:bodyPr>
            <a:normAutofit fontScale="85000" lnSpcReduction="10000"/>
          </a:bodyPr>
          <a:lstStyle/>
          <a:p>
            <a:pPr marL="0" indent="0">
              <a:buNone/>
            </a:pPr>
            <a:r>
              <a:rPr lang="en-GB" sz="1800" b="1" cap="none" dirty="0" smtClean="0">
                <a:latin typeface="Arial" panose="020B0604020202020204" pitchFamily="34" charset="0"/>
                <a:cs typeface="Arial" panose="020B0604020202020204" pitchFamily="34" charset="0"/>
              </a:rPr>
              <a:t>References</a:t>
            </a:r>
          </a:p>
          <a:p>
            <a:pPr marL="0" indent="0">
              <a:buNone/>
            </a:pPr>
            <a:r>
              <a:rPr lang="en-GB" sz="1800" cap="none" dirty="0" smtClean="0">
                <a:latin typeface="Arial" panose="020B0604020202020204" pitchFamily="34" charset="0"/>
                <a:cs typeface="Arial" panose="020B0604020202020204" pitchFamily="34" charset="0"/>
              </a:rPr>
              <a:t>Best, S. (2013) </a:t>
            </a:r>
            <a:r>
              <a:rPr lang="en-GB" sz="1800" i="1" cap="none" dirty="0" smtClean="0">
                <a:latin typeface="Arial" panose="020B0604020202020204" pitchFamily="34" charset="0"/>
                <a:cs typeface="Arial" panose="020B0604020202020204" pitchFamily="34" charset="0"/>
              </a:rPr>
              <a:t>Understanding and Doing Successful Research: Data Collection and Analysis for the Social Sciences.</a:t>
            </a:r>
            <a:r>
              <a:rPr lang="en-GB" sz="1800" cap="none" dirty="0" smtClean="0">
                <a:latin typeface="Arial" panose="020B0604020202020204" pitchFamily="34" charset="0"/>
                <a:cs typeface="Arial" panose="020B0604020202020204" pitchFamily="34" charset="0"/>
              </a:rPr>
              <a:t> Abingdon: Routledge</a:t>
            </a:r>
          </a:p>
          <a:p>
            <a:pPr marL="0" indent="0">
              <a:buNone/>
            </a:pPr>
            <a:r>
              <a:rPr lang="en-GB" sz="1800" cap="none" dirty="0" smtClean="0">
                <a:latin typeface="Arial" panose="020B0604020202020204" pitchFamily="34" charset="0"/>
                <a:cs typeface="Arial" panose="020B0604020202020204" pitchFamily="34" charset="0"/>
              </a:rPr>
              <a:t>British Educational Research Association (BERA) (2011) </a:t>
            </a:r>
            <a:r>
              <a:rPr lang="en-GB" sz="1800" i="1" cap="none" dirty="0" smtClean="0">
                <a:latin typeface="Arial" panose="020B0604020202020204" pitchFamily="34" charset="0"/>
                <a:cs typeface="Arial" panose="020B0604020202020204" pitchFamily="34" charset="0"/>
              </a:rPr>
              <a:t>Ethical Guidelines for Educational Research. </a:t>
            </a:r>
            <a:r>
              <a:rPr lang="en-GB" sz="1800" cap="none" dirty="0" smtClean="0">
                <a:latin typeface="Arial" panose="020B0604020202020204" pitchFamily="34" charset="0"/>
                <a:cs typeface="Arial" panose="020B0604020202020204" pitchFamily="34" charset="0"/>
              </a:rPr>
              <a:t>London: British Educational Research Association</a:t>
            </a:r>
          </a:p>
          <a:p>
            <a:pPr marL="0" indent="0">
              <a:buNone/>
            </a:pPr>
            <a:r>
              <a:rPr lang="en-GB" sz="1800" cap="none" dirty="0" smtClean="0">
                <a:latin typeface="Arial" panose="020B0604020202020204" pitchFamily="34" charset="0"/>
                <a:cs typeface="Arial" panose="020B0604020202020204" pitchFamily="34" charset="0"/>
              </a:rPr>
              <a:t>British Broadcasting Corporation (BBC) (2014) </a:t>
            </a:r>
            <a:r>
              <a:rPr lang="en-GB" sz="1800" i="1" cap="none" dirty="0" smtClean="0">
                <a:latin typeface="Arial" panose="020B0604020202020204" pitchFamily="34" charset="0"/>
                <a:cs typeface="Arial" panose="020B0604020202020204" pitchFamily="34" charset="0"/>
              </a:rPr>
              <a:t>Ethics: A General Introduction</a:t>
            </a:r>
            <a:r>
              <a:rPr lang="en-GB" sz="1800" cap="none" dirty="0" smtClean="0">
                <a:latin typeface="Arial" panose="020B0604020202020204" pitchFamily="34" charset="0"/>
                <a:cs typeface="Arial" panose="020B0604020202020204" pitchFamily="34" charset="0"/>
              </a:rPr>
              <a:t> [Online] Available At: Http://Www.Bbc.Co.Uk/Ethics/Introduction/Intro_1.Shtml (Accessed17.01.2018)</a:t>
            </a:r>
          </a:p>
          <a:p>
            <a:pPr marL="0" indent="0">
              <a:buNone/>
            </a:pPr>
            <a:r>
              <a:rPr lang="en-GB" sz="1800" cap="none" dirty="0" smtClean="0">
                <a:latin typeface="Arial" panose="020B0604020202020204" pitchFamily="34" charset="0"/>
                <a:cs typeface="Arial" panose="020B0604020202020204" pitchFamily="34" charset="0"/>
              </a:rPr>
              <a:t>British Psychological Society (2018) </a:t>
            </a:r>
            <a:r>
              <a:rPr lang="en-GB" sz="1800" i="1" cap="none" dirty="0" smtClean="0">
                <a:latin typeface="Arial" panose="020B0604020202020204" pitchFamily="34" charset="0"/>
                <a:cs typeface="Arial" panose="020B0604020202020204" pitchFamily="34" charset="0"/>
              </a:rPr>
              <a:t>Code of Ethics and Conduct </a:t>
            </a:r>
            <a:r>
              <a:rPr lang="en-GB" sz="1800" cap="none" dirty="0" smtClean="0">
                <a:latin typeface="Arial" panose="020B0604020202020204" pitchFamily="34" charset="0"/>
                <a:cs typeface="Arial" panose="020B0604020202020204" pitchFamily="34" charset="0"/>
              </a:rPr>
              <a:t>[online</a:t>
            </a:r>
            <a:r>
              <a:rPr lang="en-GB" sz="1800" cap="none" dirty="0">
                <a:latin typeface="Arial" panose="020B0604020202020204" pitchFamily="34" charset="0"/>
                <a:cs typeface="Arial" panose="020B0604020202020204" pitchFamily="34" charset="0"/>
              </a:rPr>
              <a:t>] Available at: https://www.bps.org.uk/sites/beta.bps.org.uk/files/Policy%20-%20Files/Code%20of%20Ethics%20and%20Conduct%20(2009).</a:t>
            </a:r>
            <a:r>
              <a:rPr lang="en-GB" sz="1800" cap="none" dirty="0" smtClean="0">
                <a:latin typeface="Arial" panose="020B0604020202020204" pitchFamily="34" charset="0"/>
                <a:cs typeface="Arial" panose="020B0604020202020204" pitchFamily="34" charset="0"/>
              </a:rPr>
              <a:t>pdf (accessed 17.01.2018)</a:t>
            </a:r>
          </a:p>
          <a:p>
            <a:pPr marL="0" indent="0">
              <a:buNone/>
            </a:pPr>
            <a:r>
              <a:rPr lang="en-GB" sz="1800" cap="none" dirty="0" smtClean="0">
                <a:latin typeface="Arial" panose="020B0604020202020204" pitchFamily="34" charset="0"/>
                <a:cs typeface="Arial" panose="020B0604020202020204" pitchFamily="34" charset="0"/>
              </a:rPr>
              <a:t>Centre For Cognitive Ageing And Cognitive Epidemiology (ND) </a:t>
            </a:r>
            <a:r>
              <a:rPr lang="en-GB" sz="1800" i="1" cap="none" dirty="0" smtClean="0">
                <a:latin typeface="Arial" panose="020B0604020202020204" pitchFamily="34" charset="0"/>
                <a:cs typeface="Arial" panose="020B0604020202020204" pitchFamily="34" charset="0"/>
              </a:rPr>
              <a:t>Systematic Reviews And Meta-analyses: A Step by Step Guide</a:t>
            </a:r>
            <a:r>
              <a:rPr lang="en-GB" sz="1800" cap="none" dirty="0" smtClean="0">
                <a:latin typeface="Arial" panose="020B0604020202020204" pitchFamily="34" charset="0"/>
                <a:cs typeface="Arial" panose="020B0604020202020204" pitchFamily="34" charset="0"/>
              </a:rPr>
              <a:t> [Online] Available At: www.CCACE.Ed.Uk/Research/Software-resources/Systematic-reviews-and-meta-analyses (Accessed 17.01.2018)</a:t>
            </a:r>
          </a:p>
          <a:p>
            <a:pPr marL="0" indent="0">
              <a:buNone/>
            </a:pPr>
            <a:r>
              <a:rPr lang="en-GB" sz="1800" cap="none" dirty="0" err="1" smtClean="0">
                <a:latin typeface="Arial" panose="020B0604020202020204" pitchFamily="34" charset="0"/>
                <a:cs typeface="Arial" panose="020B0604020202020204" pitchFamily="34" charset="0"/>
              </a:rPr>
              <a:t>Mcmurray</a:t>
            </a:r>
            <a:r>
              <a:rPr lang="en-GB" sz="1800" cap="none" dirty="0" smtClean="0">
                <a:latin typeface="Arial" panose="020B0604020202020204" pitchFamily="34" charset="0"/>
                <a:cs typeface="Arial" panose="020B0604020202020204" pitchFamily="34" charset="0"/>
              </a:rPr>
              <a:t>, A. (2004) </a:t>
            </a:r>
            <a:r>
              <a:rPr lang="en-GB" sz="1800" i="1" cap="none" dirty="0" smtClean="0">
                <a:latin typeface="Arial" panose="020B0604020202020204" pitchFamily="34" charset="0"/>
                <a:cs typeface="Arial" panose="020B0604020202020204" pitchFamily="34" charset="0"/>
              </a:rPr>
              <a:t>Research: A Common-sense Approach. </a:t>
            </a:r>
            <a:r>
              <a:rPr lang="en-GB" sz="1800" cap="none" dirty="0" smtClean="0">
                <a:latin typeface="Arial" panose="020B0604020202020204" pitchFamily="34" charset="0"/>
                <a:cs typeface="Arial" panose="020B0604020202020204" pitchFamily="34" charset="0"/>
              </a:rPr>
              <a:t>Victoria, Australia: Thompson Social Science Press</a:t>
            </a:r>
          </a:p>
          <a:p>
            <a:pPr marL="0" indent="0">
              <a:buNone/>
            </a:pPr>
            <a:r>
              <a:rPr lang="en-GB" sz="1800" cap="none" dirty="0" err="1" smtClean="0">
                <a:latin typeface="Arial" panose="020B0604020202020204" pitchFamily="34" charset="0"/>
                <a:cs typeface="Arial" panose="020B0604020202020204" pitchFamily="34" charset="0"/>
              </a:rPr>
              <a:t>Moule</a:t>
            </a:r>
            <a:r>
              <a:rPr lang="en-GB" sz="1800" cap="none" dirty="0" smtClean="0">
                <a:latin typeface="Arial" panose="020B0604020202020204" pitchFamily="34" charset="0"/>
                <a:cs typeface="Arial" panose="020B0604020202020204" pitchFamily="34" charset="0"/>
              </a:rPr>
              <a:t>, P. And </a:t>
            </a:r>
            <a:r>
              <a:rPr lang="en-GB" sz="1800" cap="none" dirty="0" err="1" smtClean="0">
                <a:latin typeface="Arial" panose="020B0604020202020204" pitchFamily="34" charset="0"/>
                <a:cs typeface="Arial" panose="020B0604020202020204" pitchFamily="34" charset="0"/>
              </a:rPr>
              <a:t>Hek</a:t>
            </a:r>
            <a:r>
              <a:rPr lang="en-GB" sz="1800" cap="none" dirty="0" smtClean="0">
                <a:latin typeface="Arial" panose="020B0604020202020204" pitchFamily="34" charset="0"/>
                <a:cs typeface="Arial" panose="020B0604020202020204" pitchFamily="34" charset="0"/>
              </a:rPr>
              <a:t>, G, (2011)</a:t>
            </a:r>
            <a:r>
              <a:rPr lang="en-GB" sz="1800" i="1" cap="none" dirty="0" smtClean="0">
                <a:latin typeface="Arial" panose="020B0604020202020204" pitchFamily="34" charset="0"/>
                <a:cs typeface="Arial" panose="020B0604020202020204" pitchFamily="34" charset="0"/>
              </a:rPr>
              <a:t> Making Sense Of Research: An Introduction For Health and Social Care Practitioners</a:t>
            </a:r>
            <a:r>
              <a:rPr lang="en-GB" sz="1800" cap="none" dirty="0" smtClean="0">
                <a:latin typeface="Arial" panose="020B0604020202020204" pitchFamily="34" charset="0"/>
                <a:cs typeface="Arial" panose="020B0604020202020204" pitchFamily="34" charset="0"/>
              </a:rPr>
              <a:t>. 4</a:t>
            </a:r>
            <a:r>
              <a:rPr lang="en-GB" sz="1800" cap="none" baseline="30000" dirty="0" smtClean="0">
                <a:latin typeface="Arial" panose="020B0604020202020204" pitchFamily="34" charset="0"/>
                <a:cs typeface="Arial" panose="020B0604020202020204" pitchFamily="34" charset="0"/>
              </a:rPr>
              <a:t>th</a:t>
            </a:r>
            <a:r>
              <a:rPr lang="en-GB" sz="1800" cap="none" dirty="0" smtClean="0">
                <a:latin typeface="Arial" panose="020B0604020202020204" pitchFamily="34" charset="0"/>
                <a:cs typeface="Arial" panose="020B0604020202020204" pitchFamily="34" charset="0"/>
              </a:rPr>
              <a:t> Edition. London: Sage</a:t>
            </a:r>
          </a:p>
          <a:p>
            <a:pPr marL="0" indent="0">
              <a:buNone/>
            </a:pPr>
            <a:r>
              <a:rPr lang="en-GB" sz="1800" cap="none" dirty="0" err="1" smtClean="0">
                <a:latin typeface="Arial" panose="020B0604020202020204" pitchFamily="34" charset="0"/>
                <a:cs typeface="Arial" panose="020B0604020202020204" pitchFamily="34" charset="0"/>
              </a:rPr>
              <a:t>Remenyi</a:t>
            </a:r>
            <a:r>
              <a:rPr lang="en-GB" sz="1800" cap="none" dirty="0" smtClean="0">
                <a:latin typeface="Arial" panose="020B0604020202020204" pitchFamily="34" charset="0"/>
                <a:cs typeface="Arial" panose="020B0604020202020204" pitchFamily="34" charset="0"/>
              </a:rPr>
              <a:t>, D., Swan, N. And Van Den </a:t>
            </a:r>
            <a:r>
              <a:rPr lang="en-GB" sz="1800" cap="none" dirty="0" err="1" smtClean="0">
                <a:latin typeface="Arial" panose="020B0604020202020204" pitchFamily="34" charset="0"/>
                <a:cs typeface="Arial" panose="020B0604020202020204" pitchFamily="34" charset="0"/>
              </a:rPr>
              <a:t>Assem</a:t>
            </a:r>
            <a:r>
              <a:rPr lang="en-GB" sz="1800" cap="none" dirty="0" smtClean="0">
                <a:latin typeface="Arial" panose="020B0604020202020204" pitchFamily="34" charset="0"/>
                <a:cs typeface="Arial" panose="020B0604020202020204" pitchFamily="34" charset="0"/>
              </a:rPr>
              <a:t>, B (2011) </a:t>
            </a:r>
            <a:r>
              <a:rPr lang="en-GB" sz="1800" i="1" cap="none" dirty="0" smtClean="0">
                <a:latin typeface="Arial" panose="020B0604020202020204" pitchFamily="34" charset="0"/>
                <a:cs typeface="Arial" panose="020B0604020202020204" pitchFamily="34" charset="0"/>
              </a:rPr>
              <a:t>Ethics Protocols and Research Ethics Committees: Successfully Obtaining Approval For Your Academic Research.</a:t>
            </a:r>
            <a:r>
              <a:rPr lang="en-GB" sz="1800" cap="none" dirty="0" smtClean="0">
                <a:latin typeface="Arial" panose="020B0604020202020204" pitchFamily="34" charset="0"/>
                <a:cs typeface="Arial" panose="020B0604020202020204" pitchFamily="34" charset="0"/>
              </a:rPr>
              <a:t> Reading: Academic Publishing International Ltd</a:t>
            </a:r>
          </a:p>
          <a:p>
            <a:pPr marL="0" indent="0">
              <a:buNone/>
            </a:pPr>
            <a:r>
              <a:rPr lang="en-GB" sz="1800" cap="none" dirty="0" err="1" smtClean="0">
                <a:latin typeface="Arial" panose="020B0604020202020204" pitchFamily="34" charset="0"/>
                <a:cs typeface="Arial" panose="020B0604020202020204" pitchFamily="34" charset="0"/>
              </a:rPr>
              <a:t>Streubert-speziale</a:t>
            </a:r>
            <a:r>
              <a:rPr lang="en-GB" sz="1800" cap="none" dirty="0" smtClean="0">
                <a:latin typeface="Arial" panose="020B0604020202020204" pitchFamily="34" charset="0"/>
                <a:cs typeface="Arial" panose="020B0604020202020204" pitchFamily="34" charset="0"/>
              </a:rPr>
              <a:t>, H., </a:t>
            </a:r>
            <a:r>
              <a:rPr lang="en-GB" sz="1800" cap="none" dirty="0" err="1" smtClean="0">
                <a:latin typeface="Arial" panose="020B0604020202020204" pitchFamily="34" charset="0"/>
                <a:cs typeface="Arial" panose="020B0604020202020204" pitchFamily="34" charset="0"/>
              </a:rPr>
              <a:t>Streubert</a:t>
            </a:r>
            <a:r>
              <a:rPr lang="en-GB" sz="1800" cap="none" dirty="0" smtClean="0">
                <a:latin typeface="Arial" panose="020B0604020202020204" pitchFamily="34" charset="0"/>
                <a:cs typeface="Arial" panose="020B0604020202020204" pitchFamily="34" charset="0"/>
              </a:rPr>
              <a:t>, H. J. And Rinaldi-carpenter, D. (2011) </a:t>
            </a:r>
            <a:r>
              <a:rPr lang="en-GB" sz="1800" i="1" cap="none" dirty="0" smtClean="0">
                <a:latin typeface="Arial" panose="020B0604020202020204" pitchFamily="34" charset="0"/>
                <a:cs typeface="Arial" panose="020B0604020202020204" pitchFamily="34" charset="0"/>
              </a:rPr>
              <a:t>Qualitative Research In Nursing: Advancing The Humanistic Imperative</a:t>
            </a:r>
            <a:r>
              <a:rPr lang="en-GB" sz="1800" cap="none" dirty="0" smtClean="0">
                <a:latin typeface="Arial" panose="020B0604020202020204" pitchFamily="34" charset="0"/>
                <a:cs typeface="Arial" panose="020B0604020202020204" pitchFamily="34" charset="0"/>
              </a:rPr>
              <a:t>. London: Wolters Kluwer Health</a:t>
            </a:r>
          </a:p>
          <a:p>
            <a:pPr marL="0" indent="0">
              <a:buNone/>
            </a:pPr>
            <a:r>
              <a:rPr lang="en-GB" sz="1800" cap="none" dirty="0" smtClean="0">
                <a:latin typeface="Arial" panose="020B0604020202020204" pitchFamily="34" charset="0"/>
                <a:cs typeface="Arial" panose="020B0604020202020204" pitchFamily="34" charset="0"/>
              </a:rPr>
              <a:t>The Ethics Centre (2018) </a:t>
            </a:r>
            <a:r>
              <a:rPr lang="en-GB" sz="1800" i="1" cap="none" dirty="0" smtClean="0">
                <a:latin typeface="Arial" panose="020B0604020202020204" pitchFamily="34" charset="0"/>
                <a:cs typeface="Arial" panose="020B0604020202020204" pitchFamily="34" charset="0"/>
              </a:rPr>
              <a:t>What is Ethics? </a:t>
            </a:r>
            <a:r>
              <a:rPr lang="en-GB" sz="1800" cap="none" dirty="0" smtClean="0">
                <a:latin typeface="Arial" panose="020B0604020202020204" pitchFamily="34" charset="0"/>
                <a:cs typeface="Arial" panose="020B0604020202020204" pitchFamily="34" charset="0"/>
              </a:rPr>
              <a:t>[online</a:t>
            </a:r>
            <a:r>
              <a:rPr lang="en-GB" sz="1800" cap="none" dirty="0">
                <a:latin typeface="Arial" panose="020B0604020202020204" pitchFamily="34" charset="0"/>
                <a:cs typeface="Arial" panose="020B0604020202020204" pitchFamily="34" charset="0"/>
              </a:rPr>
              <a:t>] Available at: http://</a:t>
            </a:r>
            <a:r>
              <a:rPr lang="en-GB" sz="1800" cap="none" dirty="0" smtClean="0">
                <a:latin typeface="Arial" panose="020B0604020202020204" pitchFamily="34" charset="0"/>
                <a:cs typeface="Arial" panose="020B0604020202020204" pitchFamily="34" charset="0"/>
              </a:rPr>
              <a:t>www.ethics.org.au/about/what-is-ethics (accessed 17.01.2018)</a:t>
            </a:r>
          </a:p>
          <a:p>
            <a:pPr marL="0" indent="0">
              <a:buNone/>
            </a:pP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746256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631</TotalTime>
  <Words>2001</Words>
  <Application>Microsoft Office PowerPoint</Application>
  <PresentationFormat>Widescreen</PresentationFormat>
  <Paragraphs>159</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Symbol</vt:lpstr>
      <vt:lpstr>Trebuchet MS</vt:lpstr>
      <vt:lpstr>Wingdings</vt:lpstr>
      <vt:lpstr>Wingdings 3</vt:lpstr>
      <vt:lpstr>Facet</vt:lpstr>
      <vt:lpstr>Research methods</vt:lpstr>
      <vt:lpstr>Triangulation</vt:lpstr>
      <vt:lpstr>Triangulation</vt:lpstr>
      <vt:lpstr>Triangulation</vt:lpstr>
      <vt:lpstr>Systematic Reviews</vt:lpstr>
      <vt:lpstr>Systematic Reviews</vt:lpstr>
      <vt:lpstr>Ethics</vt:lpstr>
      <vt:lpstr>Definitions</vt:lpstr>
      <vt:lpstr>Ethics</vt:lpstr>
      <vt:lpstr>Ethics</vt:lpstr>
      <vt:lpstr>Ethical Considerations in Research</vt:lpstr>
      <vt:lpstr>Ethical Considerations in Research</vt:lpstr>
      <vt:lpstr>Ethical Considerations in Research</vt:lpstr>
      <vt:lpstr>Six Key Principles of Ethical Research</vt:lpstr>
      <vt:lpstr>Key ethical principles</vt:lpstr>
      <vt:lpstr>Informed consent</vt:lpstr>
      <vt:lpstr>Confidentiality</vt:lpstr>
      <vt:lpstr>Avoiding harm</vt:lpstr>
      <vt:lpstr>Use of deception</vt:lpstr>
      <vt:lpstr>Right to withdraw</vt:lpstr>
      <vt:lpstr>Safeguarding information</vt:lpstr>
      <vt:lpstr>Examples of Unethical Research</vt:lpstr>
      <vt:lpstr>Examples of Unethical Research</vt:lpstr>
      <vt:lpstr>Good Practice</vt:lpstr>
      <vt:lpstr>Responsibility For Ethical Research</vt:lpstr>
      <vt:lpstr>Involvement of Children in Research</vt:lpstr>
      <vt:lpstr>Involvement of Children in Research</vt:lpstr>
      <vt:lpstr>Involvement of Children in Research</vt:lpstr>
      <vt:lpstr>Ethics</vt:lpstr>
      <vt:lpstr>Ethics - Conclusion</vt:lpstr>
      <vt:lpstr>Any 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Gemma Davies</dc:creator>
  <cp:lastModifiedBy>Karen Burton</cp:lastModifiedBy>
  <cp:revision>33</cp:revision>
  <dcterms:created xsi:type="dcterms:W3CDTF">2018-01-17T13:34:35Z</dcterms:created>
  <dcterms:modified xsi:type="dcterms:W3CDTF">2018-10-22T13:13:34Z</dcterms:modified>
</cp:coreProperties>
</file>