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</p:sldIdLst>
  <p:sldSz cx="8712200" cy="172799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>
        <p:scale>
          <a:sx n="60" d="100"/>
          <a:sy n="60" d="100"/>
        </p:scale>
        <p:origin x="2208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2983" y="2827991"/>
            <a:ext cx="7406235" cy="6015978"/>
          </a:xfrm>
        </p:spPr>
        <p:txBody>
          <a:bodyPr anchor="b">
            <a:normAutofit/>
          </a:bodyPr>
          <a:lstStyle>
            <a:lvl1pPr algn="ctr">
              <a:defRPr sz="457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2983" y="9075969"/>
            <a:ext cx="7406235" cy="4171984"/>
          </a:xfrm>
        </p:spPr>
        <p:txBody>
          <a:bodyPr/>
          <a:lstStyle>
            <a:lvl1pPr marL="0" indent="0" algn="ctr">
              <a:buNone/>
              <a:defRPr sz="2287"/>
            </a:lvl1pPr>
            <a:lvl2pPr marL="435620" indent="0" algn="ctr">
              <a:buNone/>
              <a:defRPr sz="1906"/>
            </a:lvl2pPr>
            <a:lvl3pPr marL="871240" indent="0" algn="ctr">
              <a:buNone/>
              <a:defRPr sz="1715"/>
            </a:lvl3pPr>
            <a:lvl4pPr marL="1306860" indent="0" algn="ctr">
              <a:buNone/>
              <a:defRPr sz="1524"/>
            </a:lvl4pPr>
            <a:lvl5pPr marL="1742481" indent="0" algn="ctr">
              <a:buNone/>
              <a:defRPr sz="1524"/>
            </a:lvl5pPr>
            <a:lvl6pPr marL="2178101" indent="0" algn="ctr">
              <a:buNone/>
              <a:defRPr sz="1524"/>
            </a:lvl6pPr>
            <a:lvl7pPr marL="2613721" indent="0" algn="ctr">
              <a:buNone/>
              <a:defRPr sz="1524"/>
            </a:lvl7pPr>
            <a:lvl8pPr marL="3049341" indent="0" algn="ctr">
              <a:buNone/>
              <a:defRPr sz="1524"/>
            </a:lvl8pPr>
            <a:lvl9pPr marL="3484961" indent="0" algn="ctr">
              <a:buNone/>
              <a:defRPr sz="152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543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424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98" y="1656000"/>
            <a:ext cx="6955405" cy="7187973"/>
          </a:xfrm>
        </p:spPr>
        <p:txBody>
          <a:bodyPr anchor="b">
            <a:normAutofit/>
          </a:bodyPr>
          <a:lstStyle>
            <a:lvl1pPr>
              <a:defRPr sz="32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8398" y="9075973"/>
            <a:ext cx="6955405" cy="3779985"/>
          </a:xfrm>
        </p:spPr>
        <p:txBody>
          <a:bodyPr/>
          <a:lstStyle>
            <a:lvl1pPr marL="0" indent="0" algn="ctr">
              <a:buNone/>
              <a:defRPr sz="2287">
                <a:solidFill>
                  <a:schemeClr val="tx1">
                    <a:tint val="75000"/>
                  </a:schemeClr>
                </a:solidFill>
              </a:defRPr>
            </a:lvl1pPr>
            <a:lvl2pPr marL="435620" indent="0">
              <a:buNone/>
              <a:defRPr sz="1906">
                <a:solidFill>
                  <a:schemeClr val="tx1">
                    <a:tint val="75000"/>
                  </a:schemeClr>
                </a:solidFill>
              </a:defRPr>
            </a:lvl2pPr>
            <a:lvl3pPr marL="871240" indent="0">
              <a:buNone/>
              <a:defRPr sz="1715">
                <a:solidFill>
                  <a:schemeClr val="tx1">
                    <a:tint val="75000"/>
                  </a:schemeClr>
                </a:solidFill>
              </a:defRPr>
            </a:lvl3pPr>
            <a:lvl4pPr marL="1306860" indent="0">
              <a:buNone/>
              <a:defRPr sz="1524">
                <a:solidFill>
                  <a:schemeClr val="tx1">
                    <a:tint val="75000"/>
                  </a:schemeClr>
                </a:solidFill>
              </a:defRPr>
            </a:lvl4pPr>
            <a:lvl5pPr marL="1742481" indent="0">
              <a:buNone/>
              <a:defRPr sz="1524">
                <a:solidFill>
                  <a:schemeClr val="tx1">
                    <a:tint val="75000"/>
                  </a:schemeClr>
                </a:solidFill>
              </a:defRPr>
            </a:lvl5pPr>
            <a:lvl6pPr marL="2178101" indent="0">
              <a:buNone/>
              <a:defRPr sz="1524">
                <a:solidFill>
                  <a:schemeClr val="tx1">
                    <a:tint val="75000"/>
                  </a:schemeClr>
                </a:solidFill>
              </a:defRPr>
            </a:lvl6pPr>
            <a:lvl7pPr marL="2613721" indent="0">
              <a:buNone/>
              <a:defRPr sz="1524">
                <a:solidFill>
                  <a:schemeClr val="tx1">
                    <a:tint val="75000"/>
                  </a:schemeClr>
                </a:solidFill>
              </a:defRPr>
            </a:lvl7pPr>
            <a:lvl8pPr marL="3049341" indent="0">
              <a:buNone/>
              <a:defRPr sz="1524">
                <a:solidFill>
                  <a:schemeClr val="tx1">
                    <a:tint val="75000"/>
                  </a:schemeClr>
                </a:solidFill>
              </a:defRPr>
            </a:lvl8pPr>
            <a:lvl9pPr marL="3484961" indent="0">
              <a:buNone/>
              <a:defRPr sz="152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62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984" y="1535998"/>
            <a:ext cx="7398625" cy="33418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2983" y="5261891"/>
            <a:ext cx="3648665" cy="9330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1411" y="5261891"/>
            <a:ext cx="3640198" cy="9330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099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984" y="1535998"/>
            <a:ext cx="7398625" cy="33399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198" y="5261890"/>
            <a:ext cx="3430311" cy="2075991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87" b="1"/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982" y="7337881"/>
            <a:ext cx="3649526" cy="72540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767" y="5261890"/>
            <a:ext cx="3421841" cy="2075991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87" b="1"/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0551" y="7337881"/>
            <a:ext cx="3641057" cy="72540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08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244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216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436" y="1535994"/>
            <a:ext cx="2809911" cy="5951979"/>
          </a:xfrm>
        </p:spPr>
        <p:txBody>
          <a:bodyPr anchor="b">
            <a:normAutofit/>
          </a:bodyPr>
          <a:lstStyle>
            <a:lvl1pPr>
              <a:defRPr sz="266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8700" y="1535995"/>
            <a:ext cx="4422908" cy="13055953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436" y="7487977"/>
            <a:ext cx="2809911" cy="7103972"/>
          </a:xfrm>
        </p:spPr>
        <p:txBody>
          <a:bodyPr/>
          <a:lstStyle>
            <a:lvl1pPr marL="0" indent="0" algn="ctr">
              <a:buNone/>
              <a:defRPr sz="1524"/>
            </a:lvl1pPr>
            <a:lvl2pPr marL="435620" indent="0">
              <a:buNone/>
              <a:defRPr sz="1334"/>
            </a:lvl2pPr>
            <a:lvl3pPr marL="871240" indent="0">
              <a:buNone/>
              <a:defRPr sz="1143"/>
            </a:lvl3pPr>
            <a:lvl4pPr marL="1306860" indent="0">
              <a:buNone/>
              <a:defRPr sz="953"/>
            </a:lvl4pPr>
            <a:lvl5pPr marL="1742481" indent="0">
              <a:buNone/>
              <a:defRPr sz="953"/>
            </a:lvl5pPr>
            <a:lvl6pPr marL="2178101" indent="0">
              <a:buNone/>
              <a:defRPr sz="953"/>
            </a:lvl6pPr>
            <a:lvl7pPr marL="2613721" indent="0">
              <a:buNone/>
              <a:defRPr sz="953"/>
            </a:lvl7pPr>
            <a:lvl8pPr marL="3049341" indent="0">
              <a:buNone/>
              <a:defRPr sz="953"/>
            </a:lvl8pPr>
            <a:lvl9pPr marL="3484961" indent="0">
              <a:buNone/>
              <a:defRPr sz="9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80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436" y="1535994"/>
            <a:ext cx="3970800" cy="5951979"/>
          </a:xfrm>
        </p:spPr>
        <p:txBody>
          <a:bodyPr anchor="b">
            <a:normAutofit/>
          </a:bodyPr>
          <a:lstStyle>
            <a:lvl1pPr>
              <a:defRPr sz="30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2018" y="1912134"/>
            <a:ext cx="2826833" cy="12303674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049"/>
            </a:lvl1pPr>
            <a:lvl2pPr marL="435620" indent="0">
              <a:buNone/>
              <a:defRPr sz="2668"/>
            </a:lvl2pPr>
            <a:lvl3pPr marL="871240" indent="0">
              <a:buNone/>
              <a:defRPr sz="2287"/>
            </a:lvl3pPr>
            <a:lvl4pPr marL="1306860" indent="0">
              <a:buNone/>
              <a:defRPr sz="1906"/>
            </a:lvl4pPr>
            <a:lvl5pPr marL="1742481" indent="0">
              <a:buNone/>
              <a:defRPr sz="1906"/>
            </a:lvl5pPr>
            <a:lvl6pPr marL="2178101" indent="0">
              <a:buNone/>
              <a:defRPr sz="1906"/>
            </a:lvl6pPr>
            <a:lvl7pPr marL="2613721" indent="0">
              <a:buNone/>
              <a:defRPr sz="1906"/>
            </a:lvl7pPr>
            <a:lvl8pPr marL="3049341" indent="0">
              <a:buNone/>
              <a:defRPr sz="1906"/>
            </a:lvl8pPr>
            <a:lvl9pPr marL="3484961" indent="0">
              <a:buNone/>
              <a:defRPr sz="190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2982" y="7487973"/>
            <a:ext cx="3974267" cy="7103975"/>
          </a:xfrm>
        </p:spPr>
        <p:txBody>
          <a:bodyPr>
            <a:normAutofit/>
          </a:bodyPr>
          <a:lstStyle>
            <a:lvl1pPr marL="0" indent="0" algn="ctr">
              <a:buNone/>
              <a:defRPr sz="1715"/>
            </a:lvl1pPr>
            <a:lvl2pPr marL="435620" indent="0">
              <a:buNone/>
              <a:defRPr sz="1334"/>
            </a:lvl2pPr>
            <a:lvl3pPr marL="871240" indent="0">
              <a:buNone/>
              <a:defRPr sz="1143"/>
            </a:lvl3pPr>
            <a:lvl4pPr marL="1306860" indent="0">
              <a:buNone/>
              <a:defRPr sz="953"/>
            </a:lvl4pPr>
            <a:lvl5pPr marL="1742481" indent="0">
              <a:buNone/>
              <a:defRPr sz="953"/>
            </a:lvl5pPr>
            <a:lvl6pPr marL="2178101" indent="0">
              <a:buNone/>
              <a:defRPr sz="953"/>
            </a:lvl6pPr>
            <a:lvl7pPr marL="2613721" indent="0">
              <a:buNone/>
              <a:defRPr sz="953"/>
            </a:lvl7pPr>
            <a:lvl8pPr marL="3049341" indent="0">
              <a:buNone/>
              <a:defRPr sz="953"/>
            </a:lvl8pPr>
            <a:lvl9pPr marL="3484961" indent="0">
              <a:buNone/>
              <a:defRPr sz="9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015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992" y="10807832"/>
            <a:ext cx="7408488" cy="2064509"/>
          </a:xfrm>
        </p:spPr>
        <p:txBody>
          <a:bodyPr anchor="b">
            <a:normAutofit/>
          </a:bodyPr>
          <a:lstStyle>
            <a:lvl1pPr>
              <a:defRPr sz="266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2992" y="1565531"/>
            <a:ext cx="7408488" cy="8515837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049"/>
            </a:lvl1pPr>
            <a:lvl2pPr marL="435620" indent="0">
              <a:buNone/>
              <a:defRPr sz="2668"/>
            </a:lvl2pPr>
            <a:lvl3pPr marL="871240" indent="0">
              <a:buNone/>
              <a:defRPr sz="2287"/>
            </a:lvl3pPr>
            <a:lvl4pPr marL="1306860" indent="0">
              <a:buNone/>
              <a:defRPr sz="1906"/>
            </a:lvl4pPr>
            <a:lvl5pPr marL="1742481" indent="0">
              <a:buNone/>
              <a:defRPr sz="1906"/>
            </a:lvl5pPr>
            <a:lvl6pPr marL="2178101" indent="0">
              <a:buNone/>
              <a:defRPr sz="1906"/>
            </a:lvl6pPr>
            <a:lvl7pPr marL="2613721" indent="0">
              <a:buNone/>
              <a:defRPr sz="1906"/>
            </a:lvl7pPr>
            <a:lvl8pPr marL="3049341" indent="0">
              <a:buNone/>
              <a:defRPr sz="1906"/>
            </a:lvl8pPr>
            <a:lvl9pPr marL="3484961" indent="0">
              <a:buNone/>
              <a:defRPr sz="190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2983" y="12872339"/>
            <a:ext cx="7407370" cy="1719608"/>
          </a:xfrm>
        </p:spPr>
        <p:txBody>
          <a:bodyPr>
            <a:normAutofit/>
          </a:bodyPr>
          <a:lstStyle>
            <a:lvl1pPr marL="0" indent="0" algn="ctr">
              <a:buNone/>
              <a:defRPr sz="1715"/>
            </a:lvl1pPr>
            <a:lvl2pPr marL="435620" indent="0">
              <a:buNone/>
              <a:defRPr sz="1334"/>
            </a:lvl2pPr>
            <a:lvl3pPr marL="871240" indent="0">
              <a:buNone/>
              <a:defRPr sz="1143"/>
            </a:lvl3pPr>
            <a:lvl4pPr marL="1306860" indent="0">
              <a:buNone/>
              <a:defRPr sz="953"/>
            </a:lvl4pPr>
            <a:lvl5pPr marL="1742481" indent="0">
              <a:buNone/>
              <a:defRPr sz="953"/>
            </a:lvl5pPr>
            <a:lvl6pPr marL="2178101" indent="0">
              <a:buNone/>
              <a:defRPr sz="953"/>
            </a:lvl6pPr>
            <a:lvl7pPr marL="2613721" indent="0">
              <a:buNone/>
              <a:defRPr sz="953"/>
            </a:lvl7pPr>
            <a:lvl8pPr marL="3049341" indent="0">
              <a:buNone/>
              <a:defRPr sz="953"/>
            </a:lvl8pPr>
            <a:lvl9pPr marL="3484961" indent="0">
              <a:buNone/>
              <a:defRPr sz="9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867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983" y="1535998"/>
            <a:ext cx="7398626" cy="8629535"/>
          </a:xfrm>
        </p:spPr>
        <p:txBody>
          <a:bodyPr anchor="ctr"/>
          <a:lstStyle>
            <a:lvl1pPr>
              <a:defRPr sz="30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2984" y="10594784"/>
            <a:ext cx="7398625" cy="4011793"/>
          </a:xfrm>
        </p:spPr>
        <p:txBody>
          <a:bodyPr anchor="ctr"/>
          <a:lstStyle>
            <a:lvl1pPr marL="0" indent="0" algn="ctr">
              <a:buNone/>
              <a:defRPr sz="1524"/>
            </a:lvl1pPr>
            <a:lvl2pPr marL="435620" indent="0">
              <a:buNone/>
              <a:defRPr sz="1334"/>
            </a:lvl2pPr>
            <a:lvl3pPr marL="871240" indent="0">
              <a:buNone/>
              <a:defRPr sz="1143"/>
            </a:lvl3pPr>
            <a:lvl4pPr marL="1306860" indent="0">
              <a:buNone/>
              <a:defRPr sz="953"/>
            </a:lvl4pPr>
            <a:lvl5pPr marL="1742481" indent="0">
              <a:buNone/>
              <a:defRPr sz="953"/>
            </a:lvl5pPr>
            <a:lvl6pPr marL="2178101" indent="0">
              <a:buNone/>
              <a:defRPr sz="953"/>
            </a:lvl6pPr>
            <a:lvl7pPr marL="2613721" indent="0">
              <a:buNone/>
              <a:defRPr sz="953"/>
            </a:lvl7pPr>
            <a:lvl8pPr marL="3049341" indent="0">
              <a:buNone/>
              <a:defRPr sz="953"/>
            </a:lvl8pPr>
            <a:lvl9pPr marL="3484961" indent="0">
              <a:buNone/>
              <a:defRPr sz="9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7481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3439" y="1535995"/>
            <a:ext cx="6647592" cy="7541148"/>
          </a:xfrm>
        </p:spPr>
        <p:txBody>
          <a:bodyPr anchor="ctr"/>
          <a:lstStyle>
            <a:lvl1pPr>
              <a:defRPr sz="30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29544" y="9096111"/>
            <a:ext cx="6254247" cy="1075428"/>
          </a:xfrm>
        </p:spPr>
        <p:txBody>
          <a:bodyPr anchor="t">
            <a:normAutofit/>
          </a:bodyPr>
          <a:lstStyle>
            <a:lvl1pPr marL="0" indent="0" algn="r">
              <a:buNone/>
              <a:defRPr sz="1334"/>
            </a:lvl1pPr>
            <a:lvl2pPr marL="435620" indent="0">
              <a:buNone/>
              <a:defRPr sz="1334"/>
            </a:lvl2pPr>
            <a:lvl3pPr marL="871240" indent="0">
              <a:buNone/>
              <a:defRPr sz="1143"/>
            </a:lvl3pPr>
            <a:lvl4pPr marL="1306860" indent="0">
              <a:buNone/>
              <a:defRPr sz="953"/>
            </a:lvl4pPr>
            <a:lvl5pPr marL="1742481" indent="0">
              <a:buNone/>
              <a:defRPr sz="953"/>
            </a:lvl5pPr>
            <a:lvl6pPr marL="2178101" indent="0">
              <a:buNone/>
              <a:defRPr sz="953"/>
            </a:lvl6pPr>
            <a:lvl7pPr marL="2613721" indent="0">
              <a:buNone/>
              <a:defRPr sz="953"/>
            </a:lvl7pPr>
            <a:lvl8pPr marL="3049341" indent="0">
              <a:buNone/>
              <a:defRPr sz="953"/>
            </a:lvl8pPr>
            <a:lvl9pPr marL="3484961" indent="0">
              <a:buNone/>
              <a:defRPr sz="9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2982" y="10594786"/>
            <a:ext cx="7398626" cy="3997164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24"/>
            </a:lvl1pPr>
            <a:lvl2pPr marL="435620" indent="0">
              <a:buNone/>
              <a:defRPr sz="1334"/>
            </a:lvl2pPr>
            <a:lvl3pPr marL="871240" indent="0">
              <a:buNone/>
              <a:defRPr sz="1143"/>
            </a:lvl3pPr>
            <a:lvl4pPr marL="1306860" indent="0">
              <a:buNone/>
              <a:defRPr sz="953"/>
            </a:lvl4pPr>
            <a:lvl5pPr marL="1742481" indent="0">
              <a:buNone/>
              <a:defRPr sz="953"/>
            </a:lvl5pPr>
            <a:lvl6pPr marL="2178101" indent="0">
              <a:buNone/>
              <a:defRPr sz="953"/>
            </a:lvl6pPr>
            <a:lvl7pPr marL="2613721" indent="0">
              <a:buNone/>
              <a:defRPr sz="953"/>
            </a:lvl7pPr>
            <a:lvl8pPr marL="3049341" indent="0">
              <a:buNone/>
              <a:defRPr sz="953"/>
            </a:lvl8pPr>
            <a:lvl9pPr marL="3484961" indent="0">
              <a:buNone/>
              <a:defRPr sz="9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81386" y="1617000"/>
            <a:ext cx="435610" cy="1473446"/>
          </a:xfrm>
          <a:prstGeom prst="rect">
            <a:avLst/>
          </a:prstGeom>
        </p:spPr>
        <p:txBody>
          <a:bodyPr vert="horz" lIns="87122" tIns="43561" rIns="87122" bIns="43561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62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571459" y="7743912"/>
            <a:ext cx="435610" cy="1473446"/>
          </a:xfrm>
          <a:prstGeom prst="rect">
            <a:avLst/>
          </a:prstGeom>
        </p:spPr>
        <p:txBody>
          <a:bodyPr vert="horz" lIns="87122" tIns="43561" rIns="87122" bIns="43561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622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1234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991" y="5359209"/>
            <a:ext cx="7399744" cy="6329010"/>
          </a:xfrm>
        </p:spPr>
        <p:txBody>
          <a:bodyPr anchor="b"/>
          <a:lstStyle>
            <a:lvl1pPr>
              <a:defRPr sz="30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2983" y="11717894"/>
            <a:ext cx="7398626" cy="2874053"/>
          </a:xfrm>
        </p:spPr>
        <p:txBody>
          <a:bodyPr anchor="t"/>
          <a:lstStyle>
            <a:lvl1pPr marL="0" indent="0" algn="ctr">
              <a:buNone/>
              <a:defRPr sz="1524"/>
            </a:lvl1pPr>
            <a:lvl2pPr marL="435620" indent="0">
              <a:buNone/>
              <a:defRPr sz="1334"/>
            </a:lvl2pPr>
            <a:lvl3pPr marL="871240" indent="0">
              <a:buNone/>
              <a:defRPr sz="1143"/>
            </a:lvl3pPr>
            <a:lvl4pPr marL="1306860" indent="0">
              <a:buNone/>
              <a:defRPr sz="953"/>
            </a:lvl4pPr>
            <a:lvl5pPr marL="1742481" indent="0">
              <a:buNone/>
              <a:defRPr sz="953"/>
            </a:lvl5pPr>
            <a:lvl6pPr marL="2178101" indent="0">
              <a:buNone/>
              <a:defRPr sz="953"/>
            </a:lvl6pPr>
            <a:lvl7pPr marL="2613721" indent="0">
              <a:buNone/>
              <a:defRPr sz="953"/>
            </a:lvl7pPr>
            <a:lvl8pPr marL="3049341" indent="0">
              <a:buNone/>
              <a:defRPr sz="953"/>
            </a:lvl8pPr>
            <a:lvl9pPr marL="3484961" indent="0">
              <a:buNone/>
              <a:defRPr sz="95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4770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52982" y="1535998"/>
            <a:ext cx="7398626" cy="33399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52983" y="5261891"/>
            <a:ext cx="2357379" cy="20744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287" b="0">
                <a:solidFill>
                  <a:schemeClr val="tx1"/>
                </a:solidFill>
              </a:defRPr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983" y="7336349"/>
            <a:ext cx="2357379" cy="7255599"/>
          </a:xfrm>
        </p:spPr>
        <p:txBody>
          <a:bodyPr anchor="t">
            <a:normAutofit/>
          </a:bodyPr>
          <a:lstStyle>
            <a:lvl1pPr marL="0" indent="0" algn="ctr">
              <a:buNone/>
              <a:defRPr sz="1334"/>
            </a:lvl1pPr>
            <a:lvl2pPr marL="435620" indent="0">
              <a:buNone/>
              <a:defRPr sz="1143"/>
            </a:lvl2pPr>
            <a:lvl3pPr marL="871240" indent="0">
              <a:buNone/>
              <a:defRPr sz="953"/>
            </a:lvl3pPr>
            <a:lvl4pPr marL="1306860" indent="0">
              <a:buNone/>
              <a:defRPr sz="858"/>
            </a:lvl4pPr>
            <a:lvl5pPr marL="1742481" indent="0">
              <a:buNone/>
              <a:defRPr sz="858"/>
            </a:lvl5pPr>
            <a:lvl6pPr marL="2178101" indent="0">
              <a:buNone/>
              <a:defRPr sz="858"/>
            </a:lvl6pPr>
            <a:lvl7pPr marL="2613721" indent="0">
              <a:buNone/>
              <a:defRPr sz="858"/>
            </a:lvl7pPr>
            <a:lvl8pPr marL="3049341" indent="0">
              <a:buNone/>
              <a:defRPr sz="858"/>
            </a:lvl8pPr>
            <a:lvl9pPr marL="3484961" indent="0">
              <a:buNone/>
              <a:defRPr sz="85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6236" y="5261890"/>
            <a:ext cx="2357095" cy="207445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287" b="0">
                <a:solidFill>
                  <a:schemeClr val="tx1"/>
                </a:solidFill>
              </a:defRPr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76236" y="7336349"/>
            <a:ext cx="2357997" cy="7255599"/>
          </a:xfrm>
        </p:spPr>
        <p:txBody>
          <a:bodyPr anchor="t">
            <a:normAutofit/>
          </a:bodyPr>
          <a:lstStyle>
            <a:lvl1pPr marL="0" indent="0" algn="ctr">
              <a:buNone/>
              <a:defRPr sz="1334"/>
            </a:lvl1pPr>
            <a:lvl2pPr marL="435620" indent="0">
              <a:buNone/>
              <a:defRPr sz="1143"/>
            </a:lvl2pPr>
            <a:lvl3pPr marL="871240" indent="0">
              <a:buNone/>
              <a:defRPr sz="953"/>
            </a:lvl3pPr>
            <a:lvl4pPr marL="1306860" indent="0">
              <a:buNone/>
              <a:defRPr sz="858"/>
            </a:lvl4pPr>
            <a:lvl5pPr marL="1742481" indent="0">
              <a:buNone/>
              <a:defRPr sz="858"/>
            </a:lvl5pPr>
            <a:lvl6pPr marL="2178101" indent="0">
              <a:buNone/>
              <a:defRPr sz="858"/>
            </a:lvl6pPr>
            <a:lvl7pPr marL="2613721" indent="0">
              <a:buNone/>
              <a:defRPr sz="858"/>
            </a:lvl7pPr>
            <a:lvl8pPr marL="3049341" indent="0">
              <a:buNone/>
              <a:defRPr sz="858"/>
            </a:lvl8pPr>
            <a:lvl9pPr marL="3484961" indent="0">
              <a:buNone/>
              <a:defRPr sz="85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97586" y="5261890"/>
            <a:ext cx="2351844" cy="2074459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287" b="0">
                <a:solidFill>
                  <a:schemeClr val="tx1"/>
                </a:solidFill>
              </a:defRPr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699765" y="7336349"/>
            <a:ext cx="2351844" cy="7255599"/>
          </a:xfrm>
        </p:spPr>
        <p:txBody>
          <a:bodyPr anchor="t">
            <a:normAutofit/>
          </a:bodyPr>
          <a:lstStyle>
            <a:lvl1pPr marL="0" indent="0" algn="ctr">
              <a:buNone/>
              <a:defRPr sz="1334"/>
            </a:lvl1pPr>
            <a:lvl2pPr marL="435620" indent="0">
              <a:buNone/>
              <a:defRPr sz="1143"/>
            </a:lvl2pPr>
            <a:lvl3pPr marL="871240" indent="0">
              <a:buNone/>
              <a:defRPr sz="953"/>
            </a:lvl3pPr>
            <a:lvl4pPr marL="1306860" indent="0">
              <a:buNone/>
              <a:defRPr sz="858"/>
            </a:lvl4pPr>
            <a:lvl5pPr marL="1742481" indent="0">
              <a:buNone/>
              <a:defRPr sz="858"/>
            </a:lvl5pPr>
            <a:lvl6pPr marL="2178101" indent="0">
              <a:buNone/>
              <a:defRPr sz="858"/>
            </a:lvl6pPr>
            <a:lvl7pPr marL="2613721" indent="0">
              <a:buNone/>
              <a:defRPr sz="858"/>
            </a:lvl7pPr>
            <a:lvl8pPr marL="3049341" indent="0">
              <a:buNone/>
              <a:defRPr sz="858"/>
            </a:lvl8pPr>
            <a:lvl9pPr marL="3484961" indent="0">
              <a:buNone/>
              <a:defRPr sz="85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592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52983" y="1535998"/>
            <a:ext cx="7398626" cy="33399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52983" y="10051358"/>
            <a:ext cx="2357378" cy="145199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906" b="0">
                <a:solidFill>
                  <a:schemeClr val="tx1"/>
                </a:solidFill>
              </a:defRPr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80339" y="5271754"/>
            <a:ext cx="2100911" cy="3839986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524"/>
            </a:lvl1pPr>
            <a:lvl2pPr marL="435620" indent="0">
              <a:buNone/>
              <a:defRPr sz="1524"/>
            </a:lvl2pPr>
            <a:lvl3pPr marL="871240" indent="0">
              <a:buNone/>
              <a:defRPr sz="1524"/>
            </a:lvl3pPr>
            <a:lvl4pPr marL="1306860" indent="0">
              <a:buNone/>
              <a:defRPr sz="1524"/>
            </a:lvl4pPr>
            <a:lvl5pPr marL="1742481" indent="0">
              <a:buNone/>
              <a:defRPr sz="1524"/>
            </a:lvl5pPr>
            <a:lvl6pPr marL="2178101" indent="0">
              <a:buNone/>
              <a:defRPr sz="1524"/>
            </a:lvl6pPr>
            <a:lvl7pPr marL="2613721" indent="0">
              <a:buNone/>
              <a:defRPr sz="1524"/>
            </a:lvl7pPr>
            <a:lvl8pPr marL="3049341" indent="0">
              <a:buNone/>
              <a:defRPr sz="1524"/>
            </a:lvl8pPr>
            <a:lvl9pPr marL="3484961" indent="0">
              <a:buNone/>
              <a:defRPr sz="152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983" y="11503351"/>
            <a:ext cx="2357378" cy="3088599"/>
          </a:xfrm>
        </p:spPr>
        <p:txBody>
          <a:bodyPr anchor="t">
            <a:normAutofit/>
          </a:bodyPr>
          <a:lstStyle>
            <a:lvl1pPr marL="0" indent="0" algn="ctr">
              <a:buNone/>
              <a:defRPr sz="1334"/>
            </a:lvl1pPr>
            <a:lvl2pPr marL="435620" indent="0">
              <a:buNone/>
              <a:defRPr sz="1143"/>
            </a:lvl2pPr>
            <a:lvl3pPr marL="871240" indent="0">
              <a:buNone/>
              <a:defRPr sz="953"/>
            </a:lvl3pPr>
            <a:lvl4pPr marL="1306860" indent="0">
              <a:buNone/>
              <a:defRPr sz="858"/>
            </a:lvl4pPr>
            <a:lvl5pPr marL="1742481" indent="0">
              <a:buNone/>
              <a:defRPr sz="858"/>
            </a:lvl5pPr>
            <a:lvl6pPr marL="2178101" indent="0">
              <a:buNone/>
              <a:defRPr sz="858"/>
            </a:lvl6pPr>
            <a:lvl7pPr marL="2613721" indent="0">
              <a:buNone/>
              <a:defRPr sz="858"/>
            </a:lvl7pPr>
            <a:lvl8pPr marL="3049341" indent="0">
              <a:buNone/>
              <a:defRPr sz="858"/>
            </a:lvl8pPr>
            <a:lvl9pPr marL="3484961" indent="0">
              <a:buNone/>
              <a:defRPr sz="85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4681" y="10051358"/>
            <a:ext cx="2357398" cy="145199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906" b="0">
                <a:solidFill>
                  <a:schemeClr val="tx1"/>
                </a:solidFill>
              </a:defRPr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64928" y="5271754"/>
            <a:ext cx="2094105" cy="3839986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524"/>
            </a:lvl1pPr>
            <a:lvl2pPr marL="435620" indent="0">
              <a:buNone/>
              <a:defRPr sz="1524"/>
            </a:lvl2pPr>
            <a:lvl3pPr marL="871240" indent="0">
              <a:buNone/>
              <a:defRPr sz="1524"/>
            </a:lvl3pPr>
            <a:lvl4pPr marL="1306860" indent="0">
              <a:buNone/>
              <a:defRPr sz="1524"/>
            </a:lvl4pPr>
            <a:lvl5pPr marL="1742481" indent="0">
              <a:buNone/>
              <a:defRPr sz="1524"/>
            </a:lvl5pPr>
            <a:lvl6pPr marL="2178101" indent="0">
              <a:buNone/>
              <a:defRPr sz="1524"/>
            </a:lvl6pPr>
            <a:lvl7pPr marL="2613721" indent="0">
              <a:buNone/>
              <a:defRPr sz="1524"/>
            </a:lvl7pPr>
            <a:lvl8pPr marL="3049341" indent="0">
              <a:buNone/>
              <a:defRPr sz="1524"/>
            </a:lvl8pPr>
            <a:lvl9pPr marL="3484961" indent="0">
              <a:buNone/>
              <a:defRPr sz="152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73713" y="11503349"/>
            <a:ext cx="2358365" cy="3088599"/>
          </a:xfrm>
        </p:spPr>
        <p:txBody>
          <a:bodyPr anchor="t">
            <a:normAutofit/>
          </a:bodyPr>
          <a:lstStyle>
            <a:lvl1pPr marL="0" indent="0" algn="ctr">
              <a:buNone/>
              <a:defRPr sz="1334"/>
            </a:lvl1pPr>
            <a:lvl2pPr marL="435620" indent="0">
              <a:buNone/>
              <a:defRPr sz="1143"/>
            </a:lvl2pPr>
            <a:lvl3pPr marL="871240" indent="0">
              <a:buNone/>
              <a:defRPr sz="953"/>
            </a:lvl3pPr>
            <a:lvl4pPr marL="1306860" indent="0">
              <a:buNone/>
              <a:defRPr sz="858"/>
            </a:lvl4pPr>
            <a:lvl5pPr marL="1742481" indent="0">
              <a:buNone/>
              <a:defRPr sz="858"/>
            </a:lvl5pPr>
            <a:lvl6pPr marL="2178101" indent="0">
              <a:buNone/>
              <a:defRPr sz="858"/>
            </a:lvl6pPr>
            <a:lvl7pPr marL="2613721" indent="0">
              <a:buNone/>
              <a:defRPr sz="858"/>
            </a:lvl7pPr>
            <a:lvl8pPr marL="3049341" indent="0">
              <a:buNone/>
              <a:defRPr sz="858"/>
            </a:lvl8pPr>
            <a:lvl9pPr marL="3484961" indent="0">
              <a:buNone/>
              <a:defRPr sz="85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97675" y="10051358"/>
            <a:ext cx="2350908" cy="145199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906" b="0">
                <a:solidFill>
                  <a:schemeClr val="tx1"/>
                </a:solidFill>
              </a:defRPr>
            </a:lvl1pPr>
            <a:lvl2pPr marL="435620" indent="0">
              <a:buNone/>
              <a:defRPr sz="1906" b="1"/>
            </a:lvl2pPr>
            <a:lvl3pPr marL="871240" indent="0">
              <a:buNone/>
              <a:defRPr sz="1715" b="1"/>
            </a:lvl3pPr>
            <a:lvl4pPr marL="1306860" indent="0">
              <a:buNone/>
              <a:defRPr sz="1524" b="1"/>
            </a:lvl4pPr>
            <a:lvl5pPr marL="1742481" indent="0">
              <a:buNone/>
              <a:defRPr sz="1524" b="1"/>
            </a:lvl5pPr>
            <a:lvl6pPr marL="2178101" indent="0">
              <a:buNone/>
              <a:defRPr sz="1524" b="1"/>
            </a:lvl6pPr>
            <a:lvl7pPr marL="2613721" indent="0">
              <a:buNone/>
              <a:defRPr sz="1524" b="1"/>
            </a:lvl7pPr>
            <a:lvl8pPr marL="3049341" indent="0">
              <a:buNone/>
              <a:defRPr sz="1524" b="1"/>
            </a:lvl8pPr>
            <a:lvl9pPr marL="3484961" indent="0">
              <a:buNone/>
              <a:defRPr sz="152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25858" y="5271754"/>
            <a:ext cx="2095239" cy="3839986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524"/>
            </a:lvl1pPr>
            <a:lvl2pPr marL="435620" indent="0">
              <a:buNone/>
              <a:defRPr sz="1524"/>
            </a:lvl2pPr>
            <a:lvl3pPr marL="871240" indent="0">
              <a:buNone/>
              <a:defRPr sz="1524"/>
            </a:lvl3pPr>
            <a:lvl4pPr marL="1306860" indent="0">
              <a:buNone/>
              <a:defRPr sz="1524"/>
            </a:lvl4pPr>
            <a:lvl5pPr marL="1742481" indent="0">
              <a:buNone/>
              <a:defRPr sz="1524"/>
            </a:lvl5pPr>
            <a:lvl6pPr marL="2178101" indent="0">
              <a:buNone/>
              <a:defRPr sz="1524"/>
            </a:lvl6pPr>
            <a:lvl7pPr marL="2613721" indent="0">
              <a:buNone/>
              <a:defRPr sz="1524"/>
            </a:lvl7pPr>
            <a:lvl8pPr marL="3049341" indent="0">
              <a:buNone/>
              <a:defRPr sz="1524"/>
            </a:lvl8pPr>
            <a:lvl9pPr marL="3484961" indent="0">
              <a:buNone/>
              <a:defRPr sz="152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697586" y="11503354"/>
            <a:ext cx="2354022" cy="3088594"/>
          </a:xfrm>
        </p:spPr>
        <p:txBody>
          <a:bodyPr anchor="t">
            <a:normAutofit/>
          </a:bodyPr>
          <a:lstStyle>
            <a:lvl1pPr marL="0" indent="0" algn="ctr">
              <a:buNone/>
              <a:defRPr sz="1334"/>
            </a:lvl1pPr>
            <a:lvl2pPr marL="435620" indent="0">
              <a:buNone/>
              <a:defRPr sz="1143"/>
            </a:lvl2pPr>
            <a:lvl3pPr marL="871240" indent="0">
              <a:buNone/>
              <a:defRPr sz="953"/>
            </a:lvl3pPr>
            <a:lvl4pPr marL="1306860" indent="0">
              <a:buNone/>
              <a:defRPr sz="858"/>
            </a:lvl4pPr>
            <a:lvl5pPr marL="1742481" indent="0">
              <a:buNone/>
              <a:defRPr sz="858"/>
            </a:lvl5pPr>
            <a:lvl6pPr marL="2178101" indent="0">
              <a:buNone/>
              <a:defRPr sz="858"/>
            </a:lvl6pPr>
            <a:lvl7pPr marL="2613721" indent="0">
              <a:buNone/>
              <a:defRPr sz="858"/>
            </a:lvl7pPr>
            <a:lvl8pPr marL="3049341" indent="0">
              <a:buNone/>
              <a:defRPr sz="858"/>
            </a:lvl8pPr>
            <a:lvl9pPr marL="3484961" indent="0">
              <a:buNone/>
              <a:defRPr sz="85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283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240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34668" y="1535996"/>
            <a:ext cx="1816941" cy="1305595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983" y="1535996"/>
            <a:ext cx="5472783" cy="13055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104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2984" y="1535998"/>
            <a:ext cx="7398625" cy="33418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983" y="5281402"/>
            <a:ext cx="7398626" cy="93105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87097" y="14823950"/>
            <a:ext cx="1960245" cy="9199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026E5-0E6E-4CED-92BD-FF5A791C6036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2983" y="14823950"/>
            <a:ext cx="4768318" cy="9199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13138" y="14823950"/>
            <a:ext cx="538471" cy="9199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A8A74-4CD7-45AF-86B7-C986D7F55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2199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txStyles>
    <p:titleStyle>
      <a:lvl1pPr algn="ctr" defTabSz="871240" rtl="0" eaLnBrk="1" latinLnBrk="0" hangingPunct="1">
        <a:lnSpc>
          <a:spcPct val="90000"/>
        </a:lnSpc>
        <a:spcBef>
          <a:spcPct val="0"/>
        </a:spcBef>
        <a:buNone/>
        <a:defRPr sz="324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17810" indent="-217810" algn="l" defTabSz="871240" rtl="0" eaLnBrk="1" latinLnBrk="0" hangingPunct="1">
        <a:lnSpc>
          <a:spcPct val="120000"/>
        </a:lnSpc>
        <a:spcBef>
          <a:spcPts val="953"/>
        </a:spcBef>
        <a:buFont typeface="Arial" panose="020B0604020202020204" pitchFamily="34" charset="0"/>
        <a:buChar char="•"/>
        <a:defRPr sz="1906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53430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715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089050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524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524671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334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1960291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143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395911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143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831531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143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267151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143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702771" indent="-217810" algn="l" defTabSz="871240" rtl="0" eaLnBrk="1" latinLnBrk="0" hangingPunct="1">
        <a:lnSpc>
          <a:spcPct val="120000"/>
        </a:lnSpc>
        <a:spcBef>
          <a:spcPts val="476"/>
        </a:spcBef>
        <a:buFont typeface="Arial" panose="020B0604020202020204" pitchFamily="34" charset="0"/>
        <a:buChar char="•"/>
        <a:defRPr sz="1143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1pPr>
      <a:lvl2pPr marL="435620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2pPr>
      <a:lvl3pPr marL="871240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3pPr>
      <a:lvl4pPr marL="1306860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4pPr>
      <a:lvl5pPr marL="1742481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5pPr>
      <a:lvl6pPr marL="2178101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6pPr>
      <a:lvl7pPr marL="2613721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7pPr>
      <a:lvl8pPr marL="3049341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8pPr>
      <a:lvl9pPr marL="3484961" algn="l" defTabSz="871240" rtl="0" eaLnBrk="1" latinLnBrk="0" hangingPunct="1">
        <a:defRPr sz="17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E3F02-2699-9B0D-D41D-9B9F2972E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230" y="4006809"/>
            <a:ext cx="8084457" cy="2034905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	        Aperitifs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  <a:t>Amaretto sour – short, sweet &amp; sour	                                              9.75 </a:t>
            </a:r>
            <a:b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  <a:t>Elderflower </a:t>
            </a:r>
            <a:r>
              <a:rPr lang="en-GB" sz="1600" b="0" dirty="0" err="1">
                <a:latin typeface="Arial" panose="020B0604020202020204" pitchFamily="34" charset="0"/>
                <a:cs typeface="Arial" panose="020B0604020202020204" pitchFamily="34" charset="0"/>
              </a:rPr>
              <a:t>collins</a:t>
            </a:r>
            <a: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  <a:t> - long &amp; refreshing                                                 9.75</a:t>
            </a:r>
            <a:b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  <a:t>Negroni – </a:t>
            </a:r>
            <a:r>
              <a:rPr lang="en-GB" sz="1600" b="0" dirty="0" err="1">
                <a:latin typeface="Arial" panose="020B0604020202020204" pitchFamily="34" charset="0"/>
                <a:cs typeface="Arial" panose="020B0604020202020204" pitchFamily="34" charset="0"/>
              </a:rPr>
              <a:t>Portabello</a:t>
            </a:r>
            <a: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  <a:t> Road Gin &amp; El </a:t>
            </a:r>
            <a:r>
              <a:rPr lang="en-GB" sz="1600" b="0" dirty="0" err="1">
                <a:latin typeface="Arial" panose="020B0604020202020204" pitchFamily="34" charset="0"/>
                <a:cs typeface="Arial" panose="020B0604020202020204" pitchFamily="34" charset="0"/>
              </a:rPr>
              <a:t>Bandarra</a:t>
            </a:r>
            <a: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  <a:t> Rojo vermouth         9.75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3EEA3D-EFFB-A520-F12E-68F3EDB786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2230" y="8000412"/>
            <a:ext cx="8186057" cy="275973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Starters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	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Salt Cod bon bons, chilli, garlic &amp; lemon mayonnaise                                 7.5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Chicken liver parfait, fig &amp; onion chutney &amp; toasted sourdough                  8.5	             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Smoked trout &amp; mackerel, caper, gherkin &amp; parsley pate, 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lemon &amp; pepper crème fraiche                                                                     9                                  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44AEF8-673A-D83A-23CD-C11A46CA4DB5}"/>
              </a:ext>
            </a:extLst>
          </p:cNvPr>
          <p:cNvSpPr txBox="1">
            <a:spLocks/>
          </p:cNvSpPr>
          <p:nvPr/>
        </p:nvSpPr>
        <p:spPr>
          <a:xfrm>
            <a:off x="1451429" y="429891"/>
            <a:ext cx="5500914" cy="138275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342905" rtl="0" eaLnBrk="1" latinLnBrk="0" hangingPunct="1">
              <a:spcBef>
                <a:spcPct val="0"/>
              </a:spcBef>
              <a:buNone/>
              <a:defRPr sz="54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IN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Hotel Trinity</a:t>
            </a:r>
            <a:br>
              <a:rPr lang="en-IN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Wales Coast Path S 7 Swansea Bay, Swansea, United Kingdom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Contactless delivery- 01305******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513DF06-E834-C33D-7711-B70B3E96491F}"/>
              </a:ext>
            </a:extLst>
          </p:cNvPr>
          <p:cNvSpPr txBox="1">
            <a:spLocks/>
          </p:cNvSpPr>
          <p:nvPr/>
        </p:nvSpPr>
        <p:spPr>
          <a:xfrm>
            <a:off x="232229" y="12405658"/>
            <a:ext cx="7632700" cy="409455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871240" rtl="0" eaLnBrk="1" latinLnBrk="0" hangingPunct="1">
              <a:lnSpc>
                <a:spcPct val="120000"/>
              </a:lnSpc>
              <a:spcBef>
                <a:spcPts val="953"/>
              </a:spcBef>
              <a:buFont typeface="Arial" panose="020B0604020202020204" pitchFamily="34" charset="0"/>
              <a:buNone/>
              <a:defRPr sz="2287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3562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90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87124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715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0686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74248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17810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61372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04934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48496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</a:t>
            </a:r>
          </a:p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Sandwiches – Available 11:00 – 16:00</a:t>
            </a:r>
          </a:p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Fish finger sandwich, tartar sauce &amp; brioche bun			            9.5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Steak sandwich, caramelised onions, mustard mayo on toasted bloomer     12.5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Open salmon gravlax sandwich, lemon &amp; pepper crème fraiche, 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toasted malted bloomer, fennel &amp; watercress salad		            11</a:t>
            </a: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Trinity Groups">
            <a:extLst>
              <a:ext uri="{FF2B5EF4-FFF2-40B4-BE49-F238E27FC236}">
                <a16:creationId xmlns:a16="http://schemas.microsoft.com/office/drawing/2014/main" id="{398D8E92-8A40-99DE-A2FA-3A93FF8E6A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403" y="1348851"/>
            <a:ext cx="3000883" cy="109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Best Apéritif Cocktails and Brands to Try in 2021 - PureWow">
            <a:extLst>
              <a:ext uri="{FF2B5EF4-FFF2-40B4-BE49-F238E27FC236}">
                <a16:creationId xmlns:a16="http://schemas.microsoft.com/office/drawing/2014/main" id="{D96B4D4F-A8A4-1C99-C405-8C20D1055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15" y="2899075"/>
            <a:ext cx="2608943" cy="13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tarter Recipes - Great British Chefs">
            <a:extLst>
              <a:ext uri="{FF2B5EF4-FFF2-40B4-BE49-F238E27FC236}">
                <a16:creationId xmlns:a16="http://schemas.microsoft.com/office/drawing/2014/main" id="{9EF2B035-BD3D-E39F-1EEA-20C9D9071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14" y="6222412"/>
            <a:ext cx="3164114" cy="167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40 Delectable Non Veg Appetizer Recipes For Snack Time | Non Veg Starter  Recipes by Archana's Kitchen">
            <a:extLst>
              <a:ext uri="{FF2B5EF4-FFF2-40B4-BE49-F238E27FC236}">
                <a16:creationId xmlns:a16="http://schemas.microsoft.com/office/drawing/2014/main" id="{E9395556-CFCD-9152-3B86-0ECBDCEE72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6222412"/>
            <a:ext cx="3164114" cy="167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he 11 Best Aperitifs to Drink in 2022">
            <a:extLst>
              <a:ext uri="{FF2B5EF4-FFF2-40B4-BE49-F238E27FC236}">
                <a16:creationId xmlns:a16="http://schemas.microsoft.com/office/drawing/2014/main" id="{07D9CBFC-DF48-2313-5DE0-6BD6F3660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400" y="2917507"/>
            <a:ext cx="2355805" cy="1402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ancy Tomato Sandwiches Recipe | Real Simple">
            <a:extLst>
              <a:ext uri="{FF2B5EF4-FFF2-40B4-BE49-F238E27FC236}">
                <a16:creationId xmlns:a16="http://schemas.microsoft.com/office/drawing/2014/main" id="{F091CAF8-2657-97EA-E558-606D3C39B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15" y="10525579"/>
            <a:ext cx="3022545" cy="171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lub sandwich recipe | How to make veg club sandwich">
            <a:extLst>
              <a:ext uri="{FF2B5EF4-FFF2-40B4-BE49-F238E27FC236}">
                <a16:creationId xmlns:a16="http://schemas.microsoft.com/office/drawing/2014/main" id="{0D7B741C-EF19-0B76-D22E-BA72E19165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657" y="10525579"/>
            <a:ext cx="2853963" cy="171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Subtitle 2">
            <a:extLst>
              <a:ext uri="{FF2B5EF4-FFF2-40B4-BE49-F238E27FC236}">
                <a16:creationId xmlns:a16="http://schemas.microsoft.com/office/drawing/2014/main" id="{EB35E552-B6C6-FB03-53EA-B00A6FC22B51}"/>
              </a:ext>
            </a:extLst>
          </p:cNvPr>
          <p:cNvSpPr txBox="1">
            <a:spLocks/>
          </p:cNvSpPr>
          <p:nvPr/>
        </p:nvSpPr>
        <p:spPr>
          <a:xfrm>
            <a:off x="263072" y="15448879"/>
            <a:ext cx="8186057" cy="1094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871240" rtl="0" eaLnBrk="1" latinLnBrk="0" hangingPunct="1">
              <a:lnSpc>
                <a:spcPct val="120000"/>
              </a:lnSpc>
              <a:spcBef>
                <a:spcPts val="953"/>
              </a:spcBef>
              <a:buFont typeface="Arial" panose="020B0604020202020204" pitchFamily="34" charset="0"/>
              <a:buNone/>
              <a:defRPr sz="2287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3562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90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87124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715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0686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74248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17810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61372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04934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48496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B9D61781-71A2-51E8-5CFD-8AF6F3F3E525}"/>
              </a:ext>
            </a:extLst>
          </p:cNvPr>
          <p:cNvSpPr txBox="1">
            <a:spLocks/>
          </p:cNvSpPr>
          <p:nvPr/>
        </p:nvSpPr>
        <p:spPr>
          <a:xfrm>
            <a:off x="293914" y="16159364"/>
            <a:ext cx="8186057" cy="779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871240" rtl="0" eaLnBrk="1" latinLnBrk="0" hangingPunct="1">
              <a:lnSpc>
                <a:spcPct val="120000"/>
              </a:lnSpc>
              <a:spcBef>
                <a:spcPts val="953"/>
              </a:spcBef>
              <a:buFont typeface="Arial" panose="020B0604020202020204" pitchFamily="34" charset="0"/>
              <a:buNone/>
              <a:defRPr sz="2287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3562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90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87124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715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0686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74248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17810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61372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04934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48496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If you have a question about a food allergy or intolerance, please contact a staff, who would be pleased to assist you. Kindly be informed that all of our food is produced in a kitchen that contains nuts, gluten-containing cereals, and other allergens.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1967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E3F02-2699-9B0D-D41D-9B9F2972E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658" y="1749782"/>
            <a:ext cx="8331200" cy="2944383"/>
          </a:xfrm>
        </p:spPr>
        <p:txBody>
          <a:bodyPr>
            <a:noAutofit/>
          </a:bodyPr>
          <a:lstStyle/>
          <a:p>
            <a:pPr algn="l"/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</a:t>
            </a:r>
            <a:b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Crispy-battered Haddock, chunky chips, minted peas, tartare sauce                        17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Bangers &amp; Mash - fennel &amp; garlic sausages w/ caramelised onion gravy	14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Steak &amp; ale pie, creamy mash, red wine gravy &amp; buttered kale		17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Roast bream fillet, aubergine puree, cavolo </a:t>
            </a:r>
            <a:r>
              <a:rPr lang="en-GB" sz="12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nero</a:t>
            </a: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2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palenta</a:t>
            </a: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croutons	18	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Wild mushroom, celeriac &amp; spinach wellington, tomato &amp; cranberry sauce	16	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Brisket Burger, cheese, baby gem, fries, onion relish		17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fried hens egg</a:t>
            </a:r>
            <a:br>
              <a:rPr lang="en-GB" sz="12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3EEA3D-EFFB-A520-F12E-68F3EDB786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2229" y="5103984"/>
            <a:ext cx="6763657" cy="2759730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				Pudding</a:t>
            </a:r>
          </a:p>
          <a:p>
            <a:pPr algn="l"/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Cheese Plate, oat cakes, crackers, grapes, chutney		13	</a:t>
            </a:r>
          </a:p>
          <a:p>
            <a:pPr algn="l"/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Rhubarb &amp; Ginger Steamed Pudding					 8 </a:t>
            </a:r>
          </a:p>
          <a:p>
            <a:pPr algn="l"/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Dark Chocolate brownie &amp; Ice cream					 7</a:t>
            </a:r>
          </a:p>
          <a:p>
            <a:pPr algn="l"/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Apple &amp; Cinnamon Pie, custard      					 9</a:t>
            </a:r>
          </a:p>
          <a:p>
            <a:pPr algn="l"/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Baked salted caramel cheesecake					 8</a:t>
            </a:r>
          </a:p>
          <a:p>
            <a:pPr algn="l"/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Selection of Dairy Ice Creams &amp; Sorbets – three scoops			 7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44AEF8-673A-D83A-23CD-C11A46CA4DB5}"/>
              </a:ext>
            </a:extLst>
          </p:cNvPr>
          <p:cNvSpPr txBox="1">
            <a:spLocks/>
          </p:cNvSpPr>
          <p:nvPr/>
        </p:nvSpPr>
        <p:spPr>
          <a:xfrm>
            <a:off x="1728095" y="461300"/>
            <a:ext cx="4965726" cy="12337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342905" rtl="0" eaLnBrk="1" latinLnBrk="0" hangingPunct="1">
              <a:spcBef>
                <a:spcPct val="0"/>
              </a:spcBef>
              <a:buNone/>
              <a:defRPr sz="54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IN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Hotel Trinity</a:t>
            </a:r>
            <a:br>
              <a:rPr lang="en-IN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Wales Coast Path S 7 Swansea Bay, Swansea, United Kingdom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Contactless delivery- 01305******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A513DF06-E834-C33D-7711-B70B3E96491F}"/>
              </a:ext>
            </a:extLst>
          </p:cNvPr>
          <p:cNvSpPr txBox="1">
            <a:spLocks/>
          </p:cNvSpPr>
          <p:nvPr/>
        </p:nvSpPr>
        <p:spPr>
          <a:xfrm>
            <a:off x="220436" y="8273533"/>
            <a:ext cx="8491764" cy="58927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871240" rtl="0" eaLnBrk="1" latinLnBrk="0" hangingPunct="1">
              <a:lnSpc>
                <a:spcPct val="120000"/>
              </a:lnSpc>
              <a:spcBef>
                <a:spcPts val="953"/>
              </a:spcBef>
              <a:buFont typeface="Arial" panose="020B0604020202020204" pitchFamily="34" charset="0"/>
              <a:buNone/>
              <a:defRPr sz="2287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3562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90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87124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715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0686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74248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17810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61372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04934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48496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Wine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WHITE	                                                                 175ml		250ml	          Bottle/Magnum</a:t>
            </a:r>
          </a:p>
          <a:p>
            <a:pPr algn="l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Trebbiano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Rubicone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Italy	                           5.95	                     8.35	                 24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Casa Mia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Catarratto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Sicily	                           6.30	                      9.00	                 26  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Pinot Grigio, Sartori, Italy	6.50	                           9.20	                       27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Chenin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blanc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Fairview, South Africa	                            7.50	                     10.70	                 31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Chardonnay, les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Mougeottes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France	                           7.50	                     10.70	                 31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Domaine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Badassiere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Picpoul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Pinet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France	       7.70	                     11.00	                 32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Ribbonwood, Sauvignon Blanc, New Zealand	       8.25	                     12.00	                 34 </a:t>
            </a:r>
          </a:p>
          <a:p>
            <a:pPr algn="l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RED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Sangiovese,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Rubicone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Italy	                            6.00	                       8.50	                  24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Pinot Noir, les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Mougeottes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France	                            6.75	                       10.60	                  31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Montes, Merlot, Chile	                                                 7.15	                       10.20	                  29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Are you Game, Shiraz, Australia	                             8.25	                       11.00	                  30</a:t>
            </a:r>
          </a:p>
          <a:p>
            <a:pPr algn="l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Amonte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Piemonte, Barbera, 2019, Italy (limited stock)			                  30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Don David Reserve, Malbec, Argentina	         8.10	                        11.55	              33 / 69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Coto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Rioja Crianza, Spain	                             8.50	                        12.00	                  36</a:t>
            </a:r>
          </a:p>
          <a:p>
            <a:pPr algn="l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Chateu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Fontenille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Bordeaux, Merlot, 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Cabernet Sauvignon, France	                             9.20	                         13.50	                  39 </a:t>
            </a:r>
          </a:p>
          <a:p>
            <a:pPr algn="l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4049CBA-560B-5052-C284-4F6C08A627E8}"/>
              </a:ext>
            </a:extLst>
          </p:cNvPr>
          <p:cNvSpPr txBox="1">
            <a:spLocks/>
          </p:cNvSpPr>
          <p:nvPr/>
        </p:nvSpPr>
        <p:spPr>
          <a:xfrm>
            <a:off x="263071" y="16282292"/>
            <a:ext cx="8186057" cy="779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871240" rtl="0" eaLnBrk="1" latinLnBrk="0" hangingPunct="1">
              <a:lnSpc>
                <a:spcPct val="120000"/>
              </a:lnSpc>
              <a:spcBef>
                <a:spcPts val="953"/>
              </a:spcBef>
              <a:buFont typeface="Arial" panose="020B0604020202020204" pitchFamily="34" charset="0"/>
              <a:buNone/>
              <a:defRPr sz="2287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3562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906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87124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715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06860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74248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17810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61372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04934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484961" indent="0" algn="ctr" defTabSz="871240" rtl="0" eaLnBrk="1" latinLnBrk="0" hangingPunct="1">
              <a:lnSpc>
                <a:spcPct val="120000"/>
              </a:lnSpc>
              <a:spcBef>
                <a:spcPts val="476"/>
              </a:spcBef>
              <a:buFont typeface="Arial" panose="020B0604020202020204" pitchFamily="34" charset="0"/>
              <a:buNone/>
              <a:defRPr sz="1524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If you have a question about a food allergy or intolerance, please contact a staff, who would be pleased to assist you. Kindly be informed that all of our food is produced in a kitchen that contains nuts, gluten-containing cereals, and other allergens.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Quick Creamy Chocolate Pudding | Recipes">
            <a:extLst>
              <a:ext uri="{FF2B5EF4-FFF2-40B4-BE49-F238E27FC236}">
                <a16:creationId xmlns:a16="http://schemas.microsoft.com/office/drawing/2014/main" id="{65E2B61D-0161-8D91-E20F-971B0EC99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71" y="4694165"/>
            <a:ext cx="1920421" cy="98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read And Butter Pudding In The English Restaurant | TasteAtlas |  Recommended authentic restaurants">
            <a:extLst>
              <a:ext uri="{FF2B5EF4-FFF2-40B4-BE49-F238E27FC236}">
                <a16:creationId xmlns:a16="http://schemas.microsoft.com/office/drawing/2014/main" id="{26BC205C-FB9E-AF02-9118-804635AEBC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342584" y="4781241"/>
            <a:ext cx="1683816" cy="98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8 Secret Benefits of Drinking Red Wine - HealthifyMe">
            <a:extLst>
              <a:ext uri="{FF2B5EF4-FFF2-40B4-BE49-F238E27FC236}">
                <a16:creationId xmlns:a16="http://schemas.microsoft.com/office/drawing/2014/main" id="{71F51D68-B4D1-C317-786A-FCB0715E0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71" y="7883651"/>
            <a:ext cx="1208064" cy="1254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Maharashtra New Wine Policy: Maharashtra to get new wine policy after 20  years - The Economic Times">
            <a:extLst>
              <a:ext uri="{FF2B5EF4-FFF2-40B4-BE49-F238E27FC236}">
                <a16:creationId xmlns:a16="http://schemas.microsoft.com/office/drawing/2014/main" id="{9BBD9B59-0F4F-A5E2-B196-326C76E03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095" y="8021156"/>
            <a:ext cx="1489779" cy="1117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Wine Alcohol Content, From Lowest to Highest | Real Simple">
            <a:extLst>
              <a:ext uri="{FF2B5EF4-FFF2-40B4-BE49-F238E27FC236}">
                <a16:creationId xmlns:a16="http://schemas.microsoft.com/office/drawing/2014/main" id="{8796E320-719F-13DD-AA54-C90AC0F25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166" y="7984737"/>
            <a:ext cx="2380343" cy="1190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9369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ffectLst/>
              </a:rPr>
              <a:t>Peters, K. and </a:t>
            </a:r>
            <a:r>
              <a:rPr lang="en-US" dirty="0" err="1">
                <a:effectLst/>
              </a:rPr>
              <a:t>Remaud</a:t>
            </a:r>
            <a:r>
              <a:rPr lang="en-US" dirty="0">
                <a:effectLst/>
              </a:rPr>
              <a:t>, P.H., 2020. Factors influencing consumer menu-item selection in a restaurant context. </a:t>
            </a:r>
            <a:r>
              <a:rPr lang="en-US" i="1" dirty="0">
                <a:effectLst/>
              </a:rPr>
              <a:t>Food Quality and Preference</a:t>
            </a:r>
            <a:r>
              <a:rPr lang="en-US" dirty="0">
                <a:effectLst/>
              </a:rPr>
              <a:t>, </a:t>
            </a:r>
            <a:r>
              <a:rPr lang="en-US" i="1" dirty="0">
                <a:effectLst/>
              </a:rPr>
              <a:t>82</a:t>
            </a:r>
            <a:r>
              <a:rPr lang="en-US" dirty="0">
                <a:effectLst/>
              </a:rPr>
              <a:t>, p.103887.</a:t>
            </a:r>
          </a:p>
          <a:p>
            <a:r>
              <a:rPr lang="en-US" dirty="0" err="1">
                <a:effectLst/>
              </a:rPr>
              <a:t>Shafieizadeh</a:t>
            </a:r>
            <a:r>
              <a:rPr lang="en-US" dirty="0">
                <a:effectLst/>
              </a:rPr>
              <a:t>, K. and Tao, C.W.W., 2020. How does a menu's information about local food affect restaurant selection? The roles of corporate social responsibility, transparency, and trust. </a:t>
            </a:r>
            <a:r>
              <a:rPr lang="en-US" i="1" dirty="0">
                <a:effectLst/>
              </a:rPr>
              <a:t>Journal of Hospitality and Tourism Management</a:t>
            </a:r>
            <a:r>
              <a:rPr lang="en-US" dirty="0">
                <a:effectLst/>
              </a:rPr>
              <a:t>, </a:t>
            </a:r>
            <a:r>
              <a:rPr lang="en-US" i="1" dirty="0">
                <a:effectLst/>
              </a:rPr>
              <a:t>43</a:t>
            </a:r>
            <a:r>
              <a:rPr lang="en-US" dirty="0">
                <a:effectLst/>
              </a:rPr>
              <a:t>, pp.232-240.</a:t>
            </a:r>
          </a:p>
          <a:p>
            <a:r>
              <a:rPr lang="en-US" dirty="0" err="1">
                <a:effectLst/>
              </a:rPr>
              <a:t>Haynos</a:t>
            </a:r>
            <a:r>
              <a:rPr lang="en-US" dirty="0">
                <a:effectLst/>
              </a:rPr>
              <a:t>, A.F. and Roberto, C.A., 2017. The effects of restaurant menu calorie labeling on hypothetical meal choices of females with disordered eating. </a:t>
            </a:r>
            <a:r>
              <a:rPr lang="en-US" i="1" dirty="0">
                <a:effectLst/>
              </a:rPr>
              <a:t>International Journal of Eating Disorders</a:t>
            </a:r>
            <a:r>
              <a:rPr lang="en-US" dirty="0">
                <a:effectLst/>
              </a:rPr>
              <a:t>, </a:t>
            </a:r>
            <a:r>
              <a:rPr lang="en-US" i="1" dirty="0">
                <a:effectLst/>
              </a:rPr>
              <a:t>50</a:t>
            </a:r>
            <a:r>
              <a:rPr lang="en-US" dirty="0">
                <a:effectLst/>
              </a:rPr>
              <a:t>(3), pp.275-283.</a:t>
            </a:r>
          </a:p>
          <a:p>
            <a:r>
              <a:rPr lang="en-US" dirty="0">
                <a:effectLst/>
              </a:rPr>
              <a:t>Long, M.W., Tobias, D.K., Cradock, A.L., </a:t>
            </a:r>
            <a:r>
              <a:rPr lang="en-US" dirty="0" err="1">
                <a:effectLst/>
              </a:rPr>
              <a:t>Batchelder</a:t>
            </a:r>
            <a:r>
              <a:rPr lang="en-US" dirty="0">
                <a:effectLst/>
              </a:rPr>
              <a:t>, H. and </a:t>
            </a:r>
            <a:r>
              <a:rPr lang="en-US" dirty="0" err="1">
                <a:effectLst/>
              </a:rPr>
              <a:t>Gortmaker</a:t>
            </a:r>
            <a:r>
              <a:rPr lang="en-US" dirty="0">
                <a:effectLst/>
              </a:rPr>
              <a:t>, S.L., 2015. Systematic review and meta-analysis of the impact of restaurant menu calorie labeling. </a:t>
            </a:r>
            <a:r>
              <a:rPr lang="en-US" i="1" dirty="0">
                <a:effectLst/>
              </a:rPr>
              <a:t>American journal of public health</a:t>
            </a:r>
            <a:r>
              <a:rPr lang="en-US" dirty="0">
                <a:effectLst/>
              </a:rPr>
              <a:t>, </a:t>
            </a:r>
            <a:r>
              <a:rPr lang="en-US" i="1" dirty="0">
                <a:effectLst/>
              </a:rPr>
              <a:t>105</a:t>
            </a:r>
            <a:r>
              <a:rPr lang="en-US" dirty="0">
                <a:effectLst/>
              </a:rPr>
              <a:t>(5), pp.e11-e24.</a:t>
            </a:r>
          </a:p>
          <a:p>
            <a:r>
              <a:rPr lang="en-US" dirty="0">
                <a:effectLst/>
              </a:rPr>
              <a:t>Sweeney, J., Armstrong, R.W. and Johnson, L.W., 2016. The effect of cues on service quality expectations and service selection in a restaurant setting: A retrospective and prospective commentary. </a:t>
            </a:r>
            <a:r>
              <a:rPr lang="en-US" i="1" dirty="0">
                <a:effectLst/>
              </a:rPr>
              <a:t>Journal of Services Marketing</a:t>
            </a:r>
            <a:r>
              <a:rPr lang="en-US" dirty="0">
                <a:effectLst/>
              </a:rPr>
              <a:t>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35561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88</TotalTime>
  <Words>965</Words>
  <Application>Microsoft Office PowerPoint</Application>
  <PresentationFormat>Custom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Algerian</vt:lpstr>
      <vt:lpstr>Arial</vt:lpstr>
      <vt:lpstr>Bookman Old Style</vt:lpstr>
      <vt:lpstr>Rockwell</vt:lpstr>
      <vt:lpstr>Damask</vt:lpstr>
      <vt:lpstr>           Aperitifs   Amaretto sour – short, sweet &amp; sour                                               9.75   Elderflower collins - long &amp; refreshing                                                 9.75  Negroni – Portabello Road Gin &amp; El Bandarra Rojo vermouth         9.75  </vt:lpstr>
      <vt:lpstr>    PUB   Crispy-battered Haddock, chunky chips, minted peas, tartare sauce                        17  Bangers &amp; Mash - fennel &amp; garlic sausages w/ caramelised onion gravy 14  Steak &amp; ale pie, creamy mash, red wine gravy &amp; buttered kale  17  Roast bream fillet, aubergine puree, cavolo nero &amp; palenta croutons 18   Wild mushroom, celeriac &amp; spinach wellington, tomato &amp; cranberry sauce 16    British Brisket Burger, cheese, baby gem, fries, onion relish  17 fried hens egg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Aperitifs   Amaretto sour – short, sweet &amp; sour                                               9.75   Elderflower collins - long &amp; refreshing                                                 9.75  Negroni – Portabello Road Gin &amp; El Bandarra Rojo vermouth         9.75  </dc:title>
  <dc:creator>owner</dc:creator>
  <cp:lastModifiedBy>Syed</cp:lastModifiedBy>
  <cp:revision>1</cp:revision>
  <dcterms:created xsi:type="dcterms:W3CDTF">2022-05-27T12:20:10Z</dcterms:created>
  <dcterms:modified xsi:type="dcterms:W3CDTF">2022-06-09T20:09:48Z</dcterms:modified>
</cp:coreProperties>
</file>