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0" autoAdjust="0"/>
    <p:restoredTop sz="63321" autoAdjust="0"/>
  </p:normalViewPr>
  <p:slideViewPr>
    <p:cSldViewPr snapToGrid="0">
      <p:cViewPr varScale="1">
        <p:scale>
          <a:sx n="72" d="100"/>
          <a:sy n="72" d="100"/>
        </p:scale>
        <p:origin x="1782" y="6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559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9B49ED-99E7-47A8-A756-2626CD6C3D3D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0CFF5E-5AE0-4D9D-AD62-D8C172AE4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161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Longitudinal</a:t>
            </a:r>
          </a:p>
          <a:p>
            <a:r>
              <a:rPr lang="en-US" dirty="0"/>
              <a:t>Cross-sectional</a:t>
            </a:r>
          </a:p>
          <a:p>
            <a:r>
              <a:rPr lang="en-US" dirty="0"/>
              <a:t>-</a:t>
            </a:r>
            <a:r>
              <a:rPr lang="en-US" baseline="0" dirty="0"/>
              <a:t> Could use pre and post an intervention (e.g., if you expect opinions/attitudes/beliefs might change following an intervention)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C57DC-1B44-CC4C-8642-4579FD37DAE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7652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Make sure you</a:t>
            </a:r>
            <a:r>
              <a:rPr lang="en-US" baseline="0" dirty="0"/>
              <a:t> are focused and guided by your research questions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C57DC-1B44-CC4C-8642-4579FD37DAEC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731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above process generates the focus for individual questions that can then be designed in detail. 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C57DC-1B44-CC4C-8642-4579FD37DAEC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1143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C57DC-1B44-CC4C-8642-4579FD37DAEC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7637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C57DC-1B44-CC4C-8642-4579FD37DAEC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3696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C57DC-1B44-CC4C-8642-4579FD37DAEC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05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07AD5-C77D-4CE2-8640-8313F2D0293C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C31DD-73F3-4791-B349-3D6398FCF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502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07AD5-C77D-4CE2-8640-8313F2D0293C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C31DD-73F3-4791-B349-3D6398FCF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967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07AD5-C77D-4CE2-8640-8313F2D0293C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C31DD-73F3-4791-B349-3D6398FCF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948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07AD5-C77D-4CE2-8640-8313F2D0293C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C31DD-73F3-4791-B349-3D6398FCF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56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07AD5-C77D-4CE2-8640-8313F2D0293C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C31DD-73F3-4791-B349-3D6398FCF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060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07AD5-C77D-4CE2-8640-8313F2D0293C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C31DD-73F3-4791-B349-3D6398FCF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222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07AD5-C77D-4CE2-8640-8313F2D0293C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C31DD-73F3-4791-B349-3D6398FCF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247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07AD5-C77D-4CE2-8640-8313F2D0293C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C31DD-73F3-4791-B349-3D6398FCF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13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07AD5-C77D-4CE2-8640-8313F2D0293C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C31DD-73F3-4791-B349-3D6398FCF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577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07AD5-C77D-4CE2-8640-8313F2D0293C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C31DD-73F3-4791-B349-3D6398FCF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086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07AD5-C77D-4CE2-8640-8313F2D0293C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C31DD-73F3-4791-B349-3D6398FCF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402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707AD5-C77D-4CE2-8640-8313F2D0293C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5C31DD-73F3-4791-B349-3D6398FCF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821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44090" y="1047971"/>
            <a:ext cx="7772400" cy="1470025"/>
          </a:xfrm>
        </p:spPr>
        <p:txBody>
          <a:bodyPr>
            <a:normAutofit/>
          </a:bodyPr>
          <a:lstStyle/>
          <a:p>
            <a:r>
              <a:rPr lang="en-US" dirty="0"/>
              <a:t>Questionnaire design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081" y="5537106"/>
            <a:ext cx="6644306" cy="1968378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Thesis Proposal Day 3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3516" y="3151483"/>
            <a:ext cx="2637425" cy="174729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967" y="3151483"/>
            <a:ext cx="2730742" cy="21845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9786" y="3025753"/>
            <a:ext cx="2499694" cy="1666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144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3040" y="654263"/>
            <a:ext cx="8229600" cy="1143000"/>
          </a:xfrm>
        </p:spPr>
        <p:txBody>
          <a:bodyPr/>
          <a:lstStyle/>
          <a:p>
            <a:r>
              <a:rPr lang="en-US" dirty="0"/>
              <a:t>This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332037"/>
            <a:ext cx="9265920" cy="45259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What are questionnaires and what are they useful for?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Some important first steps when using questionnaires as research instruments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Some key considerations in designing questionnaires</a:t>
            </a:r>
          </a:p>
        </p:txBody>
      </p:sp>
    </p:spTree>
    <p:extLst>
      <p:ext uri="{BB962C8B-B14F-4D97-AF65-F5344CB8AC3E}">
        <p14:creationId xmlns:p14="http://schemas.microsoft.com/office/powerpoint/2010/main" val="25381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questionnaire?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2550" y="2033588"/>
            <a:ext cx="932307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i="1" dirty="0"/>
              <a:t>“an objective means of collecting information about people’s knowledge, beliefs, attitudes &amp; behaviour” </a:t>
            </a:r>
            <a:r>
              <a:rPr lang="en-US" dirty="0"/>
              <a:t>(Boynton &amp; </a:t>
            </a:r>
            <a:r>
              <a:rPr lang="en-US" dirty="0" err="1"/>
              <a:t>Greenhalgh</a:t>
            </a:r>
            <a:r>
              <a:rPr lang="en-US" dirty="0"/>
              <a:t>, 2004)</a:t>
            </a:r>
          </a:p>
          <a:p>
            <a:pPr marL="0" indent="0">
              <a:buNone/>
            </a:pPr>
            <a:endParaRPr lang="en-US" dirty="0"/>
          </a:p>
          <a:p>
            <a:pPr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List of pre-set questions</a:t>
            </a:r>
          </a:p>
          <a:p>
            <a:pPr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Useful tool for conducting surveys – can  be used to gather information from large number of people (in contrast to interviews)</a:t>
            </a:r>
          </a:p>
          <a:p>
            <a:pPr marL="0" indent="0">
              <a:buNone/>
            </a:pP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4524901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questionnaire?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9334500" cy="4698682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Can be used to gather information in the hope of:</a:t>
            </a:r>
            <a:endParaRPr lang="en-GB" dirty="0">
              <a:latin typeface="Calibri" pitchFamily="34" charset="0"/>
            </a:endParaRPr>
          </a:p>
          <a:p>
            <a:pPr lvl="1">
              <a:buClr>
                <a:srgbClr val="C00000"/>
              </a:buClr>
            </a:pPr>
            <a:r>
              <a:rPr lang="en-IE" b="1" dirty="0">
                <a:latin typeface="Calibri" pitchFamily="34" charset="0"/>
              </a:rPr>
              <a:t>Answering a research question</a:t>
            </a: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E.g., Does learning the curriculum through a second language have negative effects on your first language?</a:t>
            </a:r>
            <a:endParaRPr lang="en-GB" dirty="0">
              <a:latin typeface="Calibri" pitchFamily="34" charset="0"/>
            </a:endParaRPr>
          </a:p>
          <a:p>
            <a:pPr lvl="1">
              <a:buClr>
                <a:srgbClr val="C00000"/>
              </a:buClr>
            </a:pPr>
            <a:r>
              <a:rPr lang="cy-GB" b="1" dirty="0">
                <a:latin typeface="Calibri" pitchFamily="34" charset="0"/>
              </a:rPr>
              <a:t>Collect descriptive Data</a:t>
            </a:r>
          </a:p>
          <a:p>
            <a:pPr lvl="2"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Age/School Year</a:t>
            </a:r>
          </a:p>
          <a:p>
            <a:pPr lvl="2"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Boy/Girl</a:t>
            </a:r>
          </a:p>
          <a:p>
            <a:pPr lvl="2">
              <a:buClr>
                <a:srgbClr val="C00000"/>
              </a:buClr>
            </a:pPr>
            <a:r>
              <a:rPr lang="cy-GB" dirty="0" err="1">
                <a:latin typeface="Calibri" pitchFamily="34" charset="0"/>
              </a:rPr>
              <a:t>Educational</a:t>
            </a:r>
            <a:r>
              <a:rPr lang="cy-GB" dirty="0">
                <a:latin typeface="Calibri" pitchFamily="34" charset="0"/>
              </a:rPr>
              <a:t> and financial background of parents that send their children to schools where they’re taught in their second language</a:t>
            </a:r>
          </a:p>
          <a:p>
            <a:pPr lvl="2"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Attitude towards the second language</a:t>
            </a:r>
          </a:p>
          <a:p>
            <a:pPr lvl="2"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Why choose this school?</a:t>
            </a:r>
          </a:p>
          <a:p>
            <a:pPr marL="0" indent="0">
              <a:buNone/>
            </a:pP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155952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questionnaire?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690688"/>
            <a:ext cx="9947031" cy="46986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E" dirty="0">
                <a:latin typeface="Calibri" pitchFamily="34" charset="0"/>
              </a:rPr>
              <a:t>Questionnaires can also be used: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E" dirty="0">
                <a:latin typeface="Calibri" pitchFamily="34" charset="0"/>
              </a:rPr>
              <a:t> to </a:t>
            </a:r>
            <a:r>
              <a:rPr lang="en-GB" dirty="0">
                <a:latin typeface="Calibri" pitchFamily="34" charset="0"/>
              </a:rPr>
              <a:t>compare groups of participants</a:t>
            </a:r>
          </a:p>
          <a:p>
            <a:pPr marL="0" indent="0">
              <a:buNone/>
            </a:pPr>
            <a:r>
              <a:rPr lang="en-US" i="1" dirty="0"/>
              <a:t>E.g., What are the perspectives of parents and teachers on the value and feasibility of homework?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as a measure within experimental designs</a:t>
            </a:r>
          </a:p>
          <a:p>
            <a:pPr marL="0" indent="0">
              <a:buNone/>
            </a:pPr>
            <a:r>
              <a:rPr lang="en-US" i="1" dirty="0"/>
              <a:t>E.g., Measuring self-esteem before and after intervention,</a:t>
            </a:r>
          </a:p>
          <a:p>
            <a:pPr marL="0" indent="0">
              <a:buNone/>
            </a:pPr>
            <a:r>
              <a:rPr lang="en-US" i="1" dirty="0"/>
              <a:t>Measuring attitudes towards learning before and after intervention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in longitudinal research</a:t>
            </a:r>
          </a:p>
          <a:p>
            <a:pPr marL="0" indent="0">
              <a:buNone/>
            </a:pPr>
            <a:r>
              <a:rPr lang="en-US" i="1" dirty="0"/>
              <a:t>E.g., Is there a change in attitude of teachers over time?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i="1" dirty="0"/>
          </a:p>
          <a:p>
            <a:pPr marL="0" indent="0">
              <a:buNone/>
            </a:pP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4113851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4076" y="60204"/>
            <a:ext cx="8229600" cy="1143000"/>
          </a:xfrm>
        </p:spPr>
        <p:txBody>
          <a:bodyPr/>
          <a:lstStyle/>
          <a:p>
            <a:r>
              <a:rPr lang="en-US" dirty="0"/>
              <a:t>What form can they take?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76" y="1292060"/>
            <a:ext cx="1524000" cy="1016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123139" y="1306544"/>
            <a:ext cx="415835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Postal questionnaires</a:t>
            </a:r>
          </a:p>
          <a:p>
            <a:pPr marL="285750" indent="-285750">
              <a:buFontTx/>
              <a:buChar char="-"/>
            </a:pPr>
            <a:r>
              <a:rPr lang="en-US" dirty="0"/>
              <a:t>Self-completion</a:t>
            </a:r>
          </a:p>
          <a:p>
            <a:pPr marL="285750" indent="-285750">
              <a:buFontTx/>
              <a:buChar char="-"/>
            </a:pPr>
            <a:r>
              <a:rPr lang="en-US" dirty="0"/>
              <a:t>Sent out to target population (usually with self-addressed envelope)</a:t>
            </a:r>
          </a:p>
          <a:p>
            <a:pPr marL="285750" indent="-285750">
              <a:buFontTx/>
              <a:buChar char="-"/>
            </a:pPr>
            <a:r>
              <a:rPr lang="en-US" dirty="0"/>
              <a:t>Perhaps follow-up phone call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15" y="2965347"/>
            <a:ext cx="1518216" cy="151821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3139" y="2833507"/>
            <a:ext cx="436261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8000"/>
                </a:solidFill>
              </a:rPr>
              <a:t>In-person questionnaires</a:t>
            </a:r>
          </a:p>
          <a:p>
            <a:pPr marL="285750" indent="-285750">
              <a:buFontTx/>
              <a:buChar char="-"/>
            </a:pPr>
            <a:r>
              <a:rPr lang="en-US" b="1" dirty="0"/>
              <a:t>Self-completion </a:t>
            </a:r>
            <a:r>
              <a:rPr lang="en-US" i="1" dirty="0"/>
              <a:t>or</a:t>
            </a:r>
            <a:r>
              <a:rPr lang="en-US" dirty="0"/>
              <a:t> </a:t>
            </a:r>
            <a:r>
              <a:rPr lang="en-US" b="1" dirty="0"/>
              <a:t>interview questionnaires </a:t>
            </a:r>
            <a:r>
              <a:rPr lang="en-US" dirty="0"/>
              <a:t>(i.e., researcher completion) – interviewer delivers questions &amp; records responses (similar to structured interview)</a:t>
            </a:r>
          </a:p>
          <a:p>
            <a:pPr marL="285750" indent="-285750">
              <a:buFontTx/>
              <a:buChar char="-"/>
            </a:pPr>
            <a:r>
              <a:rPr lang="en-US" dirty="0"/>
              <a:t>Interview questionnaires can also be conducted over the phone</a:t>
            </a:r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602" y="5232127"/>
            <a:ext cx="1929195" cy="130733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123139" y="5147128"/>
            <a:ext cx="44449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00FF"/>
                </a:solidFill>
              </a:rPr>
              <a:t>Online/Web-based questionnaires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Self-completion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Link sent out to target population (via email, posting on online forums, twitter, etc.,)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26562" y="0"/>
            <a:ext cx="1834386" cy="138154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222862" y="1735915"/>
            <a:ext cx="287566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Main considerations:</a:t>
            </a:r>
          </a:p>
          <a:p>
            <a:endParaRPr lang="en-US" dirty="0"/>
          </a:p>
          <a:p>
            <a:r>
              <a:rPr lang="en-US" dirty="0"/>
              <a:t>Which are likely to lead to:</a:t>
            </a:r>
          </a:p>
          <a:p>
            <a:pPr marL="285750" indent="-285750">
              <a:buFontTx/>
              <a:buChar char="-"/>
            </a:pPr>
            <a:r>
              <a:rPr lang="en-US" dirty="0"/>
              <a:t>Higher response rates </a:t>
            </a:r>
          </a:p>
          <a:p>
            <a:pPr marL="285750" indent="-285750">
              <a:buFontTx/>
              <a:buChar char="-"/>
            </a:pPr>
            <a:r>
              <a:rPr lang="en-US" dirty="0"/>
              <a:t>Most accurate responding (avoiding social desirability bias, issues with confidentiality – particular if related to sensitive information/issues)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dirty="0"/>
              <a:t>No universal best option </a:t>
            </a:r>
            <a:r>
              <a:rPr lang="en-US" dirty="0"/>
              <a:t>- Who is your target population? What is the context?</a:t>
            </a:r>
          </a:p>
        </p:txBody>
      </p:sp>
    </p:spTree>
    <p:extLst>
      <p:ext uri="{BB962C8B-B14F-4D97-AF65-F5344CB8AC3E}">
        <p14:creationId xmlns:p14="http://schemas.microsoft.com/office/powerpoint/2010/main" val="3822434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500" y="213293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Some of the advantages of questionnaires</a:t>
            </a:r>
          </a:p>
        </p:txBody>
      </p:sp>
      <p:sp>
        <p:nvSpPr>
          <p:cNvPr id="5" name="Oval 4"/>
          <p:cNvSpPr/>
          <p:nvPr/>
        </p:nvSpPr>
        <p:spPr>
          <a:xfrm>
            <a:off x="1050653" y="1811734"/>
            <a:ext cx="2645748" cy="1975386"/>
          </a:xfrm>
          <a:prstGeom prst="ellipse">
            <a:avLst/>
          </a:prstGeom>
          <a:solidFill>
            <a:srgbClr val="008000">
              <a:alpha val="40000"/>
            </a:srgb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Inexpensive</a:t>
            </a:r>
            <a:r>
              <a:rPr lang="en-US" dirty="0">
                <a:solidFill>
                  <a:srgbClr val="000000"/>
                </a:solidFill>
              </a:rPr>
              <a:t> – cheap to gather data &amp; analyse results</a:t>
            </a:r>
          </a:p>
        </p:txBody>
      </p:sp>
      <p:sp>
        <p:nvSpPr>
          <p:cNvPr id="6" name="Oval 5"/>
          <p:cNvSpPr/>
          <p:nvPr/>
        </p:nvSpPr>
        <p:spPr>
          <a:xfrm>
            <a:off x="4362303" y="1669445"/>
            <a:ext cx="2645748" cy="1975386"/>
          </a:xfrm>
          <a:prstGeom prst="ellipse">
            <a:avLst/>
          </a:prstGeom>
          <a:solidFill>
            <a:srgbClr val="008000">
              <a:alpha val="37000"/>
            </a:srgb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Representative</a:t>
            </a:r>
            <a:r>
              <a:rPr lang="en-US" dirty="0">
                <a:solidFill>
                  <a:srgbClr val="000000"/>
                </a:solidFill>
              </a:rPr>
              <a:t> – feasibility of large samples &amp; variety of respondents</a:t>
            </a:r>
          </a:p>
        </p:txBody>
      </p:sp>
      <p:sp>
        <p:nvSpPr>
          <p:cNvPr id="7" name="Oval 6"/>
          <p:cNvSpPr/>
          <p:nvPr/>
        </p:nvSpPr>
        <p:spPr>
          <a:xfrm>
            <a:off x="7756208" y="1417639"/>
            <a:ext cx="2911792" cy="1780606"/>
          </a:xfrm>
          <a:prstGeom prst="ellipse">
            <a:avLst/>
          </a:prstGeom>
          <a:solidFill>
            <a:srgbClr val="008000">
              <a:alpha val="40000"/>
            </a:srgb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000000"/>
                </a:solidFill>
              </a:rPr>
              <a:t>Postal &amp; online – </a:t>
            </a:r>
            <a:r>
              <a:rPr lang="en-US" b="1" dirty="0">
                <a:solidFill>
                  <a:srgbClr val="000000"/>
                </a:solidFill>
              </a:rPr>
              <a:t>allowing geographically dispersed respondents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6968361" y="2173802"/>
            <a:ext cx="787847" cy="187052"/>
          </a:xfrm>
          <a:prstGeom prst="straightConnector1">
            <a:avLst/>
          </a:prstGeom>
          <a:ln>
            <a:solidFill>
              <a:srgbClr val="008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val 11"/>
          <p:cNvSpPr/>
          <p:nvPr/>
        </p:nvSpPr>
        <p:spPr>
          <a:xfrm>
            <a:off x="4485842" y="3975711"/>
            <a:ext cx="2879064" cy="1222628"/>
          </a:xfrm>
          <a:prstGeom prst="ellipse">
            <a:avLst/>
          </a:prstGeom>
          <a:solidFill>
            <a:srgbClr val="008000">
              <a:alpha val="40000"/>
            </a:srgb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No interviewer bias</a:t>
            </a:r>
          </a:p>
        </p:txBody>
      </p:sp>
      <p:sp>
        <p:nvSpPr>
          <p:cNvPr id="17" name="Oval 16"/>
          <p:cNvSpPr/>
          <p:nvPr/>
        </p:nvSpPr>
        <p:spPr>
          <a:xfrm>
            <a:off x="4446839" y="5409023"/>
            <a:ext cx="2918066" cy="1234159"/>
          </a:xfrm>
          <a:prstGeom prst="ellipse">
            <a:avLst/>
          </a:prstGeom>
          <a:solidFill>
            <a:srgbClr val="008000">
              <a:alpha val="40000"/>
            </a:srgb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000000"/>
                </a:solidFill>
              </a:rPr>
              <a:t>Can be </a:t>
            </a:r>
            <a:r>
              <a:rPr lang="en-US" b="1" dirty="0">
                <a:solidFill>
                  <a:srgbClr val="000000"/>
                </a:solidFill>
              </a:rPr>
              <a:t>confidential &amp; anonymous</a:t>
            </a:r>
          </a:p>
        </p:txBody>
      </p:sp>
      <p:sp>
        <p:nvSpPr>
          <p:cNvPr id="18" name="Oval 17"/>
          <p:cNvSpPr/>
          <p:nvPr/>
        </p:nvSpPr>
        <p:spPr>
          <a:xfrm>
            <a:off x="1747884" y="4441449"/>
            <a:ext cx="2410105" cy="1699068"/>
          </a:xfrm>
          <a:prstGeom prst="ellipse">
            <a:avLst/>
          </a:prstGeom>
          <a:solidFill>
            <a:srgbClr val="008000">
              <a:alpha val="40000"/>
            </a:srgb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000000"/>
                </a:solidFill>
              </a:rPr>
              <a:t>If </a:t>
            </a:r>
            <a:r>
              <a:rPr lang="en-US" b="1" dirty="0">
                <a:solidFill>
                  <a:srgbClr val="000000"/>
                </a:solidFill>
              </a:rPr>
              <a:t>self-completion</a:t>
            </a:r>
            <a:r>
              <a:rPr lang="en-US" dirty="0">
                <a:solidFill>
                  <a:srgbClr val="000000"/>
                </a:solidFill>
              </a:rPr>
              <a:t> questionnaires</a:t>
            </a:r>
          </a:p>
        </p:txBody>
      </p:sp>
      <p:cxnSp>
        <p:nvCxnSpPr>
          <p:cNvPr id="20" name="Straight Arrow Connector 19"/>
          <p:cNvCxnSpPr>
            <a:endCxn id="12" idx="2"/>
          </p:cNvCxnSpPr>
          <p:nvPr/>
        </p:nvCxnSpPr>
        <p:spPr>
          <a:xfrm flipV="1">
            <a:off x="3962337" y="4679670"/>
            <a:ext cx="523505" cy="187789"/>
          </a:xfrm>
          <a:prstGeom prst="straightConnector1">
            <a:avLst/>
          </a:prstGeom>
          <a:ln>
            <a:solidFill>
              <a:srgbClr val="008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endCxn id="17" idx="2"/>
          </p:cNvCxnSpPr>
          <p:nvPr/>
        </p:nvCxnSpPr>
        <p:spPr>
          <a:xfrm>
            <a:off x="3872053" y="5819878"/>
            <a:ext cx="574787" cy="206225"/>
          </a:xfrm>
          <a:prstGeom prst="straightConnector1">
            <a:avLst/>
          </a:prstGeom>
          <a:ln>
            <a:solidFill>
              <a:srgbClr val="008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Oval 26"/>
          <p:cNvSpPr/>
          <p:nvPr/>
        </p:nvSpPr>
        <p:spPr>
          <a:xfrm>
            <a:off x="7966710" y="4068355"/>
            <a:ext cx="3361270" cy="2307327"/>
          </a:xfrm>
          <a:prstGeom prst="ellipse">
            <a:avLst/>
          </a:prstGeom>
          <a:solidFill>
            <a:srgbClr val="008000">
              <a:alpha val="40000"/>
            </a:srgb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Generally quantitative &amp; reliable </a:t>
            </a:r>
            <a:r>
              <a:rPr lang="en-US" dirty="0">
                <a:solidFill>
                  <a:srgbClr val="000000"/>
                </a:solidFill>
              </a:rPr>
              <a:t>(can be repeated by other researchers in exactly the same way)  </a:t>
            </a:r>
          </a:p>
        </p:txBody>
      </p:sp>
    </p:spTree>
    <p:extLst>
      <p:ext uri="{BB962C8B-B14F-4D97-AF65-F5344CB8AC3E}">
        <p14:creationId xmlns:p14="http://schemas.microsoft.com/office/powerpoint/2010/main" val="2301170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2" grpId="0" animBg="1"/>
      <p:bldP spid="17" grpId="0" animBg="1"/>
      <p:bldP spid="18" grpId="0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783" y="25949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Some of the disadvantages of questionnaires</a:t>
            </a:r>
          </a:p>
        </p:txBody>
      </p:sp>
      <p:sp>
        <p:nvSpPr>
          <p:cNvPr id="4" name="Oval 3"/>
          <p:cNvSpPr/>
          <p:nvPr/>
        </p:nvSpPr>
        <p:spPr>
          <a:xfrm>
            <a:off x="244706" y="1356975"/>
            <a:ext cx="5321704" cy="231598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Response rates</a:t>
            </a:r>
          </a:p>
          <a:p>
            <a:pPr algn="ctr"/>
            <a:endParaRPr lang="en-US" b="1" dirty="0">
              <a:solidFill>
                <a:srgbClr val="000000"/>
              </a:solidFill>
            </a:endParaRP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How many do you receive back?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How many responses compared to how many invitations sent?</a:t>
            </a:r>
          </a:p>
          <a:p>
            <a:pPr marL="285750" indent="-285750">
              <a:buFontTx/>
              <a:buChar char="-"/>
            </a:pPr>
            <a:r>
              <a:rPr lang="en-US" b="1" dirty="0">
                <a:solidFill>
                  <a:srgbClr val="000000"/>
                </a:solidFill>
              </a:rPr>
              <a:t>Often low </a:t>
            </a:r>
          </a:p>
        </p:txBody>
      </p:sp>
      <p:sp>
        <p:nvSpPr>
          <p:cNvPr id="5" name="Oval 4"/>
          <p:cNvSpPr/>
          <p:nvPr/>
        </p:nvSpPr>
        <p:spPr>
          <a:xfrm>
            <a:off x="6795628" y="1241901"/>
            <a:ext cx="4807840" cy="254612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0000"/>
                </a:solidFill>
              </a:rPr>
              <a:t>Completion rates</a:t>
            </a:r>
          </a:p>
          <a:p>
            <a:pPr algn="ctr"/>
            <a:endParaRPr lang="en-US" b="1" dirty="0">
              <a:solidFill>
                <a:srgbClr val="000000"/>
              </a:solidFill>
            </a:endParaRP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Answers may be incomplete or illegible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If key questions missed, can be difficult to code – often unable to use any of the data</a:t>
            </a:r>
          </a:p>
        </p:txBody>
      </p:sp>
      <p:sp>
        <p:nvSpPr>
          <p:cNvPr id="8" name="Oval 7"/>
          <p:cNvSpPr/>
          <p:nvPr/>
        </p:nvSpPr>
        <p:spPr>
          <a:xfrm>
            <a:off x="1252776" y="4917898"/>
            <a:ext cx="2410105" cy="121427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000000"/>
                </a:solidFill>
              </a:rPr>
              <a:t>If </a:t>
            </a:r>
            <a:r>
              <a:rPr lang="en-US" b="1" dirty="0">
                <a:solidFill>
                  <a:srgbClr val="000000"/>
                </a:solidFill>
              </a:rPr>
              <a:t>self-completion</a:t>
            </a:r>
            <a:r>
              <a:rPr lang="en-US" dirty="0">
                <a:solidFill>
                  <a:srgbClr val="000000"/>
                </a:solidFill>
              </a:rPr>
              <a:t> questionnaires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3440430" y="4596217"/>
            <a:ext cx="982980" cy="612689"/>
          </a:xfrm>
          <a:prstGeom prst="straightConnector1">
            <a:avLst/>
          </a:prstGeom>
          <a:ln>
            <a:solidFill>
              <a:srgbClr val="C0504D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val 11"/>
          <p:cNvSpPr/>
          <p:nvPr/>
        </p:nvSpPr>
        <p:spPr>
          <a:xfrm>
            <a:off x="4330909" y="3448863"/>
            <a:ext cx="3097912" cy="1669005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Questions cannot be clarified </a:t>
            </a:r>
            <a:r>
              <a:rPr lang="en-US" dirty="0">
                <a:solidFill>
                  <a:srgbClr val="000000"/>
                </a:solidFill>
              </a:rPr>
              <a:t>– problems if not understood or misunderstood</a:t>
            </a:r>
          </a:p>
        </p:txBody>
      </p:sp>
      <p:sp>
        <p:nvSpPr>
          <p:cNvPr id="15" name="Oval 14"/>
          <p:cNvSpPr/>
          <p:nvPr/>
        </p:nvSpPr>
        <p:spPr>
          <a:xfrm>
            <a:off x="4616583" y="5208905"/>
            <a:ext cx="2645750" cy="15161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Problems with self-report</a:t>
            </a:r>
          </a:p>
          <a:p>
            <a:pPr algn="ctr"/>
            <a:r>
              <a:rPr lang="en-US" dirty="0">
                <a:solidFill>
                  <a:srgbClr val="000000"/>
                </a:solidFill>
              </a:rPr>
              <a:t>- Data may not be valid or truthful</a:t>
            </a:r>
          </a:p>
        </p:txBody>
      </p:sp>
      <p:sp>
        <p:nvSpPr>
          <p:cNvPr id="16" name="Oval 15"/>
          <p:cNvSpPr/>
          <p:nvPr/>
        </p:nvSpPr>
        <p:spPr>
          <a:xfrm>
            <a:off x="8365150" y="4638382"/>
            <a:ext cx="2919217" cy="2096139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Imposed research meaning </a:t>
            </a:r>
            <a:r>
              <a:rPr lang="en-US" dirty="0">
                <a:solidFill>
                  <a:srgbClr val="000000"/>
                </a:solidFill>
              </a:rPr>
              <a:t>– bias in the types of questions asked, the content &amp; how they’re asked</a:t>
            </a:r>
          </a:p>
        </p:txBody>
      </p:sp>
    </p:spTree>
    <p:extLst>
      <p:ext uri="{BB962C8B-B14F-4D97-AF65-F5344CB8AC3E}">
        <p14:creationId xmlns:p14="http://schemas.microsoft.com/office/powerpoint/2010/main" val="1137629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12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important first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charset="2"/>
              <a:buChar char="Ø"/>
            </a:pPr>
            <a:r>
              <a:rPr lang="en-US" dirty="0"/>
              <a:t>Begin with a formal scoping exercise</a:t>
            </a:r>
          </a:p>
          <a:p>
            <a:r>
              <a:rPr lang="en-US" dirty="0"/>
              <a:t>Reviewing the literature</a:t>
            </a:r>
          </a:p>
          <a:p>
            <a:pPr lvl="1"/>
            <a:r>
              <a:rPr lang="en-US" dirty="0"/>
              <a:t>Clarify research aims &amp; questions</a:t>
            </a:r>
          </a:p>
          <a:p>
            <a:pPr lvl="1"/>
            <a:r>
              <a:rPr lang="en-US" dirty="0"/>
              <a:t>Any previously validated questionnaires/research instruments in this area?</a:t>
            </a:r>
          </a:p>
          <a:p>
            <a:r>
              <a:rPr lang="en-US" b="1" dirty="0"/>
              <a:t>If insufficient information </a:t>
            </a:r>
            <a:r>
              <a:rPr lang="en-US" dirty="0"/>
              <a:t>about the research area </a:t>
            </a:r>
            <a:r>
              <a:rPr lang="en-US" b="1" dirty="0"/>
              <a:t>to inform questionnaire design</a:t>
            </a:r>
            <a:r>
              <a:rPr lang="en-US" dirty="0"/>
              <a:t> (e.g., predicting possible answers &amp; knowing what questions to ask):</a:t>
            </a:r>
          </a:p>
          <a:p>
            <a:pPr marL="0" indent="0">
              <a:buNone/>
            </a:pPr>
            <a:r>
              <a:rPr lang="en-US" dirty="0"/>
              <a:t>	– </a:t>
            </a:r>
            <a:r>
              <a:rPr lang="en-US" b="1" dirty="0"/>
              <a:t>first use more qualitative approach </a:t>
            </a:r>
            <a:r>
              <a:rPr lang="en-US" dirty="0"/>
              <a:t>(e.g., focus groups) – exploratory - map key areas/themes for further study </a:t>
            </a:r>
            <a:r>
              <a:rPr lang="en-US" i="1" dirty="0"/>
              <a:t>or</a:t>
            </a:r>
            <a:r>
              <a:rPr lang="en-US" dirty="0"/>
              <a:t> include open-ended exploratory questions in a questionnaire (if interviews or focus groups not feasible)</a:t>
            </a:r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63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en-US" dirty="0"/>
              <a:t>Need to ensure a </a:t>
            </a:r>
            <a:r>
              <a:rPr lang="en-US" b="1" dirty="0"/>
              <a:t>representative</a:t>
            </a:r>
            <a:r>
              <a:rPr lang="en-US" dirty="0"/>
              <a:t> sample </a:t>
            </a:r>
          </a:p>
          <a:p>
            <a:pPr>
              <a:buFontTx/>
              <a:buChar char="-"/>
            </a:pPr>
            <a:r>
              <a:rPr lang="en-US" dirty="0"/>
              <a:t>Who will you be targeting as respondents for your questionnaire? Who’s views are you interested in?</a:t>
            </a:r>
          </a:p>
          <a:p>
            <a:pPr>
              <a:buFontTx/>
              <a:buChar char="-"/>
            </a:pPr>
            <a:r>
              <a:rPr lang="en-US" dirty="0"/>
              <a:t>How will you access this population to ensure a representative sample? (or at least endeavour to have a representative sample)</a:t>
            </a:r>
          </a:p>
          <a:p>
            <a:pPr>
              <a:buFontTx/>
              <a:buChar char="-"/>
            </a:pPr>
            <a:r>
              <a:rPr lang="en-US" dirty="0"/>
              <a:t>Many aspects of this to consider depending on the focus of your research </a:t>
            </a:r>
            <a:r>
              <a:rPr lang="en-US" sz="2600" dirty="0"/>
              <a:t>(see chapters 8 &amp; 13 in Cohen, </a:t>
            </a:r>
            <a:r>
              <a:rPr lang="en-US" sz="2600" dirty="0" err="1"/>
              <a:t>Manion</a:t>
            </a:r>
            <a:r>
              <a:rPr lang="en-US" sz="2600" dirty="0"/>
              <a:t> &amp; Morrison, 2011 for useful information &amp; insights)</a:t>
            </a:r>
          </a:p>
          <a:p>
            <a:pPr>
              <a:buFontTx/>
              <a:buChar char="-"/>
            </a:pPr>
            <a:r>
              <a:rPr lang="en-US" sz="2600" dirty="0"/>
              <a:t>Useful overview of 5 common sampling methods: https://</a:t>
            </a:r>
            <a:r>
              <a:rPr lang="en-US" sz="2600" dirty="0" err="1"/>
              <a:t>www.youtube.com</a:t>
            </a:r>
            <a:r>
              <a:rPr lang="en-US" sz="2600" dirty="0"/>
              <a:t>/</a:t>
            </a:r>
            <a:r>
              <a:rPr lang="en-US" sz="2600" dirty="0" err="1"/>
              <a:t>watch?v</a:t>
            </a:r>
            <a:r>
              <a:rPr lang="en-US" sz="2600" dirty="0"/>
              <a:t>=be9e-Q-jC-0</a:t>
            </a:r>
          </a:p>
        </p:txBody>
      </p:sp>
    </p:spTree>
    <p:extLst>
      <p:ext uri="{BB962C8B-B14F-4D97-AF65-F5344CB8AC3E}">
        <p14:creationId xmlns:p14="http://schemas.microsoft.com/office/powerpoint/2010/main" val="93561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/>
              <a:t>Do you need to </a:t>
            </a:r>
            <a:br>
              <a:rPr lang="en-US" dirty="0"/>
            </a:br>
            <a:r>
              <a:rPr lang="en-US" dirty="0"/>
              <a:t>reinvent the wheel?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148" y="2144019"/>
            <a:ext cx="5703852" cy="4713981"/>
          </a:xfrm>
        </p:spPr>
        <p:txBody>
          <a:bodyPr>
            <a:normAutofit/>
          </a:bodyPr>
          <a:lstStyle/>
          <a:p>
            <a:pPr lvl="1">
              <a:buFont typeface="Wingdings" charset="2"/>
              <a:buChar char="Ø"/>
            </a:pPr>
            <a:r>
              <a:rPr lang="en-US" dirty="0"/>
              <a:t> If there is a previously used (ideally published &amp; validated) questionnaire relevant to your study – this can be used (with appropriate citation &amp; acknowledgement)</a:t>
            </a:r>
          </a:p>
          <a:p>
            <a:pPr marL="457200" lvl="1" indent="0">
              <a:buNone/>
            </a:pPr>
            <a:r>
              <a:rPr lang="en-US" dirty="0"/>
              <a:t>- amendments/additions could be made if it is related but not specifically designed for your research aims (although this does undermine the reliability of the measure)</a:t>
            </a:r>
          </a:p>
          <a:p>
            <a:pPr marL="457200" lvl="1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2822" y="1741299"/>
            <a:ext cx="3810000" cy="444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9353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/>
              <a:t>Key considerations in </a:t>
            </a:r>
            <a:br>
              <a:rPr lang="en-US" dirty="0"/>
            </a:br>
            <a:r>
              <a:rPr lang="en-US" dirty="0"/>
              <a:t>questionnaire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897691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Ø"/>
            </a:pPr>
            <a:r>
              <a:rPr lang="en-US" sz="3400" dirty="0"/>
              <a:t>Type of questions</a:t>
            </a:r>
          </a:p>
          <a:p>
            <a:pPr>
              <a:buFont typeface="Wingdings" charset="2"/>
              <a:buChar char="Ø"/>
            </a:pPr>
            <a:r>
              <a:rPr lang="en-US" sz="3400" dirty="0"/>
              <a:t>Appropriate questions (clarity &amp; simplicity)</a:t>
            </a:r>
          </a:p>
          <a:p>
            <a:pPr>
              <a:buFont typeface="Wingdings" charset="2"/>
              <a:buChar char="Ø"/>
            </a:pPr>
            <a:r>
              <a:rPr lang="en-US" sz="3400" dirty="0"/>
              <a:t>Avoiding bias</a:t>
            </a:r>
          </a:p>
          <a:p>
            <a:pPr>
              <a:buFont typeface="Wingdings" charset="2"/>
              <a:buChar char="Ø"/>
            </a:pPr>
            <a:r>
              <a:rPr lang="en-US" sz="3400" dirty="0"/>
              <a:t>Increasing response &amp; completion rates</a:t>
            </a:r>
          </a:p>
          <a:p>
            <a:pPr>
              <a:buFont typeface="Wingdings" charset="2"/>
              <a:buChar char="Ø"/>
            </a:pPr>
            <a:r>
              <a:rPr lang="en-US" sz="3400" dirty="0"/>
              <a:t>Piloting</a:t>
            </a:r>
          </a:p>
        </p:txBody>
      </p:sp>
    </p:spTree>
    <p:extLst>
      <p:ext uri="{BB962C8B-B14F-4D97-AF65-F5344CB8AC3E}">
        <p14:creationId xmlns:p14="http://schemas.microsoft.com/office/powerpoint/2010/main" val="25728425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Type of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3990" y="19761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Ø"/>
            </a:pPr>
            <a:r>
              <a:rPr lang="en-US" sz="4000" dirty="0"/>
              <a:t>Closed or open-ended?</a:t>
            </a:r>
          </a:p>
          <a:p>
            <a:pPr>
              <a:buClr>
                <a:srgbClr val="C00000"/>
              </a:buClr>
              <a:buFont typeface="Arial" charset="0"/>
              <a:buNone/>
            </a:pPr>
            <a:r>
              <a:rPr lang="en-IE" sz="3600" b="1" dirty="0">
                <a:latin typeface="Calibri" pitchFamily="34" charset="0"/>
              </a:rPr>
              <a:t>Open questions</a:t>
            </a:r>
            <a:endParaRPr lang="en-GB" sz="3600" b="1" dirty="0">
              <a:latin typeface="Calibri" pitchFamily="34" charset="0"/>
            </a:endParaRPr>
          </a:p>
          <a:p>
            <a:pPr lvl="1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Ask a question and provide a space to write an answer</a:t>
            </a: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E.g., Why did you send your child to immersion education?  ____________________________________________</a:t>
            </a: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No tick boxes, no array of choices</a:t>
            </a:r>
            <a:endParaRPr lang="en-GB" dirty="0">
              <a:latin typeface="Calibri" pitchFamily="34" charset="0"/>
            </a:endParaRPr>
          </a:p>
          <a:p>
            <a:pPr marL="0" indent="0">
              <a:buNone/>
            </a:pP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5973170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Type of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92580" y="181608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Ø"/>
            </a:pPr>
            <a:r>
              <a:rPr lang="en-US" sz="4000" dirty="0"/>
              <a:t>Closed or open-ended?</a:t>
            </a:r>
          </a:p>
          <a:p>
            <a:pPr>
              <a:buClr>
                <a:srgbClr val="C00000"/>
              </a:buClr>
            </a:pPr>
            <a:r>
              <a:rPr lang="en-IE" b="1" dirty="0">
                <a:latin typeface="Calibri" pitchFamily="34" charset="0"/>
              </a:rPr>
              <a:t>Closed questions</a:t>
            </a:r>
            <a:endParaRPr lang="en-GB" b="1" dirty="0">
              <a:latin typeface="Calibri" pitchFamily="34" charset="0"/>
            </a:endParaRPr>
          </a:p>
          <a:p>
            <a:pPr lvl="1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Array of answers to choose from.</a:t>
            </a:r>
          </a:p>
          <a:p>
            <a:pPr lvl="1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What is the best thing about University Life?</a:t>
            </a: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Learning                      	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  <a:endParaRPr lang="en-IE" dirty="0">
              <a:latin typeface="Calibri" pitchFamily="34" charset="0"/>
            </a:endParaRP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Meeting new people    	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  <a:endParaRPr lang="en-IE" dirty="0">
              <a:latin typeface="Calibri" pitchFamily="34" charset="0"/>
            </a:endParaRP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Clubs/societies            	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  <a:endParaRPr lang="en-IE" dirty="0">
              <a:latin typeface="Calibri" pitchFamily="34" charset="0"/>
            </a:endParaRP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Nightlife                     	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 </a:t>
            </a:r>
            <a:r>
              <a:rPr lang="en-GB" dirty="0">
                <a:latin typeface="Calibri" pitchFamily="34" charset="0"/>
              </a:rPr>
              <a:t> </a:t>
            </a:r>
            <a:endParaRPr lang="en-IE" dirty="0">
              <a:latin typeface="Calibri" pitchFamily="34" charset="0"/>
            </a:endParaRP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Arts                           	 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</a:p>
          <a:p>
            <a:pPr marL="0" indent="0">
              <a:buNone/>
            </a:pP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7790457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2"/>
          <p:cNvSpPr>
            <a:spLocks noGrp="1"/>
          </p:cNvSpPr>
          <p:nvPr>
            <p:ph idx="4294967295"/>
          </p:nvPr>
        </p:nvSpPr>
        <p:spPr>
          <a:xfrm>
            <a:off x="1829722" y="1421667"/>
            <a:ext cx="8561540" cy="483108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rgbClr val="C00000"/>
              </a:buClr>
              <a:buFont typeface="Arial" charset="0"/>
              <a:buNone/>
            </a:pPr>
            <a:r>
              <a:rPr lang="en-IE" sz="3200" b="1" dirty="0">
                <a:latin typeface="Calibri" pitchFamily="34" charset="0"/>
              </a:rPr>
              <a:t>Yes/no responses</a:t>
            </a:r>
          </a:p>
          <a:p>
            <a:pPr lvl="1">
              <a:lnSpc>
                <a:spcPct val="90000"/>
              </a:lnSpc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Do you speak Welsh?</a:t>
            </a:r>
          </a:p>
          <a:p>
            <a:pPr lvl="2">
              <a:lnSpc>
                <a:spcPct val="90000"/>
              </a:lnSpc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Yes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 </a:t>
            </a:r>
            <a:r>
              <a:rPr lang="en-GB" dirty="0">
                <a:latin typeface="Calibri" pitchFamily="34" charset="0"/>
              </a:rPr>
              <a:t>No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</a:p>
          <a:p>
            <a:pPr lvl="2">
              <a:lnSpc>
                <a:spcPct val="90000"/>
              </a:lnSpc>
              <a:buClr>
                <a:srgbClr val="C00000"/>
              </a:buClr>
              <a:buFont typeface="Arial" charset="0"/>
              <a:buNone/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  <a:buClr>
                <a:srgbClr val="C00000"/>
              </a:buClr>
              <a:buFont typeface="Arial" charset="0"/>
              <a:buNone/>
            </a:pPr>
            <a:r>
              <a:rPr lang="en-IE" sz="3200" b="1" dirty="0">
                <a:latin typeface="Calibri" pitchFamily="34" charset="0"/>
              </a:rPr>
              <a:t>Checklists - choose items from a list (this is not rate or rank – could be ‘select all that apply’)</a:t>
            </a:r>
          </a:p>
          <a:p>
            <a:pPr lvl="1">
              <a:lnSpc>
                <a:spcPct val="90000"/>
              </a:lnSpc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Why did you send your child to immersion education?</a:t>
            </a:r>
          </a:p>
          <a:p>
            <a:pPr lvl="2">
              <a:lnSpc>
                <a:spcPct val="90000"/>
              </a:lnSpc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Has a better reputation than other schools in the area       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</a:p>
          <a:p>
            <a:pPr lvl="2">
              <a:lnSpc>
                <a:spcPct val="90000"/>
              </a:lnSpc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Has better resources than other schools in the area        	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</a:p>
          <a:p>
            <a:pPr lvl="2">
              <a:lnSpc>
                <a:spcPct val="90000"/>
              </a:lnSpc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Was the only school available                                               	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</a:p>
          <a:p>
            <a:pPr lvl="2">
              <a:lnSpc>
                <a:spcPct val="90000"/>
              </a:lnSpc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Has the most convenient location                                         	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</a:p>
          <a:p>
            <a:pPr lvl="2">
              <a:lnSpc>
                <a:spcPct val="90000"/>
              </a:lnSpc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Provides better career opportunities for students            	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</a:p>
          <a:p>
            <a:pPr lvl="2">
              <a:lnSpc>
                <a:spcPct val="90000"/>
              </a:lnSpc>
              <a:buClr>
                <a:srgbClr val="C00000"/>
              </a:buClr>
            </a:pPr>
            <a:r>
              <a:rPr lang="en-GB" dirty="0">
                <a:latin typeface="Calibri" pitchFamily="34" charset="0"/>
              </a:rPr>
              <a:t>Provides better Welsh language skills                                     	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-110490" y="294444"/>
            <a:ext cx="8229600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Types of closed questions</a:t>
            </a:r>
          </a:p>
        </p:txBody>
      </p:sp>
    </p:spTree>
    <p:extLst>
      <p:ext uri="{BB962C8B-B14F-4D97-AF65-F5344CB8AC3E}">
        <p14:creationId xmlns:p14="http://schemas.microsoft.com/office/powerpoint/2010/main" val="25756903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2"/>
          <p:cNvSpPr>
            <a:spLocks noGrp="1"/>
          </p:cNvSpPr>
          <p:nvPr>
            <p:ph idx="4294967295"/>
          </p:nvPr>
        </p:nvSpPr>
        <p:spPr>
          <a:xfrm>
            <a:off x="826942" y="1421666"/>
            <a:ext cx="8960948" cy="543633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  <a:buClr>
                <a:srgbClr val="C00000"/>
              </a:buClr>
              <a:buFont typeface="Wingdings" charset="2"/>
              <a:buChar char="Ø"/>
            </a:pPr>
            <a:r>
              <a:rPr lang="en-GB" b="1" dirty="0">
                <a:latin typeface="Calibri" pitchFamily="34" charset="0"/>
              </a:rPr>
              <a:t>Possible issue with closed questions with specific responses stipulated?</a:t>
            </a:r>
          </a:p>
          <a:p>
            <a:pPr>
              <a:lnSpc>
                <a:spcPct val="90000"/>
              </a:lnSpc>
              <a:buClr>
                <a:srgbClr val="C00000"/>
              </a:buClr>
              <a:buFontTx/>
              <a:buChar char="-"/>
            </a:pPr>
            <a:r>
              <a:rPr lang="en-GB" dirty="0">
                <a:latin typeface="Calibri" pitchFamily="34" charset="0"/>
              </a:rPr>
              <a:t>Perhaps none of the answers are what the respondent would have answered independently</a:t>
            </a:r>
          </a:p>
          <a:p>
            <a:pPr marL="0" indent="0">
              <a:buClr>
                <a:srgbClr val="C00000"/>
              </a:buClr>
              <a:buNone/>
            </a:pPr>
            <a:r>
              <a:rPr lang="en-GB" dirty="0">
                <a:latin typeface="Calibri" pitchFamily="34" charset="0"/>
              </a:rPr>
              <a:t>E.g.,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US" b="1" baseline="30000" dirty="0"/>
              <a:t>Customer: </a:t>
            </a:r>
            <a:r>
              <a:rPr lang="en-US" baseline="30000" dirty="0"/>
              <a:t>I’d like to discontinue my mobile phone rental please.</a:t>
            </a:r>
          </a:p>
          <a:p>
            <a:pPr marL="0" indent="0">
              <a:buNone/>
            </a:pPr>
            <a:r>
              <a:rPr lang="en-US" b="1" baseline="30000" dirty="0"/>
              <a:t>Company employee: </a:t>
            </a:r>
            <a:r>
              <a:rPr lang="en-US" baseline="30000" dirty="0"/>
              <a:t>That’s fine, sir, but I need </a:t>
            </a:r>
          </a:p>
          <a:p>
            <a:pPr marL="0" indent="0">
              <a:buNone/>
            </a:pPr>
            <a:r>
              <a:rPr lang="en-US" baseline="30000" dirty="0"/>
              <a:t>to complete a form for our records on why you’ve </a:t>
            </a:r>
          </a:p>
          <a:p>
            <a:pPr marL="0" indent="0">
              <a:buNone/>
            </a:pPr>
            <a:r>
              <a:rPr lang="en-US" baseline="30000" dirty="0"/>
              <a:t>made that decision. Is it (a) you have moved to </a:t>
            </a:r>
          </a:p>
          <a:p>
            <a:pPr marL="0" indent="0">
              <a:buNone/>
            </a:pPr>
            <a:r>
              <a:rPr lang="en-US" baseline="30000" dirty="0"/>
              <a:t>another network; (b) you’ve upgraded within our </a:t>
            </a:r>
          </a:p>
          <a:p>
            <a:pPr marL="0" indent="0">
              <a:buNone/>
            </a:pPr>
            <a:r>
              <a:rPr lang="en-US" baseline="30000" dirty="0"/>
              <a:t>network; or (c) you can’t afford the payments?</a:t>
            </a:r>
          </a:p>
          <a:p>
            <a:pPr marL="0" indent="0">
              <a:buNone/>
            </a:pPr>
            <a:r>
              <a:rPr lang="en-US" b="1" baseline="30000" dirty="0"/>
              <a:t>Customer: </a:t>
            </a:r>
            <a:r>
              <a:rPr lang="en-US" baseline="30000" dirty="0"/>
              <a:t>It isn’t any of those. I’ve just decided I don’t </a:t>
            </a:r>
          </a:p>
          <a:p>
            <a:pPr marL="0" indent="0">
              <a:buNone/>
            </a:pPr>
            <a:r>
              <a:rPr lang="en-US" baseline="30000" dirty="0"/>
              <a:t>want to own a mobile phone any more. It’s more hassle </a:t>
            </a:r>
          </a:p>
          <a:p>
            <a:pPr marL="0" indent="0">
              <a:buNone/>
            </a:pPr>
            <a:r>
              <a:rPr lang="en-US" baseline="30000" dirty="0"/>
              <a:t>than it’s worth.</a:t>
            </a:r>
          </a:p>
          <a:p>
            <a:pPr marL="0" indent="0">
              <a:buNone/>
            </a:pPr>
            <a:r>
              <a:rPr lang="en-US" b="1" baseline="30000" dirty="0"/>
              <a:t>Company employee: </a:t>
            </a:r>
            <a:r>
              <a:rPr lang="en-US" baseline="30000" dirty="0"/>
              <a:t>[after a pause] In that case, sir, I’ll have to</a:t>
            </a:r>
          </a:p>
          <a:p>
            <a:pPr marL="0" indent="0">
              <a:buNone/>
            </a:pPr>
            <a:r>
              <a:rPr lang="en-US" baseline="30000" dirty="0"/>
              <a:t>put you down as “can’t afford the payments.”</a:t>
            </a:r>
            <a:endParaRPr lang="en-GB" dirty="0">
              <a:latin typeface="Calibri" pitchFamily="34" charset="0"/>
            </a:endParaRPr>
          </a:p>
          <a:p>
            <a:pPr marL="0" indent="0">
              <a:buClr>
                <a:srgbClr val="C00000"/>
              </a:buClr>
              <a:buNone/>
            </a:pPr>
            <a:r>
              <a:rPr lang="en-US" sz="2600" dirty="0"/>
              <a:t>(Boynton &amp; </a:t>
            </a:r>
            <a:r>
              <a:rPr lang="en-US" sz="2600" dirty="0" err="1"/>
              <a:t>Greenhalgh</a:t>
            </a:r>
            <a:r>
              <a:rPr lang="en-US" sz="2600" dirty="0"/>
              <a:t>, 2004)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411798"/>
            <a:ext cx="8229600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Types of closed questions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4334" y="3887900"/>
            <a:ext cx="3153667" cy="2814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76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2"/>
          <p:cNvSpPr>
            <a:spLocks noGrp="1"/>
          </p:cNvSpPr>
          <p:nvPr>
            <p:ph idx="4294967295"/>
          </p:nvPr>
        </p:nvSpPr>
        <p:spPr>
          <a:xfrm>
            <a:off x="743872" y="1584887"/>
            <a:ext cx="8561540" cy="48310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rgbClr val="C00000"/>
              </a:buClr>
              <a:buFont typeface="Wingdings" charset="2"/>
              <a:buChar char="Ø"/>
            </a:pPr>
            <a:r>
              <a:rPr lang="en-GB" b="1" dirty="0">
                <a:latin typeface="Calibri" pitchFamily="34" charset="0"/>
              </a:rPr>
              <a:t>Possible issue with a checklist of items?</a:t>
            </a:r>
          </a:p>
          <a:p>
            <a:pPr>
              <a:lnSpc>
                <a:spcPct val="90000"/>
              </a:lnSpc>
              <a:buClr>
                <a:srgbClr val="C00000"/>
              </a:buClr>
              <a:buFontTx/>
              <a:buChar char="-"/>
            </a:pPr>
            <a:r>
              <a:rPr lang="en-GB" dirty="0">
                <a:latin typeface="Calibri" pitchFamily="34" charset="0"/>
              </a:rPr>
              <a:t>Respondents answers could be influenced by </a:t>
            </a:r>
          </a:p>
          <a:p>
            <a:pPr marL="0" indent="0">
              <a:buClr>
                <a:srgbClr val="C00000"/>
              </a:buClr>
              <a:buNone/>
            </a:pPr>
            <a:r>
              <a:rPr lang="en-GB" dirty="0">
                <a:latin typeface="Calibri" pitchFamily="34" charset="0"/>
              </a:rPr>
              <a:t>what is on this list – perhaps they would have answered differently in the absence of these items?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-521970" y="548958"/>
            <a:ext cx="8229600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Types of closed questions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164682" y="4107649"/>
            <a:ext cx="76881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ＭＳ ゴシック"/>
                <a:ea typeface="ＭＳ ゴシック"/>
                <a:cs typeface="ＭＳ ゴシック"/>
              </a:rPr>
              <a:t>What causes your insomnia? Select all that apply </a:t>
            </a:r>
          </a:p>
          <a:p>
            <a:r>
              <a:rPr lang="en-US" dirty="0">
                <a:latin typeface="ＭＳ ゴシック"/>
                <a:ea typeface="ＭＳ ゴシック"/>
                <a:cs typeface="ＭＳ ゴシック"/>
              </a:rPr>
              <a:t>☐ Noise</a:t>
            </a:r>
          </a:p>
          <a:p>
            <a:r>
              <a:rPr lang="en-US" dirty="0">
                <a:latin typeface="ＭＳ ゴシック"/>
                <a:ea typeface="ＭＳ ゴシック"/>
                <a:cs typeface="ＭＳ ゴシック"/>
              </a:rPr>
              <a:t>☐ Stress</a:t>
            </a:r>
          </a:p>
          <a:p>
            <a:r>
              <a:rPr lang="en-US" dirty="0">
                <a:latin typeface="ＭＳ ゴシック"/>
                <a:ea typeface="ＭＳ ゴシック"/>
                <a:cs typeface="ＭＳ ゴシック"/>
              </a:rPr>
              <a:t>☐ Pollution</a:t>
            </a:r>
          </a:p>
          <a:p>
            <a:r>
              <a:rPr lang="en-US" dirty="0">
                <a:latin typeface="ＭＳ ゴシック"/>
                <a:ea typeface="ＭＳ ゴシック"/>
                <a:cs typeface="ＭＳ ゴシック"/>
              </a:rPr>
              <a:t>☐ Aliens</a:t>
            </a:r>
          </a:p>
          <a:p>
            <a:r>
              <a:rPr lang="en-US" dirty="0">
                <a:latin typeface="ＭＳ ゴシック"/>
                <a:ea typeface="ＭＳ ゴシック"/>
                <a:cs typeface="ＭＳ ゴシック"/>
              </a:rPr>
              <a:t>☐ Temperature</a:t>
            </a:r>
          </a:p>
          <a:p>
            <a:r>
              <a:rPr lang="en-US" dirty="0">
                <a:latin typeface="ＭＳ ゴシック"/>
                <a:ea typeface="ＭＳ ゴシック"/>
                <a:cs typeface="ＭＳ ゴシック"/>
              </a:rPr>
              <a:t>☐ Caffeine</a:t>
            </a:r>
          </a:p>
          <a:p>
            <a:r>
              <a:rPr lang="en-US" dirty="0">
                <a:latin typeface="ＭＳ ゴシック"/>
                <a:ea typeface="ＭＳ ゴシック"/>
                <a:cs typeface="ＭＳ ゴシック"/>
              </a:rPr>
              <a:t>☐ Anxiety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83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2"/>
          <p:cNvSpPr>
            <a:spLocks noGrp="1"/>
          </p:cNvSpPr>
          <p:nvPr>
            <p:ph idx="4294967295"/>
          </p:nvPr>
        </p:nvSpPr>
        <p:spPr>
          <a:xfrm>
            <a:off x="1055077" y="1822938"/>
            <a:ext cx="8229600" cy="4686300"/>
          </a:xfrm>
        </p:spPr>
        <p:txBody>
          <a:bodyPr/>
          <a:lstStyle/>
          <a:p>
            <a:pPr>
              <a:buClr>
                <a:srgbClr val="C00000"/>
              </a:buClr>
              <a:buFont typeface="Arial" charset="0"/>
              <a:buNone/>
            </a:pPr>
            <a:r>
              <a:rPr lang="en-IE" sz="3200" b="1" dirty="0">
                <a:latin typeface="Calibri" pitchFamily="34" charset="0"/>
              </a:rPr>
              <a:t>Ranked responses</a:t>
            </a:r>
            <a:endParaRPr lang="en-GB" sz="3200" b="1" dirty="0">
              <a:latin typeface="Calibri" pitchFamily="34" charset="0"/>
            </a:endParaRPr>
          </a:p>
          <a:p>
            <a:pPr lvl="1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This is when you are given a category of items to rank in order of preference/superiority/etc.</a:t>
            </a:r>
          </a:p>
          <a:p>
            <a:pPr lvl="1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What are the best things about University Life?</a:t>
            </a: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Learning                           	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  <a:endParaRPr lang="en-IE" dirty="0">
              <a:latin typeface="Calibri" pitchFamily="34" charset="0"/>
            </a:endParaRP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Meeting new people 	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  <a:endParaRPr lang="en-IE" dirty="0">
              <a:latin typeface="Calibri" pitchFamily="34" charset="0"/>
            </a:endParaRP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Clubs/societies                	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  <a:endParaRPr lang="en-IE" dirty="0">
              <a:latin typeface="Calibri" pitchFamily="34" charset="0"/>
            </a:endParaRP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Nightlife                         	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 </a:t>
            </a:r>
            <a:r>
              <a:rPr lang="en-GB" dirty="0">
                <a:latin typeface="Calibri" pitchFamily="34" charset="0"/>
              </a:rPr>
              <a:t> </a:t>
            </a:r>
            <a:endParaRPr lang="en-IE" dirty="0">
              <a:latin typeface="Calibri" pitchFamily="34" charset="0"/>
            </a:endParaRP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Arts                               	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r>
              <a:rPr lang="en-GB" dirty="0">
                <a:latin typeface="Calibri" pitchFamily="34" charset="0"/>
              </a:rPr>
              <a:t> 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-386861" y="555991"/>
            <a:ext cx="8229600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Types of closed questions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767859" y="448138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7859" y="34097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67859" y="37608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100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Content Placeholder 2"/>
          <p:cNvSpPr>
            <a:spLocks noGrp="1"/>
          </p:cNvSpPr>
          <p:nvPr>
            <p:ph idx="4294967295"/>
          </p:nvPr>
        </p:nvSpPr>
        <p:spPr>
          <a:xfrm>
            <a:off x="1524000" y="1600200"/>
            <a:ext cx="8229600" cy="4686300"/>
          </a:xfrm>
        </p:spPr>
        <p:txBody>
          <a:bodyPr/>
          <a:lstStyle/>
          <a:p>
            <a:pPr>
              <a:buClr>
                <a:srgbClr val="C00000"/>
              </a:buClr>
              <a:buFont typeface="Arial" charset="0"/>
              <a:buNone/>
            </a:pPr>
            <a:r>
              <a:rPr lang="en-IE" sz="3200" b="1" dirty="0">
                <a:latin typeface="Calibri" pitchFamily="34" charset="0"/>
              </a:rPr>
              <a:t>Scaled responses</a:t>
            </a:r>
            <a:endParaRPr lang="en-GB" sz="3200" b="1" dirty="0">
              <a:latin typeface="Calibri" pitchFamily="34" charset="0"/>
            </a:endParaRPr>
          </a:p>
          <a:p>
            <a:pPr lvl="1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Items as </a:t>
            </a:r>
            <a:r>
              <a:rPr lang="en-IE" i="1" dirty="0">
                <a:latin typeface="Calibri" pitchFamily="34" charset="0"/>
              </a:rPr>
              <a:t>statements</a:t>
            </a:r>
            <a:r>
              <a:rPr lang="en-IE" dirty="0">
                <a:latin typeface="Calibri" pitchFamily="34" charset="0"/>
              </a:rPr>
              <a:t> rather than </a:t>
            </a:r>
            <a:r>
              <a:rPr lang="en-IE" i="1" dirty="0">
                <a:latin typeface="Calibri" pitchFamily="34" charset="0"/>
              </a:rPr>
              <a:t>questions</a:t>
            </a:r>
          </a:p>
          <a:p>
            <a:pPr lvl="1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There are several ways to do this, including:</a:t>
            </a:r>
            <a:endParaRPr lang="en-GB" dirty="0">
              <a:latin typeface="Calibri" pitchFamily="34" charset="0"/>
            </a:endParaRPr>
          </a:p>
          <a:p>
            <a:pPr lvl="2">
              <a:buClr>
                <a:srgbClr val="C00000"/>
              </a:buClr>
            </a:pPr>
            <a:r>
              <a:rPr lang="en-IE" b="1" dirty="0">
                <a:latin typeface="Calibri" pitchFamily="34" charset="0"/>
              </a:rPr>
              <a:t>Intervals</a:t>
            </a:r>
            <a:r>
              <a:rPr lang="en-IE" dirty="0">
                <a:latin typeface="Calibri" pitchFamily="34" charset="0"/>
              </a:rPr>
              <a:t>: rate opinions on the ‘goodness’ of something, for example:  </a:t>
            </a: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As supermarkets go, </a:t>
            </a:r>
            <a:r>
              <a:rPr lang="en-IE" i="1" dirty="0">
                <a:latin typeface="Calibri" pitchFamily="34" charset="0"/>
              </a:rPr>
              <a:t>Waitrose</a:t>
            </a:r>
            <a:r>
              <a:rPr lang="en-IE" dirty="0">
                <a:latin typeface="Calibri" pitchFamily="34" charset="0"/>
              </a:rPr>
              <a:t> is excellent!:</a:t>
            </a:r>
          </a:p>
          <a:p>
            <a:pPr lvl="3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Very good   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endParaRPr lang="en-IE" dirty="0">
              <a:latin typeface="Calibri" pitchFamily="34" charset="0"/>
            </a:endParaRPr>
          </a:p>
          <a:p>
            <a:pPr lvl="3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Good            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endParaRPr lang="en-IE" dirty="0">
              <a:latin typeface="Calibri" pitchFamily="34" charset="0"/>
            </a:endParaRPr>
          </a:p>
          <a:p>
            <a:pPr lvl="3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Average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        </a:t>
            </a:r>
            <a:endParaRPr lang="en-IE" dirty="0">
              <a:latin typeface="Calibri" pitchFamily="34" charset="0"/>
            </a:endParaRPr>
          </a:p>
          <a:p>
            <a:pPr lvl="3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Poor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              </a:t>
            </a:r>
            <a:endParaRPr lang="en-IE" dirty="0">
              <a:latin typeface="Calibri" pitchFamily="34" charset="0"/>
            </a:endParaRPr>
          </a:p>
          <a:p>
            <a:pPr lvl="3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Very poor    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endParaRPr lang="en-GB" dirty="0">
              <a:latin typeface="Calibri" pitchFamily="34" charset="0"/>
            </a:endParaRPr>
          </a:p>
          <a:p>
            <a:pPr>
              <a:buClr>
                <a:srgbClr val="C00000"/>
              </a:buClr>
              <a:buFont typeface="Arial" charset="0"/>
              <a:buNone/>
            </a:pPr>
            <a:endParaRPr lang="en-GB" dirty="0">
              <a:latin typeface="Calibri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-384810" y="457200"/>
            <a:ext cx="8229600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Types of closed questions</a:t>
            </a:r>
          </a:p>
        </p:txBody>
      </p:sp>
    </p:spTree>
    <p:extLst>
      <p:ext uri="{BB962C8B-B14F-4D97-AF65-F5344CB8AC3E}">
        <p14:creationId xmlns:p14="http://schemas.microsoft.com/office/powerpoint/2010/main" val="28037691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Content Placeholder 2"/>
          <p:cNvSpPr>
            <a:spLocks noGrp="1"/>
          </p:cNvSpPr>
          <p:nvPr>
            <p:ph idx="4294967295"/>
          </p:nvPr>
        </p:nvSpPr>
        <p:spPr>
          <a:xfrm>
            <a:off x="1981200" y="1600200"/>
            <a:ext cx="8229600" cy="4686300"/>
          </a:xfrm>
        </p:spPr>
        <p:txBody>
          <a:bodyPr/>
          <a:lstStyle/>
          <a:p>
            <a:pPr>
              <a:buClr>
                <a:srgbClr val="C00000"/>
              </a:buClr>
              <a:buFont typeface="Arial" charset="0"/>
              <a:buNone/>
            </a:pPr>
            <a:r>
              <a:rPr lang="en-IE" sz="3200" b="1" dirty="0">
                <a:latin typeface="Calibri" pitchFamily="34" charset="0"/>
              </a:rPr>
              <a:t>Scaled responses</a:t>
            </a:r>
            <a:endParaRPr lang="en-GB" sz="3200" b="1" dirty="0">
              <a:latin typeface="Calibri" pitchFamily="34" charset="0"/>
            </a:endParaRPr>
          </a:p>
          <a:p>
            <a:pPr lvl="1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There are several ways to do this, including:</a:t>
            </a:r>
            <a:endParaRPr lang="en-GB" dirty="0">
              <a:latin typeface="Calibri" pitchFamily="34" charset="0"/>
            </a:endParaRPr>
          </a:p>
          <a:p>
            <a:pPr lvl="2">
              <a:buClr>
                <a:srgbClr val="C00000"/>
              </a:buClr>
            </a:pPr>
            <a:r>
              <a:rPr lang="en-IE" b="1" dirty="0">
                <a:latin typeface="Calibri" pitchFamily="34" charset="0"/>
              </a:rPr>
              <a:t>Agreement:</a:t>
            </a:r>
            <a:r>
              <a:rPr lang="en-IE" dirty="0">
                <a:latin typeface="Calibri" pitchFamily="34" charset="0"/>
              </a:rPr>
              <a:t> give statements and ask respondents for opinion, for example:</a:t>
            </a: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As supermarkets go, </a:t>
            </a:r>
            <a:r>
              <a:rPr lang="en-IE" i="1" dirty="0">
                <a:latin typeface="Calibri" pitchFamily="34" charset="0"/>
              </a:rPr>
              <a:t>Waitrose</a:t>
            </a:r>
            <a:r>
              <a:rPr lang="en-IE" dirty="0">
                <a:latin typeface="Calibri" pitchFamily="34" charset="0"/>
              </a:rPr>
              <a:t> is excellent!: </a:t>
            </a:r>
          </a:p>
          <a:p>
            <a:pPr marL="1371600" lvl="3" indent="0">
              <a:buClr>
                <a:srgbClr val="C00000"/>
              </a:buClr>
              <a:buNone/>
            </a:pPr>
            <a:endParaRPr lang="en-IE" dirty="0">
              <a:latin typeface="Calibri" pitchFamily="34" charset="0"/>
            </a:endParaRPr>
          </a:p>
          <a:p>
            <a:pPr lvl="3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Strongly agree                       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</a:t>
            </a:r>
            <a:endParaRPr lang="en-IE" dirty="0">
              <a:latin typeface="Calibri" pitchFamily="34" charset="0"/>
            </a:endParaRPr>
          </a:p>
          <a:p>
            <a:pPr lvl="3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Agree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                                      </a:t>
            </a:r>
            <a:endParaRPr lang="en-IE" dirty="0">
              <a:latin typeface="Calibri" pitchFamily="34" charset="0"/>
            </a:endParaRPr>
          </a:p>
          <a:p>
            <a:pPr lvl="3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Neither agree or disagree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   </a:t>
            </a:r>
            <a:endParaRPr lang="en-IE" dirty="0">
              <a:latin typeface="Calibri" pitchFamily="34" charset="0"/>
            </a:endParaRPr>
          </a:p>
          <a:p>
            <a:pPr lvl="3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Disagree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                                 </a:t>
            </a:r>
            <a:endParaRPr lang="en-IE" dirty="0">
              <a:latin typeface="Calibri" pitchFamily="34" charset="0"/>
            </a:endParaRPr>
          </a:p>
          <a:p>
            <a:pPr lvl="3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Strongly disagree</a:t>
            </a:r>
            <a:r>
              <a:rPr lang="en-GB" dirty="0">
                <a:latin typeface="Calibri" pitchFamily="34" charset="0"/>
                <a:sym typeface="Wingdings" pitchFamily="2" charset="2"/>
              </a:rPr>
              <a:t>                  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-361950" y="457200"/>
            <a:ext cx="8229600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Types of closed questions</a:t>
            </a:r>
          </a:p>
        </p:txBody>
      </p:sp>
    </p:spTree>
    <p:extLst>
      <p:ext uri="{BB962C8B-B14F-4D97-AF65-F5344CB8AC3E}">
        <p14:creationId xmlns:p14="http://schemas.microsoft.com/office/powerpoint/2010/main" val="11279549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Content Placeholder 2"/>
          <p:cNvSpPr>
            <a:spLocks noGrp="1"/>
          </p:cNvSpPr>
          <p:nvPr>
            <p:ph idx="4294967295"/>
          </p:nvPr>
        </p:nvSpPr>
        <p:spPr>
          <a:xfrm>
            <a:off x="1981200" y="1600200"/>
            <a:ext cx="8229600" cy="4686300"/>
          </a:xfrm>
        </p:spPr>
        <p:txBody>
          <a:bodyPr/>
          <a:lstStyle/>
          <a:p>
            <a:pPr>
              <a:buClr>
                <a:srgbClr val="C00000"/>
              </a:buClr>
              <a:buFont typeface="Arial" charset="0"/>
              <a:buNone/>
            </a:pPr>
            <a:r>
              <a:rPr lang="en-IE" sz="3200" b="1" dirty="0">
                <a:latin typeface="Calibri" pitchFamily="34" charset="0"/>
              </a:rPr>
              <a:t>Scaled responses</a:t>
            </a:r>
          </a:p>
          <a:p>
            <a:pPr lvl="1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There are several ways to do this, including:</a:t>
            </a:r>
            <a:endParaRPr lang="en-GB" dirty="0">
              <a:latin typeface="Calibri" pitchFamily="34" charset="0"/>
            </a:endParaRPr>
          </a:p>
          <a:p>
            <a:pPr lvl="2">
              <a:buClr>
                <a:srgbClr val="C00000"/>
              </a:buClr>
            </a:pPr>
            <a:r>
              <a:rPr lang="en-IE" b="1" dirty="0">
                <a:latin typeface="Calibri" pitchFamily="34" charset="0"/>
              </a:rPr>
              <a:t>Likert scale: </a:t>
            </a:r>
            <a:r>
              <a:rPr lang="en-IE" dirty="0">
                <a:latin typeface="Calibri" pitchFamily="34" charset="0"/>
              </a:rPr>
              <a:t>give statements and ask for a score of agreement or disagreement, for example:</a:t>
            </a: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As supermarkets go, </a:t>
            </a:r>
            <a:r>
              <a:rPr lang="en-IE" i="1" dirty="0">
                <a:latin typeface="Calibri" pitchFamily="34" charset="0"/>
              </a:rPr>
              <a:t>Waitrose</a:t>
            </a:r>
            <a:r>
              <a:rPr lang="en-IE" dirty="0">
                <a:latin typeface="Calibri" pitchFamily="34" charset="0"/>
              </a:rPr>
              <a:t> is excellent!: </a:t>
            </a:r>
          </a:p>
          <a:p>
            <a:pPr lvl="3">
              <a:buClr>
                <a:srgbClr val="C00000"/>
              </a:buClr>
              <a:buFont typeface="Arial" charset="0"/>
              <a:buNone/>
            </a:pPr>
            <a:endParaRPr lang="en-IE" dirty="0">
              <a:latin typeface="Calibri" pitchFamily="34" charset="0"/>
            </a:endParaRPr>
          </a:p>
          <a:p>
            <a:pPr lvl="3">
              <a:buClr>
                <a:srgbClr val="C00000"/>
              </a:buClr>
              <a:buFont typeface="Arial" charset="0"/>
              <a:buNone/>
            </a:pPr>
            <a:r>
              <a:rPr lang="en-IE" dirty="0">
                <a:latin typeface="Calibri" pitchFamily="34" charset="0"/>
              </a:rPr>
              <a:t> Strongly                                                                                Strongly</a:t>
            </a:r>
          </a:p>
          <a:p>
            <a:pPr lvl="3">
              <a:buClr>
                <a:srgbClr val="C00000"/>
              </a:buClr>
              <a:buFont typeface="Arial" charset="0"/>
              <a:buNone/>
            </a:pPr>
            <a:r>
              <a:rPr lang="en-IE" dirty="0">
                <a:latin typeface="Calibri" pitchFamily="34" charset="0"/>
              </a:rPr>
              <a:t>Disagree              1        2        3        4        5        6        7     Agree</a:t>
            </a:r>
          </a:p>
          <a:p>
            <a:pPr>
              <a:buClr>
                <a:srgbClr val="C00000"/>
              </a:buClr>
              <a:buFont typeface="Arial" charset="0"/>
              <a:buNone/>
            </a:pPr>
            <a:endParaRPr lang="en-GB" dirty="0">
              <a:latin typeface="Calibri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-510540" y="457200"/>
            <a:ext cx="8229600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Types of closed questions</a:t>
            </a:r>
          </a:p>
        </p:txBody>
      </p:sp>
    </p:spTree>
    <p:extLst>
      <p:ext uri="{BB962C8B-B14F-4D97-AF65-F5344CB8AC3E}">
        <p14:creationId xmlns:p14="http://schemas.microsoft.com/office/powerpoint/2010/main" val="27040351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Content Placeholder 2"/>
          <p:cNvSpPr>
            <a:spLocks noGrp="1"/>
          </p:cNvSpPr>
          <p:nvPr>
            <p:ph idx="4294967295"/>
          </p:nvPr>
        </p:nvSpPr>
        <p:spPr>
          <a:xfrm>
            <a:off x="1981200" y="1600200"/>
            <a:ext cx="8229600" cy="4686300"/>
          </a:xfrm>
        </p:spPr>
        <p:txBody>
          <a:bodyPr/>
          <a:lstStyle/>
          <a:p>
            <a:pPr>
              <a:buClr>
                <a:srgbClr val="C00000"/>
              </a:buClr>
              <a:buFont typeface="Arial" charset="0"/>
              <a:buNone/>
            </a:pPr>
            <a:r>
              <a:rPr lang="en-IE" sz="3200" b="1" dirty="0">
                <a:latin typeface="Calibri" pitchFamily="34" charset="0"/>
              </a:rPr>
              <a:t>Scaled responses</a:t>
            </a:r>
          </a:p>
          <a:p>
            <a:pPr lvl="1">
              <a:buClr>
                <a:srgbClr val="C00000"/>
              </a:buClr>
            </a:pPr>
            <a:r>
              <a:rPr lang="en-GB" b="1" dirty="0">
                <a:latin typeface="Calibri" pitchFamily="34" charset="0"/>
              </a:rPr>
              <a:t>Symbols</a:t>
            </a:r>
            <a:r>
              <a:rPr lang="en-GB" dirty="0">
                <a:latin typeface="Calibri" pitchFamily="34" charset="0"/>
              </a:rPr>
              <a:t> – for general ease of responding, for respondents with limited reading skills, for children (perhaps in an interview-type questionnaire)</a:t>
            </a:r>
            <a:endParaRPr lang="en-IE" dirty="0">
              <a:latin typeface="Calibri" pitchFamily="34" charset="0"/>
            </a:endParaRPr>
          </a:p>
          <a:p>
            <a:pPr lvl="2"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As supermarkets go, </a:t>
            </a:r>
            <a:r>
              <a:rPr lang="en-IE" i="1" dirty="0">
                <a:latin typeface="Calibri" pitchFamily="34" charset="0"/>
              </a:rPr>
              <a:t>Waitrose</a:t>
            </a:r>
            <a:r>
              <a:rPr lang="en-IE" dirty="0">
                <a:latin typeface="Calibri" pitchFamily="34" charset="0"/>
              </a:rPr>
              <a:t> is excellent!: </a:t>
            </a:r>
          </a:p>
          <a:p>
            <a:pPr lvl="3">
              <a:buClr>
                <a:srgbClr val="C00000"/>
              </a:buClr>
              <a:buFont typeface="Arial" charset="0"/>
              <a:buNone/>
            </a:pPr>
            <a:endParaRPr lang="en-IE" dirty="0">
              <a:latin typeface="Calibri" pitchFamily="34" charset="0"/>
            </a:endParaRPr>
          </a:p>
          <a:p>
            <a:pPr>
              <a:buClr>
                <a:srgbClr val="C00000"/>
              </a:buClr>
              <a:buFont typeface="Arial" charset="0"/>
              <a:buNone/>
            </a:pPr>
            <a:endParaRPr lang="en-GB" dirty="0">
              <a:latin typeface="Calibri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-259080" y="457200"/>
            <a:ext cx="8229600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Types of closed questions</a:t>
            </a:r>
          </a:p>
        </p:txBody>
      </p:sp>
      <p:pic>
        <p:nvPicPr>
          <p:cNvPr id="2" name="Picture 1" descr="Screen Shot 2015-11-22 at 00.56.5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7886" y="4608957"/>
            <a:ext cx="8122915" cy="1418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1806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34653" y="497306"/>
            <a:ext cx="70264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Scaled responses vs. </a:t>
            </a:r>
          </a:p>
          <a:p>
            <a:pPr algn="ctr"/>
            <a:r>
              <a:rPr lang="en-US" sz="3600" dirty="0"/>
              <a:t>yes/no responses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26105" y="2165684"/>
            <a:ext cx="7652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 “I find this course challenging” </a:t>
            </a:r>
          </a:p>
        </p:txBody>
      </p:sp>
      <p:sp>
        <p:nvSpPr>
          <p:cNvPr id="4" name="Rectangle 3"/>
          <p:cNvSpPr/>
          <p:nvPr/>
        </p:nvSpPr>
        <p:spPr>
          <a:xfrm>
            <a:off x="1652337" y="3004554"/>
            <a:ext cx="7836568" cy="660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3">
              <a:buClr>
                <a:srgbClr val="C00000"/>
              </a:buClr>
              <a:buFont typeface="Arial" charset="0"/>
              <a:buNone/>
            </a:pPr>
            <a:r>
              <a:rPr lang="en-IE" dirty="0">
                <a:latin typeface="Calibri" pitchFamily="34" charset="0"/>
              </a:rPr>
              <a:t> Strongly                                                                                  Strongly</a:t>
            </a:r>
          </a:p>
          <a:p>
            <a:pPr lvl="3">
              <a:buClr>
                <a:srgbClr val="C00000"/>
              </a:buClr>
              <a:buFont typeface="Arial" charset="0"/>
              <a:buNone/>
            </a:pPr>
            <a:r>
              <a:rPr lang="en-IE" dirty="0">
                <a:latin typeface="Calibri" pitchFamily="34" charset="0"/>
              </a:rPr>
              <a:t>Disagree              1        2        3        4        5        6        7      Agree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141495" y="3980526"/>
            <a:ext cx="1010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Vs.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37874" y="4557786"/>
            <a:ext cx="70184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“Do you find this course challenging?”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49580" y="5494421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Yes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985083" y="5486582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224338" y="5486582"/>
            <a:ext cx="134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Don’t know</a:t>
            </a:r>
          </a:p>
        </p:txBody>
      </p:sp>
      <p:sp>
        <p:nvSpPr>
          <p:cNvPr id="10" name="Rectangle 9"/>
          <p:cNvSpPr/>
          <p:nvPr/>
        </p:nvSpPr>
        <p:spPr>
          <a:xfrm>
            <a:off x="4291264" y="5590675"/>
            <a:ext cx="216565" cy="192505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570622" y="5582835"/>
            <a:ext cx="216565" cy="192505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700211" y="5590675"/>
            <a:ext cx="216565" cy="192505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503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1053" y="235779"/>
            <a:ext cx="70264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Scaled responses vs. </a:t>
            </a:r>
          </a:p>
          <a:p>
            <a:pPr algn="ctr"/>
            <a:r>
              <a:rPr lang="en-US" sz="3600" dirty="0"/>
              <a:t>yes/no responses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26105" y="2165684"/>
            <a:ext cx="7652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 “I find this course challenging” </a:t>
            </a:r>
          </a:p>
        </p:txBody>
      </p:sp>
      <p:sp>
        <p:nvSpPr>
          <p:cNvPr id="4" name="Rectangle 3"/>
          <p:cNvSpPr/>
          <p:nvPr/>
        </p:nvSpPr>
        <p:spPr>
          <a:xfrm>
            <a:off x="1652337" y="3004554"/>
            <a:ext cx="7836568" cy="660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3">
              <a:buClr>
                <a:srgbClr val="C00000"/>
              </a:buClr>
              <a:buFont typeface="Arial" charset="0"/>
              <a:buNone/>
            </a:pPr>
            <a:r>
              <a:rPr lang="en-IE" dirty="0">
                <a:latin typeface="Calibri" pitchFamily="34" charset="0"/>
              </a:rPr>
              <a:t> Strongly                                                                                  Strongly</a:t>
            </a:r>
          </a:p>
          <a:p>
            <a:pPr lvl="3">
              <a:buClr>
                <a:srgbClr val="C00000"/>
              </a:buClr>
              <a:buFont typeface="Arial" charset="0"/>
              <a:buNone/>
            </a:pPr>
            <a:r>
              <a:rPr lang="en-IE" dirty="0">
                <a:latin typeface="Calibri" pitchFamily="34" charset="0"/>
              </a:rPr>
              <a:t>Disagree              1        2        3        4        5        6        7      Agree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141495" y="3980526"/>
            <a:ext cx="1010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Vs.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37874" y="4557786"/>
            <a:ext cx="70184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“Do you find this course challenging?”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49580" y="5494421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Yes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985083" y="5486582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224338" y="5486582"/>
            <a:ext cx="134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Don’t know</a:t>
            </a:r>
          </a:p>
        </p:txBody>
      </p:sp>
      <p:sp>
        <p:nvSpPr>
          <p:cNvPr id="10" name="Rectangle 9"/>
          <p:cNvSpPr/>
          <p:nvPr/>
        </p:nvSpPr>
        <p:spPr>
          <a:xfrm>
            <a:off x="4291264" y="5590675"/>
            <a:ext cx="216565" cy="192505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570622" y="5582835"/>
            <a:ext cx="216565" cy="192505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700211" y="5590675"/>
            <a:ext cx="216565" cy="192505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6841959" y="219398"/>
            <a:ext cx="360145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7030A0"/>
                </a:solidFill>
              </a:rPr>
              <a:t>What responses will you get?</a:t>
            </a:r>
          </a:p>
          <a:p>
            <a:r>
              <a:rPr lang="en-US" sz="2400" dirty="0">
                <a:solidFill>
                  <a:srgbClr val="7030A0"/>
                </a:solidFill>
              </a:rPr>
              <a:t>Is one of these more useful than the other?</a:t>
            </a:r>
          </a:p>
          <a:p>
            <a:r>
              <a:rPr lang="en-US" sz="2400" dirty="0">
                <a:solidFill>
                  <a:srgbClr val="7030A0"/>
                </a:solidFill>
              </a:rPr>
              <a:t>If so, why?</a:t>
            </a:r>
          </a:p>
        </p:txBody>
      </p:sp>
      <p:pic>
        <p:nvPicPr>
          <p:cNvPr id="15" name="Picture 4" descr="pen Source Discuss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5538" y="4369824"/>
            <a:ext cx="2319741" cy="2311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83666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61714" y="194513"/>
            <a:ext cx="803139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Agreement scores and </a:t>
            </a:r>
          </a:p>
          <a:p>
            <a:pPr algn="ctr"/>
            <a:r>
              <a:rPr lang="en-US" sz="4000" dirty="0"/>
              <a:t>the acquiescence bias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64682" y="1517951"/>
            <a:ext cx="71847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charset="2"/>
              <a:buChar char="Ø"/>
            </a:pPr>
            <a:r>
              <a:rPr lang="en-US" sz="2400" b="1" dirty="0"/>
              <a:t>Acquiescence bias</a:t>
            </a:r>
          </a:p>
          <a:p>
            <a:pPr marL="342900" indent="-342900">
              <a:buFontTx/>
              <a:buChar char="-"/>
            </a:pPr>
            <a:r>
              <a:rPr lang="en-US" sz="2400" dirty="0"/>
              <a:t>Tendency to agree with statements, often regardless of the content</a:t>
            </a:r>
          </a:p>
          <a:p>
            <a:r>
              <a:rPr lang="en-US" sz="2400" dirty="0"/>
              <a:t>E.g., Schumann &amp; Presser (1981) – the same respondents demonstrated similar levels of agreement on two contradictory statements</a:t>
            </a:r>
          </a:p>
        </p:txBody>
      </p:sp>
      <p:pic>
        <p:nvPicPr>
          <p:cNvPr id="4" name="Picture 3" descr="Screen Shot 2015-11-22 at 00.58.00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3826275"/>
            <a:ext cx="9144000" cy="232228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44767" y="5995566"/>
            <a:ext cx="7688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- Rationale for sometimes including negatively worded items</a:t>
            </a:r>
          </a:p>
        </p:txBody>
      </p:sp>
    </p:spTree>
    <p:extLst>
      <p:ext uri="{BB962C8B-B14F-4D97-AF65-F5344CB8AC3E}">
        <p14:creationId xmlns:p14="http://schemas.microsoft.com/office/powerpoint/2010/main" val="23046052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39258" y="457678"/>
            <a:ext cx="7287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Other </a:t>
            </a:r>
            <a:r>
              <a:rPr lang="en-US" sz="3600" dirty="0" err="1"/>
              <a:t>likert</a:t>
            </a:r>
            <a:r>
              <a:rPr lang="en-US" sz="3600" dirty="0"/>
              <a:t>-type response options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096036" y="1373030"/>
            <a:ext cx="40957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Confidence</a:t>
            </a:r>
          </a:p>
        </p:txBody>
      </p:sp>
      <p:pic>
        <p:nvPicPr>
          <p:cNvPr id="4" name="Picture 3" descr="Screen Shot 2015-11-22 at 02.00.50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6036" y="2017051"/>
            <a:ext cx="7802576" cy="14291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10445" y="3661415"/>
            <a:ext cx="5125445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Interest</a:t>
            </a:r>
          </a:p>
          <a:p>
            <a:r>
              <a:rPr lang="en-US" sz="2800" b="1" dirty="0"/>
              <a:t>Effort</a:t>
            </a:r>
          </a:p>
          <a:p>
            <a:r>
              <a:rPr lang="en-US" sz="2800" b="1" dirty="0"/>
              <a:t>Importance</a:t>
            </a:r>
          </a:p>
          <a:p>
            <a:r>
              <a:rPr lang="en-US" sz="2800" b="1" dirty="0"/>
              <a:t>Satisfaction</a:t>
            </a: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530381" y="5754295"/>
            <a:ext cx="2871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Artino</a:t>
            </a:r>
            <a:r>
              <a:rPr lang="en-US" dirty="0"/>
              <a:t> et al., (2014)</a:t>
            </a:r>
          </a:p>
        </p:txBody>
      </p:sp>
    </p:spTree>
    <p:extLst>
      <p:ext uri="{BB962C8B-B14F-4D97-AF65-F5344CB8AC3E}">
        <p14:creationId xmlns:p14="http://schemas.microsoft.com/office/powerpoint/2010/main" val="1140452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67648" y="334085"/>
            <a:ext cx="77224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/>
              <a:t>Closed vs. open questions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47308" y="1395914"/>
            <a:ext cx="383264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8000"/>
                </a:solidFill>
              </a:rPr>
              <a:t>Advantages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57495" y="1395914"/>
            <a:ext cx="383264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Disadvantages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808026" y="2107791"/>
            <a:ext cx="3971925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Clr>
                <a:srgbClr val="C00000"/>
              </a:buClr>
            </a:pPr>
            <a:r>
              <a:rPr lang="en-IE" b="1" dirty="0">
                <a:latin typeface="Calibri" pitchFamily="34" charset="0"/>
              </a:rPr>
              <a:t>Informative</a:t>
            </a:r>
          </a:p>
          <a:p>
            <a:pPr lvl="1">
              <a:lnSpc>
                <a:spcPct val="90000"/>
              </a:lnSpc>
              <a:buClr>
                <a:srgbClr val="C00000"/>
              </a:buClr>
            </a:pPr>
            <a:r>
              <a:rPr lang="en-IE" sz="2400" dirty="0">
                <a:solidFill>
                  <a:srgbClr val="008000"/>
                </a:solidFill>
                <a:latin typeface="Calibri" pitchFamily="34" charset="0"/>
              </a:rPr>
              <a:t>Closed questions </a:t>
            </a:r>
            <a:r>
              <a:rPr lang="en-IE" sz="2400" dirty="0">
                <a:latin typeface="Calibri" pitchFamily="34" charset="0"/>
              </a:rPr>
              <a:t>offer choices and can facilitate answering.</a:t>
            </a:r>
          </a:p>
          <a:p>
            <a:pPr lvl="2">
              <a:lnSpc>
                <a:spcPct val="90000"/>
              </a:lnSpc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Good for descriptions: the whos, whats, and wheres.</a:t>
            </a:r>
          </a:p>
          <a:p>
            <a:pPr lvl="2">
              <a:lnSpc>
                <a:spcPct val="90000"/>
              </a:lnSpc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Data usually reliable</a:t>
            </a:r>
          </a:p>
          <a:p>
            <a:pPr lvl="2">
              <a:lnSpc>
                <a:spcPct val="90000"/>
              </a:lnSpc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Easier to respond</a:t>
            </a:r>
          </a:p>
          <a:p>
            <a:pPr lvl="1">
              <a:lnSpc>
                <a:spcPct val="90000"/>
              </a:lnSpc>
              <a:buClr>
                <a:srgbClr val="C00000"/>
              </a:buClr>
            </a:pPr>
            <a:r>
              <a:rPr lang="en-IE" sz="2400" dirty="0">
                <a:solidFill>
                  <a:srgbClr val="008000"/>
                </a:solidFill>
                <a:latin typeface="Calibri" pitchFamily="34" charset="0"/>
              </a:rPr>
              <a:t>Open questions </a:t>
            </a:r>
            <a:r>
              <a:rPr lang="en-IE" sz="2400" dirty="0">
                <a:latin typeface="Calibri" pitchFamily="34" charset="0"/>
              </a:rPr>
              <a:t>provide scope for answers (without influence possible in interviews – and potential for larger sample)</a:t>
            </a:r>
          </a:p>
          <a:p>
            <a:pPr lvl="2">
              <a:lnSpc>
                <a:spcPct val="90000"/>
              </a:lnSpc>
              <a:buClr>
                <a:srgbClr val="C00000"/>
              </a:buClr>
            </a:pPr>
            <a:r>
              <a:rPr lang="en-IE" dirty="0">
                <a:latin typeface="Calibri" pitchFamily="34" charset="0"/>
              </a:rPr>
              <a:t>Good for explanations: the whys.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6157495" y="1980690"/>
            <a:ext cx="4278831" cy="4823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C00000"/>
              </a:buClr>
              <a:buFont typeface="Arial" charset="0"/>
              <a:buChar char="•"/>
            </a:pPr>
            <a:r>
              <a:rPr lang="en-GB" sz="2700" b="1" dirty="0">
                <a:latin typeface="Calibri" pitchFamily="34" charset="0"/>
              </a:rPr>
              <a:t>However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Clr>
                <a:srgbClr val="C00000"/>
              </a:buClr>
              <a:buFont typeface="Arial" charset="0"/>
              <a:buChar char="–"/>
            </a:pPr>
            <a:r>
              <a:rPr lang="en-IE" sz="2000" dirty="0">
                <a:solidFill>
                  <a:srgbClr val="FF0000"/>
                </a:solidFill>
                <a:latin typeface="Calibri" pitchFamily="34" charset="0"/>
              </a:rPr>
              <a:t>Closed questions </a:t>
            </a:r>
            <a:r>
              <a:rPr lang="en-IE" sz="2000" dirty="0">
                <a:latin typeface="Calibri" pitchFamily="34" charset="0"/>
              </a:rPr>
              <a:t>limit scope in answers. </a:t>
            </a:r>
          </a:p>
          <a:p>
            <a:pPr marL="1143000" lvl="2" indent="-228600">
              <a:lnSpc>
                <a:spcPct val="90000"/>
              </a:lnSpc>
              <a:spcBef>
                <a:spcPct val="20000"/>
              </a:spcBef>
              <a:buClr>
                <a:srgbClr val="C00000"/>
              </a:buClr>
              <a:buFont typeface="Arial" charset="0"/>
              <a:buChar char="–"/>
            </a:pPr>
            <a:r>
              <a:rPr lang="en-IE" sz="2000" dirty="0">
                <a:latin typeface="Calibri" pitchFamily="34" charset="0"/>
              </a:rPr>
              <a:t>Respondents can be influenced by choices presented. </a:t>
            </a:r>
          </a:p>
          <a:p>
            <a:pPr marL="1143000" lvl="2" indent="-228600">
              <a:lnSpc>
                <a:spcPct val="90000"/>
              </a:lnSpc>
              <a:spcBef>
                <a:spcPct val="20000"/>
              </a:spcBef>
              <a:buClr>
                <a:srgbClr val="C00000"/>
              </a:buClr>
              <a:buFont typeface="Arial" charset="0"/>
              <a:buChar char="–"/>
            </a:pPr>
            <a:r>
              <a:rPr lang="en-IE" sz="2000" dirty="0">
                <a:latin typeface="Calibri" pitchFamily="34" charset="0"/>
              </a:rPr>
              <a:t>Cannot fully explain views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Clr>
                <a:srgbClr val="C00000"/>
              </a:buClr>
              <a:buFont typeface="Arial" charset="0"/>
              <a:buChar char="–"/>
            </a:pPr>
            <a:r>
              <a:rPr lang="en-IE" sz="2000" dirty="0">
                <a:solidFill>
                  <a:srgbClr val="FF0000"/>
                </a:solidFill>
                <a:latin typeface="Calibri" pitchFamily="34" charset="0"/>
              </a:rPr>
              <a:t>Open questions </a:t>
            </a:r>
            <a:r>
              <a:rPr lang="en-IE" sz="2000" dirty="0">
                <a:latin typeface="Calibri" pitchFamily="34" charset="0"/>
              </a:rPr>
              <a:t>lead to varied answers, increasing analysis time (often involve formal qualitative analysis).</a:t>
            </a:r>
          </a:p>
          <a:p>
            <a:pPr marL="1143000" lvl="2" indent="-228600">
              <a:lnSpc>
                <a:spcPct val="90000"/>
              </a:lnSpc>
              <a:spcBef>
                <a:spcPct val="20000"/>
              </a:spcBef>
              <a:buClr>
                <a:srgbClr val="C00000"/>
              </a:buClr>
              <a:buFont typeface="Arial" charset="0"/>
              <a:buChar char="–"/>
            </a:pPr>
            <a:r>
              <a:rPr lang="en-IE" sz="2000" dirty="0">
                <a:latin typeface="Calibri" pitchFamily="34" charset="0"/>
              </a:rPr>
              <a:t>Respondents are more likely to leave these brief, vague, or even blank.</a:t>
            </a:r>
            <a:endParaRPr lang="en-GB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61543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176122" y="732284"/>
            <a:ext cx="42330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Quick task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99051" y="2334369"/>
            <a:ext cx="586768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Write down:</a:t>
            </a:r>
          </a:p>
          <a:p>
            <a:pPr marL="285750" indent="-285750">
              <a:buFontTx/>
              <a:buChar char="-"/>
            </a:pPr>
            <a:r>
              <a:rPr lang="en-US" sz="3600" dirty="0"/>
              <a:t>3 examples of closed-questions</a:t>
            </a:r>
          </a:p>
          <a:p>
            <a:pPr marL="285750" indent="-285750">
              <a:buFontTx/>
              <a:buChar char="-"/>
            </a:pPr>
            <a:r>
              <a:rPr lang="en-US" sz="3600" dirty="0"/>
              <a:t>3 examples of open-ended questions</a:t>
            </a:r>
          </a:p>
        </p:txBody>
      </p:sp>
      <p:pic>
        <p:nvPicPr>
          <p:cNvPr id="5" name="Picture 4" descr="pen Source Discuss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0025" y="2836399"/>
            <a:ext cx="3591425" cy="357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34136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79181" y="413863"/>
            <a:ext cx="71390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Appropriate questions/items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99004" y="1544659"/>
            <a:ext cx="7711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328039" y="1639989"/>
            <a:ext cx="742717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en-US" sz="3200" b="1" dirty="0"/>
              <a:t>Write items to match research objectives</a:t>
            </a:r>
            <a:endParaRPr lang="en-US" sz="2800" b="1" dirty="0"/>
          </a:p>
          <a:p>
            <a:pPr>
              <a:buFontTx/>
              <a:buChar char="-"/>
            </a:pPr>
            <a:r>
              <a:rPr lang="en-US" sz="2800" dirty="0"/>
              <a:t> Cover all necessary areas</a:t>
            </a:r>
          </a:p>
          <a:p>
            <a:pPr>
              <a:buFontTx/>
              <a:buChar char="-"/>
            </a:pPr>
            <a:r>
              <a:rPr lang="en-US" sz="2800" dirty="0"/>
              <a:t> Exclude irrelevant information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1731339" y="3822346"/>
            <a:ext cx="817871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3200" dirty="0">
              <a:solidFill>
                <a:srgbClr val="008000"/>
              </a:solidFill>
            </a:endParaRPr>
          </a:p>
          <a:p>
            <a:r>
              <a:rPr lang="en-US" sz="2800" dirty="0">
                <a:solidFill>
                  <a:srgbClr val="008000"/>
                </a:solidFill>
              </a:rPr>
              <a:t>“Is this question relevant to my research question(s)?”</a:t>
            </a:r>
          </a:p>
          <a:p>
            <a:endParaRPr lang="en-US" sz="2800" dirty="0">
              <a:solidFill>
                <a:srgbClr val="008000"/>
              </a:solidFill>
            </a:endParaRPr>
          </a:p>
          <a:p>
            <a:r>
              <a:rPr lang="en-US" sz="2800" dirty="0">
                <a:solidFill>
                  <a:srgbClr val="008000"/>
                </a:solidFill>
              </a:rPr>
              <a:t>“Do I need to ask anything else to help answer my research question(s)?”</a:t>
            </a:r>
          </a:p>
        </p:txBody>
      </p:sp>
    </p:spTree>
    <p:extLst>
      <p:ext uri="{BB962C8B-B14F-4D97-AF65-F5344CB8AC3E}">
        <p14:creationId xmlns:p14="http://schemas.microsoft.com/office/powerpoint/2010/main" val="25603212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3451" y="411564"/>
            <a:ext cx="71390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Appropriate questions/items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01969" y="1165564"/>
            <a:ext cx="7688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charset="2"/>
              <a:buChar char="Ø"/>
            </a:pPr>
            <a:r>
              <a:rPr lang="en-US" sz="2400" dirty="0"/>
              <a:t>From research questions to questionnaire questions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160269" y="1839180"/>
          <a:ext cx="8012430" cy="46912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62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062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20031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rgbClr val="000000"/>
                          </a:solidFill>
                        </a:rPr>
                        <a:t>Issue of interest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rgbClr val="000000"/>
                          </a:solidFill>
                        </a:rPr>
                        <a:t>Focus of questionnaire</a:t>
                      </a:r>
                      <a:r>
                        <a:rPr lang="en-US" sz="3200" baseline="0" dirty="0">
                          <a:solidFill>
                            <a:srgbClr val="000000"/>
                          </a:solidFill>
                        </a:rPr>
                        <a:t> questions</a:t>
                      </a:r>
                      <a:endParaRPr lang="en-US" sz="32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08157">
                <a:tc>
                  <a:txBody>
                    <a:bodyPr/>
                    <a:lstStyle/>
                    <a:p>
                      <a:r>
                        <a:rPr lang="en-US" sz="2400" dirty="0"/>
                        <a:t>What reasons might teachers give for using a particular approach?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Most</a:t>
                      </a:r>
                      <a:r>
                        <a:rPr lang="en-US" sz="2400" baseline="0" dirty="0"/>
                        <a:t> effective</a:t>
                      </a:r>
                    </a:p>
                    <a:p>
                      <a:r>
                        <a:rPr lang="en-US" sz="2400" baseline="0" dirty="0"/>
                        <a:t>It’s what is available</a:t>
                      </a:r>
                    </a:p>
                    <a:p>
                      <a:r>
                        <a:rPr lang="en-US" sz="2400" baseline="0" dirty="0"/>
                        <a:t>It’s school policy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08157">
                <a:tc>
                  <a:txBody>
                    <a:bodyPr/>
                    <a:lstStyle/>
                    <a:p>
                      <a:r>
                        <a:rPr lang="en-US" sz="2400" dirty="0"/>
                        <a:t>What effect does</a:t>
                      </a:r>
                      <a:r>
                        <a:rPr lang="en-US" sz="2400" baseline="0" dirty="0"/>
                        <a:t> previous experience have on the reasons?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How</a:t>
                      </a:r>
                      <a:r>
                        <a:rPr lang="en-US" sz="2400" baseline="0" dirty="0"/>
                        <a:t> many years have they been qualified?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08157">
                <a:tc>
                  <a:txBody>
                    <a:bodyPr/>
                    <a:lstStyle/>
                    <a:p>
                      <a:r>
                        <a:rPr lang="en-US" sz="2400" dirty="0"/>
                        <a:t>What effect does training</a:t>
                      </a:r>
                      <a:r>
                        <a:rPr lang="en-US" sz="2400" baseline="0" dirty="0"/>
                        <a:t> have on the reasons?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What</a:t>
                      </a:r>
                      <a:r>
                        <a:rPr lang="en-US" sz="2400" baseline="0" dirty="0"/>
                        <a:t> training have they had in this area?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89023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93484" y="1566035"/>
            <a:ext cx="914997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2. Write items appropriate for your target respondents</a:t>
            </a:r>
          </a:p>
          <a:p>
            <a:endParaRPr lang="en-US" sz="3200" b="1" dirty="0"/>
          </a:p>
          <a:p>
            <a:pPr>
              <a:buFontTx/>
              <a:buChar char="-"/>
            </a:pPr>
            <a:r>
              <a:rPr lang="en-US" sz="3200" dirty="0"/>
              <a:t> </a:t>
            </a:r>
            <a:r>
              <a:rPr lang="en-US" sz="2800" dirty="0"/>
              <a:t>Consider how your respondents will view what you write</a:t>
            </a:r>
          </a:p>
          <a:p>
            <a:pPr>
              <a:buFontTx/>
              <a:buChar char="-"/>
            </a:pPr>
            <a:r>
              <a:rPr lang="en-US" sz="2800" dirty="0"/>
              <a:t> Think about literacy skills, demographic &amp; cultural characteristics</a:t>
            </a:r>
          </a:p>
          <a:p>
            <a:pPr>
              <a:buFontTx/>
              <a:buChar char="-"/>
            </a:pPr>
            <a:r>
              <a:rPr lang="en-US" sz="2800" dirty="0"/>
              <a:t> Avoid pretentious language – use natural &amp; familiar language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7731" y="423339"/>
            <a:ext cx="71390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Appropriate questions/items</a:t>
            </a:r>
          </a:p>
        </p:txBody>
      </p:sp>
    </p:spTree>
    <p:extLst>
      <p:ext uri="{BB962C8B-B14F-4D97-AF65-F5344CB8AC3E}">
        <p14:creationId xmlns:p14="http://schemas.microsoft.com/office/powerpoint/2010/main" val="15202349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Keep it simple</a:t>
            </a:r>
          </a:p>
          <a:p>
            <a:pPr>
              <a:buFontTx/>
              <a:buChar char="-"/>
            </a:pPr>
            <a:r>
              <a:rPr lang="en-US" dirty="0"/>
              <a:t>Simple language &amp; short sentences</a:t>
            </a:r>
          </a:p>
          <a:p>
            <a:pPr>
              <a:buFontTx/>
              <a:buChar char="-"/>
            </a:pPr>
            <a:r>
              <a:rPr lang="en-US" dirty="0"/>
              <a:t>Avoid jargon</a:t>
            </a:r>
          </a:p>
          <a:p>
            <a:pPr marL="0" indent="0">
              <a:buNone/>
            </a:pPr>
            <a:r>
              <a:rPr lang="en-US" b="1" dirty="0"/>
              <a:t>This will help:</a:t>
            </a:r>
          </a:p>
          <a:p>
            <a:pPr>
              <a:buFontTx/>
              <a:buChar char="-"/>
            </a:pPr>
            <a:r>
              <a:rPr lang="en-US" dirty="0"/>
              <a:t>Understanding</a:t>
            </a:r>
          </a:p>
          <a:p>
            <a:pPr>
              <a:buFontTx/>
              <a:buChar char="-"/>
            </a:pPr>
            <a:r>
              <a:rPr lang="en-US" dirty="0"/>
              <a:t>Feeling relaxed/less-threatened</a:t>
            </a:r>
          </a:p>
          <a:p>
            <a:pPr>
              <a:buFontTx/>
              <a:buChar char="-"/>
            </a:pPr>
            <a:r>
              <a:rPr lang="en-US" dirty="0"/>
              <a:t>Response &amp; completion rates</a:t>
            </a:r>
          </a:p>
          <a:p>
            <a:r>
              <a:rPr lang="en-US" dirty="0"/>
              <a:t>Your goal is for all to understand and for questions to be unambiguous!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6321" y="480489"/>
            <a:ext cx="71390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Appropriate questions/items</a:t>
            </a:r>
          </a:p>
        </p:txBody>
      </p:sp>
    </p:spTree>
    <p:extLst>
      <p:ext uri="{BB962C8B-B14F-4D97-AF65-F5344CB8AC3E}">
        <p14:creationId xmlns:p14="http://schemas.microsoft.com/office/powerpoint/2010/main" val="5817369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3. Avoid double-barreled questions.</a:t>
            </a:r>
          </a:p>
          <a:p>
            <a:pPr>
              <a:buFontTx/>
              <a:buChar char="-"/>
            </a:pPr>
            <a:r>
              <a:rPr lang="en-US" dirty="0"/>
              <a:t>Only ask one thing in a single question</a:t>
            </a:r>
          </a:p>
          <a:p>
            <a:pPr>
              <a:buFontTx/>
              <a:buChar char="-"/>
            </a:pPr>
            <a:r>
              <a:rPr lang="en-US" dirty="0"/>
              <a:t>Otherwise difficult to interpret answer (each ‘issue’ might elicit different response, but question enforces merging)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44891" y="583359"/>
            <a:ext cx="71390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Appropriate questions/items</a:t>
            </a:r>
          </a:p>
        </p:txBody>
      </p:sp>
    </p:spTree>
    <p:extLst>
      <p:ext uri="{BB962C8B-B14F-4D97-AF65-F5344CB8AC3E}">
        <p14:creationId xmlns:p14="http://schemas.microsoft.com/office/powerpoint/2010/main" val="22220921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Double-barreled questions</a:t>
            </a:r>
          </a:p>
        </p:txBody>
      </p:sp>
      <p:pic>
        <p:nvPicPr>
          <p:cNvPr id="5" name="Picture 4" descr="Screen Shot 2015-11-22 at 02.40.59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731574"/>
            <a:ext cx="4490060" cy="3314312"/>
          </a:xfrm>
          <a:prstGeom prst="rect">
            <a:avLst/>
          </a:prstGeom>
        </p:spPr>
      </p:pic>
      <p:pic>
        <p:nvPicPr>
          <p:cNvPr id="6" name="Picture 5" descr="Screen Shot 2015-11-22 at 02.41.04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6053" y="1731574"/>
            <a:ext cx="4602032" cy="333836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616822" y="6214159"/>
            <a:ext cx="20511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Peanutlabs.com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306900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Avoiding bias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245870" y="1600201"/>
            <a:ext cx="9063827" cy="4866039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Ø"/>
            </a:pPr>
            <a:r>
              <a:rPr lang="en-US" b="1" dirty="0"/>
              <a:t>Avoid loaded terms</a:t>
            </a:r>
          </a:p>
          <a:p>
            <a:pPr marL="0" indent="0">
              <a:buNone/>
            </a:pPr>
            <a:r>
              <a:rPr lang="en-US" b="1" i="1" dirty="0"/>
              <a:t>Loaded terms </a:t>
            </a:r>
            <a:r>
              <a:rPr lang="en-US" i="1" dirty="0"/>
              <a:t>– producing some sort of positive or negative emotion in respondents.</a:t>
            </a:r>
          </a:p>
          <a:p>
            <a:pPr>
              <a:buFontTx/>
              <a:buChar char="-"/>
            </a:pPr>
            <a:r>
              <a:rPr lang="en-US" dirty="0"/>
              <a:t>Terms with connotations that might influence responses (e.g., ‘The Tory MP ______’, vs. ‘The MP ______’)</a:t>
            </a:r>
          </a:p>
          <a:p>
            <a:pPr>
              <a:buFontTx/>
              <a:buChar char="-"/>
            </a:pPr>
            <a:r>
              <a:rPr lang="en-US" dirty="0"/>
              <a:t>The inclusion of one word can have a dramatic impact on responses – an example of how </a:t>
            </a:r>
            <a:r>
              <a:rPr lang="en-US" i="1" dirty="0"/>
              <a:t>priming</a:t>
            </a:r>
            <a:r>
              <a:rPr lang="en-US" dirty="0"/>
              <a:t> can influence behaviour</a:t>
            </a:r>
          </a:p>
          <a:p>
            <a:pPr>
              <a:buFontTx/>
              <a:buChar char="-"/>
            </a:pPr>
            <a:r>
              <a:rPr lang="en-US" b="1" i="1" dirty="0"/>
              <a:t>Avoid words that evoke emotional or stereotyped thoughts</a:t>
            </a:r>
          </a:p>
        </p:txBody>
      </p:sp>
    </p:spTree>
    <p:extLst>
      <p:ext uri="{BB962C8B-B14F-4D97-AF65-F5344CB8AC3E}">
        <p14:creationId xmlns:p14="http://schemas.microsoft.com/office/powerpoint/2010/main" val="32422144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Loaded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479886"/>
            <a:ext cx="8229600" cy="4525963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US" dirty="0"/>
              <a:t>“Do you approve of the President’s oppressive immigration policy?”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81200" y="3088105"/>
            <a:ext cx="822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Loaded questions:</a:t>
            </a:r>
          </a:p>
          <a:p>
            <a:pPr marL="285750" indent="-285750">
              <a:buFont typeface="Wingdings" charset="2"/>
              <a:buChar char="Ø"/>
            </a:pPr>
            <a:r>
              <a:rPr lang="en-US" dirty="0"/>
              <a:t>Can also include making assumptions that make it difficult for respondents to answer the question truthfully/meaningfully:</a:t>
            </a:r>
          </a:p>
          <a:p>
            <a:r>
              <a:rPr lang="en-US" dirty="0"/>
              <a:t>e.g., “Where do you like to party?”</a:t>
            </a:r>
          </a:p>
          <a:p>
            <a:r>
              <a:rPr lang="en-US" dirty="0"/>
              <a:t>“What beer do you enjoy the most?”</a:t>
            </a:r>
          </a:p>
          <a:p>
            <a:r>
              <a:rPr lang="en-US" dirty="0"/>
              <a:t>“Where do you like to drive your car?”</a:t>
            </a:r>
          </a:p>
          <a:p>
            <a:r>
              <a:rPr lang="en-US" dirty="0"/>
              <a:t>- If respondents don’t do these things, they cannot answer these questions. Consider broader questions e.g., “What do you like to do at the weekend?”</a:t>
            </a:r>
          </a:p>
        </p:txBody>
      </p:sp>
    </p:spTree>
    <p:extLst>
      <p:ext uri="{BB962C8B-B14F-4D97-AF65-F5344CB8AC3E}">
        <p14:creationId xmlns:p14="http://schemas.microsoft.com/office/powerpoint/2010/main" val="54049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Loaded terms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120140" y="1476097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00">
              <a:spcBef>
                <a:spcPts val="0"/>
              </a:spcBef>
              <a:buNone/>
            </a:pPr>
            <a:r>
              <a:rPr lang="en-US" dirty="0"/>
              <a:t>“Do you approve of the President’s </a:t>
            </a:r>
            <a:r>
              <a:rPr lang="en-US" strike="sngStrike" dirty="0"/>
              <a:t>oppressive </a:t>
            </a:r>
            <a:r>
              <a:rPr lang="en-US" dirty="0"/>
              <a:t>immigration policy?”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20140" y="2822020"/>
            <a:ext cx="822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Loaded questions:</a:t>
            </a:r>
          </a:p>
          <a:p>
            <a:pPr marL="285750" indent="-285750">
              <a:buFont typeface="Wingdings" charset="2"/>
              <a:buChar char="Ø"/>
            </a:pPr>
            <a:r>
              <a:rPr lang="en-US" dirty="0"/>
              <a:t>Can also include making assumptions that make it difficult for respondents to answer the question truthfully/meaningfully:</a:t>
            </a:r>
          </a:p>
          <a:p>
            <a:r>
              <a:rPr lang="en-US" dirty="0"/>
              <a:t>e.g., “Where do you like to party?”</a:t>
            </a:r>
          </a:p>
          <a:p>
            <a:r>
              <a:rPr lang="en-US" dirty="0"/>
              <a:t>“What beer do you enjoy the most?”</a:t>
            </a:r>
          </a:p>
          <a:p>
            <a:r>
              <a:rPr lang="en-US" dirty="0"/>
              <a:t>“Where do you like to drive your car?”</a:t>
            </a:r>
          </a:p>
          <a:p>
            <a:r>
              <a:rPr lang="en-US" dirty="0"/>
              <a:t>- If respondents don’t do these things, they cannot answer these questions. Consider broader questions e.g., “What do you like to do at the weekend?”</a:t>
            </a:r>
          </a:p>
        </p:txBody>
      </p:sp>
    </p:spTree>
    <p:extLst>
      <p:ext uri="{BB962C8B-B14F-4D97-AF65-F5344CB8AC3E}">
        <p14:creationId xmlns:p14="http://schemas.microsoft.com/office/powerpoint/2010/main" val="232264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Avoiding bias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09726"/>
            <a:ext cx="8328497" cy="4866039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Ø"/>
            </a:pPr>
            <a:r>
              <a:rPr lang="en-US" sz="2600" b="1" dirty="0"/>
              <a:t>Avoid leading questions</a:t>
            </a:r>
          </a:p>
          <a:p>
            <a:pPr marL="0" indent="0">
              <a:buNone/>
            </a:pPr>
            <a:r>
              <a:rPr lang="en-US" sz="2600" b="1" i="1" dirty="0"/>
              <a:t>Leading questions </a:t>
            </a:r>
            <a:r>
              <a:rPr lang="en-US" sz="2600" i="1" dirty="0"/>
              <a:t>– question or item that suggests how they should respond.</a:t>
            </a:r>
          </a:p>
          <a:p>
            <a:pPr marL="0" indent="0">
              <a:buNone/>
            </a:pPr>
            <a:r>
              <a:rPr lang="en-US" sz="2600" dirty="0"/>
              <a:t>E.g., “Most people working at Debenhams love their jobs. How do you feel about your job at Debenhams?”</a:t>
            </a:r>
          </a:p>
          <a:p>
            <a:pPr marL="0" indent="0">
              <a:buNone/>
            </a:pPr>
            <a:r>
              <a:rPr lang="en-US" sz="2600" dirty="0"/>
              <a:t>- Leading questions can lead to a </a:t>
            </a:r>
            <a:r>
              <a:rPr lang="en-US" sz="2600" b="1" dirty="0"/>
              <a:t>‘social desirability bias’</a:t>
            </a:r>
            <a:r>
              <a:rPr lang="en-US" sz="2600" dirty="0"/>
              <a:t> in which respondents </a:t>
            </a:r>
            <a:r>
              <a:rPr lang="en-US" sz="2600" i="1" dirty="0"/>
              <a:t>provide the answers they think they ought </a:t>
            </a:r>
            <a:r>
              <a:rPr lang="en-US" sz="2600" dirty="0"/>
              <a:t>to rather than the most honest answers</a:t>
            </a:r>
          </a:p>
        </p:txBody>
      </p:sp>
    </p:spTree>
    <p:extLst>
      <p:ext uri="{BB962C8B-B14F-4D97-AF65-F5344CB8AC3E}">
        <p14:creationId xmlns:p14="http://schemas.microsoft.com/office/powerpoint/2010/main" val="230682378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23127" y="431083"/>
            <a:ext cx="7702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885468" y="569497"/>
            <a:ext cx="4429002" cy="3180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2800" b="1" dirty="0"/>
              <a:t>Critiquing questions</a:t>
            </a:r>
          </a:p>
          <a:p>
            <a:pPr marL="285750" indent="-285750">
              <a:lnSpc>
                <a:spcPct val="120000"/>
              </a:lnSpc>
              <a:buFontTx/>
              <a:buChar char="-"/>
            </a:pPr>
            <a:r>
              <a:rPr lang="en-US" sz="2800" dirty="0"/>
              <a:t>Work through questions provided</a:t>
            </a:r>
          </a:p>
          <a:p>
            <a:pPr marL="285750" indent="-285750">
              <a:lnSpc>
                <a:spcPct val="120000"/>
              </a:lnSpc>
              <a:buFont typeface="Wingdings" charset="2"/>
              <a:buChar char="Ø"/>
            </a:pPr>
            <a:r>
              <a:rPr lang="en-US" sz="2800" dirty="0"/>
              <a:t>What is wrong with them?</a:t>
            </a:r>
          </a:p>
          <a:p>
            <a:pPr marL="285750" indent="-285750">
              <a:lnSpc>
                <a:spcPct val="120000"/>
              </a:lnSpc>
              <a:buFont typeface="Wingdings" charset="2"/>
              <a:buChar char="Ø"/>
            </a:pPr>
            <a:r>
              <a:rPr lang="en-US" sz="2800" dirty="0"/>
              <a:t>How could you improve them?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85468" y="3746860"/>
            <a:ext cx="788194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Think about:</a:t>
            </a:r>
          </a:p>
          <a:p>
            <a:endParaRPr lang="en-US" sz="2400" dirty="0"/>
          </a:p>
          <a:p>
            <a:r>
              <a:rPr lang="en-US" sz="2400" dirty="0"/>
              <a:t>Complexity of language</a:t>
            </a:r>
          </a:p>
          <a:p>
            <a:r>
              <a:rPr lang="en-US" sz="2400" dirty="0"/>
              <a:t>Clear questions (not double-barreled)</a:t>
            </a:r>
          </a:p>
          <a:p>
            <a:r>
              <a:rPr lang="en-US" sz="2400" dirty="0"/>
              <a:t>Appropriate order of questions (for flow &amp; rapport)</a:t>
            </a:r>
          </a:p>
          <a:p>
            <a:r>
              <a:rPr lang="en-US" sz="2400" dirty="0"/>
              <a:t>Leading questions</a:t>
            </a:r>
          </a:p>
          <a:p>
            <a:r>
              <a:rPr lang="en-US" sz="2400" dirty="0"/>
              <a:t>Closed questions</a:t>
            </a:r>
          </a:p>
        </p:txBody>
      </p:sp>
      <p:pic>
        <p:nvPicPr>
          <p:cNvPr id="7" name="Picture 4" descr="pen Source Discuss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1" y="1719925"/>
            <a:ext cx="3014566" cy="300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1197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676275" y="3794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Increasing response </a:t>
            </a:r>
            <a:br>
              <a:rPr lang="en-US" dirty="0"/>
            </a:br>
            <a:r>
              <a:rPr lang="en-US" dirty="0"/>
              <a:t>&amp; completion rates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6511" y="1988509"/>
            <a:ext cx="3836933" cy="446043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107074" y="5778169"/>
            <a:ext cx="310372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/>
              <a:t>“I’ve torn up the questionnaire, but am using the lovely pen you sent me…”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56968" y="1988509"/>
            <a:ext cx="5354261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800" dirty="0"/>
              <a:t>A challenge in questionnaire research</a:t>
            </a:r>
          </a:p>
          <a:p>
            <a:pPr marL="285750" indent="-285750">
              <a:buFont typeface="Arial"/>
              <a:buChar char="•"/>
            </a:pPr>
            <a:r>
              <a:rPr lang="en-US" sz="2800" dirty="0"/>
              <a:t>Need to carefully consider the </a:t>
            </a:r>
            <a:r>
              <a:rPr lang="en-US" sz="2800" i="1" dirty="0"/>
              <a:t>effort</a:t>
            </a:r>
            <a:r>
              <a:rPr lang="en-US" sz="2800" dirty="0"/>
              <a:t> and </a:t>
            </a:r>
            <a:r>
              <a:rPr lang="en-US" sz="2800" i="1" dirty="0"/>
              <a:t>motivation </a:t>
            </a:r>
            <a:r>
              <a:rPr lang="en-US" sz="2800" dirty="0"/>
              <a:t>involved in completing the questionnaire</a:t>
            </a:r>
          </a:p>
          <a:p>
            <a:pPr>
              <a:buFont typeface="Wingdings" charset="2"/>
              <a:buChar char="Ø"/>
            </a:pPr>
            <a:r>
              <a:rPr lang="en-US" sz="2800" b="1" dirty="0"/>
              <a:t>Engaging potential participants</a:t>
            </a:r>
          </a:p>
          <a:p>
            <a:pPr>
              <a:buFont typeface="Wingdings" charset="2"/>
              <a:buChar char="Ø"/>
            </a:pPr>
            <a:r>
              <a:rPr lang="en-US" sz="2800" b="1" dirty="0"/>
              <a:t>Consider the order of your questions</a:t>
            </a:r>
          </a:p>
          <a:p>
            <a:pPr>
              <a:buFont typeface="Wingdings" charset="2"/>
              <a:buChar char="Ø"/>
            </a:pPr>
            <a:r>
              <a:rPr lang="en-US" sz="2800" b="1" dirty="0"/>
              <a:t>Ensure questionnaire is easy to use</a:t>
            </a:r>
          </a:p>
          <a:p>
            <a:pPr>
              <a:buFont typeface="Wingdings" charset="2"/>
              <a:buChar char="Ø"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2761610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Increasing response </a:t>
            </a:r>
            <a:br>
              <a:rPr lang="en-US" dirty="0"/>
            </a:br>
            <a:r>
              <a:rPr lang="en-US" dirty="0"/>
              <a:t>&amp; completion rates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838200" y="1847851"/>
            <a:ext cx="8229600" cy="4912643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Ø"/>
            </a:pPr>
            <a:r>
              <a:rPr lang="en-US" b="1" dirty="0"/>
              <a:t>Engaging potential participants</a:t>
            </a:r>
          </a:p>
          <a:p>
            <a:r>
              <a:rPr lang="en-US" dirty="0"/>
              <a:t>What will encourage them to participate?</a:t>
            </a:r>
          </a:p>
          <a:p>
            <a:r>
              <a:rPr lang="en-US" dirty="0"/>
              <a:t>Brief but interesting initial introduction to the questionnaire:</a:t>
            </a:r>
          </a:p>
          <a:p>
            <a:pPr>
              <a:buFontTx/>
              <a:buChar char="-"/>
            </a:pPr>
            <a:r>
              <a:rPr lang="en-US" dirty="0"/>
              <a:t>Why is it important?</a:t>
            </a:r>
          </a:p>
          <a:p>
            <a:pPr>
              <a:buFontTx/>
              <a:buChar char="-"/>
            </a:pPr>
            <a:r>
              <a:rPr lang="en-US" dirty="0"/>
              <a:t>What is the value of the research &amp; of their response?</a:t>
            </a:r>
          </a:p>
          <a:p>
            <a:pPr>
              <a:buFontTx/>
              <a:buChar char="-"/>
            </a:pPr>
            <a:r>
              <a:rPr lang="en-US" dirty="0"/>
              <a:t>Make it clear their participation will be meaningful</a:t>
            </a:r>
          </a:p>
          <a:p>
            <a:r>
              <a:rPr lang="en-US" dirty="0"/>
              <a:t>Incentives sometimes appropriate (e.g., lottery draw/raffle for completed responses)</a:t>
            </a:r>
          </a:p>
        </p:txBody>
      </p:sp>
    </p:spTree>
    <p:extLst>
      <p:ext uri="{BB962C8B-B14F-4D97-AF65-F5344CB8AC3E}">
        <p14:creationId xmlns:p14="http://schemas.microsoft.com/office/powerpoint/2010/main" val="380032248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Increasing response </a:t>
            </a:r>
            <a:br>
              <a:rPr lang="en-US" dirty="0"/>
            </a:br>
            <a:r>
              <a:rPr lang="en-US" dirty="0"/>
              <a:t>&amp; completion rates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838200" y="1814513"/>
            <a:ext cx="8229600" cy="4912643"/>
          </a:xfrm>
        </p:spPr>
        <p:txBody>
          <a:bodyPr>
            <a:normAutofit lnSpcReduction="10000"/>
          </a:bodyPr>
          <a:lstStyle/>
          <a:p>
            <a:pPr>
              <a:buFont typeface="Wingdings" charset="2"/>
              <a:buChar char="Ø"/>
            </a:pPr>
            <a:r>
              <a:rPr lang="en-US" b="1" dirty="0"/>
              <a:t>The order of your questions</a:t>
            </a:r>
          </a:p>
          <a:p>
            <a:pPr>
              <a:buFontTx/>
              <a:buChar char="-"/>
            </a:pPr>
            <a:r>
              <a:rPr lang="en-US" dirty="0"/>
              <a:t>Start with general fact-finding questions – can act as warm up – ease into questionnaire</a:t>
            </a:r>
          </a:p>
          <a:p>
            <a:pPr>
              <a:buFontTx/>
              <a:buChar char="-"/>
            </a:pPr>
            <a:r>
              <a:rPr lang="en-US" dirty="0"/>
              <a:t>Move onto more specific questions</a:t>
            </a:r>
          </a:p>
          <a:p>
            <a:pPr>
              <a:buFont typeface="Wingdings" charset="2"/>
              <a:buChar char="Ø"/>
            </a:pPr>
            <a:r>
              <a:rPr lang="en-US" dirty="0"/>
              <a:t>Consider personal and/or sensitive questions later in questionnaire – once rapport and trust established</a:t>
            </a:r>
          </a:p>
          <a:p>
            <a:pPr>
              <a:buFont typeface="Wingdings" charset="2"/>
              <a:buChar char="Ø"/>
            </a:pPr>
            <a:r>
              <a:rPr lang="en-US" dirty="0"/>
              <a:t>May need to ‘filter’ respondents (e.g., if ‘no’, skip to question 5) – </a:t>
            </a:r>
            <a:r>
              <a:rPr lang="en-US" i="1" dirty="0"/>
              <a:t>avoid overcomplicating (esp. if self-completion)</a:t>
            </a:r>
          </a:p>
          <a:p>
            <a:pPr>
              <a:buFont typeface="Wingdings" charset="2"/>
              <a:buChar char="Ø"/>
            </a:pPr>
            <a:r>
              <a:rPr lang="en-US" dirty="0"/>
              <a:t>Expect partial completion (so consider asking most important questions earlier on)</a:t>
            </a:r>
          </a:p>
        </p:txBody>
      </p:sp>
    </p:spTree>
    <p:extLst>
      <p:ext uri="{BB962C8B-B14F-4D97-AF65-F5344CB8AC3E}">
        <p14:creationId xmlns:p14="http://schemas.microsoft.com/office/powerpoint/2010/main" val="195623051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2475" y="1945357"/>
            <a:ext cx="8229600" cy="4912643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Ø"/>
            </a:pPr>
            <a:r>
              <a:rPr lang="en-US" b="1" dirty="0"/>
              <a:t>Ensure questionnaire is easy to use</a:t>
            </a:r>
          </a:p>
          <a:p>
            <a:pPr>
              <a:buFontTx/>
              <a:buChar char="-"/>
            </a:pPr>
            <a:r>
              <a:rPr lang="en-US" dirty="0"/>
              <a:t>Clear instructions provided?</a:t>
            </a:r>
          </a:p>
          <a:p>
            <a:pPr>
              <a:buFontTx/>
              <a:buChar char="-"/>
            </a:pPr>
            <a:r>
              <a:rPr lang="en-US" dirty="0"/>
              <a:t>No unnecessarily complicated ‘filtering’?</a:t>
            </a:r>
          </a:p>
          <a:p>
            <a:pPr>
              <a:buFontTx/>
              <a:buChar char="-"/>
            </a:pPr>
            <a:r>
              <a:rPr lang="en-US" dirty="0"/>
              <a:t>Not too many questions?</a:t>
            </a:r>
          </a:p>
          <a:p>
            <a:pPr>
              <a:buFontTx/>
              <a:buChar char="-"/>
            </a:pPr>
            <a:r>
              <a:rPr lang="en-US" dirty="0"/>
              <a:t>Simple language?</a:t>
            </a:r>
          </a:p>
          <a:p>
            <a:pPr>
              <a:buFontTx/>
              <a:buChar char="-"/>
            </a:pPr>
            <a:r>
              <a:rPr lang="en-US" dirty="0"/>
              <a:t>Not too long!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85800" y="369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Increasing response </a:t>
            </a:r>
            <a:br>
              <a:rPr lang="en-US" dirty="0"/>
            </a:br>
            <a:r>
              <a:rPr lang="en-US" dirty="0"/>
              <a:t>&amp; completion rates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1482" y="3176747"/>
            <a:ext cx="3134826" cy="3785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9869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Piloting your questionnaire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9751"/>
            <a:ext cx="8229600" cy="4912643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Ø"/>
            </a:pPr>
            <a:r>
              <a:rPr lang="en-US" b="1" dirty="0"/>
              <a:t>Pilot your questions!</a:t>
            </a:r>
          </a:p>
          <a:p>
            <a:pPr>
              <a:buFontTx/>
              <a:buChar char="-"/>
            </a:pPr>
            <a:r>
              <a:rPr lang="en-US" dirty="0"/>
              <a:t>Are they understood?</a:t>
            </a:r>
          </a:p>
          <a:p>
            <a:pPr>
              <a:buFontTx/>
              <a:buChar char="-"/>
            </a:pPr>
            <a:r>
              <a:rPr lang="en-US" dirty="0"/>
              <a:t>Ensure no mistakes </a:t>
            </a:r>
          </a:p>
          <a:p>
            <a:pPr>
              <a:buFontTx/>
              <a:buChar char="-"/>
            </a:pPr>
            <a:r>
              <a:rPr lang="en-US" dirty="0"/>
              <a:t>See if you get the sort of answers you wanted</a:t>
            </a:r>
          </a:p>
          <a:p>
            <a:pPr>
              <a:buFontTx/>
              <a:buChar char="-"/>
            </a:pPr>
            <a:r>
              <a:rPr lang="en-US" dirty="0"/>
              <a:t>Find out whether extra questions are necessary to help answer your research question(s)</a:t>
            </a:r>
          </a:p>
        </p:txBody>
      </p:sp>
    </p:spTree>
    <p:extLst>
      <p:ext uri="{BB962C8B-B14F-4D97-AF65-F5344CB8AC3E}">
        <p14:creationId xmlns:p14="http://schemas.microsoft.com/office/powerpoint/2010/main" val="35616304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52700" y="1997918"/>
            <a:ext cx="7200900" cy="325988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Browne, C (1998) Women, Feminism and Ageing, New York: Springer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Bryman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A. (2012)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Social Research Methods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4</a:t>
            </a:r>
            <a:r>
              <a:rPr lang="en-GB" sz="4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Oxford University Press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Butler-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Kisber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L. (2010)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Qualitative Inquiry: Thematic, Narrative and Arts-Informed Perspectives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Crang, M. and Cook, I. (2007)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Doing Ethnographies,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London: Sage.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(Girl, 15 Picture) taken from Davey, C., Dwyer, C., McAlister, S., Kilkenny, Y., Kilpatrick, R., Lundy, L., Moore, L and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Scraton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P (2005) Kids Rights: An Analysis of Research Conducted with School Children’ Belfast,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Northen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Ireland Commissioner for Children and Young People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Driessnack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M (2005) ‘Integrating ‘art’ into research with children’,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Nursing: State of the Science MNRS Pre-conference Workshop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Mason, J. (2002)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researching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London: Sage Punch, K. (2011)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Research Methods in Education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Prosser, Jon  (Ed) ‘Image-Based Research : A Sourcebook for Qualitative Researchers.’ London :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Falmer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Press 1998 ISBN 0750707062. A collection of researchers’ experiences of using photography as a method 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Thomas, G. (2009)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How to do your research project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Tisdall, K. et al (2009)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Researching with children and young people: Research design, methods and analysis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London: Sage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4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texts of interest: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Alderson, P. and Morrow, V. (2004)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Ethics, social research and consulting with children and young people,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Barkingside, UK: Barnardo’s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Kellett, M. (2010)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Rethinking Children and Research. Attitudes in Contemporary Society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London: Continuum.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37892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2974</Words>
  <Application>Microsoft Office PowerPoint</Application>
  <PresentationFormat>Widescreen</PresentationFormat>
  <Paragraphs>391</Paragraphs>
  <Slides>45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1" baseType="lpstr">
      <vt:lpstr>ＭＳ ゴシック</vt:lpstr>
      <vt:lpstr>Arial</vt:lpstr>
      <vt:lpstr>Calibri</vt:lpstr>
      <vt:lpstr>Calibri Light</vt:lpstr>
      <vt:lpstr>Wingdings</vt:lpstr>
      <vt:lpstr>Office Theme</vt:lpstr>
      <vt:lpstr>Questionnaire design</vt:lpstr>
      <vt:lpstr>This lecture</vt:lpstr>
      <vt:lpstr>What is a questionnaire?</vt:lpstr>
      <vt:lpstr>What is a questionnaire?</vt:lpstr>
      <vt:lpstr>What is a questionnaire?</vt:lpstr>
      <vt:lpstr>What form can they take?</vt:lpstr>
      <vt:lpstr>Some of the advantages of questionnaires</vt:lpstr>
      <vt:lpstr>Some of the disadvantages of questionnaires</vt:lpstr>
      <vt:lpstr>Some important first steps</vt:lpstr>
      <vt:lpstr>Sampling</vt:lpstr>
      <vt:lpstr>Do you need to  reinvent the wheel?</vt:lpstr>
      <vt:lpstr>Key considerations in  questionnaire design</vt:lpstr>
      <vt:lpstr>Type of questions</vt:lpstr>
      <vt:lpstr>Type of questions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Double-barreled questions</vt:lpstr>
      <vt:lpstr>Avoiding bias</vt:lpstr>
      <vt:lpstr>Loaded terms</vt:lpstr>
      <vt:lpstr>Loaded terms</vt:lpstr>
      <vt:lpstr>Avoiding bias</vt:lpstr>
      <vt:lpstr>PowerPoint Presentation</vt:lpstr>
      <vt:lpstr>Increasing response  &amp; completion rates</vt:lpstr>
      <vt:lpstr>Increasing response  &amp; completion rates</vt:lpstr>
      <vt:lpstr>Increasing response  &amp; completion rates</vt:lpstr>
      <vt:lpstr>Increasing response  &amp; completion rates</vt:lpstr>
      <vt:lpstr>Piloting your questionnaire</vt:lpstr>
      <vt:lpstr>References</vt:lpstr>
    </vt:vector>
  </TitlesOfParts>
  <Company>Prifysgol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Questionnaire design</dc:title>
  <dc:creator>Emily Tyler</dc:creator>
  <cp:lastModifiedBy>Jessica Clapham</cp:lastModifiedBy>
  <cp:revision>5</cp:revision>
  <dcterms:created xsi:type="dcterms:W3CDTF">2017-11-29T11:14:22Z</dcterms:created>
  <dcterms:modified xsi:type="dcterms:W3CDTF">2020-02-07T17:43:05Z</dcterms:modified>
</cp:coreProperties>
</file>