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70" r:id="rId2"/>
    <p:sldId id="256" r:id="rId3"/>
    <p:sldId id="257" r:id="rId4"/>
    <p:sldId id="258" r:id="rId5"/>
    <p:sldId id="259" r:id="rId6"/>
    <p:sldId id="260" r:id="rId7"/>
    <p:sldId id="261" r:id="rId8"/>
    <p:sldId id="262" r:id="rId9"/>
    <p:sldId id="263" r:id="rId10"/>
    <p:sldId id="267" r:id="rId11"/>
    <p:sldId id="268" r:id="rId12"/>
    <p:sldId id="264" r:id="rId13"/>
    <p:sldId id="265"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7" d="100"/>
          <a:sy n="97" d="100"/>
        </p:scale>
        <p:origin x="102" y="3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3617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97FB2E-4F0B-25E2-0893-C0EF2D5EF3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C1B349-4BD4-F410-F819-9795897C13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59277E-7BD0-8582-C13E-A7C9B24384D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409E1E3-93AF-2A0F-69E2-B145AEBC1F7A}"/>
              </a:ext>
            </a:extLst>
          </p:cNvPr>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85355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F2D6C-3AB7-74C4-7887-7D8E3EADC6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FD825B-584D-D37C-B023-CA1F50D4A3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ED353B-1D86-E1A4-B102-91C0D44A8F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3676A9B-4123-2C18-F221-8E166E3847D4}"/>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4064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CC3C20-4DC5-36FB-EA3D-417EA092D8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A93B63-8024-E7EA-B1ED-2089871C87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904E47-651D-FFF7-9B94-FD505409F1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0BED924-ECB3-5053-A386-8314597A245A}"/>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186172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AE43B0-431D-1C80-B402-656B016DF2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62F74B-3EE8-B5E4-5E26-CB1B145C37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293A28-0B2E-1B62-69F2-1681174B1BF6}"/>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9660FBF-C215-6485-F5C4-04C28EBB71B8}"/>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259347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app.edublocks.or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6FF34-3797-C531-7642-567A4E67CF7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9E16E81-68E9-3001-D3F2-5980F77274CB}"/>
              </a:ext>
            </a:extLst>
          </p:cNvPr>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a:extLst>
              <a:ext uri="{FF2B5EF4-FFF2-40B4-BE49-F238E27FC236}">
                <a16:creationId xmlns:a16="http://schemas.microsoft.com/office/drawing/2014/main" id="{BD70238D-B6EF-5E89-08DB-456D42D6EDA0}"/>
              </a:ext>
            </a:extLst>
          </p:cNvPr>
          <p:cNvSpPr/>
          <p:nvPr/>
        </p:nvSpPr>
        <p:spPr>
          <a:xfrm>
            <a:off x="444418" y="1212809"/>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52B0ADA6-B641-C5B7-0923-482684134525}"/>
              </a:ext>
            </a:extLst>
          </p:cNvPr>
          <p:cNvSpPr txBox="1"/>
          <p:nvPr/>
        </p:nvSpPr>
        <p:spPr>
          <a:xfrm>
            <a:off x="4689747" y="4541130"/>
            <a:ext cx="2182521" cy="369332"/>
          </a:xfrm>
          <a:prstGeom prst="rect">
            <a:avLst/>
          </a:prstGeom>
          <a:noFill/>
        </p:spPr>
        <p:txBody>
          <a:bodyPr wrap="none" rtlCol="0">
            <a:spAutoFit/>
          </a:bodyPr>
          <a:lstStyle/>
          <a:p>
            <a:r>
              <a:rPr lang="en-GB" i="1" dirty="0"/>
              <a:t>By Dr. Fahad Ahmed</a:t>
            </a:r>
          </a:p>
        </p:txBody>
      </p:sp>
      <p:sp>
        <p:nvSpPr>
          <p:cNvPr id="9" name="Subtitle 2">
            <a:extLst>
              <a:ext uri="{FF2B5EF4-FFF2-40B4-BE49-F238E27FC236}">
                <a16:creationId xmlns:a16="http://schemas.microsoft.com/office/drawing/2014/main" id="{E55F3E62-FC0D-6E0A-1F72-632366C261D8}"/>
              </a:ext>
            </a:extLst>
          </p:cNvPr>
          <p:cNvSpPr txBox="1">
            <a:spLocks/>
          </p:cNvSpPr>
          <p:nvPr/>
        </p:nvSpPr>
        <p:spPr>
          <a:xfrm>
            <a:off x="2449336" y="2410351"/>
            <a:ext cx="6400800" cy="175260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dirty="0"/>
              <a:t>Lecture 8: </a:t>
            </a:r>
          </a:p>
          <a:p>
            <a:pPr marL="0" indent="0" algn="ctr">
              <a:buNone/>
            </a:pPr>
            <a:r>
              <a:rPr lang="en-GB" dirty="0"/>
              <a:t>Introduction to Visual Programming</a:t>
            </a:r>
          </a:p>
        </p:txBody>
      </p:sp>
      <p:pic>
        <p:nvPicPr>
          <p:cNvPr id="1028" name="Picture 4" descr="Logo for University of Wales Trinity Saint David featuring a yellow and black shield">
            <a:extLst>
              <a:ext uri="{FF2B5EF4-FFF2-40B4-BE49-F238E27FC236}">
                <a16:creationId xmlns:a16="http://schemas.microsoft.com/office/drawing/2014/main" id="{C32F2C36-9050-CB2A-BD06-1C0AC22927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38"/>
          <a:stretch>
            <a:fillRect/>
          </a:stretch>
        </p:blipFill>
        <p:spPr bwMode="auto">
          <a:xfrm>
            <a:off x="2" y="0"/>
            <a:ext cx="1740310" cy="763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908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mnt/data/EduBlocks_Level4_Intro/slide-1.png"/>
          <p:cNvPicPr>
            <a:picLocks noChangeAspect="1"/>
          </p:cNvPicPr>
          <p:nvPr/>
        </p:nvPicPr>
        <p:blipFill>
          <a:blip r:embed="rId3"/>
          <a:stretch>
            <a:fillRect/>
          </a:stretch>
        </p:blipFill>
        <p:spPr>
          <a:xfrm>
            <a:off x="0" y="0"/>
            <a:ext cx="12191695" cy="6858000"/>
          </a:xfrm>
          <a:prstGeom prst="rect">
            <a:avLst/>
          </a:prstGeom>
        </p:spPr>
      </p:pic>
      <p:sp>
        <p:nvSpPr>
          <p:cNvPr id="4" name="TextBox 3">
            <a:extLst>
              <a:ext uri="{FF2B5EF4-FFF2-40B4-BE49-F238E27FC236}">
                <a16:creationId xmlns:a16="http://schemas.microsoft.com/office/drawing/2014/main" id="{1150840C-9504-00CD-749E-E5949B3E9904}"/>
              </a:ext>
            </a:extLst>
          </p:cNvPr>
          <p:cNvSpPr txBox="1"/>
          <p:nvPr/>
        </p:nvSpPr>
        <p:spPr>
          <a:xfrm>
            <a:off x="678425" y="4794732"/>
            <a:ext cx="3549445" cy="707886"/>
          </a:xfrm>
          <a:prstGeom prst="rect">
            <a:avLst/>
          </a:prstGeom>
          <a:noFill/>
        </p:spPr>
        <p:txBody>
          <a:bodyPr wrap="square" rtlCol="0">
            <a:spAutoFit/>
          </a:bodyPr>
          <a:lstStyle/>
          <a:p>
            <a:r>
              <a:rPr lang="en-GB" sz="2000" dirty="0">
                <a:hlinkClick r:id="rId4"/>
              </a:rPr>
              <a:t>https://app.edublocks.org/</a:t>
            </a:r>
            <a:endParaRPr lang="en-GB" sz="2000" dirty="0"/>
          </a:p>
          <a:p>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mnt/data/EduBlocks_Level4_Intro/slide-2.png"/>
          <p:cNvPicPr>
            <a:picLocks noChangeAspect="1"/>
          </p:cNvPicPr>
          <p:nvPr/>
        </p:nvPicPr>
        <p:blipFill>
          <a:blip r:embed="rId3"/>
          <a:stretch>
            <a:fillRect/>
          </a:stretch>
        </p:blipFill>
        <p:spPr>
          <a:xfrm>
            <a:off x="0" y="0"/>
            <a:ext cx="12191695"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mnt/data/EduBlocks_Level4_Intro/slide-3.png"/>
          <p:cNvPicPr>
            <a:picLocks noChangeAspect="1"/>
          </p:cNvPicPr>
          <p:nvPr/>
        </p:nvPicPr>
        <p:blipFill>
          <a:blip r:embed="rId3"/>
          <a:stretch>
            <a:fillRect/>
          </a:stretch>
        </p:blipFill>
        <p:spPr>
          <a:xfrm>
            <a:off x="0" y="0"/>
            <a:ext cx="12191695"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pic>
        <p:nvPicPr>
          <p:cNvPr id="2" name="Image 0" descr="/mnt/data/EduBlocks_Level4_Intro/slide-4.png"/>
          <p:cNvPicPr>
            <a:picLocks noChangeAspect="1"/>
          </p:cNvPicPr>
          <p:nvPr/>
        </p:nvPicPr>
        <p:blipFill>
          <a:blip r:embed="rId3"/>
          <a:stretch>
            <a:fillRect/>
          </a:stretch>
        </p:blipFill>
        <p:spPr>
          <a:xfrm>
            <a:off x="0" y="0"/>
            <a:ext cx="12191695" cy="68580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mnt/data/EduBlocks_Level4_Intro/slide-5.png"/>
          <p:cNvPicPr>
            <a:picLocks noChangeAspect="1"/>
          </p:cNvPicPr>
          <p:nvPr/>
        </p:nvPicPr>
        <p:blipFill>
          <a:blip r:embed="rId3"/>
          <a:stretch>
            <a:fillRect/>
          </a:stretch>
        </p:blipFill>
        <p:spPr>
          <a:xfrm>
            <a:off x="0" y="0"/>
            <a:ext cx="12191695"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mnt/data/EduBlocks_Level4_Intro/slide-6.png"/>
          <p:cNvPicPr>
            <a:picLocks noChangeAspect="1"/>
          </p:cNvPicPr>
          <p:nvPr/>
        </p:nvPicPr>
        <p:blipFill>
          <a:blip r:embed="rId3"/>
          <a:stretch>
            <a:fillRect/>
          </a:stretch>
        </p:blipFill>
        <p:spPr>
          <a:xfrm>
            <a:off x="0" y="0"/>
            <a:ext cx="12191695"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7F9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228600" y="109728"/>
            <a:ext cx="384048" cy="384048"/>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7</a:t>
            </a:r>
          </a:p>
        </p:txBody>
      </p:sp>
      <p:sp>
        <p:nvSpPr>
          <p:cNvPr id="4" name="TextBox 3"/>
          <p:cNvSpPr txBox="1"/>
          <p:nvPr/>
        </p:nvSpPr>
        <p:spPr>
          <a:xfrm>
            <a:off x="731520" y="73152"/>
            <a:ext cx="8686800" cy="228600"/>
          </a:xfrm>
          <a:prstGeom prst="rect">
            <a:avLst/>
          </a:prstGeom>
          <a:noFill/>
        </p:spPr>
        <p:txBody>
          <a:bodyPr wrap="none">
            <a:spAutoFit/>
          </a:bodyPr>
          <a:lstStyle/>
          <a:p>
            <a:r>
              <a:rPr sz="2300" b="1">
                <a:solidFill>
                  <a:srgbClr val="FFFFFF"/>
                </a:solidFill>
              </a:rPr>
              <a:t>How do code blocks work?</a:t>
            </a:r>
          </a:p>
          <a:p>
            <a:r>
              <a:rPr sz="1000">
                <a:solidFill>
                  <a:srgbClr val="DBEAFE"/>
                </a:solidFill>
              </a:rPr>
              <a:t>EduBlocks uses colorful blocks that snap together to build real Python code.</a:t>
            </a:r>
          </a:p>
        </p:txBody>
      </p:sp>
      <p:sp>
        <p:nvSpPr>
          <p:cNvPr id="5" name="Rounded Rectangle 4"/>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blocks_montage_3.png"/>
          <p:cNvPicPr>
            <a:picLocks noChangeAspect="1"/>
          </p:cNvPicPr>
          <p:nvPr/>
        </p:nvPicPr>
        <p:blipFill>
          <a:blip r:embed="rId3"/>
          <a:stretch>
            <a:fillRect/>
          </a:stretch>
        </p:blipFill>
        <p:spPr>
          <a:xfrm>
            <a:off x="594360" y="1024128"/>
            <a:ext cx="11000232" cy="4901184"/>
          </a:xfrm>
          <a:prstGeom prst="rect">
            <a:avLst/>
          </a:prstGeom>
        </p:spPr>
      </p:pic>
      <p:sp>
        <p:nvSpPr>
          <p:cNvPr id="7" name="TextBox 6"/>
          <p:cNvSpPr txBox="1"/>
          <p:nvPr/>
        </p:nvSpPr>
        <p:spPr>
          <a:xfrm>
            <a:off x="640080" y="6263640"/>
            <a:ext cx="10927080" cy="320040"/>
          </a:xfrm>
          <a:prstGeom prst="rect">
            <a:avLst/>
          </a:prstGeom>
          <a:noFill/>
        </p:spPr>
        <p:txBody>
          <a:bodyPr wrap="none">
            <a:spAutoFit/>
          </a:bodyPr>
          <a:lstStyle/>
          <a:p>
            <a:pPr algn="ctr"/>
            <a:r>
              <a:rPr sz="1200">
                <a:solidFill>
                  <a:srgbClr val="475569"/>
                </a:solidFill>
              </a:rPr>
              <a:t>Different block categories help you build programs step by step: variables, decisions and loops.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7F9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228600" y="109728"/>
            <a:ext cx="384048" cy="384048"/>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800" b="1">
                <a:solidFill>
                  <a:srgbClr val="FFFFFF"/>
                </a:solidFill>
              </a:rPr>
              <a:t>8</a:t>
            </a:r>
          </a:p>
        </p:txBody>
      </p:sp>
      <p:sp>
        <p:nvSpPr>
          <p:cNvPr id="4" name="TextBox 3"/>
          <p:cNvSpPr txBox="1"/>
          <p:nvPr/>
        </p:nvSpPr>
        <p:spPr>
          <a:xfrm>
            <a:off x="731520" y="73152"/>
            <a:ext cx="4212948" cy="600164"/>
          </a:xfrm>
          <a:prstGeom prst="rect">
            <a:avLst/>
          </a:prstGeom>
          <a:noFill/>
        </p:spPr>
        <p:txBody>
          <a:bodyPr wrap="none">
            <a:spAutoFit/>
          </a:bodyPr>
          <a:lstStyle/>
          <a:p>
            <a:r>
              <a:rPr lang="en-GB" sz="2300" b="1" dirty="0">
                <a:solidFill>
                  <a:srgbClr val="FFFFFF"/>
                </a:solidFill>
              </a:rPr>
              <a:t>"</a:t>
            </a:r>
            <a:r>
              <a:rPr sz="2300" b="1" dirty="0">
                <a:solidFill>
                  <a:srgbClr val="FFFFFF"/>
                </a:solidFill>
              </a:rPr>
              <a:t>Variables </a:t>
            </a:r>
            <a:r>
              <a:rPr lang="en-GB" sz="2300" b="1" dirty="0">
                <a:solidFill>
                  <a:srgbClr val="FFFFFF"/>
                </a:solidFill>
              </a:rPr>
              <a:t>are</a:t>
            </a:r>
            <a:r>
              <a:rPr sz="2300" b="1" dirty="0">
                <a:solidFill>
                  <a:srgbClr val="FFFFFF"/>
                </a:solidFill>
              </a:rPr>
              <a:t> labelled boxes</a:t>
            </a:r>
            <a:r>
              <a:rPr lang="en-GB" sz="2300" b="1" dirty="0">
                <a:solidFill>
                  <a:srgbClr val="FFFFFF"/>
                </a:solidFill>
              </a:rPr>
              <a:t>"</a:t>
            </a:r>
            <a:endParaRPr sz="2300" b="1" dirty="0">
              <a:solidFill>
                <a:srgbClr val="FFFFFF"/>
              </a:solidFill>
            </a:endParaRPr>
          </a:p>
          <a:p>
            <a:endParaRPr sz="1000" dirty="0">
              <a:solidFill>
                <a:srgbClr val="DBEAFE"/>
              </a:solidFill>
            </a:endParaRPr>
          </a:p>
        </p:txBody>
      </p:sp>
      <p:sp>
        <p:nvSpPr>
          <p:cNvPr id="5" name="Rounded Rectangle 4"/>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Variable.png"/>
          <p:cNvPicPr>
            <a:picLocks noChangeAspect="1"/>
          </p:cNvPicPr>
          <p:nvPr/>
        </p:nvPicPr>
        <p:blipFill>
          <a:blip r:embed="rId3"/>
          <a:stretch>
            <a:fillRect/>
          </a:stretch>
        </p:blipFill>
        <p:spPr>
          <a:xfrm>
            <a:off x="901812" y="1124366"/>
            <a:ext cx="10467803" cy="4663959"/>
          </a:xfrm>
          <a:prstGeom prst="rect">
            <a:avLst/>
          </a:prstGeom>
        </p:spPr>
      </p:pic>
      <p:sp>
        <p:nvSpPr>
          <p:cNvPr id="7" name="TextBox 6"/>
          <p:cNvSpPr txBox="1"/>
          <p:nvPr/>
        </p:nvSpPr>
        <p:spPr>
          <a:xfrm>
            <a:off x="640080" y="6263640"/>
            <a:ext cx="10927080" cy="320040"/>
          </a:xfrm>
          <a:prstGeom prst="rect">
            <a:avLst/>
          </a:prstGeom>
          <a:noFill/>
        </p:spPr>
        <p:txBody>
          <a:bodyPr wrap="none">
            <a:spAutoFit/>
          </a:bodyPr>
          <a:lstStyle/>
          <a:p>
            <a:pPr algn="ctr"/>
            <a:r>
              <a:rPr sz="1200" dirty="0">
                <a:solidFill>
                  <a:srgbClr val="475569"/>
                </a:solidFill>
              </a:rPr>
              <a:t>Here, the variable A is given the value 120, then printed on the screen.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77B3B-F757-757D-F81E-83672A1CB0FC}"/>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B7A9F46-1F1A-C052-BFC2-BFAE5EDF2FFB}"/>
              </a:ext>
            </a:extLst>
          </p:cNvPr>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a:extLst>
              <a:ext uri="{FF2B5EF4-FFF2-40B4-BE49-F238E27FC236}">
                <a16:creationId xmlns:a16="http://schemas.microsoft.com/office/drawing/2014/main" id="{E987DF35-7767-FF0B-FE30-851CCC3AE094}"/>
              </a:ext>
            </a:extLst>
          </p:cNvPr>
          <p:cNvSpPr/>
          <p:nvPr/>
        </p:nvSpPr>
        <p:spPr>
          <a:xfrm>
            <a:off x="228600" y="109728"/>
            <a:ext cx="384048" cy="384048"/>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1800" b="1" dirty="0">
                <a:solidFill>
                  <a:srgbClr val="FFFFFF"/>
                </a:solidFill>
              </a:rPr>
              <a:t>9</a:t>
            </a:r>
            <a:endParaRPr sz="1800" b="1" dirty="0">
              <a:solidFill>
                <a:srgbClr val="FFFFFF"/>
              </a:solidFill>
            </a:endParaRPr>
          </a:p>
        </p:txBody>
      </p:sp>
      <p:sp>
        <p:nvSpPr>
          <p:cNvPr id="4" name="TextBox 3">
            <a:extLst>
              <a:ext uri="{FF2B5EF4-FFF2-40B4-BE49-F238E27FC236}">
                <a16:creationId xmlns:a16="http://schemas.microsoft.com/office/drawing/2014/main" id="{09D52DDC-F718-1354-2D00-F290E7719F3B}"/>
              </a:ext>
            </a:extLst>
          </p:cNvPr>
          <p:cNvSpPr txBox="1"/>
          <p:nvPr/>
        </p:nvSpPr>
        <p:spPr>
          <a:xfrm>
            <a:off x="731520" y="73152"/>
            <a:ext cx="4336123" cy="600164"/>
          </a:xfrm>
          <a:prstGeom prst="rect">
            <a:avLst/>
          </a:prstGeom>
          <a:noFill/>
        </p:spPr>
        <p:txBody>
          <a:bodyPr wrap="none">
            <a:spAutoFit/>
          </a:bodyPr>
          <a:lstStyle/>
          <a:p>
            <a:r>
              <a:rPr lang="en-GB" sz="2300" b="1" dirty="0">
                <a:solidFill>
                  <a:srgbClr val="FFFFFF"/>
                </a:solidFill>
              </a:rPr>
              <a:t>“Notice the shapes carefully…"</a:t>
            </a:r>
            <a:endParaRPr sz="2300" b="1" dirty="0">
              <a:solidFill>
                <a:srgbClr val="FFFFFF"/>
              </a:solidFill>
            </a:endParaRPr>
          </a:p>
          <a:p>
            <a:endParaRPr sz="1000" dirty="0">
              <a:solidFill>
                <a:srgbClr val="DBEAFE"/>
              </a:solidFill>
            </a:endParaRPr>
          </a:p>
        </p:txBody>
      </p:sp>
      <p:sp>
        <p:nvSpPr>
          <p:cNvPr id="5" name="Rounded Rectangle 4">
            <a:extLst>
              <a:ext uri="{FF2B5EF4-FFF2-40B4-BE49-F238E27FC236}">
                <a16:creationId xmlns:a16="http://schemas.microsoft.com/office/drawing/2014/main" id="{9FFD0926-F74C-D94B-DE6B-EB38F6CCE942}"/>
              </a:ext>
            </a:extLst>
          </p:cNvPr>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a:extLst>
              <a:ext uri="{FF2B5EF4-FFF2-40B4-BE49-F238E27FC236}">
                <a16:creationId xmlns:a16="http://schemas.microsoft.com/office/drawing/2014/main" id="{7C2724C2-E3B5-BC9A-7723-1BAAB9CAD2D2}"/>
              </a:ext>
            </a:extLst>
          </p:cNvPr>
          <p:cNvPicPr>
            <a:picLocks noChangeAspect="1"/>
          </p:cNvPicPr>
          <p:nvPr/>
        </p:nvPicPr>
        <p:blipFill>
          <a:blip r:embed="rId3"/>
          <a:srcRect/>
          <a:stretch/>
        </p:blipFill>
        <p:spPr>
          <a:xfrm>
            <a:off x="1337093" y="935412"/>
            <a:ext cx="9704717" cy="5098331"/>
          </a:xfrm>
          <a:prstGeom prst="rect">
            <a:avLst/>
          </a:prstGeom>
        </p:spPr>
      </p:pic>
      <p:sp>
        <p:nvSpPr>
          <p:cNvPr id="7" name="TextBox 6">
            <a:extLst>
              <a:ext uri="{FF2B5EF4-FFF2-40B4-BE49-F238E27FC236}">
                <a16:creationId xmlns:a16="http://schemas.microsoft.com/office/drawing/2014/main" id="{3BFDA70D-941E-7368-267C-AB246D420C3C}"/>
              </a:ext>
            </a:extLst>
          </p:cNvPr>
          <p:cNvSpPr txBox="1"/>
          <p:nvPr/>
        </p:nvSpPr>
        <p:spPr>
          <a:xfrm>
            <a:off x="3725582" y="6263640"/>
            <a:ext cx="4756110" cy="276999"/>
          </a:xfrm>
          <a:prstGeom prst="rect">
            <a:avLst/>
          </a:prstGeom>
          <a:noFill/>
        </p:spPr>
        <p:txBody>
          <a:bodyPr wrap="none">
            <a:spAutoFit/>
          </a:bodyPr>
          <a:lstStyle/>
          <a:p>
            <a:pPr algn="ctr"/>
            <a:r>
              <a:rPr lang="en-GB" sz="1200" dirty="0">
                <a:solidFill>
                  <a:srgbClr val="475569"/>
                </a:solidFill>
              </a:rPr>
              <a:t>The shape of a block determines how you can use it, just like in Legos!</a:t>
            </a:r>
            <a:endParaRPr sz="1200" dirty="0">
              <a:solidFill>
                <a:srgbClr val="475569"/>
              </a:solidFill>
            </a:endParaRPr>
          </a:p>
        </p:txBody>
      </p:sp>
    </p:spTree>
    <p:extLst>
      <p:ext uri="{BB962C8B-B14F-4D97-AF65-F5344CB8AC3E}">
        <p14:creationId xmlns:p14="http://schemas.microsoft.com/office/powerpoint/2010/main" val="1897451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8AE384-948C-ED5C-1DB6-B6D551AA749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BF8767D7-96F3-3C98-E121-5609054BA437}"/>
              </a:ext>
            </a:extLst>
          </p:cNvPr>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a:extLst>
              <a:ext uri="{FF2B5EF4-FFF2-40B4-BE49-F238E27FC236}">
                <a16:creationId xmlns:a16="http://schemas.microsoft.com/office/drawing/2014/main" id="{1EC1E89E-73EE-096B-A2FB-CBA20AB4D241}"/>
              </a:ext>
            </a:extLst>
          </p:cNvPr>
          <p:cNvSpPr txBox="1"/>
          <p:nvPr/>
        </p:nvSpPr>
        <p:spPr>
          <a:xfrm>
            <a:off x="731520" y="73152"/>
            <a:ext cx="1833707" cy="600164"/>
          </a:xfrm>
          <a:prstGeom prst="rect">
            <a:avLst/>
          </a:prstGeom>
          <a:noFill/>
        </p:spPr>
        <p:txBody>
          <a:bodyPr wrap="none">
            <a:spAutoFit/>
          </a:bodyPr>
          <a:lstStyle/>
          <a:p>
            <a:r>
              <a:rPr lang="en-GB" sz="2300" b="1" dirty="0">
                <a:solidFill>
                  <a:srgbClr val="FFFFFF"/>
                </a:solidFill>
              </a:rPr>
              <a:t>“I/O Blocks"</a:t>
            </a:r>
            <a:endParaRPr sz="2300" b="1" dirty="0">
              <a:solidFill>
                <a:srgbClr val="FFFFFF"/>
              </a:solidFill>
            </a:endParaRPr>
          </a:p>
          <a:p>
            <a:endParaRPr sz="1000" dirty="0">
              <a:solidFill>
                <a:srgbClr val="DBEAFE"/>
              </a:solidFill>
            </a:endParaRPr>
          </a:p>
        </p:txBody>
      </p:sp>
      <p:sp>
        <p:nvSpPr>
          <p:cNvPr id="5" name="Rounded Rectangle 4">
            <a:extLst>
              <a:ext uri="{FF2B5EF4-FFF2-40B4-BE49-F238E27FC236}">
                <a16:creationId xmlns:a16="http://schemas.microsoft.com/office/drawing/2014/main" id="{9EA92952-585F-BAAC-FA8D-73561A35B689}"/>
              </a:ext>
            </a:extLst>
          </p:cNvPr>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a:extLst>
              <a:ext uri="{FF2B5EF4-FFF2-40B4-BE49-F238E27FC236}">
                <a16:creationId xmlns:a16="http://schemas.microsoft.com/office/drawing/2014/main" id="{6DE76276-C371-A107-B3AA-47FBEAE34A49}"/>
              </a:ext>
            </a:extLst>
          </p:cNvPr>
          <p:cNvPicPr>
            <a:picLocks noChangeAspect="1"/>
          </p:cNvPicPr>
          <p:nvPr/>
        </p:nvPicPr>
        <p:blipFill>
          <a:blip r:embed="rId3"/>
          <a:srcRect/>
          <a:stretch/>
        </p:blipFill>
        <p:spPr>
          <a:xfrm>
            <a:off x="1338428" y="935412"/>
            <a:ext cx="9702047" cy="5098331"/>
          </a:xfrm>
          <a:prstGeom prst="rect">
            <a:avLst/>
          </a:prstGeom>
        </p:spPr>
      </p:pic>
      <p:sp>
        <p:nvSpPr>
          <p:cNvPr id="7" name="TextBox 6">
            <a:extLst>
              <a:ext uri="{FF2B5EF4-FFF2-40B4-BE49-F238E27FC236}">
                <a16:creationId xmlns:a16="http://schemas.microsoft.com/office/drawing/2014/main" id="{4404ED67-D1E3-EB86-7612-1C5BCA34BAF9}"/>
              </a:ext>
            </a:extLst>
          </p:cNvPr>
          <p:cNvSpPr txBox="1"/>
          <p:nvPr/>
        </p:nvSpPr>
        <p:spPr>
          <a:xfrm>
            <a:off x="3111938" y="6263640"/>
            <a:ext cx="5983434" cy="276999"/>
          </a:xfrm>
          <a:prstGeom prst="rect">
            <a:avLst/>
          </a:prstGeom>
          <a:noFill/>
        </p:spPr>
        <p:txBody>
          <a:bodyPr wrap="none">
            <a:spAutoFit/>
          </a:bodyPr>
          <a:lstStyle/>
          <a:p>
            <a:pPr algn="ctr"/>
            <a:r>
              <a:rPr lang="en-GB" sz="1200" dirty="0">
                <a:solidFill>
                  <a:srgbClr val="475569"/>
                </a:solidFill>
              </a:rPr>
              <a:t>Input can be taken into a variable with a pill and Output can be made with another block.</a:t>
            </a:r>
            <a:endParaRPr sz="1200" dirty="0">
              <a:solidFill>
                <a:srgbClr val="475569"/>
              </a:solidFill>
            </a:endParaRPr>
          </a:p>
        </p:txBody>
      </p:sp>
      <p:sp>
        <p:nvSpPr>
          <p:cNvPr id="8" name="Oval 7">
            <a:extLst>
              <a:ext uri="{FF2B5EF4-FFF2-40B4-BE49-F238E27FC236}">
                <a16:creationId xmlns:a16="http://schemas.microsoft.com/office/drawing/2014/main" id="{6BEEFF8E-43CA-0432-839C-23639AC63FF9}"/>
              </a:ext>
            </a:extLst>
          </p:cNvPr>
          <p:cNvSpPr/>
          <p:nvPr/>
        </p:nvSpPr>
        <p:spPr>
          <a:xfrm>
            <a:off x="94891" y="73152"/>
            <a:ext cx="636629" cy="420624"/>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FFFFFF"/>
                </a:solidFill>
              </a:rPr>
              <a:t>1</a:t>
            </a:r>
            <a:r>
              <a:rPr sz="1800" b="1" dirty="0">
                <a:solidFill>
                  <a:srgbClr val="FFFFFF"/>
                </a:solidFill>
              </a:rPr>
              <a:t>0</a:t>
            </a:r>
          </a:p>
        </p:txBody>
      </p:sp>
    </p:spTree>
    <p:extLst>
      <p:ext uri="{BB962C8B-B14F-4D97-AF65-F5344CB8AC3E}">
        <p14:creationId xmlns:p14="http://schemas.microsoft.com/office/powerpoint/2010/main" val="16281428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7F9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31520" y="73152"/>
            <a:ext cx="5186163" cy="600164"/>
          </a:xfrm>
          <a:prstGeom prst="rect">
            <a:avLst/>
          </a:prstGeom>
          <a:noFill/>
        </p:spPr>
        <p:txBody>
          <a:bodyPr wrap="none">
            <a:spAutoFit/>
          </a:bodyPr>
          <a:lstStyle/>
          <a:p>
            <a:r>
              <a:rPr lang="en-GB" sz="2300" b="1" dirty="0">
                <a:solidFill>
                  <a:srgbClr val="FFFFFF"/>
                </a:solidFill>
              </a:rPr>
              <a:t>"</a:t>
            </a:r>
            <a:r>
              <a:rPr sz="2300" b="1" dirty="0">
                <a:solidFill>
                  <a:srgbClr val="FFFFFF"/>
                </a:solidFill>
              </a:rPr>
              <a:t>If</a:t>
            </a:r>
            <a:r>
              <a:rPr lang="en-GB" sz="2300" b="1" dirty="0">
                <a:solidFill>
                  <a:srgbClr val="FFFFFF"/>
                </a:solidFill>
              </a:rPr>
              <a:t>-E</a:t>
            </a:r>
            <a:r>
              <a:rPr sz="2300" b="1" dirty="0" err="1">
                <a:solidFill>
                  <a:srgbClr val="FFFFFF"/>
                </a:solidFill>
              </a:rPr>
              <a:t>lse</a:t>
            </a:r>
            <a:r>
              <a:rPr sz="2300" b="1" dirty="0">
                <a:solidFill>
                  <a:srgbClr val="FFFFFF"/>
                </a:solidFill>
              </a:rPr>
              <a:t>  </a:t>
            </a:r>
            <a:r>
              <a:rPr lang="en-GB" sz="2300" b="1" dirty="0">
                <a:solidFill>
                  <a:srgbClr val="FFFFFF"/>
                </a:solidFill>
              </a:rPr>
              <a:t>is used for </a:t>
            </a:r>
            <a:r>
              <a:rPr sz="2300" b="1" dirty="0">
                <a:solidFill>
                  <a:srgbClr val="FFFFFF"/>
                </a:solidFill>
              </a:rPr>
              <a:t>making decisions</a:t>
            </a:r>
            <a:r>
              <a:rPr lang="en-GB" sz="2300" b="1" dirty="0">
                <a:solidFill>
                  <a:srgbClr val="FFFFFF"/>
                </a:solidFill>
              </a:rPr>
              <a:t>"</a:t>
            </a:r>
            <a:endParaRPr sz="2300" b="1" dirty="0">
              <a:solidFill>
                <a:srgbClr val="FFFFFF"/>
              </a:solidFill>
            </a:endParaRPr>
          </a:p>
          <a:p>
            <a:endParaRPr sz="1000" dirty="0">
              <a:solidFill>
                <a:srgbClr val="DBEAFE"/>
              </a:solidFill>
            </a:endParaRPr>
          </a:p>
        </p:txBody>
      </p:sp>
      <p:sp>
        <p:nvSpPr>
          <p:cNvPr id="5" name="Rounded Rectangle 4"/>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f-Else.png"/>
          <p:cNvPicPr>
            <a:picLocks noChangeAspect="1"/>
          </p:cNvPicPr>
          <p:nvPr/>
        </p:nvPicPr>
        <p:blipFill>
          <a:blip r:embed="rId3"/>
          <a:stretch>
            <a:fillRect/>
          </a:stretch>
        </p:blipFill>
        <p:spPr>
          <a:xfrm>
            <a:off x="764875" y="1174716"/>
            <a:ext cx="10662249" cy="4750595"/>
          </a:xfrm>
          <a:prstGeom prst="rect">
            <a:avLst/>
          </a:prstGeom>
        </p:spPr>
      </p:pic>
      <p:sp>
        <p:nvSpPr>
          <p:cNvPr id="7" name="TextBox 6"/>
          <p:cNvSpPr txBox="1"/>
          <p:nvPr/>
        </p:nvSpPr>
        <p:spPr>
          <a:xfrm>
            <a:off x="640080" y="6263640"/>
            <a:ext cx="10927080" cy="320040"/>
          </a:xfrm>
          <a:prstGeom prst="rect">
            <a:avLst/>
          </a:prstGeom>
          <a:noFill/>
        </p:spPr>
        <p:txBody>
          <a:bodyPr wrap="none">
            <a:spAutoFit/>
          </a:bodyPr>
          <a:lstStyle/>
          <a:p>
            <a:pPr algn="ctr"/>
            <a:r>
              <a:rPr sz="1200">
                <a:solidFill>
                  <a:srgbClr val="475569"/>
                </a:solidFill>
              </a:rPr>
              <a:t>This logic checks age and chooses one message if the condition is true, and another if it is false.</a:t>
            </a:r>
          </a:p>
        </p:txBody>
      </p:sp>
      <p:sp>
        <p:nvSpPr>
          <p:cNvPr id="8" name="Oval 7">
            <a:extLst>
              <a:ext uri="{FF2B5EF4-FFF2-40B4-BE49-F238E27FC236}">
                <a16:creationId xmlns:a16="http://schemas.microsoft.com/office/drawing/2014/main" id="{84B5C871-A6F3-E9D4-FB9A-8ACF7CA050C8}"/>
              </a:ext>
            </a:extLst>
          </p:cNvPr>
          <p:cNvSpPr/>
          <p:nvPr/>
        </p:nvSpPr>
        <p:spPr>
          <a:xfrm>
            <a:off x="94891" y="73152"/>
            <a:ext cx="636629" cy="420624"/>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FFFFFF"/>
                </a:solidFill>
              </a:rPr>
              <a:t>11</a:t>
            </a:r>
            <a:endParaRPr sz="1800" b="1" dirty="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bg>
      <p:bgPr>
        <a:solidFill>
          <a:srgbClr val="F7F9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p:cNvSpPr/>
          <p:nvPr/>
        </p:nvSpPr>
        <p:spPr>
          <a:xfrm>
            <a:off x="94891" y="73152"/>
            <a:ext cx="636629" cy="420624"/>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FFFFFF"/>
                </a:solidFill>
              </a:rPr>
              <a:t>12</a:t>
            </a:r>
            <a:endParaRPr sz="1800" b="1" dirty="0">
              <a:solidFill>
                <a:srgbClr val="FFFFFF"/>
              </a:solidFill>
            </a:endParaRPr>
          </a:p>
        </p:txBody>
      </p:sp>
      <p:sp>
        <p:nvSpPr>
          <p:cNvPr id="4" name="TextBox 3"/>
          <p:cNvSpPr txBox="1"/>
          <p:nvPr/>
        </p:nvSpPr>
        <p:spPr>
          <a:xfrm>
            <a:off x="731520" y="73152"/>
            <a:ext cx="4996689" cy="446276"/>
          </a:xfrm>
          <a:prstGeom prst="rect">
            <a:avLst/>
          </a:prstGeom>
          <a:noFill/>
        </p:spPr>
        <p:txBody>
          <a:bodyPr wrap="none">
            <a:spAutoFit/>
          </a:bodyPr>
          <a:lstStyle/>
          <a:p>
            <a:r>
              <a:rPr lang="en-GB" sz="2300" b="1" dirty="0">
                <a:solidFill>
                  <a:srgbClr val="FFFFFF"/>
                </a:solidFill>
              </a:rPr>
              <a:t>"</a:t>
            </a:r>
            <a:r>
              <a:rPr sz="2300" b="1" dirty="0">
                <a:solidFill>
                  <a:srgbClr val="FFFFFF"/>
                </a:solidFill>
              </a:rPr>
              <a:t>Loops </a:t>
            </a:r>
            <a:r>
              <a:rPr lang="en-GB" sz="2300" b="1" dirty="0">
                <a:solidFill>
                  <a:srgbClr val="FFFFFF"/>
                </a:solidFill>
              </a:rPr>
              <a:t>are for </a:t>
            </a:r>
            <a:r>
              <a:rPr sz="2300" b="1" dirty="0">
                <a:solidFill>
                  <a:srgbClr val="FFFFFF"/>
                </a:solidFill>
              </a:rPr>
              <a:t>repeating </a:t>
            </a:r>
            <a:r>
              <a:rPr lang="en-GB" sz="2300" b="1" dirty="0">
                <a:solidFill>
                  <a:srgbClr val="FFFFFF"/>
                </a:solidFill>
              </a:rPr>
              <a:t>operations"</a:t>
            </a:r>
            <a:endParaRPr sz="2300" b="1" dirty="0">
              <a:solidFill>
                <a:srgbClr val="FFFFFF"/>
              </a:solidFill>
            </a:endParaRPr>
          </a:p>
        </p:txBody>
      </p:sp>
      <p:sp>
        <p:nvSpPr>
          <p:cNvPr id="5" name="Rounded Rectangle 4"/>
          <p:cNvSpPr/>
          <p:nvPr/>
        </p:nvSpPr>
        <p:spPr>
          <a:xfrm>
            <a:off x="365760" y="868680"/>
            <a:ext cx="11457432" cy="5212080"/>
          </a:xfrm>
          <a:prstGeom prst="roundRect">
            <a:avLst/>
          </a:prstGeom>
          <a:solidFill>
            <a:srgbClr val="FFFFFF"/>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Loop.png"/>
          <p:cNvPicPr>
            <a:picLocks noChangeAspect="1"/>
          </p:cNvPicPr>
          <p:nvPr/>
        </p:nvPicPr>
        <p:blipFill>
          <a:blip r:embed="rId3"/>
          <a:stretch>
            <a:fillRect/>
          </a:stretch>
        </p:blipFill>
        <p:spPr>
          <a:xfrm>
            <a:off x="870837" y="1147313"/>
            <a:ext cx="10493746" cy="4675518"/>
          </a:xfrm>
          <a:prstGeom prst="rect">
            <a:avLst/>
          </a:prstGeom>
        </p:spPr>
      </p:pic>
      <p:sp>
        <p:nvSpPr>
          <p:cNvPr id="7" name="TextBox 6"/>
          <p:cNvSpPr txBox="1"/>
          <p:nvPr/>
        </p:nvSpPr>
        <p:spPr>
          <a:xfrm>
            <a:off x="1607303" y="6263640"/>
            <a:ext cx="8992655" cy="276999"/>
          </a:xfrm>
          <a:prstGeom prst="rect">
            <a:avLst/>
          </a:prstGeom>
          <a:noFill/>
        </p:spPr>
        <p:txBody>
          <a:bodyPr wrap="none">
            <a:spAutoFit/>
          </a:bodyPr>
          <a:lstStyle/>
          <a:p>
            <a:pPr algn="ctr"/>
            <a:r>
              <a:rPr sz="1200" dirty="0">
                <a:solidFill>
                  <a:srgbClr val="475569"/>
                </a:solidFill>
              </a:rPr>
              <a:t>A while loop keeps repeating the block inside it while the condition stays true.</a:t>
            </a:r>
            <a:r>
              <a:rPr lang="en-GB" sz="1200" dirty="0">
                <a:solidFill>
                  <a:srgbClr val="475569"/>
                </a:solidFill>
              </a:rPr>
              <a:t> This code outputs all integer numbers between 1 and 10.</a:t>
            </a:r>
            <a:endParaRPr sz="1200" dirty="0">
              <a:solidFill>
                <a:srgbClr val="47556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3F4F4-7034-52AD-791C-ED231565FB6E}"/>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6E497A10-B1F2-87BB-B4D9-A09C5F415746}"/>
              </a:ext>
            </a:extLst>
          </p:cNvPr>
          <p:cNvSpPr/>
          <p:nvPr/>
        </p:nvSpPr>
        <p:spPr>
          <a:xfrm>
            <a:off x="0" y="0"/>
            <a:ext cx="12191695" cy="658368"/>
          </a:xfrm>
          <a:prstGeom prst="rect">
            <a:avLst/>
          </a:prstGeom>
          <a:solidFill>
            <a:srgbClr val="1E3A8A"/>
          </a:solidFill>
          <a:ln>
            <a:solidFill>
              <a:srgbClr val="1E3A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Oval 2">
            <a:extLst>
              <a:ext uri="{FF2B5EF4-FFF2-40B4-BE49-F238E27FC236}">
                <a16:creationId xmlns:a16="http://schemas.microsoft.com/office/drawing/2014/main" id="{0EC782DD-C32B-A181-A17C-FCA879822472}"/>
              </a:ext>
            </a:extLst>
          </p:cNvPr>
          <p:cNvSpPr/>
          <p:nvPr/>
        </p:nvSpPr>
        <p:spPr>
          <a:xfrm>
            <a:off x="94891" y="73152"/>
            <a:ext cx="636629" cy="420624"/>
          </a:xfrm>
          <a:prstGeom prst="ellipse">
            <a:avLst/>
          </a:prstGeom>
          <a:solidFill>
            <a:srgbClr val="F59E0B"/>
          </a:solidFill>
          <a:ln>
            <a:solidFill>
              <a:srgbClr val="F59E0B"/>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rgbClr val="FFFFFF"/>
                </a:solidFill>
              </a:rPr>
              <a:t>1</a:t>
            </a:r>
            <a:r>
              <a:rPr lang="en-GB" sz="1800" b="1" dirty="0">
                <a:solidFill>
                  <a:srgbClr val="FFFFFF"/>
                </a:solidFill>
              </a:rPr>
              <a:t>3</a:t>
            </a:r>
            <a:endParaRPr sz="1800" b="1" dirty="0">
              <a:solidFill>
                <a:srgbClr val="FFFFFF"/>
              </a:solidFill>
            </a:endParaRPr>
          </a:p>
        </p:txBody>
      </p:sp>
      <p:sp>
        <p:nvSpPr>
          <p:cNvPr id="4" name="TextBox 3">
            <a:extLst>
              <a:ext uri="{FF2B5EF4-FFF2-40B4-BE49-F238E27FC236}">
                <a16:creationId xmlns:a16="http://schemas.microsoft.com/office/drawing/2014/main" id="{CF3D062B-75F9-7AED-224E-AA0E564E6852}"/>
              </a:ext>
            </a:extLst>
          </p:cNvPr>
          <p:cNvSpPr txBox="1"/>
          <p:nvPr/>
        </p:nvSpPr>
        <p:spPr>
          <a:xfrm>
            <a:off x="731520" y="73152"/>
            <a:ext cx="1557671" cy="446276"/>
          </a:xfrm>
          <a:prstGeom prst="rect">
            <a:avLst/>
          </a:prstGeom>
          <a:noFill/>
        </p:spPr>
        <p:txBody>
          <a:bodyPr wrap="none">
            <a:spAutoFit/>
          </a:bodyPr>
          <a:lstStyle/>
          <a:p>
            <a:r>
              <a:rPr lang="en-GB" sz="2300" b="1" dirty="0">
                <a:solidFill>
                  <a:srgbClr val="FFFFFF"/>
                </a:solidFill>
              </a:rPr>
              <a:t>Exercises!</a:t>
            </a:r>
            <a:endParaRPr sz="2300" b="1" dirty="0">
              <a:solidFill>
                <a:srgbClr val="FFFFFF"/>
              </a:solidFill>
            </a:endParaRPr>
          </a:p>
        </p:txBody>
      </p:sp>
      <p:sp>
        <p:nvSpPr>
          <p:cNvPr id="8" name="TextBox 7">
            <a:extLst>
              <a:ext uri="{FF2B5EF4-FFF2-40B4-BE49-F238E27FC236}">
                <a16:creationId xmlns:a16="http://schemas.microsoft.com/office/drawing/2014/main" id="{ED80C289-5C05-326F-694E-7DA9A6748419}"/>
              </a:ext>
            </a:extLst>
          </p:cNvPr>
          <p:cNvSpPr txBox="1"/>
          <p:nvPr/>
        </p:nvSpPr>
        <p:spPr>
          <a:xfrm>
            <a:off x="560717" y="658368"/>
            <a:ext cx="10920083" cy="6217087"/>
          </a:xfrm>
          <a:prstGeom prst="rect">
            <a:avLst/>
          </a:prstGeom>
          <a:noFill/>
        </p:spPr>
        <p:txBody>
          <a:bodyPr wrap="square" rtlCol="0">
            <a:spAutoFit/>
          </a:bodyPr>
          <a:lstStyle/>
          <a:p>
            <a:pPr lvl="1"/>
            <a:r>
              <a:rPr lang="en-GB" sz="2000" dirty="0"/>
              <a:t>Create block codes for the following programs:-</a:t>
            </a:r>
          </a:p>
          <a:p>
            <a:pPr marL="914400" lvl="1" indent="-457200" algn="just">
              <a:buAutoNum type="arabicPeriod"/>
            </a:pPr>
            <a:r>
              <a:rPr lang="en-GB" sz="2000"/>
              <a:t>Takes </a:t>
            </a:r>
            <a:r>
              <a:rPr lang="en-GB" sz="2000" dirty="0"/>
              <a:t>a number as an input and outputs if it is odd or even.</a:t>
            </a:r>
          </a:p>
          <a:p>
            <a:pPr marL="914400" lvl="1" indent="-457200" algn="just">
              <a:buAutoNum type="arabicPeriod"/>
            </a:pPr>
            <a:r>
              <a:rPr lang="en-GB" sz="2000" dirty="0"/>
              <a:t>Takes a mark for a student and prints the grade based on the following scheme:</a:t>
            </a:r>
          </a:p>
          <a:p>
            <a:pPr marL="1314450" lvl="2" indent="-400050" algn="just">
              <a:buAutoNum type="romanLcParenR"/>
            </a:pPr>
            <a:r>
              <a:rPr lang="en-GB" sz="1600" dirty="0"/>
              <a:t>0 to 40 -&gt; F</a:t>
            </a:r>
          </a:p>
          <a:p>
            <a:pPr marL="1314450" lvl="2" indent="-400050" algn="just">
              <a:buAutoNum type="romanLcParenR"/>
            </a:pPr>
            <a:r>
              <a:rPr lang="en-GB" sz="1600" dirty="0"/>
              <a:t>41 to 60 -&gt;D</a:t>
            </a:r>
          </a:p>
          <a:p>
            <a:pPr marL="1314450" lvl="2" indent="-400050" algn="just">
              <a:buAutoNum type="romanLcParenR"/>
            </a:pPr>
            <a:r>
              <a:rPr lang="en-GB" sz="1600" dirty="0"/>
              <a:t>61 to 70 -&gt; C</a:t>
            </a:r>
          </a:p>
          <a:p>
            <a:pPr marL="1314450" lvl="2" indent="-400050" algn="just">
              <a:buAutoNum type="romanLcParenR"/>
            </a:pPr>
            <a:r>
              <a:rPr lang="en-GB" sz="1600" dirty="0"/>
              <a:t>71 to 80 -&gt; B</a:t>
            </a:r>
          </a:p>
          <a:p>
            <a:pPr marL="1314450" lvl="2" indent="-400050" algn="just">
              <a:buAutoNum type="romanLcParenR"/>
            </a:pPr>
            <a:r>
              <a:rPr lang="en-GB" sz="1600" dirty="0"/>
              <a:t>81 to 100 -&gt; A</a:t>
            </a:r>
            <a:endParaRPr lang="en-GB" sz="2000" dirty="0"/>
          </a:p>
          <a:p>
            <a:pPr marL="914400" lvl="1" indent="-457200" algn="just">
              <a:buFont typeface="+mj-lt"/>
              <a:buAutoNum type="arabicPeriod"/>
            </a:pPr>
            <a:r>
              <a:rPr lang="en-GB" sz="2000" dirty="0"/>
              <a:t>Takes a text input then asks the user how many times to output the text and then outputs the text repeated that many times.</a:t>
            </a:r>
          </a:p>
          <a:p>
            <a:pPr marL="914400" lvl="1" indent="-457200" algn="just">
              <a:buFont typeface="+mj-lt"/>
              <a:buAutoNum type="arabicPeriod"/>
            </a:pPr>
            <a:r>
              <a:rPr lang="en-GB" sz="2000" dirty="0"/>
              <a:t>Prints all even numbers between 1 and a user input number.</a:t>
            </a:r>
          </a:p>
          <a:p>
            <a:pPr marL="914400" lvl="1" indent="-457200" algn="just">
              <a:buFont typeface="+mj-lt"/>
              <a:buAutoNum type="arabicPeriod"/>
            </a:pPr>
            <a:r>
              <a:rPr lang="en-GB" sz="2000" dirty="0"/>
              <a:t>Takes a user input for a year and output if it is a leap year or not. </a:t>
            </a:r>
          </a:p>
          <a:p>
            <a:pPr marL="914400" lvl="1" indent="-457200" algn="just">
              <a:buFont typeface="+mj-lt"/>
              <a:buAutoNum type="arabicPeriod"/>
            </a:pPr>
            <a:r>
              <a:rPr lang="en-GB" sz="2000" dirty="0"/>
              <a:t>Finds and outputs the largest of three input numbers A, B, and C. If any two numbers are equal, display 'Two numbers are equal' and if all three are equal, display 'All inputs are equal’.</a:t>
            </a:r>
          </a:p>
          <a:p>
            <a:pPr marL="914400" lvl="1" indent="-457200" algn="just">
              <a:buFont typeface="+mj-lt"/>
              <a:buAutoNum type="arabicPeriod"/>
            </a:pPr>
            <a:r>
              <a:rPr lang="en-GB" sz="2000" dirty="0"/>
              <a:t>A Fibonacci series is a sequence of numbers that generates its next number by adding its previous two numbers, so the first 5 digits in the series is 1, 1, 2, 3, 5. Your program should take a user input N and output the Nth Fibonacci series number, i.e., if N = 6 output should be 8 (3 + 5), if N = 7 output should be 13 (5 + 8), if N = 8 output should be 21 (8 + 13), so on and so forth.</a:t>
            </a:r>
          </a:p>
          <a:p>
            <a:endParaRPr lang="en-GB" dirty="0"/>
          </a:p>
        </p:txBody>
      </p:sp>
    </p:spTree>
    <p:extLst>
      <p:ext uri="{BB962C8B-B14F-4D97-AF65-F5344CB8AC3E}">
        <p14:creationId xmlns:p14="http://schemas.microsoft.com/office/powerpoint/2010/main" val="1269669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201</TotalTime>
  <Words>480</Words>
  <Application>Microsoft Office PowerPoint</Application>
  <PresentationFormat>Widescreen</PresentationFormat>
  <Paragraphs>52</Paragraphs>
  <Slides>14</Slides>
  <Notes>14</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14</vt:i4>
      </vt:variant>
    </vt:vector>
  </HeadingPairs>
  <TitlesOfParts>
    <vt:vector size="16"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EduBlocks for Level 4</dc:title>
  <dc:subject>EduBlocks introduction for Level 4 students</dc:subject>
  <dc:creator>OpenAI</dc:creator>
  <cp:lastModifiedBy>Fahad Ahmed</cp:lastModifiedBy>
  <cp:revision>12</cp:revision>
  <dcterms:created xsi:type="dcterms:W3CDTF">2026-03-29T22:34:53Z</dcterms:created>
  <dcterms:modified xsi:type="dcterms:W3CDTF">2026-03-30T18:12:38Z</dcterms:modified>
</cp:coreProperties>
</file>