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67" r:id="rId3"/>
    <p:sldId id="271" r:id="rId4"/>
    <p:sldId id="276" r:id="rId5"/>
    <p:sldId id="258" r:id="rId6"/>
    <p:sldId id="275" r:id="rId7"/>
    <p:sldId id="277" r:id="rId8"/>
    <p:sldId id="278" r:id="rId9"/>
    <p:sldId id="286" r:id="rId10"/>
    <p:sldId id="279" r:id="rId11"/>
    <p:sldId id="280" r:id="rId12"/>
    <p:sldId id="281" r:id="rId13"/>
    <p:sldId id="282" r:id="rId14"/>
    <p:sldId id="265" r:id="rId15"/>
    <p:sldId id="283" r:id="rId16"/>
    <p:sldId id="284" r:id="rId17"/>
    <p:sldId id="285" r:id="rId18"/>
    <p:sldId id="287" r:id="rId19"/>
    <p:sldId id="288" r:id="rId20"/>
    <p:sldId id="289" r:id="rId21"/>
    <p:sldId id="290" r:id="rId22"/>
    <p:sldId id="291" r:id="rId23"/>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DADB6960-4AC3-4E6C-8C66-68FC37B1452C}">
          <p14:sldIdLst>
            <p14:sldId id="256"/>
            <p14:sldId id="267"/>
            <p14:sldId id="271"/>
            <p14:sldId id="276"/>
            <p14:sldId id="258"/>
            <p14:sldId id="275"/>
            <p14:sldId id="277"/>
            <p14:sldId id="278"/>
            <p14:sldId id="286"/>
            <p14:sldId id="279"/>
            <p14:sldId id="280"/>
            <p14:sldId id="281"/>
            <p14:sldId id="282"/>
            <p14:sldId id="265"/>
            <p14:sldId id="283"/>
            <p14:sldId id="284"/>
            <p14:sldId id="285"/>
            <p14:sldId id="287"/>
            <p14:sldId id="288"/>
            <p14:sldId id="289"/>
            <p14:sldId id="290"/>
            <p14:sldId id="291"/>
          </p14:sldIdLst>
        </p14:section>
        <p14:section name="Untitled Section" id="{11AD50E3-456B-4E29-A007-48C3149A585F}">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6D1D0B5-69BC-50D7-B957-46178FFC1048}" v="2905" dt="2024-01-08T15:38:06.547"/>
    <p1510:client id="{3A4C7414-9C41-4F3A-A40E-0DFB4CC17043}" v="586" dt="2024-01-05T10:59:12.132"/>
    <p1510:client id="{57AB12B3-E672-9B86-D30D-0670682845B0}" v="107" dt="2024-01-09T14:22:14.722"/>
    <p1510:client id="{629A7CDD-BCE3-DC2C-7C7C-4D05CEA25355}" v="232" dt="2024-01-10T23:17:06.776"/>
    <p1510:client id="{748FF75D-3E6F-F942-0DBD-AFC902283599}" v="169" dt="2024-01-09T12:15:48.286"/>
    <p1510:client id="{85039FC9-E1AC-5843-C21E-BBEBF75E9005}" v="515" dt="2024-01-06T14:52:47.229"/>
    <p1510:client id="{AFF58D00-E236-F75B-E228-52D47AF79A2A}" v="45" dt="2024-01-05T12:55:30.326"/>
    <p1510:client id="{C0B1F7A3-2265-FE0A-D845-E2F1125FF4EF}" v="190" dt="2024-01-09T12:36:28.17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10/01/2024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10/01/2024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10/01/2024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10/01/2024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10/01/2024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10/01/2024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10/01/2024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10/01/2024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10/01/2024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10/01/2024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10/01/2024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10/01/2024</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8.jpeg"/><Relationship Id="rId1" Type="http://schemas.openxmlformats.org/officeDocument/2006/relationships/slideLayout" Target="../slideLayouts/slideLayout2.xml"/><Relationship Id="rId4" Type="http://schemas.openxmlformats.org/officeDocument/2006/relationships/image" Target="../media/image10.jpeg"/></Relationships>
</file>

<file path=ppt/slides/_rels/slide7.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image" Target="../media/image22.jpeg"/><Relationship Id="rId1" Type="http://schemas.openxmlformats.org/officeDocument/2006/relationships/slideLayout" Target="../slideLayouts/slideLayout2.xml"/><Relationship Id="rId4" Type="http://schemas.openxmlformats.org/officeDocument/2006/relationships/image" Target="../media/image24.jpe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image" Target="../media/image25.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s://www.academia.edu/40782600/Military_Orientalism_Contrasting_Western_and_Eastern_Ways_of_War?email_work_card=interaction-paper" TargetMode="External"/><Relationship Id="rId2" Type="http://schemas.openxmlformats.org/officeDocument/2006/relationships/hyperlink" Target="https://pdxscholar.library.pdx.edu/cgi/viewcontent.cgi?article=1085&amp;context=younghistorians" TargetMode="Externa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hyperlink" Target="https://upload.wikimedia.org/wikipedia/commons/thumb/c/cf/%E5%90%B4%E5%8F%B8%E9%A9%AC%E5%AD%99%E6%AD%A6.jpg/220px-%E5%90%B4%E5%8F%B8%E9%A9%AC%E5%AD%99%E6%AD%A6.jpg" TargetMode="External"/><Relationship Id="rId2" Type="http://schemas.openxmlformats.org/officeDocument/2006/relationships/hyperlink" Target="https://upload.wikimedia.org/wikipedia/en/thumb/b/ba/The_Terror_of_War.jpg/800px-The_Terror_of_War.jpg" TargetMode="External"/><Relationship Id="rId1" Type="http://schemas.openxmlformats.org/officeDocument/2006/relationships/slideLayout" Target="../slideLayouts/slideLayout2.xml"/><Relationship Id="rId5" Type="http://schemas.openxmlformats.org/officeDocument/2006/relationships/hyperlink" Target="https://upload.wikimedia.org/wikipedia/commons/thumb/1/1c/Ho_Chi_Minh_1946.jpg/220px-Ho_Chi_Minh_1946.jpg" TargetMode="External"/><Relationship Id="rId4" Type="http://schemas.openxmlformats.org/officeDocument/2006/relationships/hyperlink" Target="https://cdn.britannica.com/61/165161-050-28CEE8AE/Vo-Nguyen-Giap.jpg" TargetMode="External"/></Relationships>
</file>

<file path=ppt/slides/_rels/slide19.xml.rels><?xml version="1.0" encoding="UTF-8" standalone="yes"?>
<Relationships xmlns="http://schemas.openxmlformats.org/package/2006/relationships"><Relationship Id="rId3" Type="http://schemas.openxmlformats.org/officeDocument/2006/relationships/hyperlink" Target="https://www.historynet.com/wp-content/uploads/2023/02/viet-cong-tunnel-networks-VIEP-spring-2023-768x301.jpg" TargetMode="External"/><Relationship Id="rId2" Type="http://schemas.openxmlformats.org/officeDocument/2006/relationships/hyperlink" Target="https://upload.wikimedia.org/wikipedia/commons/thumb/2/2a/FloorGoban.JPG/800px-FloorGoban.JPG" TargetMode="External"/><Relationship Id="rId1" Type="http://schemas.openxmlformats.org/officeDocument/2006/relationships/slideLayout" Target="../slideLayouts/slideLayout2.xml"/><Relationship Id="rId4" Type="http://schemas.openxmlformats.org/officeDocument/2006/relationships/hyperlink" Target="https://www.thenmusa.org/wp-content/uploads/2022/04/Tunnel-Rat-768x684.png" TargetMode="Externa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hyperlink" Target="https://peoplesworld.org/wp-content/uploads/2018/03/executing940.jpg" TargetMode="External"/><Relationship Id="rId2" Type="http://schemas.openxmlformats.org/officeDocument/2006/relationships/hyperlink" Target="http://regimentalrogue.tripod.com/blog/viet_cong_rd700px.jpg" TargetMode="External"/><Relationship Id="rId1" Type="http://schemas.openxmlformats.org/officeDocument/2006/relationships/slideLayout" Target="../slideLayouts/slideLayout2.xml"/><Relationship Id="rId5" Type="http://schemas.openxmlformats.org/officeDocument/2006/relationships/hyperlink" Target="https://www.publicbooks.org/wp-content/uploads/2018/10/937px-My_Tho_Vietnam._A_Viet_Cong_base_camp_being._In_the_foreground_is_Private_First_Class_Raymond_Rumpa_St_Paul_Minnesota_-_NARA_-_530621_edit-810x664.jpg" TargetMode="External"/><Relationship Id="rId4" Type="http://schemas.openxmlformats.org/officeDocument/2006/relationships/hyperlink" Target="https://upload.wikimedia.org/wikipedia/commons/thumb/9/96/Tet_Offensive_map.png/800px-Tet_Offensive_map.png" TargetMode="External"/></Relationships>
</file>

<file path=ppt/slides/_rels/slide22.xml.rels><?xml version="1.0" encoding="UTF-8" standalone="yes"?>
<Relationships xmlns="http://schemas.openxmlformats.org/package/2006/relationships"><Relationship Id="rId3" Type="http://schemas.openxmlformats.org/officeDocument/2006/relationships/hyperlink" Target="https://i.pinimg.com/564x/5d/60/c5/5d60c52dbbe4c0f323e60976548b4574.jpg" TargetMode="External"/><Relationship Id="rId2" Type="http://schemas.openxmlformats.org/officeDocument/2006/relationships/hyperlink" Target="https://content.magnumphotos.com/wp-content/uploads/2017/10/cortex/par37859-teaser-story-big.jpg" TargetMode="External"/><Relationship Id="rId1" Type="http://schemas.openxmlformats.org/officeDocument/2006/relationships/slideLayout" Target="../slideLayouts/slideLayout2.xml"/><Relationship Id="rId4" Type="http://schemas.openxmlformats.org/officeDocument/2006/relationships/hyperlink" Target="https://news.usni.org/wp-content/uploads/2021/08/afghan_c17.jpg"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naked child running on a road&#10;&#10;Description automatically generated">
            <a:extLst>
              <a:ext uri="{FF2B5EF4-FFF2-40B4-BE49-F238E27FC236}">
                <a16:creationId xmlns:a16="http://schemas.microsoft.com/office/drawing/2014/main" id="{EF8862FB-87F9-47B2-F53A-A65DB700CB3B}"/>
              </a:ext>
            </a:extLst>
          </p:cNvPr>
          <p:cNvPicPr>
            <a:picLocks noChangeAspect="1"/>
          </p:cNvPicPr>
          <p:nvPr/>
        </p:nvPicPr>
        <p:blipFill rotWithShape="1">
          <a:blip r:embed="rId2">
            <a:alphaModFix amt="50000"/>
          </a:blip>
          <a:srcRect b="5462"/>
          <a:stretch/>
        </p:blipFill>
        <p:spPr>
          <a:xfrm>
            <a:off x="20" y="1"/>
            <a:ext cx="12191980" cy="6857999"/>
          </a:xfrm>
          <a:prstGeom prst="rect">
            <a:avLst/>
          </a:prstGeom>
        </p:spPr>
      </p:pic>
      <p:sp>
        <p:nvSpPr>
          <p:cNvPr id="2" name="Title 1"/>
          <p:cNvSpPr>
            <a:spLocks noGrp="1"/>
          </p:cNvSpPr>
          <p:nvPr>
            <p:ph type="ctrTitle"/>
          </p:nvPr>
        </p:nvSpPr>
        <p:spPr>
          <a:xfrm>
            <a:off x="1524000" y="1122362"/>
            <a:ext cx="9144000" cy="2900518"/>
          </a:xfrm>
        </p:spPr>
        <p:txBody>
          <a:bodyPr>
            <a:normAutofit fontScale="90000"/>
          </a:bodyPr>
          <a:lstStyle/>
          <a:p>
            <a:r>
              <a:rPr lang="en-GB" b="1" dirty="0">
                <a:solidFill>
                  <a:srgbClr val="FFFFFF"/>
                </a:solidFill>
                <a:cs typeface="Calibri Light"/>
              </a:rPr>
              <a:t>Sun Tzu's Art Of War and its successful application during the Vietnam War by the NVA and Viet Cong</a:t>
            </a:r>
          </a:p>
        </p:txBody>
      </p:sp>
      <p:sp>
        <p:nvSpPr>
          <p:cNvPr id="3" name="Subtitle 2"/>
          <p:cNvSpPr>
            <a:spLocks noGrp="1"/>
          </p:cNvSpPr>
          <p:nvPr>
            <p:ph type="subTitle" idx="1"/>
          </p:nvPr>
        </p:nvSpPr>
        <p:spPr>
          <a:xfrm>
            <a:off x="1524000" y="4159404"/>
            <a:ext cx="9144000" cy="1098395"/>
          </a:xfrm>
        </p:spPr>
        <p:txBody>
          <a:bodyPr vert="horz" lIns="91440" tIns="45720" rIns="91440" bIns="45720" rtlCol="0">
            <a:normAutofit/>
          </a:bodyPr>
          <a:lstStyle/>
          <a:p>
            <a:endParaRPr lang="en-GB">
              <a:solidFill>
                <a:srgbClr val="FFFFFF"/>
              </a:solidFill>
            </a:endParaRPr>
          </a:p>
          <a:p>
            <a:r>
              <a:rPr lang="en-GB">
                <a:solidFill>
                  <a:srgbClr val="FFFFFF"/>
                </a:solidFill>
                <a:cs typeface="Calibri"/>
              </a:rPr>
              <a:t>By Matthew Simpson</a:t>
            </a:r>
          </a:p>
        </p:txBody>
      </p:sp>
    </p:spTree>
    <p:extLst>
      <p:ext uri="{BB962C8B-B14F-4D97-AF65-F5344CB8AC3E}">
        <p14:creationId xmlns:p14="http://schemas.microsoft.com/office/powerpoint/2010/main" val="109857222"/>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0665C07-5848-C9C1-ABD6-6F019718CBBA}"/>
              </a:ext>
            </a:extLst>
          </p:cNvPr>
          <p:cNvSpPr>
            <a:spLocks noGrp="1"/>
          </p:cNvSpPr>
          <p:nvPr>
            <p:ph type="title"/>
          </p:nvPr>
        </p:nvSpPr>
        <p:spPr>
          <a:xfrm>
            <a:off x="582571" y="1216765"/>
            <a:ext cx="4368602" cy="892917"/>
          </a:xfrm>
        </p:spPr>
        <p:txBody>
          <a:bodyPr anchor="b">
            <a:normAutofit fontScale="90000"/>
          </a:bodyPr>
          <a:lstStyle/>
          <a:p>
            <a:r>
              <a:rPr lang="en-GB" sz="5400" b="1" dirty="0">
                <a:cs typeface="Calibri Light"/>
              </a:rPr>
              <a:t>Introduction and prelude to the Vietnam war</a:t>
            </a:r>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2478B1B-54C6-7725-94A2-A0AD01DFE548}"/>
              </a:ext>
            </a:extLst>
          </p:cNvPr>
          <p:cNvSpPr>
            <a:spLocks noGrp="1"/>
          </p:cNvSpPr>
          <p:nvPr>
            <p:ph idx="1"/>
          </p:nvPr>
        </p:nvSpPr>
        <p:spPr>
          <a:xfrm>
            <a:off x="640080" y="2872899"/>
            <a:ext cx="4243589" cy="3320668"/>
          </a:xfrm>
        </p:spPr>
        <p:txBody>
          <a:bodyPr vert="horz" lIns="91440" tIns="45720" rIns="91440" bIns="45720" rtlCol="0" anchor="t">
            <a:normAutofit fontScale="92500" lnSpcReduction="10000"/>
          </a:bodyPr>
          <a:lstStyle/>
          <a:p>
            <a:r>
              <a:rPr lang="en-GB" sz="1900" dirty="0">
                <a:cs typeface="Calibri"/>
              </a:rPr>
              <a:t>"The Art of War is of vital importance to the State", "It is a matter of life and death, a road to either safety or to ruin" - Sun Tzu, The Art Of War</a:t>
            </a:r>
            <a:endParaRPr lang="en-US" sz="1900" dirty="0">
              <a:cs typeface="Calibri"/>
            </a:endParaRPr>
          </a:p>
          <a:p>
            <a:r>
              <a:rPr lang="en-GB" sz="1900" dirty="0">
                <a:cs typeface="Calibri"/>
              </a:rPr>
              <a:t>Life and death struggle to unify Vietnam</a:t>
            </a:r>
          </a:p>
          <a:p>
            <a:r>
              <a:rPr lang="en-GB" sz="1900" dirty="0">
                <a:cs typeface="Calibri"/>
              </a:rPr>
              <a:t>To expel the old colonial powers and forge a nationalist government</a:t>
            </a:r>
          </a:p>
          <a:p>
            <a:r>
              <a:rPr lang="en-GB" sz="1900" dirty="0">
                <a:cs typeface="Calibri"/>
              </a:rPr>
              <a:t>The Moral Law DAO - "The Moral Law cause the people to be in complete accord with their ruler, so that they will follow him regardless of their lives, undismayed by any danger" - Sun Tzu</a:t>
            </a:r>
          </a:p>
          <a:p>
            <a:endParaRPr lang="en-GB" sz="1900" dirty="0">
              <a:cs typeface="Calibri"/>
            </a:endParaRPr>
          </a:p>
          <a:p>
            <a:endParaRPr lang="en-GB" sz="1900" dirty="0">
              <a:cs typeface="Calibri"/>
            </a:endParaRPr>
          </a:p>
          <a:p>
            <a:endParaRPr lang="en-GB" sz="1900" dirty="0">
              <a:cs typeface="Calibri"/>
            </a:endParaRPr>
          </a:p>
          <a:p>
            <a:endParaRPr lang="en-GB" sz="1900" dirty="0">
              <a:cs typeface="Calibri"/>
            </a:endParaRPr>
          </a:p>
          <a:p>
            <a:endParaRPr lang="en-GB" sz="1900" dirty="0">
              <a:cs typeface="Calibri"/>
            </a:endParaRPr>
          </a:p>
          <a:p>
            <a:endParaRPr lang="en-GB" sz="1900">
              <a:cs typeface="Calibri"/>
            </a:endParaRPr>
          </a:p>
        </p:txBody>
      </p:sp>
      <p:pic>
        <p:nvPicPr>
          <p:cNvPr id="4" name="Picture 3" descr="A close-up of a person&#10;&#10;Description automatically generated">
            <a:extLst>
              <a:ext uri="{FF2B5EF4-FFF2-40B4-BE49-F238E27FC236}">
                <a16:creationId xmlns:a16="http://schemas.microsoft.com/office/drawing/2014/main" id="{66791963-9F5E-B7E0-9544-A1012FDD1C07}"/>
              </a:ext>
            </a:extLst>
          </p:cNvPr>
          <p:cNvPicPr>
            <a:picLocks noChangeAspect="1"/>
          </p:cNvPicPr>
          <p:nvPr/>
        </p:nvPicPr>
        <p:blipFill rotWithShape="1">
          <a:blip r:embed="rId2"/>
          <a:srcRect t="8278"/>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33755162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1AC6A30-4F22-4C0F-B278-19C5B8A80C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B4335AD-65B1-44E4-90AF-264024FE4B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12191999" cy="6858000"/>
          </a:xfrm>
          <a:prstGeom prst="rect">
            <a:avLst/>
          </a:pr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EFC5912-6E01-D3EA-0EE8-BF9DEBE9005E}"/>
              </a:ext>
            </a:extLst>
          </p:cNvPr>
          <p:cNvSpPr>
            <a:spLocks noGrp="1"/>
          </p:cNvSpPr>
          <p:nvPr>
            <p:ph type="title"/>
          </p:nvPr>
        </p:nvSpPr>
        <p:spPr>
          <a:xfrm>
            <a:off x="3970366" y="609600"/>
            <a:ext cx="4267200" cy="1351472"/>
          </a:xfrm>
        </p:spPr>
        <p:txBody>
          <a:bodyPr>
            <a:normAutofit/>
          </a:bodyPr>
          <a:lstStyle/>
          <a:p>
            <a:pPr algn="ctr"/>
            <a:r>
              <a:rPr lang="en-GB" b="1">
                <a:solidFill>
                  <a:schemeClr val="tx1">
                    <a:lumMod val="85000"/>
                    <a:lumOff val="15000"/>
                  </a:schemeClr>
                </a:solidFill>
                <a:cs typeface="Calibri Light"/>
              </a:rPr>
              <a:t>The Commander - Jiang</a:t>
            </a:r>
          </a:p>
        </p:txBody>
      </p:sp>
      <p:pic>
        <p:nvPicPr>
          <p:cNvPr id="4" name="Picture 3" descr="A person in a military uniform&#10;&#10;Description automatically generated">
            <a:extLst>
              <a:ext uri="{FF2B5EF4-FFF2-40B4-BE49-F238E27FC236}">
                <a16:creationId xmlns:a16="http://schemas.microsoft.com/office/drawing/2014/main" id="{96C18EEA-C87D-ACDF-EA8B-A4DE7CB9FB77}"/>
              </a:ext>
            </a:extLst>
          </p:cNvPr>
          <p:cNvPicPr>
            <a:picLocks noChangeAspect="1"/>
          </p:cNvPicPr>
          <p:nvPr/>
        </p:nvPicPr>
        <p:blipFill rotWithShape="1">
          <a:blip r:embed="rId2"/>
          <a:srcRect l="34126" r="11773"/>
          <a:stretch/>
        </p:blipFill>
        <p:spPr>
          <a:xfrm>
            <a:off x="3" y="1"/>
            <a:ext cx="3695699" cy="6858001"/>
          </a:xfrm>
          <a:custGeom>
            <a:avLst/>
            <a:gdLst/>
            <a:ahLst/>
            <a:cxnLst/>
            <a:rect l="l" t="t" r="r" b="b"/>
            <a:pathLst>
              <a:path w="3695699" h="6858001">
                <a:moveTo>
                  <a:pt x="0" y="0"/>
                </a:moveTo>
                <a:lnTo>
                  <a:pt x="3435129" y="0"/>
                </a:lnTo>
                <a:lnTo>
                  <a:pt x="3430599" y="17349"/>
                </a:lnTo>
                <a:cubicBezTo>
                  <a:pt x="3437542" y="19835"/>
                  <a:pt x="3423757" y="30822"/>
                  <a:pt x="3427683" y="38871"/>
                </a:cubicBezTo>
                <a:cubicBezTo>
                  <a:pt x="3431230" y="44698"/>
                  <a:pt x="3427877" y="49388"/>
                  <a:pt x="3427096" y="55116"/>
                </a:cubicBezTo>
                <a:cubicBezTo>
                  <a:pt x="3429620" y="62945"/>
                  <a:pt x="3421946" y="87211"/>
                  <a:pt x="3417356" y="93331"/>
                </a:cubicBezTo>
                <a:cubicBezTo>
                  <a:pt x="3401974" y="107607"/>
                  <a:pt x="3409629" y="143436"/>
                  <a:pt x="3397765" y="155370"/>
                </a:cubicBezTo>
                <a:cubicBezTo>
                  <a:pt x="3395800" y="159886"/>
                  <a:pt x="3394789" y="164378"/>
                  <a:pt x="3394373" y="168831"/>
                </a:cubicBezTo>
                <a:lnTo>
                  <a:pt x="3394553" y="181402"/>
                </a:lnTo>
                <a:lnTo>
                  <a:pt x="3397293" y="185192"/>
                </a:lnTo>
                <a:lnTo>
                  <a:pt x="3395923" y="192756"/>
                </a:lnTo>
                <a:cubicBezTo>
                  <a:pt x="3396018" y="193497"/>
                  <a:pt x="3396112" y="194237"/>
                  <a:pt x="3396207" y="194978"/>
                </a:cubicBezTo>
                <a:cubicBezTo>
                  <a:pt x="3396531" y="199154"/>
                  <a:pt x="3396856" y="203330"/>
                  <a:pt x="3397180" y="207506"/>
                </a:cubicBezTo>
                <a:cubicBezTo>
                  <a:pt x="3382438" y="200939"/>
                  <a:pt x="3394549" y="241317"/>
                  <a:pt x="3383191" y="229051"/>
                </a:cubicBezTo>
                <a:cubicBezTo>
                  <a:pt x="3382519" y="234401"/>
                  <a:pt x="3381383" y="237332"/>
                  <a:pt x="3380194" y="239137"/>
                </a:cubicBezTo>
                <a:lnTo>
                  <a:pt x="3349267" y="310262"/>
                </a:lnTo>
                <a:lnTo>
                  <a:pt x="3344455" y="381704"/>
                </a:lnTo>
                <a:cubicBezTo>
                  <a:pt x="3343420" y="464598"/>
                  <a:pt x="3338482" y="511985"/>
                  <a:pt x="3327551" y="571873"/>
                </a:cubicBezTo>
                <a:cubicBezTo>
                  <a:pt x="3316620" y="631761"/>
                  <a:pt x="3309762" y="702429"/>
                  <a:pt x="3278869" y="741030"/>
                </a:cubicBezTo>
                <a:lnTo>
                  <a:pt x="3239259" y="957888"/>
                </a:lnTo>
                <a:cubicBezTo>
                  <a:pt x="3267597" y="1021376"/>
                  <a:pt x="3235647" y="1004478"/>
                  <a:pt x="3243890" y="1047869"/>
                </a:cubicBezTo>
                <a:cubicBezTo>
                  <a:pt x="3245988" y="1077107"/>
                  <a:pt x="3228006" y="1101189"/>
                  <a:pt x="3221700" y="1118244"/>
                </a:cubicBezTo>
                <a:cubicBezTo>
                  <a:pt x="3220198" y="1120922"/>
                  <a:pt x="3213346" y="1188569"/>
                  <a:pt x="3211078" y="1190394"/>
                </a:cubicBezTo>
                <a:cubicBezTo>
                  <a:pt x="3204899" y="1218939"/>
                  <a:pt x="3210276" y="1253036"/>
                  <a:pt x="3199704" y="1304585"/>
                </a:cubicBezTo>
                <a:cubicBezTo>
                  <a:pt x="3199438" y="1346246"/>
                  <a:pt x="3168623" y="1413431"/>
                  <a:pt x="3167741" y="1449444"/>
                </a:cubicBezTo>
                <a:cubicBezTo>
                  <a:pt x="3180911" y="1471132"/>
                  <a:pt x="3193362" y="1499173"/>
                  <a:pt x="3194410" y="1520667"/>
                </a:cubicBezTo>
                <a:cubicBezTo>
                  <a:pt x="3181228" y="1513763"/>
                  <a:pt x="3199978" y="1547097"/>
                  <a:pt x="3184473" y="1547038"/>
                </a:cubicBezTo>
                <a:cubicBezTo>
                  <a:pt x="3185153" y="1550949"/>
                  <a:pt x="3186303" y="1554741"/>
                  <a:pt x="3187573" y="1558550"/>
                </a:cubicBezTo>
                <a:lnTo>
                  <a:pt x="3188231" y="1560544"/>
                </a:lnTo>
                <a:lnTo>
                  <a:pt x="3188195" y="1568317"/>
                </a:lnTo>
                <a:lnTo>
                  <a:pt x="3191518" y="1570772"/>
                </a:lnTo>
                <a:lnTo>
                  <a:pt x="3193853" y="1582659"/>
                </a:lnTo>
                <a:cubicBezTo>
                  <a:pt x="3194213" y="1587070"/>
                  <a:pt x="3193997" y="1591769"/>
                  <a:pt x="3192857" y="1596890"/>
                </a:cubicBezTo>
                <a:cubicBezTo>
                  <a:pt x="3185716" y="1609144"/>
                  <a:pt x="3191593" y="1629575"/>
                  <a:pt x="3189686" y="1647479"/>
                </a:cubicBezTo>
                <a:lnTo>
                  <a:pt x="3187125" y="1655568"/>
                </a:lnTo>
                <a:cubicBezTo>
                  <a:pt x="3187259" y="1659315"/>
                  <a:pt x="3192418" y="1733399"/>
                  <a:pt x="3192552" y="1737146"/>
                </a:cubicBezTo>
                <a:cubicBezTo>
                  <a:pt x="3236684" y="1834597"/>
                  <a:pt x="3210475" y="1851660"/>
                  <a:pt x="3219437" y="1908917"/>
                </a:cubicBezTo>
                <a:lnTo>
                  <a:pt x="3220572" y="1915235"/>
                </a:lnTo>
                <a:cubicBezTo>
                  <a:pt x="3225642" y="1919319"/>
                  <a:pt x="3228448" y="1945519"/>
                  <a:pt x="3226946" y="1954447"/>
                </a:cubicBezTo>
                <a:cubicBezTo>
                  <a:pt x="3219553" y="1979351"/>
                  <a:pt x="3239504" y="2001442"/>
                  <a:pt x="3234148" y="2021397"/>
                </a:cubicBezTo>
                <a:cubicBezTo>
                  <a:pt x="3234224" y="2026740"/>
                  <a:pt x="3235084" y="2031233"/>
                  <a:pt x="3236424" y="2035173"/>
                </a:cubicBezTo>
                <a:lnTo>
                  <a:pt x="3241339" y="2045116"/>
                </a:lnTo>
                <a:lnTo>
                  <a:pt x="3233470" y="2098623"/>
                </a:lnTo>
                <a:cubicBezTo>
                  <a:pt x="3230495" y="2129687"/>
                  <a:pt x="3232618" y="2188321"/>
                  <a:pt x="3230016" y="2240964"/>
                </a:cubicBezTo>
                <a:cubicBezTo>
                  <a:pt x="3226602" y="2283982"/>
                  <a:pt x="3232644" y="2342030"/>
                  <a:pt x="3237809" y="2379644"/>
                </a:cubicBezTo>
                <a:cubicBezTo>
                  <a:pt x="3244462" y="2409884"/>
                  <a:pt x="3221747" y="2435219"/>
                  <a:pt x="3237054" y="2459103"/>
                </a:cubicBezTo>
                <a:cubicBezTo>
                  <a:pt x="3245536" y="2488997"/>
                  <a:pt x="3251426" y="2510390"/>
                  <a:pt x="3255285" y="2538679"/>
                </a:cubicBezTo>
                <a:cubicBezTo>
                  <a:pt x="3258296" y="2574322"/>
                  <a:pt x="3245460" y="2589819"/>
                  <a:pt x="3245073" y="2622720"/>
                </a:cubicBezTo>
                <a:lnTo>
                  <a:pt x="3252960" y="2736087"/>
                </a:lnTo>
                <a:cubicBezTo>
                  <a:pt x="3245577" y="2772183"/>
                  <a:pt x="3230063" y="2856752"/>
                  <a:pt x="3218681" y="2902964"/>
                </a:cubicBezTo>
                <a:cubicBezTo>
                  <a:pt x="3212624" y="2927969"/>
                  <a:pt x="3209733" y="2973979"/>
                  <a:pt x="3203641" y="3008786"/>
                </a:cubicBezTo>
                <a:cubicBezTo>
                  <a:pt x="3197547" y="3043595"/>
                  <a:pt x="3186644" y="3093251"/>
                  <a:pt x="3182123" y="3111815"/>
                </a:cubicBezTo>
                <a:lnTo>
                  <a:pt x="3176517" y="3120169"/>
                </a:lnTo>
                <a:lnTo>
                  <a:pt x="3177035" y="3121646"/>
                </a:lnTo>
                <a:cubicBezTo>
                  <a:pt x="3177423" y="3127588"/>
                  <a:pt x="3176129" y="3130763"/>
                  <a:pt x="3174093" y="3132705"/>
                </a:cubicBezTo>
                <a:lnTo>
                  <a:pt x="3171045" y="3134220"/>
                </a:lnTo>
                <a:lnTo>
                  <a:pt x="3168274" y="3141524"/>
                </a:lnTo>
                <a:lnTo>
                  <a:pt x="3160781" y="3155149"/>
                </a:lnTo>
                <a:cubicBezTo>
                  <a:pt x="3160949" y="3156237"/>
                  <a:pt x="3161116" y="3157326"/>
                  <a:pt x="3161284" y="3158414"/>
                </a:cubicBezTo>
                <a:lnTo>
                  <a:pt x="3152950" y="3180080"/>
                </a:lnTo>
                <a:lnTo>
                  <a:pt x="3153739" y="3180719"/>
                </a:lnTo>
                <a:cubicBezTo>
                  <a:pt x="3155321" y="3182647"/>
                  <a:pt x="3156128" y="3184999"/>
                  <a:pt x="3155342" y="3188313"/>
                </a:cubicBezTo>
                <a:cubicBezTo>
                  <a:pt x="3169797" y="3188216"/>
                  <a:pt x="3159934" y="3192271"/>
                  <a:pt x="3156340" y="3202049"/>
                </a:cubicBezTo>
                <a:cubicBezTo>
                  <a:pt x="3177988" y="3204083"/>
                  <a:pt x="3159779" y="3228842"/>
                  <a:pt x="3169832" y="3237938"/>
                </a:cubicBezTo>
                <a:cubicBezTo>
                  <a:pt x="3166705" y="3245075"/>
                  <a:pt x="3163793" y="3252659"/>
                  <a:pt x="3161244" y="3260564"/>
                </a:cubicBezTo>
                <a:lnTo>
                  <a:pt x="3160005" y="3265314"/>
                </a:lnTo>
                <a:cubicBezTo>
                  <a:pt x="3160063" y="3265371"/>
                  <a:pt x="3160124" y="3265428"/>
                  <a:pt x="3160184" y="3265486"/>
                </a:cubicBezTo>
                <a:cubicBezTo>
                  <a:pt x="3160345" y="3266694"/>
                  <a:pt x="3160101" y="3268319"/>
                  <a:pt x="3159279" y="3270659"/>
                </a:cubicBezTo>
                <a:lnTo>
                  <a:pt x="3157747" y="3273971"/>
                </a:lnTo>
                <a:lnTo>
                  <a:pt x="3155343" y="3283185"/>
                </a:lnTo>
                <a:cubicBezTo>
                  <a:pt x="3155517" y="3284422"/>
                  <a:pt x="3155689" y="3285657"/>
                  <a:pt x="3155860" y="3286893"/>
                </a:cubicBezTo>
                <a:lnTo>
                  <a:pt x="3158001" y="3289146"/>
                </a:lnTo>
                <a:lnTo>
                  <a:pt x="3157508" y="3289877"/>
                </a:lnTo>
                <a:cubicBezTo>
                  <a:pt x="3151604" y="3294411"/>
                  <a:pt x="3144966" y="3293561"/>
                  <a:pt x="3159853" y="3309833"/>
                </a:cubicBezTo>
                <a:cubicBezTo>
                  <a:pt x="3149181" y="3321561"/>
                  <a:pt x="3158789" y="3329345"/>
                  <a:pt x="3157392" y="3351579"/>
                </a:cubicBezTo>
                <a:cubicBezTo>
                  <a:pt x="3148710" y="3357083"/>
                  <a:pt x="3149361" y="3365079"/>
                  <a:pt x="3152871" y="3374240"/>
                </a:cubicBezTo>
                <a:cubicBezTo>
                  <a:pt x="3148885" y="3383513"/>
                  <a:pt x="3145239" y="3392740"/>
                  <a:pt x="3142119" y="3402557"/>
                </a:cubicBezTo>
                <a:lnTo>
                  <a:pt x="3138061" y="3419585"/>
                </a:lnTo>
                <a:lnTo>
                  <a:pt x="3139796" y="3424940"/>
                </a:lnTo>
                <a:cubicBezTo>
                  <a:pt x="3142520" y="3434326"/>
                  <a:pt x="3143300" y="3443700"/>
                  <a:pt x="3137669" y="3463264"/>
                </a:cubicBezTo>
                <a:cubicBezTo>
                  <a:pt x="3147380" y="3480689"/>
                  <a:pt x="3167781" y="3490510"/>
                  <a:pt x="3168140" y="3518969"/>
                </a:cubicBezTo>
                <a:cubicBezTo>
                  <a:pt x="3159473" y="3545761"/>
                  <a:pt x="3191152" y="3574399"/>
                  <a:pt x="3179206" y="3607864"/>
                </a:cubicBezTo>
                <a:cubicBezTo>
                  <a:pt x="3176757" y="3619813"/>
                  <a:pt x="3181069" y="3654600"/>
                  <a:pt x="3189125" y="3659839"/>
                </a:cubicBezTo>
                <a:cubicBezTo>
                  <a:pt x="3191518" y="3666815"/>
                  <a:pt x="3189857" y="3675779"/>
                  <a:pt x="3198077" y="3677681"/>
                </a:cubicBezTo>
                <a:cubicBezTo>
                  <a:pt x="3208136" y="3681475"/>
                  <a:pt x="3196345" y="3709561"/>
                  <a:pt x="3207094" y="3703876"/>
                </a:cubicBezTo>
                <a:cubicBezTo>
                  <a:pt x="3199084" y="3723751"/>
                  <a:pt x="3220453" y="3734396"/>
                  <a:pt x="3227016" y="3748633"/>
                </a:cubicBezTo>
                <a:cubicBezTo>
                  <a:pt x="3218663" y="3764666"/>
                  <a:pt x="3240667" y="3778725"/>
                  <a:pt x="3246806" y="3811324"/>
                </a:cubicBezTo>
                <a:cubicBezTo>
                  <a:pt x="3237058" y="3829063"/>
                  <a:pt x="3251097" y="3833247"/>
                  <a:pt x="3239091" y="3865102"/>
                </a:cubicBezTo>
                <a:cubicBezTo>
                  <a:pt x="3240755" y="3865725"/>
                  <a:pt x="3242340" y="3866659"/>
                  <a:pt x="3243800" y="3867874"/>
                </a:cubicBezTo>
                <a:cubicBezTo>
                  <a:pt x="3252276" y="3874935"/>
                  <a:pt x="3254724" y="3889782"/>
                  <a:pt x="3249268" y="3901031"/>
                </a:cubicBezTo>
                <a:cubicBezTo>
                  <a:pt x="3234180" y="3950514"/>
                  <a:pt x="3270886" y="3938724"/>
                  <a:pt x="3271850" y="3976535"/>
                </a:cubicBezTo>
                <a:cubicBezTo>
                  <a:pt x="3275333" y="4018513"/>
                  <a:pt x="3265836" y="4033210"/>
                  <a:pt x="3253128" y="4091308"/>
                </a:cubicBezTo>
                <a:cubicBezTo>
                  <a:pt x="3262530" y="4093945"/>
                  <a:pt x="3263925" y="4100312"/>
                  <a:pt x="3261491" y="4112665"/>
                </a:cubicBezTo>
                <a:cubicBezTo>
                  <a:pt x="3263824" y="4132845"/>
                  <a:pt x="3285122" y="4124005"/>
                  <a:pt x="3275235" y="4148543"/>
                </a:cubicBezTo>
                <a:cubicBezTo>
                  <a:pt x="3282222" y="4163609"/>
                  <a:pt x="3300717" y="4191930"/>
                  <a:pt x="3303406" y="4203059"/>
                </a:cubicBezTo>
                <a:cubicBezTo>
                  <a:pt x="3307769" y="4216879"/>
                  <a:pt x="3289765" y="4198911"/>
                  <a:pt x="3291377" y="4215304"/>
                </a:cubicBezTo>
                <a:cubicBezTo>
                  <a:pt x="3295421" y="4234470"/>
                  <a:pt x="3290844" y="4240556"/>
                  <a:pt x="3303627" y="4247412"/>
                </a:cubicBezTo>
                <a:cubicBezTo>
                  <a:pt x="3300302" y="4270043"/>
                  <a:pt x="3313094" y="4269840"/>
                  <a:pt x="3323715" y="4295574"/>
                </a:cubicBezTo>
                <a:cubicBezTo>
                  <a:pt x="3318854" y="4309546"/>
                  <a:pt x="3323708" y="4317748"/>
                  <a:pt x="3331757" y="4324626"/>
                </a:cubicBezTo>
                <a:cubicBezTo>
                  <a:pt x="3334500" y="4352298"/>
                  <a:pt x="3348521" y="4373553"/>
                  <a:pt x="3357571" y="4402594"/>
                </a:cubicBezTo>
                <a:cubicBezTo>
                  <a:pt x="3395421" y="4440113"/>
                  <a:pt x="3406716" y="4492429"/>
                  <a:pt x="3416883" y="4511276"/>
                </a:cubicBezTo>
                <a:lnTo>
                  <a:pt x="3418568" y="4515669"/>
                </a:lnTo>
                <a:cubicBezTo>
                  <a:pt x="3418685" y="4519956"/>
                  <a:pt x="3418801" y="4524244"/>
                  <a:pt x="3418918" y="4528531"/>
                </a:cubicBezTo>
                <a:cubicBezTo>
                  <a:pt x="3418727" y="4530191"/>
                  <a:pt x="3418537" y="4531850"/>
                  <a:pt x="3418346" y="4533510"/>
                </a:cubicBezTo>
                <a:cubicBezTo>
                  <a:pt x="3418215" y="4536889"/>
                  <a:pt x="3418462" y="4539065"/>
                  <a:pt x="3419005" y="4540494"/>
                </a:cubicBezTo>
                <a:lnTo>
                  <a:pt x="3424268" y="4595886"/>
                </a:lnTo>
                <a:cubicBezTo>
                  <a:pt x="3429156" y="4624362"/>
                  <a:pt x="3443934" y="4682306"/>
                  <a:pt x="3448330" y="4711348"/>
                </a:cubicBezTo>
                <a:lnTo>
                  <a:pt x="3445621" y="4714874"/>
                </a:lnTo>
                <a:cubicBezTo>
                  <a:pt x="3444103" y="4718397"/>
                  <a:pt x="3443735" y="4723077"/>
                  <a:pt x="3445980" y="4730345"/>
                </a:cubicBezTo>
                <a:lnTo>
                  <a:pt x="3446976" y="4731926"/>
                </a:lnTo>
                <a:lnTo>
                  <a:pt x="3443720" y="4745408"/>
                </a:lnTo>
                <a:cubicBezTo>
                  <a:pt x="3444756" y="4771155"/>
                  <a:pt x="3455466" y="4843107"/>
                  <a:pt x="3453194" y="4886406"/>
                </a:cubicBezTo>
                <a:cubicBezTo>
                  <a:pt x="3454856" y="4906631"/>
                  <a:pt x="3481235" y="5008239"/>
                  <a:pt x="3455210" y="5025296"/>
                </a:cubicBezTo>
                <a:cubicBezTo>
                  <a:pt x="3442202" y="5116320"/>
                  <a:pt x="3464654" y="5119078"/>
                  <a:pt x="3462841" y="5211091"/>
                </a:cubicBezTo>
                <a:cubicBezTo>
                  <a:pt x="3469390" y="5269669"/>
                  <a:pt x="3462794" y="5327391"/>
                  <a:pt x="3469385" y="5356669"/>
                </a:cubicBezTo>
                <a:cubicBezTo>
                  <a:pt x="3471479" y="5361935"/>
                  <a:pt x="3474277" y="5366825"/>
                  <a:pt x="3477268" y="5371683"/>
                </a:cubicBezTo>
                <a:lnTo>
                  <a:pt x="3478824" y="5374232"/>
                </a:lnTo>
                <a:lnTo>
                  <a:pt x="3486664" y="5427532"/>
                </a:lnTo>
                <a:lnTo>
                  <a:pt x="3499845" y="5523238"/>
                </a:lnTo>
                <a:cubicBezTo>
                  <a:pt x="3496480" y="5535759"/>
                  <a:pt x="3498126" y="5574631"/>
                  <a:pt x="3505782" y="5582050"/>
                </a:cubicBezTo>
                <a:cubicBezTo>
                  <a:pt x="3507640" y="5590169"/>
                  <a:pt x="3505294" y="5599602"/>
                  <a:pt x="3513368" y="5603412"/>
                </a:cubicBezTo>
                <a:cubicBezTo>
                  <a:pt x="3518549" y="5620896"/>
                  <a:pt x="3530454" y="5660930"/>
                  <a:pt x="3536869" y="5686953"/>
                </a:cubicBezTo>
                <a:cubicBezTo>
                  <a:pt x="3527290" y="5702684"/>
                  <a:pt x="3548216" y="5722678"/>
                  <a:pt x="3551859" y="5759548"/>
                </a:cubicBezTo>
                <a:cubicBezTo>
                  <a:pt x="3540751" y="5776843"/>
                  <a:pt x="3554471" y="5784377"/>
                  <a:pt x="3540024" y="5816599"/>
                </a:cubicBezTo>
                <a:cubicBezTo>
                  <a:pt x="3541640" y="5817630"/>
                  <a:pt x="3543154" y="5818984"/>
                  <a:pt x="3544521" y="5820619"/>
                </a:cubicBezTo>
                <a:cubicBezTo>
                  <a:pt x="3552455" y="5830118"/>
                  <a:pt x="3553767" y="5846834"/>
                  <a:pt x="3547449" y="5857956"/>
                </a:cubicBezTo>
                <a:cubicBezTo>
                  <a:pt x="3528571" y="5908761"/>
                  <a:pt x="3532186" y="5952107"/>
                  <a:pt x="3530253" y="5993572"/>
                </a:cubicBezTo>
                <a:cubicBezTo>
                  <a:pt x="3530522" y="6040113"/>
                  <a:pt x="3553891" y="6005695"/>
                  <a:pt x="3536734" y="6066404"/>
                </a:cubicBezTo>
                <a:cubicBezTo>
                  <a:pt x="3545935" y="6071268"/>
                  <a:pt x="3546842" y="6078512"/>
                  <a:pt x="3543461" y="6091477"/>
                </a:cubicBezTo>
                <a:cubicBezTo>
                  <a:pt x="3549602" y="6107585"/>
                  <a:pt x="3568275" y="6137061"/>
                  <a:pt x="3573577" y="6163051"/>
                </a:cubicBezTo>
                <a:cubicBezTo>
                  <a:pt x="3577046" y="6182032"/>
                  <a:pt x="3572259" y="6223892"/>
                  <a:pt x="3575275" y="6247420"/>
                </a:cubicBezTo>
                <a:cubicBezTo>
                  <a:pt x="3570217" y="6271412"/>
                  <a:pt x="3583023" y="6273898"/>
                  <a:pt x="3591673" y="6304222"/>
                </a:cubicBezTo>
                <a:cubicBezTo>
                  <a:pt x="3585743" y="6318440"/>
                  <a:pt x="3589967" y="6328418"/>
                  <a:pt x="3597489" y="6337624"/>
                </a:cubicBezTo>
                <a:cubicBezTo>
                  <a:pt x="3598113" y="6368401"/>
                  <a:pt x="3610504" y="6394558"/>
                  <a:pt x="3617330" y="6428161"/>
                </a:cubicBezTo>
                <a:cubicBezTo>
                  <a:pt x="3612404" y="6466489"/>
                  <a:pt x="3633001" y="6482393"/>
                  <a:pt x="3640218" y="6518318"/>
                </a:cubicBezTo>
                <a:cubicBezTo>
                  <a:pt x="3625420" y="6557419"/>
                  <a:pt x="3668862" y="6537820"/>
                  <a:pt x="3670788" y="6568733"/>
                </a:cubicBezTo>
                <a:cubicBezTo>
                  <a:pt x="3659124" y="6621466"/>
                  <a:pt x="3685482" y="6565072"/>
                  <a:pt x="3687763" y="6643164"/>
                </a:cubicBezTo>
                <a:cubicBezTo>
                  <a:pt x="3685396" y="6647995"/>
                  <a:pt x="3689317" y="6656838"/>
                  <a:pt x="3693097" y="6655183"/>
                </a:cubicBezTo>
                <a:cubicBezTo>
                  <a:pt x="3693444" y="6672318"/>
                  <a:pt x="3690193" y="6715787"/>
                  <a:pt x="3689847" y="6745974"/>
                </a:cubicBezTo>
                <a:cubicBezTo>
                  <a:pt x="3689583" y="6773144"/>
                  <a:pt x="3690048" y="6817635"/>
                  <a:pt x="3691023" y="6836306"/>
                </a:cubicBezTo>
                <a:lnTo>
                  <a:pt x="3695699" y="6858001"/>
                </a:lnTo>
                <a:lnTo>
                  <a:pt x="0" y="6858000"/>
                </a:lnTo>
                <a:close/>
              </a:path>
            </a:pathLst>
          </a:custGeom>
        </p:spPr>
      </p:pic>
      <p:sp>
        <p:nvSpPr>
          <p:cNvPr id="3" name="Content Placeholder 2">
            <a:extLst>
              <a:ext uri="{FF2B5EF4-FFF2-40B4-BE49-F238E27FC236}">
                <a16:creationId xmlns:a16="http://schemas.microsoft.com/office/drawing/2014/main" id="{762EA7BE-9470-0731-6190-E957DC847053}"/>
              </a:ext>
            </a:extLst>
          </p:cNvPr>
          <p:cNvSpPr>
            <a:spLocks noGrp="1"/>
          </p:cNvSpPr>
          <p:nvPr>
            <p:ph idx="1"/>
          </p:nvPr>
        </p:nvSpPr>
        <p:spPr>
          <a:xfrm>
            <a:off x="4198966" y="2147357"/>
            <a:ext cx="3810000" cy="4101042"/>
          </a:xfrm>
        </p:spPr>
        <p:txBody>
          <a:bodyPr vert="horz" lIns="91440" tIns="45720" rIns="91440" bIns="45720" rtlCol="0" anchor="t">
            <a:normAutofit lnSpcReduction="10000"/>
          </a:bodyPr>
          <a:lstStyle/>
          <a:p>
            <a:r>
              <a:rPr lang="en-GB" sz="2000" dirty="0">
                <a:solidFill>
                  <a:schemeClr val="tx1">
                    <a:lumMod val="85000"/>
                    <a:lumOff val="15000"/>
                  </a:schemeClr>
                </a:solidFill>
                <a:ea typeface="+mn-lt"/>
                <a:cs typeface="+mn-lt"/>
              </a:rPr>
              <a:t>Qualities and Capabilities of the military leadership</a:t>
            </a:r>
          </a:p>
          <a:p>
            <a:r>
              <a:rPr lang="en-GB" sz="2000" dirty="0">
                <a:solidFill>
                  <a:schemeClr val="tx1">
                    <a:lumMod val="85000"/>
                    <a:lumOff val="15000"/>
                  </a:schemeClr>
                </a:solidFill>
                <a:ea typeface="+mn-lt"/>
                <a:cs typeface="+mn-lt"/>
              </a:rPr>
              <a:t>Vo Nguyen Giap, Nguyen Sinh Cung (Ho Chi Minh)</a:t>
            </a:r>
          </a:p>
          <a:p>
            <a:r>
              <a:rPr lang="en-GB" sz="2000" dirty="0">
                <a:solidFill>
                  <a:schemeClr val="tx1">
                    <a:lumMod val="85000"/>
                    <a:lumOff val="15000"/>
                  </a:schemeClr>
                </a:solidFill>
                <a:cs typeface="Calibri" panose="020F0502020204030204"/>
              </a:rPr>
              <a:t>"The commander stands for virtues of Wisdom, sincerity, benevolence, courage and strictness" - Sun Tzu</a:t>
            </a:r>
          </a:p>
          <a:p>
            <a:r>
              <a:rPr lang="en-GB" sz="2000" dirty="0">
                <a:solidFill>
                  <a:schemeClr val="tx1">
                    <a:lumMod val="85000"/>
                    <a:lumOff val="15000"/>
                  </a:schemeClr>
                </a:solidFill>
                <a:cs typeface="Calibri" panose="020F0502020204030204"/>
              </a:rPr>
              <a:t>The Five Constants</a:t>
            </a:r>
          </a:p>
          <a:p>
            <a:r>
              <a:rPr lang="en-GB" sz="2000" dirty="0">
                <a:solidFill>
                  <a:schemeClr val="tx1">
                    <a:lumMod val="85000"/>
                    <a:lumOff val="15000"/>
                  </a:schemeClr>
                </a:solidFill>
                <a:cs typeface="Calibri" panose="020F0502020204030204"/>
              </a:rPr>
              <a:t>"These five heads should be familiar to every general: he who knows them will be victorious: he who knows them not will fail." - Sun Tzu</a:t>
            </a:r>
          </a:p>
          <a:p>
            <a:endParaRPr lang="en-GB" sz="2000" dirty="0">
              <a:solidFill>
                <a:schemeClr val="tx1">
                  <a:lumMod val="85000"/>
                  <a:lumOff val="15000"/>
                </a:schemeClr>
              </a:solidFill>
              <a:cs typeface="Calibri" panose="020F0502020204030204"/>
            </a:endParaRPr>
          </a:p>
        </p:txBody>
      </p:sp>
      <p:pic>
        <p:nvPicPr>
          <p:cNvPr id="5" name="Picture 4" descr="A person with a beard&#10;&#10;Description automatically generated">
            <a:extLst>
              <a:ext uri="{FF2B5EF4-FFF2-40B4-BE49-F238E27FC236}">
                <a16:creationId xmlns:a16="http://schemas.microsoft.com/office/drawing/2014/main" id="{5E20A385-0C3F-E74F-C332-FD9364C5DF20}"/>
              </a:ext>
            </a:extLst>
          </p:cNvPr>
          <p:cNvPicPr>
            <a:picLocks noChangeAspect="1"/>
          </p:cNvPicPr>
          <p:nvPr/>
        </p:nvPicPr>
        <p:blipFill rotWithShape="1">
          <a:blip r:embed="rId3"/>
          <a:srcRect l="14895" r="13552" b="2"/>
          <a:stretch/>
        </p:blipFill>
        <p:spPr>
          <a:xfrm>
            <a:off x="8580467" y="10"/>
            <a:ext cx="3611533" cy="6857990"/>
          </a:xfrm>
          <a:custGeom>
            <a:avLst/>
            <a:gdLst/>
            <a:ahLst/>
            <a:cxnLst/>
            <a:rect l="l" t="t" r="r" b="b"/>
            <a:pathLst>
              <a:path w="3810000" h="6858000">
                <a:moveTo>
                  <a:pt x="95627" y="0"/>
                </a:moveTo>
                <a:lnTo>
                  <a:pt x="3810000" y="0"/>
                </a:lnTo>
                <a:lnTo>
                  <a:pt x="3810000" y="6858000"/>
                </a:lnTo>
                <a:lnTo>
                  <a:pt x="13132" y="6858000"/>
                </a:lnTo>
                <a:cubicBezTo>
                  <a:pt x="13183" y="6857363"/>
                  <a:pt x="13234" y="6856727"/>
                  <a:pt x="13284" y="6856090"/>
                </a:cubicBezTo>
                <a:lnTo>
                  <a:pt x="31566" y="6805847"/>
                </a:lnTo>
                <a:lnTo>
                  <a:pt x="30463" y="6715381"/>
                </a:lnTo>
                <a:cubicBezTo>
                  <a:pt x="29585" y="6714082"/>
                  <a:pt x="28597" y="6713038"/>
                  <a:pt x="27533" y="6712286"/>
                </a:cubicBezTo>
                <a:lnTo>
                  <a:pt x="31288" y="6698474"/>
                </a:lnTo>
                <a:lnTo>
                  <a:pt x="29901" y="6686264"/>
                </a:lnTo>
                <a:cubicBezTo>
                  <a:pt x="29591" y="6639749"/>
                  <a:pt x="29281" y="6593234"/>
                  <a:pt x="28971" y="6546719"/>
                </a:cubicBezTo>
                <a:cubicBezTo>
                  <a:pt x="23415" y="6502008"/>
                  <a:pt x="3087" y="6462057"/>
                  <a:pt x="310" y="6408337"/>
                </a:cubicBezTo>
                <a:cubicBezTo>
                  <a:pt x="-2468" y="6354617"/>
                  <a:pt x="14431" y="6312397"/>
                  <a:pt x="12307" y="6224401"/>
                </a:cubicBezTo>
                <a:lnTo>
                  <a:pt x="27152" y="6147415"/>
                </a:lnTo>
                <a:lnTo>
                  <a:pt x="39044" y="6093837"/>
                </a:lnTo>
                <a:cubicBezTo>
                  <a:pt x="47718" y="6039281"/>
                  <a:pt x="47985" y="5964495"/>
                  <a:pt x="46816" y="5915901"/>
                </a:cubicBezTo>
                <a:cubicBezTo>
                  <a:pt x="43189" y="5876557"/>
                  <a:pt x="47196" y="5863739"/>
                  <a:pt x="33533" y="5831562"/>
                </a:cubicBezTo>
                <a:cubicBezTo>
                  <a:pt x="27901" y="5792459"/>
                  <a:pt x="47408" y="5747455"/>
                  <a:pt x="46555" y="5710909"/>
                </a:cubicBezTo>
                <a:cubicBezTo>
                  <a:pt x="53188" y="5686865"/>
                  <a:pt x="49116" y="5615845"/>
                  <a:pt x="62461" y="5602222"/>
                </a:cubicBezTo>
                <a:cubicBezTo>
                  <a:pt x="64066" y="5572067"/>
                  <a:pt x="49594" y="5555548"/>
                  <a:pt x="56185" y="5529979"/>
                </a:cubicBezTo>
                <a:lnTo>
                  <a:pt x="67961" y="5458854"/>
                </a:lnTo>
                <a:lnTo>
                  <a:pt x="110939" y="5353584"/>
                </a:lnTo>
                <a:cubicBezTo>
                  <a:pt x="123070" y="5308303"/>
                  <a:pt x="110671" y="5307524"/>
                  <a:pt x="128276" y="5249764"/>
                </a:cubicBezTo>
                <a:cubicBezTo>
                  <a:pt x="137692" y="5218499"/>
                  <a:pt x="146153" y="5160067"/>
                  <a:pt x="156749" y="5116288"/>
                </a:cubicBezTo>
                <a:cubicBezTo>
                  <a:pt x="167347" y="5072508"/>
                  <a:pt x="184838" y="5010298"/>
                  <a:pt x="191855" y="4987089"/>
                </a:cubicBezTo>
                <a:lnTo>
                  <a:pt x="219824" y="4934095"/>
                </a:lnTo>
                <a:cubicBezTo>
                  <a:pt x="223315" y="4926170"/>
                  <a:pt x="231151" y="4920904"/>
                  <a:pt x="231137" y="4903120"/>
                </a:cubicBezTo>
                <a:lnTo>
                  <a:pt x="219738" y="4827391"/>
                </a:lnTo>
                <a:cubicBezTo>
                  <a:pt x="223928" y="4818620"/>
                  <a:pt x="227939" y="4809255"/>
                  <a:pt x="231597" y="4799440"/>
                </a:cubicBezTo>
                <a:lnTo>
                  <a:pt x="233480" y="4793512"/>
                </a:lnTo>
                <a:cubicBezTo>
                  <a:pt x="233423" y="4793432"/>
                  <a:pt x="233367" y="4793351"/>
                  <a:pt x="233310" y="4793271"/>
                </a:cubicBezTo>
                <a:cubicBezTo>
                  <a:pt x="233275" y="4791711"/>
                  <a:pt x="233728" y="4789662"/>
                  <a:pt x="234882" y="4786765"/>
                </a:cubicBezTo>
                <a:lnTo>
                  <a:pt x="236914" y="4782703"/>
                </a:lnTo>
                <a:lnTo>
                  <a:pt x="246329" y="4683644"/>
                </a:lnTo>
                <a:cubicBezTo>
                  <a:pt x="256294" y="4677568"/>
                  <a:pt x="256527" y="4667288"/>
                  <a:pt x="253823" y="4655204"/>
                </a:cubicBezTo>
                <a:cubicBezTo>
                  <a:pt x="259521" y="4631796"/>
                  <a:pt x="280440" y="4574275"/>
                  <a:pt x="280514" y="4543195"/>
                </a:cubicBezTo>
                <a:cubicBezTo>
                  <a:pt x="272112" y="4519880"/>
                  <a:pt x="251340" y="4505102"/>
                  <a:pt x="254268" y="4468722"/>
                </a:cubicBezTo>
                <a:cubicBezTo>
                  <a:pt x="266696" y="4435462"/>
                  <a:pt x="236001" y="4395418"/>
                  <a:pt x="252728" y="4353998"/>
                </a:cubicBezTo>
                <a:cubicBezTo>
                  <a:pt x="256750" y="4339008"/>
                  <a:pt x="256168" y="4294115"/>
                  <a:pt x="248123" y="4286542"/>
                </a:cubicBezTo>
                <a:cubicBezTo>
                  <a:pt x="246365" y="4277371"/>
                  <a:pt x="249194" y="4266107"/>
                  <a:pt x="240584" y="4262777"/>
                </a:cubicBezTo>
                <a:cubicBezTo>
                  <a:pt x="230221" y="4256829"/>
                  <a:pt x="246153" y="4222259"/>
                  <a:pt x="233949" y="4228340"/>
                </a:cubicBezTo>
                <a:cubicBezTo>
                  <a:pt x="244865" y="4203839"/>
                  <a:pt x="223150" y="4187902"/>
                  <a:pt x="217758" y="4169004"/>
                </a:cubicBezTo>
                <a:cubicBezTo>
                  <a:pt x="228596" y="4149446"/>
                  <a:pt x="206597" y="4129080"/>
                  <a:pt x="203797" y="4086781"/>
                </a:cubicBezTo>
                <a:cubicBezTo>
                  <a:pt x="216334" y="4065199"/>
                  <a:pt x="201740" y="4058317"/>
                  <a:pt x="218344" y="4018957"/>
                </a:cubicBezTo>
                <a:cubicBezTo>
                  <a:pt x="216630" y="4017979"/>
                  <a:pt x="215034" y="4016614"/>
                  <a:pt x="213609" y="4014902"/>
                </a:cubicBezTo>
                <a:cubicBezTo>
                  <a:pt x="205325" y="4004955"/>
                  <a:pt x="204424" y="3985729"/>
                  <a:pt x="211594" y="3971964"/>
                </a:cubicBezTo>
                <a:cubicBezTo>
                  <a:pt x="233561" y="3910433"/>
                  <a:pt x="230991" y="3860613"/>
                  <a:pt x="234357" y="3812226"/>
                </a:cubicBezTo>
                <a:cubicBezTo>
                  <a:pt x="235501" y="3758242"/>
                  <a:pt x="209185" y="3801364"/>
                  <a:pt x="229596" y="3728573"/>
                </a:cubicBezTo>
                <a:cubicBezTo>
                  <a:pt x="219804" y="3724174"/>
                  <a:pt x="219047" y="3715890"/>
                  <a:pt x="223099" y="3700384"/>
                </a:cubicBezTo>
                <a:cubicBezTo>
                  <a:pt x="222942" y="3674360"/>
                  <a:pt x="199034" y="3683312"/>
                  <a:pt x="212511" y="3653063"/>
                </a:cubicBezTo>
                <a:cubicBezTo>
                  <a:pt x="207582" y="3623616"/>
                  <a:pt x="199349" y="3555881"/>
                  <a:pt x="193522" y="3523704"/>
                </a:cubicBezTo>
                <a:cubicBezTo>
                  <a:pt x="199728" y="3495169"/>
                  <a:pt x="185963" y="3494025"/>
                  <a:pt x="177551" y="3460001"/>
                </a:cubicBezTo>
                <a:cubicBezTo>
                  <a:pt x="184399" y="3442692"/>
                  <a:pt x="180138" y="3431687"/>
                  <a:pt x="172293" y="3422022"/>
                </a:cubicBezTo>
                <a:cubicBezTo>
                  <a:pt x="172567" y="3386386"/>
                  <a:pt x="159982" y="3357707"/>
                  <a:pt x="153640" y="3319632"/>
                </a:cubicBezTo>
                <a:cubicBezTo>
                  <a:pt x="117352" y="3267571"/>
                  <a:pt x="111308" y="3199530"/>
                  <a:pt x="102580" y="3174350"/>
                </a:cubicBezTo>
                <a:lnTo>
                  <a:pt x="101281" y="3168555"/>
                </a:lnTo>
                <a:cubicBezTo>
                  <a:pt x="101655" y="3163067"/>
                  <a:pt x="102030" y="3157580"/>
                  <a:pt x="102403" y="3152092"/>
                </a:cubicBezTo>
                <a:lnTo>
                  <a:pt x="103597" y="3145797"/>
                </a:lnTo>
                <a:cubicBezTo>
                  <a:pt x="104132" y="3141497"/>
                  <a:pt x="104119" y="3138691"/>
                  <a:pt x="103701" y="3136806"/>
                </a:cubicBezTo>
                <a:lnTo>
                  <a:pt x="108221" y="3088993"/>
                </a:lnTo>
                <a:cubicBezTo>
                  <a:pt x="109464" y="3064872"/>
                  <a:pt x="113188" y="3030250"/>
                  <a:pt x="111158" y="2992081"/>
                </a:cubicBezTo>
                <a:cubicBezTo>
                  <a:pt x="109031" y="2944441"/>
                  <a:pt x="104226" y="2942439"/>
                  <a:pt x="105565" y="2902844"/>
                </a:cubicBezTo>
                <a:cubicBezTo>
                  <a:pt x="107874" y="2897323"/>
                  <a:pt x="101362" y="2801618"/>
                  <a:pt x="105102" y="2797375"/>
                </a:cubicBezTo>
                <a:cubicBezTo>
                  <a:pt x="86174" y="2744941"/>
                  <a:pt x="109804" y="2750735"/>
                  <a:pt x="107241" y="2691357"/>
                </a:cubicBezTo>
                <a:cubicBezTo>
                  <a:pt x="107811" y="2665349"/>
                  <a:pt x="115946" y="2561129"/>
                  <a:pt x="145888" y="2542201"/>
                </a:cubicBezTo>
                <a:cubicBezTo>
                  <a:pt x="170455" y="2427400"/>
                  <a:pt x="123634" y="2367849"/>
                  <a:pt x="136292" y="2250554"/>
                </a:cubicBezTo>
                <a:cubicBezTo>
                  <a:pt x="110877" y="2215639"/>
                  <a:pt x="134601" y="2180816"/>
                  <a:pt x="130310" y="2141581"/>
                </a:cubicBezTo>
                <a:cubicBezTo>
                  <a:pt x="154051" y="2149219"/>
                  <a:pt x="117587" y="2094975"/>
                  <a:pt x="144587" y="2089095"/>
                </a:cubicBezTo>
                <a:cubicBezTo>
                  <a:pt x="142952" y="2082142"/>
                  <a:pt x="140513" y="2075590"/>
                  <a:pt x="137867" y="2069059"/>
                </a:cubicBezTo>
                <a:lnTo>
                  <a:pt x="136492" y="2065634"/>
                </a:lnTo>
                <a:cubicBezTo>
                  <a:pt x="136216" y="2060851"/>
                  <a:pt x="135939" y="2056067"/>
                  <a:pt x="135663" y="2051284"/>
                </a:cubicBezTo>
                <a:lnTo>
                  <a:pt x="124268" y="1960184"/>
                </a:lnTo>
                <a:cubicBezTo>
                  <a:pt x="138968" y="1926370"/>
                  <a:pt x="111716" y="1914873"/>
                  <a:pt x="131257" y="1873060"/>
                </a:cubicBezTo>
                <a:cubicBezTo>
                  <a:pt x="136329" y="1857442"/>
                  <a:pt x="139083" y="1807624"/>
                  <a:pt x="131724" y="1797311"/>
                </a:cubicBezTo>
                <a:cubicBezTo>
                  <a:pt x="130673" y="1786740"/>
                  <a:pt x="134293" y="1774954"/>
                  <a:pt x="126063" y="1769201"/>
                </a:cubicBezTo>
                <a:cubicBezTo>
                  <a:pt x="116300" y="1760126"/>
                  <a:pt x="134551" y="1725705"/>
                  <a:pt x="122085" y="1729500"/>
                </a:cubicBezTo>
                <a:cubicBezTo>
                  <a:pt x="134648" y="1705012"/>
                  <a:pt x="114449" y="1682158"/>
                  <a:pt x="110543" y="1659949"/>
                </a:cubicBezTo>
                <a:cubicBezTo>
                  <a:pt x="122664" y="1640913"/>
                  <a:pt x="102513" y="1613087"/>
                  <a:pt x="102892" y="1565607"/>
                </a:cubicBezTo>
                <a:cubicBezTo>
                  <a:pt x="116835" y="1544742"/>
                  <a:pt x="102976" y="1533616"/>
                  <a:pt x="122245" y="1494057"/>
                </a:cubicBezTo>
                <a:cubicBezTo>
                  <a:pt x="120629" y="1492563"/>
                  <a:pt x="119160" y="1490668"/>
                  <a:pt x="117883" y="1488429"/>
                </a:cubicBezTo>
                <a:cubicBezTo>
                  <a:pt x="110465" y="1475431"/>
                  <a:pt x="111002" y="1453942"/>
                  <a:pt x="119083" y="1440433"/>
                </a:cubicBezTo>
                <a:cubicBezTo>
                  <a:pt x="145274" y="1377630"/>
                  <a:pt x="146438" y="1321884"/>
                  <a:pt x="153340" y="1269148"/>
                </a:cubicBezTo>
                <a:cubicBezTo>
                  <a:pt x="158467" y="1209690"/>
                  <a:pt x="129360" y="1251077"/>
                  <a:pt x="154855" y="1175439"/>
                </a:cubicBezTo>
                <a:cubicBezTo>
                  <a:pt x="145538" y="1168218"/>
                  <a:pt x="145408" y="1158868"/>
                  <a:pt x="150548" y="1142685"/>
                </a:cubicBezTo>
                <a:cubicBezTo>
                  <a:pt x="152321" y="1113850"/>
                  <a:pt x="128121" y="1118007"/>
                  <a:pt x="143630" y="1087778"/>
                </a:cubicBezTo>
                <a:cubicBezTo>
                  <a:pt x="139451" y="1064261"/>
                  <a:pt x="125971" y="1018012"/>
                  <a:pt x="125476" y="1001580"/>
                </a:cubicBezTo>
                <a:cubicBezTo>
                  <a:pt x="123958" y="976962"/>
                  <a:pt x="134851" y="962709"/>
                  <a:pt x="134526" y="940069"/>
                </a:cubicBezTo>
                <a:cubicBezTo>
                  <a:pt x="142751" y="909988"/>
                  <a:pt x="129284" y="905409"/>
                  <a:pt x="123523" y="865739"/>
                </a:cubicBezTo>
                <a:cubicBezTo>
                  <a:pt x="131549" y="848234"/>
                  <a:pt x="128173" y="835030"/>
                  <a:pt x="121164" y="822450"/>
                </a:cubicBezTo>
                <a:cubicBezTo>
                  <a:pt x="124077" y="783082"/>
                  <a:pt x="113811" y="748321"/>
                  <a:pt x="110389" y="704665"/>
                </a:cubicBezTo>
                <a:cubicBezTo>
                  <a:pt x="120144" y="656264"/>
                  <a:pt x="99869" y="633697"/>
                  <a:pt x="96299" y="587032"/>
                </a:cubicBezTo>
                <a:cubicBezTo>
                  <a:pt x="87861" y="539988"/>
                  <a:pt x="66571" y="452493"/>
                  <a:pt x="59759" y="422399"/>
                </a:cubicBezTo>
                <a:cubicBezTo>
                  <a:pt x="62865" y="416491"/>
                  <a:pt x="59682" y="404768"/>
                  <a:pt x="55429" y="406467"/>
                </a:cubicBezTo>
                <a:cubicBezTo>
                  <a:pt x="56742" y="400038"/>
                  <a:pt x="64884" y="384166"/>
                  <a:pt x="58062" y="383409"/>
                </a:cubicBezTo>
                <a:cubicBezTo>
                  <a:pt x="57210" y="351894"/>
                  <a:pt x="61145" y="320031"/>
                  <a:pt x="69487" y="290892"/>
                </a:cubicBezTo>
                <a:cubicBezTo>
                  <a:pt x="57686" y="231306"/>
                  <a:pt x="89539" y="260845"/>
                  <a:pt x="86198" y="217175"/>
                </a:cubicBezTo>
                <a:cubicBezTo>
                  <a:pt x="72715" y="183379"/>
                  <a:pt x="83646" y="168958"/>
                  <a:pt x="74643" y="129155"/>
                </a:cubicBezTo>
                <a:cubicBezTo>
                  <a:pt x="96697" y="112411"/>
                  <a:pt x="72236" y="90977"/>
                  <a:pt x="78417" y="74202"/>
                </a:cubicBezTo>
                <a:cubicBezTo>
                  <a:pt x="59029" y="57686"/>
                  <a:pt x="81827" y="29115"/>
                  <a:pt x="94183" y="4683"/>
                </a:cubicBezTo>
                <a:close/>
              </a:path>
            </a:pathLst>
          </a:custGeom>
        </p:spPr>
      </p:pic>
    </p:spTree>
    <p:extLst>
      <p:ext uri="{BB962C8B-B14F-4D97-AF65-F5344CB8AC3E}">
        <p14:creationId xmlns:p14="http://schemas.microsoft.com/office/powerpoint/2010/main" val="418445166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wooden box with black and white pieces on it&#10;&#10;Description automatically generated">
            <a:extLst>
              <a:ext uri="{FF2B5EF4-FFF2-40B4-BE49-F238E27FC236}">
                <a16:creationId xmlns:a16="http://schemas.microsoft.com/office/drawing/2014/main" id="{6AB4EADF-AC45-0E07-DD25-D6FEF318E39F}"/>
              </a:ext>
            </a:extLst>
          </p:cNvPr>
          <p:cNvPicPr>
            <a:picLocks noChangeAspect="1"/>
          </p:cNvPicPr>
          <p:nvPr/>
        </p:nvPicPr>
        <p:blipFill rotWithShape="1">
          <a:blip r:embed="rId2"/>
          <a:srcRect b="26883"/>
          <a:stretch/>
        </p:blipFill>
        <p:spPr>
          <a:xfrm>
            <a:off x="2522356" y="10"/>
            <a:ext cx="9669642" cy="6857990"/>
          </a:xfrm>
          <a:prstGeom prst="rect">
            <a:avLst/>
          </a:prstGeom>
        </p:spPr>
      </p:pic>
      <p:sp>
        <p:nvSpPr>
          <p:cNvPr id="11" name="Rectangle 10">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6E02F38-2C77-DFB3-0DE2-14518040A483}"/>
              </a:ext>
            </a:extLst>
          </p:cNvPr>
          <p:cNvSpPr>
            <a:spLocks noGrp="1"/>
          </p:cNvSpPr>
          <p:nvPr>
            <p:ph type="title"/>
          </p:nvPr>
        </p:nvSpPr>
        <p:spPr>
          <a:xfrm>
            <a:off x="838200" y="365125"/>
            <a:ext cx="3822189" cy="1899912"/>
          </a:xfrm>
        </p:spPr>
        <p:txBody>
          <a:bodyPr>
            <a:normAutofit/>
          </a:bodyPr>
          <a:lstStyle/>
          <a:p>
            <a:r>
              <a:rPr lang="en-GB" sz="4000" b="1">
                <a:cs typeface="Calibri Light"/>
              </a:rPr>
              <a:t>The Art Of War and the Vietnam War</a:t>
            </a:r>
          </a:p>
        </p:txBody>
      </p:sp>
      <p:sp>
        <p:nvSpPr>
          <p:cNvPr id="3" name="Content Placeholder 2">
            <a:extLst>
              <a:ext uri="{FF2B5EF4-FFF2-40B4-BE49-F238E27FC236}">
                <a16:creationId xmlns:a16="http://schemas.microsoft.com/office/drawing/2014/main" id="{3FD1DDA8-9EAA-F513-B001-40BF82BEDFCD}"/>
              </a:ext>
            </a:extLst>
          </p:cNvPr>
          <p:cNvSpPr>
            <a:spLocks noGrp="1"/>
          </p:cNvSpPr>
          <p:nvPr>
            <p:ph idx="1"/>
          </p:nvPr>
        </p:nvSpPr>
        <p:spPr>
          <a:xfrm>
            <a:off x="838200" y="2434201"/>
            <a:ext cx="3822189" cy="3742762"/>
          </a:xfrm>
        </p:spPr>
        <p:txBody>
          <a:bodyPr vert="horz" lIns="91440" tIns="45720" rIns="91440" bIns="45720" rtlCol="0">
            <a:normAutofit/>
          </a:bodyPr>
          <a:lstStyle/>
          <a:p>
            <a:r>
              <a:rPr lang="en-GB" sz="2000">
                <a:ea typeface="+mn-lt"/>
                <a:cs typeface="+mn-lt"/>
              </a:rPr>
              <a:t>Guerrilla Warfare</a:t>
            </a:r>
          </a:p>
          <a:p>
            <a:r>
              <a:rPr lang="en-GB" sz="2000">
                <a:ea typeface="+mn-lt"/>
                <a:cs typeface="+mn-lt"/>
              </a:rPr>
              <a:t>Terrain Exploitation</a:t>
            </a:r>
          </a:p>
          <a:p>
            <a:r>
              <a:rPr lang="en-GB" sz="2000">
                <a:ea typeface="+mn-lt"/>
                <a:cs typeface="+mn-lt"/>
              </a:rPr>
              <a:t>Deception and Misdirection</a:t>
            </a:r>
          </a:p>
          <a:p>
            <a:r>
              <a:rPr lang="en-GB" sz="2000">
                <a:ea typeface="+mn-lt"/>
                <a:cs typeface="+mn-lt"/>
              </a:rPr>
              <a:t>Psychological Warfare</a:t>
            </a:r>
          </a:p>
          <a:p>
            <a:r>
              <a:rPr lang="en-GB" sz="2000">
                <a:ea typeface="+mn-lt"/>
                <a:cs typeface="+mn-lt"/>
              </a:rPr>
              <a:t>Adaptability and Flexibility</a:t>
            </a:r>
          </a:p>
          <a:p>
            <a:r>
              <a:rPr lang="en-GB" sz="2000">
                <a:ea typeface="+mn-lt"/>
                <a:cs typeface="+mn-lt"/>
              </a:rPr>
              <a:t>Economic Warfare</a:t>
            </a:r>
          </a:p>
          <a:p>
            <a:r>
              <a:rPr lang="en-GB" sz="2000">
                <a:ea typeface="+mn-lt"/>
                <a:cs typeface="+mn-lt"/>
              </a:rPr>
              <a:t>Winning Without Fighting</a:t>
            </a:r>
          </a:p>
          <a:p>
            <a:endParaRPr lang="en-GB" sz="2000">
              <a:ea typeface="+mn-lt"/>
              <a:cs typeface="+mn-lt"/>
            </a:endParaRPr>
          </a:p>
        </p:txBody>
      </p:sp>
    </p:spTree>
    <p:extLst>
      <p:ext uri="{BB962C8B-B14F-4D97-AF65-F5344CB8AC3E}">
        <p14:creationId xmlns:p14="http://schemas.microsoft.com/office/powerpoint/2010/main" val="181745591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5" name="Rectangle 34">
            <a:extLst>
              <a:ext uri="{FF2B5EF4-FFF2-40B4-BE49-F238E27FC236}">
                <a16:creationId xmlns:a16="http://schemas.microsoft.com/office/drawing/2014/main" id="{2172A0AC-3DCE-4672-BCAF-28FEF91F60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Rectangle 36">
            <a:extLst>
              <a:ext uri="{FF2B5EF4-FFF2-40B4-BE49-F238E27FC236}">
                <a16:creationId xmlns:a16="http://schemas.microsoft.com/office/drawing/2014/main" id="{AE6F1C77-EDC9-4C5F-8C1C-62DD46BDA3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Picture 8" descr="A diagram of a tunnel complex&#10;&#10;Description automatically generated">
            <a:extLst>
              <a:ext uri="{FF2B5EF4-FFF2-40B4-BE49-F238E27FC236}">
                <a16:creationId xmlns:a16="http://schemas.microsoft.com/office/drawing/2014/main" id="{04B8525C-FB9D-8762-04A7-3708B90C72CC}"/>
              </a:ext>
            </a:extLst>
          </p:cNvPr>
          <p:cNvPicPr>
            <a:picLocks noChangeAspect="1"/>
          </p:cNvPicPr>
          <p:nvPr/>
        </p:nvPicPr>
        <p:blipFill rotWithShape="1">
          <a:blip r:embed="rId2">
            <a:alphaModFix amt="40000"/>
          </a:blip>
          <a:srcRect l="5642" r="5640" b="-2"/>
          <a:stretch/>
        </p:blipFill>
        <p:spPr>
          <a:xfrm>
            <a:off x="20" y="10"/>
            <a:ext cx="8450297" cy="6857990"/>
          </a:xfrm>
          <a:prstGeom prst="rect">
            <a:avLst/>
          </a:prstGeom>
        </p:spPr>
      </p:pic>
      <p:sp>
        <p:nvSpPr>
          <p:cNvPr id="2" name="Title 1">
            <a:extLst>
              <a:ext uri="{FF2B5EF4-FFF2-40B4-BE49-F238E27FC236}">
                <a16:creationId xmlns:a16="http://schemas.microsoft.com/office/drawing/2014/main" id="{1370F1D6-E963-7899-595E-E43667CF52B6}"/>
              </a:ext>
            </a:extLst>
          </p:cNvPr>
          <p:cNvSpPr>
            <a:spLocks noGrp="1"/>
          </p:cNvSpPr>
          <p:nvPr>
            <p:ph type="title"/>
          </p:nvPr>
        </p:nvSpPr>
        <p:spPr>
          <a:xfrm>
            <a:off x="838201" y="365125"/>
            <a:ext cx="5251316" cy="1627636"/>
          </a:xfrm>
        </p:spPr>
        <p:txBody>
          <a:bodyPr>
            <a:normAutofit/>
          </a:bodyPr>
          <a:lstStyle/>
          <a:p>
            <a:r>
              <a:rPr lang="en-GB" b="1" dirty="0">
                <a:solidFill>
                  <a:srgbClr val="FFFFFF"/>
                </a:solidFill>
                <a:cs typeface="Calibri Light"/>
              </a:rPr>
              <a:t>Guerilla Warfare - </a:t>
            </a:r>
            <a:endParaRPr lang="en-GB" b="1">
              <a:solidFill>
                <a:srgbClr val="FFFFFF"/>
              </a:solidFill>
              <a:cs typeface="Calibri Light"/>
            </a:endParaRPr>
          </a:p>
        </p:txBody>
      </p:sp>
      <p:sp>
        <p:nvSpPr>
          <p:cNvPr id="3" name="Content Placeholder 2">
            <a:extLst>
              <a:ext uri="{FF2B5EF4-FFF2-40B4-BE49-F238E27FC236}">
                <a16:creationId xmlns:a16="http://schemas.microsoft.com/office/drawing/2014/main" id="{26E353BE-2764-0C35-3038-FAA3EDE6038E}"/>
              </a:ext>
            </a:extLst>
          </p:cNvPr>
          <p:cNvSpPr>
            <a:spLocks noGrp="1"/>
          </p:cNvSpPr>
          <p:nvPr>
            <p:ph idx="1"/>
          </p:nvPr>
        </p:nvSpPr>
        <p:spPr>
          <a:xfrm>
            <a:off x="838200" y="2219785"/>
            <a:ext cx="4619621" cy="3957178"/>
          </a:xfrm>
        </p:spPr>
        <p:txBody>
          <a:bodyPr vert="horz" lIns="91440" tIns="45720" rIns="91440" bIns="45720" rtlCol="0">
            <a:normAutofit/>
          </a:bodyPr>
          <a:lstStyle/>
          <a:p>
            <a:r>
              <a:rPr lang="en-GB" sz="1700">
                <a:solidFill>
                  <a:srgbClr val="FFFFFF"/>
                </a:solidFill>
                <a:cs typeface="Calibri"/>
              </a:rPr>
              <a:t>"Guerilla Warfare is as old as mankind" - Max Boot, Invisible Armies</a:t>
            </a:r>
          </a:p>
          <a:p>
            <a:r>
              <a:rPr lang="en-GB" sz="1700">
                <a:solidFill>
                  <a:srgbClr val="FFFFFF"/>
                </a:solidFill>
                <a:cs typeface="Calibri"/>
              </a:rPr>
              <a:t>"The general who is skilled in defence hides in the most secret recesses of the Earth" - Sun Tzu, The Art Of War</a:t>
            </a:r>
          </a:p>
          <a:p>
            <a:r>
              <a:rPr lang="en-GB" sz="1700">
                <a:solidFill>
                  <a:srgbClr val="FFFFFF"/>
                </a:solidFill>
                <a:cs typeface="Calibri"/>
              </a:rPr>
              <a:t>"All Warfare is based on Deception" - Sun Tzu, Art Of War</a:t>
            </a:r>
          </a:p>
          <a:p>
            <a:r>
              <a:rPr lang="en-GB" sz="1700">
                <a:solidFill>
                  <a:srgbClr val="FFFFFF"/>
                </a:solidFill>
                <a:cs typeface="Calibri"/>
              </a:rPr>
              <a:t>Ambushes and Hit and Runs</a:t>
            </a:r>
          </a:p>
          <a:p>
            <a:r>
              <a:rPr lang="en-GB" sz="1700">
                <a:solidFill>
                  <a:srgbClr val="FFFFFF"/>
                </a:solidFill>
                <a:cs typeface="Calibri"/>
              </a:rPr>
              <a:t>Tunnels and Bunkers</a:t>
            </a:r>
          </a:p>
          <a:p>
            <a:r>
              <a:rPr lang="en-GB" sz="1700">
                <a:solidFill>
                  <a:srgbClr val="FFFFFF"/>
                </a:solidFill>
                <a:cs typeface="Calibri"/>
              </a:rPr>
              <a:t>Booby traps and mines</a:t>
            </a:r>
          </a:p>
          <a:p>
            <a:r>
              <a:rPr lang="en-GB" sz="1700">
                <a:solidFill>
                  <a:srgbClr val="FFFFFF"/>
                </a:solidFill>
                <a:cs typeface="Calibri"/>
              </a:rPr>
              <a:t>Scorched earth</a:t>
            </a:r>
          </a:p>
          <a:p>
            <a:r>
              <a:rPr lang="en-GB" sz="1700">
                <a:solidFill>
                  <a:srgbClr val="FFFFFF"/>
                </a:solidFill>
                <a:cs typeface="Calibri"/>
              </a:rPr>
              <a:t>Blending in, infiltration and espionage</a:t>
            </a:r>
          </a:p>
          <a:p>
            <a:endParaRPr lang="en-GB" sz="1700">
              <a:solidFill>
                <a:srgbClr val="FFFFFF"/>
              </a:solidFill>
              <a:cs typeface="Calibri"/>
            </a:endParaRPr>
          </a:p>
          <a:p>
            <a:endParaRPr lang="en-GB" sz="1700">
              <a:solidFill>
                <a:srgbClr val="FFFFFF"/>
              </a:solidFill>
              <a:cs typeface="Calibri"/>
            </a:endParaRPr>
          </a:p>
          <a:p>
            <a:endParaRPr lang="en-GB" sz="1700">
              <a:solidFill>
                <a:srgbClr val="FFFFFF"/>
              </a:solidFill>
              <a:cs typeface="Calibri"/>
            </a:endParaRPr>
          </a:p>
          <a:p>
            <a:endParaRPr lang="en-GB" sz="1700">
              <a:solidFill>
                <a:srgbClr val="FFFFFF"/>
              </a:solidFill>
              <a:cs typeface="Calibri"/>
            </a:endParaRPr>
          </a:p>
          <a:p>
            <a:endParaRPr lang="en-GB" sz="1700">
              <a:solidFill>
                <a:srgbClr val="FFFFFF"/>
              </a:solidFill>
              <a:cs typeface="Calibri"/>
            </a:endParaRPr>
          </a:p>
          <a:p>
            <a:pPr marL="0" indent="0">
              <a:buNone/>
            </a:pPr>
            <a:endParaRPr lang="en-GB" sz="1700">
              <a:solidFill>
                <a:srgbClr val="FFFFFF"/>
              </a:solidFill>
              <a:cs typeface="Calibri"/>
            </a:endParaRPr>
          </a:p>
          <a:p>
            <a:endParaRPr lang="en-GB" sz="1700">
              <a:solidFill>
                <a:srgbClr val="FFFFFF"/>
              </a:solidFill>
              <a:cs typeface="Calibri"/>
            </a:endParaRPr>
          </a:p>
          <a:p>
            <a:endParaRPr lang="en-GB" sz="1700">
              <a:solidFill>
                <a:srgbClr val="FFFFFF"/>
              </a:solidFill>
              <a:cs typeface="Calibri"/>
            </a:endParaRPr>
          </a:p>
        </p:txBody>
      </p:sp>
      <p:pic>
        <p:nvPicPr>
          <p:cNvPr id="10" name="Picture 9" descr="A person in a hole in a tunnel&#10;&#10;Description automatically generated">
            <a:extLst>
              <a:ext uri="{FF2B5EF4-FFF2-40B4-BE49-F238E27FC236}">
                <a16:creationId xmlns:a16="http://schemas.microsoft.com/office/drawing/2014/main" id="{E50B6431-F33C-F0C6-6505-DAC28A839CA3}"/>
              </a:ext>
            </a:extLst>
          </p:cNvPr>
          <p:cNvPicPr>
            <a:picLocks noChangeAspect="1"/>
          </p:cNvPicPr>
          <p:nvPr/>
        </p:nvPicPr>
        <p:blipFill rotWithShape="1">
          <a:blip r:embed="rId3"/>
          <a:srcRect l="11282" r="11279" b="-3"/>
          <a:stretch/>
        </p:blipFill>
        <p:spPr>
          <a:xfrm>
            <a:off x="6225997"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392261059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7B4F6806-5898-4FE8-B610-A058C8B847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44375D3-F4AD-F004-EEBA-A74DBC93BF8C}"/>
              </a:ext>
            </a:extLst>
          </p:cNvPr>
          <p:cNvSpPr>
            <a:spLocks noGrp="1"/>
          </p:cNvSpPr>
          <p:nvPr>
            <p:ph type="title"/>
          </p:nvPr>
        </p:nvSpPr>
        <p:spPr>
          <a:xfrm>
            <a:off x="4335694" y="4224938"/>
            <a:ext cx="6256964" cy="1459355"/>
          </a:xfrm>
        </p:spPr>
        <p:txBody>
          <a:bodyPr vert="horz" lIns="91440" tIns="45720" rIns="91440" bIns="45720" rtlCol="0" anchor="b">
            <a:normAutofit/>
          </a:bodyPr>
          <a:lstStyle/>
          <a:p>
            <a:pPr algn="r"/>
            <a:r>
              <a:rPr lang="en-US" b="1" kern="1200">
                <a:solidFill>
                  <a:schemeClr val="tx1"/>
                </a:solidFill>
                <a:latin typeface="+mj-lt"/>
                <a:ea typeface="+mj-ea"/>
                <a:cs typeface="+mj-cs"/>
              </a:rPr>
              <a:t>Effective Booby Traps – Psychological Warfare</a:t>
            </a:r>
          </a:p>
        </p:txBody>
      </p:sp>
      <p:pic>
        <p:nvPicPr>
          <p:cNvPr id="5" name="Picture 4" descr="A hole in the ground&#10;&#10;Description automatically generated">
            <a:extLst>
              <a:ext uri="{FF2B5EF4-FFF2-40B4-BE49-F238E27FC236}">
                <a16:creationId xmlns:a16="http://schemas.microsoft.com/office/drawing/2014/main" id="{B30063E2-74C8-BD79-B351-2C8028065DCD}"/>
              </a:ext>
            </a:extLst>
          </p:cNvPr>
          <p:cNvPicPr>
            <a:picLocks noChangeAspect="1"/>
          </p:cNvPicPr>
          <p:nvPr/>
        </p:nvPicPr>
        <p:blipFill rotWithShape="1">
          <a:blip r:embed="rId2"/>
          <a:srcRect l="7444" r="11263"/>
          <a:stretch/>
        </p:blipFill>
        <p:spPr>
          <a:xfrm>
            <a:off x="4406845" y="4"/>
            <a:ext cx="4101288" cy="3418797"/>
          </a:xfrm>
          <a:custGeom>
            <a:avLst/>
            <a:gdLst/>
            <a:ahLst/>
            <a:cxnLst/>
            <a:rect l="l" t="t" r="r" b="b"/>
            <a:pathLst>
              <a:path w="4101288" h="3418797">
                <a:moveTo>
                  <a:pt x="989912" y="0"/>
                </a:moveTo>
                <a:lnTo>
                  <a:pt x="3844502" y="0"/>
                </a:lnTo>
                <a:lnTo>
                  <a:pt x="3760850" y="25406"/>
                </a:lnTo>
                <a:cubicBezTo>
                  <a:pt x="3711615" y="43967"/>
                  <a:pt x="3663870" y="67007"/>
                  <a:pt x="3618425" y="98254"/>
                </a:cubicBezTo>
                <a:cubicBezTo>
                  <a:pt x="3626136" y="110145"/>
                  <a:pt x="3665355" y="144049"/>
                  <a:pt x="3649272" y="146579"/>
                </a:cubicBezTo>
                <a:cubicBezTo>
                  <a:pt x="3604102" y="153917"/>
                  <a:pt x="3564000" y="178711"/>
                  <a:pt x="3522797" y="199205"/>
                </a:cubicBezTo>
                <a:cubicBezTo>
                  <a:pt x="3504948" y="208060"/>
                  <a:pt x="3483356" y="219700"/>
                  <a:pt x="3491728" y="251325"/>
                </a:cubicBezTo>
                <a:cubicBezTo>
                  <a:pt x="3506932" y="260181"/>
                  <a:pt x="3518169" y="247783"/>
                  <a:pt x="3530727" y="246772"/>
                </a:cubicBezTo>
                <a:cubicBezTo>
                  <a:pt x="3543507" y="245761"/>
                  <a:pt x="3572153" y="252336"/>
                  <a:pt x="3564219" y="256638"/>
                </a:cubicBezTo>
                <a:cubicBezTo>
                  <a:pt x="3528083" y="276121"/>
                  <a:pt x="3593085" y="322928"/>
                  <a:pt x="3550339" y="322928"/>
                </a:cubicBezTo>
                <a:cubicBezTo>
                  <a:pt x="3478728" y="323181"/>
                  <a:pt x="3440609" y="406169"/>
                  <a:pt x="3371643" y="408447"/>
                </a:cubicBezTo>
                <a:cubicBezTo>
                  <a:pt x="3360627" y="408698"/>
                  <a:pt x="3355338" y="423373"/>
                  <a:pt x="3355558" y="436278"/>
                </a:cubicBezTo>
                <a:cubicBezTo>
                  <a:pt x="3355558" y="451712"/>
                  <a:pt x="3365694" y="454494"/>
                  <a:pt x="3376931" y="456013"/>
                </a:cubicBezTo>
                <a:cubicBezTo>
                  <a:pt x="3394118" y="458289"/>
                  <a:pt x="3411965" y="436278"/>
                  <a:pt x="3434660" y="466133"/>
                </a:cubicBezTo>
                <a:cubicBezTo>
                  <a:pt x="3393898" y="483590"/>
                  <a:pt x="3353135" y="501049"/>
                  <a:pt x="3353797" y="561013"/>
                </a:cubicBezTo>
                <a:cubicBezTo>
                  <a:pt x="3354015" y="577205"/>
                  <a:pt x="3337050" y="583277"/>
                  <a:pt x="3324270" y="587325"/>
                </a:cubicBezTo>
                <a:cubicBezTo>
                  <a:pt x="3303117" y="593904"/>
                  <a:pt x="3285272" y="605543"/>
                  <a:pt x="3273812" y="628061"/>
                </a:cubicBezTo>
                <a:cubicBezTo>
                  <a:pt x="3274033" y="632362"/>
                  <a:pt x="3274254" y="636917"/>
                  <a:pt x="3272930" y="640459"/>
                </a:cubicBezTo>
                <a:cubicBezTo>
                  <a:pt x="3276676" y="694855"/>
                  <a:pt x="3307523" y="693336"/>
                  <a:pt x="3341676" y="684230"/>
                </a:cubicBezTo>
                <a:cubicBezTo>
                  <a:pt x="3382439" y="673096"/>
                  <a:pt x="3422762" y="652855"/>
                  <a:pt x="3465728" y="672338"/>
                </a:cubicBezTo>
                <a:cubicBezTo>
                  <a:pt x="3405133" y="698397"/>
                  <a:pt x="3339253" y="700422"/>
                  <a:pt x="3282405" y="737615"/>
                </a:cubicBezTo>
                <a:cubicBezTo>
                  <a:pt x="3490406" y="744447"/>
                  <a:pt x="3674169" y="627048"/>
                  <a:pt x="3875781" y="582013"/>
                </a:cubicBezTo>
                <a:cubicBezTo>
                  <a:pt x="3868951" y="612120"/>
                  <a:pt x="3852646" y="618193"/>
                  <a:pt x="3837883" y="622747"/>
                </a:cubicBezTo>
                <a:cubicBezTo>
                  <a:pt x="3763408" y="645519"/>
                  <a:pt x="3698188" y="690809"/>
                  <a:pt x="3630322" y="730023"/>
                </a:cubicBezTo>
                <a:cubicBezTo>
                  <a:pt x="3602340" y="746216"/>
                  <a:pt x="3582066" y="762411"/>
                  <a:pt x="3571492" y="797327"/>
                </a:cubicBezTo>
                <a:cubicBezTo>
                  <a:pt x="3562015" y="828953"/>
                  <a:pt x="3543728" y="843628"/>
                  <a:pt x="3509797" y="834518"/>
                </a:cubicBezTo>
                <a:cubicBezTo>
                  <a:pt x="3482254" y="826927"/>
                  <a:pt x="3452068" y="830975"/>
                  <a:pt x="3423203" y="833760"/>
                </a:cubicBezTo>
                <a:cubicBezTo>
                  <a:pt x="3389931" y="836796"/>
                  <a:pt x="3352693" y="872470"/>
                  <a:pt x="3361728" y="890941"/>
                </a:cubicBezTo>
                <a:cubicBezTo>
                  <a:pt x="3377151" y="922314"/>
                  <a:pt x="3402931" y="906627"/>
                  <a:pt x="3425847" y="903084"/>
                </a:cubicBezTo>
                <a:cubicBezTo>
                  <a:pt x="3451848" y="898784"/>
                  <a:pt x="3500100" y="889927"/>
                  <a:pt x="3500982" y="893723"/>
                </a:cubicBezTo>
                <a:cubicBezTo>
                  <a:pt x="3517950" y="972410"/>
                  <a:pt x="3637374" y="903845"/>
                  <a:pt x="3663154" y="896758"/>
                </a:cubicBezTo>
                <a:cubicBezTo>
                  <a:pt x="3695322" y="887904"/>
                  <a:pt x="3725509" y="904097"/>
                  <a:pt x="3756136" y="907891"/>
                </a:cubicBezTo>
                <a:cubicBezTo>
                  <a:pt x="3783459" y="911433"/>
                  <a:pt x="3937918" y="922314"/>
                  <a:pt x="3969866" y="888915"/>
                </a:cubicBezTo>
                <a:cubicBezTo>
                  <a:pt x="3974273" y="914976"/>
                  <a:pt x="3965020" y="925602"/>
                  <a:pt x="3957306" y="937494"/>
                </a:cubicBezTo>
                <a:cubicBezTo>
                  <a:pt x="3946511" y="954445"/>
                  <a:pt x="3944747" y="966337"/>
                  <a:pt x="3965239" y="979747"/>
                </a:cubicBezTo>
                <a:cubicBezTo>
                  <a:pt x="4023630" y="1018206"/>
                  <a:pt x="4022747" y="1019470"/>
                  <a:pt x="3968324" y="1071591"/>
                </a:cubicBezTo>
                <a:cubicBezTo>
                  <a:pt x="3965678" y="1073867"/>
                  <a:pt x="3966782" y="1081459"/>
                  <a:pt x="3966341" y="1086519"/>
                </a:cubicBezTo>
                <a:cubicBezTo>
                  <a:pt x="3980663" y="1094615"/>
                  <a:pt x="3997409" y="1074373"/>
                  <a:pt x="4014153" y="1096133"/>
                </a:cubicBezTo>
                <a:cubicBezTo>
                  <a:pt x="3941222" y="1191771"/>
                  <a:pt x="3829950" y="1215299"/>
                  <a:pt x="3729254" y="1287157"/>
                </a:cubicBezTo>
                <a:cubicBezTo>
                  <a:pt x="3810780" y="1310939"/>
                  <a:pt x="3859696" y="1227952"/>
                  <a:pt x="3919628" y="1238578"/>
                </a:cubicBezTo>
                <a:cubicBezTo>
                  <a:pt x="3949596" y="1264639"/>
                  <a:pt x="3860577" y="1306386"/>
                  <a:pt x="3945409" y="1318784"/>
                </a:cubicBezTo>
                <a:cubicBezTo>
                  <a:pt x="3908610" y="1341555"/>
                  <a:pt x="3881289" y="1363817"/>
                  <a:pt x="3855951" y="1390133"/>
                </a:cubicBezTo>
                <a:cubicBezTo>
                  <a:pt x="3810780" y="1437192"/>
                  <a:pt x="3801967" y="1468060"/>
                  <a:pt x="3822900" y="1531314"/>
                </a:cubicBezTo>
                <a:cubicBezTo>
                  <a:pt x="3836562" y="1572808"/>
                  <a:pt x="3856611" y="1611013"/>
                  <a:pt x="3838986" y="1660349"/>
                </a:cubicBezTo>
                <a:cubicBezTo>
                  <a:pt x="3826646" y="1694254"/>
                  <a:pt x="3831494" y="1716517"/>
                  <a:pt x="3877323" y="1701337"/>
                </a:cubicBezTo>
                <a:cubicBezTo>
                  <a:pt x="3926679" y="1685144"/>
                  <a:pt x="3945187" y="1715505"/>
                  <a:pt x="3932849" y="1774963"/>
                </a:cubicBezTo>
                <a:cubicBezTo>
                  <a:pt x="3924917" y="1813169"/>
                  <a:pt x="3933291" y="1824806"/>
                  <a:pt x="3967221" y="1820505"/>
                </a:cubicBezTo>
                <a:cubicBezTo>
                  <a:pt x="4004680" y="1815698"/>
                  <a:pt x="4040375" y="1790649"/>
                  <a:pt x="4086646" y="1802795"/>
                </a:cubicBezTo>
                <a:cubicBezTo>
                  <a:pt x="4049631" y="1872120"/>
                  <a:pt x="3970527" y="1852385"/>
                  <a:pt x="3927340" y="1918423"/>
                </a:cubicBezTo>
                <a:cubicBezTo>
                  <a:pt x="3978900" y="1918674"/>
                  <a:pt x="4018341" y="1918423"/>
                  <a:pt x="4056460" y="1903999"/>
                </a:cubicBezTo>
                <a:cubicBezTo>
                  <a:pt x="4072325" y="1898179"/>
                  <a:pt x="4089732" y="1892109"/>
                  <a:pt x="4098545" y="1912096"/>
                </a:cubicBezTo>
                <a:cubicBezTo>
                  <a:pt x="4108901" y="1936132"/>
                  <a:pt x="4087529" y="1945241"/>
                  <a:pt x="4074527" y="1949542"/>
                </a:cubicBezTo>
                <a:cubicBezTo>
                  <a:pt x="4037951" y="1961686"/>
                  <a:pt x="4009969" y="1990529"/>
                  <a:pt x="3979782" y="2013047"/>
                </a:cubicBezTo>
                <a:cubicBezTo>
                  <a:pt x="3913460" y="2062386"/>
                  <a:pt x="3840746" y="2103626"/>
                  <a:pt x="3784559" y="2185097"/>
                </a:cubicBezTo>
                <a:cubicBezTo>
                  <a:pt x="3855290" y="2164349"/>
                  <a:pt x="3907951" y="2116025"/>
                  <a:pt x="3973612" y="2106157"/>
                </a:cubicBezTo>
                <a:cubicBezTo>
                  <a:pt x="3916764" y="2180290"/>
                  <a:pt x="3843611" y="2229120"/>
                  <a:pt x="3774426" y="2283011"/>
                </a:cubicBezTo>
                <a:cubicBezTo>
                  <a:pt x="3754594" y="2298192"/>
                  <a:pt x="3734543" y="2308566"/>
                  <a:pt x="3730136" y="2341710"/>
                </a:cubicBezTo>
                <a:cubicBezTo>
                  <a:pt x="3721542" y="2405976"/>
                  <a:pt x="3695763" y="2459107"/>
                  <a:pt x="3640678" y="2487444"/>
                </a:cubicBezTo>
                <a:cubicBezTo>
                  <a:pt x="3640238" y="2487699"/>
                  <a:pt x="3643322" y="2497314"/>
                  <a:pt x="3645085" y="2503890"/>
                </a:cubicBezTo>
                <a:cubicBezTo>
                  <a:pt x="3678797" y="2505916"/>
                  <a:pt x="3705458" y="2467963"/>
                  <a:pt x="3748425" y="2480360"/>
                </a:cubicBezTo>
                <a:cubicBezTo>
                  <a:pt x="3707220" y="2531974"/>
                  <a:pt x="3672847" y="2578277"/>
                  <a:pt x="3614458" y="2602819"/>
                </a:cubicBezTo>
                <a:cubicBezTo>
                  <a:pt x="3567745" y="2622300"/>
                  <a:pt x="3510016" y="2633686"/>
                  <a:pt x="3476083" y="2696937"/>
                </a:cubicBezTo>
                <a:cubicBezTo>
                  <a:pt x="3515524" y="2709337"/>
                  <a:pt x="3544831" y="2693651"/>
                  <a:pt x="3574357" y="2682517"/>
                </a:cubicBezTo>
                <a:cubicBezTo>
                  <a:pt x="3619525" y="2665312"/>
                  <a:pt x="3664255" y="2645832"/>
                  <a:pt x="3709425" y="2628625"/>
                </a:cubicBezTo>
                <a:cubicBezTo>
                  <a:pt x="3726611" y="2622047"/>
                  <a:pt x="3745340" y="2617491"/>
                  <a:pt x="3756357" y="2648866"/>
                </a:cubicBezTo>
                <a:cubicBezTo>
                  <a:pt x="3698847" y="2655446"/>
                  <a:pt x="3664475" y="2697951"/>
                  <a:pt x="3628340" y="2737926"/>
                </a:cubicBezTo>
                <a:cubicBezTo>
                  <a:pt x="3608067" y="2760445"/>
                  <a:pt x="3591541" y="2790554"/>
                  <a:pt x="3554967" y="2779169"/>
                </a:cubicBezTo>
                <a:cubicBezTo>
                  <a:pt x="3535796" y="2773097"/>
                  <a:pt x="3523678" y="2790046"/>
                  <a:pt x="3525662" y="2810794"/>
                </a:cubicBezTo>
                <a:cubicBezTo>
                  <a:pt x="3532932" y="2883915"/>
                  <a:pt x="3488203" y="2909469"/>
                  <a:pt x="3441932" y="2923637"/>
                </a:cubicBezTo>
                <a:cubicBezTo>
                  <a:pt x="3354236" y="2950204"/>
                  <a:pt x="3281303" y="3012697"/>
                  <a:pt x="3196032" y="3046854"/>
                </a:cubicBezTo>
                <a:cubicBezTo>
                  <a:pt x="3113184" y="3079999"/>
                  <a:pt x="3049065" y="3158685"/>
                  <a:pt x="2965998" y="3199927"/>
                </a:cubicBezTo>
                <a:cubicBezTo>
                  <a:pt x="2905843" y="3229783"/>
                  <a:pt x="2848335" y="3268239"/>
                  <a:pt x="2786418" y="3295311"/>
                </a:cubicBezTo>
                <a:cubicBezTo>
                  <a:pt x="2639894" y="3359324"/>
                  <a:pt x="2490503" y="3410685"/>
                  <a:pt x="2332519" y="3418022"/>
                </a:cubicBezTo>
                <a:cubicBezTo>
                  <a:pt x="2202077" y="3423842"/>
                  <a:pt x="1070633" y="3418277"/>
                  <a:pt x="611003" y="2585615"/>
                </a:cubicBezTo>
                <a:cubicBezTo>
                  <a:pt x="602189" y="2581565"/>
                  <a:pt x="592275" y="2570939"/>
                  <a:pt x="589190" y="2560818"/>
                </a:cubicBezTo>
                <a:cubicBezTo>
                  <a:pt x="574427" y="2513505"/>
                  <a:pt x="538291" y="2493011"/>
                  <a:pt x="505681" y="2467457"/>
                </a:cubicBezTo>
                <a:cubicBezTo>
                  <a:pt x="477036" y="2444939"/>
                  <a:pt x="446628" y="2421409"/>
                  <a:pt x="434730" y="2383456"/>
                </a:cubicBezTo>
                <a:cubicBezTo>
                  <a:pt x="419086" y="2332854"/>
                  <a:pt x="463594" y="2374348"/>
                  <a:pt x="471748" y="2355119"/>
                </a:cubicBezTo>
                <a:cubicBezTo>
                  <a:pt x="454782" y="2328807"/>
                  <a:pt x="428560" y="2304770"/>
                  <a:pt x="421730" y="2274915"/>
                </a:cubicBezTo>
                <a:cubicBezTo>
                  <a:pt x="396833" y="2167131"/>
                  <a:pt x="343069" y="2088698"/>
                  <a:pt x="262645" y="2027722"/>
                </a:cubicBezTo>
                <a:cubicBezTo>
                  <a:pt x="239509" y="2010264"/>
                  <a:pt x="224307" y="1978384"/>
                  <a:pt x="192799" y="1973326"/>
                </a:cubicBezTo>
                <a:cubicBezTo>
                  <a:pt x="122730" y="1962193"/>
                  <a:pt x="144764" y="1875156"/>
                  <a:pt x="107746" y="1836446"/>
                </a:cubicBezTo>
                <a:cubicBezTo>
                  <a:pt x="100695" y="1829107"/>
                  <a:pt x="94306" y="1814687"/>
                  <a:pt x="95627" y="1804821"/>
                </a:cubicBezTo>
                <a:cubicBezTo>
                  <a:pt x="97609" y="1790649"/>
                  <a:pt x="105983" y="1777240"/>
                  <a:pt x="113034" y="1764589"/>
                </a:cubicBezTo>
                <a:cubicBezTo>
                  <a:pt x="120306" y="1751939"/>
                  <a:pt x="131322" y="1740806"/>
                  <a:pt x="126034" y="1724108"/>
                </a:cubicBezTo>
                <a:cubicBezTo>
                  <a:pt x="123833" y="1717277"/>
                  <a:pt x="125373" y="1693494"/>
                  <a:pt x="109068" y="1712215"/>
                </a:cubicBezTo>
                <a:cubicBezTo>
                  <a:pt x="64340" y="1763578"/>
                  <a:pt x="38339" y="1715001"/>
                  <a:pt x="0" y="1691723"/>
                </a:cubicBezTo>
                <a:cubicBezTo>
                  <a:pt x="30848" y="1667686"/>
                  <a:pt x="58610" y="1650735"/>
                  <a:pt x="63238" y="1614808"/>
                </a:cubicBezTo>
                <a:cubicBezTo>
                  <a:pt x="72712" y="1540674"/>
                  <a:pt x="113253" y="1506772"/>
                  <a:pt x="174729" y="1500192"/>
                </a:cubicBezTo>
                <a:cubicBezTo>
                  <a:pt x="152034" y="1428591"/>
                  <a:pt x="152034" y="1428591"/>
                  <a:pt x="225408" y="1418722"/>
                </a:cubicBezTo>
                <a:cubicBezTo>
                  <a:pt x="197204" y="1373181"/>
                  <a:pt x="197204" y="1361542"/>
                  <a:pt x="231358" y="1345855"/>
                </a:cubicBezTo>
                <a:cubicBezTo>
                  <a:pt x="264188" y="1330927"/>
                  <a:pt x="300543" y="1325867"/>
                  <a:pt x="330952" y="1302844"/>
                </a:cubicBezTo>
                <a:cubicBezTo>
                  <a:pt x="302967" y="1244651"/>
                  <a:pt x="295035" y="1177097"/>
                  <a:pt x="237307" y="1148758"/>
                </a:cubicBezTo>
                <a:cubicBezTo>
                  <a:pt x="228273" y="1144458"/>
                  <a:pt x="222103" y="1127000"/>
                  <a:pt x="227831" y="1116880"/>
                </a:cubicBezTo>
                <a:cubicBezTo>
                  <a:pt x="248764" y="1080194"/>
                  <a:pt x="218798" y="1010614"/>
                  <a:pt x="284017" y="1002772"/>
                </a:cubicBezTo>
                <a:cubicBezTo>
                  <a:pt x="292171" y="1002013"/>
                  <a:pt x="299663" y="994421"/>
                  <a:pt x="293273" y="984554"/>
                </a:cubicBezTo>
                <a:cubicBezTo>
                  <a:pt x="271238" y="950145"/>
                  <a:pt x="297900" y="952421"/>
                  <a:pt x="313983" y="948120"/>
                </a:cubicBezTo>
                <a:cubicBezTo>
                  <a:pt x="333375" y="942809"/>
                  <a:pt x="355409" y="957988"/>
                  <a:pt x="373477" y="939265"/>
                </a:cubicBezTo>
                <a:cubicBezTo>
                  <a:pt x="369289" y="919530"/>
                  <a:pt x="353646" y="919783"/>
                  <a:pt x="342629" y="913458"/>
                </a:cubicBezTo>
                <a:cubicBezTo>
                  <a:pt x="310460" y="895240"/>
                  <a:pt x="284238" y="873483"/>
                  <a:pt x="282695" y="826169"/>
                </a:cubicBezTo>
                <a:cubicBezTo>
                  <a:pt x="281595" y="787964"/>
                  <a:pt x="278069" y="754314"/>
                  <a:pt x="322578" y="742675"/>
                </a:cubicBezTo>
                <a:cubicBezTo>
                  <a:pt x="341086" y="737866"/>
                  <a:pt x="335797" y="710289"/>
                  <a:pt x="325221" y="696626"/>
                </a:cubicBezTo>
                <a:cubicBezTo>
                  <a:pt x="306272" y="672338"/>
                  <a:pt x="290629" y="639953"/>
                  <a:pt x="258017" y="637675"/>
                </a:cubicBezTo>
                <a:cubicBezTo>
                  <a:pt x="238187" y="636158"/>
                  <a:pt x="222983" y="626035"/>
                  <a:pt x="207340" y="614398"/>
                </a:cubicBezTo>
                <a:cubicBezTo>
                  <a:pt x="196103" y="606047"/>
                  <a:pt x="182662" y="598964"/>
                  <a:pt x="183983" y="581001"/>
                </a:cubicBezTo>
                <a:cubicBezTo>
                  <a:pt x="185306" y="563795"/>
                  <a:pt x="198305" y="556711"/>
                  <a:pt x="211526" y="553169"/>
                </a:cubicBezTo>
                <a:cubicBezTo>
                  <a:pt x="255595" y="541784"/>
                  <a:pt x="297017" y="525085"/>
                  <a:pt x="333816" y="486880"/>
                </a:cubicBezTo>
                <a:cubicBezTo>
                  <a:pt x="309357" y="466639"/>
                  <a:pt x="286001" y="451964"/>
                  <a:pt x="267934" y="431469"/>
                </a:cubicBezTo>
                <a:cubicBezTo>
                  <a:pt x="224307" y="381881"/>
                  <a:pt x="593817" y="225772"/>
                  <a:pt x="612325" y="170108"/>
                </a:cubicBezTo>
                <a:cubicBezTo>
                  <a:pt x="618054" y="152904"/>
                  <a:pt x="637663" y="135194"/>
                  <a:pt x="653971" y="130133"/>
                </a:cubicBezTo>
                <a:cubicBezTo>
                  <a:pt x="730427" y="106350"/>
                  <a:pt x="796748" y="52963"/>
                  <a:pt x="874970" y="33228"/>
                </a:cubicBezTo>
                <a:cubicBezTo>
                  <a:pt x="911877" y="23867"/>
                  <a:pt x="948509" y="12925"/>
                  <a:pt x="986021" y="1223"/>
                </a:cubicBezTo>
                <a:close/>
              </a:path>
            </a:pathLst>
          </a:custGeom>
        </p:spPr>
      </p:pic>
      <p:pic>
        <p:nvPicPr>
          <p:cNvPr id="4" name="Content Placeholder 3" descr="A person holding an object in a hut&#10;&#10;Description automatically generated">
            <a:extLst>
              <a:ext uri="{FF2B5EF4-FFF2-40B4-BE49-F238E27FC236}">
                <a16:creationId xmlns:a16="http://schemas.microsoft.com/office/drawing/2014/main" id="{A6475FFF-76FF-8E4A-7507-EC48E2B4CEA1}"/>
              </a:ext>
            </a:extLst>
          </p:cNvPr>
          <p:cNvPicPr>
            <a:picLocks noGrp="1" noChangeAspect="1"/>
          </p:cNvPicPr>
          <p:nvPr>
            <p:ph idx="1"/>
          </p:nvPr>
        </p:nvPicPr>
        <p:blipFill rotWithShape="1">
          <a:blip r:embed="rId3"/>
          <a:srcRect l="1780" r="-1" b="-1"/>
          <a:stretch/>
        </p:blipFill>
        <p:spPr>
          <a:xfrm>
            <a:off x="20" y="277472"/>
            <a:ext cx="4552718" cy="5946218"/>
          </a:xfrm>
          <a:custGeom>
            <a:avLst/>
            <a:gdLst/>
            <a:ahLst/>
            <a:cxnLst/>
            <a:rect l="l" t="t" r="r" b="b"/>
            <a:pathLst>
              <a:path w="4552738" h="5946218">
                <a:moveTo>
                  <a:pt x="0" y="0"/>
                </a:moveTo>
                <a:lnTo>
                  <a:pt x="193217" y="10418"/>
                </a:lnTo>
                <a:cubicBezTo>
                  <a:pt x="612089" y="35802"/>
                  <a:pt x="1030148" y="71660"/>
                  <a:pt x="1446580" y="128061"/>
                </a:cubicBezTo>
                <a:cubicBezTo>
                  <a:pt x="1735723" y="167547"/>
                  <a:pt x="2027715" y="194943"/>
                  <a:pt x="2320927" y="163517"/>
                </a:cubicBezTo>
                <a:cubicBezTo>
                  <a:pt x="2335563" y="161905"/>
                  <a:pt x="2352239" y="156669"/>
                  <a:pt x="2364438" y="161905"/>
                </a:cubicBezTo>
                <a:cubicBezTo>
                  <a:pt x="2506776" y="220729"/>
                  <a:pt x="2662121" y="178424"/>
                  <a:pt x="2809744" y="215490"/>
                </a:cubicBezTo>
                <a:cubicBezTo>
                  <a:pt x="2771925" y="358517"/>
                  <a:pt x="2609662" y="346832"/>
                  <a:pt x="2518162" y="445944"/>
                </a:cubicBezTo>
                <a:cubicBezTo>
                  <a:pt x="2667409" y="485424"/>
                  <a:pt x="2801610" y="525312"/>
                  <a:pt x="2937846" y="555124"/>
                </a:cubicBezTo>
                <a:cubicBezTo>
                  <a:pt x="3082216" y="586550"/>
                  <a:pt x="3204622" y="671561"/>
                  <a:pt x="3345734" y="709433"/>
                </a:cubicBezTo>
                <a:cubicBezTo>
                  <a:pt x="3375832" y="717492"/>
                  <a:pt x="3412025" y="745693"/>
                  <a:pt x="3422598" y="773089"/>
                </a:cubicBezTo>
                <a:cubicBezTo>
                  <a:pt x="3456757" y="861726"/>
                  <a:pt x="4138745" y="1110310"/>
                  <a:pt x="4058225" y="1189273"/>
                </a:cubicBezTo>
                <a:cubicBezTo>
                  <a:pt x="4024878" y="1221909"/>
                  <a:pt x="3981773" y="1245276"/>
                  <a:pt x="3936629" y="1277508"/>
                </a:cubicBezTo>
                <a:cubicBezTo>
                  <a:pt x="4004547" y="1338344"/>
                  <a:pt x="4080998" y="1364935"/>
                  <a:pt x="4162334" y="1383065"/>
                </a:cubicBezTo>
                <a:cubicBezTo>
                  <a:pt x="4186736" y="1388705"/>
                  <a:pt x="4210728" y="1399986"/>
                  <a:pt x="4213168" y="1427383"/>
                </a:cubicBezTo>
                <a:cubicBezTo>
                  <a:pt x="4215607" y="1455987"/>
                  <a:pt x="4190800" y="1467266"/>
                  <a:pt x="4170061" y="1480564"/>
                </a:cubicBezTo>
                <a:cubicBezTo>
                  <a:pt x="4141188" y="1499095"/>
                  <a:pt x="4113127" y="1515214"/>
                  <a:pt x="4076527" y="1517630"/>
                </a:cubicBezTo>
                <a:cubicBezTo>
                  <a:pt x="4016337" y="1521257"/>
                  <a:pt x="3987466" y="1572826"/>
                  <a:pt x="3952493" y="1611502"/>
                </a:cubicBezTo>
                <a:cubicBezTo>
                  <a:pt x="3932973" y="1633259"/>
                  <a:pt x="3923211" y="1677172"/>
                  <a:pt x="3957370" y="1684828"/>
                </a:cubicBezTo>
                <a:cubicBezTo>
                  <a:pt x="4039518" y="1703363"/>
                  <a:pt x="4033011" y="1756946"/>
                  <a:pt x="4030981" y="1817782"/>
                </a:cubicBezTo>
                <a:cubicBezTo>
                  <a:pt x="4028133" y="1893124"/>
                  <a:pt x="3979737" y="1927770"/>
                  <a:pt x="3920363" y="1956780"/>
                </a:cubicBezTo>
                <a:cubicBezTo>
                  <a:pt x="3900029" y="1966851"/>
                  <a:pt x="3871158" y="1966449"/>
                  <a:pt x="3863429" y="1997874"/>
                </a:cubicBezTo>
                <a:cubicBezTo>
                  <a:pt x="3896777" y="2027688"/>
                  <a:pt x="3937444" y="2003517"/>
                  <a:pt x="3973233" y="2011975"/>
                </a:cubicBezTo>
                <a:cubicBezTo>
                  <a:pt x="4002918" y="2018824"/>
                  <a:pt x="4052127" y="2015199"/>
                  <a:pt x="4011458" y="2069991"/>
                </a:cubicBezTo>
                <a:cubicBezTo>
                  <a:pt x="3999664" y="2085704"/>
                  <a:pt x="4013491" y="2097792"/>
                  <a:pt x="4028540" y="2099000"/>
                </a:cubicBezTo>
                <a:cubicBezTo>
                  <a:pt x="4148913" y="2111489"/>
                  <a:pt x="4093606" y="2222285"/>
                  <a:pt x="4132241" y="2280703"/>
                </a:cubicBezTo>
                <a:cubicBezTo>
                  <a:pt x="4142812" y="2296818"/>
                  <a:pt x="4131425" y="2324618"/>
                  <a:pt x="4114752" y="2331466"/>
                </a:cubicBezTo>
                <a:cubicBezTo>
                  <a:pt x="4008205" y="2376592"/>
                  <a:pt x="3993565" y="2484163"/>
                  <a:pt x="3941916" y="2576828"/>
                </a:cubicBezTo>
                <a:cubicBezTo>
                  <a:pt x="3998039" y="2613488"/>
                  <a:pt x="4065138" y="2621547"/>
                  <a:pt x="4125732" y="2645318"/>
                </a:cubicBezTo>
                <a:cubicBezTo>
                  <a:pt x="4188768" y="2670298"/>
                  <a:pt x="4188768" y="2688831"/>
                  <a:pt x="4136714" y="2761349"/>
                </a:cubicBezTo>
                <a:cubicBezTo>
                  <a:pt x="4272135" y="2777064"/>
                  <a:pt x="4272135" y="2777064"/>
                  <a:pt x="4230249" y="2891080"/>
                </a:cubicBezTo>
                <a:cubicBezTo>
                  <a:pt x="4343713" y="2901557"/>
                  <a:pt x="4418537" y="2955542"/>
                  <a:pt x="4436023" y="3073591"/>
                </a:cubicBezTo>
                <a:cubicBezTo>
                  <a:pt x="4444564" y="3130800"/>
                  <a:pt x="4495804" y="3157792"/>
                  <a:pt x="4552738" y="3196068"/>
                </a:cubicBezTo>
                <a:cubicBezTo>
                  <a:pt x="4481978" y="3233136"/>
                  <a:pt x="4433989" y="3310489"/>
                  <a:pt x="4351436" y="3228700"/>
                </a:cubicBezTo>
                <a:cubicBezTo>
                  <a:pt x="4321344" y="3198888"/>
                  <a:pt x="4324186" y="3236761"/>
                  <a:pt x="4320122" y="3247637"/>
                </a:cubicBezTo>
                <a:cubicBezTo>
                  <a:pt x="4310364" y="3274227"/>
                  <a:pt x="4330695" y="3291956"/>
                  <a:pt x="4344116" y="3312099"/>
                </a:cubicBezTo>
                <a:cubicBezTo>
                  <a:pt x="4357130" y="3332244"/>
                  <a:pt x="4372586" y="3353596"/>
                  <a:pt x="4376244" y="3376163"/>
                </a:cubicBezTo>
                <a:cubicBezTo>
                  <a:pt x="4378682" y="3391874"/>
                  <a:pt x="4366890" y="3414835"/>
                  <a:pt x="4353877" y="3426522"/>
                </a:cubicBezTo>
                <a:cubicBezTo>
                  <a:pt x="4285554" y="3488163"/>
                  <a:pt x="4326221" y="3626757"/>
                  <a:pt x="4196898" y="3644486"/>
                </a:cubicBezTo>
                <a:cubicBezTo>
                  <a:pt x="4138745" y="3652541"/>
                  <a:pt x="4110687" y="3703306"/>
                  <a:pt x="4067986" y="3731106"/>
                </a:cubicBezTo>
                <a:cubicBezTo>
                  <a:pt x="3919551" y="3828201"/>
                  <a:pt x="3820322" y="3953097"/>
                  <a:pt x="3774370" y="4124729"/>
                </a:cubicBezTo>
                <a:cubicBezTo>
                  <a:pt x="3761764" y="4172269"/>
                  <a:pt x="3713368" y="4210546"/>
                  <a:pt x="3682054" y="4252444"/>
                </a:cubicBezTo>
                <a:cubicBezTo>
                  <a:pt x="3697103" y="4283064"/>
                  <a:pt x="3779250" y="4216990"/>
                  <a:pt x="3750377" y="4297567"/>
                </a:cubicBezTo>
                <a:cubicBezTo>
                  <a:pt x="3728417" y="4358002"/>
                  <a:pt x="3672294" y="4395470"/>
                  <a:pt x="3619425" y="4431328"/>
                </a:cubicBezTo>
                <a:cubicBezTo>
                  <a:pt x="3559239" y="4472019"/>
                  <a:pt x="3492545" y="4504653"/>
                  <a:pt x="3465296" y="4579993"/>
                </a:cubicBezTo>
                <a:cubicBezTo>
                  <a:pt x="3459603" y="4596110"/>
                  <a:pt x="3441305" y="4613031"/>
                  <a:pt x="3425038" y="4619479"/>
                </a:cubicBezTo>
                <a:cubicBezTo>
                  <a:pt x="2576720" y="5945389"/>
                  <a:pt x="488463" y="5954251"/>
                  <a:pt x="247714" y="5944983"/>
                </a:cubicBezTo>
                <a:cubicBezTo>
                  <a:pt x="174818" y="5942062"/>
                  <a:pt x="102913" y="5934760"/>
                  <a:pt x="31834" y="5923857"/>
                </a:cubicBezTo>
                <a:lnTo>
                  <a:pt x="0" y="5917408"/>
                </a:lnTo>
                <a:close/>
              </a:path>
            </a:pathLst>
          </a:custGeom>
        </p:spPr>
      </p:pic>
      <p:pic>
        <p:nvPicPr>
          <p:cNvPr id="6" name="Picture 5" descr="A black and white photo of a ball made of sticks&#10;&#10;Description automatically generated">
            <a:extLst>
              <a:ext uri="{FF2B5EF4-FFF2-40B4-BE49-F238E27FC236}">
                <a16:creationId xmlns:a16="http://schemas.microsoft.com/office/drawing/2014/main" id="{99274333-AF9F-7F41-9E96-F1B02A81F774}"/>
              </a:ext>
            </a:extLst>
          </p:cNvPr>
          <p:cNvPicPr>
            <a:picLocks noChangeAspect="1"/>
          </p:cNvPicPr>
          <p:nvPr/>
        </p:nvPicPr>
        <p:blipFill rotWithShape="1">
          <a:blip r:embed="rId4"/>
          <a:srcRect l="3803" r="-4" b="-4"/>
          <a:stretch/>
        </p:blipFill>
        <p:spPr>
          <a:xfrm>
            <a:off x="8653074" y="-3"/>
            <a:ext cx="3538926" cy="4290182"/>
          </a:xfrm>
          <a:custGeom>
            <a:avLst/>
            <a:gdLst/>
            <a:ahLst/>
            <a:cxnLst/>
            <a:rect l="l" t="t" r="r" b="b"/>
            <a:pathLst>
              <a:path w="3538926" h="4290182">
                <a:moveTo>
                  <a:pt x="1370437" y="0"/>
                </a:moveTo>
                <a:lnTo>
                  <a:pt x="3538926" y="0"/>
                </a:lnTo>
                <a:lnTo>
                  <a:pt x="3538926" y="4256362"/>
                </a:lnTo>
                <a:lnTo>
                  <a:pt x="3455334" y="4273195"/>
                </a:lnTo>
                <a:cubicBezTo>
                  <a:pt x="3401009" y="4281478"/>
                  <a:pt x="3346052" y="4287025"/>
                  <a:pt x="3290337" y="4289244"/>
                </a:cubicBezTo>
                <a:cubicBezTo>
                  <a:pt x="3106332" y="4296285"/>
                  <a:pt x="1510274" y="4289552"/>
                  <a:pt x="861903" y="3282295"/>
                </a:cubicBezTo>
                <a:cubicBezTo>
                  <a:pt x="849470" y="3277397"/>
                  <a:pt x="835485" y="3264542"/>
                  <a:pt x="831133" y="3252299"/>
                </a:cubicBezTo>
                <a:cubicBezTo>
                  <a:pt x="810307" y="3195065"/>
                  <a:pt x="759333" y="3170274"/>
                  <a:pt x="713332" y="3139362"/>
                </a:cubicBezTo>
                <a:cubicBezTo>
                  <a:pt x="672925" y="3112122"/>
                  <a:pt x="630030" y="3083658"/>
                  <a:pt x="613246" y="3037747"/>
                </a:cubicBezTo>
                <a:cubicBezTo>
                  <a:pt x="591178" y="2976535"/>
                  <a:pt x="653963" y="3026730"/>
                  <a:pt x="665465" y="3003469"/>
                </a:cubicBezTo>
                <a:cubicBezTo>
                  <a:pt x="641532" y="2971640"/>
                  <a:pt x="604543" y="2942562"/>
                  <a:pt x="594908" y="2906447"/>
                </a:cubicBezTo>
                <a:cubicBezTo>
                  <a:pt x="559787" y="2776063"/>
                  <a:pt x="483946" y="2681183"/>
                  <a:pt x="370497" y="2607422"/>
                </a:cubicBezTo>
                <a:cubicBezTo>
                  <a:pt x="337860" y="2586304"/>
                  <a:pt x="316415" y="2547739"/>
                  <a:pt x="271969" y="2541620"/>
                </a:cubicBezTo>
                <a:cubicBezTo>
                  <a:pt x="173127" y="2528152"/>
                  <a:pt x="204209" y="2422866"/>
                  <a:pt x="151990" y="2376038"/>
                </a:cubicBezTo>
                <a:cubicBezTo>
                  <a:pt x="142044" y="2367161"/>
                  <a:pt x="133031" y="2349717"/>
                  <a:pt x="134895" y="2337782"/>
                </a:cubicBezTo>
                <a:cubicBezTo>
                  <a:pt x="137691" y="2320639"/>
                  <a:pt x="149504" y="2304419"/>
                  <a:pt x="159450" y="2289115"/>
                </a:cubicBezTo>
                <a:cubicBezTo>
                  <a:pt x="169707" y="2273813"/>
                  <a:pt x="185247" y="2260344"/>
                  <a:pt x="177788" y="2240145"/>
                </a:cubicBezTo>
                <a:cubicBezTo>
                  <a:pt x="174683" y="2231882"/>
                  <a:pt x="176855" y="2203112"/>
                  <a:pt x="153855" y="2225759"/>
                </a:cubicBezTo>
                <a:cubicBezTo>
                  <a:pt x="90759" y="2287892"/>
                  <a:pt x="54081" y="2229129"/>
                  <a:pt x="0" y="2200970"/>
                </a:cubicBezTo>
                <a:cubicBezTo>
                  <a:pt x="43514" y="2171892"/>
                  <a:pt x="82677" y="2151388"/>
                  <a:pt x="89205" y="2107927"/>
                </a:cubicBezTo>
                <a:cubicBezTo>
                  <a:pt x="102570" y="2018249"/>
                  <a:pt x="159758" y="1977237"/>
                  <a:pt x="246479" y="1969279"/>
                </a:cubicBezTo>
                <a:cubicBezTo>
                  <a:pt x="214465" y="1882663"/>
                  <a:pt x="214465" y="1882663"/>
                  <a:pt x="317968" y="1870725"/>
                </a:cubicBezTo>
                <a:cubicBezTo>
                  <a:pt x="278183" y="1815635"/>
                  <a:pt x="278183" y="1801556"/>
                  <a:pt x="326361" y="1782580"/>
                </a:cubicBezTo>
                <a:cubicBezTo>
                  <a:pt x="372673" y="1764521"/>
                  <a:pt x="423957" y="1758400"/>
                  <a:pt x="466852" y="1730550"/>
                </a:cubicBezTo>
                <a:cubicBezTo>
                  <a:pt x="427377" y="1660155"/>
                  <a:pt x="416187" y="1578436"/>
                  <a:pt x="334753" y="1544155"/>
                </a:cubicBezTo>
                <a:cubicBezTo>
                  <a:pt x="322010" y="1538952"/>
                  <a:pt x="313307" y="1517834"/>
                  <a:pt x="321386" y="1505592"/>
                </a:cubicBezTo>
                <a:cubicBezTo>
                  <a:pt x="350915" y="1461214"/>
                  <a:pt x="308644" y="1377045"/>
                  <a:pt x="400645" y="1367557"/>
                </a:cubicBezTo>
                <a:cubicBezTo>
                  <a:pt x="412147" y="1366640"/>
                  <a:pt x="422716" y="1357456"/>
                  <a:pt x="413701" y="1345520"/>
                </a:cubicBezTo>
                <a:cubicBezTo>
                  <a:pt x="382618" y="1303896"/>
                  <a:pt x="420228" y="1306649"/>
                  <a:pt x="442916" y="1301447"/>
                </a:cubicBezTo>
                <a:cubicBezTo>
                  <a:pt x="470270" y="1295021"/>
                  <a:pt x="501352" y="1313384"/>
                  <a:pt x="526840" y="1290735"/>
                </a:cubicBezTo>
                <a:cubicBezTo>
                  <a:pt x="520932" y="1266862"/>
                  <a:pt x="498866" y="1267167"/>
                  <a:pt x="483325" y="1259517"/>
                </a:cubicBezTo>
                <a:cubicBezTo>
                  <a:pt x="437945" y="1237479"/>
                  <a:pt x="400956" y="1211159"/>
                  <a:pt x="398780" y="1153924"/>
                </a:cubicBezTo>
                <a:cubicBezTo>
                  <a:pt x="397228" y="1107708"/>
                  <a:pt x="392254" y="1067003"/>
                  <a:pt x="455041" y="1052922"/>
                </a:cubicBezTo>
                <a:cubicBezTo>
                  <a:pt x="481149" y="1047106"/>
                  <a:pt x="473687" y="1013747"/>
                  <a:pt x="458768" y="997218"/>
                </a:cubicBezTo>
                <a:cubicBezTo>
                  <a:pt x="432038" y="967837"/>
                  <a:pt x="409972" y="928661"/>
                  <a:pt x="363968" y="925907"/>
                </a:cubicBezTo>
                <a:cubicBezTo>
                  <a:pt x="335995" y="924071"/>
                  <a:pt x="314548" y="911826"/>
                  <a:pt x="292481" y="897749"/>
                </a:cubicBezTo>
                <a:cubicBezTo>
                  <a:pt x="276630" y="887646"/>
                  <a:pt x="257670" y="879078"/>
                  <a:pt x="259533" y="857348"/>
                </a:cubicBezTo>
                <a:cubicBezTo>
                  <a:pt x="261399" y="836535"/>
                  <a:pt x="279736" y="827966"/>
                  <a:pt x="298387" y="823681"/>
                </a:cubicBezTo>
                <a:cubicBezTo>
                  <a:pt x="360552" y="809909"/>
                  <a:pt x="418983" y="789708"/>
                  <a:pt x="470893" y="743493"/>
                </a:cubicBezTo>
                <a:cubicBezTo>
                  <a:pt x="436390" y="719007"/>
                  <a:pt x="403444" y="701256"/>
                  <a:pt x="377957" y="676463"/>
                </a:cubicBezTo>
                <a:cubicBezTo>
                  <a:pt x="316415" y="616477"/>
                  <a:pt x="837660" y="427634"/>
                  <a:pt x="863768" y="360299"/>
                </a:cubicBezTo>
                <a:cubicBezTo>
                  <a:pt x="871849" y="339488"/>
                  <a:pt x="899511" y="318064"/>
                  <a:pt x="922515" y="311942"/>
                </a:cubicBezTo>
                <a:cubicBezTo>
                  <a:pt x="1030367" y="283171"/>
                  <a:pt x="1123922" y="218591"/>
                  <a:pt x="1234265" y="194718"/>
                </a:cubicBezTo>
                <a:cubicBezTo>
                  <a:pt x="1338390" y="172070"/>
                  <a:pt x="1440960" y="141768"/>
                  <a:pt x="1555030" y="111776"/>
                </a:cubicBezTo>
                <a:cubicBezTo>
                  <a:pt x="1520063" y="74130"/>
                  <a:pt x="1471575" y="57526"/>
                  <a:pt x="1428216" y="36752"/>
                </a:cubicBezTo>
                <a:close/>
              </a:path>
            </a:pathLst>
          </a:custGeom>
        </p:spPr>
      </p:pic>
    </p:spTree>
    <p:extLst>
      <p:ext uri="{BB962C8B-B14F-4D97-AF65-F5344CB8AC3E}">
        <p14:creationId xmlns:p14="http://schemas.microsoft.com/office/powerpoint/2010/main" val="303990543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31BF440-39FA-4087-84CC-2EEC0BBDAF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group of people in a line&#10;&#10;Description automatically generated">
            <a:extLst>
              <a:ext uri="{FF2B5EF4-FFF2-40B4-BE49-F238E27FC236}">
                <a16:creationId xmlns:a16="http://schemas.microsoft.com/office/drawing/2014/main" id="{B9F93EDB-03E3-DF61-2D8A-4C9D5D4C8602}"/>
              </a:ext>
            </a:extLst>
          </p:cNvPr>
          <p:cNvPicPr>
            <a:picLocks noChangeAspect="1"/>
          </p:cNvPicPr>
          <p:nvPr/>
        </p:nvPicPr>
        <p:blipFill rotWithShape="1">
          <a:blip r:embed="rId2"/>
          <a:srcRect t="30401" r="-1" b="7939"/>
          <a:stretch/>
        </p:blipFill>
        <p:spPr>
          <a:xfrm>
            <a:off x="4883025" y="10"/>
            <a:ext cx="7308975" cy="3364982"/>
          </a:xfrm>
          <a:custGeom>
            <a:avLst/>
            <a:gdLst/>
            <a:ahLst/>
            <a:cxnLst/>
            <a:rect l="l" t="t" r="r" b="b"/>
            <a:pathLst>
              <a:path w="7308975" h="3364992">
                <a:moveTo>
                  <a:pt x="0" y="0"/>
                </a:moveTo>
                <a:lnTo>
                  <a:pt x="7308975" y="0"/>
                </a:lnTo>
                <a:lnTo>
                  <a:pt x="7308975" y="3364992"/>
                </a:lnTo>
                <a:lnTo>
                  <a:pt x="1210305" y="3364992"/>
                </a:lnTo>
                <a:lnTo>
                  <a:pt x="1192705" y="2943200"/>
                </a:lnTo>
                <a:cubicBezTo>
                  <a:pt x="1098874" y="1825108"/>
                  <a:pt x="684692" y="821621"/>
                  <a:pt x="62981" y="69271"/>
                </a:cubicBezTo>
                <a:close/>
              </a:path>
            </a:pathLst>
          </a:custGeom>
        </p:spPr>
      </p:pic>
      <p:pic>
        <p:nvPicPr>
          <p:cNvPr id="4" name="Picture 3" descr="A green landscape with mountains and trees&#10;&#10;Description automatically generated">
            <a:extLst>
              <a:ext uri="{FF2B5EF4-FFF2-40B4-BE49-F238E27FC236}">
                <a16:creationId xmlns:a16="http://schemas.microsoft.com/office/drawing/2014/main" id="{2AD4D02C-B914-66E7-9994-43046F2DBF44}"/>
              </a:ext>
            </a:extLst>
          </p:cNvPr>
          <p:cNvPicPr>
            <a:picLocks noChangeAspect="1"/>
          </p:cNvPicPr>
          <p:nvPr/>
        </p:nvPicPr>
        <p:blipFill rotWithShape="1">
          <a:blip r:embed="rId3"/>
          <a:srcRect t="30941" r="1" b="1"/>
          <a:stretch/>
        </p:blipFill>
        <p:spPr>
          <a:xfrm>
            <a:off x="4883025" y="3493008"/>
            <a:ext cx="7308975" cy="3364992"/>
          </a:xfrm>
          <a:custGeom>
            <a:avLst/>
            <a:gdLst/>
            <a:ahLst/>
            <a:cxnLst/>
            <a:rect l="l" t="t" r="r" b="b"/>
            <a:pathLst>
              <a:path w="7308975" h="3364992">
                <a:moveTo>
                  <a:pt x="1210305" y="0"/>
                </a:moveTo>
                <a:lnTo>
                  <a:pt x="7308975" y="0"/>
                </a:lnTo>
                <a:lnTo>
                  <a:pt x="7308975" y="3364992"/>
                </a:lnTo>
                <a:lnTo>
                  <a:pt x="0" y="3364992"/>
                </a:lnTo>
                <a:lnTo>
                  <a:pt x="62981" y="3295722"/>
                </a:lnTo>
                <a:cubicBezTo>
                  <a:pt x="684692" y="2543371"/>
                  <a:pt x="1098874" y="1539884"/>
                  <a:pt x="1192705" y="421793"/>
                </a:cubicBezTo>
                <a:close/>
              </a:path>
            </a:pathLst>
          </a:custGeom>
        </p:spPr>
      </p:pic>
      <p:sp useBgFill="1">
        <p:nvSpPr>
          <p:cNvPr id="12" name="Freeform: Shape 11">
            <a:extLst>
              <a:ext uri="{FF2B5EF4-FFF2-40B4-BE49-F238E27FC236}">
                <a16:creationId xmlns:a16="http://schemas.microsoft.com/office/drawing/2014/main" id="{F04E4CBA-303B-48BD-8451-C2701CB0EE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1" cy="6858000"/>
          </a:xfrm>
          <a:custGeom>
            <a:avLst/>
            <a:gdLst>
              <a:gd name="connsiteX0" fmla="*/ 0 w 6096001"/>
              <a:gd name="connsiteY0" fmla="*/ 0 h 6858000"/>
              <a:gd name="connsiteX1" fmla="*/ 4883024 w 6096001"/>
              <a:gd name="connsiteY1" fmla="*/ 0 h 6858000"/>
              <a:gd name="connsiteX2" fmla="*/ 4946006 w 6096001"/>
              <a:gd name="connsiteY2" fmla="*/ 69271 h 6858000"/>
              <a:gd name="connsiteX3" fmla="*/ 6096001 w 6096001"/>
              <a:gd name="connsiteY3" fmla="*/ 3429000 h 6858000"/>
              <a:gd name="connsiteX4" fmla="*/ 4946006 w 6096001"/>
              <a:gd name="connsiteY4" fmla="*/ 6788730 h 6858000"/>
              <a:gd name="connsiteX5" fmla="*/ 4883024 w 6096001"/>
              <a:gd name="connsiteY5" fmla="*/ 6858000 h 6858000"/>
              <a:gd name="connsiteX6" fmla="*/ 0 w 609600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96001" h="6858000">
                <a:moveTo>
                  <a:pt x="0" y="0"/>
                </a:moveTo>
                <a:lnTo>
                  <a:pt x="4883024" y="0"/>
                </a:lnTo>
                <a:lnTo>
                  <a:pt x="4946006" y="69271"/>
                </a:lnTo>
                <a:cubicBezTo>
                  <a:pt x="5656532" y="929100"/>
                  <a:pt x="6096001" y="2116944"/>
                  <a:pt x="6096001" y="3429000"/>
                </a:cubicBezTo>
                <a:cubicBezTo>
                  <a:pt x="6096001" y="4741056"/>
                  <a:pt x="5656532" y="5928900"/>
                  <a:pt x="4946006" y="6788730"/>
                </a:cubicBezTo>
                <a:lnTo>
                  <a:pt x="4883024" y="6858000"/>
                </a:lnTo>
                <a:lnTo>
                  <a:pt x="0" y="6858000"/>
                </a:lnTo>
                <a:close/>
              </a:path>
            </a:pathLst>
          </a:custGeom>
          <a:ln w="9525">
            <a:solidFill>
              <a:srgbClr val="EFEFEF"/>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4" name="Freeform: Shape 13">
            <a:extLst>
              <a:ext uri="{FF2B5EF4-FFF2-40B4-BE49-F238E27FC236}">
                <a16:creationId xmlns:a16="http://schemas.microsoft.com/office/drawing/2014/main" id="{F6CA58B3-AFCC-4A40-9882-50D5080879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7332" cy="6858000"/>
          </a:xfrm>
          <a:custGeom>
            <a:avLst/>
            <a:gdLst>
              <a:gd name="connsiteX0" fmla="*/ 0 w 6087332"/>
              <a:gd name="connsiteY0" fmla="*/ 0 h 6858000"/>
              <a:gd name="connsiteX1" fmla="*/ 4874355 w 6087332"/>
              <a:gd name="connsiteY1" fmla="*/ 0 h 6858000"/>
              <a:gd name="connsiteX2" fmla="*/ 4937337 w 6087332"/>
              <a:gd name="connsiteY2" fmla="*/ 69271 h 6858000"/>
              <a:gd name="connsiteX3" fmla="*/ 6087332 w 6087332"/>
              <a:gd name="connsiteY3" fmla="*/ 3429000 h 6858000"/>
              <a:gd name="connsiteX4" fmla="*/ 4937337 w 6087332"/>
              <a:gd name="connsiteY4" fmla="*/ 6788730 h 6858000"/>
              <a:gd name="connsiteX5" fmla="*/ 4874355 w 6087332"/>
              <a:gd name="connsiteY5" fmla="*/ 6858000 h 6858000"/>
              <a:gd name="connsiteX6" fmla="*/ 0 w 608733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87332" h="6858000">
                <a:moveTo>
                  <a:pt x="0" y="0"/>
                </a:moveTo>
                <a:lnTo>
                  <a:pt x="4874355" y="0"/>
                </a:lnTo>
                <a:lnTo>
                  <a:pt x="4937337" y="69271"/>
                </a:lnTo>
                <a:cubicBezTo>
                  <a:pt x="5647863" y="929100"/>
                  <a:pt x="6087332" y="2116944"/>
                  <a:pt x="6087332" y="3429000"/>
                </a:cubicBezTo>
                <a:cubicBezTo>
                  <a:pt x="6087332" y="4741056"/>
                  <a:pt x="5647863" y="5928900"/>
                  <a:pt x="4937337" y="6788730"/>
                </a:cubicBezTo>
                <a:lnTo>
                  <a:pt x="4874355" y="6858000"/>
                </a:lnTo>
                <a:lnTo>
                  <a:pt x="0" y="685800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Title 1">
            <a:extLst>
              <a:ext uri="{FF2B5EF4-FFF2-40B4-BE49-F238E27FC236}">
                <a16:creationId xmlns:a16="http://schemas.microsoft.com/office/drawing/2014/main" id="{304FBC28-7289-8708-3C7A-AEA98A1CB5F5}"/>
              </a:ext>
            </a:extLst>
          </p:cNvPr>
          <p:cNvSpPr>
            <a:spLocks noGrp="1"/>
          </p:cNvSpPr>
          <p:nvPr>
            <p:ph type="title"/>
          </p:nvPr>
        </p:nvSpPr>
        <p:spPr>
          <a:xfrm>
            <a:off x="448056" y="859536"/>
            <a:ext cx="4832802" cy="1243584"/>
          </a:xfrm>
        </p:spPr>
        <p:txBody>
          <a:bodyPr>
            <a:normAutofit/>
          </a:bodyPr>
          <a:lstStyle/>
          <a:p>
            <a:r>
              <a:rPr lang="en-GB" sz="3400" b="1">
                <a:latin typeface="Calibri"/>
                <a:cs typeface="Calibri"/>
              </a:rPr>
              <a:t>Terrain Exploitation</a:t>
            </a:r>
            <a:endParaRPr lang="en-US" sz="3400" b="1">
              <a:cs typeface="Calibri Light"/>
            </a:endParaRPr>
          </a:p>
        </p:txBody>
      </p:sp>
      <p:sp>
        <p:nvSpPr>
          <p:cNvPr id="16" name="Rectangle 15">
            <a:extLst>
              <a:ext uri="{FF2B5EF4-FFF2-40B4-BE49-F238E27FC236}">
                <a16:creationId xmlns:a16="http://schemas.microsoft.com/office/drawing/2014/main" id="{75C56826-D4E5-42ED-8529-079651CB30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52144"/>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18" name="Rectangle 17">
            <a:extLst>
              <a:ext uri="{FF2B5EF4-FFF2-40B4-BE49-F238E27FC236}">
                <a16:creationId xmlns:a16="http://schemas.microsoft.com/office/drawing/2014/main" id="{82095FCE-EF05-4443-B97A-85DEE3A5CA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9544" y="2194560"/>
            <a:ext cx="4892040" cy="18288"/>
          </a:xfrm>
          <a:prstGeom prst="rect">
            <a:avLst/>
          </a:prstGeom>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0" name="Rectangle 19">
            <a:extLst>
              <a:ext uri="{FF2B5EF4-FFF2-40B4-BE49-F238E27FC236}">
                <a16:creationId xmlns:a16="http://schemas.microsoft.com/office/drawing/2014/main" id="{CA00AE6B-AA30-4CF8-BA6F-339B780AD7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9544" y="2194560"/>
            <a:ext cx="48920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772216CD-B45D-BFD7-3C96-D9F6EB402CE9}"/>
              </a:ext>
            </a:extLst>
          </p:cNvPr>
          <p:cNvSpPr>
            <a:spLocks noGrp="1"/>
          </p:cNvSpPr>
          <p:nvPr>
            <p:ph idx="1"/>
          </p:nvPr>
        </p:nvSpPr>
        <p:spPr>
          <a:xfrm>
            <a:off x="448056" y="2512611"/>
            <a:ext cx="4832803" cy="3664351"/>
          </a:xfrm>
        </p:spPr>
        <p:txBody>
          <a:bodyPr vert="horz" lIns="91440" tIns="45720" rIns="91440" bIns="45720" rtlCol="0" anchor="t">
            <a:normAutofit/>
          </a:bodyPr>
          <a:lstStyle/>
          <a:p>
            <a:r>
              <a:rPr lang="en-GB" sz="2000" dirty="0">
                <a:cs typeface="Calibri"/>
              </a:rPr>
              <a:t>Vietnamese Geography and Topography</a:t>
            </a:r>
            <a:endParaRPr lang="en-GB" sz="2000" dirty="0">
              <a:ea typeface="Calibri"/>
              <a:cs typeface="Calibri"/>
            </a:endParaRPr>
          </a:p>
          <a:p>
            <a:r>
              <a:rPr lang="en-GB" sz="2000" dirty="0">
                <a:cs typeface="Calibri"/>
              </a:rPr>
              <a:t>Concealment of activities</a:t>
            </a:r>
            <a:endParaRPr lang="en-GB" sz="2000" dirty="0">
              <a:ea typeface="Calibri"/>
              <a:cs typeface="Calibri"/>
            </a:endParaRPr>
          </a:p>
          <a:p>
            <a:r>
              <a:rPr lang="en-GB" sz="2000" dirty="0">
                <a:ea typeface="Calibri"/>
                <a:cs typeface="Calibri"/>
              </a:rPr>
              <a:t>"O divine art of subtlety and secrecy! Through you we learn to be invisible, through you inaudible; and hence we hold the enemy's fate in our hands." - Sun Tzu, The Art Of War</a:t>
            </a:r>
          </a:p>
          <a:p>
            <a:endParaRPr lang="en-GB" sz="2000" dirty="0">
              <a:ea typeface="Calibri"/>
              <a:cs typeface="Calibri"/>
            </a:endParaRPr>
          </a:p>
          <a:p>
            <a:endParaRPr lang="en-GB" sz="2000">
              <a:ea typeface="Calibri" panose="020F0502020204030204"/>
              <a:cs typeface="Calibri"/>
            </a:endParaRPr>
          </a:p>
        </p:txBody>
      </p:sp>
    </p:spTree>
    <p:extLst>
      <p:ext uri="{BB962C8B-B14F-4D97-AF65-F5344CB8AC3E}">
        <p14:creationId xmlns:p14="http://schemas.microsoft.com/office/powerpoint/2010/main" val="332157019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99F1FFA9-D672-408C-9220-ADEEC6ABD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AE86ADD-14A0-590F-999A-0C3CDF79DED2}"/>
              </a:ext>
            </a:extLst>
          </p:cNvPr>
          <p:cNvSpPr>
            <a:spLocks noGrp="1"/>
          </p:cNvSpPr>
          <p:nvPr>
            <p:ph type="title"/>
          </p:nvPr>
        </p:nvSpPr>
        <p:spPr>
          <a:xfrm>
            <a:off x="838201" y="365125"/>
            <a:ext cx="3816095" cy="1938076"/>
          </a:xfrm>
        </p:spPr>
        <p:txBody>
          <a:bodyPr>
            <a:normAutofit/>
          </a:bodyPr>
          <a:lstStyle/>
          <a:p>
            <a:r>
              <a:rPr lang="en-GB" b="1" dirty="0">
                <a:latin typeface="Calibri"/>
                <a:cs typeface="Calibri"/>
              </a:rPr>
              <a:t>Deception and Misdirection</a:t>
            </a:r>
            <a:endParaRPr lang="en-US" b="1" dirty="0">
              <a:cs typeface="Calibri Light"/>
            </a:endParaRPr>
          </a:p>
        </p:txBody>
      </p:sp>
      <p:sp>
        <p:nvSpPr>
          <p:cNvPr id="3" name="Content Placeholder 2">
            <a:extLst>
              <a:ext uri="{FF2B5EF4-FFF2-40B4-BE49-F238E27FC236}">
                <a16:creationId xmlns:a16="http://schemas.microsoft.com/office/drawing/2014/main" id="{C23829C4-A242-EE30-C906-534230E4EBCC}"/>
              </a:ext>
            </a:extLst>
          </p:cNvPr>
          <p:cNvSpPr>
            <a:spLocks noGrp="1"/>
          </p:cNvSpPr>
          <p:nvPr>
            <p:ph idx="1"/>
          </p:nvPr>
        </p:nvSpPr>
        <p:spPr>
          <a:xfrm>
            <a:off x="838201" y="2482589"/>
            <a:ext cx="3816096" cy="3694373"/>
          </a:xfrm>
        </p:spPr>
        <p:txBody>
          <a:bodyPr vert="horz" lIns="91440" tIns="45720" rIns="91440" bIns="45720" rtlCol="0">
            <a:normAutofit/>
          </a:bodyPr>
          <a:lstStyle/>
          <a:p>
            <a:r>
              <a:rPr lang="en-GB" sz="2000">
                <a:cs typeface="Calibri"/>
              </a:rPr>
              <a:t>Camouflage</a:t>
            </a:r>
          </a:p>
          <a:p>
            <a:r>
              <a:rPr lang="en-GB" sz="2000">
                <a:cs typeface="Calibri"/>
              </a:rPr>
              <a:t>Feigning attacks and lures</a:t>
            </a:r>
          </a:p>
          <a:p>
            <a:r>
              <a:rPr lang="en-GB" sz="2000">
                <a:cs typeface="Calibri"/>
              </a:rPr>
              <a:t>Ambush's</a:t>
            </a:r>
          </a:p>
          <a:p>
            <a:r>
              <a:rPr lang="en-GB" sz="2000">
                <a:cs typeface="Calibri"/>
              </a:rPr>
              <a:t>Misinformation</a:t>
            </a:r>
          </a:p>
          <a:p>
            <a:r>
              <a:rPr lang="en-GB" sz="2000">
                <a:cs typeface="Calibri"/>
              </a:rPr>
              <a:t>"Attack him when where he is unprepared, appear where you are not expected" Sun Tzu</a:t>
            </a:r>
          </a:p>
          <a:p>
            <a:endParaRPr lang="en-GB" sz="2000">
              <a:cs typeface="Calibri"/>
            </a:endParaRPr>
          </a:p>
          <a:p>
            <a:endParaRPr lang="en-GB" sz="2000">
              <a:cs typeface="Calibri"/>
            </a:endParaRPr>
          </a:p>
        </p:txBody>
      </p:sp>
      <p:pic>
        <p:nvPicPr>
          <p:cNvPr id="4" name="Picture 3" descr="A group of people in a field&#10;&#10;Description automatically generated">
            <a:extLst>
              <a:ext uri="{FF2B5EF4-FFF2-40B4-BE49-F238E27FC236}">
                <a16:creationId xmlns:a16="http://schemas.microsoft.com/office/drawing/2014/main" id="{BC8B2B90-12F1-2065-6781-30399D288A6B}"/>
              </a:ext>
            </a:extLst>
          </p:cNvPr>
          <p:cNvPicPr>
            <a:picLocks noChangeAspect="1"/>
          </p:cNvPicPr>
          <p:nvPr/>
        </p:nvPicPr>
        <p:blipFill rotWithShape="1">
          <a:blip r:embed="rId2"/>
          <a:srcRect t="15502" r="-1" b="2069"/>
          <a:stretch/>
        </p:blipFill>
        <p:spPr>
          <a:xfrm>
            <a:off x="4904316" y="-4"/>
            <a:ext cx="7287684" cy="3694372"/>
          </a:xfrm>
          <a:custGeom>
            <a:avLst/>
            <a:gdLst/>
            <a:ahLst/>
            <a:cxnLst/>
            <a:rect l="l" t="t" r="r" b="b"/>
            <a:pathLst>
              <a:path w="7287684" h="3694372">
                <a:moveTo>
                  <a:pt x="1047969" y="0"/>
                </a:moveTo>
                <a:lnTo>
                  <a:pt x="7287684" y="0"/>
                </a:lnTo>
                <a:lnTo>
                  <a:pt x="7287684" y="814388"/>
                </a:lnTo>
                <a:lnTo>
                  <a:pt x="7287684" y="3694372"/>
                </a:lnTo>
                <a:lnTo>
                  <a:pt x="471411" y="3694372"/>
                </a:lnTo>
                <a:lnTo>
                  <a:pt x="470992" y="3686621"/>
                </a:lnTo>
                <a:cubicBezTo>
                  <a:pt x="458999" y="3642419"/>
                  <a:pt x="427907" y="3602236"/>
                  <a:pt x="376383" y="3554015"/>
                </a:cubicBezTo>
                <a:cubicBezTo>
                  <a:pt x="315976" y="3500438"/>
                  <a:pt x="255568" y="3454003"/>
                  <a:pt x="170288" y="3407569"/>
                </a:cubicBezTo>
                <a:cubicBezTo>
                  <a:pt x="365723" y="3382565"/>
                  <a:pt x="163181" y="3296841"/>
                  <a:pt x="230695" y="3243263"/>
                </a:cubicBezTo>
                <a:cubicBezTo>
                  <a:pt x="369276" y="3221831"/>
                  <a:pt x="479431" y="3393282"/>
                  <a:pt x="667759" y="3343275"/>
                </a:cubicBezTo>
                <a:cubicBezTo>
                  <a:pt x="440344" y="3196828"/>
                  <a:pt x="184501" y="3150393"/>
                  <a:pt x="17493" y="2953940"/>
                </a:cubicBezTo>
                <a:cubicBezTo>
                  <a:pt x="56580" y="2911078"/>
                  <a:pt x="95667" y="2953940"/>
                  <a:pt x="127647" y="2936081"/>
                </a:cubicBezTo>
                <a:cubicBezTo>
                  <a:pt x="127647" y="2925365"/>
                  <a:pt x="500751" y="2993232"/>
                  <a:pt x="522071" y="2714625"/>
                </a:cubicBezTo>
                <a:cubicBezTo>
                  <a:pt x="529178" y="2714625"/>
                  <a:pt x="536285" y="2714625"/>
                  <a:pt x="543391" y="2703909"/>
                </a:cubicBezTo>
                <a:cubicBezTo>
                  <a:pt x="582478" y="2664619"/>
                  <a:pt x="546945" y="2571750"/>
                  <a:pt x="610905" y="2564606"/>
                </a:cubicBezTo>
                <a:cubicBezTo>
                  <a:pt x="681973" y="2557462"/>
                  <a:pt x="749487" y="2525315"/>
                  <a:pt x="824107" y="2543175"/>
                </a:cubicBezTo>
                <a:cubicBezTo>
                  <a:pt x="880961" y="2557462"/>
                  <a:pt x="941368" y="2575322"/>
                  <a:pt x="1001776" y="2575322"/>
                </a:cubicBezTo>
                <a:cubicBezTo>
                  <a:pt x="1065736" y="2575322"/>
                  <a:pt x="1154570" y="2696766"/>
                  <a:pt x="1193658" y="2536031"/>
                </a:cubicBezTo>
                <a:cubicBezTo>
                  <a:pt x="1193658" y="2528888"/>
                  <a:pt x="1303812" y="2546747"/>
                  <a:pt x="1364219" y="2553891"/>
                </a:cubicBezTo>
                <a:cubicBezTo>
                  <a:pt x="1413966" y="2561035"/>
                  <a:pt x="1474374" y="2593181"/>
                  <a:pt x="1509907" y="2528888"/>
                </a:cubicBezTo>
                <a:cubicBezTo>
                  <a:pt x="1527674" y="2489596"/>
                  <a:pt x="1442393" y="2418159"/>
                  <a:pt x="1367772" y="2411015"/>
                </a:cubicBezTo>
                <a:cubicBezTo>
                  <a:pt x="1300259" y="2403872"/>
                  <a:pt x="1232745" y="2396728"/>
                  <a:pt x="1168784" y="2411015"/>
                </a:cubicBezTo>
                <a:cubicBezTo>
                  <a:pt x="1090610" y="2428875"/>
                  <a:pt x="1047969" y="2400300"/>
                  <a:pt x="1026649" y="2336007"/>
                </a:cubicBezTo>
                <a:cubicBezTo>
                  <a:pt x="1001776" y="2268141"/>
                  <a:pt x="955582" y="2232422"/>
                  <a:pt x="891621" y="2200275"/>
                </a:cubicBezTo>
                <a:cubicBezTo>
                  <a:pt x="735273" y="2121694"/>
                  <a:pt x="586032" y="2028825"/>
                  <a:pt x="415470" y="1982390"/>
                </a:cubicBezTo>
                <a:cubicBezTo>
                  <a:pt x="383490" y="1975246"/>
                  <a:pt x="344403" y="1960959"/>
                  <a:pt x="330189" y="1900238"/>
                </a:cubicBezTo>
                <a:cubicBezTo>
                  <a:pt x="792127" y="1993106"/>
                  <a:pt x="1211424" y="2232422"/>
                  <a:pt x="1687576" y="2218135"/>
                </a:cubicBezTo>
                <a:cubicBezTo>
                  <a:pt x="1559654" y="2143125"/>
                  <a:pt x="1406860" y="2139554"/>
                  <a:pt x="1268278" y="2085975"/>
                </a:cubicBezTo>
                <a:cubicBezTo>
                  <a:pt x="1367772" y="2046685"/>
                  <a:pt x="1460160" y="2089547"/>
                  <a:pt x="1552548" y="2110978"/>
                </a:cubicBezTo>
                <a:cubicBezTo>
                  <a:pt x="1630722" y="2128837"/>
                  <a:pt x="1701789" y="2132410"/>
                  <a:pt x="1708896" y="2021681"/>
                </a:cubicBezTo>
                <a:cubicBezTo>
                  <a:pt x="1708896" y="2010965"/>
                  <a:pt x="1708896" y="2003821"/>
                  <a:pt x="1708896" y="1993106"/>
                </a:cubicBezTo>
                <a:cubicBezTo>
                  <a:pt x="1680469" y="1946672"/>
                  <a:pt x="1641382" y="1925240"/>
                  <a:pt x="1591635" y="1910953"/>
                </a:cubicBezTo>
                <a:cubicBezTo>
                  <a:pt x="1563208" y="1903809"/>
                  <a:pt x="1524121" y="1889522"/>
                  <a:pt x="1524121" y="1857375"/>
                </a:cubicBezTo>
                <a:cubicBezTo>
                  <a:pt x="1527674" y="1735931"/>
                  <a:pt x="1431733" y="1700212"/>
                  <a:pt x="1339346" y="1664493"/>
                </a:cubicBezTo>
                <a:cubicBezTo>
                  <a:pt x="1389093" y="1603772"/>
                  <a:pt x="1431733" y="1646635"/>
                  <a:pt x="1470820" y="1643062"/>
                </a:cubicBezTo>
                <a:cubicBezTo>
                  <a:pt x="1495694" y="1639491"/>
                  <a:pt x="1520567" y="1635919"/>
                  <a:pt x="1520567" y="1603772"/>
                </a:cubicBezTo>
                <a:cubicBezTo>
                  <a:pt x="1520567" y="1578769"/>
                  <a:pt x="1509907" y="1546622"/>
                  <a:pt x="1485034" y="1546622"/>
                </a:cubicBezTo>
                <a:cubicBezTo>
                  <a:pt x="1328686" y="1543050"/>
                  <a:pt x="1239851" y="1371600"/>
                  <a:pt x="1076396" y="1371600"/>
                </a:cubicBezTo>
                <a:cubicBezTo>
                  <a:pt x="976902" y="1371600"/>
                  <a:pt x="1126144" y="1275159"/>
                  <a:pt x="1044416" y="1235869"/>
                </a:cubicBezTo>
                <a:cubicBezTo>
                  <a:pt x="1026649" y="1225153"/>
                  <a:pt x="1094163" y="1210866"/>
                  <a:pt x="1122590" y="1214437"/>
                </a:cubicBezTo>
                <a:cubicBezTo>
                  <a:pt x="1151017" y="1218009"/>
                  <a:pt x="1175891" y="1243013"/>
                  <a:pt x="1211424" y="1225153"/>
                </a:cubicBezTo>
                <a:cubicBezTo>
                  <a:pt x="1229191" y="1160860"/>
                  <a:pt x="1182997" y="1135856"/>
                  <a:pt x="1140357" y="1117997"/>
                </a:cubicBezTo>
                <a:cubicBezTo>
                  <a:pt x="1047969" y="1075135"/>
                  <a:pt x="955582" y="1025129"/>
                  <a:pt x="852534" y="1010841"/>
                </a:cubicBezTo>
                <a:cubicBezTo>
                  <a:pt x="817001" y="1007269"/>
                  <a:pt x="795680" y="989409"/>
                  <a:pt x="799234" y="953690"/>
                </a:cubicBezTo>
                <a:cubicBezTo>
                  <a:pt x="806340" y="907256"/>
                  <a:pt x="841874" y="921544"/>
                  <a:pt x="870301" y="925115"/>
                </a:cubicBezTo>
                <a:cubicBezTo>
                  <a:pt x="888068" y="928688"/>
                  <a:pt x="905835" y="939403"/>
                  <a:pt x="923602" y="914400"/>
                </a:cubicBezTo>
                <a:cubicBezTo>
                  <a:pt x="611794" y="724198"/>
                  <a:pt x="409919" y="684684"/>
                  <a:pt x="132090" y="589415"/>
                </a:cubicBezTo>
                <a:lnTo>
                  <a:pt x="31922" y="552917"/>
                </a:lnTo>
                <a:lnTo>
                  <a:pt x="26859" y="541335"/>
                </a:lnTo>
                <a:cubicBezTo>
                  <a:pt x="20137" y="534929"/>
                  <a:pt x="8953" y="532232"/>
                  <a:pt x="0" y="527681"/>
                </a:cubicBezTo>
                <a:cubicBezTo>
                  <a:pt x="5969" y="516305"/>
                  <a:pt x="7617" y="502963"/>
                  <a:pt x="17905" y="493550"/>
                </a:cubicBezTo>
                <a:cubicBezTo>
                  <a:pt x="23947" y="488022"/>
                  <a:pt x="35344" y="487159"/>
                  <a:pt x="44763" y="486724"/>
                </a:cubicBezTo>
                <a:lnTo>
                  <a:pt x="165722" y="483650"/>
                </a:lnTo>
                <a:lnTo>
                  <a:pt x="193385" y="498723"/>
                </a:lnTo>
                <a:cubicBezTo>
                  <a:pt x="210263" y="511671"/>
                  <a:pt x="227142" y="525066"/>
                  <a:pt x="315976" y="535781"/>
                </a:cubicBezTo>
                <a:cubicBezTo>
                  <a:pt x="401257" y="546497"/>
                  <a:pt x="479431" y="582216"/>
                  <a:pt x="575372" y="525066"/>
                </a:cubicBezTo>
                <a:cubicBezTo>
                  <a:pt x="639332" y="485775"/>
                  <a:pt x="742380" y="528637"/>
                  <a:pt x="820554" y="560785"/>
                </a:cubicBezTo>
                <a:cubicBezTo>
                  <a:pt x="884515" y="589360"/>
                  <a:pt x="948475" y="596503"/>
                  <a:pt x="1033756" y="560785"/>
                </a:cubicBezTo>
                <a:cubicBezTo>
                  <a:pt x="955582" y="539354"/>
                  <a:pt x="895175" y="521494"/>
                  <a:pt x="834767" y="507206"/>
                </a:cubicBezTo>
                <a:cubicBezTo>
                  <a:pt x="785020" y="496491"/>
                  <a:pt x="756593" y="471488"/>
                  <a:pt x="760147" y="417909"/>
                </a:cubicBezTo>
                <a:cubicBezTo>
                  <a:pt x="760147" y="389334"/>
                  <a:pt x="749487" y="350044"/>
                  <a:pt x="785020" y="335757"/>
                </a:cubicBezTo>
                <a:cubicBezTo>
                  <a:pt x="813447" y="321469"/>
                  <a:pt x="852534" y="335757"/>
                  <a:pt x="866748" y="360759"/>
                </a:cubicBezTo>
                <a:cubicBezTo>
                  <a:pt x="884515" y="407194"/>
                  <a:pt x="902281" y="450056"/>
                  <a:pt x="962689" y="453629"/>
                </a:cubicBezTo>
                <a:cubicBezTo>
                  <a:pt x="1044416" y="460771"/>
                  <a:pt x="998222" y="432197"/>
                  <a:pt x="984009" y="396478"/>
                </a:cubicBezTo>
                <a:cubicBezTo>
                  <a:pt x="969795" y="357188"/>
                  <a:pt x="1012436" y="346472"/>
                  <a:pt x="1040863" y="353615"/>
                </a:cubicBezTo>
                <a:cubicBezTo>
                  <a:pt x="1147464" y="385763"/>
                  <a:pt x="1257618" y="328613"/>
                  <a:pt x="1367772" y="375047"/>
                </a:cubicBezTo>
                <a:cubicBezTo>
                  <a:pt x="1339346" y="260747"/>
                  <a:pt x="1278938" y="210741"/>
                  <a:pt x="1151017" y="192881"/>
                </a:cubicBezTo>
                <a:cubicBezTo>
                  <a:pt x="1104823" y="189310"/>
                  <a:pt x="1055076" y="196453"/>
                  <a:pt x="1012436" y="164306"/>
                </a:cubicBezTo>
                <a:cubicBezTo>
                  <a:pt x="987562" y="146447"/>
                  <a:pt x="962689" y="125016"/>
                  <a:pt x="980456" y="89297"/>
                </a:cubicBezTo>
                <a:cubicBezTo>
                  <a:pt x="991116" y="64294"/>
                  <a:pt x="1019542" y="64294"/>
                  <a:pt x="1044416" y="71437"/>
                </a:cubicBezTo>
                <a:cubicBezTo>
                  <a:pt x="1147464" y="110728"/>
                  <a:pt x="1257618" y="121444"/>
                  <a:pt x="1364219" y="135731"/>
                </a:cubicBezTo>
                <a:cubicBezTo>
                  <a:pt x="1381986" y="139303"/>
                  <a:pt x="1399753" y="146447"/>
                  <a:pt x="1417520" y="110728"/>
                </a:cubicBezTo>
                <a:cubicBezTo>
                  <a:pt x="1293152" y="78581"/>
                  <a:pt x="1172337" y="35719"/>
                  <a:pt x="1047969" y="0"/>
                </a:cubicBezTo>
                <a:close/>
              </a:path>
            </a:pathLst>
          </a:custGeom>
        </p:spPr>
      </p:pic>
      <p:pic>
        <p:nvPicPr>
          <p:cNvPr id="5" name="Picture 4" descr="A group of soldiers in the grass&#10;&#10;Description automatically generated">
            <a:extLst>
              <a:ext uri="{FF2B5EF4-FFF2-40B4-BE49-F238E27FC236}">
                <a16:creationId xmlns:a16="http://schemas.microsoft.com/office/drawing/2014/main" id="{FE060614-A5FF-1853-1095-C80A15B4F565}"/>
              </a:ext>
            </a:extLst>
          </p:cNvPr>
          <p:cNvPicPr>
            <a:picLocks noChangeAspect="1"/>
          </p:cNvPicPr>
          <p:nvPr/>
        </p:nvPicPr>
        <p:blipFill rotWithShape="1">
          <a:blip r:embed="rId3"/>
          <a:srcRect t="14850" b="24581"/>
          <a:stretch/>
        </p:blipFill>
        <p:spPr>
          <a:xfrm>
            <a:off x="4726728" y="3802961"/>
            <a:ext cx="7472381" cy="3055043"/>
          </a:xfrm>
          <a:custGeom>
            <a:avLst/>
            <a:gdLst/>
            <a:ahLst/>
            <a:cxnLst/>
            <a:rect l="l" t="t" r="r" b="b"/>
            <a:pathLst>
              <a:path w="7472381" h="3055043">
                <a:moveTo>
                  <a:pt x="638975" y="0"/>
                </a:moveTo>
                <a:lnTo>
                  <a:pt x="7472381" y="0"/>
                </a:lnTo>
                <a:lnTo>
                  <a:pt x="7472381" y="2579984"/>
                </a:lnTo>
                <a:lnTo>
                  <a:pt x="7472381" y="3055043"/>
                </a:lnTo>
                <a:lnTo>
                  <a:pt x="6992676" y="3055043"/>
                </a:lnTo>
                <a:lnTo>
                  <a:pt x="1946893" y="3055043"/>
                </a:lnTo>
                <a:cubicBezTo>
                  <a:pt x="1801205" y="2983605"/>
                  <a:pt x="1662624" y="2897880"/>
                  <a:pt x="1506276" y="2855018"/>
                </a:cubicBezTo>
                <a:cubicBezTo>
                  <a:pt x="1399675" y="2826443"/>
                  <a:pt x="1296627" y="2776437"/>
                  <a:pt x="1314394" y="2626417"/>
                </a:cubicBezTo>
                <a:cubicBezTo>
                  <a:pt x="1317947" y="2583555"/>
                  <a:pt x="1289520" y="2551409"/>
                  <a:pt x="1246880" y="2562124"/>
                </a:cubicBezTo>
                <a:cubicBezTo>
                  <a:pt x="1165153" y="2583555"/>
                  <a:pt x="1126065" y="2522833"/>
                  <a:pt x="1079872" y="2476399"/>
                </a:cubicBezTo>
                <a:cubicBezTo>
                  <a:pt x="998144" y="2394247"/>
                  <a:pt x="919970" y="2308520"/>
                  <a:pt x="788495" y="2294233"/>
                </a:cubicBezTo>
                <a:cubicBezTo>
                  <a:pt x="813369" y="2229939"/>
                  <a:pt x="856009" y="2237083"/>
                  <a:pt x="895097" y="2251371"/>
                </a:cubicBezTo>
                <a:cubicBezTo>
                  <a:pt x="998144" y="2287090"/>
                  <a:pt x="1101192" y="2326380"/>
                  <a:pt x="1204239" y="2362099"/>
                </a:cubicBezTo>
                <a:cubicBezTo>
                  <a:pt x="1271754" y="2383530"/>
                  <a:pt x="1339267" y="2415677"/>
                  <a:pt x="1428102" y="2390674"/>
                </a:cubicBezTo>
                <a:cubicBezTo>
                  <a:pt x="1349928" y="2262087"/>
                  <a:pt x="1218453" y="2237083"/>
                  <a:pt x="1111852" y="2197793"/>
                </a:cubicBezTo>
                <a:cubicBezTo>
                  <a:pt x="980377" y="2147787"/>
                  <a:pt x="902203" y="2054918"/>
                  <a:pt x="806262" y="1947762"/>
                </a:cubicBezTo>
                <a:cubicBezTo>
                  <a:pt x="902203" y="1919187"/>
                  <a:pt x="962610" y="1997768"/>
                  <a:pt x="1040785" y="1994196"/>
                </a:cubicBezTo>
                <a:cubicBezTo>
                  <a:pt x="1044338" y="1983480"/>
                  <a:pt x="1051445" y="1962049"/>
                  <a:pt x="1051445" y="1962049"/>
                </a:cubicBezTo>
                <a:cubicBezTo>
                  <a:pt x="923523" y="1904899"/>
                  <a:pt x="866670" y="1797743"/>
                  <a:pt x="845349" y="1665583"/>
                </a:cubicBezTo>
                <a:cubicBezTo>
                  <a:pt x="838243" y="1597718"/>
                  <a:pt x="792049" y="1576287"/>
                  <a:pt x="745855" y="1544140"/>
                </a:cubicBezTo>
                <a:cubicBezTo>
                  <a:pt x="589507" y="1433411"/>
                  <a:pt x="422499" y="1333399"/>
                  <a:pt x="291024" y="1183381"/>
                </a:cubicBezTo>
                <a:cubicBezTo>
                  <a:pt x="443819" y="1201239"/>
                  <a:pt x="564633" y="1301252"/>
                  <a:pt x="724535" y="1344115"/>
                </a:cubicBezTo>
                <a:cubicBezTo>
                  <a:pt x="596614" y="1179808"/>
                  <a:pt x="429605" y="1094083"/>
                  <a:pt x="276811" y="994071"/>
                </a:cubicBezTo>
                <a:cubicBezTo>
                  <a:pt x="205743" y="947637"/>
                  <a:pt x="141783" y="890486"/>
                  <a:pt x="60055" y="865484"/>
                </a:cubicBezTo>
                <a:cubicBezTo>
                  <a:pt x="31628" y="858340"/>
                  <a:pt x="-18119" y="840481"/>
                  <a:pt x="6755" y="790474"/>
                </a:cubicBezTo>
                <a:cubicBezTo>
                  <a:pt x="28075" y="747612"/>
                  <a:pt x="67162" y="761900"/>
                  <a:pt x="102696" y="772614"/>
                </a:cubicBezTo>
                <a:cubicBezTo>
                  <a:pt x="187976" y="801190"/>
                  <a:pt x="280364" y="801190"/>
                  <a:pt x="397625" y="801190"/>
                </a:cubicBezTo>
                <a:cubicBezTo>
                  <a:pt x="298131" y="665458"/>
                  <a:pt x="116909" y="708321"/>
                  <a:pt x="31628" y="565446"/>
                </a:cubicBezTo>
                <a:cubicBezTo>
                  <a:pt x="138229" y="540444"/>
                  <a:pt x="219957" y="590450"/>
                  <a:pt x="305237" y="601165"/>
                </a:cubicBezTo>
                <a:cubicBezTo>
                  <a:pt x="383412" y="611881"/>
                  <a:pt x="401178" y="586877"/>
                  <a:pt x="383412" y="508296"/>
                </a:cubicBezTo>
                <a:cubicBezTo>
                  <a:pt x="354985" y="386853"/>
                  <a:pt x="397625" y="326130"/>
                  <a:pt x="511333" y="358278"/>
                </a:cubicBezTo>
                <a:cubicBezTo>
                  <a:pt x="617934" y="390424"/>
                  <a:pt x="628594" y="343990"/>
                  <a:pt x="600167" y="276124"/>
                </a:cubicBezTo>
                <a:cubicBezTo>
                  <a:pt x="557527" y="176112"/>
                  <a:pt x="603720" y="97531"/>
                  <a:pt x="635701" y="11805"/>
                </a:cubicBezTo>
                <a:close/>
              </a:path>
            </a:pathLst>
          </a:custGeom>
        </p:spPr>
      </p:pic>
    </p:spTree>
    <p:extLst>
      <p:ext uri="{BB962C8B-B14F-4D97-AF65-F5344CB8AC3E}">
        <p14:creationId xmlns:p14="http://schemas.microsoft.com/office/powerpoint/2010/main" val="306699285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7F72BCA-EE24-40BE-9ECA-E10C9BA55F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4F13887-14F4-5223-6832-6241631E08F1}"/>
              </a:ext>
            </a:extLst>
          </p:cNvPr>
          <p:cNvSpPr>
            <a:spLocks noGrp="1"/>
          </p:cNvSpPr>
          <p:nvPr>
            <p:ph type="title"/>
          </p:nvPr>
        </p:nvSpPr>
        <p:spPr>
          <a:xfrm>
            <a:off x="6775703" y="566928"/>
            <a:ext cx="4578337" cy="1161288"/>
          </a:xfrm>
        </p:spPr>
        <p:txBody>
          <a:bodyPr anchor="b">
            <a:normAutofit/>
          </a:bodyPr>
          <a:lstStyle/>
          <a:p>
            <a:r>
              <a:rPr lang="en-GB" b="1" dirty="0">
                <a:cs typeface="Calibri Light"/>
              </a:rPr>
              <a:t>Spies</a:t>
            </a:r>
            <a:endParaRPr lang="en-GB" b="1" dirty="0"/>
          </a:p>
        </p:txBody>
      </p:sp>
      <p:pic>
        <p:nvPicPr>
          <p:cNvPr id="4" name="Picture 3" descr="A person wearing a hat and coat&#10;&#10;Description automatically generated">
            <a:extLst>
              <a:ext uri="{FF2B5EF4-FFF2-40B4-BE49-F238E27FC236}">
                <a16:creationId xmlns:a16="http://schemas.microsoft.com/office/drawing/2014/main" id="{5D58BFCC-F9DE-3627-7EBF-F59C41EE6C7E}"/>
              </a:ext>
            </a:extLst>
          </p:cNvPr>
          <p:cNvPicPr>
            <a:picLocks noChangeAspect="1"/>
          </p:cNvPicPr>
          <p:nvPr/>
        </p:nvPicPr>
        <p:blipFill rotWithShape="1">
          <a:blip r:embed="rId2"/>
          <a:srcRect l="18913" r="20273"/>
          <a:stretch/>
        </p:blipFill>
        <p:spPr>
          <a:xfrm>
            <a:off x="838199" y="566928"/>
            <a:ext cx="5157216" cy="5285232"/>
          </a:xfrm>
          <a:prstGeom prst="rect">
            <a:avLst/>
          </a:prstGeom>
        </p:spPr>
      </p:pic>
      <p:sp>
        <p:nvSpPr>
          <p:cNvPr id="3" name="Content Placeholder 2">
            <a:extLst>
              <a:ext uri="{FF2B5EF4-FFF2-40B4-BE49-F238E27FC236}">
                <a16:creationId xmlns:a16="http://schemas.microsoft.com/office/drawing/2014/main" id="{610D16E8-C233-1C31-5A14-BE061A00936A}"/>
              </a:ext>
            </a:extLst>
          </p:cNvPr>
          <p:cNvSpPr>
            <a:spLocks noGrp="1"/>
          </p:cNvSpPr>
          <p:nvPr>
            <p:ph idx="1"/>
          </p:nvPr>
        </p:nvSpPr>
        <p:spPr>
          <a:xfrm>
            <a:off x="6775704" y="2057400"/>
            <a:ext cx="4572000" cy="3776472"/>
          </a:xfrm>
        </p:spPr>
        <p:txBody>
          <a:bodyPr vert="horz" lIns="91440" tIns="45720" rIns="91440" bIns="45720" rtlCol="0">
            <a:normAutofit/>
          </a:bodyPr>
          <a:lstStyle/>
          <a:p>
            <a:r>
              <a:rPr lang="en-GB" sz="1800">
                <a:ea typeface="+mn-lt"/>
                <a:cs typeface="+mn-lt"/>
              </a:rPr>
              <a:t>"Spies are a key element in warfare. On them depends an army’s every move". Sun Tzu, The Art Of War</a:t>
            </a:r>
          </a:p>
          <a:p>
            <a:r>
              <a:rPr lang="en-GB" sz="1800">
                <a:ea typeface="+mn-lt"/>
                <a:cs typeface="+mn-lt"/>
              </a:rPr>
              <a:t>five types of spies:</a:t>
            </a:r>
            <a:endParaRPr lang="en-GB" sz="1800">
              <a:cs typeface="Calibri" panose="020F0502020204030204"/>
            </a:endParaRPr>
          </a:p>
          <a:p>
            <a:r>
              <a:rPr lang="en-GB" sz="1800">
                <a:ea typeface="+mn-lt"/>
                <a:cs typeface="+mn-lt"/>
              </a:rPr>
              <a:t>Local</a:t>
            </a:r>
          </a:p>
          <a:p>
            <a:r>
              <a:rPr lang="en-GB" sz="1800">
                <a:ea typeface="+mn-lt"/>
                <a:cs typeface="+mn-lt"/>
              </a:rPr>
              <a:t>Internal</a:t>
            </a:r>
          </a:p>
          <a:p>
            <a:r>
              <a:rPr lang="en-GB" sz="1800">
                <a:ea typeface="+mn-lt"/>
                <a:cs typeface="+mn-lt"/>
              </a:rPr>
              <a:t>Double </a:t>
            </a:r>
          </a:p>
          <a:p>
            <a:r>
              <a:rPr lang="en-GB" sz="1800">
                <a:ea typeface="+mn-lt"/>
                <a:cs typeface="+mn-lt"/>
              </a:rPr>
              <a:t>Dead</a:t>
            </a:r>
          </a:p>
          <a:p>
            <a:r>
              <a:rPr lang="en-GB" sz="1800">
                <a:ea typeface="+mn-lt"/>
                <a:cs typeface="+mn-lt"/>
              </a:rPr>
              <a:t>Live</a:t>
            </a:r>
            <a:endParaRPr lang="en-GB" sz="1800">
              <a:cs typeface="Calibri"/>
            </a:endParaRPr>
          </a:p>
        </p:txBody>
      </p:sp>
      <p:sp>
        <p:nvSpPr>
          <p:cNvPr id="11" name="Rectangle 10">
            <a:extLst>
              <a:ext uri="{FF2B5EF4-FFF2-40B4-BE49-F238E27FC236}">
                <a16:creationId xmlns:a16="http://schemas.microsoft.com/office/drawing/2014/main" id="{6B3C4597-DD46-4BFC-B999-C52879B95B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1248" y="6112341"/>
            <a:ext cx="10506456"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3" name="Rectangle 12">
            <a:extLst>
              <a:ext uri="{FF2B5EF4-FFF2-40B4-BE49-F238E27FC236}">
                <a16:creationId xmlns:a16="http://schemas.microsoft.com/office/drawing/2014/main" id="{632B59AC-0160-4F1D-934F-B7D8B6AE44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9034272" y="3817404"/>
            <a:ext cx="54864" cy="4572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Tree>
    <p:extLst>
      <p:ext uri="{BB962C8B-B14F-4D97-AF65-F5344CB8AC3E}">
        <p14:creationId xmlns:p14="http://schemas.microsoft.com/office/powerpoint/2010/main" val="254760983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231BF440-39FA-4087-84CC-2EEC0BBDAF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person holding a flag&#10;&#10;Description automatically generated">
            <a:extLst>
              <a:ext uri="{FF2B5EF4-FFF2-40B4-BE49-F238E27FC236}">
                <a16:creationId xmlns:a16="http://schemas.microsoft.com/office/drawing/2014/main" id="{F33D87EA-C52D-306C-EE48-15FD85357ABF}"/>
              </a:ext>
            </a:extLst>
          </p:cNvPr>
          <p:cNvPicPr>
            <a:picLocks noChangeAspect="1"/>
          </p:cNvPicPr>
          <p:nvPr/>
        </p:nvPicPr>
        <p:blipFill rotWithShape="1">
          <a:blip r:embed="rId2"/>
          <a:srcRect t="28003" r="-1" b="40000"/>
          <a:stretch/>
        </p:blipFill>
        <p:spPr>
          <a:xfrm>
            <a:off x="4883025" y="10"/>
            <a:ext cx="7308975" cy="3364982"/>
          </a:xfrm>
          <a:custGeom>
            <a:avLst/>
            <a:gdLst/>
            <a:ahLst/>
            <a:cxnLst/>
            <a:rect l="l" t="t" r="r" b="b"/>
            <a:pathLst>
              <a:path w="7308975" h="3364992">
                <a:moveTo>
                  <a:pt x="0" y="0"/>
                </a:moveTo>
                <a:lnTo>
                  <a:pt x="7308975" y="0"/>
                </a:lnTo>
                <a:lnTo>
                  <a:pt x="7308975" y="3364992"/>
                </a:lnTo>
                <a:lnTo>
                  <a:pt x="1210305" y="3364992"/>
                </a:lnTo>
                <a:lnTo>
                  <a:pt x="1192705" y="2943200"/>
                </a:lnTo>
                <a:cubicBezTo>
                  <a:pt x="1098874" y="1825108"/>
                  <a:pt x="684692" y="821621"/>
                  <a:pt x="62981" y="69271"/>
                </a:cubicBezTo>
                <a:close/>
              </a:path>
            </a:pathLst>
          </a:custGeom>
        </p:spPr>
      </p:pic>
      <p:pic>
        <p:nvPicPr>
          <p:cNvPr id="5" name="Picture 4" descr="A group of men in uniform&#10;&#10;Description automatically generated">
            <a:extLst>
              <a:ext uri="{FF2B5EF4-FFF2-40B4-BE49-F238E27FC236}">
                <a16:creationId xmlns:a16="http://schemas.microsoft.com/office/drawing/2014/main" id="{E6769133-0FA1-5D86-8483-BBB5498ABBEC}"/>
              </a:ext>
            </a:extLst>
          </p:cNvPr>
          <p:cNvPicPr>
            <a:picLocks noChangeAspect="1"/>
          </p:cNvPicPr>
          <p:nvPr/>
        </p:nvPicPr>
        <p:blipFill rotWithShape="1">
          <a:blip r:embed="rId3"/>
          <a:srcRect t="4675" r="-2" b="-2"/>
          <a:stretch/>
        </p:blipFill>
        <p:spPr>
          <a:xfrm>
            <a:off x="4883025" y="3493008"/>
            <a:ext cx="7308975" cy="3364992"/>
          </a:xfrm>
          <a:custGeom>
            <a:avLst/>
            <a:gdLst/>
            <a:ahLst/>
            <a:cxnLst/>
            <a:rect l="l" t="t" r="r" b="b"/>
            <a:pathLst>
              <a:path w="7308975" h="3364992">
                <a:moveTo>
                  <a:pt x="1210305" y="0"/>
                </a:moveTo>
                <a:lnTo>
                  <a:pt x="7308975" y="0"/>
                </a:lnTo>
                <a:lnTo>
                  <a:pt x="7308975" y="3364992"/>
                </a:lnTo>
                <a:lnTo>
                  <a:pt x="0" y="3364992"/>
                </a:lnTo>
                <a:lnTo>
                  <a:pt x="62981" y="3295722"/>
                </a:lnTo>
                <a:cubicBezTo>
                  <a:pt x="684692" y="2543371"/>
                  <a:pt x="1098874" y="1539884"/>
                  <a:pt x="1192705" y="421793"/>
                </a:cubicBezTo>
                <a:close/>
              </a:path>
            </a:pathLst>
          </a:custGeom>
        </p:spPr>
      </p:pic>
      <p:sp useBgFill="1">
        <p:nvSpPr>
          <p:cNvPr id="25" name="Freeform: Shape 11">
            <a:extLst>
              <a:ext uri="{FF2B5EF4-FFF2-40B4-BE49-F238E27FC236}">
                <a16:creationId xmlns:a16="http://schemas.microsoft.com/office/drawing/2014/main" id="{F04E4CBA-303B-48BD-8451-C2701CB0EE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1" cy="6858000"/>
          </a:xfrm>
          <a:custGeom>
            <a:avLst/>
            <a:gdLst>
              <a:gd name="connsiteX0" fmla="*/ 0 w 6096001"/>
              <a:gd name="connsiteY0" fmla="*/ 0 h 6858000"/>
              <a:gd name="connsiteX1" fmla="*/ 4883024 w 6096001"/>
              <a:gd name="connsiteY1" fmla="*/ 0 h 6858000"/>
              <a:gd name="connsiteX2" fmla="*/ 4946006 w 6096001"/>
              <a:gd name="connsiteY2" fmla="*/ 69271 h 6858000"/>
              <a:gd name="connsiteX3" fmla="*/ 6096001 w 6096001"/>
              <a:gd name="connsiteY3" fmla="*/ 3429000 h 6858000"/>
              <a:gd name="connsiteX4" fmla="*/ 4946006 w 6096001"/>
              <a:gd name="connsiteY4" fmla="*/ 6788730 h 6858000"/>
              <a:gd name="connsiteX5" fmla="*/ 4883024 w 6096001"/>
              <a:gd name="connsiteY5" fmla="*/ 6858000 h 6858000"/>
              <a:gd name="connsiteX6" fmla="*/ 0 w 609600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96001" h="6858000">
                <a:moveTo>
                  <a:pt x="0" y="0"/>
                </a:moveTo>
                <a:lnTo>
                  <a:pt x="4883024" y="0"/>
                </a:lnTo>
                <a:lnTo>
                  <a:pt x="4946006" y="69271"/>
                </a:lnTo>
                <a:cubicBezTo>
                  <a:pt x="5656532" y="929100"/>
                  <a:pt x="6096001" y="2116944"/>
                  <a:pt x="6096001" y="3429000"/>
                </a:cubicBezTo>
                <a:cubicBezTo>
                  <a:pt x="6096001" y="4741056"/>
                  <a:pt x="5656532" y="5928900"/>
                  <a:pt x="4946006" y="6788730"/>
                </a:cubicBezTo>
                <a:lnTo>
                  <a:pt x="4883024" y="6858000"/>
                </a:lnTo>
                <a:lnTo>
                  <a:pt x="0" y="6858000"/>
                </a:lnTo>
                <a:close/>
              </a:path>
            </a:pathLst>
          </a:custGeom>
          <a:ln w="9525">
            <a:solidFill>
              <a:srgbClr val="EFEFEF"/>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26" name="Freeform: Shape 13">
            <a:extLst>
              <a:ext uri="{FF2B5EF4-FFF2-40B4-BE49-F238E27FC236}">
                <a16:creationId xmlns:a16="http://schemas.microsoft.com/office/drawing/2014/main" id="{F6CA58B3-AFCC-4A40-9882-50D5080879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7332" cy="6858000"/>
          </a:xfrm>
          <a:custGeom>
            <a:avLst/>
            <a:gdLst>
              <a:gd name="connsiteX0" fmla="*/ 0 w 6087332"/>
              <a:gd name="connsiteY0" fmla="*/ 0 h 6858000"/>
              <a:gd name="connsiteX1" fmla="*/ 4874355 w 6087332"/>
              <a:gd name="connsiteY1" fmla="*/ 0 h 6858000"/>
              <a:gd name="connsiteX2" fmla="*/ 4937337 w 6087332"/>
              <a:gd name="connsiteY2" fmla="*/ 69271 h 6858000"/>
              <a:gd name="connsiteX3" fmla="*/ 6087332 w 6087332"/>
              <a:gd name="connsiteY3" fmla="*/ 3429000 h 6858000"/>
              <a:gd name="connsiteX4" fmla="*/ 4937337 w 6087332"/>
              <a:gd name="connsiteY4" fmla="*/ 6788730 h 6858000"/>
              <a:gd name="connsiteX5" fmla="*/ 4874355 w 6087332"/>
              <a:gd name="connsiteY5" fmla="*/ 6858000 h 6858000"/>
              <a:gd name="connsiteX6" fmla="*/ 0 w 608733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87332" h="6858000">
                <a:moveTo>
                  <a:pt x="0" y="0"/>
                </a:moveTo>
                <a:lnTo>
                  <a:pt x="4874355" y="0"/>
                </a:lnTo>
                <a:lnTo>
                  <a:pt x="4937337" y="69271"/>
                </a:lnTo>
                <a:cubicBezTo>
                  <a:pt x="5647863" y="929100"/>
                  <a:pt x="6087332" y="2116944"/>
                  <a:pt x="6087332" y="3429000"/>
                </a:cubicBezTo>
                <a:cubicBezTo>
                  <a:pt x="6087332" y="4741056"/>
                  <a:pt x="5647863" y="5928900"/>
                  <a:pt x="4937337" y="6788730"/>
                </a:cubicBezTo>
                <a:lnTo>
                  <a:pt x="4874355" y="6858000"/>
                </a:lnTo>
                <a:lnTo>
                  <a:pt x="0" y="685800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Title 1">
            <a:extLst>
              <a:ext uri="{FF2B5EF4-FFF2-40B4-BE49-F238E27FC236}">
                <a16:creationId xmlns:a16="http://schemas.microsoft.com/office/drawing/2014/main" id="{8DDD7656-10E0-894D-CF16-B85F6F2585FC}"/>
              </a:ext>
            </a:extLst>
          </p:cNvPr>
          <p:cNvSpPr>
            <a:spLocks noGrp="1"/>
          </p:cNvSpPr>
          <p:nvPr>
            <p:ph type="title"/>
          </p:nvPr>
        </p:nvSpPr>
        <p:spPr>
          <a:xfrm>
            <a:off x="448056" y="859536"/>
            <a:ext cx="4832802" cy="1243584"/>
          </a:xfrm>
        </p:spPr>
        <p:txBody>
          <a:bodyPr>
            <a:normAutofit/>
          </a:bodyPr>
          <a:lstStyle/>
          <a:p>
            <a:pPr>
              <a:spcBef>
                <a:spcPts val="1000"/>
              </a:spcBef>
            </a:pPr>
            <a:r>
              <a:rPr lang="en-GB" sz="3400" b="1">
                <a:latin typeface="Calibri"/>
                <a:cs typeface="Calibri"/>
              </a:rPr>
              <a:t>Psychological Warfare</a:t>
            </a:r>
            <a:endParaRPr lang="en-US" sz="3400" b="1">
              <a:latin typeface="Calibri"/>
              <a:cs typeface="Calibri"/>
            </a:endParaRPr>
          </a:p>
          <a:p>
            <a:endParaRPr lang="en-GB" sz="3400">
              <a:cs typeface="Calibri Light"/>
            </a:endParaRPr>
          </a:p>
        </p:txBody>
      </p:sp>
      <p:sp>
        <p:nvSpPr>
          <p:cNvPr id="27" name="Rectangle 26">
            <a:extLst>
              <a:ext uri="{FF2B5EF4-FFF2-40B4-BE49-F238E27FC236}">
                <a16:creationId xmlns:a16="http://schemas.microsoft.com/office/drawing/2014/main" id="{75C56826-D4E5-42ED-8529-079651CB30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52144"/>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28" name="Rectangle 27">
            <a:extLst>
              <a:ext uri="{FF2B5EF4-FFF2-40B4-BE49-F238E27FC236}">
                <a16:creationId xmlns:a16="http://schemas.microsoft.com/office/drawing/2014/main" id="{82095FCE-EF05-4443-B97A-85DEE3A5CA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9544" y="2194560"/>
            <a:ext cx="4892040" cy="18288"/>
          </a:xfrm>
          <a:prstGeom prst="rect">
            <a:avLst/>
          </a:prstGeom>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9" name="Rectangle 28">
            <a:extLst>
              <a:ext uri="{FF2B5EF4-FFF2-40B4-BE49-F238E27FC236}">
                <a16:creationId xmlns:a16="http://schemas.microsoft.com/office/drawing/2014/main" id="{CA00AE6B-AA30-4CF8-BA6F-339B780AD7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9544" y="2194560"/>
            <a:ext cx="48920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930D0ECC-6B63-D257-969A-85BDEDA62A8C}"/>
              </a:ext>
            </a:extLst>
          </p:cNvPr>
          <p:cNvSpPr>
            <a:spLocks noGrp="1"/>
          </p:cNvSpPr>
          <p:nvPr>
            <p:ph idx="1"/>
          </p:nvPr>
        </p:nvSpPr>
        <p:spPr>
          <a:xfrm>
            <a:off x="448056" y="2512611"/>
            <a:ext cx="4832803" cy="3664351"/>
          </a:xfrm>
        </p:spPr>
        <p:txBody>
          <a:bodyPr vert="horz" lIns="91440" tIns="45720" rIns="91440" bIns="45720" rtlCol="0">
            <a:normAutofit/>
          </a:bodyPr>
          <a:lstStyle/>
          <a:p>
            <a:r>
              <a:rPr lang="en-GB" sz="2000">
                <a:cs typeface="Calibri"/>
              </a:rPr>
              <a:t>"Indirect tactics, efficiently applied, are inexhaustible as Heaven and Earth, unending as the flow of rivers and streams, like the sun and moon, they end but to begin anew, like the four seasons, they pass away to return once more" - Sun Tzu, The Art Of War</a:t>
            </a:r>
          </a:p>
          <a:p>
            <a:r>
              <a:rPr lang="en-GB" sz="2000">
                <a:cs typeface="Calibri"/>
              </a:rPr>
              <a:t>Propaganda</a:t>
            </a:r>
          </a:p>
          <a:p>
            <a:r>
              <a:rPr lang="en-GB" sz="2000">
                <a:cs typeface="Calibri"/>
              </a:rPr>
              <a:t>Indoctrination</a:t>
            </a:r>
          </a:p>
        </p:txBody>
      </p:sp>
    </p:spTree>
    <p:extLst>
      <p:ext uri="{BB962C8B-B14F-4D97-AF65-F5344CB8AC3E}">
        <p14:creationId xmlns:p14="http://schemas.microsoft.com/office/powerpoint/2010/main" val="15911005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231BF440-39FA-4087-84CC-2EEC0BBDAF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map of a large land with red arrows&#10;&#10;Description automatically generated">
            <a:extLst>
              <a:ext uri="{FF2B5EF4-FFF2-40B4-BE49-F238E27FC236}">
                <a16:creationId xmlns:a16="http://schemas.microsoft.com/office/drawing/2014/main" id="{D9BF3DAD-AEFF-67C2-D52A-06193C61E5DB}"/>
              </a:ext>
            </a:extLst>
          </p:cNvPr>
          <p:cNvPicPr>
            <a:picLocks noChangeAspect="1"/>
          </p:cNvPicPr>
          <p:nvPr/>
        </p:nvPicPr>
        <p:blipFill rotWithShape="1">
          <a:blip r:embed="rId2"/>
          <a:srcRect t="26172" r="2" b="38263"/>
          <a:stretch/>
        </p:blipFill>
        <p:spPr>
          <a:xfrm>
            <a:off x="4883025" y="10"/>
            <a:ext cx="7308975" cy="3364982"/>
          </a:xfrm>
          <a:custGeom>
            <a:avLst/>
            <a:gdLst/>
            <a:ahLst/>
            <a:cxnLst/>
            <a:rect l="l" t="t" r="r" b="b"/>
            <a:pathLst>
              <a:path w="7308975" h="3364992">
                <a:moveTo>
                  <a:pt x="0" y="0"/>
                </a:moveTo>
                <a:lnTo>
                  <a:pt x="7308975" y="0"/>
                </a:lnTo>
                <a:lnTo>
                  <a:pt x="7308975" y="3364992"/>
                </a:lnTo>
                <a:lnTo>
                  <a:pt x="1210305" y="3364992"/>
                </a:lnTo>
                <a:lnTo>
                  <a:pt x="1192705" y="2943200"/>
                </a:lnTo>
                <a:cubicBezTo>
                  <a:pt x="1098874" y="1825108"/>
                  <a:pt x="684692" y="821621"/>
                  <a:pt x="62981" y="69271"/>
                </a:cubicBezTo>
                <a:close/>
              </a:path>
            </a:pathLst>
          </a:custGeom>
        </p:spPr>
      </p:pic>
      <p:pic>
        <p:nvPicPr>
          <p:cNvPr id="6" name="Picture 5" descr="A person pointing an object to another person&#10;&#10;Description automatically generated">
            <a:extLst>
              <a:ext uri="{FF2B5EF4-FFF2-40B4-BE49-F238E27FC236}">
                <a16:creationId xmlns:a16="http://schemas.microsoft.com/office/drawing/2014/main" id="{7DCDA08E-2410-A7EA-FAA4-182DA01BDBC1}"/>
              </a:ext>
            </a:extLst>
          </p:cNvPr>
          <p:cNvPicPr>
            <a:picLocks noChangeAspect="1"/>
          </p:cNvPicPr>
          <p:nvPr/>
        </p:nvPicPr>
        <p:blipFill rotWithShape="1">
          <a:blip r:embed="rId3"/>
          <a:srcRect r="-2" b="26040"/>
          <a:stretch/>
        </p:blipFill>
        <p:spPr>
          <a:xfrm>
            <a:off x="4883025" y="3493008"/>
            <a:ext cx="7308975" cy="3364992"/>
          </a:xfrm>
          <a:custGeom>
            <a:avLst/>
            <a:gdLst/>
            <a:ahLst/>
            <a:cxnLst/>
            <a:rect l="l" t="t" r="r" b="b"/>
            <a:pathLst>
              <a:path w="7308975" h="3364992">
                <a:moveTo>
                  <a:pt x="1210305" y="0"/>
                </a:moveTo>
                <a:lnTo>
                  <a:pt x="7308975" y="0"/>
                </a:lnTo>
                <a:lnTo>
                  <a:pt x="7308975" y="3364992"/>
                </a:lnTo>
                <a:lnTo>
                  <a:pt x="0" y="3364992"/>
                </a:lnTo>
                <a:lnTo>
                  <a:pt x="62981" y="3295722"/>
                </a:lnTo>
                <a:cubicBezTo>
                  <a:pt x="684692" y="2543371"/>
                  <a:pt x="1098874" y="1539884"/>
                  <a:pt x="1192705" y="421793"/>
                </a:cubicBezTo>
                <a:close/>
              </a:path>
            </a:pathLst>
          </a:custGeom>
        </p:spPr>
      </p:pic>
      <p:sp useBgFill="1">
        <p:nvSpPr>
          <p:cNvPr id="13" name="Freeform: Shape 12">
            <a:extLst>
              <a:ext uri="{FF2B5EF4-FFF2-40B4-BE49-F238E27FC236}">
                <a16:creationId xmlns:a16="http://schemas.microsoft.com/office/drawing/2014/main" id="{F04E4CBA-303B-48BD-8451-C2701CB0EE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1" cy="6858000"/>
          </a:xfrm>
          <a:custGeom>
            <a:avLst/>
            <a:gdLst>
              <a:gd name="connsiteX0" fmla="*/ 0 w 6096001"/>
              <a:gd name="connsiteY0" fmla="*/ 0 h 6858000"/>
              <a:gd name="connsiteX1" fmla="*/ 4883024 w 6096001"/>
              <a:gd name="connsiteY1" fmla="*/ 0 h 6858000"/>
              <a:gd name="connsiteX2" fmla="*/ 4946006 w 6096001"/>
              <a:gd name="connsiteY2" fmla="*/ 69271 h 6858000"/>
              <a:gd name="connsiteX3" fmla="*/ 6096001 w 6096001"/>
              <a:gd name="connsiteY3" fmla="*/ 3429000 h 6858000"/>
              <a:gd name="connsiteX4" fmla="*/ 4946006 w 6096001"/>
              <a:gd name="connsiteY4" fmla="*/ 6788730 h 6858000"/>
              <a:gd name="connsiteX5" fmla="*/ 4883024 w 6096001"/>
              <a:gd name="connsiteY5" fmla="*/ 6858000 h 6858000"/>
              <a:gd name="connsiteX6" fmla="*/ 0 w 609600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96001" h="6858000">
                <a:moveTo>
                  <a:pt x="0" y="0"/>
                </a:moveTo>
                <a:lnTo>
                  <a:pt x="4883024" y="0"/>
                </a:lnTo>
                <a:lnTo>
                  <a:pt x="4946006" y="69271"/>
                </a:lnTo>
                <a:cubicBezTo>
                  <a:pt x="5656532" y="929100"/>
                  <a:pt x="6096001" y="2116944"/>
                  <a:pt x="6096001" y="3429000"/>
                </a:cubicBezTo>
                <a:cubicBezTo>
                  <a:pt x="6096001" y="4741056"/>
                  <a:pt x="5656532" y="5928900"/>
                  <a:pt x="4946006" y="6788730"/>
                </a:cubicBezTo>
                <a:lnTo>
                  <a:pt x="4883024" y="6858000"/>
                </a:lnTo>
                <a:lnTo>
                  <a:pt x="0" y="6858000"/>
                </a:lnTo>
                <a:close/>
              </a:path>
            </a:pathLst>
          </a:custGeom>
          <a:ln w="9525">
            <a:solidFill>
              <a:srgbClr val="EFEFEF"/>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5" name="Freeform: Shape 14">
            <a:extLst>
              <a:ext uri="{FF2B5EF4-FFF2-40B4-BE49-F238E27FC236}">
                <a16:creationId xmlns:a16="http://schemas.microsoft.com/office/drawing/2014/main" id="{F6CA58B3-AFCC-4A40-9882-50D5080879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7332" cy="6858000"/>
          </a:xfrm>
          <a:custGeom>
            <a:avLst/>
            <a:gdLst>
              <a:gd name="connsiteX0" fmla="*/ 0 w 6087332"/>
              <a:gd name="connsiteY0" fmla="*/ 0 h 6858000"/>
              <a:gd name="connsiteX1" fmla="*/ 4874355 w 6087332"/>
              <a:gd name="connsiteY1" fmla="*/ 0 h 6858000"/>
              <a:gd name="connsiteX2" fmla="*/ 4937337 w 6087332"/>
              <a:gd name="connsiteY2" fmla="*/ 69271 h 6858000"/>
              <a:gd name="connsiteX3" fmla="*/ 6087332 w 6087332"/>
              <a:gd name="connsiteY3" fmla="*/ 3429000 h 6858000"/>
              <a:gd name="connsiteX4" fmla="*/ 4937337 w 6087332"/>
              <a:gd name="connsiteY4" fmla="*/ 6788730 h 6858000"/>
              <a:gd name="connsiteX5" fmla="*/ 4874355 w 6087332"/>
              <a:gd name="connsiteY5" fmla="*/ 6858000 h 6858000"/>
              <a:gd name="connsiteX6" fmla="*/ 0 w 608733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87332" h="6858000">
                <a:moveTo>
                  <a:pt x="0" y="0"/>
                </a:moveTo>
                <a:lnTo>
                  <a:pt x="4874355" y="0"/>
                </a:lnTo>
                <a:lnTo>
                  <a:pt x="4937337" y="69271"/>
                </a:lnTo>
                <a:cubicBezTo>
                  <a:pt x="5647863" y="929100"/>
                  <a:pt x="6087332" y="2116944"/>
                  <a:pt x="6087332" y="3429000"/>
                </a:cubicBezTo>
                <a:cubicBezTo>
                  <a:pt x="6087332" y="4741056"/>
                  <a:pt x="5647863" y="5928900"/>
                  <a:pt x="4937337" y="6788730"/>
                </a:cubicBezTo>
                <a:lnTo>
                  <a:pt x="4874355" y="6858000"/>
                </a:lnTo>
                <a:lnTo>
                  <a:pt x="0" y="685800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Title 1">
            <a:extLst>
              <a:ext uri="{FF2B5EF4-FFF2-40B4-BE49-F238E27FC236}">
                <a16:creationId xmlns:a16="http://schemas.microsoft.com/office/drawing/2014/main" id="{69048A59-B1F4-71BB-4239-B4B6CB994667}"/>
              </a:ext>
            </a:extLst>
          </p:cNvPr>
          <p:cNvSpPr>
            <a:spLocks noGrp="1"/>
          </p:cNvSpPr>
          <p:nvPr>
            <p:ph type="title"/>
          </p:nvPr>
        </p:nvSpPr>
        <p:spPr>
          <a:xfrm>
            <a:off x="448056" y="859536"/>
            <a:ext cx="4832802" cy="1243584"/>
          </a:xfrm>
        </p:spPr>
        <p:txBody>
          <a:bodyPr>
            <a:normAutofit/>
          </a:bodyPr>
          <a:lstStyle/>
          <a:p>
            <a:pPr>
              <a:spcBef>
                <a:spcPts val="1000"/>
              </a:spcBef>
            </a:pPr>
            <a:r>
              <a:rPr lang="en-GB" sz="3400" b="1">
                <a:latin typeface="Calibri"/>
                <a:cs typeface="Calibri"/>
              </a:rPr>
              <a:t>Adaptability and Flexibility</a:t>
            </a:r>
            <a:endParaRPr lang="en-US" sz="3400" b="1">
              <a:latin typeface="Calibri"/>
              <a:cs typeface="Calibri"/>
            </a:endParaRPr>
          </a:p>
          <a:p>
            <a:endParaRPr lang="en-GB" sz="3400">
              <a:cs typeface="Calibri Light"/>
            </a:endParaRPr>
          </a:p>
        </p:txBody>
      </p:sp>
      <p:sp>
        <p:nvSpPr>
          <p:cNvPr id="17" name="Rectangle 16">
            <a:extLst>
              <a:ext uri="{FF2B5EF4-FFF2-40B4-BE49-F238E27FC236}">
                <a16:creationId xmlns:a16="http://schemas.microsoft.com/office/drawing/2014/main" id="{75C56826-D4E5-42ED-8529-079651CB30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52144"/>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19" name="Rectangle 18">
            <a:extLst>
              <a:ext uri="{FF2B5EF4-FFF2-40B4-BE49-F238E27FC236}">
                <a16:creationId xmlns:a16="http://schemas.microsoft.com/office/drawing/2014/main" id="{82095FCE-EF05-4443-B97A-85DEE3A5CA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9544" y="2194560"/>
            <a:ext cx="4892040" cy="18288"/>
          </a:xfrm>
          <a:prstGeom prst="rect">
            <a:avLst/>
          </a:prstGeom>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1" name="Rectangle 20">
            <a:extLst>
              <a:ext uri="{FF2B5EF4-FFF2-40B4-BE49-F238E27FC236}">
                <a16:creationId xmlns:a16="http://schemas.microsoft.com/office/drawing/2014/main" id="{CA00AE6B-AA30-4CF8-BA6F-339B780AD7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9544" y="2194560"/>
            <a:ext cx="48920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397CC9B2-840E-E04B-DB48-1F99C3C1E96B}"/>
              </a:ext>
            </a:extLst>
          </p:cNvPr>
          <p:cNvSpPr>
            <a:spLocks noGrp="1"/>
          </p:cNvSpPr>
          <p:nvPr>
            <p:ph idx="1"/>
          </p:nvPr>
        </p:nvSpPr>
        <p:spPr>
          <a:xfrm>
            <a:off x="448056" y="2512611"/>
            <a:ext cx="4832803" cy="3664351"/>
          </a:xfrm>
        </p:spPr>
        <p:txBody>
          <a:bodyPr vert="horz" lIns="91440" tIns="45720" rIns="91440" bIns="45720" rtlCol="0">
            <a:normAutofit/>
          </a:bodyPr>
          <a:lstStyle/>
          <a:p>
            <a:r>
              <a:rPr lang="en-GB" sz="1700">
                <a:cs typeface="Calibri"/>
              </a:rPr>
              <a:t>Tet Offensive</a:t>
            </a:r>
          </a:p>
          <a:p>
            <a:r>
              <a:rPr lang="en-GB" sz="1700">
                <a:cs typeface="Calibri"/>
              </a:rPr>
              <a:t>Total Surprise </a:t>
            </a:r>
          </a:p>
          <a:p>
            <a:r>
              <a:rPr lang="en-GB" sz="1700">
                <a:cs typeface="Calibri"/>
              </a:rPr>
              <a:t>Victory in Defeat and the beginning of the end</a:t>
            </a:r>
          </a:p>
          <a:p>
            <a:r>
              <a:rPr lang="en-GB" sz="1700">
                <a:cs typeface="Calibri"/>
              </a:rPr>
              <a:t>"When able to attack, we must seem unable, when using our forces, we must seem inactive, when we are near, we must make the enemy believe we are far away, when far away, we must make the enemy believe we are near." - Sun Tzu, The Art Of War</a:t>
            </a:r>
          </a:p>
          <a:p>
            <a:r>
              <a:rPr lang="en-GB" sz="1700">
                <a:cs typeface="Calibri"/>
              </a:rPr>
              <a:t>"All Warfare is based on deception" - Sun Tzu</a:t>
            </a:r>
          </a:p>
          <a:p>
            <a:r>
              <a:rPr lang="en-GB" sz="1700">
                <a:cs typeface="Calibri"/>
              </a:rPr>
              <a:t>"Attack him when where he is unprepared, appear where you are not expected" - Sun Tzu</a:t>
            </a:r>
          </a:p>
        </p:txBody>
      </p:sp>
    </p:spTree>
    <p:extLst>
      <p:ext uri="{BB962C8B-B14F-4D97-AF65-F5344CB8AC3E}">
        <p14:creationId xmlns:p14="http://schemas.microsoft.com/office/powerpoint/2010/main" val="398365346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8BC803E-13F3-4DAB-B17C-BEB0076164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8DDE571-E57F-4AB5-83C7-30EB5DDCCA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2"/>
            <a:ext cx="12191996" cy="6858000"/>
          </a:xfrm>
          <a:prstGeom prst="rect">
            <a:avLst/>
          </a:pr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46DC650-35A6-D70D-C9E8-3B47307E33EF}"/>
              </a:ext>
            </a:extLst>
          </p:cNvPr>
          <p:cNvSpPr>
            <a:spLocks noGrp="1"/>
          </p:cNvSpPr>
          <p:nvPr>
            <p:ph type="title"/>
          </p:nvPr>
        </p:nvSpPr>
        <p:spPr>
          <a:xfrm>
            <a:off x="1137035" y="603622"/>
            <a:ext cx="4282380" cy="1322944"/>
          </a:xfrm>
        </p:spPr>
        <p:txBody>
          <a:bodyPr>
            <a:normAutofit/>
          </a:bodyPr>
          <a:lstStyle/>
          <a:p>
            <a:r>
              <a:rPr lang="en-GB" b="1">
                <a:solidFill>
                  <a:schemeClr val="tx1">
                    <a:lumMod val="85000"/>
                    <a:lumOff val="15000"/>
                  </a:schemeClr>
                </a:solidFill>
                <a:cs typeface="Calibri Light"/>
              </a:rPr>
              <a:t>Economic Warfare</a:t>
            </a:r>
          </a:p>
        </p:txBody>
      </p:sp>
      <p:sp>
        <p:nvSpPr>
          <p:cNvPr id="3" name="Content Placeholder 2">
            <a:extLst>
              <a:ext uri="{FF2B5EF4-FFF2-40B4-BE49-F238E27FC236}">
                <a16:creationId xmlns:a16="http://schemas.microsoft.com/office/drawing/2014/main" id="{0944AFD0-F68C-6EB7-E16F-912D77CA7BE2}"/>
              </a:ext>
            </a:extLst>
          </p:cNvPr>
          <p:cNvSpPr>
            <a:spLocks noGrp="1"/>
          </p:cNvSpPr>
          <p:nvPr>
            <p:ph idx="1"/>
          </p:nvPr>
        </p:nvSpPr>
        <p:spPr>
          <a:xfrm>
            <a:off x="1137034" y="2207977"/>
            <a:ext cx="3968365" cy="4046401"/>
          </a:xfrm>
        </p:spPr>
        <p:txBody>
          <a:bodyPr vert="horz" lIns="91440" tIns="45720" rIns="91440" bIns="45720" rtlCol="0">
            <a:normAutofit/>
          </a:bodyPr>
          <a:lstStyle/>
          <a:p>
            <a:r>
              <a:rPr lang="en-GB" sz="2000">
                <a:solidFill>
                  <a:schemeClr val="tx1">
                    <a:lumMod val="85000"/>
                    <a:lumOff val="15000"/>
                  </a:schemeClr>
                </a:solidFill>
                <a:cs typeface="Calibri"/>
              </a:rPr>
              <a:t>Supply Line</a:t>
            </a:r>
          </a:p>
          <a:p>
            <a:r>
              <a:rPr lang="en-GB" sz="2000">
                <a:solidFill>
                  <a:schemeClr val="tx1">
                    <a:lumMod val="85000"/>
                    <a:lumOff val="15000"/>
                  </a:schemeClr>
                </a:solidFill>
                <a:cs typeface="Calibri"/>
              </a:rPr>
              <a:t>Infrastructure</a:t>
            </a:r>
          </a:p>
          <a:p>
            <a:r>
              <a:rPr lang="en-GB" sz="2000">
                <a:solidFill>
                  <a:schemeClr val="tx1">
                    <a:lumMod val="85000"/>
                    <a:lumOff val="15000"/>
                  </a:schemeClr>
                </a:solidFill>
                <a:cs typeface="Calibri"/>
              </a:rPr>
              <a:t>Scorched Earth</a:t>
            </a:r>
          </a:p>
          <a:p>
            <a:r>
              <a:rPr lang="en-GB" sz="2000">
                <a:solidFill>
                  <a:schemeClr val="tx1">
                    <a:lumMod val="85000"/>
                    <a:lumOff val="15000"/>
                  </a:schemeClr>
                </a:solidFill>
                <a:cs typeface="Calibri"/>
              </a:rPr>
              <a:t>"In raiding and plundering be like fire..."</a:t>
            </a:r>
          </a:p>
          <a:p>
            <a:endParaRPr lang="en-GB" sz="2000">
              <a:solidFill>
                <a:schemeClr val="tx1">
                  <a:lumMod val="85000"/>
                  <a:lumOff val="15000"/>
                </a:schemeClr>
              </a:solidFill>
              <a:cs typeface="Calibri"/>
            </a:endParaRPr>
          </a:p>
        </p:txBody>
      </p:sp>
      <p:pic>
        <p:nvPicPr>
          <p:cNvPr id="5" name="Picture 4" descr="A person in front of a building on fire&#10;&#10;Description automatically generated">
            <a:extLst>
              <a:ext uri="{FF2B5EF4-FFF2-40B4-BE49-F238E27FC236}">
                <a16:creationId xmlns:a16="http://schemas.microsoft.com/office/drawing/2014/main" id="{25BE4AE9-3F79-E63A-6BB3-87D7D6DE38CE}"/>
              </a:ext>
            </a:extLst>
          </p:cNvPr>
          <p:cNvPicPr>
            <a:picLocks noChangeAspect="1"/>
          </p:cNvPicPr>
          <p:nvPr/>
        </p:nvPicPr>
        <p:blipFill rotWithShape="1">
          <a:blip r:embed="rId2"/>
          <a:srcRect t="5350" r="1" b="30101"/>
          <a:stretch/>
        </p:blipFill>
        <p:spPr>
          <a:xfrm>
            <a:off x="5702185" y="1"/>
            <a:ext cx="6489823" cy="3429002"/>
          </a:xfrm>
          <a:custGeom>
            <a:avLst/>
            <a:gdLst/>
            <a:ahLst/>
            <a:cxnLst/>
            <a:rect l="l" t="t" r="r" b="b"/>
            <a:pathLst>
              <a:path w="6489823" h="3421047">
                <a:moveTo>
                  <a:pt x="383239" y="0"/>
                </a:moveTo>
                <a:lnTo>
                  <a:pt x="6489823" y="0"/>
                </a:lnTo>
                <a:lnTo>
                  <a:pt x="6489823" y="3421047"/>
                </a:lnTo>
                <a:lnTo>
                  <a:pt x="0" y="3421047"/>
                </a:lnTo>
                <a:lnTo>
                  <a:pt x="10162" y="3368785"/>
                </a:lnTo>
                <a:cubicBezTo>
                  <a:pt x="15448" y="3346584"/>
                  <a:pt x="22094" y="3323293"/>
                  <a:pt x="30699" y="3298569"/>
                </a:cubicBezTo>
                <a:cubicBezTo>
                  <a:pt x="41150" y="3275988"/>
                  <a:pt x="42443" y="3246652"/>
                  <a:pt x="33589" y="3233050"/>
                </a:cubicBezTo>
                <a:cubicBezTo>
                  <a:pt x="32065" y="3230708"/>
                  <a:pt x="30291" y="3228932"/>
                  <a:pt x="28325" y="3227777"/>
                </a:cubicBezTo>
                <a:cubicBezTo>
                  <a:pt x="30678" y="3188484"/>
                  <a:pt x="72205" y="3103624"/>
                  <a:pt x="73382" y="3050568"/>
                </a:cubicBezTo>
                <a:cubicBezTo>
                  <a:pt x="69165" y="3022639"/>
                  <a:pt x="68605" y="2960322"/>
                  <a:pt x="84953" y="2920501"/>
                </a:cubicBezTo>
                <a:cubicBezTo>
                  <a:pt x="69327" y="2932298"/>
                  <a:pt x="121103" y="2664904"/>
                  <a:pt x="109217" y="2657859"/>
                </a:cubicBezTo>
                <a:cubicBezTo>
                  <a:pt x="110075" y="2597031"/>
                  <a:pt x="138136" y="2522558"/>
                  <a:pt x="139777" y="2464312"/>
                </a:cubicBezTo>
                <a:cubicBezTo>
                  <a:pt x="141801" y="2450201"/>
                  <a:pt x="199861" y="2246813"/>
                  <a:pt x="198683" y="2236608"/>
                </a:cubicBezTo>
                <a:lnTo>
                  <a:pt x="283684" y="1924542"/>
                </a:lnTo>
                <a:cubicBezTo>
                  <a:pt x="313071" y="1811100"/>
                  <a:pt x="307196" y="1868801"/>
                  <a:pt x="336583" y="1755359"/>
                </a:cubicBezTo>
                <a:cubicBezTo>
                  <a:pt x="383246" y="1573239"/>
                  <a:pt x="363875" y="1577802"/>
                  <a:pt x="409119" y="1401207"/>
                </a:cubicBezTo>
                <a:cubicBezTo>
                  <a:pt x="428998" y="1329345"/>
                  <a:pt x="403240" y="1279669"/>
                  <a:pt x="421957" y="1175450"/>
                </a:cubicBezTo>
                <a:cubicBezTo>
                  <a:pt x="442602" y="1107577"/>
                  <a:pt x="340683" y="794854"/>
                  <a:pt x="369233" y="688836"/>
                </a:cubicBezTo>
                <a:cubicBezTo>
                  <a:pt x="378440" y="610640"/>
                  <a:pt x="331945" y="587322"/>
                  <a:pt x="346155" y="513896"/>
                </a:cubicBezTo>
                <a:cubicBezTo>
                  <a:pt x="351974" y="496939"/>
                  <a:pt x="362179" y="406394"/>
                  <a:pt x="344911" y="393010"/>
                </a:cubicBezTo>
                <a:cubicBezTo>
                  <a:pt x="389436" y="301493"/>
                  <a:pt x="356186" y="264408"/>
                  <a:pt x="369960" y="232042"/>
                </a:cubicBezTo>
                <a:cubicBezTo>
                  <a:pt x="394611" y="153791"/>
                  <a:pt x="372056" y="165633"/>
                  <a:pt x="392742" y="72037"/>
                </a:cubicBezTo>
                <a:cubicBezTo>
                  <a:pt x="398537" y="53819"/>
                  <a:pt x="397997" y="38693"/>
                  <a:pt x="394525" y="25405"/>
                </a:cubicBezTo>
                <a:close/>
              </a:path>
            </a:pathLst>
          </a:custGeom>
        </p:spPr>
      </p:pic>
      <p:pic>
        <p:nvPicPr>
          <p:cNvPr id="4" name="Picture 3" descr="A building on fire with smoke coming out of it&#10;&#10;Description automatically generated">
            <a:extLst>
              <a:ext uri="{FF2B5EF4-FFF2-40B4-BE49-F238E27FC236}">
                <a16:creationId xmlns:a16="http://schemas.microsoft.com/office/drawing/2014/main" id="{EFBA5DE8-9557-3377-75FC-C2E6ECFE8558}"/>
              </a:ext>
            </a:extLst>
          </p:cNvPr>
          <p:cNvPicPr>
            <a:picLocks noChangeAspect="1"/>
          </p:cNvPicPr>
          <p:nvPr/>
        </p:nvPicPr>
        <p:blipFill rotWithShape="1">
          <a:blip r:embed="rId3"/>
          <a:srcRect t="21002" r="-1" b="-1"/>
          <a:stretch/>
        </p:blipFill>
        <p:spPr>
          <a:xfrm>
            <a:off x="5419420" y="3429000"/>
            <a:ext cx="6772580" cy="3429000"/>
          </a:xfrm>
          <a:custGeom>
            <a:avLst/>
            <a:gdLst/>
            <a:ahLst/>
            <a:cxnLst/>
            <a:rect l="l" t="t" r="r" b="b"/>
            <a:pathLst>
              <a:path w="6772580" h="3429000">
                <a:moveTo>
                  <a:pt x="271594" y="0"/>
                </a:moveTo>
                <a:lnTo>
                  <a:pt x="6772580" y="0"/>
                </a:lnTo>
                <a:lnTo>
                  <a:pt x="6772580" y="3429000"/>
                </a:lnTo>
                <a:lnTo>
                  <a:pt x="8976" y="3429000"/>
                </a:lnTo>
                <a:lnTo>
                  <a:pt x="7894" y="3419403"/>
                </a:lnTo>
                <a:cubicBezTo>
                  <a:pt x="2772" y="3402540"/>
                  <a:pt x="-7409" y="3393117"/>
                  <a:pt x="8790" y="3369074"/>
                </a:cubicBezTo>
                <a:cubicBezTo>
                  <a:pt x="18674" y="3308209"/>
                  <a:pt x="52540" y="3147708"/>
                  <a:pt x="69466" y="3074368"/>
                </a:cubicBezTo>
                <a:cubicBezTo>
                  <a:pt x="86170" y="2985158"/>
                  <a:pt x="141939" y="2988106"/>
                  <a:pt x="138108" y="2937087"/>
                </a:cubicBezTo>
                <a:lnTo>
                  <a:pt x="159153" y="2788751"/>
                </a:lnTo>
                <a:cubicBezTo>
                  <a:pt x="164508" y="2771521"/>
                  <a:pt x="169861" y="2754291"/>
                  <a:pt x="175215" y="2737061"/>
                </a:cubicBezTo>
                <a:lnTo>
                  <a:pt x="178713" y="2662493"/>
                </a:lnTo>
                <a:cubicBezTo>
                  <a:pt x="182744" y="2662176"/>
                  <a:pt x="175495" y="2610710"/>
                  <a:pt x="177952" y="2608178"/>
                </a:cubicBezTo>
                <a:lnTo>
                  <a:pt x="200637" y="2557490"/>
                </a:lnTo>
                <a:lnTo>
                  <a:pt x="210272" y="2500823"/>
                </a:lnTo>
                <a:cubicBezTo>
                  <a:pt x="210821" y="2477149"/>
                  <a:pt x="233533" y="2498323"/>
                  <a:pt x="235189" y="2456370"/>
                </a:cubicBezTo>
                <a:cubicBezTo>
                  <a:pt x="241238" y="2390087"/>
                  <a:pt x="270663" y="2342381"/>
                  <a:pt x="270108" y="2307778"/>
                </a:cubicBezTo>
                <a:cubicBezTo>
                  <a:pt x="279775" y="2252634"/>
                  <a:pt x="274008" y="2281735"/>
                  <a:pt x="270232" y="2227103"/>
                </a:cubicBezTo>
                <a:cubicBezTo>
                  <a:pt x="277898" y="2187203"/>
                  <a:pt x="273018" y="2179895"/>
                  <a:pt x="278972" y="2138456"/>
                </a:cubicBezTo>
                <a:cubicBezTo>
                  <a:pt x="286874" y="2113373"/>
                  <a:pt x="293454" y="2098825"/>
                  <a:pt x="284204" y="2092747"/>
                </a:cubicBezTo>
                <a:cubicBezTo>
                  <a:pt x="285267" y="2080110"/>
                  <a:pt x="308510" y="2021121"/>
                  <a:pt x="306856" y="2003128"/>
                </a:cubicBezTo>
                <a:lnTo>
                  <a:pt x="296216" y="1944367"/>
                </a:lnTo>
                <a:lnTo>
                  <a:pt x="316030" y="1836128"/>
                </a:lnTo>
                <a:cubicBezTo>
                  <a:pt x="300726" y="1810623"/>
                  <a:pt x="342411" y="1768654"/>
                  <a:pt x="329496" y="1735241"/>
                </a:cubicBezTo>
                <a:cubicBezTo>
                  <a:pt x="331336" y="1711720"/>
                  <a:pt x="339485" y="1722162"/>
                  <a:pt x="343347" y="1679383"/>
                </a:cubicBezTo>
                <a:cubicBezTo>
                  <a:pt x="349669" y="1616089"/>
                  <a:pt x="356013" y="1614119"/>
                  <a:pt x="360800" y="1554542"/>
                </a:cubicBezTo>
                <a:cubicBezTo>
                  <a:pt x="361799" y="1491472"/>
                  <a:pt x="380405" y="1496141"/>
                  <a:pt x="377978" y="1470595"/>
                </a:cubicBezTo>
                <a:cubicBezTo>
                  <a:pt x="371480" y="1445071"/>
                  <a:pt x="407310" y="1366942"/>
                  <a:pt x="396801" y="1354553"/>
                </a:cubicBezTo>
                <a:cubicBezTo>
                  <a:pt x="387984" y="1324635"/>
                  <a:pt x="389939" y="1306198"/>
                  <a:pt x="378799" y="1292983"/>
                </a:cubicBezTo>
                <a:cubicBezTo>
                  <a:pt x="368230" y="1254082"/>
                  <a:pt x="380918" y="1242866"/>
                  <a:pt x="362697" y="1241293"/>
                </a:cubicBezTo>
                <a:lnTo>
                  <a:pt x="339388" y="1147085"/>
                </a:lnTo>
                <a:cubicBezTo>
                  <a:pt x="350485" y="1118433"/>
                  <a:pt x="353159" y="1072754"/>
                  <a:pt x="339952" y="1071934"/>
                </a:cubicBezTo>
                <a:cubicBezTo>
                  <a:pt x="327895" y="1004911"/>
                  <a:pt x="358371" y="924985"/>
                  <a:pt x="347188" y="889800"/>
                </a:cubicBezTo>
                <a:cubicBezTo>
                  <a:pt x="334220" y="804597"/>
                  <a:pt x="342717" y="786582"/>
                  <a:pt x="338803" y="749936"/>
                </a:cubicBezTo>
                <a:cubicBezTo>
                  <a:pt x="334890" y="713292"/>
                  <a:pt x="337271" y="707557"/>
                  <a:pt x="323706" y="669931"/>
                </a:cubicBezTo>
                <a:lnTo>
                  <a:pt x="313326" y="559992"/>
                </a:lnTo>
                <a:cubicBezTo>
                  <a:pt x="314747" y="543769"/>
                  <a:pt x="268004" y="450294"/>
                  <a:pt x="272650" y="451529"/>
                </a:cubicBezTo>
                <a:lnTo>
                  <a:pt x="256593" y="392499"/>
                </a:lnTo>
                <a:cubicBezTo>
                  <a:pt x="276778" y="343341"/>
                  <a:pt x="246535" y="361906"/>
                  <a:pt x="249583" y="321981"/>
                </a:cubicBezTo>
                <a:cubicBezTo>
                  <a:pt x="256450" y="297359"/>
                  <a:pt x="256557" y="284789"/>
                  <a:pt x="245172" y="280016"/>
                </a:cubicBezTo>
                <a:cubicBezTo>
                  <a:pt x="279102" y="164139"/>
                  <a:pt x="241674" y="235649"/>
                  <a:pt x="249784" y="152538"/>
                </a:cubicBezTo>
                <a:cubicBezTo>
                  <a:pt x="254846" y="115053"/>
                  <a:pt x="258144" y="77317"/>
                  <a:pt x="264479" y="36591"/>
                </a:cubicBezTo>
                <a:close/>
              </a:path>
            </a:pathLst>
          </a:custGeom>
        </p:spPr>
      </p:pic>
    </p:spTree>
    <p:extLst>
      <p:ext uri="{BB962C8B-B14F-4D97-AF65-F5344CB8AC3E}">
        <p14:creationId xmlns:p14="http://schemas.microsoft.com/office/powerpoint/2010/main" val="347842671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naked child running on a road&#10;&#10;Description automatically generated">
            <a:extLst>
              <a:ext uri="{FF2B5EF4-FFF2-40B4-BE49-F238E27FC236}">
                <a16:creationId xmlns:a16="http://schemas.microsoft.com/office/drawing/2014/main" id="{036B31FB-A4FB-E087-EDBB-71E720327955}"/>
              </a:ext>
            </a:extLst>
          </p:cNvPr>
          <p:cNvPicPr>
            <a:picLocks noChangeAspect="1"/>
          </p:cNvPicPr>
          <p:nvPr/>
        </p:nvPicPr>
        <p:blipFill rotWithShape="1">
          <a:blip r:embed="rId2"/>
          <a:srcRect r="16106"/>
          <a:stretch/>
        </p:blipFill>
        <p:spPr>
          <a:xfrm>
            <a:off x="2522356" y="10"/>
            <a:ext cx="9669642" cy="6857990"/>
          </a:xfrm>
          <a:prstGeom prst="rect">
            <a:avLst/>
          </a:prstGeom>
        </p:spPr>
      </p:pic>
      <p:sp>
        <p:nvSpPr>
          <p:cNvPr id="11" name="Rectangle 10">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6503B9C-3101-788B-48C3-6DBDC870C592}"/>
              </a:ext>
            </a:extLst>
          </p:cNvPr>
          <p:cNvSpPr>
            <a:spLocks noGrp="1"/>
          </p:cNvSpPr>
          <p:nvPr>
            <p:ph type="title"/>
          </p:nvPr>
        </p:nvSpPr>
        <p:spPr>
          <a:xfrm>
            <a:off x="838200" y="365125"/>
            <a:ext cx="3822189" cy="1899912"/>
          </a:xfrm>
        </p:spPr>
        <p:txBody>
          <a:bodyPr>
            <a:normAutofit/>
          </a:bodyPr>
          <a:lstStyle/>
          <a:p>
            <a:pPr>
              <a:spcBef>
                <a:spcPts val="1000"/>
              </a:spcBef>
            </a:pPr>
            <a:r>
              <a:rPr lang="en-GB" sz="4000" b="1">
                <a:latin typeface="Calibri"/>
                <a:cs typeface="Calibri"/>
              </a:rPr>
              <a:t>Winning Without Fighting</a:t>
            </a:r>
            <a:endParaRPr lang="en-US" sz="4000" b="1">
              <a:latin typeface="Calibri"/>
              <a:cs typeface="Calibri"/>
            </a:endParaRPr>
          </a:p>
          <a:p>
            <a:endParaRPr lang="en-GB" sz="4000">
              <a:cs typeface="Calibri Light"/>
            </a:endParaRPr>
          </a:p>
        </p:txBody>
      </p:sp>
      <p:sp>
        <p:nvSpPr>
          <p:cNvPr id="3" name="Content Placeholder 2">
            <a:extLst>
              <a:ext uri="{FF2B5EF4-FFF2-40B4-BE49-F238E27FC236}">
                <a16:creationId xmlns:a16="http://schemas.microsoft.com/office/drawing/2014/main" id="{614C98D0-937C-4BB1-D4E3-1C80F356423C}"/>
              </a:ext>
            </a:extLst>
          </p:cNvPr>
          <p:cNvSpPr>
            <a:spLocks noGrp="1"/>
          </p:cNvSpPr>
          <p:nvPr>
            <p:ph idx="1"/>
          </p:nvPr>
        </p:nvSpPr>
        <p:spPr>
          <a:xfrm>
            <a:off x="838200" y="2434201"/>
            <a:ext cx="3822189" cy="3742762"/>
          </a:xfrm>
        </p:spPr>
        <p:txBody>
          <a:bodyPr vert="horz" lIns="91440" tIns="45720" rIns="91440" bIns="45720" rtlCol="0">
            <a:normAutofit/>
          </a:bodyPr>
          <a:lstStyle/>
          <a:p>
            <a:r>
              <a:rPr lang="en-GB" sz="2000">
                <a:ea typeface="+mn-lt"/>
                <a:cs typeface="+mn-lt"/>
              </a:rPr>
              <a:t>"To win one hundred victories in one hundred battles is not the acme of skill. To subdue the enemy without fighting is the acme of skill" - Sun Tzu</a:t>
            </a:r>
          </a:p>
          <a:p>
            <a:r>
              <a:rPr lang="en-GB" sz="2000">
                <a:cs typeface="Calibri"/>
              </a:rPr>
              <a:t>War of attrition</a:t>
            </a:r>
          </a:p>
          <a:p>
            <a:r>
              <a:rPr lang="en-GB" sz="2000">
                <a:cs typeface="Calibri"/>
              </a:rPr>
              <a:t>Turning public opinion</a:t>
            </a:r>
          </a:p>
          <a:p>
            <a:endParaRPr lang="en-GB" sz="2000">
              <a:cs typeface="Calibri"/>
            </a:endParaRPr>
          </a:p>
        </p:txBody>
      </p:sp>
    </p:spTree>
    <p:extLst>
      <p:ext uri="{BB962C8B-B14F-4D97-AF65-F5344CB8AC3E}">
        <p14:creationId xmlns:p14="http://schemas.microsoft.com/office/powerpoint/2010/main" val="189823996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7AE9375-4664-4DB2-922D-2782A6E439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2" name="Title 1">
            <a:extLst>
              <a:ext uri="{FF2B5EF4-FFF2-40B4-BE49-F238E27FC236}">
                <a16:creationId xmlns:a16="http://schemas.microsoft.com/office/drawing/2014/main" id="{85D98F26-19B3-F738-F404-58CD45EFF22C}"/>
              </a:ext>
            </a:extLst>
          </p:cNvPr>
          <p:cNvSpPr>
            <a:spLocks noGrp="1"/>
          </p:cNvSpPr>
          <p:nvPr>
            <p:ph type="title"/>
          </p:nvPr>
        </p:nvSpPr>
        <p:spPr>
          <a:xfrm>
            <a:off x="1295400" y="669925"/>
            <a:ext cx="4800600" cy="1325563"/>
          </a:xfrm>
        </p:spPr>
        <p:txBody>
          <a:bodyPr anchor="b">
            <a:normAutofit/>
          </a:bodyPr>
          <a:lstStyle/>
          <a:p>
            <a:r>
              <a:rPr lang="en-GB" dirty="0">
                <a:solidFill>
                  <a:schemeClr val="bg1"/>
                </a:solidFill>
                <a:latin typeface="Calibri Light"/>
                <a:cs typeface="Calibri Light"/>
              </a:rPr>
              <a:t>Eventual</a:t>
            </a:r>
            <a:r>
              <a:rPr lang="en-GB" dirty="0">
                <a:solidFill>
                  <a:schemeClr val="bg1"/>
                </a:solidFill>
                <a:cs typeface="Calibri Light"/>
              </a:rPr>
              <a:t> Victory</a:t>
            </a:r>
          </a:p>
        </p:txBody>
      </p:sp>
      <p:cxnSp>
        <p:nvCxnSpPr>
          <p:cNvPr id="12" name="Straight Connector 11">
            <a:extLst>
              <a:ext uri="{FF2B5EF4-FFF2-40B4-BE49-F238E27FC236}">
                <a16:creationId xmlns:a16="http://schemas.microsoft.com/office/drawing/2014/main" id="{EE504C98-6397-41C1-A8D8-2D9C4ED307E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 y="2026340"/>
            <a:ext cx="6095999"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B294A12C-F8CC-EBD7-F993-950009A2214C}"/>
              </a:ext>
            </a:extLst>
          </p:cNvPr>
          <p:cNvSpPr>
            <a:spLocks noGrp="1"/>
          </p:cNvSpPr>
          <p:nvPr>
            <p:ph idx="1"/>
          </p:nvPr>
        </p:nvSpPr>
        <p:spPr>
          <a:xfrm>
            <a:off x="1295400" y="2288833"/>
            <a:ext cx="4800600" cy="3711571"/>
          </a:xfrm>
        </p:spPr>
        <p:txBody>
          <a:bodyPr vert="horz" lIns="91440" tIns="45720" rIns="91440" bIns="45720" rtlCol="0" anchor="t">
            <a:normAutofit/>
          </a:bodyPr>
          <a:lstStyle/>
          <a:p>
            <a:r>
              <a:rPr lang="en-GB" sz="2000" dirty="0">
                <a:solidFill>
                  <a:schemeClr val="bg1"/>
                </a:solidFill>
                <a:cs typeface="Calibri"/>
              </a:rPr>
              <a:t>"Impossible to win a war overseas when you have no support at home"</a:t>
            </a:r>
          </a:p>
          <a:p>
            <a:r>
              <a:rPr lang="en-GB" sz="2000" dirty="0">
                <a:solidFill>
                  <a:schemeClr val="bg1"/>
                </a:solidFill>
                <a:cs typeface="Calibri"/>
              </a:rPr>
              <a:t>Lessons learned?</a:t>
            </a:r>
          </a:p>
        </p:txBody>
      </p:sp>
      <p:pic>
        <p:nvPicPr>
          <p:cNvPr id="4" name="Picture 3" descr="A large crowd of people in a large crowd&#10;&#10;Description automatically generated">
            <a:extLst>
              <a:ext uri="{FF2B5EF4-FFF2-40B4-BE49-F238E27FC236}">
                <a16:creationId xmlns:a16="http://schemas.microsoft.com/office/drawing/2014/main" id="{7D7878EE-2619-383C-25DC-53DD34200CF9}"/>
              </a:ext>
            </a:extLst>
          </p:cNvPr>
          <p:cNvPicPr>
            <a:picLocks noChangeAspect="1"/>
          </p:cNvPicPr>
          <p:nvPr/>
        </p:nvPicPr>
        <p:blipFill>
          <a:blip r:embed="rId2"/>
          <a:stretch>
            <a:fillRect/>
          </a:stretch>
        </p:blipFill>
        <p:spPr>
          <a:xfrm>
            <a:off x="6671556" y="369913"/>
            <a:ext cx="3535913" cy="2784532"/>
          </a:xfrm>
          <a:prstGeom prst="rect">
            <a:avLst/>
          </a:prstGeom>
        </p:spPr>
      </p:pic>
      <p:sp>
        <p:nvSpPr>
          <p:cNvPr id="14" name="Rectangle 13">
            <a:extLst>
              <a:ext uri="{FF2B5EF4-FFF2-40B4-BE49-F238E27FC236}">
                <a16:creationId xmlns:a16="http://schemas.microsoft.com/office/drawing/2014/main" id="{C87417AF-190E-4D6E-AFA6-7D3E84B0B4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1603" y="182859"/>
            <a:ext cx="3996261" cy="3177496"/>
          </a:xfrm>
          <a:prstGeom prst="rect">
            <a:avLst/>
          </a:prstGeom>
          <a:noFill/>
          <a:ln w="127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person holding a flower and standing in a line of soldiers&#10;&#10;Description automatically generated">
            <a:extLst>
              <a:ext uri="{FF2B5EF4-FFF2-40B4-BE49-F238E27FC236}">
                <a16:creationId xmlns:a16="http://schemas.microsoft.com/office/drawing/2014/main" id="{394C2677-A440-D719-56DD-0D02069DAD9E}"/>
              </a:ext>
            </a:extLst>
          </p:cNvPr>
          <p:cNvPicPr>
            <a:picLocks noChangeAspect="1"/>
          </p:cNvPicPr>
          <p:nvPr/>
        </p:nvPicPr>
        <p:blipFill>
          <a:blip r:embed="rId3"/>
          <a:stretch>
            <a:fillRect/>
          </a:stretch>
        </p:blipFill>
        <p:spPr>
          <a:xfrm>
            <a:off x="8038661" y="3920339"/>
            <a:ext cx="3588640" cy="2404388"/>
          </a:xfrm>
          <a:prstGeom prst="rect">
            <a:avLst/>
          </a:prstGeom>
        </p:spPr>
      </p:pic>
      <p:sp>
        <p:nvSpPr>
          <p:cNvPr id="16" name="Rectangle 15">
            <a:extLst>
              <a:ext uri="{FF2B5EF4-FFF2-40B4-BE49-F238E27FC236}">
                <a16:creationId xmlns:a16="http://schemas.microsoft.com/office/drawing/2014/main" id="{80B30ED8-273E-4C07-8568-2FE5CC5C48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25071" y="3543213"/>
            <a:ext cx="3996261" cy="3177496"/>
          </a:xfrm>
          <a:prstGeom prst="rect">
            <a:avLst/>
          </a:prstGeom>
          <a:noFill/>
          <a:ln w="127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A group of people climbing a ladder to a helicopter&#10;&#10;Description automatically generated">
            <a:extLst>
              <a:ext uri="{FF2B5EF4-FFF2-40B4-BE49-F238E27FC236}">
                <a16:creationId xmlns:a16="http://schemas.microsoft.com/office/drawing/2014/main" id="{5466E546-B510-9047-81F4-5DF333946588}"/>
              </a:ext>
            </a:extLst>
          </p:cNvPr>
          <p:cNvPicPr>
            <a:picLocks noChangeAspect="1"/>
          </p:cNvPicPr>
          <p:nvPr/>
        </p:nvPicPr>
        <p:blipFill>
          <a:blip r:embed="rId4"/>
          <a:stretch>
            <a:fillRect/>
          </a:stretch>
        </p:blipFill>
        <p:spPr>
          <a:xfrm>
            <a:off x="1130195" y="3267344"/>
            <a:ext cx="4534978" cy="3133006"/>
          </a:xfrm>
          <a:prstGeom prst="rect">
            <a:avLst/>
          </a:prstGeom>
        </p:spPr>
      </p:pic>
    </p:spTree>
    <p:extLst>
      <p:ext uri="{BB962C8B-B14F-4D97-AF65-F5344CB8AC3E}">
        <p14:creationId xmlns:p14="http://schemas.microsoft.com/office/powerpoint/2010/main" val="214144296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8908EE-24E3-D4E5-0BE3-8D16C9E7DA12}"/>
              </a:ext>
            </a:extLst>
          </p:cNvPr>
          <p:cNvSpPr>
            <a:spLocks noGrp="1"/>
          </p:cNvSpPr>
          <p:nvPr>
            <p:ph type="title"/>
          </p:nvPr>
        </p:nvSpPr>
        <p:spPr/>
        <p:txBody>
          <a:bodyPr/>
          <a:lstStyle/>
          <a:p>
            <a:r>
              <a:rPr lang="en-GB" b="1" dirty="0">
                <a:cs typeface="Calibri Light"/>
              </a:rPr>
              <a:t>Summary – Key Comparisons</a:t>
            </a:r>
            <a:endParaRPr lang="en-GB" b="1" dirty="0"/>
          </a:p>
        </p:txBody>
      </p:sp>
      <p:graphicFrame>
        <p:nvGraphicFramePr>
          <p:cNvPr id="4" name="Content Placeholder 3">
            <a:extLst>
              <a:ext uri="{FF2B5EF4-FFF2-40B4-BE49-F238E27FC236}">
                <a16:creationId xmlns:a16="http://schemas.microsoft.com/office/drawing/2014/main" id="{E21376A1-DE0A-9DC9-5FE8-1B2490CD1BD7}"/>
              </a:ext>
            </a:extLst>
          </p:cNvPr>
          <p:cNvGraphicFramePr>
            <a:graphicFrameLocks noGrp="1"/>
          </p:cNvGraphicFramePr>
          <p:nvPr>
            <p:ph idx="1"/>
            <p:extLst>
              <p:ext uri="{D42A27DB-BD31-4B8C-83A1-F6EECF244321}">
                <p14:modId xmlns:p14="http://schemas.microsoft.com/office/powerpoint/2010/main" val="2955883725"/>
              </p:ext>
            </p:extLst>
          </p:nvPr>
        </p:nvGraphicFramePr>
        <p:xfrm>
          <a:off x="560716" y="1293962"/>
          <a:ext cx="10420718" cy="5120640"/>
        </p:xfrm>
        <a:graphic>
          <a:graphicData uri="http://schemas.openxmlformats.org/drawingml/2006/table">
            <a:tbl>
              <a:tblPr firstRow="1" bandRow="1">
                <a:tableStyleId>{5C22544A-7EE6-4342-B048-85BDC9FD1C3A}</a:tableStyleId>
              </a:tblPr>
              <a:tblGrid>
                <a:gridCol w="5210359">
                  <a:extLst>
                    <a:ext uri="{9D8B030D-6E8A-4147-A177-3AD203B41FA5}">
                      <a16:colId xmlns:a16="http://schemas.microsoft.com/office/drawing/2014/main" val="1598609773"/>
                    </a:ext>
                  </a:extLst>
                </a:gridCol>
                <a:gridCol w="5210359">
                  <a:extLst>
                    <a:ext uri="{9D8B030D-6E8A-4147-A177-3AD203B41FA5}">
                      <a16:colId xmlns:a16="http://schemas.microsoft.com/office/drawing/2014/main" val="3082559644"/>
                    </a:ext>
                  </a:extLst>
                </a:gridCol>
              </a:tblGrid>
              <a:tr h="612010">
                <a:tc>
                  <a:txBody>
                    <a:bodyPr/>
                    <a:lstStyle/>
                    <a:p>
                      <a:r>
                        <a:rPr lang="en-GB" dirty="0"/>
                        <a:t>Sun Tzu Philosophy</a:t>
                      </a:r>
                    </a:p>
                  </a:txBody>
                  <a:tcPr/>
                </a:tc>
                <a:tc>
                  <a:txBody>
                    <a:bodyPr/>
                    <a:lstStyle/>
                    <a:p>
                      <a:r>
                        <a:rPr lang="en-GB" dirty="0"/>
                        <a:t>NVA and Viet Cong implementation of The Art of War</a:t>
                      </a:r>
                    </a:p>
                  </a:txBody>
                  <a:tcPr/>
                </a:tc>
                <a:extLst>
                  <a:ext uri="{0D108BD9-81ED-4DB2-BD59-A6C34878D82A}">
                    <a16:rowId xmlns:a16="http://schemas.microsoft.com/office/drawing/2014/main" val="1698470088"/>
                  </a:ext>
                </a:extLst>
              </a:tr>
              <a:tr h="1051063">
                <a:tc>
                  <a:txBody>
                    <a:bodyPr/>
                    <a:lstStyle/>
                    <a:p>
                      <a:r>
                        <a:rPr lang="en-GB" dirty="0"/>
                        <a:t>The Moral Law - "The consummate leader cultivates the Moral Law, and strictly adheres to method and discipline; thus it is in his power to control success" - Sun Tzu, The Art Of War</a:t>
                      </a:r>
                    </a:p>
                  </a:txBody>
                  <a:tcPr/>
                </a:tc>
                <a:tc>
                  <a:txBody>
                    <a:bodyPr/>
                    <a:lstStyle/>
                    <a:p>
                      <a:r>
                        <a:rPr lang="en-GB" dirty="0"/>
                        <a:t>Nationalism and Socialism unite the people for the common goal of expelling foreign forces. Th right to self-determine the future of Vietnam</a:t>
                      </a:r>
                    </a:p>
                  </a:txBody>
                  <a:tcPr/>
                </a:tc>
                <a:extLst>
                  <a:ext uri="{0D108BD9-81ED-4DB2-BD59-A6C34878D82A}">
                    <a16:rowId xmlns:a16="http://schemas.microsoft.com/office/drawing/2014/main" val="3323275919"/>
                  </a:ext>
                </a:extLst>
              </a:tr>
              <a:tr h="1051063">
                <a:tc>
                  <a:txBody>
                    <a:bodyPr/>
                    <a:lstStyle/>
                    <a:p>
                      <a:r>
                        <a:rPr lang="en-GB" dirty="0"/>
                        <a:t>All warfare is based on deception </a:t>
                      </a:r>
                      <a:r>
                        <a:rPr lang="en-GB" sz="1800" b="0" i="0" u="none" strike="noStrike" noProof="0" dirty="0">
                          <a:solidFill>
                            <a:srgbClr val="000000"/>
                          </a:solidFill>
                          <a:latin typeface="Calibri"/>
                        </a:rPr>
                        <a:t>- "Sun Tzu, The Art Of War"</a:t>
                      </a:r>
                    </a:p>
                    <a:p>
                      <a:pPr lvl="0">
                        <a:buNone/>
                      </a:pPr>
                      <a:endParaRPr lang="en-GB" dirty="0"/>
                    </a:p>
                  </a:txBody>
                  <a:tcPr/>
                </a:tc>
                <a:tc>
                  <a:txBody>
                    <a:bodyPr/>
                    <a:lstStyle/>
                    <a:p>
                      <a:r>
                        <a:rPr lang="en-GB" dirty="0"/>
                        <a:t>The use of guerilla tactics against the Americans finally ground them down and turned the tide of popular opinion against support for the war by the American public.</a:t>
                      </a:r>
                    </a:p>
                  </a:txBody>
                  <a:tcPr/>
                </a:tc>
                <a:extLst>
                  <a:ext uri="{0D108BD9-81ED-4DB2-BD59-A6C34878D82A}">
                    <a16:rowId xmlns:a16="http://schemas.microsoft.com/office/drawing/2014/main" val="2180206140"/>
                  </a:ext>
                </a:extLst>
              </a:tr>
              <a:tr h="838188">
                <a:tc>
                  <a:txBody>
                    <a:bodyPr/>
                    <a:lstStyle/>
                    <a:p>
                      <a:r>
                        <a:rPr lang="en-GB" dirty="0"/>
                        <a:t>"Attack him where he is unprepared, appear where you are not expected" - </a:t>
                      </a:r>
                      <a:r>
                        <a:rPr lang="en-GB" sz="1800" b="0" i="0" u="none" strike="noStrike" noProof="0" dirty="0">
                          <a:solidFill>
                            <a:srgbClr val="000000"/>
                          </a:solidFill>
                          <a:latin typeface="Calibri"/>
                        </a:rPr>
                        <a:t>- Sun Tzu, The Art Of War</a:t>
                      </a:r>
                    </a:p>
                    <a:p>
                      <a:pPr lvl="0">
                        <a:buNone/>
                      </a:pPr>
                      <a:endParaRPr lang="en-GB" dirty="0"/>
                    </a:p>
                  </a:txBody>
                  <a:tcPr/>
                </a:tc>
                <a:tc>
                  <a:txBody>
                    <a:bodyPr/>
                    <a:lstStyle/>
                    <a:p>
                      <a:r>
                        <a:rPr lang="en-GB" dirty="0"/>
                        <a:t>The Tet offensive surprised the SV and Americans by attacking the cities and town once thought to be a haven of safety. </a:t>
                      </a:r>
                      <a:endParaRPr lang="en-US" dirty="0"/>
                    </a:p>
                  </a:txBody>
                  <a:tcPr/>
                </a:tc>
                <a:extLst>
                  <a:ext uri="{0D108BD9-81ED-4DB2-BD59-A6C34878D82A}">
                    <a16:rowId xmlns:a16="http://schemas.microsoft.com/office/drawing/2014/main" val="2520568806"/>
                  </a:ext>
                </a:extLst>
              </a:tr>
              <a:tr h="1051063">
                <a:tc>
                  <a:txBody>
                    <a:bodyPr/>
                    <a:lstStyle/>
                    <a:p>
                      <a:r>
                        <a:rPr lang="en-GB" dirty="0"/>
                        <a:t>"There is no instance of a country having benefitted from a prolonged warfare" - Sun Tzu, The Art Of War</a:t>
                      </a:r>
                    </a:p>
                  </a:txBody>
                  <a:tcPr/>
                </a:tc>
                <a:tc>
                  <a:txBody>
                    <a:bodyPr/>
                    <a:lstStyle/>
                    <a:p>
                      <a:r>
                        <a:rPr lang="en-GB" dirty="0"/>
                        <a:t>The slow attritional fight enabled the tide to turn in favour of the NVA and Viet Cong. The cost to America in lives and finance was too great for the public to bear.</a:t>
                      </a:r>
                    </a:p>
                  </a:txBody>
                  <a:tcPr/>
                </a:tc>
                <a:extLst>
                  <a:ext uri="{0D108BD9-81ED-4DB2-BD59-A6C34878D82A}">
                    <a16:rowId xmlns:a16="http://schemas.microsoft.com/office/drawing/2014/main" val="13599184"/>
                  </a:ext>
                </a:extLst>
              </a:tr>
            </a:tbl>
          </a:graphicData>
        </a:graphic>
      </p:graphicFrame>
    </p:spTree>
    <p:extLst>
      <p:ext uri="{BB962C8B-B14F-4D97-AF65-F5344CB8AC3E}">
        <p14:creationId xmlns:p14="http://schemas.microsoft.com/office/powerpoint/2010/main" val="66583025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31BF440-39FA-4087-84CC-2EEC0BBDAF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group of people sitting in a room&#10;&#10;Description automatically generated">
            <a:extLst>
              <a:ext uri="{FF2B5EF4-FFF2-40B4-BE49-F238E27FC236}">
                <a16:creationId xmlns:a16="http://schemas.microsoft.com/office/drawing/2014/main" id="{83405C6D-FE20-9BBA-237F-179EE186E190}"/>
              </a:ext>
            </a:extLst>
          </p:cNvPr>
          <p:cNvPicPr>
            <a:picLocks noChangeAspect="1"/>
          </p:cNvPicPr>
          <p:nvPr/>
        </p:nvPicPr>
        <p:blipFill rotWithShape="1">
          <a:blip r:embed="rId2"/>
          <a:srcRect t="26810" b="4006"/>
          <a:stretch/>
        </p:blipFill>
        <p:spPr>
          <a:xfrm>
            <a:off x="4883025" y="10"/>
            <a:ext cx="7308975" cy="3364982"/>
          </a:xfrm>
          <a:custGeom>
            <a:avLst/>
            <a:gdLst/>
            <a:ahLst/>
            <a:cxnLst/>
            <a:rect l="l" t="t" r="r" b="b"/>
            <a:pathLst>
              <a:path w="7308975" h="3364992">
                <a:moveTo>
                  <a:pt x="0" y="0"/>
                </a:moveTo>
                <a:lnTo>
                  <a:pt x="7308975" y="0"/>
                </a:lnTo>
                <a:lnTo>
                  <a:pt x="7308975" y="3364992"/>
                </a:lnTo>
                <a:lnTo>
                  <a:pt x="1210305" y="3364992"/>
                </a:lnTo>
                <a:lnTo>
                  <a:pt x="1192705" y="2943200"/>
                </a:lnTo>
                <a:cubicBezTo>
                  <a:pt x="1098874" y="1825108"/>
                  <a:pt x="684692" y="821621"/>
                  <a:pt x="62981" y="69271"/>
                </a:cubicBezTo>
                <a:close/>
              </a:path>
            </a:pathLst>
          </a:custGeom>
        </p:spPr>
      </p:pic>
      <p:pic>
        <p:nvPicPr>
          <p:cNvPr id="4" name="Picture 3" descr="A group of people standing next to a plane&#10;&#10;Description automatically generated">
            <a:extLst>
              <a:ext uri="{FF2B5EF4-FFF2-40B4-BE49-F238E27FC236}">
                <a16:creationId xmlns:a16="http://schemas.microsoft.com/office/drawing/2014/main" id="{56A0A5F0-1A7B-C964-1796-FC23737C59FC}"/>
              </a:ext>
            </a:extLst>
          </p:cNvPr>
          <p:cNvPicPr>
            <a:picLocks noChangeAspect="1"/>
          </p:cNvPicPr>
          <p:nvPr/>
        </p:nvPicPr>
        <p:blipFill rotWithShape="1">
          <a:blip r:embed="rId3"/>
          <a:srcRect t="17568" r="-1" b="219"/>
          <a:stretch/>
        </p:blipFill>
        <p:spPr>
          <a:xfrm>
            <a:off x="4883025" y="3493008"/>
            <a:ext cx="7308975" cy="3364992"/>
          </a:xfrm>
          <a:custGeom>
            <a:avLst/>
            <a:gdLst/>
            <a:ahLst/>
            <a:cxnLst/>
            <a:rect l="l" t="t" r="r" b="b"/>
            <a:pathLst>
              <a:path w="7308975" h="3364992">
                <a:moveTo>
                  <a:pt x="1210305" y="0"/>
                </a:moveTo>
                <a:lnTo>
                  <a:pt x="7308975" y="0"/>
                </a:lnTo>
                <a:lnTo>
                  <a:pt x="7308975" y="3364992"/>
                </a:lnTo>
                <a:lnTo>
                  <a:pt x="0" y="3364992"/>
                </a:lnTo>
                <a:lnTo>
                  <a:pt x="62981" y="3295722"/>
                </a:lnTo>
                <a:cubicBezTo>
                  <a:pt x="684692" y="2543371"/>
                  <a:pt x="1098874" y="1539884"/>
                  <a:pt x="1192705" y="421793"/>
                </a:cubicBezTo>
                <a:close/>
              </a:path>
            </a:pathLst>
          </a:custGeom>
        </p:spPr>
      </p:pic>
      <p:sp useBgFill="1">
        <p:nvSpPr>
          <p:cNvPr id="12" name="Freeform: Shape 11">
            <a:extLst>
              <a:ext uri="{FF2B5EF4-FFF2-40B4-BE49-F238E27FC236}">
                <a16:creationId xmlns:a16="http://schemas.microsoft.com/office/drawing/2014/main" id="{F04E4CBA-303B-48BD-8451-C2701CB0EE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1" cy="6858000"/>
          </a:xfrm>
          <a:custGeom>
            <a:avLst/>
            <a:gdLst>
              <a:gd name="connsiteX0" fmla="*/ 0 w 6096001"/>
              <a:gd name="connsiteY0" fmla="*/ 0 h 6858000"/>
              <a:gd name="connsiteX1" fmla="*/ 4883024 w 6096001"/>
              <a:gd name="connsiteY1" fmla="*/ 0 h 6858000"/>
              <a:gd name="connsiteX2" fmla="*/ 4946006 w 6096001"/>
              <a:gd name="connsiteY2" fmla="*/ 69271 h 6858000"/>
              <a:gd name="connsiteX3" fmla="*/ 6096001 w 6096001"/>
              <a:gd name="connsiteY3" fmla="*/ 3429000 h 6858000"/>
              <a:gd name="connsiteX4" fmla="*/ 4946006 w 6096001"/>
              <a:gd name="connsiteY4" fmla="*/ 6788730 h 6858000"/>
              <a:gd name="connsiteX5" fmla="*/ 4883024 w 6096001"/>
              <a:gd name="connsiteY5" fmla="*/ 6858000 h 6858000"/>
              <a:gd name="connsiteX6" fmla="*/ 0 w 609600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96001" h="6858000">
                <a:moveTo>
                  <a:pt x="0" y="0"/>
                </a:moveTo>
                <a:lnTo>
                  <a:pt x="4883024" y="0"/>
                </a:lnTo>
                <a:lnTo>
                  <a:pt x="4946006" y="69271"/>
                </a:lnTo>
                <a:cubicBezTo>
                  <a:pt x="5656532" y="929100"/>
                  <a:pt x="6096001" y="2116944"/>
                  <a:pt x="6096001" y="3429000"/>
                </a:cubicBezTo>
                <a:cubicBezTo>
                  <a:pt x="6096001" y="4741056"/>
                  <a:pt x="5656532" y="5928900"/>
                  <a:pt x="4946006" y="6788730"/>
                </a:cubicBezTo>
                <a:lnTo>
                  <a:pt x="4883024" y="6858000"/>
                </a:lnTo>
                <a:lnTo>
                  <a:pt x="0" y="6858000"/>
                </a:lnTo>
                <a:close/>
              </a:path>
            </a:pathLst>
          </a:custGeom>
          <a:ln w="9525">
            <a:solidFill>
              <a:srgbClr val="EFEFEF"/>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4" name="Freeform: Shape 13">
            <a:extLst>
              <a:ext uri="{FF2B5EF4-FFF2-40B4-BE49-F238E27FC236}">
                <a16:creationId xmlns:a16="http://schemas.microsoft.com/office/drawing/2014/main" id="{F6CA58B3-AFCC-4A40-9882-50D5080879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7332" cy="6858000"/>
          </a:xfrm>
          <a:custGeom>
            <a:avLst/>
            <a:gdLst>
              <a:gd name="connsiteX0" fmla="*/ 0 w 6087332"/>
              <a:gd name="connsiteY0" fmla="*/ 0 h 6858000"/>
              <a:gd name="connsiteX1" fmla="*/ 4874355 w 6087332"/>
              <a:gd name="connsiteY1" fmla="*/ 0 h 6858000"/>
              <a:gd name="connsiteX2" fmla="*/ 4937337 w 6087332"/>
              <a:gd name="connsiteY2" fmla="*/ 69271 h 6858000"/>
              <a:gd name="connsiteX3" fmla="*/ 6087332 w 6087332"/>
              <a:gd name="connsiteY3" fmla="*/ 3429000 h 6858000"/>
              <a:gd name="connsiteX4" fmla="*/ 4937337 w 6087332"/>
              <a:gd name="connsiteY4" fmla="*/ 6788730 h 6858000"/>
              <a:gd name="connsiteX5" fmla="*/ 4874355 w 6087332"/>
              <a:gd name="connsiteY5" fmla="*/ 6858000 h 6858000"/>
              <a:gd name="connsiteX6" fmla="*/ 0 w 608733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87332" h="6858000">
                <a:moveTo>
                  <a:pt x="0" y="0"/>
                </a:moveTo>
                <a:lnTo>
                  <a:pt x="4874355" y="0"/>
                </a:lnTo>
                <a:lnTo>
                  <a:pt x="4937337" y="69271"/>
                </a:lnTo>
                <a:cubicBezTo>
                  <a:pt x="5647863" y="929100"/>
                  <a:pt x="6087332" y="2116944"/>
                  <a:pt x="6087332" y="3429000"/>
                </a:cubicBezTo>
                <a:cubicBezTo>
                  <a:pt x="6087332" y="4741056"/>
                  <a:pt x="5647863" y="5928900"/>
                  <a:pt x="4937337" y="6788730"/>
                </a:cubicBezTo>
                <a:lnTo>
                  <a:pt x="4874355" y="6858000"/>
                </a:lnTo>
                <a:lnTo>
                  <a:pt x="0" y="685800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Title 1">
            <a:extLst>
              <a:ext uri="{FF2B5EF4-FFF2-40B4-BE49-F238E27FC236}">
                <a16:creationId xmlns:a16="http://schemas.microsoft.com/office/drawing/2014/main" id="{6F63950F-2EEC-AB1A-06E0-869860DAC111}"/>
              </a:ext>
            </a:extLst>
          </p:cNvPr>
          <p:cNvSpPr>
            <a:spLocks noGrp="1"/>
          </p:cNvSpPr>
          <p:nvPr>
            <p:ph type="title"/>
          </p:nvPr>
        </p:nvSpPr>
        <p:spPr>
          <a:xfrm>
            <a:off x="448056" y="859536"/>
            <a:ext cx="4832802" cy="1243584"/>
          </a:xfrm>
        </p:spPr>
        <p:txBody>
          <a:bodyPr>
            <a:normAutofit/>
          </a:bodyPr>
          <a:lstStyle/>
          <a:p>
            <a:r>
              <a:rPr lang="en-GB" b="1" dirty="0">
                <a:ea typeface="Calibri Light"/>
                <a:cs typeface="Calibri Light"/>
              </a:rPr>
              <a:t>Conclusion</a:t>
            </a:r>
          </a:p>
        </p:txBody>
      </p:sp>
      <p:sp>
        <p:nvSpPr>
          <p:cNvPr id="16" name="Rectangle 15">
            <a:extLst>
              <a:ext uri="{FF2B5EF4-FFF2-40B4-BE49-F238E27FC236}">
                <a16:creationId xmlns:a16="http://schemas.microsoft.com/office/drawing/2014/main" id="{75C56826-D4E5-42ED-8529-079651CB30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52144"/>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18" name="Rectangle 17">
            <a:extLst>
              <a:ext uri="{FF2B5EF4-FFF2-40B4-BE49-F238E27FC236}">
                <a16:creationId xmlns:a16="http://schemas.microsoft.com/office/drawing/2014/main" id="{82095FCE-EF05-4443-B97A-85DEE3A5CA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9544" y="2194560"/>
            <a:ext cx="4892040" cy="18288"/>
          </a:xfrm>
          <a:prstGeom prst="rect">
            <a:avLst/>
          </a:prstGeom>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0" name="Rectangle 19">
            <a:extLst>
              <a:ext uri="{FF2B5EF4-FFF2-40B4-BE49-F238E27FC236}">
                <a16:creationId xmlns:a16="http://schemas.microsoft.com/office/drawing/2014/main" id="{CA00AE6B-AA30-4CF8-BA6F-339B780AD7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9544" y="2194560"/>
            <a:ext cx="48920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BCF9FE18-C0D3-991C-CB1E-C17B0242B7B0}"/>
              </a:ext>
            </a:extLst>
          </p:cNvPr>
          <p:cNvSpPr>
            <a:spLocks noGrp="1"/>
          </p:cNvSpPr>
          <p:nvPr>
            <p:ph idx="1"/>
          </p:nvPr>
        </p:nvSpPr>
        <p:spPr>
          <a:xfrm>
            <a:off x="448056" y="2512611"/>
            <a:ext cx="4832803" cy="3664351"/>
          </a:xfrm>
        </p:spPr>
        <p:txBody>
          <a:bodyPr vert="horz" lIns="91440" tIns="45720" rIns="91440" bIns="45720" rtlCol="0" anchor="t">
            <a:normAutofit/>
          </a:bodyPr>
          <a:lstStyle/>
          <a:p>
            <a:r>
              <a:rPr lang="en-GB" sz="2000" dirty="0">
                <a:ea typeface="Calibri"/>
                <a:cs typeface="Calibri"/>
              </a:rPr>
              <a:t>Victory Achieved</a:t>
            </a:r>
          </a:p>
          <a:p>
            <a:r>
              <a:rPr lang="en-GB" sz="2000" dirty="0">
                <a:ea typeface="Calibri"/>
                <a:cs typeface="Calibri"/>
              </a:rPr>
              <a:t>Lessons not Learnt</a:t>
            </a:r>
          </a:p>
          <a:p>
            <a:endParaRPr lang="en-GB" sz="2000" dirty="0">
              <a:ea typeface="Calibri"/>
              <a:cs typeface="Calibri"/>
            </a:endParaRPr>
          </a:p>
          <a:p>
            <a:endParaRPr lang="en-GB" sz="2000" dirty="0">
              <a:ea typeface="Calibri"/>
              <a:cs typeface="Calibri"/>
            </a:endParaRPr>
          </a:p>
          <a:p>
            <a:endParaRPr lang="en-GB" sz="2000" dirty="0">
              <a:ea typeface="Calibri"/>
              <a:cs typeface="Calibri"/>
            </a:endParaRPr>
          </a:p>
          <a:p>
            <a:pPr marL="0" indent="0">
              <a:buNone/>
            </a:pPr>
            <a:endParaRPr lang="en-GB" sz="2000" dirty="0">
              <a:ea typeface="Calibri"/>
              <a:cs typeface="Calibri"/>
            </a:endParaRPr>
          </a:p>
        </p:txBody>
      </p:sp>
    </p:spTree>
    <p:extLst>
      <p:ext uri="{BB962C8B-B14F-4D97-AF65-F5344CB8AC3E}">
        <p14:creationId xmlns:p14="http://schemas.microsoft.com/office/powerpoint/2010/main" val="361545495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A03521-8AC6-4B1D-9DC1-98FE3C1A2E97}"/>
              </a:ext>
            </a:extLst>
          </p:cNvPr>
          <p:cNvSpPr>
            <a:spLocks noGrp="1"/>
          </p:cNvSpPr>
          <p:nvPr>
            <p:ph type="title"/>
          </p:nvPr>
        </p:nvSpPr>
        <p:spPr/>
        <p:txBody>
          <a:bodyPr/>
          <a:lstStyle/>
          <a:p>
            <a:r>
              <a:rPr lang="en-GB" b="1" dirty="0">
                <a:cs typeface="Calibri Light"/>
              </a:rPr>
              <a:t>Bibliography</a:t>
            </a:r>
            <a:endParaRPr lang="en-GB" b="1" dirty="0" err="1"/>
          </a:p>
        </p:txBody>
      </p:sp>
      <p:sp>
        <p:nvSpPr>
          <p:cNvPr id="3" name="Content Placeholder 2">
            <a:extLst>
              <a:ext uri="{FF2B5EF4-FFF2-40B4-BE49-F238E27FC236}">
                <a16:creationId xmlns:a16="http://schemas.microsoft.com/office/drawing/2014/main" id="{F15440CF-4341-FA79-2A38-B38B4D17AF50}"/>
              </a:ext>
            </a:extLst>
          </p:cNvPr>
          <p:cNvSpPr>
            <a:spLocks noGrp="1"/>
          </p:cNvSpPr>
          <p:nvPr>
            <p:ph idx="1"/>
          </p:nvPr>
        </p:nvSpPr>
        <p:spPr/>
        <p:txBody>
          <a:bodyPr vert="horz" lIns="91440" tIns="45720" rIns="91440" bIns="45720" rtlCol="0" anchor="t">
            <a:normAutofit fontScale="85000" lnSpcReduction="20000"/>
          </a:bodyPr>
          <a:lstStyle/>
          <a:p>
            <a:r>
              <a:rPr lang="en-GB" dirty="0">
                <a:cs typeface="Calibri"/>
              </a:rPr>
              <a:t>The Art Of War and Other Military Classics, Arcturus Publishing Limited 2023</a:t>
            </a:r>
          </a:p>
          <a:p>
            <a:r>
              <a:rPr lang="en-GB" dirty="0">
                <a:cs typeface="Calibri"/>
              </a:rPr>
              <a:t>The Art Of War, Sun Tzu</a:t>
            </a:r>
          </a:p>
          <a:p>
            <a:r>
              <a:rPr lang="en-GB" dirty="0">
                <a:cs typeface="Calibri"/>
              </a:rPr>
              <a:t>Wei </a:t>
            </a:r>
            <a:r>
              <a:rPr lang="en-GB" dirty="0" err="1">
                <a:cs typeface="Calibri"/>
              </a:rPr>
              <a:t>Liaozi</a:t>
            </a:r>
            <a:r>
              <a:rPr lang="en-GB" dirty="0">
                <a:cs typeface="Calibri"/>
              </a:rPr>
              <a:t>, Arcturus Publishing, Translated by Stefan Harvey and Rory Weaver</a:t>
            </a:r>
          </a:p>
          <a:p>
            <a:r>
              <a:rPr lang="en-GB" dirty="0">
                <a:cs typeface="Calibri"/>
              </a:rPr>
              <a:t>Invisible Armies, Max Boot, Liveright Publishing Corp, 2013 Edition</a:t>
            </a:r>
          </a:p>
          <a:p>
            <a:r>
              <a:rPr lang="en-GB" dirty="0">
                <a:cs typeface="Calibri"/>
              </a:rPr>
              <a:t>On China, Henry Kissinger, Penguin books 2011</a:t>
            </a:r>
          </a:p>
          <a:p>
            <a:r>
              <a:rPr lang="en-GB" dirty="0">
                <a:ea typeface="+mn-lt"/>
                <a:cs typeface="+mn-lt"/>
              </a:rPr>
              <a:t>The Art of War: Battles Won and Wars Lost, Mark W Dekay, </a:t>
            </a:r>
            <a:r>
              <a:rPr lang="en-GB" dirty="0">
                <a:ea typeface="+mn-lt"/>
                <a:cs typeface="+mn-lt"/>
                <a:hlinkClick r:id="rId2"/>
              </a:rPr>
              <a:t>https://pdxscholar.library.pdx.edu/cgi/viewcontent.cgi?article=1085&amp;context=younghistorians</a:t>
            </a:r>
            <a:endParaRPr lang="en-GB" dirty="0">
              <a:ea typeface="+mn-lt"/>
              <a:cs typeface="+mn-lt"/>
            </a:endParaRPr>
          </a:p>
          <a:p>
            <a:r>
              <a:rPr lang="en-GB" dirty="0">
                <a:ea typeface="+mn-lt"/>
                <a:cs typeface="+mn-lt"/>
                <a:hlinkClick r:id="rId3"/>
              </a:rPr>
              <a:t>https://www.academia.edu/40782600/Military_Orientalism_Contrasting_Western_and_Eastern_Ways_of_War?email_work_card=interaction-paper</a:t>
            </a:r>
            <a:endParaRPr lang="en-GB" dirty="0">
              <a:ea typeface="+mn-lt"/>
              <a:cs typeface="+mn-lt"/>
            </a:endParaRPr>
          </a:p>
          <a:p>
            <a:r>
              <a:rPr lang="en-GB" dirty="0">
                <a:ea typeface="+mn-lt"/>
                <a:cs typeface="+mn-lt"/>
              </a:rPr>
              <a:t>https://www.academia.edu/348893/Small_Wars_Big_Consequences_and_Orientalism_Korea_and_Iraq_?email_work_card=title</a:t>
            </a:r>
            <a:endParaRPr lang="en-GB" dirty="0">
              <a:cs typeface="Calibri"/>
            </a:endParaRPr>
          </a:p>
        </p:txBody>
      </p:sp>
    </p:spTree>
    <p:extLst>
      <p:ext uri="{BB962C8B-B14F-4D97-AF65-F5344CB8AC3E}">
        <p14:creationId xmlns:p14="http://schemas.microsoft.com/office/powerpoint/2010/main" val="278316260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BFDB73-F0CA-E868-8E67-84373B1E424E}"/>
              </a:ext>
            </a:extLst>
          </p:cNvPr>
          <p:cNvSpPr>
            <a:spLocks noGrp="1"/>
          </p:cNvSpPr>
          <p:nvPr>
            <p:ph type="title"/>
          </p:nvPr>
        </p:nvSpPr>
        <p:spPr/>
        <p:txBody>
          <a:bodyPr/>
          <a:lstStyle/>
          <a:p>
            <a:r>
              <a:rPr lang="en-GB" b="1" dirty="0">
                <a:cs typeface="Calibri Light"/>
              </a:rPr>
              <a:t>Images</a:t>
            </a:r>
            <a:endParaRPr lang="en-GB" b="1" dirty="0"/>
          </a:p>
        </p:txBody>
      </p:sp>
      <p:sp>
        <p:nvSpPr>
          <p:cNvPr id="3" name="Content Placeholder 2">
            <a:extLst>
              <a:ext uri="{FF2B5EF4-FFF2-40B4-BE49-F238E27FC236}">
                <a16:creationId xmlns:a16="http://schemas.microsoft.com/office/drawing/2014/main" id="{2F75EAAE-2B5B-D8FD-D32D-C35F2181FCDA}"/>
              </a:ext>
            </a:extLst>
          </p:cNvPr>
          <p:cNvSpPr>
            <a:spLocks noGrp="1"/>
          </p:cNvSpPr>
          <p:nvPr>
            <p:ph idx="1"/>
          </p:nvPr>
        </p:nvSpPr>
        <p:spPr/>
        <p:txBody>
          <a:bodyPr vert="horz" lIns="91440" tIns="45720" rIns="91440" bIns="45720" rtlCol="0" anchor="t">
            <a:normAutofit fontScale="92500" lnSpcReduction="10000"/>
          </a:bodyPr>
          <a:lstStyle/>
          <a:p>
            <a:r>
              <a:rPr lang="en-GB" dirty="0">
                <a:cs typeface="Calibri"/>
              </a:rPr>
              <a:t>1 - </a:t>
            </a:r>
            <a:r>
              <a:rPr lang="en-GB" dirty="0">
                <a:ea typeface="+mn-lt"/>
                <a:cs typeface="+mn-lt"/>
                <a:hlinkClick r:id="rId2"/>
              </a:rPr>
              <a:t>https://upload.wikimedia.org/wikipedia/en/thumb/b/ba/The_Terror_of_War.jpg/800px-The_Terror_of_War.jpg</a:t>
            </a:r>
            <a:endParaRPr lang="en-US"/>
          </a:p>
          <a:p>
            <a:r>
              <a:rPr lang="en-GB" dirty="0">
                <a:ea typeface="+mn-lt"/>
                <a:cs typeface="+mn-lt"/>
              </a:rPr>
              <a:t>2 - </a:t>
            </a:r>
            <a:r>
              <a:rPr lang="en-GB" dirty="0">
                <a:ea typeface="+mn-lt"/>
                <a:cs typeface="+mn-lt"/>
                <a:hlinkClick r:id="rId3"/>
              </a:rPr>
              <a:t>https://upload.wikimedia.org/wikipedia/commons/thumb/c/cf/%E5%90%B4%E5%8F%B8%E9%A9%AC%E5%AD%99%E6%AD%A6.jpg/220px-%E5%90%B4%E5%8F%B8%E9%A9%AC%E5%AD%99%E6%AD%A6.jpg</a:t>
            </a:r>
            <a:endParaRPr lang="en-GB" dirty="0">
              <a:ea typeface="+mn-lt"/>
              <a:cs typeface="+mn-lt"/>
            </a:endParaRPr>
          </a:p>
          <a:p>
            <a:r>
              <a:rPr lang="en-GB">
                <a:ea typeface="+mn-lt"/>
                <a:cs typeface="+mn-lt"/>
              </a:rPr>
              <a:t>3 - </a:t>
            </a:r>
            <a:r>
              <a:rPr lang="en-GB" dirty="0">
                <a:ea typeface="+mn-lt"/>
                <a:cs typeface="+mn-lt"/>
                <a:hlinkClick r:id="rId4"/>
              </a:rPr>
              <a:t>https://cdn.britannica.com/61/165161-050-28CEE8AE/Vo-Nguyen-Giap.jpg</a:t>
            </a:r>
          </a:p>
          <a:p>
            <a:r>
              <a:rPr lang="en-GB">
                <a:ea typeface="+mn-lt"/>
                <a:cs typeface="+mn-lt"/>
              </a:rPr>
              <a:t>4 -</a:t>
            </a:r>
            <a:r>
              <a:rPr lang="en-GB" dirty="0">
                <a:ea typeface="+mn-lt"/>
                <a:cs typeface="+mn-lt"/>
              </a:rPr>
              <a:t> </a:t>
            </a:r>
            <a:r>
              <a:rPr lang="en-GB" dirty="0">
                <a:ea typeface="+mn-lt"/>
                <a:cs typeface="+mn-lt"/>
                <a:hlinkClick r:id="rId5"/>
              </a:rPr>
              <a:t>https://upload.wikimedia.org/wikipedia/commons/thumb/1/1c/Ho_Chi_Minh_1946.jpg/220px-Ho_Chi_Minh_1946.jpg</a:t>
            </a:r>
            <a:endParaRPr lang="en-GB" dirty="0">
              <a:ea typeface="+mn-lt"/>
              <a:cs typeface="+mn-lt"/>
            </a:endParaRPr>
          </a:p>
          <a:p>
            <a:endParaRPr lang="en-GB" dirty="0">
              <a:ea typeface="+mn-lt"/>
              <a:cs typeface="+mn-lt"/>
            </a:endParaRPr>
          </a:p>
        </p:txBody>
      </p:sp>
    </p:spTree>
    <p:extLst>
      <p:ext uri="{BB962C8B-B14F-4D97-AF65-F5344CB8AC3E}">
        <p14:creationId xmlns:p14="http://schemas.microsoft.com/office/powerpoint/2010/main" val="151671092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EE35BF-8800-99F2-EA7A-7477C5E59AB6}"/>
              </a:ext>
            </a:extLst>
          </p:cNvPr>
          <p:cNvSpPr>
            <a:spLocks noGrp="1"/>
          </p:cNvSpPr>
          <p:nvPr>
            <p:ph type="title"/>
          </p:nvPr>
        </p:nvSpPr>
        <p:spPr/>
        <p:txBody>
          <a:bodyPr/>
          <a:lstStyle/>
          <a:p>
            <a:r>
              <a:rPr lang="en-GB" dirty="0">
                <a:cs typeface="Calibri Light"/>
              </a:rPr>
              <a:t>Images</a:t>
            </a:r>
            <a:endParaRPr lang="en-GB" dirty="0"/>
          </a:p>
        </p:txBody>
      </p:sp>
      <p:sp>
        <p:nvSpPr>
          <p:cNvPr id="3" name="Content Placeholder 2">
            <a:extLst>
              <a:ext uri="{FF2B5EF4-FFF2-40B4-BE49-F238E27FC236}">
                <a16:creationId xmlns:a16="http://schemas.microsoft.com/office/drawing/2014/main" id="{41289A31-EB0B-5FA7-1178-F44D2E29EEA2}"/>
              </a:ext>
            </a:extLst>
          </p:cNvPr>
          <p:cNvSpPr>
            <a:spLocks noGrp="1"/>
          </p:cNvSpPr>
          <p:nvPr>
            <p:ph idx="1"/>
          </p:nvPr>
        </p:nvSpPr>
        <p:spPr/>
        <p:txBody>
          <a:bodyPr vert="horz" lIns="91440" tIns="45720" rIns="91440" bIns="45720" rtlCol="0" anchor="t">
            <a:normAutofit fontScale="92500" lnSpcReduction="20000"/>
          </a:bodyPr>
          <a:lstStyle/>
          <a:p>
            <a:r>
              <a:rPr lang="en-GB" dirty="0">
                <a:cs typeface="Calibri"/>
              </a:rPr>
              <a:t>5 - </a:t>
            </a:r>
            <a:r>
              <a:rPr lang="en-GB" dirty="0">
                <a:ea typeface="+mn-lt"/>
                <a:cs typeface="+mn-lt"/>
                <a:hlinkClick r:id="rId2"/>
              </a:rPr>
              <a:t>https://upload.wikimedia.org/wikipedia/commons/thumb/2/2a/FloorGoban.JPG/800px-FloorGoban.JPG</a:t>
            </a:r>
            <a:endParaRPr lang="en-GB">
              <a:ea typeface="+mn-lt"/>
              <a:cs typeface="+mn-lt"/>
            </a:endParaRPr>
          </a:p>
          <a:p>
            <a:r>
              <a:rPr lang="en-GB" dirty="0">
                <a:cs typeface="Calibri"/>
              </a:rPr>
              <a:t>6 - </a:t>
            </a:r>
            <a:r>
              <a:rPr lang="en-GB" dirty="0">
                <a:ea typeface="+mn-lt"/>
                <a:cs typeface="+mn-lt"/>
                <a:hlinkClick r:id="rId3"/>
              </a:rPr>
              <a:t>https://www.historynet.com/wp-content/uploads/2023/02/viet-cong-tunnel-networks-VIEP-spring-2023-768x301.jpg</a:t>
            </a:r>
            <a:endParaRPr lang="en-GB" dirty="0">
              <a:ea typeface="+mn-lt"/>
              <a:cs typeface="+mn-lt"/>
            </a:endParaRPr>
          </a:p>
          <a:p>
            <a:r>
              <a:rPr lang="en-GB" dirty="0">
                <a:ea typeface="+mn-lt"/>
                <a:cs typeface="+mn-lt"/>
              </a:rPr>
              <a:t>7 - </a:t>
            </a:r>
            <a:r>
              <a:rPr lang="en-GB" dirty="0">
                <a:ea typeface="+mn-lt"/>
                <a:cs typeface="+mn-lt"/>
                <a:hlinkClick r:id="rId4"/>
              </a:rPr>
              <a:t>https://www.thenmusa.org/wp-content/uploads/2022/04/Tunnel-Rat-768x684.png</a:t>
            </a:r>
            <a:endParaRPr lang="en-GB">
              <a:ea typeface="+mn-lt"/>
              <a:cs typeface="+mn-lt"/>
            </a:endParaRPr>
          </a:p>
          <a:p>
            <a:r>
              <a:rPr lang="en-GB" dirty="0">
                <a:ea typeface="+mn-lt"/>
                <a:cs typeface="+mn-lt"/>
              </a:rPr>
              <a:t>8 - https://www.thearmorylife.com/wp-content/uploads/2021/10/article-dangerous-steps-viet-cong-booby-traps-1-768x984.jpg.webp</a:t>
            </a:r>
          </a:p>
          <a:p>
            <a:r>
              <a:rPr lang="en-GB" dirty="0">
                <a:ea typeface="+mn-lt"/>
                <a:cs typeface="+mn-lt"/>
              </a:rPr>
              <a:t>9 - https://www.wearethemighty.com/uploads/legacy/assets.rbl.ms/17303655/origin.jpg?auto=webp&amp;optimize=high&amp;quality=70&amp;width=640</a:t>
            </a:r>
          </a:p>
          <a:p>
            <a:r>
              <a:rPr lang="en-GB" dirty="0">
                <a:ea typeface="+mn-lt"/>
                <a:cs typeface="+mn-lt"/>
              </a:rPr>
              <a:t>10 - https://www.historyhit.com/app/uploads/2020/10/Mace.jpg</a:t>
            </a:r>
          </a:p>
        </p:txBody>
      </p:sp>
    </p:spTree>
    <p:extLst>
      <p:ext uri="{BB962C8B-B14F-4D97-AF65-F5344CB8AC3E}">
        <p14:creationId xmlns:p14="http://schemas.microsoft.com/office/powerpoint/2010/main" val="240087776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D60F3F-26E7-D148-308A-3F53BA25AF75}"/>
              </a:ext>
            </a:extLst>
          </p:cNvPr>
          <p:cNvSpPr>
            <a:spLocks noGrp="1"/>
          </p:cNvSpPr>
          <p:nvPr>
            <p:ph type="title"/>
          </p:nvPr>
        </p:nvSpPr>
        <p:spPr/>
        <p:txBody>
          <a:bodyPr/>
          <a:lstStyle/>
          <a:p>
            <a:r>
              <a:rPr lang="en-GB" b="1" dirty="0">
                <a:cs typeface="Calibri Light"/>
              </a:rPr>
              <a:t>Images</a:t>
            </a:r>
            <a:endParaRPr lang="en-GB" b="1" dirty="0"/>
          </a:p>
        </p:txBody>
      </p:sp>
      <p:sp>
        <p:nvSpPr>
          <p:cNvPr id="3" name="Content Placeholder 2">
            <a:extLst>
              <a:ext uri="{FF2B5EF4-FFF2-40B4-BE49-F238E27FC236}">
                <a16:creationId xmlns:a16="http://schemas.microsoft.com/office/drawing/2014/main" id="{ED85E081-6ACB-D03F-65E8-15F3EBD3BDFC}"/>
              </a:ext>
            </a:extLst>
          </p:cNvPr>
          <p:cNvSpPr>
            <a:spLocks noGrp="1"/>
          </p:cNvSpPr>
          <p:nvPr>
            <p:ph idx="1"/>
          </p:nvPr>
        </p:nvSpPr>
        <p:spPr/>
        <p:txBody>
          <a:bodyPr vert="horz" lIns="91440" tIns="45720" rIns="91440" bIns="45720" rtlCol="0" anchor="t">
            <a:normAutofit lnSpcReduction="10000"/>
          </a:bodyPr>
          <a:lstStyle/>
          <a:p>
            <a:r>
              <a:rPr lang="en-GB" dirty="0">
                <a:cs typeface="Calibri"/>
              </a:rPr>
              <a:t>11 - </a:t>
            </a:r>
            <a:r>
              <a:rPr lang="en-GB" dirty="0">
                <a:ea typeface="+mn-lt"/>
                <a:cs typeface="+mn-lt"/>
              </a:rPr>
              <a:t>https://pointmetotheplane.boardingarea.com/wp-content/uploads/2017/07/IMG_0823.jpg</a:t>
            </a:r>
            <a:endParaRPr lang="en-GB" dirty="0">
              <a:cs typeface="Calibri"/>
            </a:endParaRPr>
          </a:p>
          <a:p>
            <a:r>
              <a:rPr lang="en-GB" dirty="0">
                <a:cs typeface="Calibri"/>
              </a:rPr>
              <a:t>12 - </a:t>
            </a:r>
            <a:r>
              <a:rPr lang="en-GB" dirty="0">
                <a:ea typeface="+mn-lt"/>
                <a:cs typeface="+mn-lt"/>
              </a:rPr>
              <a:t>https://i0.wp.com/the-past.com/wp-content/uploads/2023/03/post-1_image4-5.jpg?ssl=1</a:t>
            </a:r>
          </a:p>
          <a:p>
            <a:r>
              <a:rPr lang="en-GB" dirty="0">
                <a:cs typeface="Calibri"/>
              </a:rPr>
              <a:t>13 - </a:t>
            </a:r>
            <a:r>
              <a:rPr lang="en-GB" dirty="0">
                <a:ea typeface="+mn-lt"/>
                <a:cs typeface="+mn-lt"/>
              </a:rPr>
              <a:t>https://live.staticflickr.com/7471/15747300718_1509110924_z.jpg</a:t>
            </a:r>
          </a:p>
          <a:p>
            <a:r>
              <a:rPr lang="en-GB" dirty="0">
                <a:cs typeface="Calibri"/>
              </a:rPr>
              <a:t>14 - </a:t>
            </a:r>
            <a:r>
              <a:rPr lang="en-GB" dirty="0">
                <a:ea typeface="+mn-lt"/>
                <a:cs typeface="+mn-lt"/>
              </a:rPr>
              <a:t>https://static.timesofisrael.com/www/uploads/2018/07/spies-640x400.jpg</a:t>
            </a:r>
          </a:p>
          <a:p>
            <a:r>
              <a:rPr lang="en-GB" dirty="0">
                <a:cs typeface="Calibri"/>
              </a:rPr>
              <a:t>15 - </a:t>
            </a:r>
            <a:r>
              <a:rPr lang="en-GB" dirty="0">
                <a:ea typeface="+mn-lt"/>
                <a:cs typeface="+mn-lt"/>
              </a:rPr>
              <a:t>https://edition.cnn.com/travel/article/cnngo-travel-vietnam-propaganda-poster-art/index.html</a:t>
            </a:r>
          </a:p>
        </p:txBody>
      </p:sp>
    </p:spTree>
    <p:extLst>
      <p:ext uri="{BB962C8B-B14F-4D97-AF65-F5344CB8AC3E}">
        <p14:creationId xmlns:p14="http://schemas.microsoft.com/office/powerpoint/2010/main" val="136759268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48FCFE-2F4A-C93D-BDFB-65A4A22BD064}"/>
              </a:ext>
            </a:extLst>
          </p:cNvPr>
          <p:cNvSpPr>
            <a:spLocks noGrp="1"/>
          </p:cNvSpPr>
          <p:nvPr>
            <p:ph type="title"/>
          </p:nvPr>
        </p:nvSpPr>
        <p:spPr/>
        <p:txBody>
          <a:bodyPr/>
          <a:lstStyle/>
          <a:p>
            <a:r>
              <a:rPr lang="en-GB" b="1" dirty="0">
                <a:cs typeface="Calibri Light"/>
              </a:rPr>
              <a:t>Images </a:t>
            </a:r>
            <a:endParaRPr lang="en-GB" b="1" dirty="0"/>
          </a:p>
        </p:txBody>
      </p:sp>
      <p:sp>
        <p:nvSpPr>
          <p:cNvPr id="3" name="Content Placeholder 2">
            <a:extLst>
              <a:ext uri="{FF2B5EF4-FFF2-40B4-BE49-F238E27FC236}">
                <a16:creationId xmlns:a16="http://schemas.microsoft.com/office/drawing/2014/main" id="{4B86EDDD-1E47-567A-2531-6CD0A09F1665}"/>
              </a:ext>
            </a:extLst>
          </p:cNvPr>
          <p:cNvSpPr>
            <a:spLocks noGrp="1"/>
          </p:cNvSpPr>
          <p:nvPr>
            <p:ph idx="1"/>
          </p:nvPr>
        </p:nvSpPr>
        <p:spPr/>
        <p:txBody>
          <a:bodyPr vert="horz" lIns="91440" tIns="45720" rIns="91440" bIns="45720" rtlCol="0" anchor="t">
            <a:normAutofit lnSpcReduction="10000"/>
          </a:bodyPr>
          <a:lstStyle/>
          <a:p>
            <a:r>
              <a:rPr lang="en-GB" dirty="0">
                <a:cs typeface="Calibri"/>
              </a:rPr>
              <a:t>16 - </a:t>
            </a:r>
            <a:r>
              <a:rPr lang="en-GB" dirty="0">
                <a:ea typeface="+mn-lt"/>
                <a:cs typeface="+mn-lt"/>
                <a:hlinkClick r:id="rId2"/>
              </a:rPr>
              <a:t>http://regimentalrogue.tripod.com/blog/viet_cong_rd700px.jpg</a:t>
            </a:r>
            <a:endParaRPr lang="en-GB">
              <a:ea typeface="+mn-lt"/>
              <a:cs typeface="+mn-lt"/>
            </a:endParaRPr>
          </a:p>
          <a:p>
            <a:r>
              <a:rPr lang="en-GB" dirty="0">
                <a:cs typeface="Calibri"/>
              </a:rPr>
              <a:t>17 - </a:t>
            </a:r>
            <a:r>
              <a:rPr lang="en-GB" dirty="0">
                <a:ea typeface="+mn-lt"/>
                <a:cs typeface="+mn-lt"/>
                <a:hlinkClick r:id="rId3"/>
              </a:rPr>
              <a:t>https://peoplesworld.org/wp-content/uploads/2018/03/executing940.jpg</a:t>
            </a:r>
            <a:endParaRPr lang="en-GB" dirty="0">
              <a:ea typeface="+mn-lt"/>
              <a:cs typeface="+mn-lt"/>
            </a:endParaRPr>
          </a:p>
          <a:p>
            <a:r>
              <a:rPr lang="en-GB" dirty="0">
                <a:cs typeface="Calibri"/>
              </a:rPr>
              <a:t>18 - </a:t>
            </a:r>
            <a:r>
              <a:rPr lang="en-GB" dirty="0">
                <a:ea typeface="+mn-lt"/>
                <a:cs typeface="+mn-lt"/>
                <a:hlinkClick r:id="rId4"/>
              </a:rPr>
              <a:t>https://upload.wikimedia.org/wikipedia/commons/thumb/9/96/Tet_Offensive_map.png/800px-Tet_Offensive_map.png</a:t>
            </a:r>
            <a:endParaRPr lang="en-GB" dirty="0">
              <a:ea typeface="+mn-lt"/>
              <a:cs typeface="+mn-lt"/>
            </a:endParaRPr>
          </a:p>
          <a:p>
            <a:r>
              <a:rPr lang="en-GB" dirty="0">
                <a:cs typeface="Calibri"/>
              </a:rPr>
              <a:t>19 - </a:t>
            </a:r>
            <a:r>
              <a:rPr lang="en-GB" dirty="0">
                <a:ea typeface="+mn-lt"/>
                <a:cs typeface="+mn-lt"/>
                <a:hlinkClick r:id="rId5"/>
              </a:rPr>
              <a:t>https://www.publicbooks.org/wp-content/uploads/2018/10/937px-My_Tho_Vietnam._A_Viet_Cong_base_camp_being._In_the_foreground_is_Private_First_Class_Raymond_Rumpa_St_Paul_Minnesota_-_NARA_-_530621_edit-810x664.jpg</a:t>
            </a:r>
            <a:endParaRPr lang="en-GB" dirty="0">
              <a:ea typeface="+mn-lt"/>
              <a:cs typeface="+mn-lt"/>
            </a:endParaRPr>
          </a:p>
          <a:p>
            <a:endParaRPr lang="en-GB" dirty="0">
              <a:cs typeface="Calibri"/>
            </a:endParaRPr>
          </a:p>
        </p:txBody>
      </p:sp>
    </p:spTree>
    <p:extLst>
      <p:ext uri="{BB962C8B-B14F-4D97-AF65-F5344CB8AC3E}">
        <p14:creationId xmlns:p14="http://schemas.microsoft.com/office/powerpoint/2010/main" val="191837398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693416-D522-8969-BC01-F8CEC7D22623}"/>
              </a:ext>
            </a:extLst>
          </p:cNvPr>
          <p:cNvSpPr>
            <a:spLocks noGrp="1"/>
          </p:cNvSpPr>
          <p:nvPr>
            <p:ph type="title"/>
          </p:nvPr>
        </p:nvSpPr>
        <p:spPr/>
        <p:txBody>
          <a:bodyPr/>
          <a:lstStyle/>
          <a:p>
            <a:r>
              <a:rPr lang="en-GB" dirty="0">
                <a:cs typeface="Calibri Light"/>
              </a:rPr>
              <a:t> Images</a:t>
            </a:r>
            <a:endParaRPr lang="en-GB" dirty="0"/>
          </a:p>
        </p:txBody>
      </p:sp>
      <p:sp>
        <p:nvSpPr>
          <p:cNvPr id="3" name="Content Placeholder 2">
            <a:extLst>
              <a:ext uri="{FF2B5EF4-FFF2-40B4-BE49-F238E27FC236}">
                <a16:creationId xmlns:a16="http://schemas.microsoft.com/office/drawing/2014/main" id="{08894D38-45C1-A840-4B45-A3DC8174B6F9}"/>
              </a:ext>
            </a:extLst>
          </p:cNvPr>
          <p:cNvSpPr>
            <a:spLocks noGrp="1"/>
          </p:cNvSpPr>
          <p:nvPr>
            <p:ph idx="1"/>
          </p:nvPr>
        </p:nvSpPr>
        <p:spPr/>
        <p:txBody>
          <a:bodyPr vert="horz" lIns="91440" tIns="45720" rIns="91440" bIns="45720" rtlCol="0" anchor="t">
            <a:normAutofit/>
          </a:bodyPr>
          <a:lstStyle/>
          <a:p>
            <a:r>
              <a:rPr lang="en-GB" dirty="0">
                <a:cs typeface="Calibri"/>
              </a:rPr>
              <a:t>20 - </a:t>
            </a:r>
            <a:r>
              <a:rPr lang="en-GB" dirty="0">
                <a:ea typeface="+mn-lt"/>
                <a:cs typeface="+mn-lt"/>
                <a:hlinkClick r:id="rId2"/>
              </a:rPr>
              <a:t>https://content.magnumphotos.com/wp-content/uploads/2017/10/cortex/par37859-teaser-story-big.jpg</a:t>
            </a:r>
            <a:endParaRPr lang="en-GB" dirty="0">
              <a:ea typeface="+mn-lt"/>
              <a:cs typeface="+mn-lt"/>
            </a:endParaRPr>
          </a:p>
          <a:p>
            <a:r>
              <a:rPr lang="en-GB">
                <a:cs typeface="Calibri" panose="020F0502020204030204"/>
              </a:rPr>
              <a:t>21 -</a:t>
            </a:r>
            <a:r>
              <a:rPr lang="en-GB" dirty="0">
                <a:cs typeface="Calibri" panose="020F0502020204030204"/>
              </a:rPr>
              <a:t> </a:t>
            </a:r>
            <a:r>
              <a:rPr lang="en-GB" dirty="0">
                <a:ea typeface="+mn-lt"/>
                <a:cs typeface="+mn-lt"/>
                <a:hlinkClick r:id="rId3"/>
              </a:rPr>
              <a:t>https://i.pinimg.com/564x/5d/60/c5/5d60c52dbbe4c0f323e60976548b4574.jpg</a:t>
            </a:r>
          </a:p>
          <a:p>
            <a:r>
              <a:rPr lang="en-GB">
                <a:ea typeface="+mn-lt"/>
                <a:cs typeface="+mn-lt"/>
              </a:rPr>
              <a:t>22 - </a:t>
            </a:r>
            <a:r>
              <a:rPr lang="en-GB" dirty="0">
                <a:ea typeface="+mn-lt"/>
                <a:cs typeface="+mn-lt"/>
                <a:hlinkClick r:id="rId4"/>
              </a:rPr>
              <a:t>https://news.usni.org/wp-content/uploads/2021/08/afghan_c17.jpg</a:t>
            </a:r>
            <a:endParaRPr lang="en-GB" dirty="0">
              <a:ea typeface="+mn-lt"/>
              <a:cs typeface="+mn-lt"/>
            </a:endParaRPr>
          </a:p>
          <a:p>
            <a:r>
              <a:rPr lang="en-GB" dirty="0">
                <a:ea typeface="+mn-lt"/>
                <a:cs typeface="+mn-lt"/>
              </a:rPr>
              <a:t>23 - https://thehill.com/wp-content/uploads/sites/2/2021/08/kabul_evacuations_08192021getty.jpg?w=640&amp;h=360&amp;crop=1</a:t>
            </a:r>
          </a:p>
        </p:txBody>
      </p:sp>
    </p:spTree>
    <p:extLst>
      <p:ext uri="{BB962C8B-B14F-4D97-AF65-F5344CB8AC3E}">
        <p14:creationId xmlns:p14="http://schemas.microsoft.com/office/powerpoint/2010/main" val="2954477367"/>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22</Slides>
  <Notes>0</Notes>
  <HiddenSlides>0</HiddenSlides>
  <MMClips>0</MMClips>
  <ScaleCrop>false</ScaleCrop>
  <HeadingPairs>
    <vt:vector size="4" baseType="variant">
      <vt:variant>
        <vt:lpstr>Theme</vt:lpstr>
      </vt:variant>
      <vt:variant>
        <vt:i4>1</vt:i4>
      </vt:variant>
      <vt:variant>
        <vt:lpstr>Slide Titles</vt:lpstr>
      </vt:variant>
      <vt:variant>
        <vt:i4>22</vt:i4>
      </vt:variant>
    </vt:vector>
  </HeadingPairs>
  <TitlesOfParts>
    <vt:vector size="23" baseType="lpstr">
      <vt:lpstr>office theme</vt:lpstr>
      <vt:lpstr>Sun Tzu's Art Of War and its successful application during the Vietnam War by the NVA and Viet Cong</vt:lpstr>
      <vt:lpstr>Introduction and prelude to the Vietnam war</vt:lpstr>
      <vt:lpstr>The Commander - Jiang</vt:lpstr>
      <vt:lpstr>The Art Of War and the Vietnam War</vt:lpstr>
      <vt:lpstr>Guerilla Warfare - </vt:lpstr>
      <vt:lpstr>Effective Booby Traps – Psychological Warfare</vt:lpstr>
      <vt:lpstr>Terrain Exploitation</vt:lpstr>
      <vt:lpstr>Deception and Misdirection</vt:lpstr>
      <vt:lpstr>Spies</vt:lpstr>
      <vt:lpstr>Psychological Warfare </vt:lpstr>
      <vt:lpstr>Adaptability and Flexibility </vt:lpstr>
      <vt:lpstr>Economic Warfare</vt:lpstr>
      <vt:lpstr>Winning Without Fighting </vt:lpstr>
      <vt:lpstr>Eventual Victory</vt:lpstr>
      <vt:lpstr>Summary – Key Comparisons</vt:lpstr>
      <vt:lpstr>Conclusion</vt:lpstr>
      <vt:lpstr>Bibliography</vt:lpstr>
      <vt:lpstr>Images</vt:lpstr>
      <vt:lpstr>Images</vt:lpstr>
      <vt:lpstr>Images</vt:lpstr>
      <vt:lpstr>Images </vt:lpstr>
      <vt:lpstr> Images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1126</cp:revision>
  <dcterms:created xsi:type="dcterms:W3CDTF">2024-01-05T09:33:09Z</dcterms:created>
  <dcterms:modified xsi:type="dcterms:W3CDTF">2024-01-10T23:17:24Z</dcterms:modified>
</cp:coreProperties>
</file>