
<file path=[Content_Types].xml><?xml version="1.0" encoding="utf-8"?>
<Types xmlns="http://schemas.openxmlformats.org/package/2006/content-types"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32"/>
  </p:notesMasterIdLst>
  <p:sldIdLst>
    <p:sldId id="256" r:id="rId5"/>
    <p:sldId id="258" r:id="rId6"/>
    <p:sldId id="310" r:id="rId7"/>
    <p:sldId id="314" r:id="rId8"/>
    <p:sldId id="315" r:id="rId9"/>
    <p:sldId id="316" r:id="rId10"/>
    <p:sldId id="322" r:id="rId11"/>
    <p:sldId id="324" r:id="rId12"/>
    <p:sldId id="326" r:id="rId13"/>
    <p:sldId id="317" r:id="rId14"/>
    <p:sldId id="319" r:id="rId15"/>
    <p:sldId id="330" r:id="rId16"/>
    <p:sldId id="331" r:id="rId17"/>
    <p:sldId id="332" r:id="rId18"/>
    <p:sldId id="325" r:id="rId19"/>
    <p:sldId id="320" r:id="rId20"/>
    <p:sldId id="327" r:id="rId21"/>
    <p:sldId id="321" r:id="rId22"/>
    <p:sldId id="328" r:id="rId23"/>
    <p:sldId id="329" r:id="rId24"/>
    <p:sldId id="334" r:id="rId25"/>
    <p:sldId id="335" r:id="rId26"/>
    <p:sldId id="338" r:id="rId27"/>
    <p:sldId id="339" r:id="rId28"/>
    <p:sldId id="337" r:id="rId29"/>
    <p:sldId id="340" r:id="rId30"/>
    <p:sldId id="333" r:id="rId31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920" autoAdjust="0"/>
    <p:restoredTop sz="94660"/>
  </p:normalViewPr>
  <p:slideViewPr>
    <p:cSldViewPr>
      <p:cViewPr varScale="1">
        <p:scale>
          <a:sx n="110" d="100"/>
          <a:sy n="110" d="100"/>
        </p:scale>
        <p:origin x="39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theme" Target="theme/theme1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AF0D1B-04E6-4AC8-946A-34E3588DBA34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D5D248-116B-48BE-BA2A-9060C71AC032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19198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B420CE31-B1F1-4251-A86F-6CC390AB4F25}" type="slidenum">
              <a:rPr lang="en-GB" altLang="en-US" smtClean="0"/>
              <a:pPr eaLnBrk="1" hangingPunct="1">
                <a:spcBef>
                  <a:spcPct val="0"/>
                </a:spcBef>
              </a:pPr>
              <a:t>3</a:t>
            </a:fld>
            <a:endParaRPr lang="en-GB" altLang="en-US"/>
          </a:p>
        </p:txBody>
      </p:sp>
      <p:sp>
        <p:nvSpPr>
          <p:cNvPr id="5427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721208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57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3938588"/>
            <a:ext cx="40386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A6457A-C3BC-4A70-B36B-7A9D1E7340A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8114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D86EE6F-8858-42E8-8945-86043AB08E48}" type="datetimeFigureOut">
              <a:rPr lang="cy-GB" smtClean="0"/>
              <a:t>03/01/2025</a:t>
            </a:fld>
            <a:endParaRPr lang="cy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3211112-36FF-44D5-9576-44CD38225835}" type="slidenum">
              <a:rPr lang="cy-GB" smtClean="0"/>
              <a:t>‹#›</a:t>
            </a:fld>
            <a:endParaRPr lang="cy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mavink.com/explore/Fine-Motor-Milestones-Chart" TargetMode="Externa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564904"/>
            <a:ext cx="7851648" cy="1828800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draws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rhychwant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oes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Development across the lifespan</a:t>
            </a:r>
            <a:endParaRPr lang="cy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4804" y="4653136"/>
            <a:ext cx="7854696" cy="1752600"/>
          </a:xfrm>
        </p:spPr>
        <p:txBody>
          <a:bodyPr/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2/ Session 2 </a:t>
            </a:r>
          </a:p>
          <a:p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9829462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/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Datblygiad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corfforol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Deilliant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perthnasol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Perthnasedd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i’r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>
            <a:no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Physical development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Relevant learning outcome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Relevance to assignment</a:t>
            </a:r>
          </a:p>
        </p:txBody>
      </p:sp>
    </p:spTree>
    <p:extLst>
      <p:ext uri="{BB962C8B-B14F-4D97-AF65-F5344CB8AC3E}">
        <p14:creationId xmlns:p14="http://schemas.microsoft.com/office/powerpoint/2010/main" val="18801017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r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endParaRPr lang="fr-CA" altLang="en-US" sz="3200" dirty="0">
              <a:solidFill>
                <a:schemeClr val="tx1"/>
              </a:solidFill>
            </a:endParaRPr>
          </a:p>
        </p:txBody>
      </p:sp>
      <p:sp>
        <p:nvSpPr>
          <p:cNvPr id="5123" name="Rectangle 5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Ffactorau</a:t>
            </a:r>
            <a:r>
              <a:rPr lang="en-GB" altLang="en-US" dirty="0"/>
              <a:t>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effeithio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</a:t>
            </a:r>
            <a:r>
              <a:rPr lang="en-GB" altLang="en-US" dirty="0" err="1"/>
              <a:t>dyfiant</a:t>
            </a:r>
            <a:r>
              <a:rPr lang="en-GB" altLang="en-US" dirty="0"/>
              <a:t> a </a:t>
            </a:r>
            <a:r>
              <a:rPr lang="en-GB" altLang="en-US" dirty="0" err="1"/>
              <a:t>datblygiad</a:t>
            </a:r>
            <a:r>
              <a:rPr lang="en-GB" altLang="en-US" dirty="0"/>
              <a:t>…..</a:t>
            </a:r>
          </a:p>
          <a:p>
            <a:pPr marL="0" indent="0" eaLnBrk="1" hangingPunct="1">
              <a:lnSpc>
                <a:spcPct val="80000"/>
              </a:lnSpc>
              <a:buFontTx/>
              <a:buNone/>
              <a:defRPr/>
            </a:pP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Bwyd</a:t>
            </a: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Tai 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Amgylchedd</a:t>
            </a:r>
            <a:r>
              <a:rPr lang="en-GB" altLang="en-US" dirty="0"/>
              <a:t> </a:t>
            </a:r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Mynediad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ofal</a:t>
            </a:r>
            <a:r>
              <a:rPr lang="en-GB" altLang="en-US" dirty="0"/>
              <a:t> </a:t>
            </a:r>
            <a:r>
              <a:rPr lang="en-GB" altLang="en-US" dirty="0" err="1"/>
              <a:t>iechyd</a:t>
            </a: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 err="1"/>
              <a:t>Tlodi</a:t>
            </a:r>
            <a:endParaRPr lang="en-GB" altLang="en-US" dirty="0"/>
          </a:p>
          <a:p>
            <a:pPr eaLnBrk="1" hangingPunct="1">
              <a:lnSpc>
                <a:spcPct val="80000"/>
              </a:lnSpc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???</a:t>
            </a:r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>
              <a:solidFill>
                <a:schemeClr val="accent2"/>
              </a:solidFill>
            </a:endParaRPr>
          </a:p>
          <a:p>
            <a:pPr eaLnBrk="1" hangingPunct="1">
              <a:lnSpc>
                <a:spcPct val="80000"/>
              </a:lnSpc>
              <a:defRPr/>
            </a:pPr>
            <a:endParaRPr lang="en-GB" altLang="en-US" dirty="0">
              <a:solidFill>
                <a:schemeClr val="accent2"/>
              </a:solidFill>
            </a:endParaRPr>
          </a:p>
        </p:txBody>
      </p:sp>
      <p:sp>
        <p:nvSpPr>
          <p:cNvPr id="5124" name="Content Placeholder 1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altLang="en-US" i="1" dirty="0"/>
              <a:t>Factors that influence growth and development...</a:t>
            </a:r>
          </a:p>
          <a:p>
            <a:endParaRPr lang="en-US" altLang="en-US" i="1" dirty="0"/>
          </a:p>
          <a:p>
            <a:r>
              <a:rPr lang="en-US" altLang="en-US" i="1" dirty="0"/>
              <a:t>Diet</a:t>
            </a:r>
          </a:p>
          <a:p>
            <a:r>
              <a:rPr lang="en-US" altLang="en-US" i="1" dirty="0"/>
              <a:t>Housing</a:t>
            </a:r>
          </a:p>
          <a:p>
            <a:r>
              <a:rPr lang="en-US" altLang="en-US" i="1" dirty="0"/>
              <a:t>Environment</a:t>
            </a:r>
          </a:p>
          <a:p>
            <a:r>
              <a:rPr lang="en-US" altLang="en-US" i="1" dirty="0"/>
              <a:t>Access to healthcare</a:t>
            </a:r>
          </a:p>
          <a:p>
            <a:r>
              <a:rPr lang="en-US" altLang="en-US" i="1" dirty="0"/>
              <a:t>Poverty</a:t>
            </a:r>
          </a:p>
          <a:p>
            <a:r>
              <a:rPr lang="en-US" altLang="en-US" i="1" dirty="0"/>
              <a:t>??? </a:t>
            </a:r>
          </a:p>
          <a:p>
            <a:endParaRPr lang="en-GB" altLang="en-US" dirty="0"/>
          </a:p>
        </p:txBody>
      </p:sp>
      <p:pic>
        <p:nvPicPr>
          <p:cNvPr id="5125" name="Picture 5" descr="C:\Documents and Settings\ESSIuser1\Local Settings\Temporary Internet Files\Content.IE5\ZU6JY6EX\MM900354419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437112"/>
            <a:ext cx="1385888" cy="1916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6" name="Picture 10" descr="C:\Documents and Settings\ESSIuser1\Local Settings\Temporary Internet Files\Content.IE5\E6PC8TJF\MM900283638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888" y="2859088"/>
            <a:ext cx="1282700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601120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2088232"/>
          </a:xfrm>
        </p:spPr>
        <p:txBody>
          <a:bodyPr>
            <a:normAutofit/>
          </a:bodyPr>
          <a:lstStyle/>
          <a:p>
            <a:pPr algn="r"/>
            <a:r>
              <a:rPr lang="en-GB" altLang="en-US" sz="4000" dirty="0" err="1"/>
              <a:t>Datblygiad</a:t>
            </a:r>
            <a:r>
              <a:rPr lang="en-GB" altLang="en-US" sz="4000" dirty="0"/>
              <a:t> </a:t>
            </a:r>
            <a:r>
              <a:rPr lang="en-GB" altLang="en-US" sz="4000" dirty="0" err="1"/>
              <a:t>corfforol</a:t>
            </a:r>
            <a:br>
              <a:rPr lang="en-GB" altLang="en-US" sz="4000" dirty="0"/>
            </a:br>
            <a:r>
              <a:rPr lang="en-GB" altLang="en-US" sz="4000" i="1" dirty="0">
                <a:solidFill>
                  <a:srgbClr val="323232"/>
                </a:solidFill>
              </a:rPr>
              <a:t>Physical development</a:t>
            </a:r>
            <a:br>
              <a:rPr lang="en-GB" altLang="en-US" sz="4000" dirty="0">
                <a:solidFill>
                  <a:srgbClr val="323232"/>
                </a:solidFill>
              </a:rPr>
            </a:br>
            <a:endParaRPr lang="en-GB" altLang="en-US" sz="4000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125" y="2414600"/>
            <a:ext cx="4038600" cy="4434840"/>
          </a:xfrm>
        </p:spPr>
        <p:txBody>
          <a:bodyPr/>
          <a:lstStyle/>
          <a:p>
            <a:pPr eaLnBrk="1" hangingPunct="1"/>
            <a:r>
              <a:rPr lang="en-GB" altLang="en-US" sz="2400" dirty="0" err="1"/>
              <a:t>Datblygiad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dramatig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mlwyddyn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cyntaf</a:t>
            </a:r>
            <a:r>
              <a:rPr lang="en-GB" altLang="en-US" sz="2400" dirty="0"/>
              <a:t> </a:t>
            </a:r>
            <a:r>
              <a:rPr lang="en-GB" altLang="en-US" sz="2400" dirty="0" err="1"/>
              <a:t>bywyd</a:t>
            </a:r>
            <a:r>
              <a:rPr lang="en-GB" altLang="en-US" sz="2400" dirty="0"/>
              <a:t>- </a:t>
            </a:r>
            <a:r>
              <a:rPr lang="en-GB" altLang="en-US" sz="2400" dirty="0" err="1"/>
              <a:t>archwilio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eu</a:t>
            </a:r>
            <a:r>
              <a:rPr lang="en-GB" altLang="en-US" sz="2400" dirty="0"/>
              <a:t> </a:t>
            </a:r>
            <a:r>
              <a:rPr lang="en-GB" altLang="en-US" sz="2400" dirty="0" err="1"/>
              <a:t>hamgylchedd</a:t>
            </a:r>
            <a:r>
              <a:rPr lang="en-GB" altLang="en-US" sz="2400" dirty="0"/>
              <a:t> wrth </a:t>
            </a:r>
            <a:r>
              <a:rPr lang="en-GB" altLang="en-US" sz="2400" dirty="0" err="1"/>
              <a:t>edrych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symud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gwmpas</a:t>
            </a:r>
            <a:endParaRPr lang="en-GB" altLang="en-US" sz="2400" dirty="0"/>
          </a:p>
          <a:p>
            <a:pPr eaLnBrk="1" hangingPunct="1"/>
            <a:r>
              <a:rPr lang="en-GB" altLang="en-US" sz="2400" dirty="0" err="1"/>
              <a:t>Babanod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canfod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cael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gwybodaeth</a:t>
            </a:r>
            <a:r>
              <a:rPr lang="en-GB" altLang="en-US" sz="2400" dirty="0"/>
              <a:t> am </a:t>
            </a:r>
            <a:r>
              <a:rPr lang="en-GB" altLang="en-US" sz="2400" dirty="0" err="1"/>
              <a:t>sut</a:t>
            </a:r>
            <a:r>
              <a:rPr lang="en-GB" altLang="en-US" sz="2400" dirty="0"/>
              <a:t> </a:t>
            </a:r>
            <a:r>
              <a:rPr lang="en-GB" altLang="en-US" sz="2400" dirty="0" err="1"/>
              <a:t>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ymddwyn</a:t>
            </a:r>
            <a:r>
              <a:rPr lang="en-GB" altLang="en-US" sz="2400" dirty="0"/>
              <a:t> a </a:t>
            </a:r>
            <a:r>
              <a:rPr lang="en-GB" altLang="en-US" sz="2400" dirty="0" err="1"/>
              <a:t>wedyn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ymddwyn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er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cael</a:t>
            </a:r>
            <a:r>
              <a:rPr lang="en-GB" altLang="en-US" sz="2400" dirty="0"/>
              <a:t> </a:t>
            </a:r>
            <a:r>
              <a:rPr lang="en-GB" altLang="en-US" sz="2400" dirty="0" err="1"/>
              <a:t>mwy</a:t>
            </a:r>
            <a:r>
              <a:rPr lang="en-GB" altLang="en-US" sz="2400" dirty="0"/>
              <a:t> o </a:t>
            </a:r>
            <a:r>
              <a:rPr lang="en-GB" altLang="en-US" sz="2400" dirty="0" err="1"/>
              <a:t>wybodaeth</a:t>
            </a:r>
            <a:endParaRPr lang="en-GB" altLang="en-US" sz="2400" dirty="0"/>
          </a:p>
        </p:txBody>
      </p:sp>
      <p:sp>
        <p:nvSpPr>
          <p:cNvPr id="9220" name="Content Placeholder 4"/>
          <p:cNvSpPr>
            <a:spLocks noGrp="1"/>
          </p:cNvSpPr>
          <p:nvPr>
            <p:ph sz="half" idx="2"/>
          </p:nvPr>
        </p:nvSpPr>
        <p:spPr>
          <a:xfrm>
            <a:off x="4773413" y="2276872"/>
            <a:ext cx="4038600" cy="4329683"/>
          </a:xfrm>
        </p:spPr>
        <p:txBody>
          <a:bodyPr/>
          <a:lstStyle/>
          <a:p>
            <a:r>
              <a:rPr lang="en-US" altLang="en-US" sz="2400" i="1" dirty="0"/>
              <a:t>One of the most dramatic developments of the first year of life – exploring their environments by looking and moving around it.</a:t>
            </a:r>
          </a:p>
          <a:p>
            <a:r>
              <a:rPr lang="en-US" altLang="en-US" sz="2400" i="1" dirty="0"/>
              <a:t>Infants perceive in order to obtain information about how to act and then act in order obtain more information.</a:t>
            </a:r>
          </a:p>
          <a:p>
            <a:endParaRPr lang="en-GB" altLang="en-US" sz="2400" dirty="0"/>
          </a:p>
        </p:txBody>
      </p:sp>
      <p:pic>
        <p:nvPicPr>
          <p:cNvPr id="1026" name="Picture 2" descr="C:\Users\l.roberts\AppData\Local\Microsoft\Windows\Temporary Internet Files\Content.IE5\EME09GLO\2302743171_6b5fd5210c_z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3096344" cy="160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6206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6"/>
          <p:cNvSpPr>
            <a:spLocks noGrp="1"/>
          </p:cNvSpPr>
          <p:nvPr>
            <p:ph type="title"/>
          </p:nvPr>
        </p:nvSpPr>
        <p:spPr>
          <a:xfrm>
            <a:off x="457200" y="1017115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US" altLang="en-US" sz="2800" dirty="0" err="1"/>
              <a:t>Deiet</a:t>
            </a:r>
            <a:r>
              <a:rPr lang="en-US" altLang="en-US" sz="2800" dirty="0"/>
              <a:t>, </a:t>
            </a:r>
            <a:r>
              <a:rPr lang="en-US" altLang="en-US" sz="2800" dirty="0" err="1"/>
              <a:t>ymarfer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corff</a:t>
            </a:r>
            <a:r>
              <a:rPr lang="en-US" altLang="en-US" sz="2800" dirty="0"/>
              <a:t> a </a:t>
            </a:r>
            <a:r>
              <a:rPr lang="en-US" altLang="en-US" sz="2800" dirty="0" err="1"/>
              <a:t>ffactorau</a:t>
            </a:r>
            <a:r>
              <a:rPr lang="en-US" altLang="en-US" sz="2800" dirty="0"/>
              <a:t> </a:t>
            </a:r>
            <a:r>
              <a:rPr lang="en-US" altLang="en-US" sz="2800" dirty="0" err="1"/>
              <a:t>amgylcheddol</a:t>
            </a:r>
            <a:r>
              <a:rPr lang="en-US" altLang="en-US" sz="2800" dirty="0"/>
              <a:t> </a:t>
            </a:r>
            <a:r>
              <a:rPr lang="en-US" altLang="en-US" sz="2800" dirty="0" err="1"/>
              <a:t>yn</a:t>
            </a:r>
            <a:r>
              <a:rPr lang="en-US" altLang="en-US" sz="2800" dirty="0"/>
              <a:t> </a:t>
            </a:r>
            <a:r>
              <a:rPr lang="en-US" altLang="en-US" sz="2800" dirty="0" err="1"/>
              <a:t>effeithio</a:t>
            </a:r>
            <a:r>
              <a:rPr lang="en-US" altLang="en-US" sz="2800" dirty="0"/>
              <a:t> </a:t>
            </a:r>
            <a:r>
              <a:rPr lang="en-US" altLang="en-US" sz="2800" dirty="0" err="1"/>
              <a:t>ar</a:t>
            </a:r>
            <a:r>
              <a:rPr lang="en-US" altLang="en-US" sz="2800" dirty="0"/>
              <a:t> </a:t>
            </a:r>
            <a:r>
              <a:rPr lang="en-US" altLang="en-US" sz="2800" dirty="0" err="1"/>
              <a:t>dyfiant</a:t>
            </a:r>
            <a:br>
              <a:rPr lang="en-US" altLang="en-US" sz="2800" dirty="0"/>
            </a:br>
            <a:r>
              <a:rPr lang="en-US" altLang="en-US" sz="2800" dirty="0"/>
              <a:t>Diet, exercise and environmental factors affect growth</a:t>
            </a:r>
            <a:endParaRPr lang="en-GB" altLang="en-US" sz="2800" dirty="0"/>
          </a:p>
        </p:txBody>
      </p:sp>
      <p:sp>
        <p:nvSpPr>
          <p:cNvPr id="11267" name="Content Placeholder 7"/>
          <p:cNvSpPr>
            <a:spLocks noGrp="1"/>
          </p:cNvSpPr>
          <p:nvPr>
            <p:ph sz="half" idx="1"/>
          </p:nvPr>
        </p:nvSpPr>
        <p:spPr>
          <a:xfrm>
            <a:off x="457200" y="2507724"/>
            <a:ext cx="4038600" cy="4434840"/>
          </a:xfrm>
        </p:spPr>
        <p:txBody>
          <a:bodyPr/>
          <a:lstStyle/>
          <a:p>
            <a:r>
              <a:rPr lang="en-GB" altLang="en-US" dirty="0" err="1"/>
              <a:t>Rydym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byw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hirach</a:t>
            </a:r>
            <a:r>
              <a:rPr lang="en-GB" altLang="en-US" dirty="0"/>
              <a:t>, </a:t>
            </a:r>
            <a:r>
              <a:rPr lang="en-GB" altLang="en-US" dirty="0" err="1"/>
              <a:t>modfeddi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dalach</a:t>
            </a:r>
            <a:endParaRPr lang="en-GB" altLang="en-US" dirty="0"/>
          </a:p>
          <a:p>
            <a:r>
              <a:rPr lang="en-GB" altLang="en-US" dirty="0" err="1"/>
              <a:t>Deallusrwydd</a:t>
            </a:r>
            <a:r>
              <a:rPr lang="en-GB" altLang="en-US" dirty="0"/>
              <a:t> o </a:t>
            </a:r>
            <a:r>
              <a:rPr lang="en-GB" altLang="en-US" dirty="0" err="1"/>
              <a:t>salwch</a:t>
            </a:r>
            <a:r>
              <a:rPr lang="en-GB" altLang="en-US" dirty="0"/>
              <a:t>, yr </a:t>
            </a:r>
            <a:r>
              <a:rPr lang="en-GB" altLang="en-US" dirty="0" err="1"/>
              <a:t>hyn</a:t>
            </a:r>
            <a:r>
              <a:rPr lang="en-GB" altLang="en-US" dirty="0"/>
              <a:t> sy’n ei </a:t>
            </a:r>
            <a:r>
              <a:rPr lang="en-GB" altLang="en-US" dirty="0" err="1"/>
              <a:t>achosi</a:t>
            </a:r>
            <a:r>
              <a:rPr lang="en-GB" altLang="en-US" dirty="0"/>
              <a:t>, a </a:t>
            </a:r>
            <a:r>
              <a:rPr lang="en-GB" altLang="en-US" dirty="0" err="1"/>
              <a:t>gwelliannau</a:t>
            </a:r>
            <a:r>
              <a:rPr lang="en-GB" altLang="en-US" dirty="0"/>
              <a:t> </a:t>
            </a:r>
            <a:r>
              <a:rPr lang="en-GB" altLang="en-US" dirty="0" err="1"/>
              <a:t>sydd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arwain</a:t>
            </a:r>
            <a:r>
              <a:rPr lang="en-GB" altLang="en-US" dirty="0"/>
              <a:t> at </a:t>
            </a:r>
            <a:r>
              <a:rPr lang="en-GB" altLang="en-US" dirty="0" err="1"/>
              <a:t>fyw</a:t>
            </a:r>
            <a:r>
              <a:rPr lang="en-GB" altLang="en-US" dirty="0"/>
              <a:t>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hirach</a:t>
            </a:r>
            <a:endParaRPr lang="en-GB" altLang="en-US" dirty="0"/>
          </a:p>
        </p:txBody>
      </p:sp>
      <p:sp>
        <p:nvSpPr>
          <p:cNvPr id="11268" name="Content Placeholder 8"/>
          <p:cNvSpPr>
            <a:spLocks noGrp="1"/>
          </p:cNvSpPr>
          <p:nvPr>
            <p:ph sz="half" idx="2"/>
          </p:nvPr>
        </p:nvSpPr>
        <p:spPr>
          <a:xfrm>
            <a:off x="4716016" y="2423160"/>
            <a:ext cx="4038600" cy="4434840"/>
          </a:xfrm>
        </p:spPr>
        <p:txBody>
          <a:bodyPr/>
          <a:lstStyle/>
          <a:p>
            <a:r>
              <a:rPr lang="en-US" altLang="en-US" sz="2400" i="1" dirty="0"/>
              <a:t>We live longer, inches taller</a:t>
            </a:r>
          </a:p>
          <a:p>
            <a:r>
              <a:rPr lang="en-US" altLang="en-US" sz="2400" i="1" dirty="0"/>
              <a:t>Understanding of disease, its causes and many cures have contributed to this longevity</a:t>
            </a:r>
          </a:p>
          <a:p>
            <a:endParaRPr lang="en-US" altLang="en-US" sz="2400" i="1" dirty="0"/>
          </a:p>
          <a:p>
            <a:endParaRPr lang="en-GB" altLang="en-US" dirty="0"/>
          </a:p>
        </p:txBody>
      </p:sp>
      <p:pic>
        <p:nvPicPr>
          <p:cNvPr id="11269" name="Picture 13" descr="ANd9GcQ9R9nrnuqm_bt_BWtgEGZox2F0FKnHiaJUVJ3gD0_1rMIN2-q2t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648" y="4765942"/>
            <a:ext cx="1368152" cy="18101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6805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6"/>
          <p:cNvSpPr>
            <a:spLocks noGrp="1"/>
          </p:cNvSpPr>
          <p:nvPr>
            <p:ph type="title"/>
          </p:nvPr>
        </p:nvSpPr>
        <p:spPr>
          <a:xfrm>
            <a:off x="-108520" y="1062869"/>
            <a:ext cx="853244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 err="1"/>
              <a:t>Normau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1   </a:t>
            </a:r>
            <a:br>
              <a:rPr lang="en-GB" altLang="en-US" dirty="0"/>
            </a:br>
            <a:r>
              <a:rPr lang="en-GB" altLang="en-US" i="1" dirty="0"/>
              <a:t>Physical Norms 1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>
          <a:xfrm>
            <a:off x="457201" y="2636912"/>
            <a:ext cx="4038600" cy="4434840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Eistedd</a:t>
            </a:r>
            <a:r>
              <a:rPr lang="en-GB" altLang="en-US" sz="2400" kern="1200" dirty="0"/>
              <a:t> i</a:t>
            </a:r>
            <a:r>
              <a:rPr lang="en-GB" altLang="en-US" sz="2400" dirty="0"/>
              <a:t> </a:t>
            </a:r>
            <a:r>
              <a:rPr lang="en-GB" altLang="en-US" sz="2400" dirty="0" err="1"/>
              <a:t>fyny</a:t>
            </a:r>
            <a:r>
              <a:rPr lang="en-GB" altLang="en-US" sz="2400" dirty="0"/>
              <a:t> </a:t>
            </a:r>
            <a:r>
              <a:rPr lang="en-GB" altLang="en-US" sz="2400" dirty="0" err="1"/>
              <a:t>yn</a:t>
            </a:r>
            <a:r>
              <a:rPr lang="en-GB" altLang="en-US" sz="2400" dirty="0"/>
              <a:t> </a:t>
            </a:r>
            <a:r>
              <a:rPr lang="en-GB" altLang="en-US" sz="2400" dirty="0" err="1"/>
              <a:t>annibynnol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Troi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drosodd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Cropian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Sefyll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yn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annibynnol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Cerdded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yn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annibynnol</a:t>
            </a:r>
            <a:endParaRPr lang="en-GB" altLang="en-US" sz="2400" kern="1200" dirty="0"/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 err="1"/>
              <a:t>Cicio</a:t>
            </a:r>
            <a:r>
              <a:rPr lang="en-GB" altLang="en-US" sz="2400" kern="1200" dirty="0"/>
              <a:t> </a:t>
            </a:r>
            <a:r>
              <a:rPr lang="en-GB" altLang="en-US" sz="2400" kern="1200" dirty="0" err="1"/>
              <a:t>pel</a:t>
            </a:r>
            <a:endParaRPr lang="en-GB" altLang="en-US" sz="2400" kern="1200" dirty="0"/>
          </a:p>
          <a:p>
            <a:pPr>
              <a:defRPr/>
            </a:pPr>
            <a:endParaRPr lang="en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5508104" y="2423160"/>
            <a:ext cx="4038600" cy="4434840"/>
          </a:xfrm>
        </p:spPr>
        <p:txBody>
          <a:bodyPr>
            <a:normAutofit/>
          </a:bodyPr>
          <a:lstStyle/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Sit up on their own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Turn over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Crawl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Stand up unaided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Walk unaided</a:t>
            </a:r>
          </a:p>
          <a:p>
            <a:pPr marL="0" indent="0" eaLnBrk="1" hangingPunct="1">
              <a:spcBef>
                <a:spcPct val="0"/>
              </a:spcBef>
              <a:buFontTx/>
              <a:buNone/>
              <a:defRPr/>
            </a:pPr>
            <a:r>
              <a:rPr lang="en-GB" altLang="en-US" sz="2400" kern="1200" dirty="0"/>
              <a:t>Kick a ball</a:t>
            </a:r>
          </a:p>
        </p:txBody>
      </p:sp>
      <p:pic>
        <p:nvPicPr>
          <p:cNvPr id="1229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0"/>
            <a:ext cx="2341562" cy="177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 descr="C:\Users\l.roberts\AppData\Local\Microsoft\Windows\Temporary Internet Files\Content.IE5\6IDJCSBB\2137298474_483c1dba34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711688"/>
            <a:ext cx="1944216" cy="1892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9934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altLang="en-US" sz="4500" dirty="0" err="1">
                <a:solidFill>
                  <a:srgbClr val="323232"/>
                </a:solidFill>
              </a:rPr>
              <a:t>Normau</a:t>
            </a:r>
            <a:r>
              <a:rPr lang="en-GB" altLang="en-US" sz="4500" dirty="0">
                <a:solidFill>
                  <a:srgbClr val="323232"/>
                </a:solidFill>
              </a:rPr>
              <a:t> </a:t>
            </a:r>
            <a:r>
              <a:rPr lang="en-GB" altLang="en-US" sz="4500" dirty="0" err="1">
                <a:solidFill>
                  <a:srgbClr val="323232"/>
                </a:solidFill>
              </a:rPr>
              <a:t>Corfforol</a:t>
            </a:r>
            <a:r>
              <a:rPr lang="en-GB" altLang="en-US" sz="4500" dirty="0">
                <a:solidFill>
                  <a:srgbClr val="323232"/>
                </a:solidFill>
              </a:rPr>
              <a:t> 1   </a:t>
            </a:r>
            <a:br>
              <a:rPr lang="en-GB" altLang="en-US" sz="4500" dirty="0">
                <a:solidFill>
                  <a:srgbClr val="323232"/>
                </a:solidFill>
              </a:rPr>
            </a:br>
            <a:r>
              <a:rPr lang="en-GB" altLang="en-US" sz="4500" i="1" dirty="0">
                <a:solidFill>
                  <a:srgbClr val="323232"/>
                </a:solidFill>
              </a:rPr>
              <a:t>Physical Norms 1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Reidio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beic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Dal </a:t>
            </a:r>
            <a:r>
              <a:rPr lang="en-GB" altLang="en-US" sz="2400" dirty="0" err="1">
                <a:solidFill>
                  <a:prstClr val="black"/>
                </a:solidFill>
              </a:rPr>
              <a:t>pensil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Tynnu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llun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siap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Tynnu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llun</a:t>
            </a:r>
            <a:r>
              <a:rPr lang="en-GB" altLang="en-US" sz="2400" dirty="0">
                <a:solidFill>
                  <a:prstClr val="black"/>
                </a:solidFill>
              </a:rPr>
              <a:t> person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Ysgrifennu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enw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>
                <a:solidFill>
                  <a:prstClr val="black"/>
                </a:solidFill>
              </a:rPr>
              <a:t>Dal </a:t>
            </a:r>
            <a:r>
              <a:rPr lang="en-GB" altLang="en-US" sz="2400" dirty="0" err="1">
                <a:solidFill>
                  <a:prstClr val="black"/>
                </a:solidFill>
              </a:rPr>
              <a:t>pel</a:t>
            </a:r>
            <a:r>
              <a:rPr lang="en-GB" altLang="en-US" sz="2400" dirty="0">
                <a:solidFill>
                  <a:prstClr val="black"/>
                </a:solidFill>
              </a:rPr>
              <a:t> ag un </a:t>
            </a:r>
            <a:r>
              <a:rPr lang="en-GB" altLang="en-US" sz="2400" dirty="0" err="1">
                <a:solidFill>
                  <a:prstClr val="black"/>
                </a:solidFill>
              </a:rPr>
              <a:t>llaw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Defnyddio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rhaff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sgipio</a:t>
            </a:r>
            <a:endParaRPr lang="en-GB" altLang="en-US" sz="2400" dirty="0">
              <a:solidFill>
                <a:prstClr val="black"/>
              </a:solidFill>
            </a:endParaRP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dirty="0" err="1">
                <a:solidFill>
                  <a:prstClr val="black"/>
                </a:solidFill>
              </a:rPr>
              <a:t>Clymu</a:t>
            </a:r>
            <a:r>
              <a:rPr lang="en-GB" altLang="en-US" sz="2400" dirty="0">
                <a:solidFill>
                  <a:prstClr val="black"/>
                </a:solidFill>
              </a:rPr>
              <a:t> </a:t>
            </a:r>
            <a:r>
              <a:rPr lang="en-GB" altLang="en-US" sz="2400" dirty="0" err="1">
                <a:solidFill>
                  <a:prstClr val="black"/>
                </a:solidFill>
              </a:rPr>
              <a:t>lasys</a:t>
            </a:r>
            <a:endParaRPr lang="en-GB" altLang="en-US" sz="2400" dirty="0">
              <a:solidFill>
                <a:prstClr val="black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Ride a bike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Hold a pencil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Draw a shape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Draw a recognisable person 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Write their name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Catch a ball with one hand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Use a skipping rope</a:t>
            </a:r>
          </a:p>
          <a:p>
            <a:pPr marL="0" lvl="0" indent="0">
              <a:spcBef>
                <a:spcPct val="0"/>
              </a:spcBef>
              <a:buClr>
                <a:srgbClr val="1B587C"/>
              </a:buClr>
              <a:buNone/>
              <a:defRPr/>
            </a:pPr>
            <a:r>
              <a:rPr lang="en-GB" altLang="en-US" sz="2400" i="1" dirty="0">
                <a:solidFill>
                  <a:prstClr val="black"/>
                </a:solidFill>
              </a:rPr>
              <a:t>Tie their own shoelaces</a:t>
            </a:r>
          </a:p>
          <a:p>
            <a:pPr lvl="0">
              <a:buClr>
                <a:srgbClr val="1B587C"/>
              </a:buClr>
              <a:defRPr/>
            </a:pPr>
            <a:endParaRPr lang="en-GB" sz="2400" i="1" dirty="0">
              <a:solidFill>
                <a:prstClr val="black"/>
              </a:solidFill>
            </a:endParaRPr>
          </a:p>
          <a:p>
            <a:endParaRPr lang="cy-GB" sz="2400" i="1" dirty="0"/>
          </a:p>
        </p:txBody>
      </p:sp>
      <p:pic>
        <p:nvPicPr>
          <p:cNvPr id="3075" name="Picture 3" descr="C:\Users\l.roberts\AppData\Local\Microsoft\Windows\Temporary Internet Files\Content.IE5\S9T0P2O1\Jump_Rope_Girl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5611" y="4869160"/>
            <a:ext cx="1720405" cy="1790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43114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 sz="quarter"/>
          </p:nvPr>
        </p:nvSpPr>
        <p:spPr>
          <a:xfrm>
            <a:off x="683568" y="69989"/>
            <a:ext cx="8229600" cy="1143001"/>
          </a:xfrm>
        </p:spPr>
        <p:txBody>
          <a:bodyPr/>
          <a:lstStyle/>
          <a:p>
            <a:r>
              <a:rPr lang="en-US" altLang="en-US" sz="3200" dirty="0" err="1">
                <a:solidFill>
                  <a:schemeClr val="tx1"/>
                </a:solidFill>
              </a:rPr>
              <a:t>Cerrig</a:t>
            </a:r>
            <a:r>
              <a:rPr lang="en-US" altLang="en-US" sz="3200" dirty="0">
                <a:solidFill>
                  <a:schemeClr val="tx1"/>
                </a:solidFill>
              </a:rPr>
              <a:t> </a:t>
            </a:r>
            <a:r>
              <a:rPr lang="en-US" altLang="en-US" sz="3200" dirty="0" err="1">
                <a:solidFill>
                  <a:schemeClr val="tx1"/>
                </a:solidFill>
              </a:rPr>
              <a:t>milltir</a:t>
            </a:r>
            <a:r>
              <a:rPr lang="en-US" altLang="en-US" sz="3200" dirty="0">
                <a:solidFill>
                  <a:schemeClr val="tx1"/>
                </a:solidFill>
              </a:rPr>
              <a:t> </a:t>
            </a:r>
            <a:r>
              <a:rPr lang="en-US" altLang="en-US" sz="3200" dirty="0" err="1">
                <a:solidFill>
                  <a:schemeClr val="tx1"/>
                </a:solidFill>
              </a:rPr>
              <a:t>modur</a:t>
            </a:r>
            <a:r>
              <a:rPr lang="en-US" altLang="en-US" sz="3200" dirty="0">
                <a:solidFill>
                  <a:schemeClr val="tx1"/>
                </a:solidFill>
              </a:rPr>
              <a:t> / Motor milestones</a:t>
            </a:r>
            <a:endParaRPr lang="en-GB" altLang="en-US" sz="3200" dirty="0">
              <a:solidFill>
                <a:schemeClr val="tx1"/>
              </a:solidFill>
            </a:endParaRPr>
          </a:p>
        </p:txBody>
      </p:sp>
      <p:sp>
        <p:nvSpPr>
          <p:cNvPr id="14340" name="Rectangle 7"/>
          <p:cNvSpPr>
            <a:spLocks noChangeArrowheads="1"/>
          </p:cNvSpPr>
          <p:nvPr/>
        </p:nvSpPr>
        <p:spPr bwMode="auto">
          <a:xfrm>
            <a:off x="4644047" y="1269752"/>
            <a:ext cx="4382243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</a:pPr>
            <a:r>
              <a:rPr lang="en-US" altLang="en-US" sz="1600" dirty="0">
                <a:solidFill>
                  <a:schemeClr val="accent2"/>
                </a:solidFill>
              </a:rPr>
              <a:t>  </a:t>
            </a:r>
            <a:r>
              <a:rPr lang="en-US" altLang="en-US" sz="1600" dirty="0"/>
              <a:t>Early motor actions of the infant are limited to reflexes  </a:t>
            </a:r>
            <a:endParaRPr lang="en-US" altLang="en-US" sz="800" dirty="0"/>
          </a:p>
          <a:p>
            <a:pPr eaLnBrk="1" hangingPunct="1">
              <a:spcBef>
                <a:spcPct val="0"/>
              </a:spcBef>
            </a:pPr>
            <a:r>
              <a:rPr lang="en-US" altLang="en-US" sz="1600" dirty="0"/>
              <a:t>  Myelination and further brain development allow for crawling and then walking</a:t>
            </a:r>
          </a:p>
        </p:txBody>
      </p:sp>
      <p:sp>
        <p:nvSpPr>
          <p:cNvPr id="2" name="AutoShape 2">
            <a:extLst>
              <a:ext uri="{FF2B5EF4-FFF2-40B4-BE49-F238E27FC236}">
                <a16:creationId xmlns:a16="http://schemas.microsoft.com/office/drawing/2014/main" id="{F241ABA3-12A6-55BE-AA01-0550099091FF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907704" y="3276600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" name="Picture 3" descr="A diagram of a growth chart&#10;&#10;Description automatically generated">
            <a:extLst>
              <a:ext uri="{FF2B5EF4-FFF2-40B4-BE49-F238E27FC236}">
                <a16:creationId xmlns:a16="http://schemas.microsoft.com/office/drawing/2014/main" id="{4A48C4B9-205B-5231-B8D9-66C6B74249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29000" r="1176"/>
          <a:stretch/>
        </p:blipFill>
        <p:spPr>
          <a:xfrm>
            <a:off x="611560" y="2634344"/>
            <a:ext cx="7910536" cy="422365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66F9935-7465-23CA-D033-81A43E1F0F55}"/>
              </a:ext>
            </a:extLst>
          </p:cNvPr>
          <p:cNvSpPr txBox="1"/>
          <p:nvPr/>
        </p:nvSpPr>
        <p:spPr>
          <a:xfrm>
            <a:off x="633936" y="1367165"/>
            <a:ext cx="3866056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Mae </a:t>
            </a:r>
            <a:r>
              <a:rPr lang="en-GB" sz="1400" dirty="0" err="1"/>
              <a:t>gweithredoedd</a:t>
            </a:r>
            <a:r>
              <a:rPr lang="en-GB" sz="1400" dirty="0"/>
              <a:t> </a:t>
            </a:r>
            <a:r>
              <a:rPr lang="en-GB" sz="1400" dirty="0" err="1"/>
              <a:t>modur</a:t>
            </a:r>
            <a:r>
              <a:rPr lang="en-GB" sz="1400" dirty="0"/>
              <a:t> </a:t>
            </a:r>
            <a:r>
              <a:rPr lang="en-GB" sz="1400" dirty="0" err="1"/>
              <a:t>cynnar</a:t>
            </a:r>
            <a:r>
              <a:rPr lang="en-GB" sz="1400" dirty="0"/>
              <a:t> y </a:t>
            </a:r>
            <a:r>
              <a:rPr lang="en-GB" sz="1400" dirty="0" err="1"/>
              <a:t>baban</a:t>
            </a:r>
            <a:r>
              <a:rPr lang="en-GB" sz="1400" dirty="0"/>
              <a:t> </a:t>
            </a:r>
            <a:r>
              <a:rPr lang="en-GB" sz="1400" dirty="0" err="1"/>
              <a:t>wedi'u</a:t>
            </a:r>
            <a:r>
              <a:rPr lang="en-GB" sz="1400" dirty="0"/>
              <a:t> </a:t>
            </a:r>
            <a:r>
              <a:rPr lang="en-GB" sz="1400" dirty="0" err="1"/>
              <a:t>cyfyngu</a:t>
            </a:r>
            <a:r>
              <a:rPr lang="en-GB" sz="1400" dirty="0"/>
              <a:t> </a:t>
            </a:r>
            <a:r>
              <a:rPr lang="en-GB" sz="1400" dirty="0" err="1"/>
              <a:t>i</a:t>
            </a:r>
            <a:r>
              <a:rPr lang="en-GB" sz="1400" dirty="0"/>
              <a:t> </a:t>
            </a:r>
            <a:r>
              <a:rPr lang="en-GB" sz="1400" dirty="0" err="1"/>
              <a:t>adweithyddion</a:t>
            </a:r>
            <a:r>
              <a:rPr lang="en-GB" sz="1400" dirty="0"/>
              <a:t>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Mae </a:t>
            </a:r>
            <a:r>
              <a:rPr lang="en-GB" sz="1400" dirty="0" err="1"/>
              <a:t>myelineddio</a:t>
            </a:r>
            <a:r>
              <a:rPr lang="en-GB" sz="1400" dirty="0"/>
              <a:t> a </a:t>
            </a:r>
            <a:r>
              <a:rPr lang="en-GB" sz="1400" dirty="0" err="1"/>
              <a:t>datblygiad</a:t>
            </a:r>
            <a:r>
              <a:rPr lang="en-GB" sz="1400" dirty="0"/>
              <a:t> </a:t>
            </a:r>
            <a:r>
              <a:rPr lang="en-GB" sz="1400" dirty="0" err="1"/>
              <a:t>ymennydd</a:t>
            </a:r>
            <a:r>
              <a:rPr lang="en-GB" sz="1400" dirty="0"/>
              <a:t> </a:t>
            </a:r>
            <a:r>
              <a:rPr lang="en-GB" sz="1400" dirty="0" err="1"/>
              <a:t>pellach</a:t>
            </a:r>
            <a:r>
              <a:rPr lang="en-GB" sz="1400" dirty="0"/>
              <a:t> </a:t>
            </a:r>
            <a:r>
              <a:rPr lang="en-GB" sz="1400" dirty="0" err="1"/>
              <a:t>yn</a:t>
            </a:r>
            <a:r>
              <a:rPr lang="en-GB" sz="1400" dirty="0"/>
              <a:t> </a:t>
            </a:r>
            <a:r>
              <a:rPr lang="en-GB" sz="1400" dirty="0" err="1"/>
              <a:t>caniatáu</a:t>
            </a:r>
            <a:r>
              <a:rPr lang="en-GB" sz="1400" dirty="0"/>
              <a:t> </a:t>
            </a:r>
            <a:r>
              <a:rPr lang="en-GB" sz="1400" dirty="0" err="1"/>
              <a:t>cropian</a:t>
            </a:r>
            <a:r>
              <a:rPr lang="en-GB" sz="1400" dirty="0"/>
              <a:t> ac </a:t>
            </a:r>
            <a:r>
              <a:rPr lang="en-GB" sz="1400" dirty="0" err="1"/>
              <a:t>yna</a:t>
            </a:r>
            <a:r>
              <a:rPr lang="en-GB" sz="1400" dirty="0"/>
              <a:t> </a:t>
            </a:r>
            <a:r>
              <a:rPr lang="en-GB" sz="1400" dirty="0" err="1"/>
              <a:t>cerdded</a:t>
            </a:r>
            <a:r>
              <a:rPr lang="en-GB" sz="1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558043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Tasg</a:t>
            </a:r>
            <a:r>
              <a:rPr lang="en-GB" dirty="0"/>
              <a:t>/ Task</a:t>
            </a:r>
            <a:endParaRPr lang="cy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Yn eich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effeithio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ddatblygiad</a:t>
            </a:r>
            <a:r>
              <a:rPr lang="en-GB" dirty="0"/>
              <a:t> </a:t>
            </a:r>
            <a:r>
              <a:rPr lang="en-GB" dirty="0" err="1"/>
              <a:t>corfforol</a:t>
            </a:r>
            <a:endParaRPr lang="en-GB" dirty="0"/>
          </a:p>
          <a:p>
            <a:r>
              <a:rPr lang="en-GB" dirty="0" err="1"/>
              <a:t>Adrodd</a:t>
            </a:r>
            <a:r>
              <a:rPr lang="en-GB" dirty="0"/>
              <a:t> ‘</a:t>
            </a:r>
            <a:r>
              <a:rPr lang="en-GB" dirty="0" err="1"/>
              <a:t>nôl</a:t>
            </a:r>
            <a:endParaRPr lang="en-GB" dirty="0"/>
          </a:p>
          <a:p>
            <a:endParaRPr lang="cy-GB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i="1" dirty="0"/>
              <a:t>In your groups, discuss what could impact physical development</a:t>
            </a:r>
          </a:p>
          <a:p>
            <a:r>
              <a:rPr lang="en-GB" i="1" dirty="0"/>
              <a:t>Feedback</a:t>
            </a:r>
            <a:endParaRPr lang="cy-GB" i="1" dirty="0"/>
          </a:p>
        </p:txBody>
      </p:sp>
      <p:pic>
        <p:nvPicPr>
          <p:cNvPr id="5122" name="Picture 2" descr="C:\Users\l.roberts\AppData\Local\Microsoft\Windows\Temporary Internet Files\Content.IE5\VGH11Z05\Little_girl_running_2_by_White_Fu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653136"/>
            <a:ext cx="3528392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7294590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6"/>
          <p:cNvSpPr>
            <a:spLocks noGrp="1"/>
          </p:cNvSpPr>
          <p:nvPr>
            <p:ph type="title"/>
          </p:nvPr>
        </p:nvSpPr>
        <p:spPr>
          <a:xfrm>
            <a:off x="323850" y="1408176"/>
            <a:ext cx="8229600" cy="1644792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/>
              <a:t> </a:t>
            </a:r>
            <a:r>
              <a:rPr lang="en-GB" altLang="en-US" dirty="0" err="1"/>
              <a:t>Sgiliau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</a:t>
            </a:r>
            <a:br>
              <a:rPr lang="en-GB" altLang="en-US" dirty="0"/>
            </a:br>
            <a:r>
              <a:rPr lang="en-GB" altLang="en-US" i="1" dirty="0"/>
              <a:t>Physical Skills</a:t>
            </a:r>
            <a:br>
              <a:rPr lang="en-GB" altLang="en-US" dirty="0"/>
            </a:br>
            <a:endParaRPr lang="en-GB" altLang="en-US" dirty="0"/>
          </a:p>
        </p:txBody>
      </p:sp>
      <p:sp>
        <p:nvSpPr>
          <p:cNvPr id="13315" name="Content Placeholder 7"/>
          <p:cNvSpPr>
            <a:spLocks noGrp="1"/>
          </p:cNvSpPr>
          <p:nvPr>
            <p:ph sz="half" idx="1"/>
          </p:nvPr>
        </p:nvSpPr>
        <p:spPr>
          <a:xfrm>
            <a:off x="323850" y="3078991"/>
            <a:ext cx="4038600" cy="4434840"/>
          </a:xfrm>
        </p:spPr>
        <p:txBody>
          <a:bodyPr>
            <a:normAutofit/>
          </a:bodyPr>
          <a:lstStyle/>
          <a:p>
            <a:r>
              <a:rPr lang="en-GB" altLang="en-US" dirty="0" err="1"/>
              <a:t>Camau</a:t>
            </a:r>
            <a:r>
              <a:rPr lang="en-GB" altLang="en-US" dirty="0"/>
              <a:t> </a:t>
            </a:r>
            <a:r>
              <a:rPr lang="en-GB" altLang="en-US" dirty="0" err="1"/>
              <a:t>datblygiadol</a:t>
            </a:r>
            <a:r>
              <a:rPr lang="en-GB" altLang="en-US" dirty="0"/>
              <a:t> </a:t>
            </a:r>
            <a:r>
              <a:rPr lang="en-GB" altLang="en-US" dirty="0" err="1"/>
              <a:t>pwysig</a:t>
            </a:r>
            <a:r>
              <a:rPr lang="en-GB" altLang="en-US" dirty="0"/>
              <a:t> - </a:t>
            </a:r>
            <a:r>
              <a:rPr lang="en-GB" altLang="en-US" dirty="0" err="1"/>
              <a:t>yn</a:t>
            </a:r>
            <a:r>
              <a:rPr lang="en-GB" altLang="en-US" dirty="0"/>
              <a:t> </a:t>
            </a:r>
            <a:r>
              <a:rPr lang="en-GB" altLang="en-US" dirty="0" err="1"/>
              <a:t>cael</a:t>
            </a:r>
            <a:r>
              <a:rPr lang="en-GB" altLang="en-US" dirty="0"/>
              <a:t> </a:t>
            </a:r>
            <a:r>
              <a:rPr lang="en-GB" altLang="en-US" dirty="0" err="1"/>
              <a:t>effaith</a:t>
            </a:r>
            <a:r>
              <a:rPr lang="en-GB" altLang="en-US" dirty="0"/>
              <a:t> </a:t>
            </a:r>
            <a:r>
              <a:rPr lang="en-GB" altLang="en-US" dirty="0" err="1"/>
              <a:t>ar</a:t>
            </a:r>
            <a:r>
              <a:rPr lang="en-GB" altLang="en-US" dirty="0"/>
              <a:t> eich </a:t>
            </a:r>
            <a:r>
              <a:rPr lang="en-GB" altLang="en-US" dirty="0" err="1"/>
              <a:t>gwaith</a:t>
            </a:r>
            <a:r>
              <a:rPr lang="en-GB" altLang="en-US" dirty="0"/>
              <a:t> (</a:t>
            </a:r>
            <a:r>
              <a:rPr lang="en-GB" altLang="en-US" dirty="0" err="1"/>
              <a:t>misglwyf</a:t>
            </a:r>
            <a:r>
              <a:rPr lang="en-GB" altLang="en-US" dirty="0"/>
              <a:t>, plant </a:t>
            </a:r>
            <a:r>
              <a:rPr lang="en-GB" altLang="en-US" dirty="0" err="1"/>
              <a:t>tal</a:t>
            </a:r>
            <a:r>
              <a:rPr lang="en-GB" altLang="en-US" dirty="0"/>
              <a:t>)</a:t>
            </a:r>
          </a:p>
          <a:p>
            <a:r>
              <a:rPr lang="en-GB" altLang="en-US" dirty="0" err="1"/>
              <a:t>Efallai</a:t>
            </a:r>
            <a:r>
              <a:rPr lang="en-GB" altLang="en-US" dirty="0"/>
              <a:t> bod </a:t>
            </a:r>
            <a:r>
              <a:rPr lang="en-GB" altLang="en-US" dirty="0" err="1"/>
              <a:t>anghenion</a:t>
            </a:r>
            <a:r>
              <a:rPr lang="en-GB" altLang="en-US" dirty="0"/>
              <a:t> </a:t>
            </a:r>
            <a:r>
              <a:rPr lang="en-GB" altLang="en-US" dirty="0" err="1"/>
              <a:t>corfforol</a:t>
            </a:r>
            <a:r>
              <a:rPr lang="en-GB" altLang="en-US" dirty="0"/>
              <a:t> </a:t>
            </a:r>
            <a:r>
              <a:rPr lang="en-GB" altLang="en-US" dirty="0" err="1"/>
              <a:t>penodol</a:t>
            </a:r>
            <a:r>
              <a:rPr lang="en-GB" altLang="en-US" dirty="0"/>
              <a:t> - </a:t>
            </a:r>
            <a:r>
              <a:rPr lang="en-GB" altLang="en-US" dirty="0" err="1"/>
              <a:t>angen</a:t>
            </a:r>
            <a:r>
              <a:rPr lang="en-GB" altLang="en-US" dirty="0"/>
              <a:t> </a:t>
            </a:r>
            <a:r>
              <a:rPr lang="en-GB" altLang="en-US" dirty="0" err="1"/>
              <a:t>deall</a:t>
            </a:r>
            <a:r>
              <a:rPr lang="en-GB" altLang="en-US" dirty="0"/>
              <a:t> </a:t>
            </a:r>
            <a:r>
              <a:rPr lang="en-GB" altLang="en-US" dirty="0" err="1"/>
              <a:t>sut</a:t>
            </a:r>
            <a:r>
              <a:rPr lang="en-GB" altLang="en-US" dirty="0"/>
              <a:t> </a:t>
            </a:r>
            <a:r>
              <a:rPr lang="en-GB" altLang="en-US" dirty="0" err="1"/>
              <a:t>i</a:t>
            </a:r>
            <a:r>
              <a:rPr lang="en-GB" altLang="en-US" dirty="0"/>
              <a:t> </a:t>
            </a:r>
            <a:r>
              <a:rPr lang="en-GB" altLang="en-US" dirty="0" err="1"/>
              <a:t>ddelio</a:t>
            </a:r>
            <a:r>
              <a:rPr lang="en-GB" altLang="en-US" dirty="0"/>
              <a:t> </a:t>
            </a:r>
            <a:r>
              <a:rPr lang="en-GB" altLang="en-US" dirty="0" err="1"/>
              <a:t>orau</a:t>
            </a:r>
            <a:r>
              <a:rPr lang="en-GB" altLang="en-US" dirty="0"/>
              <a:t> gyda </a:t>
            </a:r>
            <a:r>
              <a:rPr lang="en-GB" altLang="en-US" dirty="0" err="1"/>
              <a:t>rhain</a:t>
            </a:r>
            <a:endParaRPr lang="en-GB" altLang="en-US" dirty="0"/>
          </a:p>
        </p:txBody>
      </p:sp>
      <p:sp>
        <p:nvSpPr>
          <p:cNvPr id="9" name="Content Placeholder 8"/>
          <p:cNvSpPr>
            <a:spLocks noGrp="1"/>
          </p:cNvSpPr>
          <p:nvPr>
            <p:ph sz="half" idx="2"/>
          </p:nvPr>
        </p:nvSpPr>
        <p:spPr>
          <a:xfrm>
            <a:off x="4932040" y="3052968"/>
            <a:ext cx="4038600" cy="4434840"/>
          </a:xfrm>
        </p:spPr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400" i="1" kern="1200" dirty="0"/>
              <a:t>There are important physical development stages –impact on your work (menstruation, tall children)</a:t>
            </a:r>
          </a:p>
          <a:p>
            <a:pPr eaLnBrk="1" hangingPunct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GB" altLang="en-US" sz="2400" i="1" kern="1200" dirty="0"/>
              <a:t>Some may have particular physical needs – need to understand how best to deal with them</a:t>
            </a:r>
          </a:p>
          <a:p>
            <a:pPr>
              <a:defRPr/>
            </a:pPr>
            <a:endParaRPr lang="en-GB" dirty="0"/>
          </a:p>
        </p:txBody>
      </p:sp>
      <p:pic>
        <p:nvPicPr>
          <p:cNvPr id="1331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980728"/>
            <a:ext cx="2341563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122201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457200" y="1030123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altLang="en-US" dirty="0" err="1"/>
              <a:t>Sgiliau</a:t>
            </a:r>
            <a:r>
              <a:rPr lang="en-GB" altLang="en-US" dirty="0"/>
              <a:t> </a:t>
            </a:r>
            <a:r>
              <a:rPr lang="en-GB" altLang="en-US" dirty="0" err="1"/>
              <a:t>Modur</a:t>
            </a:r>
            <a:r>
              <a:rPr lang="en-GB" altLang="en-US" dirty="0"/>
              <a:t> </a:t>
            </a:r>
            <a:r>
              <a:rPr lang="en-GB" altLang="en-US" dirty="0" err="1"/>
              <a:t>mân</a:t>
            </a:r>
            <a:br>
              <a:rPr lang="en-GB" altLang="en-US" dirty="0"/>
            </a:br>
            <a:r>
              <a:rPr lang="en-GB" altLang="en-US" i="1" dirty="0"/>
              <a:t>Fine Motor Skills</a:t>
            </a:r>
          </a:p>
        </p:txBody>
      </p:sp>
      <p:sp>
        <p:nvSpPr>
          <p:cNvPr id="1536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636912"/>
            <a:ext cx="4038600" cy="443484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100" dirty="0" err="1">
                <a:solidFill>
                  <a:srgbClr val="000000"/>
                </a:solidFill>
              </a:rPr>
              <a:t>Sgiliau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modur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mân</a:t>
            </a:r>
            <a:endParaRPr lang="en-US" altLang="en-US" sz="21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1900" dirty="0" err="1">
                <a:solidFill>
                  <a:srgbClr val="000000"/>
                </a:solidFill>
              </a:rPr>
              <a:t>Defnyddio’r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cyhyrau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bach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i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drin</a:t>
            </a:r>
            <a:r>
              <a:rPr lang="en-US" altLang="en-US" sz="1900" dirty="0">
                <a:solidFill>
                  <a:srgbClr val="000000"/>
                </a:solidFill>
              </a:rPr>
              <a:t> a </a:t>
            </a:r>
            <a:r>
              <a:rPr lang="en-US" altLang="en-US" sz="1900" dirty="0" err="1">
                <a:solidFill>
                  <a:srgbClr val="000000"/>
                </a:solidFill>
              </a:rPr>
              <a:t>chydlynu</a:t>
            </a:r>
            <a:endParaRPr lang="en-US" altLang="en-US" sz="19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1900" dirty="0" err="1">
                <a:solidFill>
                  <a:srgbClr val="000000"/>
                </a:solidFill>
              </a:rPr>
              <a:t>Clymu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lasys</a:t>
            </a:r>
            <a:r>
              <a:rPr lang="en-US" altLang="en-US" sz="1900" dirty="0">
                <a:solidFill>
                  <a:srgbClr val="000000"/>
                </a:solidFill>
              </a:rPr>
              <a:t> a dal </a:t>
            </a:r>
            <a:r>
              <a:rPr lang="en-US" altLang="en-US" sz="1900" dirty="0" err="1">
                <a:solidFill>
                  <a:srgbClr val="000000"/>
                </a:solidFill>
              </a:rPr>
              <a:t>pensil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fel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mae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oedolion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yn</a:t>
            </a:r>
            <a:r>
              <a:rPr lang="en-US" altLang="en-US" sz="1900" dirty="0">
                <a:solidFill>
                  <a:srgbClr val="000000"/>
                </a:solidFill>
              </a:rPr>
              <a:t> </a:t>
            </a:r>
            <a:r>
              <a:rPr lang="en-US" altLang="en-US" sz="1900" dirty="0" err="1">
                <a:solidFill>
                  <a:srgbClr val="000000"/>
                </a:solidFill>
              </a:rPr>
              <a:t>gwneud</a:t>
            </a:r>
            <a:endParaRPr lang="en-US" altLang="en-US" sz="1900" dirty="0">
              <a:solidFill>
                <a:srgbClr val="000000"/>
              </a:solidFill>
            </a:endParaRPr>
          </a:p>
          <a:p>
            <a:r>
              <a:rPr lang="en-US" altLang="en-US" sz="2100" dirty="0" err="1">
                <a:solidFill>
                  <a:srgbClr val="000000"/>
                </a:solidFill>
              </a:rPr>
              <a:t>Datblygiad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tynnu</a:t>
            </a:r>
            <a:r>
              <a:rPr lang="en-US" altLang="en-US" sz="2100" dirty="0">
                <a:solidFill>
                  <a:srgbClr val="000000"/>
                </a:solidFill>
              </a:rPr>
              <a:t> </a:t>
            </a:r>
            <a:r>
              <a:rPr lang="en-US" altLang="en-US" sz="2100" dirty="0" err="1">
                <a:solidFill>
                  <a:srgbClr val="000000"/>
                </a:solidFill>
              </a:rPr>
              <a:t>llun</a:t>
            </a:r>
            <a:r>
              <a:rPr lang="en-US" altLang="en-US" sz="2100" dirty="0">
                <a:solidFill>
                  <a:srgbClr val="000000"/>
                </a:solidFill>
              </a:rPr>
              <a:t> -  </a:t>
            </a: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sgriblo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lleoli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siap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cynllunio</a:t>
            </a:r>
            <a:endParaRPr lang="en-US" altLang="en-US" dirty="0">
              <a:solidFill>
                <a:srgbClr val="000000"/>
              </a:solidFill>
            </a:endParaRPr>
          </a:p>
          <a:p>
            <a:pPr lvl="2"/>
            <a:r>
              <a:rPr lang="en-US" altLang="en-US" dirty="0" err="1">
                <a:solidFill>
                  <a:srgbClr val="000000"/>
                </a:solidFill>
              </a:rPr>
              <a:t>camau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lluniadu</a:t>
            </a:r>
            <a:endParaRPr lang="en-US" altLang="en-US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sp>
        <p:nvSpPr>
          <p:cNvPr id="15364" name="Content Placeholder 3"/>
          <p:cNvSpPr>
            <a:spLocks noGrp="1"/>
          </p:cNvSpPr>
          <p:nvPr>
            <p:ph sz="half" idx="2"/>
          </p:nvPr>
        </p:nvSpPr>
        <p:spPr>
          <a:xfrm>
            <a:off x="4709866" y="2423160"/>
            <a:ext cx="4038600" cy="443484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100" i="1" dirty="0">
                <a:solidFill>
                  <a:srgbClr val="000000"/>
                </a:solidFill>
              </a:rPr>
              <a:t>Fine motor skills</a:t>
            </a:r>
          </a:p>
          <a:p>
            <a:pPr lvl="1" eaLnBrk="1" hangingPunct="1"/>
            <a:r>
              <a:rPr lang="en-US" altLang="en-US" sz="1900" i="1" dirty="0">
                <a:solidFill>
                  <a:srgbClr val="000000"/>
                </a:solidFill>
              </a:rPr>
              <a:t>Involve small muscles used in manipulation and coordination</a:t>
            </a:r>
          </a:p>
          <a:p>
            <a:pPr lvl="1" eaLnBrk="1" hangingPunct="1"/>
            <a:r>
              <a:rPr lang="en-US" altLang="en-US" sz="1900" i="1" dirty="0">
                <a:solidFill>
                  <a:srgbClr val="000000"/>
                </a:solidFill>
              </a:rPr>
              <a:t>Tie shoes and hold pencils as adults do</a:t>
            </a:r>
          </a:p>
          <a:p>
            <a:r>
              <a:rPr lang="en-US" altLang="en-US" sz="2100" i="1" dirty="0"/>
              <a:t>Children’s drawing </a:t>
            </a:r>
            <a:r>
              <a:rPr lang="en-US" altLang="en-US" sz="1900" i="1" dirty="0"/>
              <a:t>progression </a:t>
            </a:r>
          </a:p>
          <a:p>
            <a:pPr lvl="2"/>
            <a:r>
              <a:rPr lang="en-US" altLang="en-US" i="1" dirty="0"/>
              <a:t>scribbles</a:t>
            </a:r>
          </a:p>
          <a:p>
            <a:pPr lvl="2"/>
            <a:r>
              <a:rPr lang="en-US" altLang="en-US" i="1" dirty="0"/>
              <a:t>placement</a:t>
            </a:r>
          </a:p>
          <a:p>
            <a:pPr lvl="2"/>
            <a:r>
              <a:rPr lang="en-US" altLang="en-US" i="1" dirty="0"/>
              <a:t>shape</a:t>
            </a:r>
          </a:p>
          <a:p>
            <a:pPr lvl="2"/>
            <a:r>
              <a:rPr lang="en-US" altLang="en-US" i="1" dirty="0"/>
              <a:t>design</a:t>
            </a:r>
          </a:p>
          <a:p>
            <a:pPr lvl="2"/>
            <a:r>
              <a:rPr lang="en-US" altLang="en-US" i="1" dirty="0"/>
              <a:t>pictorial stages</a:t>
            </a:r>
          </a:p>
          <a:p>
            <a:pPr lvl="1" eaLnBrk="1" hangingPunct="1"/>
            <a:endParaRPr lang="en-US" altLang="en-US" sz="1900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pic>
        <p:nvPicPr>
          <p:cNvPr id="12290" name="Picture 2" descr="C:\Users\l.roberts\AppData\Local\Microsoft\Windows\Temporary Internet Files\Content.IE5\5KQJEYQZ\children-person-draw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157" y="881543"/>
            <a:ext cx="3024336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76194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7993" y="1340768"/>
            <a:ext cx="8229600" cy="1143000"/>
          </a:xfrm>
        </p:spPr>
        <p:txBody>
          <a:bodyPr>
            <a:normAutofit/>
          </a:bodyPr>
          <a:lstStyle/>
          <a:p>
            <a:pPr algn="r"/>
            <a:r>
              <a:rPr lang="en-GB" sz="3600" dirty="0" err="1"/>
              <a:t>Datblygiad</a:t>
            </a:r>
            <a:r>
              <a:rPr lang="en-GB" sz="3600" dirty="0"/>
              <a:t> </a:t>
            </a:r>
            <a:r>
              <a:rPr lang="en-GB" sz="3600" dirty="0" err="1"/>
              <a:t>llawysgrifen</a:t>
            </a:r>
            <a:r>
              <a:rPr lang="en-GB" sz="3600" dirty="0"/>
              <a:t> 1</a:t>
            </a:r>
            <a:br>
              <a:rPr lang="en-GB" sz="3600" dirty="0"/>
            </a:br>
            <a:r>
              <a:rPr lang="en-GB" sz="3600" dirty="0"/>
              <a:t>Handwriting development 1</a:t>
            </a:r>
            <a:endParaRPr lang="cy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2996952"/>
            <a:ext cx="4248472" cy="443484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cynnar</a:t>
            </a:r>
            <a:endParaRPr lang="en-GB" dirty="0"/>
          </a:p>
          <a:p>
            <a:pPr lvl="1"/>
            <a:r>
              <a:rPr lang="en-GB" dirty="0" err="1"/>
              <a:t>Sefydlu’r</a:t>
            </a:r>
            <a:r>
              <a:rPr lang="en-GB" dirty="0"/>
              <a:t> </a:t>
            </a:r>
            <a:r>
              <a:rPr lang="en-GB" dirty="0" err="1"/>
              <a:t>llaw</a:t>
            </a:r>
            <a:r>
              <a:rPr lang="en-GB" dirty="0"/>
              <a:t> </a:t>
            </a:r>
            <a:r>
              <a:rPr lang="en-GB" dirty="0" err="1"/>
              <a:t>ddominyddol</a:t>
            </a:r>
            <a:endParaRPr lang="en-GB" dirty="0"/>
          </a:p>
          <a:p>
            <a:pPr lvl="1"/>
            <a:r>
              <a:rPr lang="en-GB" dirty="0" err="1"/>
              <a:t>Meistroli’r</a:t>
            </a:r>
            <a:r>
              <a:rPr lang="en-GB" dirty="0"/>
              <a:t> </a:t>
            </a:r>
            <a:r>
              <a:rPr lang="en-GB" dirty="0" err="1"/>
              <a:t>gafael</a:t>
            </a:r>
            <a:endParaRPr lang="en-GB" dirty="0"/>
          </a:p>
          <a:p>
            <a:pPr lvl="1"/>
            <a:r>
              <a:rPr lang="en-GB" dirty="0" err="1"/>
              <a:t>Dysgu’r</a:t>
            </a:r>
            <a:r>
              <a:rPr lang="en-GB" dirty="0"/>
              <a:t> </a:t>
            </a:r>
            <a:r>
              <a:rPr lang="en-GB" dirty="0" err="1"/>
              <a:t>symudiadau</a:t>
            </a:r>
            <a:r>
              <a:rPr lang="en-GB" dirty="0"/>
              <a:t> </a:t>
            </a:r>
            <a:r>
              <a:rPr lang="en-GB" dirty="0" err="1"/>
              <a:t>sylfaenol</a:t>
            </a:r>
            <a:endParaRPr lang="en-GB" dirty="0"/>
          </a:p>
          <a:p>
            <a:pPr lvl="1"/>
            <a:r>
              <a:rPr lang="en-GB" dirty="0" err="1"/>
              <a:t>Meistroli</a:t>
            </a:r>
            <a:r>
              <a:rPr lang="en-GB" dirty="0"/>
              <a:t> </a:t>
            </a:r>
            <a:r>
              <a:rPr lang="en-GB" dirty="0" err="1"/>
              <a:t>rheolaeth</a:t>
            </a:r>
            <a:r>
              <a:rPr lang="en-GB" dirty="0"/>
              <a:t> </a:t>
            </a:r>
            <a:r>
              <a:rPr lang="en-GB" dirty="0" err="1"/>
              <a:t>pensil</a:t>
            </a:r>
            <a:r>
              <a:rPr lang="en-GB" dirty="0"/>
              <a:t> a </a:t>
            </a:r>
            <a:r>
              <a:rPr lang="en-GB" dirty="0" err="1"/>
              <a:t>chynnal</a:t>
            </a:r>
            <a:r>
              <a:rPr lang="en-GB" dirty="0"/>
              <a:t> </a:t>
            </a:r>
            <a:r>
              <a:rPr lang="en-GB" dirty="0" err="1"/>
              <a:t>pwysau</a:t>
            </a:r>
            <a:r>
              <a:rPr lang="en-GB" dirty="0"/>
              <a:t> addas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8693" y="2708920"/>
            <a:ext cx="4038600" cy="4434840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Early phase-</a:t>
            </a:r>
          </a:p>
          <a:p>
            <a:pPr lvl="1"/>
            <a:r>
              <a:rPr lang="en-GB" dirty="0"/>
              <a:t>Establishing a dominant hand</a:t>
            </a:r>
          </a:p>
          <a:p>
            <a:pPr lvl="1"/>
            <a:r>
              <a:rPr lang="en-GB" dirty="0"/>
              <a:t>Mastering the grip </a:t>
            </a:r>
          </a:p>
          <a:p>
            <a:pPr lvl="1"/>
            <a:r>
              <a:rPr lang="en-GB" dirty="0"/>
              <a:t>Learning the basic movements</a:t>
            </a:r>
          </a:p>
          <a:p>
            <a:pPr lvl="1"/>
            <a:r>
              <a:rPr lang="en-GB" dirty="0"/>
              <a:t>Mastering pencil control and maintaining appropriate pressure</a:t>
            </a:r>
          </a:p>
          <a:p>
            <a:pPr marL="0" indent="0">
              <a:buNone/>
            </a:pPr>
            <a:r>
              <a:rPr lang="en-GB" sz="1600" dirty="0"/>
              <a:t>           (Bentham, 2011)</a:t>
            </a:r>
            <a:endParaRPr lang="cy-GB" sz="1600" dirty="0"/>
          </a:p>
        </p:txBody>
      </p:sp>
      <p:pic>
        <p:nvPicPr>
          <p:cNvPr id="9219" name="Picture 3" descr="C:\Users\l.roberts\AppData\Local\Microsoft\Windows\Temporary Internet Files\Content.IE5\FX8L93BW\vector___pencil_by_misteraibo-d4y9lvp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025389"/>
            <a:ext cx="244827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9964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268760"/>
            <a:ext cx="8229600" cy="1143000"/>
          </a:xfrm>
        </p:spPr>
        <p:txBody>
          <a:bodyPr>
            <a:noAutofit/>
          </a:bodyPr>
          <a:lstStyle/>
          <a:p>
            <a:pPr algn="r"/>
            <a:r>
              <a:rPr lang="en-GB" sz="4000" dirty="0" err="1"/>
              <a:t>Datblygiad</a:t>
            </a:r>
            <a:r>
              <a:rPr lang="en-GB" sz="4000" dirty="0"/>
              <a:t> </a:t>
            </a:r>
            <a:r>
              <a:rPr lang="en-GB" sz="4000" dirty="0" err="1"/>
              <a:t>llawysgrifen</a:t>
            </a:r>
            <a:r>
              <a:rPr lang="en-GB" sz="4000" dirty="0"/>
              <a:t> 2</a:t>
            </a:r>
            <a:br>
              <a:rPr lang="en-GB" sz="4000" dirty="0"/>
            </a:br>
            <a:r>
              <a:rPr lang="en-GB" sz="4000" dirty="0"/>
              <a:t>Handwriting development 2</a:t>
            </a:r>
            <a:endParaRPr lang="cy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924944"/>
            <a:ext cx="4038600" cy="4434840"/>
          </a:xfrm>
        </p:spPr>
        <p:txBody>
          <a:bodyPr/>
          <a:lstStyle/>
          <a:p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canol</a:t>
            </a:r>
            <a:endParaRPr lang="en-GB" dirty="0"/>
          </a:p>
          <a:p>
            <a:pPr lvl="1"/>
            <a:r>
              <a:rPr lang="en-GB" dirty="0"/>
              <a:t>Dysgu </a:t>
            </a:r>
            <a:r>
              <a:rPr lang="en-GB" dirty="0" err="1"/>
              <a:t>cynnal</a:t>
            </a:r>
            <a:r>
              <a:rPr lang="en-GB" dirty="0"/>
              <a:t> </a:t>
            </a:r>
            <a:r>
              <a:rPr lang="en-GB" dirty="0" err="1"/>
              <a:t>maint</a:t>
            </a:r>
            <a:r>
              <a:rPr lang="en-GB" dirty="0"/>
              <a:t> </a:t>
            </a:r>
            <a:r>
              <a:rPr lang="en-GB" dirty="0" err="1"/>
              <a:t>llythyren</a:t>
            </a:r>
            <a:endParaRPr lang="en-GB" dirty="0"/>
          </a:p>
          <a:p>
            <a:pPr lvl="1"/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llythrennau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linell</a:t>
            </a:r>
            <a:endParaRPr lang="en-GB" dirty="0"/>
          </a:p>
          <a:p>
            <a:pPr lvl="1"/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gwahanol</a:t>
            </a:r>
            <a:r>
              <a:rPr lang="en-GB" dirty="0"/>
              <a:t> </a:t>
            </a:r>
            <a:r>
              <a:rPr lang="en-GB" dirty="0" err="1"/>
              <a:t>fathau</a:t>
            </a:r>
            <a:r>
              <a:rPr lang="en-GB" dirty="0"/>
              <a:t> o offer </a:t>
            </a:r>
            <a:r>
              <a:rPr lang="en-GB" dirty="0" err="1"/>
              <a:t>ysgrifennu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032" y="2996952"/>
            <a:ext cx="4038600" cy="4434840"/>
          </a:xfrm>
        </p:spPr>
        <p:txBody>
          <a:bodyPr/>
          <a:lstStyle/>
          <a:p>
            <a:r>
              <a:rPr lang="en-GB" dirty="0"/>
              <a:t>Middle phase</a:t>
            </a:r>
          </a:p>
          <a:p>
            <a:pPr lvl="1"/>
            <a:r>
              <a:rPr lang="en-GB" dirty="0"/>
              <a:t>Learning to maintain an even letter size</a:t>
            </a:r>
          </a:p>
          <a:p>
            <a:pPr lvl="1"/>
            <a:r>
              <a:rPr lang="en-GB" dirty="0"/>
              <a:t>Placing letters on a line</a:t>
            </a:r>
          </a:p>
          <a:p>
            <a:pPr lvl="1"/>
            <a:r>
              <a:rPr lang="en-GB" dirty="0"/>
              <a:t>Using a variety of writing tools</a:t>
            </a:r>
            <a:endParaRPr lang="cy-GB" dirty="0"/>
          </a:p>
          <a:p>
            <a:pPr marL="393192" lvl="1" indent="0">
              <a:buNone/>
            </a:pPr>
            <a:r>
              <a:rPr lang="en-GB" sz="1600" dirty="0"/>
              <a:t>    (Bentham, 2011)</a:t>
            </a:r>
          </a:p>
        </p:txBody>
      </p:sp>
      <p:pic>
        <p:nvPicPr>
          <p:cNvPr id="10242" name="Picture 2" descr="C:\Users\l.roberts\AppData\Local\Microsoft\Windows\Temporary Internet Files\Content.IE5\VT7L4AUG\colored_pencils.preview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944533"/>
            <a:ext cx="2160240" cy="1445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65116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sz="4000" dirty="0" err="1">
                <a:solidFill>
                  <a:srgbClr val="323232"/>
                </a:solidFill>
              </a:rPr>
              <a:t>Datblygiad</a:t>
            </a:r>
            <a:r>
              <a:rPr lang="en-GB" sz="4000" dirty="0">
                <a:solidFill>
                  <a:srgbClr val="323232"/>
                </a:solidFill>
              </a:rPr>
              <a:t> </a:t>
            </a:r>
            <a:r>
              <a:rPr lang="en-GB" sz="4000" dirty="0" err="1">
                <a:solidFill>
                  <a:srgbClr val="323232"/>
                </a:solidFill>
              </a:rPr>
              <a:t>llawysgrifen</a:t>
            </a:r>
            <a:r>
              <a:rPr lang="en-GB" sz="4000" dirty="0">
                <a:solidFill>
                  <a:srgbClr val="323232"/>
                </a:solidFill>
              </a:rPr>
              <a:t> 3</a:t>
            </a:r>
            <a:br>
              <a:rPr lang="en-GB" sz="4000" dirty="0">
                <a:solidFill>
                  <a:srgbClr val="323232"/>
                </a:solidFill>
              </a:rPr>
            </a:br>
            <a:r>
              <a:rPr lang="en-GB" sz="4000" dirty="0">
                <a:solidFill>
                  <a:srgbClr val="323232"/>
                </a:solidFill>
              </a:rPr>
              <a:t>Handwriting development 3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Cyfnod</a:t>
            </a:r>
            <a:r>
              <a:rPr lang="en-GB" dirty="0"/>
              <a:t> </a:t>
            </a:r>
            <a:r>
              <a:rPr lang="en-GB" dirty="0" err="1"/>
              <a:t>olaf</a:t>
            </a:r>
            <a:endParaRPr lang="en-GB" dirty="0"/>
          </a:p>
          <a:p>
            <a:pPr lvl="1"/>
            <a:r>
              <a:rPr lang="en-GB" dirty="0" err="1"/>
              <a:t>Cyflymu</a:t>
            </a:r>
            <a:r>
              <a:rPr lang="en-GB" dirty="0"/>
              <a:t> </a:t>
            </a:r>
            <a:r>
              <a:rPr lang="en-GB" dirty="0" err="1"/>
              <a:t>ysgrifennu</a:t>
            </a:r>
            <a:endParaRPr lang="en-GB" dirty="0"/>
          </a:p>
          <a:p>
            <a:pPr lvl="1"/>
            <a:r>
              <a:rPr lang="en-GB" dirty="0"/>
              <a:t>5 </a:t>
            </a:r>
            <a:r>
              <a:rPr lang="en-GB" dirty="0" err="1"/>
              <a:t>oed</a:t>
            </a:r>
            <a:r>
              <a:rPr lang="en-GB" dirty="0"/>
              <a:t> - 1</a:t>
            </a:r>
            <a:r>
              <a:rPr lang="en-GB" dirty="0">
                <a:cs typeface="Lucida Sans Unicode"/>
              </a:rPr>
              <a:t>½ </a:t>
            </a:r>
            <a:r>
              <a:rPr lang="en-GB" dirty="0" err="1">
                <a:cs typeface="Lucida Sans Unicode"/>
              </a:rPr>
              <a:t>gair</a:t>
            </a:r>
            <a:r>
              <a:rPr lang="en-GB" dirty="0">
                <a:cs typeface="Lucida Sans Unicode"/>
              </a:rPr>
              <a:t> y </a:t>
            </a:r>
            <a:r>
              <a:rPr lang="en-GB" dirty="0" err="1">
                <a:cs typeface="Lucida Sans Unicode"/>
              </a:rPr>
              <a:t>funud</a:t>
            </a:r>
            <a:endParaRPr lang="en-GB" dirty="0">
              <a:cs typeface="Lucida Sans Unicode"/>
            </a:endParaRPr>
          </a:p>
          <a:p>
            <a:pPr lvl="1"/>
            <a:r>
              <a:rPr lang="en-GB" dirty="0">
                <a:cs typeface="Lucida Sans Unicode"/>
              </a:rPr>
              <a:t>16 </a:t>
            </a:r>
            <a:r>
              <a:rPr lang="en-GB" dirty="0" err="1">
                <a:cs typeface="Lucida Sans Unicode"/>
              </a:rPr>
              <a:t>oed</a:t>
            </a:r>
            <a:r>
              <a:rPr lang="en-GB" dirty="0">
                <a:cs typeface="Lucida Sans Unicode"/>
              </a:rPr>
              <a:t> – 18 </a:t>
            </a:r>
            <a:r>
              <a:rPr lang="en-GB" dirty="0" err="1">
                <a:cs typeface="Lucida Sans Unicode"/>
              </a:rPr>
              <a:t>gair</a:t>
            </a:r>
            <a:r>
              <a:rPr lang="en-GB" dirty="0">
                <a:cs typeface="Lucida Sans Unicode"/>
              </a:rPr>
              <a:t> y </a:t>
            </a:r>
            <a:r>
              <a:rPr lang="en-GB" dirty="0" err="1">
                <a:cs typeface="Lucida Sans Unicode"/>
              </a:rPr>
              <a:t>funud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Final phase</a:t>
            </a:r>
          </a:p>
          <a:p>
            <a:pPr lvl="1"/>
            <a:r>
              <a:rPr lang="en-GB" dirty="0"/>
              <a:t>Speeding up of writing </a:t>
            </a:r>
          </a:p>
          <a:p>
            <a:pPr lvl="1"/>
            <a:r>
              <a:rPr lang="en-GB" dirty="0"/>
              <a:t>Age 5 – 1</a:t>
            </a:r>
            <a:r>
              <a:rPr lang="en-GB" dirty="0">
                <a:cs typeface="Lucida Sans Unicode"/>
              </a:rPr>
              <a:t>½ wpm</a:t>
            </a:r>
          </a:p>
          <a:p>
            <a:pPr lvl="1"/>
            <a:r>
              <a:rPr lang="en-GB" dirty="0">
                <a:cs typeface="Lucida Sans Unicode"/>
              </a:rPr>
              <a:t>Age 16 - 18 wpm</a:t>
            </a:r>
          </a:p>
          <a:p>
            <a:r>
              <a:rPr lang="en-GB" sz="1600" dirty="0">
                <a:cs typeface="Lucida Sans Unicode"/>
              </a:rPr>
              <a:t>(Dutton,1989 cited in Bentham,2011)</a:t>
            </a:r>
            <a:endParaRPr lang="cy-GB" sz="1600" dirty="0"/>
          </a:p>
        </p:txBody>
      </p:sp>
      <p:pic>
        <p:nvPicPr>
          <p:cNvPr id="11266" name="Picture 2" descr="C:\Users\l.roberts\AppData\Local\Microsoft\Windows\Temporary Internet Files\Content.IE5\VT7L4AUG\child_writ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1472" y="4509120"/>
            <a:ext cx="3810000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74604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 err="1"/>
              <a:t>Tasg</a:t>
            </a:r>
            <a:r>
              <a:rPr lang="en-GB" dirty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Yn eich </a:t>
            </a:r>
            <a:r>
              <a:rPr lang="en-GB" dirty="0" err="1"/>
              <a:t>grwpiau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</a:t>
            </a:r>
            <a:r>
              <a:rPr lang="en-GB" dirty="0" err="1"/>
              <a:t>weithgareddau</a:t>
            </a:r>
            <a:r>
              <a:rPr lang="en-GB" dirty="0"/>
              <a:t> a </a:t>
            </a:r>
            <a:r>
              <a:rPr lang="en-GB" dirty="0" err="1"/>
              <a:t>fuasai’n</a:t>
            </a:r>
            <a:r>
              <a:rPr lang="en-GB" dirty="0"/>
              <a:t> </a:t>
            </a:r>
            <a:r>
              <a:rPr lang="en-GB" dirty="0" err="1"/>
              <a:t>berthnasol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annog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 sgiliau </a:t>
            </a:r>
            <a:r>
              <a:rPr lang="en-GB" dirty="0" err="1"/>
              <a:t>modur</a:t>
            </a:r>
            <a:r>
              <a:rPr lang="en-GB" dirty="0"/>
              <a:t> </a:t>
            </a:r>
            <a:r>
              <a:rPr lang="en-GB" dirty="0" err="1"/>
              <a:t>mȃn</a:t>
            </a:r>
            <a:endParaRPr lang="en-GB" dirty="0"/>
          </a:p>
          <a:p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nôl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In your groups, discuss activities that would be appropriate to encourage the development of fine motor skills</a:t>
            </a:r>
          </a:p>
          <a:p>
            <a:r>
              <a:rPr lang="en-GB" dirty="0"/>
              <a:t>Feedback</a:t>
            </a:r>
            <a:endParaRPr lang="cy-GB" dirty="0"/>
          </a:p>
        </p:txBody>
      </p:sp>
      <p:pic>
        <p:nvPicPr>
          <p:cNvPr id="4098" name="Picture 2" descr="C:\Users\l.roberts\AppData\Local\Microsoft\Windows\Temporary Internet Files\Content.IE5\UU4Z21D1\playing-with-perler-bead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5246" y="5085184"/>
            <a:ext cx="3230591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29407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>
          <a:xfrm>
            <a:off x="457200" y="980728"/>
            <a:ext cx="8229600" cy="1143000"/>
          </a:xfrm>
        </p:spPr>
        <p:txBody>
          <a:bodyPr>
            <a:noAutofit/>
          </a:bodyPr>
          <a:lstStyle/>
          <a:p>
            <a:pPr algn="r"/>
            <a:r>
              <a:rPr lang="en-US" altLang="en-US" sz="3600" dirty="0"/>
              <a:t>Gross Motor Skills</a:t>
            </a:r>
            <a:br>
              <a:rPr lang="en-US" altLang="en-US" sz="3600" dirty="0"/>
            </a:br>
            <a:r>
              <a:rPr lang="en-US" altLang="en-US" sz="3600" i="1" dirty="0" err="1"/>
              <a:t>Sgiliau</a:t>
            </a:r>
            <a:r>
              <a:rPr lang="en-US" altLang="en-US" sz="3600" i="1" dirty="0"/>
              <a:t> </a:t>
            </a:r>
            <a:r>
              <a:rPr lang="en-US" altLang="en-US" sz="3600" i="1" dirty="0" err="1"/>
              <a:t>Modur</a:t>
            </a:r>
            <a:r>
              <a:rPr lang="en-US" altLang="en-US" sz="3600" i="1" dirty="0"/>
              <a:t> </a:t>
            </a:r>
            <a:r>
              <a:rPr lang="en-US" altLang="en-US" sz="3600" i="1" dirty="0" err="1"/>
              <a:t>Mawr</a:t>
            </a:r>
            <a:endParaRPr lang="en-US" altLang="en-US" sz="3600" i="1" dirty="0"/>
          </a:p>
        </p:txBody>
      </p:sp>
      <p:sp>
        <p:nvSpPr>
          <p:cNvPr id="16387" name="Content Placeholder 2"/>
          <p:cNvSpPr>
            <a:spLocks noGrp="1"/>
          </p:cNvSpPr>
          <p:nvPr>
            <p:ph sz="half" idx="1"/>
          </p:nvPr>
        </p:nvSpPr>
        <p:spPr>
          <a:xfrm>
            <a:off x="539552" y="2348880"/>
            <a:ext cx="3744664" cy="3960440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sz="2000" dirty="0" err="1">
                <a:solidFill>
                  <a:srgbClr val="000000"/>
                </a:solidFill>
              </a:rPr>
              <a:t>Sgiliau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modur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mawr</a:t>
            </a:r>
            <a:endParaRPr lang="en-US" altLang="en-US" sz="20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2000" dirty="0" err="1">
                <a:solidFill>
                  <a:srgbClr val="000000"/>
                </a:solidFill>
              </a:rPr>
              <a:t>Defnydd</a:t>
            </a:r>
            <a:r>
              <a:rPr lang="en-US" altLang="en-US" sz="2000" dirty="0">
                <a:solidFill>
                  <a:srgbClr val="000000"/>
                </a:solidFill>
              </a:rPr>
              <a:t> o </a:t>
            </a:r>
            <a:r>
              <a:rPr lang="en-US" altLang="en-US" sz="2000" dirty="0" err="1">
                <a:solidFill>
                  <a:srgbClr val="000000"/>
                </a:solidFill>
              </a:rPr>
              <a:t>gyhyrau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mawr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i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symud</a:t>
            </a:r>
            <a:endParaRPr lang="en-US" altLang="en-US" sz="20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2000" dirty="0" err="1">
                <a:solidFill>
                  <a:srgbClr val="000000"/>
                </a:solidFill>
              </a:rPr>
              <a:t>Cynnydd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mewn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balans</a:t>
            </a:r>
            <a:r>
              <a:rPr lang="en-US" altLang="en-US" sz="2000" dirty="0">
                <a:solidFill>
                  <a:srgbClr val="000000"/>
                </a:solidFill>
              </a:rPr>
              <a:t>, </a:t>
            </a:r>
            <a:r>
              <a:rPr lang="en-US" altLang="en-US" sz="2000" dirty="0" err="1">
                <a:solidFill>
                  <a:srgbClr val="000000"/>
                </a:solidFill>
              </a:rPr>
              <a:t>cydlynu</a:t>
            </a:r>
            <a:r>
              <a:rPr lang="en-US" altLang="en-US" sz="2000" dirty="0">
                <a:solidFill>
                  <a:srgbClr val="000000"/>
                </a:solidFill>
              </a:rPr>
              <a:t>, a </a:t>
            </a:r>
            <a:r>
              <a:rPr lang="en-US" altLang="en-US" sz="2000" dirty="0" err="1">
                <a:solidFill>
                  <a:srgbClr val="000000"/>
                </a:solidFill>
              </a:rPr>
              <a:t>chryfder</a:t>
            </a:r>
            <a:endParaRPr lang="en-US" altLang="en-US" sz="20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2000" dirty="0" err="1">
                <a:solidFill>
                  <a:srgbClr val="000000"/>
                </a:solidFill>
              </a:rPr>
              <a:t>Amser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ymateb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yn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gwella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yn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raddol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</a:p>
          <a:p>
            <a:pPr eaLnBrk="1" hangingPunct="1"/>
            <a:r>
              <a:rPr lang="en-US" altLang="en-US" sz="2000" dirty="0" err="1">
                <a:solidFill>
                  <a:srgbClr val="000000"/>
                </a:solidFill>
              </a:rPr>
              <a:t>Gwahaniaethau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mewn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datblygiad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modur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mawr</a:t>
            </a:r>
            <a:endParaRPr lang="en-US" altLang="en-US" sz="20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2000" dirty="0">
                <a:solidFill>
                  <a:srgbClr val="000000"/>
                </a:solidFill>
              </a:rPr>
              <a:t>Dim </a:t>
            </a:r>
            <a:r>
              <a:rPr lang="en-US" altLang="en-US" sz="2000" dirty="0" err="1">
                <a:solidFill>
                  <a:srgbClr val="000000"/>
                </a:solidFill>
              </a:rPr>
              <a:t>llawer</a:t>
            </a:r>
            <a:r>
              <a:rPr lang="en-US" altLang="en-US" sz="2000" dirty="0">
                <a:solidFill>
                  <a:srgbClr val="000000"/>
                </a:solidFill>
              </a:rPr>
              <a:t> o </a:t>
            </a:r>
            <a:r>
              <a:rPr lang="en-US" altLang="en-US" sz="2000" dirty="0" err="1">
                <a:solidFill>
                  <a:srgbClr val="000000"/>
                </a:solidFill>
              </a:rPr>
              <a:t>wahaniaeth</a:t>
            </a:r>
            <a:r>
              <a:rPr lang="en-US" altLang="en-US" sz="2000" dirty="0">
                <a:solidFill>
                  <a:srgbClr val="000000"/>
                </a:solidFill>
              </a:rPr>
              <a:t> o ran </a:t>
            </a:r>
            <a:r>
              <a:rPr lang="en-US" altLang="en-US" sz="2000" dirty="0" err="1">
                <a:solidFill>
                  <a:srgbClr val="000000"/>
                </a:solidFill>
              </a:rPr>
              <a:t>rhyw</a:t>
            </a:r>
            <a:endParaRPr lang="en-US" altLang="en-US" sz="2000" dirty="0">
              <a:solidFill>
                <a:srgbClr val="000000"/>
              </a:solidFill>
            </a:endParaRPr>
          </a:p>
          <a:p>
            <a:pPr lvl="1" eaLnBrk="1" hangingPunct="1"/>
            <a:r>
              <a:rPr lang="en-US" altLang="en-US" sz="2000" dirty="0" err="1">
                <a:solidFill>
                  <a:srgbClr val="000000"/>
                </a:solidFill>
              </a:rPr>
              <a:t>Mwy</a:t>
            </a:r>
            <a:r>
              <a:rPr lang="en-US" altLang="en-US" sz="2000" dirty="0">
                <a:solidFill>
                  <a:srgbClr val="000000"/>
                </a:solidFill>
              </a:rPr>
              <a:t> o </a:t>
            </a:r>
            <a:r>
              <a:rPr lang="en-US" altLang="en-US" sz="2000" dirty="0" err="1">
                <a:solidFill>
                  <a:srgbClr val="000000"/>
                </a:solidFill>
              </a:rPr>
              <a:t>wahaniaethau</a:t>
            </a:r>
            <a:r>
              <a:rPr lang="en-US" altLang="en-US" sz="2000" dirty="0">
                <a:solidFill>
                  <a:srgbClr val="000000"/>
                </a:solidFill>
              </a:rPr>
              <a:t> </a:t>
            </a:r>
            <a:r>
              <a:rPr lang="en-US" altLang="en-US" sz="2000" dirty="0" err="1">
                <a:solidFill>
                  <a:srgbClr val="000000"/>
                </a:solidFill>
              </a:rPr>
              <a:t>unigol</a:t>
            </a:r>
            <a:endParaRPr lang="en-US" altLang="en-US" sz="2000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sp>
        <p:nvSpPr>
          <p:cNvPr id="16388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2420888"/>
            <a:ext cx="4038600" cy="460851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sz="2000" dirty="0">
                <a:solidFill>
                  <a:srgbClr val="000000"/>
                </a:solidFill>
              </a:rPr>
              <a:t>Gross motor skills</a:t>
            </a:r>
          </a:p>
          <a:p>
            <a:pPr lvl="1" eaLnBrk="1" hangingPunct="1"/>
            <a:r>
              <a:rPr lang="en-US" altLang="en-US" sz="2000" dirty="0">
                <a:solidFill>
                  <a:srgbClr val="000000"/>
                </a:solidFill>
              </a:rPr>
              <a:t>Involve large muscles used in locomotion</a:t>
            </a:r>
          </a:p>
          <a:p>
            <a:pPr lvl="1" eaLnBrk="1" hangingPunct="1"/>
            <a:r>
              <a:rPr lang="en-US" altLang="en-US" sz="2000" dirty="0">
                <a:solidFill>
                  <a:srgbClr val="000000"/>
                </a:solidFill>
              </a:rPr>
              <a:t>Increase in balance, coordination, and strength</a:t>
            </a:r>
          </a:p>
          <a:p>
            <a:pPr lvl="1" eaLnBrk="1" hangingPunct="1"/>
            <a:r>
              <a:rPr lang="en-US" altLang="en-US" sz="2000" dirty="0">
                <a:solidFill>
                  <a:srgbClr val="000000"/>
                </a:solidFill>
              </a:rPr>
              <a:t>Reaction time gradually improves</a:t>
            </a:r>
          </a:p>
          <a:p>
            <a:pPr eaLnBrk="1" hangingPunct="1"/>
            <a:r>
              <a:rPr lang="en-US" altLang="en-US" sz="2000" dirty="0">
                <a:solidFill>
                  <a:srgbClr val="000000"/>
                </a:solidFill>
              </a:rPr>
              <a:t>Differences in gross motor development</a:t>
            </a:r>
          </a:p>
          <a:p>
            <a:pPr lvl="1" eaLnBrk="1" hangingPunct="1"/>
            <a:r>
              <a:rPr lang="en-US" altLang="en-US" sz="2000" dirty="0">
                <a:solidFill>
                  <a:srgbClr val="000000"/>
                </a:solidFill>
              </a:rPr>
              <a:t>Little sex differentiation</a:t>
            </a:r>
          </a:p>
          <a:p>
            <a:pPr lvl="1" eaLnBrk="1" hangingPunct="1"/>
            <a:r>
              <a:rPr lang="en-US" altLang="en-US" sz="2000" dirty="0">
                <a:solidFill>
                  <a:srgbClr val="000000"/>
                </a:solidFill>
              </a:rPr>
              <a:t>More individual differences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2105225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356732"/>
            <a:ext cx="4038600" cy="4434840"/>
          </a:xfrm>
        </p:spPr>
        <p:txBody>
          <a:bodyPr>
            <a:normAutofit/>
          </a:bodyPr>
          <a:lstStyle/>
          <a:p>
            <a:pPr lvl="0">
              <a:buClr>
                <a:srgbClr val="1B587C"/>
              </a:buClr>
            </a:pPr>
            <a:r>
              <a:rPr lang="en-US" altLang="en-US" sz="2400" dirty="0" err="1">
                <a:solidFill>
                  <a:srgbClr val="000000"/>
                </a:solidFill>
              </a:rPr>
              <a:t>Gweithgareddau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corfforol</a:t>
            </a:r>
            <a:endParaRPr lang="en-US" altLang="en-US" sz="2400" dirty="0">
              <a:solidFill>
                <a:srgbClr val="000000"/>
              </a:solidFill>
            </a:endParaRPr>
          </a:p>
          <a:p>
            <a:pPr lvl="1">
              <a:buClr>
                <a:srgbClr val="F07F09"/>
              </a:buClr>
            </a:pPr>
            <a:r>
              <a:rPr lang="en-US" altLang="en-US" dirty="0" err="1">
                <a:solidFill>
                  <a:srgbClr val="000000"/>
                </a:solidFill>
              </a:rPr>
              <a:t>Chwarae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garw</a:t>
            </a:r>
            <a:endParaRPr lang="en-US" altLang="en-US" dirty="0">
              <a:solidFill>
                <a:srgbClr val="000000"/>
              </a:solidFill>
            </a:endParaRPr>
          </a:p>
          <a:p>
            <a:pPr lvl="1">
              <a:buClr>
                <a:srgbClr val="F07F09"/>
              </a:buClr>
            </a:pPr>
            <a:r>
              <a:rPr lang="en-US" altLang="en-US" dirty="0" err="1">
                <a:solidFill>
                  <a:srgbClr val="000000"/>
                </a:solidFill>
              </a:rPr>
              <a:t>Lefelau</a:t>
            </a:r>
            <a:r>
              <a:rPr lang="en-US" altLang="en-US" dirty="0">
                <a:solidFill>
                  <a:srgbClr val="000000"/>
                </a:solidFill>
              </a:rPr>
              <a:t> </a:t>
            </a:r>
            <a:r>
              <a:rPr lang="en-US" altLang="en-US" dirty="0" err="1">
                <a:solidFill>
                  <a:srgbClr val="000000"/>
                </a:solidFill>
              </a:rPr>
              <a:t>gweithgaredd</a:t>
            </a:r>
            <a:endParaRPr lang="en-US" altLang="en-US" dirty="0">
              <a:solidFill>
                <a:srgbClr val="000000"/>
              </a:solidFill>
            </a:endParaRPr>
          </a:p>
          <a:p>
            <a:pPr lvl="2">
              <a:buClr>
                <a:srgbClr val="9F2936"/>
              </a:buClr>
            </a:pPr>
            <a:r>
              <a:rPr lang="en-US" altLang="en-US" sz="2400" dirty="0" err="1">
                <a:solidFill>
                  <a:srgbClr val="000000"/>
                </a:solidFill>
              </a:rPr>
              <a:t>Ffactorau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genetig</a:t>
            </a:r>
            <a:r>
              <a:rPr lang="en-US" altLang="en-US" sz="2400" dirty="0">
                <a:solidFill>
                  <a:srgbClr val="000000"/>
                </a:solidFill>
              </a:rPr>
              <a:t> ac </a:t>
            </a:r>
            <a:r>
              <a:rPr lang="en-US" altLang="en-US" sz="2400" dirty="0" err="1">
                <a:solidFill>
                  <a:srgbClr val="000000"/>
                </a:solidFill>
              </a:rPr>
              <a:t>amgylcheddol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yn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rhyngweithio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i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bennu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lefel</a:t>
            </a:r>
            <a:r>
              <a:rPr lang="en-US" altLang="en-US" sz="2400" dirty="0">
                <a:solidFill>
                  <a:srgbClr val="000000"/>
                </a:solidFill>
              </a:rPr>
              <a:t> </a:t>
            </a:r>
            <a:r>
              <a:rPr lang="en-US" altLang="en-US" sz="2400" dirty="0" err="1">
                <a:solidFill>
                  <a:srgbClr val="000000"/>
                </a:solidFill>
              </a:rPr>
              <a:t>unigol</a:t>
            </a:r>
            <a:endParaRPr lang="en-US" altLang="en-US" sz="2400" dirty="0">
              <a:solidFill>
                <a:srgbClr val="000000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1356732"/>
            <a:ext cx="4038600" cy="4434840"/>
          </a:xfrm>
        </p:spPr>
        <p:txBody>
          <a:bodyPr>
            <a:normAutofit/>
          </a:bodyPr>
          <a:lstStyle/>
          <a:p>
            <a:pPr lvl="0">
              <a:buClr>
                <a:srgbClr val="1B587C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Physical activity</a:t>
            </a:r>
          </a:p>
          <a:p>
            <a:pPr lvl="1">
              <a:buClr>
                <a:srgbClr val="F07F09"/>
              </a:buClr>
            </a:pPr>
            <a:r>
              <a:rPr lang="en-US" altLang="en-US" dirty="0">
                <a:solidFill>
                  <a:srgbClr val="000000"/>
                </a:solidFill>
              </a:rPr>
              <a:t>Rough and tumble play</a:t>
            </a:r>
          </a:p>
          <a:p>
            <a:pPr lvl="1">
              <a:buClr>
                <a:srgbClr val="F07F09"/>
              </a:buClr>
            </a:pPr>
            <a:r>
              <a:rPr lang="en-US" altLang="en-US" dirty="0">
                <a:solidFill>
                  <a:srgbClr val="000000"/>
                </a:solidFill>
              </a:rPr>
              <a:t>Activity levels</a:t>
            </a:r>
          </a:p>
          <a:p>
            <a:pPr lvl="2">
              <a:buClr>
                <a:srgbClr val="9F2936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Genetic and environmental factors interact to determine individual level</a:t>
            </a:r>
          </a:p>
          <a:p>
            <a:endParaRPr lang="cy-GB" dirty="0"/>
          </a:p>
        </p:txBody>
      </p:sp>
      <p:pic>
        <p:nvPicPr>
          <p:cNvPr id="6146" name="Picture 2" descr="C:\Users\l.roberts\AppData\Local\Microsoft\Windows\Temporary Internet Files\Content.IE5\S9T0P2O1\ChildrensMuseum_00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797152"/>
            <a:ext cx="3528392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9511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628741" y="908720"/>
            <a:ext cx="8229600" cy="1498600"/>
          </a:xfrm>
        </p:spPr>
        <p:txBody>
          <a:bodyPr>
            <a:normAutofit fontScale="90000"/>
          </a:bodyPr>
          <a:lstStyle/>
          <a:p>
            <a:pPr algn="ctr" eaLnBrk="1" hangingPunct="1"/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Plentyndod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canol</a:t>
            </a:r>
            <a:r>
              <a:rPr lang="en-US" altLang="en-US" sz="2400" b="1" dirty="0">
                <a:solidFill>
                  <a:srgbClr val="000000"/>
                </a:solidFill>
              </a:rPr>
              <a:t>: </a:t>
            </a:r>
            <a:r>
              <a:rPr lang="en-US" altLang="en-US" sz="2400" b="1" dirty="0" err="1">
                <a:solidFill>
                  <a:srgbClr val="000000"/>
                </a:solidFill>
              </a:rPr>
              <a:t>gwahaniaethau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rhyw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mewn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sgiliau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r>
              <a:rPr lang="en-US" altLang="en-US" sz="2400" b="1" dirty="0" err="1">
                <a:solidFill>
                  <a:srgbClr val="000000"/>
                </a:solidFill>
              </a:rPr>
              <a:t>modur</a:t>
            </a:r>
            <a:r>
              <a:rPr lang="en-US" altLang="en-US" sz="2400" b="1" dirty="0">
                <a:solidFill>
                  <a:srgbClr val="000000"/>
                </a:solidFill>
              </a:rPr>
              <a:t> </a:t>
            </a:r>
            <a:br>
              <a:rPr lang="en-US" altLang="en-US" sz="2400" b="1" dirty="0">
                <a:solidFill>
                  <a:srgbClr val="000000"/>
                </a:solidFill>
              </a:rPr>
            </a:br>
            <a:r>
              <a:rPr lang="en-US" altLang="en-US" sz="2400" b="1" dirty="0">
                <a:solidFill>
                  <a:srgbClr val="000000"/>
                </a:solidFill>
              </a:rPr>
              <a:t>Sex Differences in Motor Skills in Middle Childhood </a:t>
            </a:r>
            <a:br>
              <a:rPr lang="en-US" altLang="en-US" sz="4600" dirty="0">
                <a:solidFill>
                  <a:srgbClr val="000000"/>
                </a:solidFill>
              </a:rPr>
            </a:br>
            <a:r>
              <a:rPr lang="en-US" altLang="en-US" sz="4600" dirty="0">
                <a:solidFill>
                  <a:srgbClr val="000000"/>
                </a:solidFill>
              </a:rPr>
              <a:t>   </a:t>
            </a:r>
            <a:endParaRPr lang="en-GB" alt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4448" y="2636912"/>
            <a:ext cx="4038600" cy="422108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sz="2000" dirty="0" err="1">
                <a:solidFill>
                  <a:srgbClr val="000000"/>
                </a:solidFill>
              </a:rPr>
              <a:t>Bechgyn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ychydig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yn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gryfach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</a:p>
          <a:p>
            <a:pPr lvl="1">
              <a:defRPr/>
            </a:pPr>
            <a:r>
              <a:rPr lang="en-US" sz="2000" dirty="0" err="1">
                <a:solidFill>
                  <a:srgbClr val="000000"/>
                </a:solidFill>
              </a:rPr>
              <a:t>breichiau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blaen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cryfach</a:t>
            </a:r>
            <a:r>
              <a:rPr lang="en-US" sz="2000" dirty="0">
                <a:solidFill>
                  <a:srgbClr val="000000"/>
                </a:solidFill>
              </a:rPr>
              <a:t> -</a:t>
            </a:r>
          </a:p>
          <a:p>
            <a:pPr marL="393192" lvl="1" indent="0">
              <a:buNone/>
              <a:defRPr/>
            </a:pPr>
            <a:r>
              <a:rPr lang="en-US" sz="2000" dirty="0">
                <a:solidFill>
                  <a:srgbClr val="000000"/>
                </a:solidFill>
              </a:rPr>
              <a:t>    </a:t>
            </a:r>
            <a:r>
              <a:rPr lang="en-US" sz="2000" dirty="0" err="1">
                <a:solidFill>
                  <a:srgbClr val="000000"/>
                </a:solidFill>
              </a:rPr>
              <a:t>batio</a:t>
            </a:r>
            <a:r>
              <a:rPr lang="en-US" sz="2000" dirty="0">
                <a:solidFill>
                  <a:srgbClr val="000000"/>
                </a:solidFill>
              </a:rPr>
              <a:t> a </a:t>
            </a:r>
            <a:r>
              <a:rPr lang="en-US" sz="2000" dirty="0" err="1">
                <a:solidFill>
                  <a:srgbClr val="000000"/>
                </a:solidFill>
              </a:rPr>
              <a:t>thaflu</a:t>
            </a:r>
            <a:endParaRPr lang="en-US" sz="2000" dirty="0">
              <a:solidFill>
                <a:srgbClr val="000000"/>
              </a:solidFill>
            </a:endParaRPr>
          </a:p>
          <a:p>
            <a:pPr marL="393192" lvl="1" indent="0">
              <a:buNone/>
              <a:defRPr/>
            </a:pPr>
            <a:endParaRPr lang="en-US" sz="2000" dirty="0">
              <a:solidFill>
                <a:srgbClr val="000000"/>
              </a:solidFill>
            </a:endParaRPr>
          </a:p>
          <a:p>
            <a:pPr>
              <a:defRPr/>
            </a:pPr>
            <a:r>
              <a:rPr lang="en-US" sz="2000" dirty="0" err="1">
                <a:solidFill>
                  <a:srgbClr val="000000"/>
                </a:solidFill>
              </a:rPr>
              <a:t>Merched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yn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dangos</a:t>
            </a:r>
            <a:r>
              <a:rPr lang="en-US" sz="2000" dirty="0">
                <a:solidFill>
                  <a:srgbClr val="000000"/>
                </a:solidFill>
              </a:rPr>
              <a:t> </a:t>
            </a:r>
            <a:r>
              <a:rPr lang="en-US" sz="2000" dirty="0" err="1">
                <a:solidFill>
                  <a:srgbClr val="000000"/>
                </a:solidFill>
              </a:rPr>
              <a:t>mwy</a:t>
            </a:r>
            <a:r>
              <a:rPr lang="en-US" sz="2000" dirty="0">
                <a:solidFill>
                  <a:srgbClr val="000000"/>
                </a:solidFill>
              </a:rPr>
              <a:t> o </a:t>
            </a:r>
            <a:r>
              <a:rPr lang="en-US" sz="2000" dirty="0" err="1">
                <a:solidFill>
                  <a:srgbClr val="000000"/>
                </a:solidFill>
              </a:rPr>
              <a:t>gydlynu</a:t>
            </a:r>
            <a:r>
              <a:rPr lang="en-US" sz="2000" dirty="0">
                <a:solidFill>
                  <a:srgbClr val="000000"/>
                </a:solidFill>
              </a:rPr>
              <a:t> a </a:t>
            </a:r>
            <a:r>
              <a:rPr lang="en-US" sz="2000" dirty="0" err="1">
                <a:solidFill>
                  <a:srgbClr val="000000"/>
                </a:solidFill>
              </a:rPr>
              <a:t>hyblygrwydd</a:t>
            </a:r>
            <a:endParaRPr lang="en-US" sz="2000" dirty="0">
              <a:solidFill>
                <a:srgbClr val="000000"/>
              </a:solidFill>
            </a:endParaRPr>
          </a:p>
          <a:p>
            <a:pPr lvl="1">
              <a:defRPr/>
            </a:pPr>
            <a:r>
              <a:rPr lang="en-US" sz="2000" dirty="0">
                <a:solidFill>
                  <a:srgbClr val="000000"/>
                </a:solidFill>
              </a:rPr>
              <a:t>  </a:t>
            </a:r>
            <a:r>
              <a:rPr lang="en-US" sz="2000" dirty="0" err="1">
                <a:solidFill>
                  <a:srgbClr val="000000"/>
                </a:solidFill>
              </a:rPr>
              <a:t>dawnsio</a:t>
            </a:r>
            <a:r>
              <a:rPr lang="en-US" sz="2000" dirty="0">
                <a:solidFill>
                  <a:srgbClr val="000000"/>
                </a:solidFill>
              </a:rPr>
              <a:t>, </a:t>
            </a:r>
            <a:r>
              <a:rPr lang="en-US" sz="2000" dirty="0" err="1">
                <a:solidFill>
                  <a:srgbClr val="000000"/>
                </a:solidFill>
              </a:rPr>
              <a:t>balans</a:t>
            </a:r>
            <a:r>
              <a:rPr lang="en-US" sz="2000" dirty="0">
                <a:solidFill>
                  <a:srgbClr val="000000"/>
                </a:solidFill>
              </a:rPr>
              <a:t>, </a:t>
            </a:r>
            <a:r>
              <a:rPr lang="en-US" sz="2000" dirty="0" err="1">
                <a:solidFill>
                  <a:srgbClr val="000000"/>
                </a:solidFill>
              </a:rPr>
              <a:t>gymnasteg</a:t>
            </a:r>
            <a:endParaRPr lang="en-US" sz="2000" dirty="0">
              <a:solidFill>
                <a:srgbClr val="000000"/>
              </a:solidFill>
            </a:endParaRPr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855500" y="2564904"/>
            <a:ext cx="4038600" cy="4641379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000" dirty="0">
                <a:solidFill>
                  <a:srgbClr val="000000"/>
                </a:solidFill>
              </a:rPr>
              <a:t>Boys show slightly greater overall strength</a:t>
            </a:r>
          </a:p>
          <a:p>
            <a:pPr lvl="1" eaLnBrk="1" hangingPunct="1"/>
            <a:r>
              <a:rPr lang="en-US" altLang="en-US" sz="2000" dirty="0">
                <a:solidFill>
                  <a:srgbClr val="000000"/>
                </a:solidFill>
              </a:rPr>
              <a:t>More forearm strength – batting and throwing</a:t>
            </a:r>
          </a:p>
          <a:p>
            <a:pPr lvl="1" eaLnBrk="1" hangingPunct="1"/>
            <a:endParaRPr lang="en-US" altLang="en-US" sz="2000" dirty="0">
              <a:solidFill>
                <a:srgbClr val="000000"/>
              </a:solidFill>
            </a:endParaRPr>
          </a:p>
          <a:p>
            <a:pPr eaLnBrk="1" hangingPunct="1"/>
            <a:r>
              <a:rPr lang="en-US" altLang="en-US" sz="2000" dirty="0">
                <a:solidFill>
                  <a:srgbClr val="000000"/>
                </a:solidFill>
              </a:rPr>
              <a:t>Girls show greater coordination and flexibility</a:t>
            </a:r>
          </a:p>
          <a:p>
            <a:pPr lvl="1" eaLnBrk="1" hangingPunct="1"/>
            <a:r>
              <a:rPr lang="en-US" altLang="en-US" sz="2000" dirty="0">
                <a:solidFill>
                  <a:srgbClr val="000000"/>
                </a:solidFill>
              </a:rPr>
              <a:t>Dance, balancing, gymnastics</a:t>
            </a:r>
          </a:p>
          <a:p>
            <a:pPr lvl="1" eaLnBrk="1" hangingPunct="1"/>
            <a:endParaRPr lang="en-US" altLang="en-US" sz="1900" dirty="0">
              <a:solidFill>
                <a:srgbClr val="000000"/>
              </a:solidFill>
            </a:endParaRPr>
          </a:p>
          <a:p>
            <a:endParaRPr lang="en-GB" altLang="en-US" dirty="0"/>
          </a:p>
        </p:txBody>
      </p:sp>
      <p:pic>
        <p:nvPicPr>
          <p:cNvPr id="7170" name="Picture 2" descr="C:\Users\l.roberts\AppData\Local\Microsoft\Windows\Temporary Internet Files\Content.IE5\EME09GLO\children-dancing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5085184"/>
            <a:ext cx="2520280" cy="1581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7320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0">
              <a:buClr>
                <a:srgbClr val="1B587C"/>
              </a:buClr>
              <a:defRPr/>
            </a:pPr>
            <a:r>
              <a:rPr lang="en-US" sz="2400" dirty="0" err="1">
                <a:solidFill>
                  <a:srgbClr val="000000"/>
                </a:solidFill>
              </a:rPr>
              <a:t>Bechgyn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fwy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tebygol</a:t>
            </a:r>
            <a:r>
              <a:rPr lang="en-US" sz="2400" dirty="0">
                <a:solidFill>
                  <a:srgbClr val="000000"/>
                </a:solidFill>
              </a:rPr>
              <a:t> o </a:t>
            </a:r>
            <a:r>
              <a:rPr lang="en-US" sz="2400" dirty="0" err="1">
                <a:solidFill>
                  <a:srgbClr val="000000"/>
                </a:solidFill>
              </a:rPr>
              <a:t>gael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eu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hannog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i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wneud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athletau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</a:p>
          <a:p>
            <a:pPr lvl="0">
              <a:buClr>
                <a:srgbClr val="1B587C"/>
              </a:buClr>
              <a:defRPr/>
            </a:pPr>
            <a:r>
              <a:rPr lang="en-US" sz="2400" dirty="0" err="1">
                <a:solidFill>
                  <a:srgbClr val="000000"/>
                </a:solidFill>
              </a:rPr>
              <a:t>Ymarfer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corfforol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lleihau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gydag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oedran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yn</a:t>
            </a:r>
            <a:r>
              <a:rPr lang="en-US" sz="2400" dirty="0">
                <a:solidFill>
                  <a:srgbClr val="000000"/>
                </a:solidFill>
              </a:rPr>
              <a:t> y </a:t>
            </a:r>
            <a:r>
              <a:rPr lang="en-US" sz="2400" dirty="0" err="1">
                <a:solidFill>
                  <a:srgbClr val="000000"/>
                </a:solidFill>
              </a:rPr>
              <a:t>ddau</a:t>
            </a:r>
            <a:r>
              <a:rPr lang="en-US" sz="2400" dirty="0">
                <a:solidFill>
                  <a:srgbClr val="000000"/>
                </a:solidFill>
              </a:rPr>
              <a:t> </a:t>
            </a:r>
            <a:r>
              <a:rPr lang="en-US" sz="2400" dirty="0" err="1">
                <a:solidFill>
                  <a:srgbClr val="000000"/>
                </a:solidFill>
              </a:rPr>
              <a:t>ryw</a:t>
            </a:r>
            <a:endParaRPr lang="en-US" sz="2400" dirty="0">
              <a:solidFill>
                <a:srgbClr val="000000"/>
              </a:solidFill>
            </a:endParaRPr>
          </a:p>
          <a:p>
            <a:pPr marL="0" lvl="0" indent="0">
              <a:buClr>
                <a:srgbClr val="1B587C"/>
              </a:buClr>
              <a:buNone/>
              <a:defRPr/>
            </a:pPr>
            <a:endParaRPr lang="en-GB" dirty="0">
              <a:solidFill>
                <a:prstClr val="black"/>
              </a:solidFill>
            </a:endParaRPr>
          </a:p>
          <a:p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lvl="0">
              <a:buClr>
                <a:srgbClr val="1B587C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Boys more likely to be encouraged in athletics</a:t>
            </a:r>
          </a:p>
          <a:p>
            <a:pPr lvl="0">
              <a:buClr>
                <a:srgbClr val="1B587C"/>
              </a:buClr>
            </a:pPr>
            <a:endParaRPr lang="en-US" altLang="en-US" sz="2400" dirty="0">
              <a:solidFill>
                <a:srgbClr val="000000"/>
              </a:solidFill>
            </a:endParaRPr>
          </a:p>
          <a:p>
            <a:pPr lvl="0">
              <a:buClr>
                <a:srgbClr val="1B587C"/>
              </a:buClr>
            </a:pPr>
            <a:r>
              <a:rPr lang="en-US" altLang="en-US" sz="2400" dirty="0">
                <a:solidFill>
                  <a:srgbClr val="000000"/>
                </a:solidFill>
              </a:rPr>
              <a:t>Physical activity decreases with age in both sexes</a:t>
            </a:r>
          </a:p>
          <a:p>
            <a:endParaRPr lang="cy-GB" dirty="0"/>
          </a:p>
        </p:txBody>
      </p:sp>
      <p:pic>
        <p:nvPicPr>
          <p:cNvPr id="8194" name="Picture 2" descr="C:\Users\l.roberts\AppData\Local\Microsoft\Windows\Temporary Internet Files\Content.IE5\S9T0P2O1\200px-Olympic_pictogram_Athletics_colored_flipped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4581128"/>
            <a:ext cx="3600400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5112688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052736"/>
            <a:ext cx="8229600" cy="1143000"/>
          </a:xfrm>
        </p:spPr>
        <p:txBody>
          <a:bodyPr/>
          <a:lstStyle/>
          <a:p>
            <a:pPr algn="r"/>
            <a:r>
              <a:rPr lang="en-GB" dirty="0" err="1"/>
              <a:t>Tasg</a:t>
            </a:r>
            <a:r>
              <a:rPr lang="en-GB" dirty="0"/>
              <a:t> 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2636912"/>
            <a:ext cx="4038600" cy="4434840"/>
          </a:xfrm>
        </p:spPr>
        <p:txBody>
          <a:bodyPr>
            <a:normAutofit/>
          </a:bodyPr>
          <a:lstStyle/>
          <a:p>
            <a:r>
              <a:rPr lang="en-GB" sz="2000" dirty="0" err="1"/>
              <a:t>Trafodwch</a:t>
            </a:r>
            <a:endParaRPr lang="en-GB" sz="2000" dirty="0"/>
          </a:p>
          <a:p>
            <a:r>
              <a:rPr lang="en-GB" sz="2000" dirty="0" err="1"/>
              <a:t>Goblygiadau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gyfer yr </a:t>
            </a:r>
            <a:r>
              <a:rPr lang="en-GB" sz="2000" dirty="0" err="1"/>
              <a:t>amgylchedd</a:t>
            </a:r>
            <a:r>
              <a:rPr lang="en-GB" sz="2000" dirty="0"/>
              <a:t> </a:t>
            </a:r>
            <a:r>
              <a:rPr lang="en-GB" sz="2000" dirty="0" err="1"/>
              <a:t>ddysgu</a:t>
            </a:r>
            <a:r>
              <a:rPr lang="en-GB" sz="2000" dirty="0"/>
              <a:t> o</a:t>
            </a:r>
          </a:p>
          <a:p>
            <a:pPr lvl="1"/>
            <a:r>
              <a:rPr lang="en-GB" sz="1800" dirty="0" err="1"/>
              <a:t>Wahaniaethau</a:t>
            </a:r>
            <a:r>
              <a:rPr lang="en-GB" sz="1800" dirty="0"/>
              <a:t> </a:t>
            </a:r>
            <a:r>
              <a:rPr lang="en-GB" sz="1800" dirty="0" err="1"/>
              <a:t>rhywiau</a:t>
            </a:r>
            <a:endParaRPr lang="en-GB" sz="1800" dirty="0"/>
          </a:p>
          <a:p>
            <a:pPr lvl="1"/>
            <a:r>
              <a:rPr lang="en-GB" sz="1800" dirty="0" err="1"/>
              <a:t>Ymarfer</a:t>
            </a:r>
            <a:r>
              <a:rPr lang="en-GB" sz="1800" dirty="0"/>
              <a:t> </a:t>
            </a:r>
            <a:r>
              <a:rPr lang="en-GB" sz="1800" dirty="0" err="1"/>
              <a:t>corfforol</a:t>
            </a:r>
            <a:r>
              <a:rPr lang="en-GB" sz="1800" dirty="0"/>
              <a:t> </a:t>
            </a:r>
            <a:r>
              <a:rPr lang="en-GB" sz="1800" dirty="0" err="1"/>
              <a:t>yn</a:t>
            </a:r>
            <a:r>
              <a:rPr lang="en-GB" sz="1800" dirty="0"/>
              <a:t> </a:t>
            </a:r>
            <a:r>
              <a:rPr lang="en-GB" sz="1800" dirty="0" err="1"/>
              <a:t>lleihau</a:t>
            </a:r>
            <a:r>
              <a:rPr lang="en-GB" sz="1800" dirty="0"/>
              <a:t> </a:t>
            </a:r>
            <a:r>
              <a:rPr lang="en-GB" sz="1800" dirty="0" err="1"/>
              <a:t>gydag</a:t>
            </a:r>
            <a:r>
              <a:rPr lang="en-GB" sz="1800" dirty="0"/>
              <a:t> </a:t>
            </a:r>
            <a:r>
              <a:rPr lang="en-GB" sz="1800" dirty="0" err="1"/>
              <a:t>oedran</a:t>
            </a:r>
            <a:endParaRPr lang="en-GB" sz="1800" dirty="0"/>
          </a:p>
          <a:p>
            <a:r>
              <a:rPr lang="en-GB" sz="2000" dirty="0" err="1"/>
              <a:t>Edrychwch</a:t>
            </a:r>
            <a:r>
              <a:rPr lang="en-GB" sz="2000" dirty="0"/>
              <a:t> am </a:t>
            </a:r>
            <a:r>
              <a:rPr lang="en-GB" sz="2000" dirty="0" err="1"/>
              <a:t>arfer</a:t>
            </a:r>
            <a:r>
              <a:rPr lang="en-GB" sz="2000" dirty="0"/>
              <a:t> da / </a:t>
            </a:r>
            <a:r>
              <a:rPr lang="en-GB" sz="2000" dirty="0" err="1"/>
              <a:t>cefnogaeth</a:t>
            </a:r>
            <a:r>
              <a:rPr lang="en-GB" sz="2000" dirty="0"/>
              <a:t> </a:t>
            </a:r>
            <a:r>
              <a:rPr lang="en-GB" sz="2000" dirty="0" err="1"/>
              <a:t>ar</a:t>
            </a:r>
            <a:r>
              <a:rPr lang="en-GB" sz="2000" dirty="0"/>
              <a:t> gyfer </a:t>
            </a:r>
            <a:r>
              <a:rPr lang="en-GB" sz="2000" dirty="0" err="1"/>
              <a:t>datblygiad</a:t>
            </a:r>
            <a:r>
              <a:rPr lang="en-GB" sz="2000" dirty="0"/>
              <a:t> </a:t>
            </a:r>
            <a:r>
              <a:rPr lang="en-GB" sz="2000" dirty="0" err="1"/>
              <a:t>corfforol</a:t>
            </a:r>
            <a:endParaRPr lang="en-GB" sz="2000" dirty="0"/>
          </a:p>
          <a:p>
            <a:pPr marL="0" indent="0">
              <a:buNone/>
            </a:pPr>
            <a:r>
              <a:rPr lang="en-GB" dirty="0"/>
              <a:t> 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72318" y="2708920"/>
            <a:ext cx="4038600" cy="4434840"/>
          </a:xfrm>
        </p:spPr>
        <p:txBody>
          <a:bodyPr>
            <a:normAutofit/>
          </a:bodyPr>
          <a:lstStyle/>
          <a:p>
            <a:r>
              <a:rPr lang="en-GB" sz="2000" dirty="0"/>
              <a:t>Discuss</a:t>
            </a:r>
          </a:p>
          <a:p>
            <a:r>
              <a:rPr lang="en-GB" sz="2000" dirty="0"/>
              <a:t>Implications for a learning environment of </a:t>
            </a:r>
          </a:p>
          <a:p>
            <a:pPr lvl="1"/>
            <a:r>
              <a:rPr lang="en-GB" sz="1800" dirty="0"/>
              <a:t>Gender differences</a:t>
            </a:r>
          </a:p>
          <a:p>
            <a:pPr lvl="1"/>
            <a:r>
              <a:rPr lang="en-GB" sz="1800" dirty="0"/>
              <a:t>Decreasing activity with age</a:t>
            </a:r>
          </a:p>
          <a:p>
            <a:r>
              <a:rPr lang="en-GB" sz="2000" dirty="0"/>
              <a:t>Search for good practice / support for physical development </a:t>
            </a:r>
          </a:p>
          <a:p>
            <a:pPr marL="0" indent="0">
              <a:buNone/>
            </a:pP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38195888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31866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Gwenwynig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A Toxic Childhood?</a:t>
            </a:r>
            <a:br>
              <a:rPr lang="en-GB" dirty="0"/>
            </a:br>
            <a:r>
              <a:rPr lang="en-GB" sz="1800" dirty="0"/>
              <a:t>(</a:t>
            </a:r>
            <a:r>
              <a:rPr lang="en-GB" sz="1800" dirty="0" err="1"/>
              <a:t>Bathwyd</a:t>
            </a:r>
            <a:r>
              <a:rPr lang="en-GB" sz="1800" dirty="0"/>
              <a:t> y term </a:t>
            </a:r>
            <a:r>
              <a:rPr lang="en-GB" sz="1800" dirty="0" err="1"/>
              <a:t>gan</a:t>
            </a:r>
            <a:r>
              <a:rPr lang="en-GB" sz="1800" dirty="0"/>
              <a:t> / Term devised by Sue Palmer, 2006)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636912"/>
            <a:ext cx="4038600" cy="443484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byd</a:t>
            </a:r>
            <a:r>
              <a:rPr lang="en-GB" dirty="0"/>
              <a:t> </a:t>
            </a:r>
            <a:r>
              <a:rPr lang="en-GB" dirty="0" err="1"/>
              <a:t>datblygiedig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dioddef</a:t>
            </a:r>
            <a:r>
              <a:rPr lang="en-GB" dirty="0"/>
              <a:t> o </a:t>
            </a:r>
            <a:r>
              <a:rPr lang="en-GB" dirty="0" err="1"/>
              <a:t>epidemig</a:t>
            </a:r>
            <a:r>
              <a:rPr lang="en-GB" dirty="0"/>
              <a:t> o </a:t>
            </a:r>
            <a:r>
              <a:rPr lang="en-GB" dirty="0" err="1"/>
              <a:t>ddiflastod</a:t>
            </a:r>
            <a:r>
              <a:rPr lang="en-GB" dirty="0"/>
              <a:t> </a:t>
            </a:r>
            <a:r>
              <a:rPr lang="en-GB" dirty="0" err="1"/>
              <a:t>ymysg</a:t>
            </a:r>
            <a:r>
              <a:rPr lang="en-GB" dirty="0"/>
              <a:t> yr </a:t>
            </a:r>
            <a:r>
              <a:rPr lang="en-GB" dirty="0" err="1"/>
              <a:t>ifanc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1 </a:t>
            </a:r>
            <a:r>
              <a:rPr lang="en-GB" dirty="0" err="1"/>
              <a:t>ymhob</a:t>
            </a:r>
            <a:r>
              <a:rPr lang="en-GB" dirty="0"/>
              <a:t> 5 o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dioddef</a:t>
            </a:r>
            <a:r>
              <a:rPr lang="en-GB" dirty="0"/>
              <a:t> o </a:t>
            </a:r>
            <a:r>
              <a:rPr lang="en-GB" dirty="0" err="1"/>
              <a:t>anawsterau</a:t>
            </a:r>
            <a:r>
              <a:rPr lang="en-GB" dirty="0"/>
              <a:t> iechyd </a:t>
            </a:r>
            <a:r>
              <a:rPr lang="en-GB" dirty="0" err="1"/>
              <a:t>meddwl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2/3 o </a:t>
            </a:r>
            <a:r>
              <a:rPr lang="en-GB" dirty="0" err="1"/>
              <a:t>blant</a:t>
            </a:r>
            <a:r>
              <a:rPr lang="en-GB" dirty="0"/>
              <a:t> a </a:t>
            </a:r>
            <a:r>
              <a:rPr lang="en-GB" dirty="0" err="1"/>
              <a:t>phobl</a:t>
            </a:r>
            <a:r>
              <a:rPr lang="en-GB" dirty="0"/>
              <a:t> </a:t>
            </a:r>
            <a:r>
              <a:rPr lang="en-GB" dirty="0" err="1"/>
              <a:t>ifanc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adrodd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Gomisiynydd</a:t>
            </a:r>
            <a:r>
              <a:rPr lang="en-GB" dirty="0"/>
              <a:t> Plant Cymru (2022) </a:t>
            </a:r>
            <a:r>
              <a:rPr lang="en-GB" dirty="0" err="1"/>
              <a:t>eu</a:t>
            </a:r>
            <a:r>
              <a:rPr lang="en-GB" dirty="0"/>
              <a:t> bod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poeni</a:t>
            </a:r>
            <a:r>
              <a:rPr lang="en-GB" dirty="0"/>
              <a:t> am </a:t>
            </a:r>
            <a:r>
              <a:rPr lang="en-GB" dirty="0" err="1"/>
              <a:t>eu</a:t>
            </a:r>
            <a:r>
              <a:rPr lang="en-GB" dirty="0"/>
              <a:t> iechyd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a’u</a:t>
            </a:r>
            <a:r>
              <a:rPr lang="en-GB" dirty="0"/>
              <a:t> </a:t>
            </a:r>
            <a:r>
              <a:rPr lang="en-GB" dirty="0" err="1"/>
              <a:t>lles</a:t>
            </a:r>
            <a:r>
              <a:rPr lang="en-GB" dirty="0"/>
              <a:t>.</a:t>
            </a:r>
          </a:p>
          <a:p>
            <a:pPr>
              <a:lnSpc>
                <a:spcPct val="120000"/>
              </a:lnSpc>
            </a:pPr>
            <a:r>
              <a:rPr lang="en-GB" dirty="0"/>
              <a:t>Bron 3/4 </a:t>
            </a:r>
            <a:r>
              <a:rPr lang="en-GB" dirty="0" err="1"/>
              <a:t>ymysg</a:t>
            </a:r>
            <a:r>
              <a:rPr lang="en-GB" dirty="0"/>
              <a:t> </a:t>
            </a:r>
            <a:r>
              <a:rPr lang="en-GB" dirty="0" err="1"/>
              <a:t>lleiafrifoedd</a:t>
            </a:r>
            <a:r>
              <a:rPr lang="en-GB" dirty="0"/>
              <a:t> </a:t>
            </a:r>
            <a:r>
              <a:rPr lang="en-GB" dirty="0" err="1"/>
              <a:t>ethnig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categori</a:t>
            </a:r>
            <a:r>
              <a:rPr lang="en-GB" dirty="0"/>
              <a:t> </a:t>
            </a:r>
            <a:r>
              <a:rPr lang="en-GB" dirty="0" err="1"/>
              <a:t>cyfoeth</a:t>
            </a:r>
            <a:r>
              <a:rPr lang="en-GB" dirty="0"/>
              <a:t> </a:t>
            </a:r>
            <a:r>
              <a:rPr lang="en-GB" dirty="0" err="1"/>
              <a:t>isaf</a:t>
            </a:r>
            <a:endParaRPr lang="en-GB" dirty="0"/>
          </a:p>
          <a:p>
            <a:pPr>
              <a:lnSpc>
                <a:spcPct val="120000"/>
              </a:lnSpc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9866" y="2636912"/>
            <a:ext cx="4038600" cy="4434840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/>
              <a:t>The developed world is suffering an epidemic of misery amongst its </a:t>
            </a:r>
            <a:r>
              <a:rPr lang="en-GB" dirty="0" err="1"/>
              <a:t>youn</a:t>
            </a:r>
            <a:endParaRPr lang="en-GB" dirty="0"/>
          </a:p>
          <a:p>
            <a:pPr>
              <a:lnSpc>
                <a:spcPct val="120000"/>
              </a:lnSpc>
            </a:pPr>
            <a:r>
              <a:rPr lang="en-GB" dirty="0"/>
              <a:t>1 in 5 children and teenagers suffer from mental health difficulties</a:t>
            </a:r>
          </a:p>
          <a:p>
            <a:pPr>
              <a:lnSpc>
                <a:spcPct val="120000"/>
              </a:lnSpc>
            </a:pPr>
            <a:r>
              <a:rPr lang="en-GB" dirty="0"/>
              <a:t>2/3 children and young people told the Children’s Commissioner for Wales (2022) that they are concerned about their mental health and wellbeing. </a:t>
            </a:r>
          </a:p>
          <a:p>
            <a:pPr>
              <a:lnSpc>
                <a:spcPct val="120000"/>
              </a:lnSpc>
            </a:pPr>
            <a:r>
              <a:rPr lang="en-GB" dirty="0"/>
              <a:t>Almost 3/4 amongst ethnic minorities and lowest affluence category</a:t>
            </a:r>
          </a:p>
        </p:txBody>
      </p:sp>
    </p:spTree>
    <p:extLst>
      <p:ext uri="{BB962C8B-B14F-4D97-AF65-F5344CB8AC3E}">
        <p14:creationId xmlns:p14="http://schemas.microsoft.com/office/powerpoint/2010/main" val="23990963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880" y="908720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 err="1">
                <a:solidFill>
                  <a:srgbClr val="323232"/>
                </a:solidFill>
              </a:rPr>
              <a:t>Plentyndod</a:t>
            </a:r>
            <a:r>
              <a:rPr lang="en-GB" dirty="0">
                <a:solidFill>
                  <a:srgbClr val="323232"/>
                </a:solidFill>
              </a:rPr>
              <a:t> </a:t>
            </a:r>
            <a:r>
              <a:rPr lang="en-GB" dirty="0" err="1">
                <a:solidFill>
                  <a:srgbClr val="323232"/>
                </a:solidFill>
              </a:rPr>
              <a:t>Gwnwynig</a:t>
            </a:r>
            <a:r>
              <a:rPr lang="en-GB" dirty="0">
                <a:solidFill>
                  <a:srgbClr val="323232"/>
                </a:solidFill>
              </a:rPr>
              <a:t>?</a:t>
            </a:r>
            <a:br>
              <a:rPr lang="en-GB" dirty="0">
                <a:solidFill>
                  <a:srgbClr val="323232"/>
                </a:solidFill>
              </a:rPr>
            </a:br>
            <a:r>
              <a:rPr lang="en-GB" dirty="0">
                <a:solidFill>
                  <a:srgbClr val="323232"/>
                </a:solidFill>
              </a:rPr>
              <a:t>A Toxic Childhood?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2812" y="2204864"/>
            <a:ext cx="4038600" cy="4434840"/>
          </a:xfrm>
        </p:spPr>
        <p:txBody>
          <a:bodyPr/>
          <a:lstStyle/>
          <a:p>
            <a:r>
              <a:rPr lang="en-GB" dirty="0"/>
              <a:t>Ein </a:t>
            </a:r>
            <a:r>
              <a:rPr lang="en-GB" dirty="0" err="1"/>
              <a:t>diwylliant</a:t>
            </a:r>
            <a:r>
              <a:rPr lang="en-GB" dirty="0"/>
              <a:t>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datbygu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gyflymach</a:t>
            </a:r>
            <a:r>
              <a:rPr lang="en-GB" dirty="0"/>
              <a:t> </a:t>
            </a:r>
            <a:r>
              <a:rPr lang="en-GB" dirty="0" err="1"/>
              <a:t>na’n</a:t>
            </a:r>
            <a:r>
              <a:rPr lang="en-GB" dirty="0"/>
              <a:t> </a:t>
            </a:r>
            <a:r>
              <a:rPr lang="en-GB" dirty="0" err="1"/>
              <a:t>bioleg</a:t>
            </a:r>
            <a:endParaRPr lang="en-GB" dirty="0"/>
          </a:p>
          <a:p>
            <a:r>
              <a:rPr lang="en-GB" dirty="0" err="1"/>
              <a:t>Gwrthdrawiad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</a:t>
            </a:r>
            <a:r>
              <a:rPr lang="en-GB" dirty="0" err="1"/>
              <a:t>diwylliant</a:t>
            </a:r>
            <a:r>
              <a:rPr lang="en-GB" dirty="0"/>
              <a:t> a </a:t>
            </a:r>
            <a:r>
              <a:rPr lang="en-GB" dirty="0" err="1"/>
              <a:t>yrrir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dechnoleg</a:t>
            </a:r>
            <a:r>
              <a:rPr lang="en-GB" dirty="0"/>
              <a:t> </a:t>
            </a:r>
            <a:r>
              <a:rPr lang="en-GB" dirty="0" err="1"/>
              <a:t>a’n</a:t>
            </a:r>
            <a:r>
              <a:rPr lang="en-GB" dirty="0"/>
              <a:t> </a:t>
            </a:r>
            <a:r>
              <a:rPr lang="en-GB" dirty="0" err="1"/>
              <a:t>treftadaeth</a:t>
            </a:r>
            <a:r>
              <a:rPr lang="en-GB" dirty="0"/>
              <a:t> </a:t>
            </a:r>
            <a:r>
              <a:rPr lang="en-GB" dirty="0" err="1"/>
              <a:t>biolegol</a:t>
            </a:r>
            <a:endParaRPr lang="en-GB" dirty="0"/>
          </a:p>
          <a:p>
            <a:r>
              <a:rPr lang="en-GB" dirty="0" err="1"/>
              <a:t>Niweidio</a:t>
            </a:r>
            <a:r>
              <a:rPr lang="en-GB" dirty="0"/>
              <a:t> </a:t>
            </a:r>
            <a:r>
              <a:rPr lang="en-GB" dirty="0" err="1"/>
              <a:t>gallu</a:t>
            </a:r>
            <a:r>
              <a:rPr lang="en-GB" dirty="0"/>
              <a:t>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r>
              <a:rPr lang="en-GB" dirty="0"/>
              <a:t>, </a:t>
            </a:r>
            <a:r>
              <a:rPr lang="en-GB" dirty="0" err="1"/>
              <a:t>dysgu</a:t>
            </a:r>
            <a:r>
              <a:rPr lang="en-GB" dirty="0"/>
              <a:t> ac </a:t>
            </a:r>
            <a:r>
              <a:rPr lang="en-GB" dirty="0" err="1"/>
              <a:t>ymddwyn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2204864"/>
            <a:ext cx="4038600" cy="4434840"/>
          </a:xfrm>
        </p:spPr>
        <p:txBody>
          <a:bodyPr/>
          <a:lstStyle/>
          <a:p>
            <a:r>
              <a:rPr lang="en-GB" dirty="0"/>
              <a:t>Our culture has evolved faster than our biology</a:t>
            </a:r>
          </a:p>
          <a:p>
            <a:r>
              <a:rPr lang="en-GB" dirty="0"/>
              <a:t>Clash between technology-driven culture and our biological heritage</a:t>
            </a:r>
          </a:p>
          <a:p>
            <a:r>
              <a:rPr lang="en-GB" dirty="0"/>
              <a:t>Damaging children’s ability to think, learn and behave</a:t>
            </a:r>
          </a:p>
        </p:txBody>
      </p:sp>
      <p:pic>
        <p:nvPicPr>
          <p:cNvPr id="1026" name="Picture 2" descr="C:\Users\l.roberts\AppData\Local\Microsoft\Windows\Temporary Internet Files\Content.IE5\EEQLKL9O\mobile-phone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631091"/>
            <a:ext cx="2059565" cy="10857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56142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56779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 err="1"/>
              <a:t>Munud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feddwl</a:t>
            </a:r>
            <a:br>
              <a:rPr lang="en-GB" dirty="0"/>
            </a:br>
            <a:r>
              <a:rPr lang="en-GB" dirty="0"/>
              <a:t>Food for thought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80349" y="2162512"/>
            <a:ext cx="4038600" cy="4434840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Sothach</a:t>
            </a:r>
            <a:r>
              <a:rPr lang="en-GB" dirty="0"/>
              <a:t>?</a:t>
            </a:r>
          </a:p>
          <a:p>
            <a:r>
              <a:rPr lang="en-GB" dirty="0" err="1"/>
              <a:t>Marchnata</a:t>
            </a:r>
            <a:r>
              <a:rPr lang="en-GB" dirty="0"/>
              <a:t>?</a:t>
            </a:r>
          </a:p>
          <a:p>
            <a:r>
              <a:rPr lang="en-GB" dirty="0" err="1"/>
              <a:t>Siwgwr</a:t>
            </a:r>
            <a:r>
              <a:rPr lang="en-GB" dirty="0"/>
              <a:t>?</a:t>
            </a:r>
          </a:p>
          <a:p>
            <a:r>
              <a:rPr lang="en-GB" dirty="0" err="1"/>
              <a:t>Ychwanegolion</a:t>
            </a:r>
            <a:r>
              <a:rPr lang="en-GB" dirty="0"/>
              <a:t>?</a:t>
            </a:r>
          </a:p>
          <a:p>
            <a:r>
              <a:rPr lang="en-GB" dirty="0"/>
              <a:t>Y </a:t>
            </a:r>
            <a:r>
              <a:rPr lang="en-GB" dirty="0" err="1"/>
              <a:t>fath</a:t>
            </a:r>
            <a:r>
              <a:rPr lang="en-GB" dirty="0"/>
              <a:t> </a:t>
            </a:r>
            <a:r>
              <a:rPr lang="en-GB" dirty="0" err="1"/>
              <a:t>anghywir</a:t>
            </a:r>
            <a:r>
              <a:rPr lang="en-GB" dirty="0"/>
              <a:t> o </a:t>
            </a:r>
            <a:r>
              <a:rPr lang="en-GB" dirty="0" err="1"/>
              <a:t>fraster</a:t>
            </a:r>
            <a:r>
              <a:rPr lang="en-GB" dirty="0"/>
              <a:t>?</a:t>
            </a:r>
          </a:p>
          <a:p>
            <a:r>
              <a:rPr lang="en-GB" dirty="0" err="1"/>
              <a:t>Diffyg</a:t>
            </a:r>
            <a:r>
              <a:rPr lang="en-GB" dirty="0"/>
              <a:t> </a:t>
            </a:r>
            <a:r>
              <a:rPr lang="en-GB" dirty="0" err="1"/>
              <a:t>prydau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teulu</a:t>
            </a:r>
            <a:r>
              <a:rPr lang="en-GB" dirty="0"/>
              <a:t>?</a:t>
            </a:r>
          </a:p>
          <a:p>
            <a:r>
              <a:rPr lang="en-GB" dirty="0" err="1"/>
              <a:t>Prydau</a:t>
            </a:r>
            <a:r>
              <a:rPr lang="en-GB" dirty="0"/>
              <a:t> a </a:t>
            </a:r>
            <a:r>
              <a:rPr lang="en-GB" dirty="0" err="1"/>
              <a:t>moesau</a:t>
            </a:r>
            <a:r>
              <a:rPr lang="en-GB" dirty="0"/>
              <a:t>?</a:t>
            </a:r>
          </a:p>
          <a:p>
            <a:r>
              <a:rPr lang="en-GB" dirty="0" err="1"/>
              <a:t>Byrbrydau</a:t>
            </a:r>
            <a:r>
              <a:rPr lang="en-GB" dirty="0"/>
              <a:t>?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16016" y="2276872"/>
            <a:ext cx="4038600" cy="44348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Junk food?</a:t>
            </a:r>
          </a:p>
          <a:p>
            <a:r>
              <a:rPr lang="en-GB" dirty="0"/>
              <a:t>Marketing?</a:t>
            </a:r>
          </a:p>
          <a:p>
            <a:r>
              <a:rPr lang="en-GB" dirty="0"/>
              <a:t>Sugar rush?</a:t>
            </a:r>
          </a:p>
          <a:p>
            <a:r>
              <a:rPr lang="en-GB" dirty="0"/>
              <a:t>Additives?</a:t>
            </a:r>
          </a:p>
          <a:p>
            <a:r>
              <a:rPr lang="en-GB" dirty="0"/>
              <a:t>Wrong sort of fat?</a:t>
            </a:r>
          </a:p>
          <a:p>
            <a:r>
              <a:rPr lang="en-GB" dirty="0"/>
              <a:t>Decline of family meal?</a:t>
            </a:r>
          </a:p>
          <a:p>
            <a:r>
              <a:rPr lang="en-GB" dirty="0"/>
              <a:t>Meals and manners?</a:t>
            </a:r>
          </a:p>
          <a:p>
            <a:r>
              <a:rPr lang="en-GB" dirty="0"/>
              <a:t>Snack attack?</a:t>
            </a:r>
          </a:p>
          <a:p>
            <a:r>
              <a:rPr lang="en-GB" dirty="0"/>
              <a:t>( Palmer, 2006)</a:t>
            </a:r>
            <a:endParaRPr lang="cy-GB" dirty="0"/>
          </a:p>
        </p:txBody>
      </p:sp>
      <p:pic>
        <p:nvPicPr>
          <p:cNvPr id="3074" name="Picture 2" descr="C:\Users\l.roberts\AppData\Local\Microsoft\Windows\Temporary Internet Files\Content.IE5\VT7L4AUG\Beefburger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260648"/>
            <a:ext cx="3347864" cy="173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8073082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r"/>
            <a:r>
              <a:rPr lang="en-GB" dirty="0"/>
              <a:t>Allan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/Out to Play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39552" y="2348880"/>
            <a:ext cx="3610744" cy="4029195"/>
          </a:xfrm>
        </p:spPr>
        <p:txBody>
          <a:bodyPr>
            <a:normAutofit lnSpcReduction="10000"/>
          </a:bodyPr>
          <a:lstStyle/>
          <a:p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ofn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hun</a:t>
            </a:r>
            <a:endParaRPr lang="en-GB" dirty="0"/>
          </a:p>
          <a:p>
            <a:r>
              <a:rPr lang="en-GB" dirty="0" err="1"/>
              <a:t>Taten</a:t>
            </a:r>
            <a:r>
              <a:rPr lang="en-GB" dirty="0"/>
              <a:t> </a:t>
            </a:r>
            <a:r>
              <a:rPr lang="en-GB" dirty="0" err="1"/>
              <a:t>soffa</a:t>
            </a:r>
            <a:endParaRPr lang="en-GB" dirty="0"/>
          </a:p>
          <a:p>
            <a:r>
              <a:rPr lang="en-GB" dirty="0" err="1"/>
              <a:t>Ymarfer</a:t>
            </a:r>
            <a:r>
              <a:rPr lang="en-GB" dirty="0"/>
              <a:t> </a:t>
            </a:r>
            <a:r>
              <a:rPr lang="en-GB" dirty="0" err="1"/>
              <a:t>corff</a:t>
            </a:r>
            <a:r>
              <a:rPr lang="en-GB" dirty="0"/>
              <a:t>, </a:t>
            </a:r>
            <a:r>
              <a:rPr lang="en-GB" dirty="0" err="1"/>
              <a:t>amser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a </a:t>
            </a:r>
            <a:r>
              <a:rPr lang="en-GB" dirty="0" err="1"/>
              <a:t>pharanoia</a:t>
            </a:r>
            <a:endParaRPr lang="en-GB" dirty="0"/>
          </a:p>
          <a:p>
            <a:r>
              <a:rPr lang="en-GB" dirty="0" err="1"/>
              <a:t>Cwymp</a:t>
            </a:r>
            <a:r>
              <a:rPr lang="en-GB" dirty="0"/>
              <a:t> y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crwydrol</a:t>
            </a:r>
            <a:endParaRPr lang="en-GB" dirty="0"/>
          </a:p>
          <a:p>
            <a:r>
              <a:rPr lang="en-GB" dirty="0"/>
              <a:t>Lleoedd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chwarae</a:t>
            </a:r>
            <a:endParaRPr lang="en-GB" dirty="0"/>
          </a:p>
          <a:p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grwydro</a:t>
            </a:r>
            <a:endParaRPr lang="en-GB" dirty="0"/>
          </a:p>
          <a:p>
            <a:r>
              <a:rPr lang="en-GB" dirty="0" err="1"/>
              <a:t>Strydoedd</a:t>
            </a:r>
            <a:r>
              <a:rPr lang="en-GB" dirty="0"/>
              <a:t> </a:t>
            </a:r>
            <a:r>
              <a:rPr lang="en-GB" dirty="0" err="1"/>
              <a:t>diogelach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99992" y="2241199"/>
            <a:ext cx="4038600" cy="443484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fear of fear itself</a:t>
            </a:r>
          </a:p>
          <a:p>
            <a:r>
              <a:rPr lang="en-GB" dirty="0"/>
              <a:t>Couch potatoes</a:t>
            </a:r>
          </a:p>
          <a:p>
            <a:r>
              <a:rPr lang="en-GB" dirty="0"/>
              <a:t>PE, playtime &amp; paranoia</a:t>
            </a:r>
          </a:p>
          <a:p>
            <a:r>
              <a:rPr lang="en-GB" dirty="0"/>
              <a:t>Decline of the free-range child</a:t>
            </a:r>
          </a:p>
          <a:p>
            <a:r>
              <a:rPr lang="en-GB" dirty="0"/>
              <a:t>Places to play</a:t>
            </a:r>
          </a:p>
          <a:p>
            <a:r>
              <a:rPr lang="en-GB" dirty="0"/>
              <a:t>Right to roam</a:t>
            </a:r>
          </a:p>
          <a:p>
            <a:r>
              <a:rPr lang="en-GB" dirty="0"/>
              <a:t>Safer streets</a:t>
            </a:r>
          </a:p>
        </p:txBody>
      </p:sp>
      <p:pic>
        <p:nvPicPr>
          <p:cNvPr id="4098" name="Picture 2" descr="C:\Users\l.roberts\AppData\Local\Microsoft\Windows\Temporary Internet Files\Content.IE5\EME09GLO\kids_playing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5583864"/>
            <a:ext cx="2232248" cy="11068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51284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12776"/>
            <a:ext cx="8229600" cy="1143000"/>
          </a:xfrm>
        </p:spPr>
        <p:txBody>
          <a:bodyPr>
            <a:normAutofit fontScale="90000"/>
          </a:bodyPr>
          <a:lstStyle/>
          <a:p>
            <a:pPr algn="r"/>
            <a:r>
              <a:rPr lang="en-GB" dirty="0"/>
              <a:t>Y </a:t>
            </a:r>
            <a:r>
              <a:rPr lang="en-GB" dirty="0" err="1"/>
              <a:t>Pentref</a:t>
            </a:r>
            <a:r>
              <a:rPr lang="en-GB" dirty="0"/>
              <a:t> </a:t>
            </a:r>
            <a:r>
              <a:rPr lang="en-GB" dirty="0" err="1"/>
              <a:t>Electronig</a:t>
            </a:r>
            <a:br>
              <a:rPr lang="en-GB" dirty="0"/>
            </a:br>
            <a:r>
              <a:rPr lang="en-GB" dirty="0"/>
              <a:t>The Electronic Village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793493"/>
            <a:ext cx="4038600" cy="4434840"/>
          </a:xfrm>
        </p:spPr>
        <p:txBody>
          <a:bodyPr/>
          <a:lstStyle/>
          <a:p>
            <a:r>
              <a:rPr lang="en-GB" dirty="0"/>
              <a:t>Y </a:t>
            </a:r>
            <a:r>
              <a:rPr lang="en-GB" dirty="0" err="1"/>
              <a:t>gwarchodwr</a:t>
            </a:r>
            <a:r>
              <a:rPr lang="en-GB" dirty="0"/>
              <a:t> </a:t>
            </a:r>
            <a:r>
              <a:rPr lang="en-GB" dirty="0" err="1"/>
              <a:t>electronig</a:t>
            </a:r>
            <a:endParaRPr lang="en-GB" dirty="0"/>
          </a:p>
          <a:p>
            <a:r>
              <a:rPr lang="en-GB" dirty="0"/>
              <a:t>Y </a:t>
            </a:r>
            <a:r>
              <a:rPr lang="en-GB" dirty="0" err="1"/>
              <a:t>teulu’n</a:t>
            </a:r>
            <a:r>
              <a:rPr lang="en-GB" dirty="0"/>
              <a:t> </a:t>
            </a:r>
            <a:r>
              <a:rPr lang="en-GB" dirty="0" err="1"/>
              <a:t>arwahanu</a:t>
            </a:r>
            <a:endParaRPr lang="en-GB" dirty="0"/>
          </a:p>
          <a:p>
            <a:r>
              <a:rPr lang="en-GB" dirty="0" err="1"/>
              <a:t>Ochr</a:t>
            </a:r>
            <a:r>
              <a:rPr lang="en-GB" dirty="0"/>
              <a:t> </a:t>
            </a:r>
            <a:r>
              <a:rPr lang="en-GB" dirty="0" err="1"/>
              <a:t>dywyll</a:t>
            </a:r>
            <a:r>
              <a:rPr lang="en-GB" dirty="0"/>
              <a:t> y </a:t>
            </a:r>
            <a:r>
              <a:rPr lang="en-GB" dirty="0" err="1"/>
              <a:t>pentref</a:t>
            </a:r>
            <a:endParaRPr lang="en-GB" dirty="0"/>
          </a:p>
          <a:p>
            <a:r>
              <a:rPr lang="en-GB" dirty="0" err="1"/>
              <a:t>Hawliau</a:t>
            </a:r>
            <a:endParaRPr lang="en-GB" dirty="0"/>
          </a:p>
          <a:p>
            <a:r>
              <a:rPr lang="en-GB" dirty="0" err="1"/>
              <a:t>Ffrindiau</a:t>
            </a:r>
            <a:r>
              <a:rPr lang="en-GB" dirty="0"/>
              <a:t> </a:t>
            </a:r>
            <a:r>
              <a:rPr lang="en-GB" dirty="0" err="1"/>
              <a:t>electronig</a:t>
            </a:r>
            <a:r>
              <a:rPr lang="en-GB" dirty="0"/>
              <a:t> – a </a:t>
            </a:r>
            <a:r>
              <a:rPr lang="en-GB" dirty="0" err="1"/>
              <a:t>gelynion</a:t>
            </a:r>
            <a:endParaRPr lang="en-GB" dirty="0"/>
          </a:p>
          <a:p>
            <a:pPr marL="0" indent="0">
              <a:buNone/>
            </a:pP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2708920"/>
            <a:ext cx="4038600" cy="4434840"/>
          </a:xfrm>
        </p:spPr>
        <p:txBody>
          <a:bodyPr/>
          <a:lstStyle/>
          <a:p>
            <a:r>
              <a:rPr lang="en-GB" dirty="0"/>
              <a:t>The electronic babysitter</a:t>
            </a:r>
          </a:p>
          <a:p>
            <a:r>
              <a:rPr lang="en-GB" dirty="0"/>
              <a:t>The splintering family</a:t>
            </a:r>
          </a:p>
          <a:p>
            <a:r>
              <a:rPr lang="en-GB" dirty="0"/>
              <a:t>The dark side of the village</a:t>
            </a:r>
          </a:p>
          <a:p>
            <a:r>
              <a:rPr lang="en-GB" dirty="0"/>
              <a:t>A question of rights</a:t>
            </a:r>
          </a:p>
          <a:p>
            <a:r>
              <a:rPr lang="en-GB" dirty="0"/>
              <a:t>Electronic friends- and enemies</a:t>
            </a:r>
          </a:p>
        </p:txBody>
      </p:sp>
      <p:pic>
        <p:nvPicPr>
          <p:cNvPr id="5122" name="Picture 2" descr="C:\Users\l.roberts\AppData\Local\Microsoft\Windows\Temporary Internet Files\Content.IE5\6IDJCSBB\ipad-mini-oct2012-e1351036457468-1024x95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901819"/>
            <a:ext cx="2536208" cy="17728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86762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/ Task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Dadwenwyno’r</a:t>
            </a:r>
            <a:r>
              <a:rPr lang="en-GB" dirty="0"/>
              <a:t> </a:t>
            </a:r>
            <a:r>
              <a:rPr lang="en-GB" dirty="0" err="1"/>
              <a:t>plentyndod</a:t>
            </a:r>
            <a:r>
              <a:rPr lang="en-GB" dirty="0"/>
              <a:t> </a:t>
            </a:r>
            <a:r>
              <a:rPr lang="en-GB" dirty="0" err="1"/>
              <a:t>gwenwynig</a:t>
            </a:r>
            <a:endParaRPr lang="en-GB" dirty="0"/>
          </a:p>
          <a:p>
            <a:r>
              <a:rPr lang="en-GB" dirty="0" err="1"/>
              <a:t>Trafodaeth</a:t>
            </a:r>
            <a:r>
              <a:rPr lang="en-GB" dirty="0"/>
              <a:t> </a:t>
            </a:r>
          </a:p>
          <a:p>
            <a:r>
              <a:rPr lang="en-GB" dirty="0" err="1"/>
              <a:t>Adborth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Detoxing the Toxic Childhood</a:t>
            </a:r>
          </a:p>
          <a:p>
            <a:r>
              <a:rPr lang="en-GB" dirty="0"/>
              <a:t>Discussion</a:t>
            </a:r>
          </a:p>
          <a:p>
            <a:r>
              <a:rPr lang="en-GB" dirty="0"/>
              <a:t>Feedback</a:t>
            </a:r>
            <a:endParaRPr lang="cy-GB" dirty="0"/>
          </a:p>
        </p:txBody>
      </p:sp>
      <p:pic>
        <p:nvPicPr>
          <p:cNvPr id="6146" name="Picture 2" descr="C:\Users\l.roberts\AppData\Local\Microsoft\Windows\Temporary Internet Files\Content.IE5\UU4Z21D1\Children-Reading-13034189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4461907"/>
            <a:ext cx="9144000" cy="20658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218387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Cyfeirnodau</a:t>
            </a:r>
            <a:r>
              <a:rPr lang="en-GB" dirty="0"/>
              <a:t> / References</a:t>
            </a:r>
            <a:endParaRPr lang="cy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395536" y="2564904"/>
            <a:ext cx="8229600" cy="4389120"/>
          </a:xfrm>
        </p:spPr>
        <p:txBody>
          <a:bodyPr>
            <a:normAutofit/>
          </a:bodyPr>
          <a:lstStyle/>
          <a:p>
            <a:r>
              <a:rPr lang="en-GB" sz="1800" dirty="0"/>
              <a:t>Bee, H. And Boyd, D. (2012) </a:t>
            </a:r>
            <a:r>
              <a:rPr lang="en-GB" sz="1800" i="1" dirty="0"/>
              <a:t>The developing child </a:t>
            </a:r>
            <a:r>
              <a:rPr lang="en-GB" sz="1800" dirty="0"/>
              <a:t>( 12</a:t>
            </a:r>
            <a:r>
              <a:rPr lang="en-GB" sz="1800" baseline="30000" dirty="0"/>
              <a:t>th</a:t>
            </a:r>
            <a:r>
              <a:rPr lang="en-GB" sz="1800" dirty="0"/>
              <a:t> edition). London: Allyn and Bacon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Bentham, S. (2011) </a:t>
            </a:r>
            <a:r>
              <a:rPr lang="en-GB" sz="1800" i="1" dirty="0"/>
              <a:t>A Teaching Assistant’s Guide to Child Development and Psychology in the Classroom. </a:t>
            </a:r>
            <a:r>
              <a:rPr lang="en-GB" sz="1800" dirty="0"/>
              <a:t>( 2</a:t>
            </a:r>
            <a:r>
              <a:rPr lang="en-GB" sz="1800" baseline="30000" dirty="0"/>
              <a:t>nd</a:t>
            </a:r>
            <a:r>
              <a:rPr lang="en-GB" sz="1800" dirty="0"/>
              <a:t> edition) Routledge</a:t>
            </a:r>
            <a:r>
              <a:rPr lang="en-GB" sz="1800"/>
              <a:t>: Oxon</a:t>
            </a:r>
          </a:p>
          <a:p>
            <a:pPr marL="0" indent="0">
              <a:buNone/>
            </a:pPr>
            <a:endParaRPr lang="en-GB" sz="1800" dirty="0"/>
          </a:p>
          <a:p>
            <a:r>
              <a:rPr lang="en-GB" sz="1800" dirty="0"/>
              <a:t>Palmer, S. (2006) </a:t>
            </a:r>
            <a:r>
              <a:rPr lang="en-GB" sz="1800" i="1" dirty="0"/>
              <a:t>Toxic Childhood. How the Modern World is Damaging Our Children and What We Can Do About It. </a:t>
            </a:r>
            <a:r>
              <a:rPr lang="en-GB" sz="1800" dirty="0"/>
              <a:t>Orion: London</a:t>
            </a:r>
          </a:p>
          <a:p>
            <a:endParaRPr lang="en-GB" sz="1800" dirty="0"/>
          </a:p>
          <a:p>
            <a:endParaRPr lang="cy-GB" sz="1800" dirty="0"/>
          </a:p>
        </p:txBody>
      </p:sp>
    </p:spTree>
    <p:extLst>
      <p:ext uri="{BB962C8B-B14F-4D97-AF65-F5344CB8AC3E}">
        <p14:creationId xmlns:p14="http://schemas.microsoft.com/office/powerpoint/2010/main" val="3441380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8B20D8D9EE02948A6C40859CF0F1CF5" ma:contentTypeVersion="4" ma:contentTypeDescription="Create a new document." ma:contentTypeScope="" ma:versionID="2b5516d34734f6e892321c7dea6ac1ac">
  <xsd:schema xmlns:xsd="http://www.w3.org/2001/XMLSchema" xmlns:xs="http://www.w3.org/2001/XMLSchema" xmlns:p="http://schemas.microsoft.com/office/2006/metadata/properties" xmlns:ns2="74243a2f-f39c-4e43-9810-58f2f548e0d4" targetNamespace="http://schemas.microsoft.com/office/2006/metadata/properties" ma:root="true" ma:fieldsID="30e3265b07237823c8e30b310dff4b93" ns2:_="">
    <xsd:import namespace="74243a2f-f39c-4e43-9810-58f2f548e0d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4243a2f-f39c-4e43-9810-58f2f548e0d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AC4D869F-67A7-4D1B-BF2C-FC57F1571F39}">
  <ds:schemaRefs>
    <ds:schemaRef ds:uri="http://purl.org/dc/dcmitype/"/>
    <ds:schemaRef ds:uri="74243a2f-f39c-4e43-9810-58f2f548e0d4"/>
    <ds:schemaRef ds:uri="http://schemas.microsoft.com/office/2006/metadata/properties"/>
    <ds:schemaRef ds:uri="http://schemas.microsoft.com/office/infopath/2007/PartnerControls"/>
    <ds:schemaRef ds:uri="http://schemas.microsoft.com/office/2006/documentManagement/types"/>
    <ds:schemaRef ds:uri="http://purl.org/dc/terms/"/>
    <ds:schemaRef ds:uri="http://purl.org/dc/elements/1.1/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1A127FA-7925-455C-A03A-5F4F750323D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4243a2f-f39c-4e43-9810-58f2f548e0d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0C51952-1DC8-4A8B-9F56-B5E24680DC1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1976</TotalTime>
  <Words>1461</Words>
  <Application>Microsoft Office PowerPoint</Application>
  <PresentationFormat>On-screen Show (4:3)</PresentationFormat>
  <Paragraphs>262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Arial</vt:lpstr>
      <vt:lpstr>Calibri</vt:lpstr>
      <vt:lpstr>Lucida Sans Unicode</vt:lpstr>
      <vt:lpstr>Wingdings 2</vt:lpstr>
      <vt:lpstr>Flow</vt:lpstr>
      <vt:lpstr>Datblygiad ar draws y rhychwant oes Development across the lifespan</vt:lpstr>
      <vt:lpstr>Gorolwg Sesiwn / Session Overview</vt:lpstr>
      <vt:lpstr>PowerPoint Presentation</vt:lpstr>
      <vt:lpstr>Datblygiad corfforol Physical development </vt:lpstr>
      <vt:lpstr>Deiet, ymarfer corff a ffactorau amgylcheddol yn effeithio ar dyfiant Diet, exercise and environmental factors affect growth</vt:lpstr>
      <vt:lpstr>Normau Corfforol 1    Physical Norms 1</vt:lpstr>
      <vt:lpstr>Normau Corfforol 1    Physical Norms 1</vt:lpstr>
      <vt:lpstr>Cerrig milltir modur / Motor milestones</vt:lpstr>
      <vt:lpstr>Tasg/ Task</vt:lpstr>
      <vt:lpstr> Sgiliau Corfforol  Physical Skills </vt:lpstr>
      <vt:lpstr>Sgiliau Modur mân Fine Motor Skills</vt:lpstr>
      <vt:lpstr>Datblygiad llawysgrifen 1 Handwriting development 1</vt:lpstr>
      <vt:lpstr>Datblygiad llawysgrifen 2 Handwriting development 2</vt:lpstr>
      <vt:lpstr>Datblygiad llawysgrifen 3 Handwriting development 3</vt:lpstr>
      <vt:lpstr>Tasg / Task</vt:lpstr>
      <vt:lpstr>Gross Motor Skills Sgiliau Modur Mawr</vt:lpstr>
      <vt:lpstr>PowerPoint Presentation</vt:lpstr>
      <vt:lpstr> Plentyndod canol: gwahaniaethau rhyw mewn sgiliau modur  Sex Differences in Motor Skills in Middle Childhood     </vt:lpstr>
      <vt:lpstr>PowerPoint Presentation</vt:lpstr>
      <vt:lpstr>Tasg / Task</vt:lpstr>
      <vt:lpstr>Plentyndod Gwenwynig? A Toxic Childhood? (Bathwyd y term gan / Term devised by Sue Palmer, 2006)</vt:lpstr>
      <vt:lpstr>Plentyndod Gwnwynig? A Toxic Childhood?</vt:lpstr>
      <vt:lpstr>Munud i feddwl Food for thought</vt:lpstr>
      <vt:lpstr>Allan i Chwarae/Out to Play</vt:lpstr>
      <vt:lpstr>Y Pentref Electronig The Electronic Village</vt:lpstr>
      <vt:lpstr>Tasg/ Task</vt:lpstr>
      <vt:lpstr>Cyfeirnodau /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SJPE4007/C The Developing Child Y Plentyn Sy’n Datblygu</dc:title>
  <dc:creator>Administrator</dc:creator>
  <cp:lastModifiedBy>Helen A Griffiths</cp:lastModifiedBy>
  <cp:revision>70</cp:revision>
  <dcterms:created xsi:type="dcterms:W3CDTF">2015-01-21T10:50:09Z</dcterms:created>
  <dcterms:modified xsi:type="dcterms:W3CDTF">2025-01-03T12:50:08Z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0x01010048B20D8D9EE02948A6C40859CF0F1CF5</vt:lpwstr>
  </property>
</Properties>
</file>