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4"/>
  </p:sldMasterIdLst>
  <p:sldIdLst>
    <p:sldId id="256" r:id="rId5"/>
  </p:sldIdLst>
  <p:sldSz cx="6858000" cy="12192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100" d="100"/>
          <a:sy n="100" d="100"/>
        </p:scale>
        <p:origin x="1694"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4" Type="http://schemas.openxmlformats.org/officeDocument/2006/relationships/slideMaster" Target="slideMasters/slideMaster1.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787" y="11379200"/>
            <a:ext cx="6856214" cy="812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0" y="11261006"/>
            <a:ext cx="6856214" cy="11379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17220" y="1349248"/>
            <a:ext cx="5657850" cy="6339840"/>
          </a:xfrm>
        </p:spPr>
        <p:txBody>
          <a:bodyPr anchor="b">
            <a:normAutofit/>
          </a:bodyPr>
          <a:lstStyle>
            <a:lvl1pPr algn="l">
              <a:lnSpc>
                <a:spcPct val="85000"/>
              </a:lnSpc>
              <a:defRPr sz="6000" spc="-38"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618779" y="7921104"/>
            <a:ext cx="5657850" cy="2032000"/>
          </a:xfrm>
        </p:spPr>
        <p:txBody>
          <a:bodyPr lIns="91440" rIns="91440">
            <a:normAutofit/>
          </a:bodyPr>
          <a:lstStyle>
            <a:lvl1pPr marL="0" indent="0" algn="l">
              <a:buNone/>
              <a:defRPr sz="1800" cap="all" spc="150" baseline="0">
                <a:solidFill>
                  <a:schemeClr val="tx2"/>
                </a:solidFill>
                <a:latin typeface="+mj-lt"/>
              </a:defRPr>
            </a:lvl1pPr>
            <a:lvl2pPr marL="342900" indent="0" algn="ctr">
              <a:buNone/>
              <a:defRPr sz="1800"/>
            </a:lvl2pPr>
            <a:lvl3pPr marL="685800" indent="0" algn="ctr">
              <a:buNone/>
              <a:defRPr sz="1800"/>
            </a:lvl3pPr>
            <a:lvl4pPr marL="1028700" indent="0" algn="ctr">
              <a:buNone/>
              <a:defRPr sz="1500"/>
            </a:lvl4pPr>
            <a:lvl5pPr marL="1371600" indent="0" algn="ctr">
              <a:buNone/>
              <a:defRPr sz="1500"/>
            </a:lvl5pPr>
            <a:lvl6pPr marL="1714500" indent="0" algn="ctr">
              <a:buNone/>
              <a:defRPr sz="1500"/>
            </a:lvl6pPr>
            <a:lvl7pPr marL="2057400" indent="0" algn="ctr">
              <a:buNone/>
              <a:defRPr sz="1500"/>
            </a:lvl7pPr>
            <a:lvl8pPr marL="2400300" indent="0" algn="ctr">
              <a:buNone/>
              <a:defRPr sz="1500"/>
            </a:lvl8pPr>
            <a:lvl9pPr marL="2743200" indent="0" algn="ctr">
              <a:buNone/>
              <a:defRPr sz="15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50BF42B-104D-417B-A272-A4339629A9D3}" type="datetimeFigureOut">
              <a:rPr lang="en-GB" smtClean="0"/>
              <a:t>18/12/2025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B23B3C-BF5A-42B5-8E51-88016762A607}" type="slidenum">
              <a:rPr lang="en-GB" smtClean="0"/>
              <a:t>‹#›</a:t>
            </a:fld>
            <a:endParaRPr lang="en-GB"/>
          </a:p>
        </p:txBody>
      </p:sp>
      <p:cxnSp>
        <p:nvCxnSpPr>
          <p:cNvPr id="9" name="Straight Connector 8"/>
          <p:cNvCxnSpPr/>
          <p:nvPr/>
        </p:nvCxnSpPr>
        <p:spPr>
          <a:xfrm>
            <a:off x="679308" y="7721600"/>
            <a:ext cx="555498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07042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50BF42B-104D-417B-A272-A4339629A9D3}" type="datetimeFigureOut">
              <a:rPr lang="en-GB" smtClean="0"/>
              <a:t>18/12/2025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B23B3C-BF5A-42B5-8E51-88016762A607}" type="slidenum">
              <a:rPr lang="en-GB" smtClean="0"/>
              <a:t>‹#›</a:t>
            </a:fld>
            <a:endParaRPr lang="en-GB"/>
          </a:p>
        </p:txBody>
      </p:sp>
    </p:spTree>
    <p:extLst>
      <p:ext uri="{BB962C8B-B14F-4D97-AF65-F5344CB8AC3E}">
        <p14:creationId xmlns:p14="http://schemas.microsoft.com/office/powerpoint/2010/main" val="42443765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1787" y="11379200"/>
            <a:ext cx="6856214" cy="812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0" y="11261006"/>
            <a:ext cx="6856214" cy="11379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17220" y="1349248"/>
            <a:ext cx="5657850" cy="6339840"/>
          </a:xfrm>
        </p:spPr>
        <p:txBody>
          <a:bodyPr anchor="b" anchorCtr="0">
            <a:normAutofit/>
          </a:bodyPr>
          <a:lstStyle>
            <a:lvl1pPr>
              <a:lnSpc>
                <a:spcPct val="85000"/>
              </a:lnSpc>
              <a:defRPr sz="6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617220" y="7916672"/>
            <a:ext cx="5657850" cy="2032000"/>
          </a:xfrm>
        </p:spPr>
        <p:txBody>
          <a:bodyPr lIns="91440" rIns="91440" anchor="t" anchorCtr="0">
            <a:normAutofit/>
          </a:bodyPr>
          <a:lstStyle>
            <a:lvl1pPr marL="0" indent="0">
              <a:buNone/>
              <a:defRPr sz="1800" cap="all" spc="150" baseline="0">
                <a:solidFill>
                  <a:schemeClr val="tx2"/>
                </a:solidFill>
                <a:latin typeface="+mj-lt"/>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50BF42B-104D-417B-A272-A4339629A9D3}" type="datetimeFigureOut">
              <a:rPr lang="en-GB" smtClean="0"/>
              <a:t>18/12/2025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B23B3C-BF5A-42B5-8E51-88016762A607}" type="slidenum">
              <a:rPr lang="en-GB" smtClean="0"/>
              <a:t>‹#›</a:t>
            </a:fld>
            <a:endParaRPr lang="en-GB"/>
          </a:p>
        </p:txBody>
      </p:sp>
      <p:cxnSp>
        <p:nvCxnSpPr>
          <p:cNvPr id="9" name="Straight Connector 8"/>
          <p:cNvCxnSpPr/>
          <p:nvPr/>
        </p:nvCxnSpPr>
        <p:spPr>
          <a:xfrm>
            <a:off x="679308" y="7721600"/>
            <a:ext cx="555498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996419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617220" y="509519"/>
            <a:ext cx="5657850" cy="2579124"/>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17220" y="3281305"/>
            <a:ext cx="2777490" cy="71526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497580" y="3281309"/>
            <a:ext cx="2777490" cy="71526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50BF42B-104D-417B-A272-A4339629A9D3}" type="datetimeFigureOut">
              <a:rPr lang="en-GB" smtClean="0"/>
              <a:t>18/12/2025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B23B3C-BF5A-42B5-8E51-88016762A607}" type="slidenum">
              <a:rPr lang="en-GB" smtClean="0"/>
              <a:t>‹#›</a:t>
            </a:fld>
            <a:endParaRPr lang="en-GB"/>
          </a:p>
        </p:txBody>
      </p:sp>
    </p:spTree>
    <p:extLst>
      <p:ext uri="{BB962C8B-B14F-4D97-AF65-F5344CB8AC3E}">
        <p14:creationId xmlns:p14="http://schemas.microsoft.com/office/powerpoint/2010/main" val="3571462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617220" y="509519"/>
            <a:ext cx="5657850" cy="25791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617220" y="3281870"/>
            <a:ext cx="2777490" cy="1308946"/>
          </a:xfrm>
        </p:spPr>
        <p:txBody>
          <a:bodyPr lIns="91440" rIns="91440" anchor="ctr">
            <a:normAutofit/>
          </a:bodyPr>
          <a:lstStyle>
            <a:lvl1pPr marL="0" indent="0">
              <a:buNone/>
              <a:defRPr sz="1500" b="0" cap="all" baseline="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17220" y="4590816"/>
            <a:ext cx="2777490" cy="58431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497580" y="3281870"/>
            <a:ext cx="2777490" cy="1308946"/>
          </a:xfrm>
        </p:spPr>
        <p:txBody>
          <a:bodyPr lIns="91440" rIns="91440" anchor="ctr">
            <a:normAutofit/>
          </a:bodyPr>
          <a:lstStyle>
            <a:lvl1pPr marL="0" indent="0">
              <a:buNone/>
              <a:defRPr sz="1500" b="0" cap="all" baseline="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497580" y="4590816"/>
            <a:ext cx="2777490" cy="58431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50BF42B-104D-417B-A272-A4339629A9D3}" type="datetimeFigureOut">
              <a:rPr lang="en-GB" smtClean="0"/>
              <a:t>18/12/2025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B23B3C-BF5A-42B5-8E51-88016762A607}" type="slidenum">
              <a:rPr lang="en-GB" smtClean="0"/>
              <a:t>‹#›</a:t>
            </a:fld>
            <a:endParaRPr lang="en-GB"/>
          </a:p>
        </p:txBody>
      </p:sp>
    </p:spTree>
    <p:extLst>
      <p:ext uri="{BB962C8B-B14F-4D97-AF65-F5344CB8AC3E}">
        <p14:creationId xmlns:p14="http://schemas.microsoft.com/office/powerpoint/2010/main" val="24665491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50BF42B-104D-417B-A272-A4339629A9D3}" type="datetimeFigureOut">
              <a:rPr lang="en-GB" smtClean="0"/>
              <a:t>18/12/2025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B23B3C-BF5A-42B5-8E51-88016762A607}" type="slidenum">
              <a:rPr lang="en-GB" smtClean="0"/>
              <a:t>‹#›</a:t>
            </a:fld>
            <a:endParaRPr lang="en-GB"/>
          </a:p>
        </p:txBody>
      </p:sp>
    </p:spTree>
    <p:extLst>
      <p:ext uri="{BB962C8B-B14F-4D97-AF65-F5344CB8AC3E}">
        <p14:creationId xmlns:p14="http://schemas.microsoft.com/office/powerpoint/2010/main" val="41969623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787" y="11379200"/>
            <a:ext cx="6856214" cy="812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0" y="11261006"/>
            <a:ext cx="6856214" cy="11379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50BF42B-104D-417B-A272-A4339629A9D3}" type="datetimeFigureOut">
              <a:rPr lang="en-GB" smtClean="0"/>
              <a:t>18/12/2025</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9CB23B3C-BF5A-42B5-8E51-88016762A607}" type="slidenum">
              <a:rPr lang="en-GB" smtClean="0"/>
              <a:t>‹#›</a:t>
            </a:fld>
            <a:endParaRPr lang="en-GB"/>
          </a:p>
        </p:txBody>
      </p:sp>
    </p:spTree>
    <p:extLst>
      <p:ext uri="{BB962C8B-B14F-4D97-AF65-F5344CB8AC3E}">
        <p14:creationId xmlns:p14="http://schemas.microsoft.com/office/powerpoint/2010/main" val="23268424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0" y="0"/>
            <a:ext cx="2278570" cy="12192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2272540" y="0"/>
            <a:ext cx="36005" cy="12192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57175" y="1056638"/>
            <a:ext cx="1800225" cy="4064000"/>
          </a:xfrm>
        </p:spPr>
        <p:txBody>
          <a:bodyPr anchor="b">
            <a:normAutofit/>
          </a:bodyPr>
          <a:lstStyle>
            <a:lvl1pPr>
              <a:defRPr sz="27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2595178" y="1300480"/>
            <a:ext cx="3757045" cy="934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7175" y="5201920"/>
            <a:ext cx="1800225" cy="6007332"/>
          </a:xfrm>
        </p:spPr>
        <p:txBody>
          <a:bodyPr lIns="91440" rIns="91440">
            <a:normAutofit/>
          </a:bodyPr>
          <a:lstStyle>
            <a:lvl1pPr marL="0" indent="0">
              <a:buNone/>
              <a:defRPr sz="1125">
                <a:solidFill>
                  <a:srgbClr val="FFFFFF"/>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a:xfrm>
            <a:off x="261851" y="11484065"/>
            <a:ext cx="1472912" cy="649111"/>
          </a:xfrm>
        </p:spPr>
        <p:txBody>
          <a:bodyPr/>
          <a:lstStyle>
            <a:lvl1pPr algn="l">
              <a:defRPr/>
            </a:lvl1pPr>
          </a:lstStyle>
          <a:p>
            <a:fld id="{950BF42B-104D-417B-A272-A4339629A9D3}" type="datetimeFigureOut">
              <a:rPr lang="en-GB" smtClean="0"/>
              <a:t>18/12/2025</a:t>
            </a:fld>
            <a:endParaRPr lang="en-GB"/>
          </a:p>
        </p:txBody>
      </p:sp>
      <p:sp>
        <p:nvSpPr>
          <p:cNvPr id="6" name="Footer Placeholder 5"/>
          <p:cNvSpPr>
            <a:spLocks noGrp="1"/>
          </p:cNvSpPr>
          <p:nvPr>
            <p:ph type="ftr" sz="quarter" idx="11"/>
          </p:nvPr>
        </p:nvSpPr>
        <p:spPr>
          <a:xfrm>
            <a:off x="2700337" y="11484065"/>
            <a:ext cx="2614613" cy="649111"/>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9CB23B3C-BF5A-42B5-8E51-88016762A607}" type="slidenum">
              <a:rPr lang="en-GB" smtClean="0"/>
              <a:t>‹#›</a:t>
            </a:fld>
            <a:endParaRPr lang="en-GB"/>
          </a:p>
        </p:txBody>
      </p:sp>
    </p:spTree>
    <p:extLst>
      <p:ext uri="{BB962C8B-B14F-4D97-AF65-F5344CB8AC3E}">
        <p14:creationId xmlns:p14="http://schemas.microsoft.com/office/powerpoint/2010/main" val="20147171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1" y="8805333"/>
            <a:ext cx="6856214" cy="338666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 y="8737913"/>
            <a:ext cx="6856214" cy="11379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17220" y="9022080"/>
            <a:ext cx="5692140" cy="1463040"/>
          </a:xfrm>
        </p:spPr>
        <p:txBody>
          <a:bodyPr tIns="0" bIns="0" anchor="b">
            <a:noAutofit/>
          </a:bodyPr>
          <a:lstStyle>
            <a:lvl1pPr>
              <a:defRPr sz="27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9" y="0"/>
            <a:ext cx="6857992" cy="8737913"/>
          </a:xfrm>
          <a:blipFill>
            <a:blip r:embed="rId2"/>
            <a:stretch>
              <a:fillRect/>
            </a:stretch>
          </a:blipFill>
        </p:spPr>
        <p:txBody>
          <a:bodyPr lIns="457200" tIns="457200" anchor="t"/>
          <a:lstStyle>
            <a:lvl1pPr marL="0" indent="0">
              <a:buNone/>
              <a:defRPr sz="2400">
                <a:solidFill>
                  <a:schemeClr val="bg1"/>
                </a:solidFill>
              </a:defRPr>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17219" y="10501376"/>
            <a:ext cx="5692140" cy="1056640"/>
          </a:xfrm>
        </p:spPr>
        <p:txBody>
          <a:bodyPr lIns="91440" tIns="0" rIns="91440" bIns="0">
            <a:normAutofit/>
          </a:bodyPr>
          <a:lstStyle>
            <a:lvl1pPr marL="0" indent="0">
              <a:spcBef>
                <a:spcPts val="0"/>
              </a:spcBef>
              <a:spcAft>
                <a:spcPts val="450"/>
              </a:spcAft>
              <a:buNone/>
              <a:defRPr sz="1125">
                <a:solidFill>
                  <a:srgbClr val="FFFFFF"/>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50BF42B-104D-417B-A272-A4339629A9D3}" type="datetimeFigureOut">
              <a:rPr lang="en-GB" smtClean="0"/>
              <a:t>18/12/2025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B23B3C-BF5A-42B5-8E51-88016762A607}" type="slidenum">
              <a:rPr lang="en-GB" smtClean="0"/>
              <a:t>‹#›</a:t>
            </a:fld>
            <a:endParaRPr lang="en-GB"/>
          </a:p>
        </p:txBody>
      </p:sp>
    </p:spTree>
    <p:extLst>
      <p:ext uri="{BB962C8B-B14F-4D97-AF65-F5344CB8AC3E}">
        <p14:creationId xmlns:p14="http://schemas.microsoft.com/office/powerpoint/2010/main" val="19373938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50BF42B-104D-417B-A272-A4339629A9D3}" type="datetimeFigureOut">
              <a:rPr lang="en-GB" smtClean="0"/>
              <a:t>18/12/2025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B23B3C-BF5A-42B5-8E51-88016762A607}" type="slidenum">
              <a:rPr lang="en-GB" smtClean="0"/>
              <a:t>‹#›</a:t>
            </a:fld>
            <a:endParaRPr lang="en-GB"/>
          </a:p>
        </p:txBody>
      </p:sp>
    </p:spTree>
    <p:extLst>
      <p:ext uri="{BB962C8B-B14F-4D97-AF65-F5344CB8AC3E}">
        <p14:creationId xmlns:p14="http://schemas.microsoft.com/office/powerpoint/2010/main" val="23035540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1787" y="11379200"/>
            <a:ext cx="6856214" cy="812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0" y="11261006"/>
            <a:ext cx="6856214" cy="11379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4907757" y="737386"/>
            <a:ext cx="1478756" cy="1023541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71488" y="737385"/>
            <a:ext cx="4350544" cy="10235413"/>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50BF42B-104D-417B-A272-A4339629A9D3}" type="datetimeFigureOut">
              <a:rPr lang="en-GB" smtClean="0"/>
              <a:t>18/12/2025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B23B3C-BF5A-42B5-8E51-88016762A607}" type="slidenum">
              <a:rPr lang="en-GB" smtClean="0"/>
              <a:t>‹#›</a:t>
            </a:fld>
            <a:endParaRPr lang="en-GB"/>
          </a:p>
        </p:txBody>
      </p:sp>
    </p:spTree>
    <p:extLst>
      <p:ext uri="{BB962C8B-B14F-4D97-AF65-F5344CB8AC3E}">
        <p14:creationId xmlns:p14="http://schemas.microsoft.com/office/powerpoint/2010/main" val="33431457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11379200"/>
            <a:ext cx="6858001" cy="812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11261005"/>
            <a:ext cx="6858001" cy="117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617220" y="509519"/>
            <a:ext cx="5657850" cy="257912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617219" y="3281305"/>
            <a:ext cx="5657851" cy="715264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17221" y="11484065"/>
            <a:ext cx="1390652" cy="649111"/>
          </a:xfrm>
          <a:prstGeom prst="rect">
            <a:avLst/>
          </a:prstGeom>
        </p:spPr>
        <p:txBody>
          <a:bodyPr vert="horz" lIns="91440" tIns="45720" rIns="91440" bIns="45720" rtlCol="0" anchor="ctr"/>
          <a:lstStyle>
            <a:lvl1pPr algn="l">
              <a:defRPr sz="675">
                <a:solidFill>
                  <a:srgbClr val="FFFFFF"/>
                </a:solidFill>
              </a:defRPr>
            </a:lvl1pPr>
          </a:lstStyle>
          <a:p>
            <a:fld id="{950BF42B-104D-417B-A272-A4339629A9D3}" type="datetimeFigureOut">
              <a:rPr lang="en-GB" smtClean="0"/>
              <a:t>18/12/2025</a:t>
            </a:fld>
            <a:endParaRPr lang="en-GB"/>
          </a:p>
        </p:txBody>
      </p:sp>
      <p:sp>
        <p:nvSpPr>
          <p:cNvPr id="5" name="Footer Placeholder 4"/>
          <p:cNvSpPr>
            <a:spLocks noGrp="1"/>
          </p:cNvSpPr>
          <p:nvPr>
            <p:ph type="ftr" sz="quarter" idx="3"/>
          </p:nvPr>
        </p:nvSpPr>
        <p:spPr>
          <a:xfrm>
            <a:off x="2073480" y="11484065"/>
            <a:ext cx="2712827" cy="649111"/>
          </a:xfrm>
          <a:prstGeom prst="rect">
            <a:avLst/>
          </a:prstGeom>
        </p:spPr>
        <p:txBody>
          <a:bodyPr vert="horz" lIns="91440" tIns="45720" rIns="91440" bIns="45720" rtlCol="0" anchor="ctr"/>
          <a:lstStyle>
            <a:lvl1pPr algn="ctr">
              <a:defRPr sz="675"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5569009" y="11484065"/>
            <a:ext cx="738014" cy="649111"/>
          </a:xfrm>
          <a:prstGeom prst="rect">
            <a:avLst/>
          </a:prstGeom>
        </p:spPr>
        <p:txBody>
          <a:bodyPr vert="horz" lIns="91440" tIns="45720" rIns="91440" bIns="45720" rtlCol="0" anchor="ctr"/>
          <a:lstStyle>
            <a:lvl1pPr algn="r">
              <a:defRPr sz="788">
                <a:solidFill>
                  <a:srgbClr val="FFFFFF"/>
                </a:solidFill>
              </a:defRPr>
            </a:lvl1pPr>
          </a:lstStyle>
          <a:p>
            <a:fld id="{9CB23B3C-BF5A-42B5-8E51-88016762A607}" type="slidenum">
              <a:rPr lang="en-GB" smtClean="0"/>
              <a:t>‹#›</a:t>
            </a:fld>
            <a:endParaRPr lang="en-GB"/>
          </a:p>
        </p:txBody>
      </p:sp>
      <p:cxnSp>
        <p:nvCxnSpPr>
          <p:cNvPr id="10" name="Straight Connector 9"/>
          <p:cNvCxnSpPr/>
          <p:nvPr/>
        </p:nvCxnSpPr>
        <p:spPr>
          <a:xfrm>
            <a:off x="671362" y="3089502"/>
            <a:ext cx="5606415"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7582055"/>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defTabSz="685800" rtl="0" eaLnBrk="1" latinLnBrk="0" hangingPunct="1">
        <a:lnSpc>
          <a:spcPct val="85000"/>
        </a:lnSpc>
        <a:spcBef>
          <a:spcPct val="0"/>
        </a:spcBef>
        <a:buNone/>
        <a:defRPr sz="3600" kern="1200" spc="-38" baseline="0">
          <a:solidFill>
            <a:schemeClr val="tx1">
              <a:lumMod val="75000"/>
              <a:lumOff val="25000"/>
            </a:schemeClr>
          </a:solidFill>
          <a:latin typeface="+mj-lt"/>
          <a:ea typeface="+mj-ea"/>
          <a:cs typeface="+mj-cs"/>
        </a:defRPr>
      </a:lvl1pPr>
    </p:titleStyle>
    <p:bodyStyle>
      <a:lvl1pPr marL="68580" indent="-68580" algn="l" defTabSz="685800" rtl="0" eaLnBrk="1" latinLnBrk="0" hangingPunct="1">
        <a:lnSpc>
          <a:spcPct val="90000"/>
        </a:lnSpc>
        <a:spcBef>
          <a:spcPts val="900"/>
        </a:spcBef>
        <a:spcAft>
          <a:spcPts val="150"/>
        </a:spcAft>
        <a:buClr>
          <a:schemeClr val="accent1"/>
        </a:buClr>
        <a:buSzPct val="100000"/>
        <a:buFont typeface="Calibri" panose="020F0502020204030204" pitchFamily="34" charset="0"/>
        <a:buChar char=" "/>
        <a:defRPr sz="1500" kern="1200">
          <a:solidFill>
            <a:schemeClr val="tx1">
              <a:lumMod val="75000"/>
              <a:lumOff val="25000"/>
            </a:schemeClr>
          </a:solidFill>
          <a:latin typeface="+mn-lt"/>
          <a:ea typeface="+mn-ea"/>
          <a:cs typeface="+mn-cs"/>
        </a:defRPr>
      </a:lvl1pPr>
      <a:lvl2pPr marL="288036" indent="-137160" algn="l" defTabSz="685800" rtl="0" eaLnBrk="1" latinLnBrk="0" hangingPunct="1">
        <a:lnSpc>
          <a:spcPct val="90000"/>
        </a:lnSpc>
        <a:spcBef>
          <a:spcPts val="150"/>
        </a:spcBef>
        <a:spcAft>
          <a:spcPts val="300"/>
        </a:spcAft>
        <a:buClr>
          <a:schemeClr val="accent1"/>
        </a:buClr>
        <a:buFont typeface="Calibri" pitchFamily="34" charset="0"/>
        <a:buChar char="◦"/>
        <a:defRPr sz="1350" kern="1200">
          <a:solidFill>
            <a:schemeClr val="tx1">
              <a:lumMod val="75000"/>
              <a:lumOff val="25000"/>
            </a:schemeClr>
          </a:solidFill>
          <a:latin typeface="+mn-lt"/>
          <a:ea typeface="+mn-ea"/>
          <a:cs typeface="+mn-cs"/>
        </a:defRPr>
      </a:lvl2pPr>
      <a:lvl3pPr marL="425196" indent="-137160" algn="l" defTabSz="685800" rtl="0" eaLnBrk="1" latinLnBrk="0" hangingPunct="1">
        <a:lnSpc>
          <a:spcPct val="90000"/>
        </a:lnSpc>
        <a:spcBef>
          <a:spcPts val="150"/>
        </a:spcBef>
        <a:spcAft>
          <a:spcPts val="300"/>
        </a:spcAft>
        <a:buClr>
          <a:schemeClr val="accent1"/>
        </a:buClr>
        <a:buFont typeface="Calibri" pitchFamily="34" charset="0"/>
        <a:buChar char="◦"/>
        <a:defRPr sz="1050" kern="1200">
          <a:solidFill>
            <a:schemeClr val="tx1">
              <a:lumMod val="75000"/>
              <a:lumOff val="25000"/>
            </a:schemeClr>
          </a:solidFill>
          <a:latin typeface="+mn-lt"/>
          <a:ea typeface="+mn-ea"/>
          <a:cs typeface="+mn-cs"/>
        </a:defRPr>
      </a:lvl3pPr>
      <a:lvl4pPr marL="562356" indent="-137160" algn="l" defTabSz="685800" rtl="0" eaLnBrk="1" latinLnBrk="0" hangingPunct="1">
        <a:lnSpc>
          <a:spcPct val="90000"/>
        </a:lnSpc>
        <a:spcBef>
          <a:spcPts val="150"/>
        </a:spcBef>
        <a:spcAft>
          <a:spcPts val="300"/>
        </a:spcAft>
        <a:buClr>
          <a:schemeClr val="accent1"/>
        </a:buClr>
        <a:buFont typeface="Calibri" pitchFamily="34" charset="0"/>
        <a:buChar char="◦"/>
        <a:defRPr sz="1050" kern="1200">
          <a:solidFill>
            <a:schemeClr val="tx1">
              <a:lumMod val="75000"/>
              <a:lumOff val="25000"/>
            </a:schemeClr>
          </a:solidFill>
          <a:latin typeface="+mn-lt"/>
          <a:ea typeface="+mn-ea"/>
          <a:cs typeface="+mn-cs"/>
        </a:defRPr>
      </a:lvl4pPr>
      <a:lvl5pPr marL="699516" indent="-137160" algn="l" defTabSz="685800" rtl="0" eaLnBrk="1" latinLnBrk="0" hangingPunct="1">
        <a:lnSpc>
          <a:spcPct val="90000"/>
        </a:lnSpc>
        <a:spcBef>
          <a:spcPts val="150"/>
        </a:spcBef>
        <a:spcAft>
          <a:spcPts val="300"/>
        </a:spcAft>
        <a:buClr>
          <a:schemeClr val="accent1"/>
        </a:buClr>
        <a:buFont typeface="Calibri" pitchFamily="34" charset="0"/>
        <a:buChar char="◦"/>
        <a:defRPr sz="1050" kern="1200">
          <a:solidFill>
            <a:schemeClr val="tx1">
              <a:lumMod val="75000"/>
              <a:lumOff val="25000"/>
            </a:schemeClr>
          </a:solidFill>
          <a:latin typeface="+mn-lt"/>
          <a:ea typeface="+mn-ea"/>
          <a:cs typeface="+mn-cs"/>
        </a:defRPr>
      </a:lvl5pPr>
      <a:lvl6pPr marL="825000" indent="-171450" algn="l" defTabSz="685800" rtl="0" eaLnBrk="1" latinLnBrk="0" hangingPunct="1">
        <a:lnSpc>
          <a:spcPct val="90000"/>
        </a:lnSpc>
        <a:spcBef>
          <a:spcPts val="150"/>
        </a:spcBef>
        <a:spcAft>
          <a:spcPts val="300"/>
        </a:spcAft>
        <a:buClr>
          <a:schemeClr val="accent1"/>
        </a:buClr>
        <a:buFont typeface="Calibri" pitchFamily="34" charset="0"/>
        <a:buChar char="◦"/>
        <a:defRPr sz="1050" kern="1200">
          <a:solidFill>
            <a:schemeClr val="tx1">
              <a:lumMod val="75000"/>
              <a:lumOff val="25000"/>
            </a:schemeClr>
          </a:solidFill>
          <a:latin typeface="+mn-lt"/>
          <a:ea typeface="+mn-ea"/>
          <a:cs typeface="+mn-cs"/>
        </a:defRPr>
      </a:lvl6pPr>
      <a:lvl7pPr marL="975000" indent="-171450" algn="l" defTabSz="685800" rtl="0" eaLnBrk="1" latinLnBrk="0" hangingPunct="1">
        <a:lnSpc>
          <a:spcPct val="90000"/>
        </a:lnSpc>
        <a:spcBef>
          <a:spcPts val="150"/>
        </a:spcBef>
        <a:spcAft>
          <a:spcPts val="300"/>
        </a:spcAft>
        <a:buClr>
          <a:schemeClr val="accent1"/>
        </a:buClr>
        <a:buFont typeface="Calibri" pitchFamily="34" charset="0"/>
        <a:buChar char="◦"/>
        <a:defRPr sz="1050" kern="1200">
          <a:solidFill>
            <a:schemeClr val="tx1">
              <a:lumMod val="75000"/>
              <a:lumOff val="25000"/>
            </a:schemeClr>
          </a:solidFill>
          <a:latin typeface="+mn-lt"/>
          <a:ea typeface="+mn-ea"/>
          <a:cs typeface="+mn-cs"/>
        </a:defRPr>
      </a:lvl7pPr>
      <a:lvl8pPr marL="1125000" indent="-171450" algn="l" defTabSz="685800" rtl="0" eaLnBrk="1" latinLnBrk="0" hangingPunct="1">
        <a:lnSpc>
          <a:spcPct val="90000"/>
        </a:lnSpc>
        <a:spcBef>
          <a:spcPts val="150"/>
        </a:spcBef>
        <a:spcAft>
          <a:spcPts val="300"/>
        </a:spcAft>
        <a:buClr>
          <a:schemeClr val="accent1"/>
        </a:buClr>
        <a:buFont typeface="Calibri" pitchFamily="34" charset="0"/>
        <a:buChar char="◦"/>
        <a:defRPr sz="1050" kern="1200">
          <a:solidFill>
            <a:schemeClr val="tx1">
              <a:lumMod val="75000"/>
              <a:lumOff val="25000"/>
            </a:schemeClr>
          </a:solidFill>
          <a:latin typeface="+mn-lt"/>
          <a:ea typeface="+mn-ea"/>
          <a:cs typeface="+mn-cs"/>
        </a:defRPr>
      </a:lvl8pPr>
      <a:lvl9pPr marL="1275000" indent="-171450" algn="l" defTabSz="685800" rtl="0" eaLnBrk="1" latinLnBrk="0" hangingPunct="1">
        <a:lnSpc>
          <a:spcPct val="90000"/>
        </a:lnSpc>
        <a:spcBef>
          <a:spcPts val="150"/>
        </a:spcBef>
        <a:spcAft>
          <a:spcPts val="300"/>
        </a:spcAft>
        <a:buClr>
          <a:schemeClr val="accent1"/>
        </a:buClr>
        <a:buFont typeface="Calibri" pitchFamily="34" charset="0"/>
        <a:buChar char="◦"/>
        <a:defRPr sz="1050" kern="1200">
          <a:solidFill>
            <a:schemeClr val="tx1">
              <a:lumMod val="75000"/>
              <a:lumOff val="25000"/>
            </a:schemeClr>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studentcrowd.com/university-of-wales-trinity-saint-david-uwtsd/psychology-with-counselling-bsc-hons-c108691" TargetMode="External"/><Relationship Id="rId2" Type="http://schemas.openxmlformats.org/officeDocument/2006/relationships/image" Target="../media/image2.jpg"/><Relationship Id="rId1" Type="http://schemas.openxmlformats.org/officeDocument/2006/relationships/slideLayout" Target="../slideLayouts/slideLayout1.xml"/><Relationship Id="rId6" Type="http://schemas.openxmlformats.org/officeDocument/2006/relationships/hyperlink" Target="https://doi.org/10.1002/9781118325698.ch11" TargetMode="External"/><Relationship Id="rId5" Type="http://schemas.openxmlformats.org/officeDocument/2006/relationships/hyperlink" Target="https://www.britannica.com/topic/history-of-China/The-first-historical-dynasty-the-Shang" TargetMode="External"/><Relationship Id="rId4" Type="http://schemas.openxmlformats.org/officeDocument/2006/relationships/hyperlink" Target="https://www.sociostudies.org/journal/articles/14052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AF4AA-D515-61E1-E210-46D8683032F7}"/>
              </a:ext>
            </a:extLst>
          </p:cNvPr>
          <p:cNvSpPr>
            <a:spLocks noGrp="1"/>
          </p:cNvSpPr>
          <p:nvPr>
            <p:ph type="ctrTitle"/>
          </p:nvPr>
        </p:nvSpPr>
        <p:spPr>
          <a:xfrm>
            <a:off x="1732280" y="686384"/>
            <a:ext cx="4749800" cy="329615"/>
          </a:xfrm>
        </p:spPr>
        <p:txBody>
          <a:bodyPr>
            <a:normAutofit fontScale="90000"/>
          </a:bodyPr>
          <a:lstStyle/>
          <a:p>
            <a:r>
              <a:rPr lang="en-GB" sz="3600" dirty="0"/>
              <a:t>What makes a civilisation ?</a:t>
            </a:r>
          </a:p>
        </p:txBody>
      </p:sp>
      <p:sp>
        <p:nvSpPr>
          <p:cNvPr id="3" name="TextBox 2">
            <a:extLst>
              <a:ext uri="{FF2B5EF4-FFF2-40B4-BE49-F238E27FC236}">
                <a16:creationId xmlns:a16="http://schemas.microsoft.com/office/drawing/2014/main" id="{62E82BE6-7AD7-55A6-BC9C-36C6F62F92BB}"/>
              </a:ext>
            </a:extLst>
          </p:cNvPr>
          <p:cNvSpPr txBox="1"/>
          <p:nvPr/>
        </p:nvSpPr>
        <p:spPr>
          <a:xfrm>
            <a:off x="-22047" y="1623005"/>
            <a:ext cx="3178732" cy="1477328"/>
          </a:xfrm>
          <a:prstGeom prst="rect">
            <a:avLst/>
          </a:prstGeom>
          <a:noFill/>
        </p:spPr>
        <p:txBody>
          <a:bodyPr wrap="square" rtlCol="0">
            <a:spAutoFit/>
          </a:bodyPr>
          <a:lstStyle/>
          <a:p>
            <a:r>
              <a:rPr lang="en-GB" dirty="0"/>
              <a:t>Appearance of urban centres</a:t>
            </a:r>
          </a:p>
          <a:p>
            <a:r>
              <a:rPr lang="en-GB" sz="1200" dirty="0"/>
              <a:t>The </a:t>
            </a:r>
            <a:r>
              <a:rPr lang="en-GB" sz="1200" dirty="0" err="1"/>
              <a:t>Miaodigou</a:t>
            </a:r>
            <a:r>
              <a:rPr lang="en-GB" sz="1200" dirty="0"/>
              <a:t> settlements show how people lived in the Yellow River valley. At </a:t>
            </a:r>
            <a:r>
              <a:rPr lang="en-GB" sz="1200" dirty="0" err="1"/>
              <a:t>Xipo</a:t>
            </a:r>
            <a:r>
              <a:rPr lang="en-GB" sz="1200" dirty="0"/>
              <a:t>, houses and burials give clues about daily life, community organization, and how leaders held power.</a:t>
            </a:r>
          </a:p>
          <a:p>
            <a:endParaRPr lang="en-GB" sz="1200" dirty="0"/>
          </a:p>
        </p:txBody>
      </p:sp>
      <p:sp>
        <p:nvSpPr>
          <p:cNvPr id="4" name="TextBox 3">
            <a:extLst>
              <a:ext uri="{FF2B5EF4-FFF2-40B4-BE49-F238E27FC236}">
                <a16:creationId xmlns:a16="http://schemas.microsoft.com/office/drawing/2014/main" id="{D7A87BCD-C5DB-1AAB-D3A6-D32A1BAA20DB}"/>
              </a:ext>
            </a:extLst>
          </p:cNvPr>
          <p:cNvSpPr txBox="1"/>
          <p:nvPr/>
        </p:nvSpPr>
        <p:spPr>
          <a:xfrm>
            <a:off x="3556000" y="2030569"/>
            <a:ext cx="3347720" cy="1938992"/>
          </a:xfrm>
          <a:prstGeom prst="rect">
            <a:avLst/>
          </a:prstGeom>
          <a:noFill/>
        </p:spPr>
        <p:txBody>
          <a:bodyPr wrap="square" rtlCol="0">
            <a:spAutoFit/>
          </a:bodyPr>
          <a:lstStyle/>
          <a:p>
            <a:r>
              <a:rPr lang="en-GB" dirty="0"/>
              <a:t>Full-time specialists e.g. craftsman, merchants and priests. </a:t>
            </a:r>
          </a:p>
          <a:p>
            <a:r>
              <a:rPr lang="en-GB" sz="1200" dirty="0"/>
              <a:t>The Shang dynasty (1600 BCE – 1046 BCE) relied on artisans crafting with bronze, merchants linking regions through trade, and priests performing divination to sustain political power and social order</a:t>
            </a:r>
            <a:r>
              <a:rPr lang="en-GB" dirty="0"/>
              <a:t>.</a:t>
            </a:r>
          </a:p>
        </p:txBody>
      </p:sp>
      <p:sp>
        <p:nvSpPr>
          <p:cNvPr id="8" name="TextBox 7">
            <a:extLst>
              <a:ext uri="{FF2B5EF4-FFF2-40B4-BE49-F238E27FC236}">
                <a16:creationId xmlns:a16="http://schemas.microsoft.com/office/drawing/2014/main" id="{B9DA8C00-598E-8115-1EA8-A6AAF81BD423}"/>
              </a:ext>
            </a:extLst>
          </p:cNvPr>
          <p:cNvSpPr txBox="1"/>
          <p:nvPr/>
        </p:nvSpPr>
        <p:spPr>
          <a:xfrm>
            <a:off x="24587" y="3088960"/>
            <a:ext cx="3088640" cy="1661993"/>
          </a:xfrm>
          <a:prstGeom prst="rect">
            <a:avLst/>
          </a:prstGeom>
          <a:noFill/>
        </p:spPr>
        <p:txBody>
          <a:bodyPr wrap="square" rtlCol="0">
            <a:spAutoFit/>
          </a:bodyPr>
          <a:lstStyle/>
          <a:p>
            <a:r>
              <a:rPr lang="en-GB" dirty="0"/>
              <a:t>Monumental public building </a:t>
            </a:r>
          </a:p>
          <a:p>
            <a:r>
              <a:rPr lang="en-GB" sz="1200" dirty="0"/>
              <a:t>Zhengzhou’s Erligang site, early Shang monumental building is evident in vast rammed‑earth walls nearly seven meters thick and palatial foundations. Their immense scale, labour demands, and fortified design mark the dynasty’s first truly monumental public architecture.</a:t>
            </a:r>
          </a:p>
        </p:txBody>
      </p:sp>
      <p:sp>
        <p:nvSpPr>
          <p:cNvPr id="9" name="TextBox 8">
            <a:extLst>
              <a:ext uri="{FF2B5EF4-FFF2-40B4-BE49-F238E27FC236}">
                <a16:creationId xmlns:a16="http://schemas.microsoft.com/office/drawing/2014/main" id="{D88A8D04-38E7-1B4D-250F-30BB54B682EF}"/>
              </a:ext>
            </a:extLst>
          </p:cNvPr>
          <p:cNvSpPr txBox="1"/>
          <p:nvPr/>
        </p:nvSpPr>
        <p:spPr>
          <a:xfrm>
            <a:off x="3556000" y="3783960"/>
            <a:ext cx="3088640" cy="2031325"/>
          </a:xfrm>
          <a:prstGeom prst="rect">
            <a:avLst/>
          </a:prstGeom>
          <a:noFill/>
        </p:spPr>
        <p:txBody>
          <a:bodyPr wrap="square" rtlCol="0">
            <a:spAutoFit/>
          </a:bodyPr>
          <a:lstStyle/>
          <a:p>
            <a:r>
              <a:rPr lang="en-GB" dirty="0"/>
              <a:t>Sizeable surplus products, withdrawn by elite from taxes or tribute</a:t>
            </a:r>
            <a:endParaRPr lang="en-GB" sz="1200" dirty="0"/>
          </a:p>
          <a:p>
            <a:r>
              <a:rPr lang="en-GB" sz="1200" dirty="0"/>
              <a:t>In the Shang dynasty, elites extracted sizeable surplus products through taxes and tribute, concentrating resources to fund monumental projects, bronze workshops, and elaborate rituals that reinforced hierarchical power.</a:t>
            </a:r>
          </a:p>
        </p:txBody>
      </p:sp>
      <p:sp>
        <p:nvSpPr>
          <p:cNvPr id="10" name="TextBox 9">
            <a:extLst>
              <a:ext uri="{FF2B5EF4-FFF2-40B4-BE49-F238E27FC236}">
                <a16:creationId xmlns:a16="http://schemas.microsoft.com/office/drawing/2014/main" id="{68B104B9-A4CA-A4D3-B9D1-97D0C838860E}"/>
              </a:ext>
            </a:extLst>
          </p:cNvPr>
          <p:cNvSpPr txBox="1"/>
          <p:nvPr/>
        </p:nvSpPr>
        <p:spPr>
          <a:xfrm>
            <a:off x="0" y="4739579"/>
            <a:ext cx="3324047" cy="1661993"/>
          </a:xfrm>
          <a:prstGeom prst="rect">
            <a:avLst/>
          </a:prstGeom>
          <a:noFill/>
        </p:spPr>
        <p:txBody>
          <a:bodyPr wrap="square" rtlCol="0">
            <a:spAutoFit/>
          </a:bodyPr>
          <a:lstStyle/>
          <a:p>
            <a:r>
              <a:rPr lang="en-GB" dirty="0"/>
              <a:t>Isolating of ruling groups, including priests, Yinxu Capital1250 BCE</a:t>
            </a:r>
          </a:p>
          <a:p>
            <a:r>
              <a:rPr lang="en-GB" sz="1200" dirty="0"/>
              <a:t>Isolation of ruling groups intensified here, with kings, priests, and officials cantered in ritual complexes, reinforcing hierarchy and elite dominance.</a:t>
            </a:r>
          </a:p>
        </p:txBody>
      </p:sp>
      <p:sp>
        <p:nvSpPr>
          <p:cNvPr id="11" name="TextBox 10">
            <a:extLst>
              <a:ext uri="{FF2B5EF4-FFF2-40B4-BE49-F238E27FC236}">
                <a16:creationId xmlns:a16="http://schemas.microsoft.com/office/drawing/2014/main" id="{78CB23A5-9DBE-2271-C38F-97D945C66AFF}"/>
              </a:ext>
            </a:extLst>
          </p:cNvPr>
          <p:cNvSpPr txBox="1"/>
          <p:nvPr/>
        </p:nvSpPr>
        <p:spPr>
          <a:xfrm>
            <a:off x="3698240" y="5630847"/>
            <a:ext cx="3020060" cy="1938992"/>
          </a:xfrm>
          <a:prstGeom prst="rect">
            <a:avLst/>
          </a:prstGeom>
          <a:noFill/>
        </p:spPr>
        <p:txBody>
          <a:bodyPr wrap="square" rtlCol="0">
            <a:spAutoFit/>
          </a:bodyPr>
          <a:lstStyle/>
          <a:p>
            <a:r>
              <a:rPr lang="en-GB" dirty="0"/>
              <a:t>Appearance of written language and numerical notation.1200-1050 BCE Oracle bone inscriptions</a:t>
            </a:r>
          </a:p>
          <a:p>
            <a:r>
              <a:rPr lang="en-GB" sz="1200" dirty="0"/>
              <a:t>Shang oracle bones reveal the earliest Chinese writing and numerical notation, used for divination, record‑keeping, and ritual authority.</a:t>
            </a:r>
          </a:p>
        </p:txBody>
      </p:sp>
      <p:sp>
        <p:nvSpPr>
          <p:cNvPr id="12" name="TextBox 11">
            <a:extLst>
              <a:ext uri="{FF2B5EF4-FFF2-40B4-BE49-F238E27FC236}">
                <a16:creationId xmlns:a16="http://schemas.microsoft.com/office/drawing/2014/main" id="{D87FE3CD-B80C-7685-83F1-047158FA7FDA}"/>
              </a:ext>
            </a:extLst>
          </p:cNvPr>
          <p:cNvSpPr txBox="1"/>
          <p:nvPr/>
        </p:nvSpPr>
        <p:spPr>
          <a:xfrm>
            <a:off x="-40561" y="6582547"/>
            <a:ext cx="3178732" cy="1200329"/>
          </a:xfrm>
          <a:prstGeom prst="rect">
            <a:avLst/>
          </a:prstGeom>
          <a:noFill/>
        </p:spPr>
        <p:txBody>
          <a:bodyPr wrap="square" rtlCol="0">
            <a:spAutoFit/>
          </a:bodyPr>
          <a:lstStyle/>
          <a:p>
            <a:r>
              <a:rPr lang="en-GB" dirty="0"/>
              <a:t>Development of the sophisticated artistic style</a:t>
            </a:r>
          </a:p>
          <a:p>
            <a:r>
              <a:rPr lang="en-GB" sz="1200" dirty="0"/>
              <a:t>Shang artisans developed a sophisticated artistic style, mastering bronze casting with intricate motifs and ritual vessels.</a:t>
            </a:r>
          </a:p>
        </p:txBody>
      </p:sp>
      <p:sp>
        <p:nvSpPr>
          <p:cNvPr id="13" name="TextBox 12">
            <a:extLst>
              <a:ext uri="{FF2B5EF4-FFF2-40B4-BE49-F238E27FC236}">
                <a16:creationId xmlns:a16="http://schemas.microsoft.com/office/drawing/2014/main" id="{58CD86AC-3891-09E4-2130-BBC626AA3927}"/>
              </a:ext>
            </a:extLst>
          </p:cNvPr>
          <p:cNvSpPr txBox="1"/>
          <p:nvPr/>
        </p:nvSpPr>
        <p:spPr>
          <a:xfrm>
            <a:off x="3719830" y="7648856"/>
            <a:ext cx="2661920" cy="1200329"/>
          </a:xfrm>
          <a:prstGeom prst="rect">
            <a:avLst/>
          </a:prstGeom>
          <a:noFill/>
        </p:spPr>
        <p:txBody>
          <a:bodyPr wrap="square" rtlCol="0">
            <a:spAutoFit/>
          </a:bodyPr>
          <a:lstStyle/>
          <a:p>
            <a:r>
              <a:rPr lang="en-GB" dirty="0"/>
              <a:t>Appearance of distant trade 1300 BCE </a:t>
            </a:r>
          </a:p>
          <a:p>
            <a:r>
              <a:rPr lang="en-GB" sz="1200" dirty="0"/>
              <a:t>Shang influence spread into Hubei, exchanging bronzes and goods across regions.</a:t>
            </a:r>
          </a:p>
        </p:txBody>
      </p:sp>
      <p:sp>
        <p:nvSpPr>
          <p:cNvPr id="14" name="TextBox 13">
            <a:extLst>
              <a:ext uri="{FF2B5EF4-FFF2-40B4-BE49-F238E27FC236}">
                <a16:creationId xmlns:a16="http://schemas.microsoft.com/office/drawing/2014/main" id="{D3F8BCC7-3E86-0436-4310-1751C04F6501}"/>
              </a:ext>
            </a:extLst>
          </p:cNvPr>
          <p:cNvSpPr txBox="1"/>
          <p:nvPr/>
        </p:nvSpPr>
        <p:spPr>
          <a:xfrm>
            <a:off x="0" y="8507526"/>
            <a:ext cx="3009744" cy="1754326"/>
          </a:xfrm>
          <a:prstGeom prst="rect">
            <a:avLst/>
          </a:prstGeom>
          <a:noFill/>
        </p:spPr>
        <p:txBody>
          <a:bodyPr wrap="square" rtlCol="0">
            <a:spAutoFit/>
          </a:bodyPr>
          <a:lstStyle/>
          <a:p>
            <a:r>
              <a:rPr lang="en-GB" dirty="0"/>
              <a:t>Social solidarity and ideologies in temples</a:t>
            </a:r>
          </a:p>
          <a:p>
            <a:r>
              <a:rPr lang="en-GB" sz="1200" dirty="0"/>
              <a:t>Shang temples and sepulchral shrines projected social solidarity, though often misrepresented, using ritual ideologies to reinforce hierarchy, ancestral authority, and the ruling elite’s separation from common society.</a:t>
            </a:r>
          </a:p>
        </p:txBody>
      </p:sp>
      <p:sp>
        <p:nvSpPr>
          <p:cNvPr id="15" name="TextBox 14">
            <a:extLst>
              <a:ext uri="{FF2B5EF4-FFF2-40B4-BE49-F238E27FC236}">
                <a16:creationId xmlns:a16="http://schemas.microsoft.com/office/drawing/2014/main" id="{D18F3024-05AF-6793-2EA2-E51EA69988E3}"/>
              </a:ext>
            </a:extLst>
          </p:cNvPr>
          <p:cNvSpPr txBox="1"/>
          <p:nvPr/>
        </p:nvSpPr>
        <p:spPr>
          <a:xfrm>
            <a:off x="3698240" y="9049240"/>
            <a:ext cx="2946400" cy="2308324"/>
          </a:xfrm>
          <a:prstGeom prst="rect">
            <a:avLst/>
          </a:prstGeom>
          <a:noFill/>
        </p:spPr>
        <p:txBody>
          <a:bodyPr wrap="square" rtlCol="0">
            <a:spAutoFit/>
          </a:bodyPr>
          <a:lstStyle/>
          <a:p>
            <a:r>
              <a:rPr lang="en-GB" dirty="0"/>
              <a:t>State formation 1600 BCE – 1046 BCE </a:t>
            </a:r>
          </a:p>
          <a:p>
            <a:r>
              <a:rPr lang="en-GB" sz="1200" dirty="0"/>
              <a:t>Shang state formation combined kinship ties, ritual authority, military power, economic control, and fortified urban centres, creating centralized rule that reinforced hierarchy, elite dominance, and enduring political traditions. In 1046 BCE the Shang dynasty fell and the new ruling state called the Zhou Dynasty formed a feudal system  </a:t>
            </a:r>
          </a:p>
        </p:txBody>
      </p:sp>
      <p:pic>
        <p:nvPicPr>
          <p:cNvPr id="17" name="Picture 16" descr="A logo for a university&#10;&#10;AI-generated content may be incorrect.">
            <a:extLst>
              <a:ext uri="{FF2B5EF4-FFF2-40B4-BE49-F238E27FC236}">
                <a16:creationId xmlns:a16="http://schemas.microsoft.com/office/drawing/2014/main" id="{76CA3D97-9F2E-E6CB-5545-B9C8B54FB57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68246" y="114300"/>
            <a:ext cx="1483567" cy="1342306"/>
          </a:xfrm>
          <a:prstGeom prst="rect">
            <a:avLst/>
          </a:prstGeom>
        </p:spPr>
      </p:pic>
      <p:sp>
        <p:nvSpPr>
          <p:cNvPr id="18" name="TextBox 17">
            <a:extLst>
              <a:ext uri="{FF2B5EF4-FFF2-40B4-BE49-F238E27FC236}">
                <a16:creationId xmlns:a16="http://schemas.microsoft.com/office/drawing/2014/main" id="{0DCD0C92-D92B-8A27-4111-7850782D352E}"/>
              </a:ext>
            </a:extLst>
          </p:cNvPr>
          <p:cNvSpPr txBox="1"/>
          <p:nvPr/>
        </p:nvSpPr>
        <p:spPr>
          <a:xfrm>
            <a:off x="657225" y="1107238"/>
            <a:ext cx="5657850" cy="461665"/>
          </a:xfrm>
          <a:prstGeom prst="rect">
            <a:avLst/>
          </a:prstGeom>
          <a:noFill/>
        </p:spPr>
        <p:txBody>
          <a:bodyPr wrap="square" rtlCol="0">
            <a:spAutoFit/>
          </a:bodyPr>
          <a:lstStyle/>
          <a:p>
            <a:r>
              <a:rPr lang="en-GB" sz="1200" dirty="0"/>
              <a:t>Childes ten points of a civilisation focused on ancient Chinas Shang dynasty  </a:t>
            </a:r>
          </a:p>
          <a:p>
            <a:r>
              <a:rPr lang="en-GB" sz="1200" dirty="0"/>
              <a:t>By Alexander lye  (2406167)</a:t>
            </a:r>
          </a:p>
        </p:txBody>
      </p:sp>
      <p:cxnSp>
        <p:nvCxnSpPr>
          <p:cNvPr id="20" name="Straight Arrow Connector 19">
            <a:extLst>
              <a:ext uri="{FF2B5EF4-FFF2-40B4-BE49-F238E27FC236}">
                <a16:creationId xmlns:a16="http://schemas.microsoft.com/office/drawing/2014/main" id="{E4FC10A7-35E8-1350-1E35-0CB8EE5D206E}"/>
              </a:ext>
            </a:extLst>
          </p:cNvPr>
          <p:cNvCxnSpPr/>
          <p:nvPr/>
        </p:nvCxnSpPr>
        <p:spPr>
          <a:xfrm>
            <a:off x="3027324" y="1860818"/>
            <a:ext cx="445313" cy="41910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22" name="Straight Arrow Connector 21">
            <a:extLst>
              <a:ext uri="{FF2B5EF4-FFF2-40B4-BE49-F238E27FC236}">
                <a16:creationId xmlns:a16="http://schemas.microsoft.com/office/drawing/2014/main" id="{A4631BEB-9BAC-F3FA-5371-6A67B1B3D9D3}"/>
              </a:ext>
            </a:extLst>
          </p:cNvPr>
          <p:cNvCxnSpPr/>
          <p:nvPr/>
        </p:nvCxnSpPr>
        <p:spPr>
          <a:xfrm flipH="1">
            <a:off x="3009744" y="2714625"/>
            <a:ext cx="546256" cy="504825"/>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24" name="Straight Arrow Connector 23">
            <a:extLst>
              <a:ext uri="{FF2B5EF4-FFF2-40B4-BE49-F238E27FC236}">
                <a16:creationId xmlns:a16="http://schemas.microsoft.com/office/drawing/2014/main" id="{242309DE-4751-119F-C810-4F197AEED3CE}"/>
              </a:ext>
            </a:extLst>
          </p:cNvPr>
          <p:cNvCxnSpPr/>
          <p:nvPr/>
        </p:nvCxnSpPr>
        <p:spPr>
          <a:xfrm>
            <a:off x="3110687" y="3429000"/>
            <a:ext cx="445313" cy="676275"/>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26" name="Straight Arrow Connector 25">
            <a:extLst>
              <a:ext uri="{FF2B5EF4-FFF2-40B4-BE49-F238E27FC236}">
                <a16:creationId xmlns:a16="http://schemas.microsoft.com/office/drawing/2014/main" id="{B011C923-053F-73BD-90A8-C58D909D77CD}"/>
              </a:ext>
            </a:extLst>
          </p:cNvPr>
          <p:cNvCxnSpPr/>
          <p:nvPr/>
        </p:nvCxnSpPr>
        <p:spPr>
          <a:xfrm flipH="1">
            <a:off x="2819400" y="4286250"/>
            <a:ext cx="736600" cy="657225"/>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28" name="Straight Arrow Connector 27">
            <a:extLst>
              <a:ext uri="{FF2B5EF4-FFF2-40B4-BE49-F238E27FC236}">
                <a16:creationId xmlns:a16="http://schemas.microsoft.com/office/drawing/2014/main" id="{6638D5A1-A592-9028-4967-88EA7CA5CD07}"/>
              </a:ext>
            </a:extLst>
          </p:cNvPr>
          <p:cNvCxnSpPr/>
          <p:nvPr/>
        </p:nvCxnSpPr>
        <p:spPr>
          <a:xfrm>
            <a:off x="3009744" y="5124450"/>
            <a:ext cx="710086" cy="97155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30" name="Straight Arrow Connector 29">
            <a:extLst>
              <a:ext uri="{FF2B5EF4-FFF2-40B4-BE49-F238E27FC236}">
                <a16:creationId xmlns:a16="http://schemas.microsoft.com/office/drawing/2014/main" id="{D29D4F43-E88A-4A53-26DA-6CEC0069294A}"/>
              </a:ext>
            </a:extLst>
          </p:cNvPr>
          <p:cNvCxnSpPr/>
          <p:nvPr/>
        </p:nvCxnSpPr>
        <p:spPr>
          <a:xfrm flipH="1">
            <a:off x="2819400" y="6172200"/>
            <a:ext cx="736600" cy="60960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32" name="Straight Arrow Connector 31">
            <a:extLst>
              <a:ext uri="{FF2B5EF4-FFF2-40B4-BE49-F238E27FC236}">
                <a16:creationId xmlns:a16="http://schemas.microsoft.com/office/drawing/2014/main" id="{6FD8645C-ED3A-CED2-C7D3-5598DC8A8DF2}"/>
              </a:ext>
            </a:extLst>
          </p:cNvPr>
          <p:cNvCxnSpPr/>
          <p:nvPr/>
        </p:nvCxnSpPr>
        <p:spPr>
          <a:xfrm>
            <a:off x="2927829" y="7060913"/>
            <a:ext cx="710086" cy="100965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34" name="Straight Arrow Connector 33">
            <a:extLst>
              <a:ext uri="{FF2B5EF4-FFF2-40B4-BE49-F238E27FC236}">
                <a16:creationId xmlns:a16="http://schemas.microsoft.com/office/drawing/2014/main" id="{6A1E0DF8-37D1-B245-7165-CF372C1D8F00}"/>
              </a:ext>
            </a:extLst>
          </p:cNvPr>
          <p:cNvCxnSpPr/>
          <p:nvPr/>
        </p:nvCxnSpPr>
        <p:spPr>
          <a:xfrm flipH="1">
            <a:off x="2670097" y="8270352"/>
            <a:ext cx="844472" cy="47625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36" name="Straight Arrow Connector 35">
            <a:extLst>
              <a:ext uri="{FF2B5EF4-FFF2-40B4-BE49-F238E27FC236}">
                <a16:creationId xmlns:a16="http://schemas.microsoft.com/office/drawing/2014/main" id="{4CA6EC55-22AD-C03A-49A9-F83CE4655A13}"/>
              </a:ext>
            </a:extLst>
          </p:cNvPr>
          <p:cNvCxnSpPr/>
          <p:nvPr/>
        </p:nvCxnSpPr>
        <p:spPr>
          <a:xfrm>
            <a:off x="2860636" y="9347688"/>
            <a:ext cx="736600" cy="714375"/>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37" name="TextBox 36">
            <a:extLst>
              <a:ext uri="{FF2B5EF4-FFF2-40B4-BE49-F238E27FC236}">
                <a16:creationId xmlns:a16="http://schemas.microsoft.com/office/drawing/2014/main" id="{D3265661-DAA5-DC09-FE12-2BF62F38D1D7}"/>
              </a:ext>
            </a:extLst>
          </p:cNvPr>
          <p:cNvSpPr txBox="1"/>
          <p:nvPr/>
        </p:nvSpPr>
        <p:spPr>
          <a:xfrm>
            <a:off x="12293" y="11357564"/>
            <a:ext cx="6833413" cy="800219"/>
          </a:xfrm>
          <a:prstGeom prst="rect">
            <a:avLst/>
          </a:prstGeom>
          <a:noFill/>
        </p:spPr>
        <p:txBody>
          <a:bodyPr wrap="square" rtlCol="0">
            <a:spAutoFit/>
          </a:bodyPr>
          <a:lstStyle/>
          <a:p>
            <a:r>
              <a:rPr lang="en-GB" sz="1000" i="1" dirty="0"/>
              <a:t>Bibliography </a:t>
            </a:r>
          </a:p>
          <a:p>
            <a:r>
              <a:rPr lang="en-GB" sz="600" i="1" dirty="0"/>
              <a:t>Articles from journals</a:t>
            </a:r>
            <a:r>
              <a:rPr lang="en-GB" sz="600" dirty="0"/>
              <a:t> (no date). Available at:</a:t>
            </a:r>
          </a:p>
          <a:p>
            <a:r>
              <a:rPr lang="en-GB" sz="600" dirty="0"/>
              <a:t> </a:t>
            </a:r>
            <a:r>
              <a:rPr lang="en-GB" sz="600" dirty="0">
                <a:hlinkClick r:id="rId4"/>
              </a:rPr>
              <a:t>https://www.sociostudies.org/journal/articles/140526/</a:t>
            </a:r>
            <a:r>
              <a:rPr lang="en-GB" sz="600" dirty="0"/>
              <a:t> (Accessed: 17 December 2025).</a:t>
            </a:r>
          </a:p>
          <a:p>
            <a:r>
              <a:rPr lang="en-GB" sz="600" i="1" dirty="0"/>
              <a:t>History of China - The first historical dynasty: the Shang | Britannica</a:t>
            </a:r>
            <a:r>
              <a:rPr lang="en-GB" sz="600" dirty="0"/>
              <a:t> (2025). Available at: </a:t>
            </a:r>
            <a:r>
              <a:rPr lang="en-GB" sz="600" dirty="0">
                <a:hlinkClick r:id="rId5"/>
              </a:rPr>
              <a:t>https://www.britannica.com/topic/history-of-China/The-first-historical-dynasty-the-Shang</a:t>
            </a:r>
            <a:r>
              <a:rPr lang="en-GB" sz="600" dirty="0"/>
              <a:t> (Accessed: 16 December 2025).</a:t>
            </a:r>
          </a:p>
          <a:p>
            <a:r>
              <a:rPr lang="en-GB" sz="600" dirty="0"/>
              <a:t>Lincoln, T. (2021) </a:t>
            </a:r>
            <a:r>
              <a:rPr lang="en-GB" sz="600" i="1" dirty="0"/>
              <a:t>An Urban History of China</a:t>
            </a:r>
            <a:r>
              <a:rPr lang="en-GB" sz="600" dirty="0"/>
              <a:t>. Cambridge University Press.</a:t>
            </a:r>
          </a:p>
          <a:p>
            <a:r>
              <a:rPr lang="en-GB" sz="600" dirty="0" err="1"/>
              <a:t>Xinwei</a:t>
            </a:r>
            <a:r>
              <a:rPr lang="en-GB" sz="600" dirty="0"/>
              <a:t>, L. (2013) ‘The Later Neolithic Period in the Central Yellow River Valley Area, c.4000–3000 BC’, in </a:t>
            </a:r>
            <a:r>
              <a:rPr lang="en-GB" sz="600" i="1" dirty="0"/>
              <a:t>A Companion to Chinese Archaeology</a:t>
            </a:r>
            <a:r>
              <a:rPr lang="en-GB" sz="600" dirty="0"/>
              <a:t>. John Wiley &amp; Sons, Ltd, pp. 213–235. Available at: </a:t>
            </a:r>
            <a:r>
              <a:rPr lang="en-GB" sz="600" dirty="0">
                <a:hlinkClick r:id="rId6"/>
              </a:rPr>
              <a:t>https://doi.org/10.1002/9781118325698.ch11</a:t>
            </a:r>
            <a:r>
              <a:rPr lang="en-GB" sz="600" dirty="0"/>
              <a:t>.</a:t>
            </a:r>
            <a:endParaRPr lang="en-GB" sz="600" dirty="0">
              <a:effectLst/>
            </a:endParaRPr>
          </a:p>
        </p:txBody>
      </p:sp>
    </p:spTree>
    <p:extLst>
      <p:ext uri="{BB962C8B-B14F-4D97-AF65-F5344CB8AC3E}">
        <p14:creationId xmlns:p14="http://schemas.microsoft.com/office/powerpoint/2010/main" val="2516131159"/>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329d201745d1a0716af7366459d955ff">
  <xsd:schema xmlns:xsd="http://www.w3.org/2001/XMLSchema" xmlns:xs="http://www.w3.org/2001/XMLSchema" xmlns:p="http://schemas.microsoft.com/office/2006/metadata/properties" xmlns:ns3="0085e1a2-9cbf-4b92-866b-21f3c89040b6" targetNamespace="http://schemas.microsoft.com/office/2006/metadata/properties" ma:root="true" ma:fieldsID="fa014f86007c866de166d0a60df68c65"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Props1.xml><?xml version="1.0" encoding="utf-8"?>
<ds:datastoreItem xmlns:ds="http://schemas.openxmlformats.org/officeDocument/2006/customXml" ds:itemID="{9786AFA1-36A6-4A1D-B54E-A36270E2946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AC50C30-645F-4F39-81DC-228C3BEB0170}">
  <ds:schemaRefs>
    <ds:schemaRef ds:uri="http://schemas.microsoft.com/sharepoint/v3/contenttype/forms"/>
  </ds:schemaRefs>
</ds:datastoreItem>
</file>

<file path=customXml/itemProps3.xml><?xml version="1.0" encoding="utf-8"?>
<ds:datastoreItem xmlns:ds="http://schemas.openxmlformats.org/officeDocument/2006/customXml" ds:itemID="{26A6C506-7E8F-4C56-8C5F-0FEB4DCE8702}">
  <ds:schemaRefs>
    <ds:schemaRef ds:uri="0085e1a2-9cbf-4b92-866b-21f3c89040b6"/>
    <ds:schemaRef ds:uri="http://schemas.microsoft.com/office/2006/documentManagement/types"/>
    <ds:schemaRef ds:uri="http://purl.org/dc/dcmitype/"/>
    <ds:schemaRef ds:uri="http://schemas.microsoft.com/office/2006/metadata/properties"/>
    <ds:schemaRef ds:uri="http://www.w3.org/XML/1998/namespace"/>
    <ds:schemaRef ds:uri="http://purl.org/dc/elements/1.1/"/>
    <ds:schemaRef ds:uri="http://schemas.microsoft.com/office/infopath/2007/PartnerControls"/>
    <ds:schemaRef ds:uri="http://schemas.openxmlformats.org/package/2006/metadata/core-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Retrospect</Template>
  <TotalTime>3346</TotalTime>
  <Words>559</Words>
  <Application>Microsoft Office PowerPoint</Application>
  <PresentationFormat>Widescreen</PresentationFormat>
  <Paragraphs>29</Paragraphs>
  <Slides>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Calibri</vt:lpstr>
      <vt:lpstr>Calibri Light</vt:lpstr>
      <vt:lpstr>Retrospect</vt:lpstr>
      <vt:lpstr>What makes a civilisation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Alex Lye (2406167)</dc:creator>
  <cp:lastModifiedBy>Alex Lye (2406167)</cp:lastModifiedBy>
  <cp:revision>14</cp:revision>
  <dcterms:created xsi:type="dcterms:W3CDTF">2025-12-08T12:18:27Z</dcterms:created>
  <dcterms:modified xsi:type="dcterms:W3CDTF">2025-12-19T23:19:55Z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