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620"/>
    <p:restoredTop sz="94660"/>
  </p:normalViewPr>
  <p:slideViewPr>
    <p:cSldViewPr snapToGrid="0">
      <p:cViewPr varScale="1">
        <p:scale>
          <a:sx n="81" d="100"/>
          <a:sy n="81" d="100"/>
        </p:scale>
        <p:origin x="84" y="56"/>
      </p:cViewPr>
      <p:guideLst/>
    </p:cSldViewPr>
  </p:slideViewPr>
  <p:notesTextViewPr>
    <p:cViewPr>
      <p:scale>
        <a:sx n="1" d="1"/>
        <a:sy n="1" d="1"/>
      </p:scale>
      <p:origin x="0" y="0"/>
    </p:cViewPr>
  </p:notesTextViewPr>
  <p:notesViewPr>
    <p:cSldViewPr snapToGrid="0">
      <p:cViewPr varScale="1">
        <p:scale>
          <a:sx n="65" d="100"/>
          <a:sy n="65" d="100"/>
        </p:scale>
        <p:origin x="2392" y="4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0303E2-12B3-4CA1-B05C-A3AC39F97FCC}"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GB"/>
        </a:p>
      </dgm:t>
    </dgm:pt>
    <dgm:pt modelId="{464CCD79-7351-46EC-94CE-BEB7E3A891C4}">
      <dgm:prSet phldrT="[Text]"/>
      <dgm:spPr/>
      <dgm:t>
        <a:bodyPr/>
        <a:lstStyle/>
        <a:p>
          <a:r>
            <a:rPr lang="en-GB"/>
            <a:t>Social Identity</a:t>
          </a:r>
        </a:p>
      </dgm:t>
    </dgm:pt>
    <dgm:pt modelId="{E6EE145F-37E8-4617-AA06-3A2452E9A076}" type="parTrans" cxnId="{4EEB673F-C05E-4750-B86C-E0FA7FDAF25A}">
      <dgm:prSet/>
      <dgm:spPr/>
      <dgm:t>
        <a:bodyPr/>
        <a:lstStyle/>
        <a:p>
          <a:endParaRPr lang="en-GB"/>
        </a:p>
      </dgm:t>
    </dgm:pt>
    <dgm:pt modelId="{1772DD75-AB64-4495-B6B8-9C08E9AFFD26}" type="sibTrans" cxnId="{4EEB673F-C05E-4750-B86C-E0FA7FDAF25A}">
      <dgm:prSet/>
      <dgm:spPr/>
      <dgm:t>
        <a:bodyPr/>
        <a:lstStyle/>
        <a:p>
          <a:endParaRPr lang="en-GB"/>
        </a:p>
      </dgm:t>
    </dgm:pt>
    <dgm:pt modelId="{472655F7-BF16-4778-9E22-550C27916655}">
      <dgm:prSet phldrT="[Text]"/>
      <dgm:spPr/>
      <dgm:t>
        <a:bodyPr/>
        <a:lstStyle/>
        <a:p>
          <a:r>
            <a:rPr lang="en-GB"/>
            <a:t>Class</a:t>
          </a:r>
        </a:p>
      </dgm:t>
    </dgm:pt>
    <dgm:pt modelId="{F6B40AE8-A703-439B-A107-1A286FC5056F}" type="parTrans" cxnId="{B6E890A3-400D-4A8B-AEBB-9B0A1132B9D0}">
      <dgm:prSet/>
      <dgm:spPr/>
      <dgm:t>
        <a:bodyPr/>
        <a:lstStyle/>
        <a:p>
          <a:endParaRPr lang="en-GB"/>
        </a:p>
      </dgm:t>
    </dgm:pt>
    <dgm:pt modelId="{80E3F534-5527-490D-B8F6-4E9877EBF725}" type="sibTrans" cxnId="{B6E890A3-400D-4A8B-AEBB-9B0A1132B9D0}">
      <dgm:prSet/>
      <dgm:spPr/>
      <dgm:t>
        <a:bodyPr/>
        <a:lstStyle/>
        <a:p>
          <a:endParaRPr lang="en-GB"/>
        </a:p>
      </dgm:t>
    </dgm:pt>
    <dgm:pt modelId="{9C694AA7-CA7D-4607-AEA7-F21DE78394CC}">
      <dgm:prSet phldrT="[Text]"/>
      <dgm:spPr/>
      <dgm:t>
        <a:bodyPr/>
        <a:lstStyle/>
        <a:p>
          <a:r>
            <a:rPr lang="en-GB"/>
            <a:t>Race</a:t>
          </a:r>
        </a:p>
      </dgm:t>
    </dgm:pt>
    <dgm:pt modelId="{81FC3EB9-1E94-41D4-8782-6B61028F58E3}" type="parTrans" cxnId="{58A0210D-B5AE-4367-B539-3E1DC66321E7}">
      <dgm:prSet/>
      <dgm:spPr/>
      <dgm:t>
        <a:bodyPr/>
        <a:lstStyle/>
        <a:p>
          <a:endParaRPr lang="en-GB"/>
        </a:p>
      </dgm:t>
    </dgm:pt>
    <dgm:pt modelId="{E71205AC-ED6E-4DE0-9F19-F9291D124B5B}" type="sibTrans" cxnId="{58A0210D-B5AE-4367-B539-3E1DC66321E7}">
      <dgm:prSet/>
      <dgm:spPr/>
      <dgm:t>
        <a:bodyPr/>
        <a:lstStyle/>
        <a:p>
          <a:endParaRPr lang="en-GB"/>
        </a:p>
      </dgm:t>
    </dgm:pt>
    <dgm:pt modelId="{71F069F7-98A0-4569-9313-36C0652B42AD}">
      <dgm:prSet phldrT="[Text]"/>
      <dgm:spPr/>
      <dgm:t>
        <a:bodyPr/>
        <a:lstStyle/>
        <a:p>
          <a:r>
            <a:rPr lang="en-GB"/>
            <a:t>Sex</a:t>
          </a:r>
        </a:p>
      </dgm:t>
    </dgm:pt>
    <dgm:pt modelId="{9FEC7BC1-4C87-41D3-ABEF-F9C50CA84C42}" type="parTrans" cxnId="{0F799C39-AF0B-441A-859F-1209E750914C}">
      <dgm:prSet/>
      <dgm:spPr/>
      <dgm:t>
        <a:bodyPr/>
        <a:lstStyle/>
        <a:p>
          <a:endParaRPr lang="en-GB"/>
        </a:p>
      </dgm:t>
    </dgm:pt>
    <dgm:pt modelId="{C693593A-3296-489E-B3A6-FD89CA286F9A}" type="sibTrans" cxnId="{0F799C39-AF0B-441A-859F-1209E750914C}">
      <dgm:prSet/>
      <dgm:spPr/>
      <dgm:t>
        <a:bodyPr/>
        <a:lstStyle/>
        <a:p>
          <a:endParaRPr lang="en-GB"/>
        </a:p>
      </dgm:t>
    </dgm:pt>
    <dgm:pt modelId="{4FB593EE-62DE-4B10-8AFC-ECDDF567D979}">
      <dgm:prSet phldrT="[Text]"/>
      <dgm:spPr/>
      <dgm:t>
        <a:bodyPr/>
        <a:lstStyle/>
        <a:p>
          <a:r>
            <a:rPr lang="en-GB"/>
            <a:t>Gender</a:t>
          </a:r>
        </a:p>
      </dgm:t>
    </dgm:pt>
    <dgm:pt modelId="{17551B83-8642-4C81-997C-E2F0FB226990}" type="parTrans" cxnId="{5A72C5D2-A178-4274-9E4D-B3453AA221F8}">
      <dgm:prSet/>
      <dgm:spPr/>
      <dgm:t>
        <a:bodyPr/>
        <a:lstStyle/>
        <a:p>
          <a:endParaRPr lang="en-GB"/>
        </a:p>
      </dgm:t>
    </dgm:pt>
    <dgm:pt modelId="{DE5D2AAE-DCD9-49E9-A7EE-2C73E51AA89B}" type="sibTrans" cxnId="{5A72C5D2-A178-4274-9E4D-B3453AA221F8}">
      <dgm:prSet/>
      <dgm:spPr/>
      <dgm:t>
        <a:bodyPr/>
        <a:lstStyle/>
        <a:p>
          <a:endParaRPr lang="en-GB"/>
        </a:p>
      </dgm:t>
    </dgm:pt>
    <dgm:pt modelId="{A59AD92D-3E28-424B-85C1-E5942942EA1C}" type="pres">
      <dgm:prSet presAssocID="{B40303E2-12B3-4CA1-B05C-A3AC39F97FCC}" presName="Name0" presStyleCnt="0">
        <dgm:presLayoutVars>
          <dgm:chMax val="1"/>
          <dgm:dir/>
          <dgm:animLvl val="ctr"/>
          <dgm:resizeHandles val="exact"/>
        </dgm:presLayoutVars>
      </dgm:prSet>
      <dgm:spPr/>
    </dgm:pt>
    <dgm:pt modelId="{74E882A2-C402-4BCB-AD5E-CB6F6674DEC8}" type="pres">
      <dgm:prSet presAssocID="{464CCD79-7351-46EC-94CE-BEB7E3A891C4}" presName="centerShape" presStyleLbl="node0" presStyleIdx="0" presStyleCnt="1"/>
      <dgm:spPr/>
    </dgm:pt>
    <dgm:pt modelId="{FCEB0FF0-AD82-4097-AB2F-1E261D2605DC}" type="pres">
      <dgm:prSet presAssocID="{472655F7-BF16-4778-9E22-550C27916655}" presName="node" presStyleLbl="node1" presStyleIdx="0" presStyleCnt="4">
        <dgm:presLayoutVars>
          <dgm:bulletEnabled val="1"/>
        </dgm:presLayoutVars>
      </dgm:prSet>
      <dgm:spPr/>
    </dgm:pt>
    <dgm:pt modelId="{EF839D82-B6BA-4AD7-972D-98C9E5D47D58}" type="pres">
      <dgm:prSet presAssocID="{472655F7-BF16-4778-9E22-550C27916655}" presName="dummy" presStyleCnt="0"/>
      <dgm:spPr/>
    </dgm:pt>
    <dgm:pt modelId="{1412E2B6-0F8B-43A4-B43F-41B6F2CC8606}" type="pres">
      <dgm:prSet presAssocID="{80E3F534-5527-490D-B8F6-4E9877EBF725}" presName="sibTrans" presStyleLbl="sibTrans2D1" presStyleIdx="0" presStyleCnt="4"/>
      <dgm:spPr/>
    </dgm:pt>
    <dgm:pt modelId="{FE8CF985-AEBC-4779-B943-EBA832AC4098}" type="pres">
      <dgm:prSet presAssocID="{9C694AA7-CA7D-4607-AEA7-F21DE78394CC}" presName="node" presStyleLbl="node1" presStyleIdx="1" presStyleCnt="4">
        <dgm:presLayoutVars>
          <dgm:bulletEnabled val="1"/>
        </dgm:presLayoutVars>
      </dgm:prSet>
      <dgm:spPr/>
    </dgm:pt>
    <dgm:pt modelId="{33B20D89-3740-468E-868E-F6CA75AD3CFF}" type="pres">
      <dgm:prSet presAssocID="{9C694AA7-CA7D-4607-AEA7-F21DE78394CC}" presName="dummy" presStyleCnt="0"/>
      <dgm:spPr/>
    </dgm:pt>
    <dgm:pt modelId="{D056DB45-E4B8-472B-90B1-F301E33CCD35}" type="pres">
      <dgm:prSet presAssocID="{E71205AC-ED6E-4DE0-9F19-F9291D124B5B}" presName="sibTrans" presStyleLbl="sibTrans2D1" presStyleIdx="1" presStyleCnt="4"/>
      <dgm:spPr/>
    </dgm:pt>
    <dgm:pt modelId="{47541CBE-54FD-4094-89FC-3EE4E66A2D44}" type="pres">
      <dgm:prSet presAssocID="{71F069F7-98A0-4569-9313-36C0652B42AD}" presName="node" presStyleLbl="node1" presStyleIdx="2" presStyleCnt="4">
        <dgm:presLayoutVars>
          <dgm:bulletEnabled val="1"/>
        </dgm:presLayoutVars>
      </dgm:prSet>
      <dgm:spPr/>
    </dgm:pt>
    <dgm:pt modelId="{5138DCDF-612C-424E-B198-6E386AA01836}" type="pres">
      <dgm:prSet presAssocID="{71F069F7-98A0-4569-9313-36C0652B42AD}" presName="dummy" presStyleCnt="0"/>
      <dgm:spPr/>
    </dgm:pt>
    <dgm:pt modelId="{24B3D44D-5D71-499E-AAE8-8C0F086B1F68}" type="pres">
      <dgm:prSet presAssocID="{C693593A-3296-489E-B3A6-FD89CA286F9A}" presName="sibTrans" presStyleLbl="sibTrans2D1" presStyleIdx="2" presStyleCnt="4"/>
      <dgm:spPr/>
    </dgm:pt>
    <dgm:pt modelId="{04FA8457-525C-4811-8162-E75E6D512AEE}" type="pres">
      <dgm:prSet presAssocID="{4FB593EE-62DE-4B10-8AFC-ECDDF567D979}" presName="node" presStyleLbl="node1" presStyleIdx="3" presStyleCnt="4">
        <dgm:presLayoutVars>
          <dgm:bulletEnabled val="1"/>
        </dgm:presLayoutVars>
      </dgm:prSet>
      <dgm:spPr/>
    </dgm:pt>
    <dgm:pt modelId="{B3510561-B548-471E-A629-9687D404F9AA}" type="pres">
      <dgm:prSet presAssocID="{4FB593EE-62DE-4B10-8AFC-ECDDF567D979}" presName="dummy" presStyleCnt="0"/>
      <dgm:spPr/>
    </dgm:pt>
    <dgm:pt modelId="{3A2275E4-73DE-4B22-81FE-61911F1FC4F6}" type="pres">
      <dgm:prSet presAssocID="{DE5D2AAE-DCD9-49E9-A7EE-2C73E51AA89B}" presName="sibTrans" presStyleLbl="sibTrans2D1" presStyleIdx="3" presStyleCnt="4"/>
      <dgm:spPr/>
    </dgm:pt>
  </dgm:ptLst>
  <dgm:cxnLst>
    <dgm:cxn modelId="{CF1AF407-B3F2-4D21-9703-4B192C921ABE}" type="presOf" srcId="{E71205AC-ED6E-4DE0-9F19-F9291D124B5B}" destId="{D056DB45-E4B8-472B-90B1-F301E33CCD35}" srcOrd="0" destOrd="0" presId="urn:microsoft.com/office/officeart/2005/8/layout/radial6"/>
    <dgm:cxn modelId="{58A0210D-B5AE-4367-B539-3E1DC66321E7}" srcId="{464CCD79-7351-46EC-94CE-BEB7E3A891C4}" destId="{9C694AA7-CA7D-4607-AEA7-F21DE78394CC}" srcOrd="1" destOrd="0" parTransId="{81FC3EB9-1E94-41D4-8782-6B61028F58E3}" sibTransId="{E71205AC-ED6E-4DE0-9F19-F9291D124B5B}"/>
    <dgm:cxn modelId="{91DF6232-0B0A-40BC-8C66-309ECA74DCA9}" type="presOf" srcId="{4FB593EE-62DE-4B10-8AFC-ECDDF567D979}" destId="{04FA8457-525C-4811-8162-E75E6D512AEE}" srcOrd="0" destOrd="0" presId="urn:microsoft.com/office/officeart/2005/8/layout/radial6"/>
    <dgm:cxn modelId="{0F799C39-AF0B-441A-859F-1209E750914C}" srcId="{464CCD79-7351-46EC-94CE-BEB7E3A891C4}" destId="{71F069F7-98A0-4569-9313-36C0652B42AD}" srcOrd="2" destOrd="0" parTransId="{9FEC7BC1-4C87-41D3-ABEF-F9C50CA84C42}" sibTransId="{C693593A-3296-489E-B3A6-FD89CA286F9A}"/>
    <dgm:cxn modelId="{4EEB673F-C05E-4750-B86C-E0FA7FDAF25A}" srcId="{B40303E2-12B3-4CA1-B05C-A3AC39F97FCC}" destId="{464CCD79-7351-46EC-94CE-BEB7E3A891C4}" srcOrd="0" destOrd="0" parTransId="{E6EE145F-37E8-4617-AA06-3A2452E9A076}" sibTransId="{1772DD75-AB64-4495-B6B8-9C08E9AFFD26}"/>
    <dgm:cxn modelId="{6E2B6E6B-C938-4DBE-8F4C-05ACA80C1230}" type="presOf" srcId="{9C694AA7-CA7D-4607-AEA7-F21DE78394CC}" destId="{FE8CF985-AEBC-4779-B943-EBA832AC4098}" srcOrd="0" destOrd="0" presId="urn:microsoft.com/office/officeart/2005/8/layout/radial6"/>
    <dgm:cxn modelId="{E5B5186C-42D6-4C18-908E-62C67585E6B8}" type="presOf" srcId="{472655F7-BF16-4778-9E22-550C27916655}" destId="{FCEB0FF0-AD82-4097-AB2F-1E261D2605DC}" srcOrd="0" destOrd="0" presId="urn:microsoft.com/office/officeart/2005/8/layout/radial6"/>
    <dgm:cxn modelId="{5DE1D97A-1AA7-4199-BB36-B9CB920EB749}" type="presOf" srcId="{80E3F534-5527-490D-B8F6-4E9877EBF725}" destId="{1412E2B6-0F8B-43A4-B43F-41B6F2CC8606}" srcOrd="0" destOrd="0" presId="urn:microsoft.com/office/officeart/2005/8/layout/radial6"/>
    <dgm:cxn modelId="{6B6E139A-A216-49EF-8684-210A796E66C4}" type="presOf" srcId="{B40303E2-12B3-4CA1-B05C-A3AC39F97FCC}" destId="{A59AD92D-3E28-424B-85C1-E5942942EA1C}" srcOrd="0" destOrd="0" presId="urn:microsoft.com/office/officeart/2005/8/layout/radial6"/>
    <dgm:cxn modelId="{B6E890A3-400D-4A8B-AEBB-9B0A1132B9D0}" srcId="{464CCD79-7351-46EC-94CE-BEB7E3A891C4}" destId="{472655F7-BF16-4778-9E22-550C27916655}" srcOrd="0" destOrd="0" parTransId="{F6B40AE8-A703-439B-A107-1A286FC5056F}" sibTransId="{80E3F534-5527-490D-B8F6-4E9877EBF725}"/>
    <dgm:cxn modelId="{76532BAA-FBDE-437A-9AAB-75D1F73B3986}" type="presOf" srcId="{464CCD79-7351-46EC-94CE-BEB7E3A891C4}" destId="{74E882A2-C402-4BCB-AD5E-CB6F6674DEC8}" srcOrd="0" destOrd="0" presId="urn:microsoft.com/office/officeart/2005/8/layout/radial6"/>
    <dgm:cxn modelId="{11A22CB2-3FD4-468E-BD14-BB4247398B80}" type="presOf" srcId="{71F069F7-98A0-4569-9313-36C0652B42AD}" destId="{47541CBE-54FD-4094-89FC-3EE4E66A2D44}" srcOrd="0" destOrd="0" presId="urn:microsoft.com/office/officeart/2005/8/layout/radial6"/>
    <dgm:cxn modelId="{8ECFB0BC-07ED-4839-AD7F-9F8C23BC7737}" type="presOf" srcId="{DE5D2AAE-DCD9-49E9-A7EE-2C73E51AA89B}" destId="{3A2275E4-73DE-4B22-81FE-61911F1FC4F6}" srcOrd="0" destOrd="0" presId="urn:microsoft.com/office/officeart/2005/8/layout/radial6"/>
    <dgm:cxn modelId="{5A72C5D2-A178-4274-9E4D-B3453AA221F8}" srcId="{464CCD79-7351-46EC-94CE-BEB7E3A891C4}" destId="{4FB593EE-62DE-4B10-8AFC-ECDDF567D979}" srcOrd="3" destOrd="0" parTransId="{17551B83-8642-4C81-997C-E2F0FB226990}" sibTransId="{DE5D2AAE-DCD9-49E9-A7EE-2C73E51AA89B}"/>
    <dgm:cxn modelId="{E34EFFDD-EC61-4F96-B09E-B68E17C680C4}" type="presOf" srcId="{C693593A-3296-489E-B3A6-FD89CA286F9A}" destId="{24B3D44D-5D71-499E-AAE8-8C0F086B1F68}" srcOrd="0" destOrd="0" presId="urn:microsoft.com/office/officeart/2005/8/layout/radial6"/>
    <dgm:cxn modelId="{4E4B2E78-6CE1-4FDF-83CE-81D62FD32A76}" type="presParOf" srcId="{A59AD92D-3E28-424B-85C1-E5942942EA1C}" destId="{74E882A2-C402-4BCB-AD5E-CB6F6674DEC8}" srcOrd="0" destOrd="0" presId="urn:microsoft.com/office/officeart/2005/8/layout/radial6"/>
    <dgm:cxn modelId="{F4D3A73E-D9EB-4771-AB9B-0B6CDD0CADFF}" type="presParOf" srcId="{A59AD92D-3E28-424B-85C1-E5942942EA1C}" destId="{FCEB0FF0-AD82-4097-AB2F-1E261D2605DC}" srcOrd="1" destOrd="0" presId="urn:microsoft.com/office/officeart/2005/8/layout/radial6"/>
    <dgm:cxn modelId="{F935BF79-DFA3-4FD8-B57E-0240C391C21F}" type="presParOf" srcId="{A59AD92D-3E28-424B-85C1-E5942942EA1C}" destId="{EF839D82-B6BA-4AD7-972D-98C9E5D47D58}" srcOrd="2" destOrd="0" presId="urn:microsoft.com/office/officeart/2005/8/layout/radial6"/>
    <dgm:cxn modelId="{49E12447-6CE3-45A8-B21B-3E4ACF7B6179}" type="presParOf" srcId="{A59AD92D-3E28-424B-85C1-E5942942EA1C}" destId="{1412E2B6-0F8B-43A4-B43F-41B6F2CC8606}" srcOrd="3" destOrd="0" presId="urn:microsoft.com/office/officeart/2005/8/layout/radial6"/>
    <dgm:cxn modelId="{75A1BDE5-F47F-4C71-811C-F789BAD026E4}" type="presParOf" srcId="{A59AD92D-3E28-424B-85C1-E5942942EA1C}" destId="{FE8CF985-AEBC-4779-B943-EBA832AC4098}" srcOrd="4" destOrd="0" presId="urn:microsoft.com/office/officeart/2005/8/layout/radial6"/>
    <dgm:cxn modelId="{E8FFFC36-E74C-4CF6-9B94-E770CCA3CC9F}" type="presParOf" srcId="{A59AD92D-3E28-424B-85C1-E5942942EA1C}" destId="{33B20D89-3740-468E-868E-F6CA75AD3CFF}" srcOrd="5" destOrd="0" presId="urn:microsoft.com/office/officeart/2005/8/layout/radial6"/>
    <dgm:cxn modelId="{B83319E9-78BF-4364-A181-3A48A0C32657}" type="presParOf" srcId="{A59AD92D-3E28-424B-85C1-E5942942EA1C}" destId="{D056DB45-E4B8-472B-90B1-F301E33CCD35}" srcOrd="6" destOrd="0" presId="urn:microsoft.com/office/officeart/2005/8/layout/radial6"/>
    <dgm:cxn modelId="{926D12BA-7F38-41CA-9B3C-AE70E3CC1FAB}" type="presParOf" srcId="{A59AD92D-3E28-424B-85C1-E5942942EA1C}" destId="{47541CBE-54FD-4094-89FC-3EE4E66A2D44}" srcOrd="7" destOrd="0" presId="urn:microsoft.com/office/officeart/2005/8/layout/radial6"/>
    <dgm:cxn modelId="{4A9F7131-21E5-4E7B-A44D-C259A870AF89}" type="presParOf" srcId="{A59AD92D-3E28-424B-85C1-E5942942EA1C}" destId="{5138DCDF-612C-424E-B198-6E386AA01836}" srcOrd="8" destOrd="0" presId="urn:microsoft.com/office/officeart/2005/8/layout/radial6"/>
    <dgm:cxn modelId="{08D3F552-64B0-47EC-8AFB-3B755C4C26A2}" type="presParOf" srcId="{A59AD92D-3E28-424B-85C1-E5942942EA1C}" destId="{24B3D44D-5D71-499E-AAE8-8C0F086B1F68}" srcOrd="9" destOrd="0" presId="urn:microsoft.com/office/officeart/2005/8/layout/radial6"/>
    <dgm:cxn modelId="{0F6E50F1-8524-41F9-AE61-CCB53696CE8E}" type="presParOf" srcId="{A59AD92D-3E28-424B-85C1-E5942942EA1C}" destId="{04FA8457-525C-4811-8162-E75E6D512AEE}" srcOrd="10" destOrd="0" presId="urn:microsoft.com/office/officeart/2005/8/layout/radial6"/>
    <dgm:cxn modelId="{0FF40708-8084-4FC4-BB8F-2684D8F84850}" type="presParOf" srcId="{A59AD92D-3E28-424B-85C1-E5942942EA1C}" destId="{B3510561-B548-471E-A629-9687D404F9AA}" srcOrd="11" destOrd="0" presId="urn:microsoft.com/office/officeart/2005/8/layout/radial6"/>
    <dgm:cxn modelId="{2945DE83-529F-468B-81F4-DE253108385D}" type="presParOf" srcId="{A59AD92D-3E28-424B-85C1-E5942942EA1C}" destId="{3A2275E4-73DE-4B22-81FE-61911F1FC4F6}"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275E4-73DE-4B22-81FE-61911F1FC4F6}">
      <dsp:nvSpPr>
        <dsp:cNvPr id="0" name=""/>
        <dsp:cNvSpPr/>
      </dsp:nvSpPr>
      <dsp:spPr>
        <a:xfrm>
          <a:off x="917319" y="502188"/>
          <a:ext cx="3346961" cy="3346961"/>
        </a:xfrm>
        <a:prstGeom prst="blockArc">
          <a:avLst>
            <a:gd name="adj1" fmla="val 10800000"/>
            <a:gd name="adj2" fmla="val 162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4B3D44D-5D71-499E-AAE8-8C0F086B1F68}">
      <dsp:nvSpPr>
        <dsp:cNvPr id="0" name=""/>
        <dsp:cNvSpPr/>
      </dsp:nvSpPr>
      <dsp:spPr>
        <a:xfrm>
          <a:off x="917319" y="502188"/>
          <a:ext cx="3346961" cy="3346961"/>
        </a:xfrm>
        <a:prstGeom prst="blockArc">
          <a:avLst>
            <a:gd name="adj1" fmla="val 5400000"/>
            <a:gd name="adj2" fmla="val 108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056DB45-E4B8-472B-90B1-F301E33CCD35}">
      <dsp:nvSpPr>
        <dsp:cNvPr id="0" name=""/>
        <dsp:cNvSpPr/>
      </dsp:nvSpPr>
      <dsp:spPr>
        <a:xfrm>
          <a:off x="917319" y="502188"/>
          <a:ext cx="3346961" cy="3346961"/>
        </a:xfrm>
        <a:prstGeom prst="blockArc">
          <a:avLst>
            <a:gd name="adj1" fmla="val 0"/>
            <a:gd name="adj2" fmla="val 54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412E2B6-0F8B-43A4-B43F-41B6F2CC8606}">
      <dsp:nvSpPr>
        <dsp:cNvPr id="0" name=""/>
        <dsp:cNvSpPr/>
      </dsp:nvSpPr>
      <dsp:spPr>
        <a:xfrm>
          <a:off x="917319" y="502188"/>
          <a:ext cx="3346961" cy="3346961"/>
        </a:xfrm>
        <a:prstGeom prst="blockArc">
          <a:avLst>
            <a:gd name="adj1" fmla="val 16200000"/>
            <a:gd name="adj2" fmla="val 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E882A2-C402-4BCB-AD5E-CB6F6674DEC8}">
      <dsp:nvSpPr>
        <dsp:cNvPr id="0" name=""/>
        <dsp:cNvSpPr/>
      </dsp:nvSpPr>
      <dsp:spPr>
        <a:xfrm>
          <a:off x="1820391" y="1405260"/>
          <a:ext cx="1540817" cy="154081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Social Identity</a:t>
          </a:r>
        </a:p>
      </dsp:txBody>
      <dsp:txXfrm>
        <a:off x="2046038" y="1630907"/>
        <a:ext cx="1089523" cy="1089523"/>
      </dsp:txXfrm>
    </dsp:sp>
    <dsp:sp modelId="{FCEB0FF0-AD82-4097-AB2F-1E261D2605DC}">
      <dsp:nvSpPr>
        <dsp:cNvPr id="0" name=""/>
        <dsp:cNvSpPr/>
      </dsp:nvSpPr>
      <dsp:spPr>
        <a:xfrm>
          <a:off x="2051513" y="1730"/>
          <a:ext cx="1078572" cy="10785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Class</a:t>
          </a:r>
        </a:p>
      </dsp:txBody>
      <dsp:txXfrm>
        <a:off x="2209466" y="159683"/>
        <a:ext cx="762666" cy="762666"/>
      </dsp:txXfrm>
    </dsp:sp>
    <dsp:sp modelId="{FE8CF985-AEBC-4779-B943-EBA832AC4098}">
      <dsp:nvSpPr>
        <dsp:cNvPr id="0" name=""/>
        <dsp:cNvSpPr/>
      </dsp:nvSpPr>
      <dsp:spPr>
        <a:xfrm>
          <a:off x="3686165" y="1636382"/>
          <a:ext cx="1078572" cy="10785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Race</a:t>
          </a:r>
        </a:p>
      </dsp:txBody>
      <dsp:txXfrm>
        <a:off x="3844118" y="1794335"/>
        <a:ext cx="762666" cy="762666"/>
      </dsp:txXfrm>
    </dsp:sp>
    <dsp:sp modelId="{47541CBE-54FD-4094-89FC-3EE4E66A2D44}">
      <dsp:nvSpPr>
        <dsp:cNvPr id="0" name=""/>
        <dsp:cNvSpPr/>
      </dsp:nvSpPr>
      <dsp:spPr>
        <a:xfrm>
          <a:off x="2051513" y="3271034"/>
          <a:ext cx="1078572" cy="10785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Sex</a:t>
          </a:r>
        </a:p>
      </dsp:txBody>
      <dsp:txXfrm>
        <a:off x="2209466" y="3428987"/>
        <a:ext cx="762666" cy="762666"/>
      </dsp:txXfrm>
    </dsp:sp>
    <dsp:sp modelId="{04FA8457-525C-4811-8162-E75E6D512AEE}">
      <dsp:nvSpPr>
        <dsp:cNvPr id="0" name=""/>
        <dsp:cNvSpPr/>
      </dsp:nvSpPr>
      <dsp:spPr>
        <a:xfrm>
          <a:off x="416861" y="1636382"/>
          <a:ext cx="1078572" cy="10785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Gender</a:t>
          </a:r>
        </a:p>
      </dsp:txBody>
      <dsp:txXfrm>
        <a:off x="574814" y="1794335"/>
        <a:ext cx="762666" cy="762666"/>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D05036-D7D3-4666-8256-DBC0E9B47180}" type="datetimeFigureOut">
              <a:rPr lang="en-GB" smtClean="0"/>
              <a:t>26/03/2018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A0B041-1B4A-496C-8C68-A94F2007AD79}" type="slidenum">
              <a:rPr lang="en-GB" smtClean="0"/>
              <a:t>‹#›</a:t>
            </a:fld>
            <a:endParaRPr lang="en-GB"/>
          </a:p>
        </p:txBody>
      </p:sp>
    </p:spTree>
    <p:extLst>
      <p:ext uri="{BB962C8B-B14F-4D97-AF65-F5344CB8AC3E}">
        <p14:creationId xmlns:p14="http://schemas.microsoft.com/office/powerpoint/2010/main" val="219352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DA0B041-1B4A-496C-8C68-A94F2007AD79}" type="slidenum">
              <a:rPr lang="en-GB" smtClean="0"/>
              <a:t>1</a:t>
            </a:fld>
            <a:endParaRPr lang="en-GB"/>
          </a:p>
        </p:txBody>
      </p:sp>
    </p:spTree>
    <p:extLst>
      <p:ext uri="{BB962C8B-B14F-4D97-AF65-F5344CB8AC3E}">
        <p14:creationId xmlns:p14="http://schemas.microsoft.com/office/powerpoint/2010/main" val="2114489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2</a:t>
            </a:fld>
            <a:endParaRPr lang="en-GB"/>
          </a:p>
        </p:txBody>
      </p:sp>
    </p:spTree>
    <p:extLst>
      <p:ext uri="{BB962C8B-B14F-4D97-AF65-F5344CB8AC3E}">
        <p14:creationId xmlns:p14="http://schemas.microsoft.com/office/powerpoint/2010/main" val="2401901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3</a:t>
            </a:fld>
            <a:endParaRPr lang="en-GB"/>
          </a:p>
        </p:txBody>
      </p:sp>
    </p:spTree>
    <p:extLst>
      <p:ext uri="{BB962C8B-B14F-4D97-AF65-F5344CB8AC3E}">
        <p14:creationId xmlns:p14="http://schemas.microsoft.com/office/powerpoint/2010/main" val="1258658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4</a:t>
            </a:fld>
            <a:endParaRPr lang="en-GB"/>
          </a:p>
        </p:txBody>
      </p:sp>
    </p:spTree>
    <p:extLst>
      <p:ext uri="{BB962C8B-B14F-4D97-AF65-F5344CB8AC3E}">
        <p14:creationId xmlns:p14="http://schemas.microsoft.com/office/powerpoint/2010/main" val="2911435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5</a:t>
            </a:fld>
            <a:endParaRPr lang="en-GB"/>
          </a:p>
        </p:txBody>
      </p:sp>
    </p:spTree>
    <p:extLst>
      <p:ext uri="{BB962C8B-B14F-4D97-AF65-F5344CB8AC3E}">
        <p14:creationId xmlns:p14="http://schemas.microsoft.com/office/powerpoint/2010/main" val="1272275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6</a:t>
            </a:fld>
            <a:endParaRPr lang="en-GB"/>
          </a:p>
        </p:txBody>
      </p:sp>
    </p:spTree>
    <p:extLst>
      <p:ext uri="{BB962C8B-B14F-4D97-AF65-F5344CB8AC3E}">
        <p14:creationId xmlns:p14="http://schemas.microsoft.com/office/powerpoint/2010/main" val="163137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7</a:t>
            </a:fld>
            <a:endParaRPr lang="en-GB"/>
          </a:p>
        </p:txBody>
      </p:sp>
    </p:spTree>
    <p:extLst>
      <p:ext uri="{BB962C8B-B14F-4D97-AF65-F5344CB8AC3E}">
        <p14:creationId xmlns:p14="http://schemas.microsoft.com/office/powerpoint/2010/main" val="302141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8</a:t>
            </a:fld>
            <a:endParaRPr lang="en-GB"/>
          </a:p>
        </p:txBody>
      </p:sp>
    </p:spTree>
    <p:extLst>
      <p:ext uri="{BB962C8B-B14F-4D97-AF65-F5344CB8AC3E}">
        <p14:creationId xmlns:p14="http://schemas.microsoft.com/office/powerpoint/2010/main" val="36099103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9</a:t>
            </a:fld>
            <a:endParaRPr lang="en-GB"/>
          </a:p>
        </p:txBody>
      </p:sp>
    </p:spTree>
    <p:extLst>
      <p:ext uri="{BB962C8B-B14F-4D97-AF65-F5344CB8AC3E}">
        <p14:creationId xmlns:p14="http://schemas.microsoft.com/office/powerpoint/2010/main" val="1461389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81050" y="4438650"/>
            <a:ext cx="5486400" cy="3600450"/>
          </a:xfrm>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10</a:t>
            </a:fld>
            <a:endParaRPr lang="en-GB"/>
          </a:p>
        </p:txBody>
      </p:sp>
    </p:spTree>
    <p:extLst>
      <p:ext uri="{BB962C8B-B14F-4D97-AF65-F5344CB8AC3E}">
        <p14:creationId xmlns:p14="http://schemas.microsoft.com/office/powerpoint/2010/main" val="448195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11</a:t>
            </a:fld>
            <a:endParaRPr lang="en-GB"/>
          </a:p>
        </p:txBody>
      </p:sp>
    </p:spTree>
    <p:extLst>
      <p:ext uri="{BB962C8B-B14F-4D97-AF65-F5344CB8AC3E}">
        <p14:creationId xmlns:p14="http://schemas.microsoft.com/office/powerpoint/2010/main" val="2350281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12</a:t>
            </a:fld>
            <a:endParaRPr lang="en-GB"/>
          </a:p>
        </p:txBody>
      </p:sp>
    </p:spTree>
    <p:extLst>
      <p:ext uri="{BB962C8B-B14F-4D97-AF65-F5344CB8AC3E}">
        <p14:creationId xmlns:p14="http://schemas.microsoft.com/office/powerpoint/2010/main" val="31379401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13</a:t>
            </a:fld>
            <a:endParaRPr lang="en-GB"/>
          </a:p>
        </p:txBody>
      </p:sp>
    </p:spTree>
    <p:extLst>
      <p:ext uri="{BB962C8B-B14F-4D97-AF65-F5344CB8AC3E}">
        <p14:creationId xmlns:p14="http://schemas.microsoft.com/office/powerpoint/2010/main" val="18233082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14</a:t>
            </a:fld>
            <a:endParaRPr lang="en-GB"/>
          </a:p>
        </p:txBody>
      </p:sp>
    </p:spTree>
    <p:extLst>
      <p:ext uri="{BB962C8B-B14F-4D97-AF65-F5344CB8AC3E}">
        <p14:creationId xmlns:p14="http://schemas.microsoft.com/office/powerpoint/2010/main" val="37209803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15</a:t>
            </a:fld>
            <a:endParaRPr lang="en-GB"/>
          </a:p>
        </p:txBody>
      </p:sp>
    </p:spTree>
    <p:extLst>
      <p:ext uri="{BB962C8B-B14F-4D97-AF65-F5344CB8AC3E}">
        <p14:creationId xmlns:p14="http://schemas.microsoft.com/office/powerpoint/2010/main" val="1890669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16</a:t>
            </a:fld>
            <a:endParaRPr lang="en-GB"/>
          </a:p>
        </p:txBody>
      </p:sp>
    </p:spTree>
    <p:extLst>
      <p:ext uri="{BB962C8B-B14F-4D97-AF65-F5344CB8AC3E}">
        <p14:creationId xmlns:p14="http://schemas.microsoft.com/office/powerpoint/2010/main" val="22560553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17</a:t>
            </a:fld>
            <a:endParaRPr lang="en-GB"/>
          </a:p>
        </p:txBody>
      </p:sp>
    </p:spTree>
    <p:extLst>
      <p:ext uri="{BB962C8B-B14F-4D97-AF65-F5344CB8AC3E}">
        <p14:creationId xmlns:p14="http://schemas.microsoft.com/office/powerpoint/2010/main" val="25740145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18</a:t>
            </a:fld>
            <a:endParaRPr lang="en-GB"/>
          </a:p>
        </p:txBody>
      </p:sp>
    </p:spTree>
    <p:extLst>
      <p:ext uri="{BB962C8B-B14F-4D97-AF65-F5344CB8AC3E}">
        <p14:creationId xmlns:p14="http://schemas.microsoft.com/office/powerpoint/2010/main" val="15157918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endParaRPr lang="en-GB" dirty="0"/>
          </a:p>
        </p:txBody>
      </p:sp>
      <p:sp>
        <p:nvSpPr>
          <p:cNvPr id="4" name="Slide Number Placeholder 3"/>
          <p:cNvSpPr>
            <a:spLocks noGrp="1"/>
          </p:cNvSpPr>
          <p:nvPr>
            <p:ph type="sldNum" sz="quarter" idx="10"/>
          </p:nvPr>
        </p:nvSpPr>
        <p:spPr/>
        <p:txBody>
          <a:bodyPr/>
          <a:lstStyle/>
          <a:p>
            <a:fld id="{4DA0B041-1B4A-496C-8C68-A94F2007AD79}" type="slidenum">
              <a:rPr lang="en-GB" smtClean="0"/>
              <a:t>19</a:t>
            </a:fld>
            <a:endParaRPr lang="en-GB"/>
          </a:p>
        </p:txBody>
      </p:sp>
    </p:spTree>
    <p:extLst>
      <p:ext uri="{BB962C8B-B14F-4D97-AF65-F5344CB8AC3E}">
        <p14:creationId xmlns:p14="http://schemas.microsoft.com/office/powerpoint/2010/main" val="37603204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DA0B041-1B4A-496C-8C68-A94F2007AD79}" type="slidenum">
              <a:rPr lang="en-GB" smtClean="0"/>
              <a:t>20</a:t>
            </a:fld>
            <a:endParaRPr lang="en-GB"/>
          </a:p>
        </p:txBody>
      </p:sp>
    </p:spTree>
    <p:extLst>
      <p:ext uri="{BB962C8B-B14F-4D97-AF65-F5344CB8AC3E}">
        <p14:creationId xmlns:p14="http://schemas.microsoft.com/office/powerpoint/2010/main" val="831113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81E1030-33B0-42A2-8DEA-4E83E36AE1F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1940400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1E1030-33B0-42A2-8DEA-4E83E36AE1F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42138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1E1030-33B0-42A2-8DEA-4E83E36AE1F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3631611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81E1030-33B0-42A2-8DEA-4E83E36AE1F9}"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890696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81E1030-33B0-42A2-8DEA-4E83E36AE1F9}" type="datetimeFigureOut">
              <a:rPr lang="en-GB" smtClean="0"/>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217406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81E1030-33B0-42A2-8DEA-4E83E36AE1F9}" type="datetimeFigureOut">
              <a:rPr lang="en-GB" smtClean="0"/>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3871943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1E1030-33B0-42A2-8DEA-4E83E36AE1F9}" type="datetimeFigureOut">
              <a:rPr lang="en-GB" smtClean="0"/>
              <a:t>26/03/2018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721931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1E1030-33B0-42A2-8DEA-4E83E36AE1F9}"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3405936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1E1030-33B0-42A2-8DEA-4E83E36AE1F9}"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3944199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1E1030-33B0-42A2-8DEA-4E83E36AE1F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864026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1E1030-33B0-42A2-8DEA-4E83E36AE1F9}"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F7F86A-80A0-4F01-96D4-05824C7837D4}" type="slidenum">
              <a:rPr lang="en-GB" smtClean="0"/>
              <a:t>‹#›</a:t>
            </a:fld>
            <a:endParaRPr lang="en-GB"/>
          </a:p>
        </p:txBody>
      </p:sp>
    </p:spTree>
    <p:extLst>
      <p:ext uri="{BB962C8B-B14F-4D97-AF65-F5344CB8AC3E}">
        <p14:creationId xmlns:p14="http://schemas.microsoft.com/office/powerpoint/2010/main" val="1946991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1E1030-33B0-42A2-8DEA-4E83E36AE1F9}" type="datetimeFigureOut">
              <a:rPr lang="en-GB" smtClean="0"/>
              <a:t>26/03/2018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F7F86A-80A0-4F01-96D4-05824C7837D4}" type="slidenum">
              <a:rPr lang="en-GB" smtClean="0"/>
              <a:t>‹#›</a:t>
            </a:fld>
            <a:endParaRPr lang="en-GB"/>
          </a:p>
        </p:txBody>
      </p:sp>
    </p:spTree>
    <p:extLst>
      <p:ext uri="{BB962C8B-B14F-4D97-AF65-F5344CB8AC3E}">
        <p14:creationId xmlns:p14="http://schemas.microsoft.com/office/powerpoint/2010/main" val="5084715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4.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2.xml" /><Relationship Id="rId1" Type="http://schemas.openxmlformats.org/officeDocument/2006/relationships/slideLayout" Target="../slideLayouts/slideLayout4.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5.xml" /><Relationship Id="rId1" Type="http://schemas.openxmlformats.org/officeDocument/2006/relationships/slideLayout" Target="../slideLayouts/slideLayout4.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4.xml" /></Relationships>
</file>

<file path=ppt/slides/_rels/slide1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7.xml" /><Relationship Id="rId1" Type="http://schemas.openxmlformats.org/officeDocument/2006/relationships/slideLayout" Target="../slideLayouts/slideLayout4.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hyperlink" Target="https://www.theguardian.com/commentisfree/2007/may/31/prisonisntworking" TargetMode="External" /><Relationship Id="rId2" Type="http://schemas.openxmlformats.org/officeDocument/2006/relationships/notesSlide" Target="../notesSlides/notesSlide20.xml" /><Relationship Id="rId1" Type="http://schemas.openxmlformats.org/officeDocument/2006/relationships/slideLayout" Target="../slideLayouts/slideLayout2.xml" /><Relationship Id="rId6" Type="http://schemas.openxmlformats.org/officeDocument/2006/relationships/hyperlink" Target="http://www.prisonreformtrust.org.uk/Portals/0/Documents/Bromley%20Briefings/Summer%202017%20factfile.pdf" TargetMode="External" /><Relationship Id="rId5" Type="http://schemas.openxmlformats.org/officeDocument/2006/relationships/hyperlink" Target="http://www.medgraphics.cam.ac.uk/shield/" TargetMode="External" /><Relationship Id="rId4" Type="http://schemas.openxmlformats.org/officeDocument/2006/relationships/hyperlink" Target="http://infed.org/mobi/social-capital/"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What constitutes power and control in society?</a:t>
            </a:r>
          </a:p>
        </p:txBody>
      </p:sp>
      <p:sp>
        <p:nvSpPr>
          <p:cNvPr id="3" name="Subtitle 2"/>
          <p:cNvSpPr>
            <a:spLocks noGrp="1"/>
          </p:cNvSpPr>
          <p:nvPr>
            <p:ph type="subTitle" idx="1"/>
          </p:nvPr>
        </p:nvSpPr>
        <p:spPr/>
        <p:txBody>
          <a:bodyPr/>
          <a:lstStyle/>
          <a:p>
            <a:r>
              <a:rPr lang="en-GB" dirty="0"/>
              <a:t>A reflection of the Legal Model of Control </a:t>
            </a:r>
          </a:p>
        </p:txBody>
      </p:sp>
    </p:spTree>
    <p:extLst>
      <p:ext uri="{BB962C8B-B14F-4D97-AF65-F5344CB8AC3E}">
        <p14:creationId xmlns:p14="http://schemas.microsoft.com/office/powerpoint/2010/main" val="2099257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identity and Class</a:t>
            </a:r>
          </a:p>
        </p:txBody>
      </p:sp>
      <p:sp>
        <p:nvSpPr>
          <p:cNvPr id="3" name="Content Placeholder 2"/>
          <p:cNvSpPr>
            <a:spLocks noGrp="1"/>
          </p:cNvSpPr>
          <p:nvPr>
            <p:ph sz="half" idx="1"/>
          </p:nvPr>
        </p:nvSpPr>
        <p:spPr/>
        <p:txBody>
          <a:bodyPr>
            <a:normAutofit fontScale="85000" lnSpcReduction="10000"/>
          </a:bodyPr>
          <a:lstStyle/>
          <a:p>
            <a:r>
              <a:rPr lang="en-GB" sz="2600" dirty="0"/>
              <a:t>Social identity</a:t>
            </a:r>
          </a:p>
          <a:p>
            <a:endParaRPr lang="en-GB" sz="2600" dirty="0"/>
          </a:p>
          <a:p>
            <a:r>
              <a:rPr lang="en-GB" sz="2600" dirty="0"/>
              <a:t>Social classes - individuals who occupy similar positions of power and privilege and links economic role, social identity and political affiliation (Maguire, no date)</a:t>
            </a:r>
          </a:p>
          <a:p>
            <a:endParaRPr lang="en-GB" sz="2600" dirty="0"/>
          </a:p>
          <a:p>
            <a:pPr marL="0" indent="0" algn="ctr">
              <a:buNone/>
            </a:pPr>
            <a:r>
              <a:rPr lang="en-GB" sz="2600" dirty="0"/>
              <a:t>‘Class is composed of ideas, behaviour, attitude, values and language… we experience class at every level of our lives… class is socially constructed and all encompassing’ </a:t>
            </a:r>
          </a:p>
          <a:p>
            <a:pPr marL="0" indent="0" algn="ctr">
              <a:buNone/>
            </a:pPr>
            <a:r>
              <a:rPr lang="en-GB" sz="2600" dirty="0"/>
              <a:t>(Langston 1992 </a:t>
            </a:r>
            <a:r>
              <a:rPr lang="en-GB" sz="2600" i="1" dirty="0"/>
              <a:t>cited in</a:t>
            </a:r>
            <a:r>
              <a:rPr lang="en-GB" sz="2600" dirty="0"/>
              <a:t> Newman, pg. 308).</a:t>
            </a:r>
          </a:p>
          <a:p>
            <a:endParaRPr lang="en-GB" dirty="0"/>
          </a:p>
        </p:txBody>
      </p:sp>
      <p:graphicFrame>
        <p:nvGraphicFramePr>
          <p:cNvPr id="5" name="Content Placeholder 4"/>
          <p:cNvGraphicFramePr>
            <a:graphicFrameLocks noGrp="1"/>
          </p:cNvGraphicFramePr>
          <p:nvPr>
            <p:ph sz="half" idx="2"/>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566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pic>
        <p:nvPicPr>
          <p:cNvPr id="7" name="Content Placeholder 6"/>
          <p:cNvPicPr>
            <a:picLocks noGrp="1" noChangeAspect="1"/>
          </p:cNvPicPr>
          <p:nvPr>
            <p:ph sz="half" idx="1"/>
          </p:nvPr>
        </p:nvPicPr>
        <p:blipFill>
          <a:blip r:embed="rId3"/>
          <a:stretch>
            <a:fillRect/>
          </a:stretch>
        </p:blipFill>
        <p:spPr>
          <a:xfrm>
            <a:off x="-648866" y="1103586"/>
            <a:ext cx="8378598" cy="4906132"/>
          </a:xfrm>
          <a:prstGeom prst="rect">
            <a:avLst/>
          </a:prstGeom>
        </p:spPr>
      </p:pic>
      <p:sp>
        <p:nvSpPr>
          <p:cNvPr id="9" name="Content Placeholder 8"/>
          <p:cNvSpPr>
            <a:spLocks noGrp="1"/>
          </p:cNvSpPr>
          <p:nvPr>
            <p:ph sz="half" idx="2"/>
          </p:nvPr>
        </p:nvSpPr>
        <p:spPr/>
        <p:txBody>
          <a:bodyPr>
            <a:normAutofit/>
          </a:bodyPr>
          <a:lstStyle/>
          <a:p>
            <a:r>
              <a:rPr lang="en-GB" sz="2000" dirty="0"/>
              <a:t>Different classes have different cultures, economic circumstances, education status, dietary preference, housing, property ownership, power (Maguire, no date) and even life expectancy (Newman 2010). </a:t>
            </a:r>
          </a:p>
          <a:p>
            <a:endParaRPr lang="en-GB" sz="2000" dirty="0"/>
          </a:p>
          <a:p>
            <a:r>
              <a:rPr lang="en-GB" sz="2000" dirty="0"/>
              <a:t>Maintained through perceptions of moral, cultural and lifestyle distinctions (Lamont 1992 </a:t>
            </a:r>
            <a:r>
              <a:rPr lang="en-GB" sz="2000" i="1" dirty="0"/>
              <a:t>cited </a:t>
            </a:r>
            <a:r>
              <a:rPr lang="en-GB" sz="2000" i="1"/>
              <a:t>in</a:t>
            </a:r>
            <a:r>
              <a:rPr lang="en-GB" sz="2000"/>
              <a:t> Newman</a:t>
            </a:r>
            <a:r>
              <a:rPr lang="en-GB" sz="2000" dirty="0"/>
              <a:t>, pg. 308).</a:t>
            </a:r>
          </a:p>
          <a:p>
            <a:endParaRPr lang="en-GB" sz="2000" dirty="0"/>
          </a:p>
          <a:p>
            <a:r>
              <a:rPr lang="en-GB" sz="2000" dirty="0"/>
              <a:t>Inequality in quality of life and opportunity between top and bottom classes</a:t>
            </a:r>
          </a:p>
          <a:p>
            <a:pPr marL="0" indent="0">
              <a:buNone/>
            </a:pPr>
            <a:endParaRPr lang="en-GB" sz="2000" dirty="0"/>
          </a:p>
        </p:txBody>
      </p:sp>
    </p:spTree>
    <p:extLst>
      <p:ext uri="{BB962C8B-B14F-4D97-AF65-F5344CB8AC3E}">
        <p14:creationId xmlns:p14="http://schemas.microsoft.com/office/powerpoint/2010/main" val="2707702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1759853" y="5084379"/>
            <a:ext cx="7370380" cy="1608083"/>
          </a:xfrm>
        </p:spPr>
        <p:txBody>
          <a:bodyPr>
            <a:normAutofit/>
          </a:bodyPr>
          <a:lstStyle/>
          <a:p>
            <a:pPr marL="0" indent="0" algn="r">
              <a:buNone/>
            </a:pPr>
            <a:r>
              <a:rPr lang="en-GB" dirty="0"/>
              <a:t>Hill (1997) Newman pg. 137.</a:t>
            </a:r>
          </a:p>
        </p:txBody>
      </p:sp>
      <p:pic>
        <p:nvPicPr>
          <p:cNvPr id="5" name="Content Placeholder 4"/>
          <p:cNvPicPr>
            <a:picLocks noGrp="1" noChangeAspect="1"/>
          </p:cNvPicPr>
          <p:nvPr>
            <p:ph sz="half" idx="2"/>
          </p:nvPr>
        </p:nvPicPr>
        <p:blipFill>
          <a:blip r:embed="rId3"/>
          <a:stretch>
            <a:fillRect/>
          </a:stretch>
        </p:blipFill>
        <p:spPr>
          <a:xfrm>
            <a:off x="1883980" y="599090"/>
            <a:ext cx="7122126" cy="4170398"/>
          </a:xfrm>
          <a:prstGeom prst="rect">
            <a:avLst/>
          </a:prstGeom>
        </p:spPr>
      </p:pic>
    </p:spTree>
    <p:extLst>
      <p:ext uri="{BB962C8B-B14F-4D97-AF65-F5344CB8AC3E}">
        <p14:creationId xmlns:p14="http://schemas.microsoft.com/office/powerpoint/2010/main" val="3447877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Child Development Study</a:t>
            </a:r>
          </a:p>
        </p:txBody>
      </p:sp>
      <p:sp>
        <p:nvSpPr>
          <p:cNvPr id="3" name="Content Placeholder 2"/>
          <p:cNvSpPr>
            <a:spLocks noGrp="1"/>
          </p:cNvSpPr>
          <p:nvPr>
            <p:ph sz="half" idx="1"/>
          </p:nvPr>
        </p:nvSpPr>
        <p:spPr/>
        <p:txBody>
          <a:bodyPr>
            <a:normAutofit/>
          </a:bodyPr>
          <a:lstStyle/>
          <a:p>
            <a:r>
              <a:rPr lang="en-GB" dirty="0"/>
              <a:t>Saunders (1990, 1996) - bright and hardworking children can and do succeed regardless of social advantage/disadvantage</a:t>
            </a:r>
          </a:p>
        </p:txBody>
      </p:sp>
      <p:sp>
        <p:nvSpPr>
          <p:cNvPr id="4" name="Content Placeholder 3"/>
          <p:cNvSpPr>
            <a:spLocks noGrp="1"/>
          </p:cNvSpPr>
          <p:nvPr>
            <p:ph sz="half" idx="2"/>
          </p:nvPr>
        </p:nvSpPr>
        <p:spPr/>
        <p:txBody>
          <a:bodyPr>
            <a:normAutofit/>
          </a:bodyPr>
          <a:lstStyle/>
          <a:p>
            <a:r>
              <a:rPr lang="en-GB" dirty="0"/>
              <a:t>Breen and </a:t>
            </a:r>
            <a:r>
              <a:rPr lang="en-GB" dirty="0" err="1"/>
              <a:t>Goldthorpe</a:t>
            </a:r>
            <a:r>
              <a:rPr lang="en-GB" dirty="0"/>
              <a:t> (1999) -</a:t>
            </a:r>
            <a:r>
              <a:rPr lang="en-GB" dirty="0" err="1"/>
              <a:t>hardwork</a:t>
            </a:r>
            <a:r>
              <a:rPr lang="en-GB" dirty="0"/>
              <a:t> is a contributor in determining one’s class position</a:t>
            </a:r>
          </a:p>
          <a:p>
            <a:r>
              <a:rPr lang="en-GB" dirty="0"/>
              <a:t>‘Class of origin’ is a more powerful determinant </a:t>
            </a:r>
          </a:p>
          <a:p>
            <a:r>
              <a:rPr lang="en-GB" dirty="0"/>
              <a:t> Disadvantaged children have to work harder than advantaged children to achieve the same goal (</a:t>
            </a:r>
            <a:r>
              <a:rPr lang="en-GB" i="1" dirty="0"/>
              <a:t>cited in </a:t>
            </a:r>
            <a:r>
              <a:rPr lang="en-GB" dirty="0"/>
              <a:t>Giddens, pg.328).</a:t>
            </a:r>
          </a:p>
          <a:p>
            <a:endParaRPr lang="en-GB" dirty="0"/>
          </a:p>
          <a:p>
            <a:endParaRPr lang="en-GB" dirty="0"/>
          </a:p>
        </p:txBody>
      </p:sp>
    </p:spTree>
    <p:extLst>
      <p:ext uri="{BB962C8B-B14F-4D97-AF65-F5344CB8AC3E}">
        <p14:creationId xmlns:p14="http://schemas.microsoft.com/office/powerpoint/2010/main" val="953909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stretch>
            <a:fillRect/>
          </a:stretch>
        </p:blipFill>
        <p:spPr>
          <a:xfrm>
            <a:off x="-967563" y="1245503"/>
            <a:ext cx="8602580" cy="5018170"/>
          </a:xfrm>
          <a:prstGeom prst="rect">
            <a:avLst/>
          </a:prstGeom>
        </p:spPr>
      </p:pic>
      <p:sp>
        <p:nvSpPr>
          <p:cNvPr id="4" name="Content Placeholder 3"/>
          <p:cNvSpPr>
            <a:spLocks noGrp="1"/>
          </p:cNvSpPr>
          <p:nvPr>
            <p:ph sz="half" idx="2"/>
          </p:nvPr>
        </p:nvSpPr>
        <p:spPr>
          <a:xfrm>
            <a:off x="6172199" y="1825624"/>
            <a:ext cx="6302829" cy="4811939"/>
          </a:xfrm>
        </p:spPr>
        <p:txBody>
          <a:bodyPr>
            <a:normAutofit/>
          </a:bodyPr>
          <a:lstStyle/>
          <a:p>
            <a:r>
              <a:rPr lang="en-GB" dirty="0"/>
              <a:t>Social class and socialisation (Noble, no date, p. 4)</a:t>
            </a:r>
          </a:p>
          <a:p>
            <a:endParaRPr lang="en-GB" dirty="0"/>
          </a:p>
          <a:p>
            <a:r>
              <a:rPr lang="en-GB" dirty="0"/>
              <a:t>Identity and social influence</a:t>
            </a:r>
          </a:p>
          <a:p>
            <a:endParaRPr lang="en-GB" dirty="0"/>
          </a:p>
          <a:p>
            <a:r>
              <a:rPr lang="en-GB" dirty="0"/>
              <a:t>Socialised to learn what to expect for themselves</a:t>
            </a:r>
          </a:p>
          <a:p>
            <a:endParaRPr lang="en-GB" dirty="0"/>
          </a:p>
          <a:p>
            <a:r>
              <a:rPr lang="en-GB" dirty="0"/>
              <a:t>Dependant on who they are; not what they achieve</a:t>
            </a:r>
          </a:p>
        </p:txBody>
      </p:sp>
    </p:spTree>
    <p:extLst>
      <p:ext uri="{BB962C8B-B14F-4D97-AF65-F5344CB8AC3E}">
        <p14:creationId xmlns:p14="http://schemas.microsoft.com/office/powerpoint/2010/main" val="2063170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Education</a:t>
            </a:r>
          </a:p>
        </p:txBody>
      </p:sp>
      <p:sp>
        <p:nvSpPr>
          <p:cNvPr id="3" name="Content Placeholder 2"/>
          <p:cNvSpPr>
            <a:spLocks noGrp="1"/>
          </p:cNvSpPr>
          <p:nvPr>
            <p:ph sz="half" idx="1"/>
          </p:nvPr>
        </p:nvSpPr>
        <p:spPr/>
        <p:txBody>
          <a:bodyPr/>
          <a:lstStyle/>
          <a:p>
            <a:r>
              <a:rPr lang="en-GB" dirty="0"/>
              <a:t>Tuner (1972 </a:t>
            </a:r>
            <a:r>
              <a:rPr lang="en-GB" i="1" dirty="0"/>
              <a:t>cited in </a:t>
            </a:r>
            <a:r>
              <a:rPr lang="en-GB" dirty="0"/>
              <a:t>Newman, pg. 28) - family remains the hub of social life in virtually all societies</a:t>
            </a:r>
          </a:p>
          <a:p>
            <a:r>
              <a:rPr lang="en-GB" dirty="0"/>
              <a:t>Education most powerful agent of socialisation after this Newman, pg. 143)</a:t>
            </a:r>
          </a:p>
        </p:txBody>
      </p:sp>
      <p:sp>
        <p:nvSpPr>
          <p:cNvPr id="4" name="Content Placeholder 3"/>
          <p:cNvSpPr>
            <a:spLocks noGrp="1"/>
          </p:cNvSpPr>
          <p:nvPr>
            <p:ph sz="half" idx="2"/>
          </p:nvPr>
        </p:nvSpPr>
        <p:spPr/>
        <p:txBody>
          <a:bodyPr/>
          <a:lstStyle/>
          <a:p>
            <a:r>
              <a:rPr lang="en-GB" dirty="0"/>
              <a:t>Functionalists - education exists to socialise young people </a:t>
            </a:r>
          </a:p>
          <a:p>
            <a:r>
              <a:rPr lang="en-GB" dirty="0"/>
              <a:t>Education equips students with knowledge to fulfil roles in society and teach values </a:t>
            </a:r>
          </a:p>
        </p:txBody>
      </p:sp>
    </p:spTree>
    <p:extLst>
      <p:ext uri="{BB962C8B-B14F-4D97-AF65-F5344CB8AC3E}">
        <p14:creationId xmlns:p14="http://schemas.microsoft.com/office/powerpoint/2010/main" val="3471878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Values</a:t>
            </a:r>
          </a:p>
        </p:txBody>
      </p:sp>
      <p:sp>
        <p:nvSpPr>
          <p:cNvPr id="3" name="Content Placeholder 2"/>
          <p:cNvSpPr>
            <a:spLocks noGrp="1"/>
          </p:cNvSpPr>
          <p:nvPr>
            <p:ph sz="half" idx="1"/>
          </p:nvPr>
        </p:nvSpPr>
        <p:spPr>
          <a:xfrm>
            <a:off x="838200" y="1825625"/>
            <a:ext cx="9196552" cy="4351338"/>
          </a:xfrm>
        </p:spPr>
        <p:txBody>
          <a:bodyPr>
            <a:normAutofit fontScale="70000" lnSpcReduction="20000"/>
          </a:bodyPr>
          <a:lstStyle/>
          <a:p>
            <a:pPr marL="0" indent="0">
              <a:buNone/>
            </a:pPr>
            <a:r>
              <a:rPr lang="en-GB" dirty="0"/>
              <a:t>Parsons (1951) ‘common value system’</a:t>
            </a:r>
          </a:p>
          <a:p>
            <a:r>
              <a:rPr lang="en-GB" dirty="0"/>
              <a:t>Defines legitimate ‘expectations’ that people build about other people’s behaviour </a:t>
            </a:r>
          </a:p>
          <a:p>
            <a:r>
              <a:rPr lang="en-GB" dirty="0"/>
              <a:t>Overall image of society</a:t>
            </a:r>
          </a:p>
          <a:p>
            <a:r>
              <a:rPr lang="en-GB" dirty="0"/>
              <a:t>How to act and how can expect others to act towards them</a:t>
            </a:r>
          </a:p>
          <a:p>
            <a:r>
              <a:rPr lang="en-GB" dirty="0"/>
              <a:t>Guides actions (Scott, pg. 119).</a:t>
            </a:r>
          </a:p>
          <a:p>
            <a:pPr marL="0" indent="0">
              <a:buNone/>
            </a:pPr>
            <a:endParaRPr lang="en-GB" dirty="0"/>
          </a:p>
          <a:p>
            <a:pPr marL="0" indent="0">
              <a:buNone/>
            </a:pPr>
            <a:r>
              <a:rPr lang="en-GB" dirty="0" err="1"/>
              <a:t>Gans</a:t>
            </a:r>
            <a:r>
              <a:rPr lang="en-GB" dirty="0"/>
              <a:t> (1971) struggle between groups in society for power</a:t>
            </a:r>
          </a:p>
          <a:p>
            <a:pPr marL="0" indent="0">
              <a:buNone/>
            </a:pPr>
            <a:r>
              <a:rPr lang="en-GB" dirty="0"/>
              <a:t>Success means</a:t>
            </a:r>
          </a:p>
          <a:p>
            <a:r>
              <a:rPr lang="en-GB" dirty="0"/>
              <a:t>control over information and events </a:t>
            </a:r>
          </a:p>
          <a:p>
            <a:r>
              <a:rPr lang="en-GB" dirty="0"/>
              <a:t>able to define values </a:t>
            </a:r>
          </a:p>
          <a:p>
            <a:r>
              <a:rPr lang="en-GB" dirty="0"/>
              <a:t>access to policymakers and the larger system of law and governance (Newman, pg. 61).</a:t>
            </a:r>
          </a:p>
        </p:txBody>
      </p:sp>
    </p:spTree>
    <p:extLst>
      <p:ext uri="{BB962C8B-B14F-4D97-AF65-F5344CB8AC3E}">
        <p14:creationId xmlns:p14="http://schemas.microsoft.com/office/powerpoint/2010/main" val="2291256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Deviance and ‘the deviant’</a:t>
            </a:r>
          </a:p>
        </p:txBody>
      </p:sp>
      <p:sp>
        <p:nvSpPr>
          <p:cNvPr id="3" name="Content Placeholder 2"/>
          <p:cNvSpPr>
            <a:spLocks noGrp="1"/>
          </p:cNvSpPr>
          <p:nvPr>
            <p:ph sz="half" idx="1"/>
          </p:nvPr>
        </p:nvSpPr>
        <p:spPr/>
        <p:txBody>
          <a:bodyPr>
            <a:normAutofit lnSpcReduction="10000"/>
          </a:bodyPr>
          <a:lstStyle/>
          <a:p>
            <a:r>
              <a:rPr lang="en-GB" dirty="0"/>
              <a:t>Institutions of law and order define and label ‘deviant’</a:t>
            </a:r>
          </a:p>
          <a:p>
            <a:r>
              <a:rPr lang="en-GB" dirty="0"/>
              <a:t>No act intrinsically criminal</a:t>
            </a:r>
          </a:p>
          <a:p>
            <a:r>
              <a:rPr lang="en-GB" dirty="0"/>
              <a:t>Howard Becker (1963 </a:t>
            </a:r>
            <a:r>
              <a:rPr lang="en-GB" i="1" dirty="0"/>
              <a:t>cited in </a:t>
            </a:r>
            <a:r>
              <a:rPr lang="en-GB" dirty="0"/>
              <a:t>Giddens, pg. 800) ‘deviant behaviour is behaviour that people so label’ </a:t>
            </a:r>
          </a:p>
          <a:p>
            <a:r>
              <a:rPr lang="en-GB" dirty="0"/>
              <a:t>Stigma of label</a:t>
            </a:r>
          </a:p>
          <a:p>
            <a:r>
              <a:rPr lang="en-GB" dirty="0"/>
              <a:t>Power of group to impose definitions (Scott, pg. 174).</a:t>
            </a:r>
          </a:p>
          <a:p>
            <a:endParaRPr lang="en-GB" dirty="0"/>
          </a:p>
        </p:txBody>
      </p:sp>
      <p:pic>
        <p:nvPicPr>
          <p:cNvPr id="7" name="Content Placeholder 6"/>
          <p:cNvPicPr>
            <a:picLocks noGrp="1" noChangeAspect="1"/>
          </p:cNvPicPr>
          <p:nvPr>
            <p:ph sz="half" idx="2"/>
          </p:nvPr>
        </p:nvPicPr>
        <p:blipFill>
          <a:blip r:embed="rId3"/>
          <a:stretch>
            <a:fillRect/>
          </a:stretch>
        </p:blipFill>
        <p:spPr>
          <a:xfrm>
            <a:off x="5825358" y="3131334"/>
            <a:ext cx="5181600" cy="3045629"/>
          </a:xfrm>
          <a:prstGeom prst="rect">
            <a:avLst/>
          </a:prstGeom>
        </p:spPr>
      </p:pic>
    </p:spTree>
    <p:extLst>
      <p:ext uri="{BB962C8B-B14F-4D97-AF65-F5344CB8AC3E}">
        <p14:creationId xmlns:p14="http://schemas.microsoft.com/office/powerpoint/2010/main" val="3756723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and inequality</a:t>
            </a:r>
          </a:p>
        </p:txBody>
      </p:sp>
      <p:sp>
        <p:nvSpPr>
          <p:cNvPr id="3" name="Content Placeholder 2"/>
          <p:cNvSpPr>
            <a:spLocks noGrp="1"/>
          </p:cNvSpPr>
          <p:nvPr>
            <p:ph sz="half" idx="1"/>
          </p:nvPr>
        </p:nvSpPr>
        <p:spPr/>
        <p:txBody>
          <a:bodyPr>
            <a:normAutofit/>
          </a:bodyPr>
          <a:lstStyle/>
          <a:p>
            <a:r>
              <a:rPr lang="en-GB" dirty="0"/>
              <a:t>Definitions based on power relations neglect influences like social learning and environment </a:t>
            </a:r>
          </a:p>
          <a:p>
            <a:r>
              <a:rPr lang="en-GB" dirty="0"/>
              <a:t>Further reinforce these inequalities with regards to class</a:t>
            </a:r>
          </a:p>
          <a:p>
            <a:r>
              <a:rPr lang="en-GB" dirty="0"/>
              <a:t>1300s - poverty was seen as a crime and not the outcome of unfortunate circumstances </a:t>
            </a:r>
          </a:p>
          <a:p>
            <a:r>
              <a:rPr lang="en-GB" dirty="0"/>
              <a:t>Poor were often in damnation straight away (Hancock, 2018).</a:t>
            </a:r>
          </a:p>
        </p:txBody>
      </p:sp>
      <p:pic>
        <p:nvPicPr>
          <p:cNvPr id="5" name="Content Placeholder 4"/>
          <p:cNvPicPr>
            <a:picLocks noGrp="1" noChangeAspect="1"/>
          </p:cNvPicPr>
          <p:nvPr>
            <p:ph sz="half" idx="2"/>
          </p:nvPr>
        </p:nvPicPr>
        <p:blipFill rotWithShape="1">
          <a:blip r:embed="rId3"/>
          <a:srcRect b="120"/>
          <a:stretch/>
        </p:blipFill>
        <p:spPr>
          <a:xfrm>
            <a:off x="5194739" y="1825625"/>
            <a:ext cx="5181600" cy="3025965"/>
          </a:xfrm>
          <a:prstGeom prst="rect">
            <a:avLst/>
          </a:prstGeom>
        </p:spPr>
      </p:pic>
    </p:spTree>
    <p:extLst>
      <p:ext uri="{BB962C8B-B14F-4D97-AF65-F5344CB8AC3E}">
        <p14:creationId xmlns:p14="http://schemas.microsoft.com/office/powerpoint/2010/main" val="925452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role of the poor and poverty in society</a:t>
            </a:r>
          </a:p>
        </p:txBody>
      </p:sp>
      <p:sp>
        <p:nvSpPr>
          <p:cNvPr id="6" name="Content Placeholder 5"/>
          <p:cNvSpPr>
            <a:spLocks noGrp="1"/>
          </p:cNvSpPr>
          <p:nvPr>
            <p:ph sz="half" idx="1"/>
          </p:nvPr>
        </p:nvSpPr>
        <p:spPr/>
        <p:txBody>
          <a:bodyPr>
            <a:normAutofit/>
          </a:bodyPr>
          <a:lstStyle/>
          <a:p>
            <a:pPr marL="0" indent="0">
              <a:buNone/>
            </a:pPr>
            <a:r>
              <a:rPr lang="en-GB" dirty="0" err="1"/>
              <a:t>Gans</a:t>
            </a:r>
            <a:r>
              <a:rPr lang="en-GB" dirty="0"/>
              <a:t> (1971, 1996) - poverty plays a necessary role which serves all classes in society</a:t>
            </a:r>
          </a:p>
          <a:p>
            <a:r>
              <a:rPr lang="en-GB" dirty="0"/>
              <a:t>provides scapegoats for social problems and </a:t>
            </a:r>
          </a:p>
          <a:p>
            <a:r>
              <a:rPr lang="en-GB" dirty="0"/>
              <a:t>supports occupations that serve the poor or protect the rest of society from them (Newman, pg. 322).</a:t>
            </a:r>
          </a:p>
        </p:txBody>
      </p:sp>
      <p:sp>
        <p:nvSpPr>
          <p:cNvPr id="7" name="Content Placeholder 6"/>
          <p:cNvSpPr>
            <a:spLocks noGrp="1"/>
          </p:cNvSpPr>
          <p:nvPr>
            <p:ph sz="half" idx="2"/>
          </p:nvPr>
        </p:nvSpPr>
        <p:spPr/>
        <p:txBody>
          <a:bodyPr>
            <a:normAutofit/>
          </a:bodyPr>
          <a:lstStyle/>
          <a:p>
            <a:r>
              <a:rPr lang="en-GB" dirty="0"/>
              <a:t>Criminalisation of groups and people feeds fear and amplifies deviance </a:t>
            </a:r>
          </a:p>
          <a:p>
            <a:r>
              <a:rPr lang="en-GB" dirty="0"/>
              <a:t>Diverts away from humiliation, powerlessness and exclusion</a:t>
            </a:r>
          </a:p>
        </p:txBody>
      </p:sp>
    </p:spTree>
    <p:extLst>
      <p:ext uri="{BB962C8B-B14F-4D97-AF65-F5344CB8AC3E}">
        <p14:creationId xmlns:p14="http://schemas.microsoft.com/office/powerpoint/2010/main" val="3919905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fulfilling prophecies</a:t>
            </a:r>
          </a:p>
        </p:txBody>
      </p:sp>
      <p:sp>
        <p:nvSpPr>
          <p:cNvPr id="3" name="Content Placeholder 2"/>
          <p:cNvSpPr>
            <a:spLocks noGrp="1"/>
          </p:cNvSpPr>
          <p:nvPr>
            <p:ph sz="half" idx="1"/>
          </p:nvPr>
        </p:nvSpPr>
        <p:spPr/>
        <p:txBody>
          <a:bodyPr/>
          <a:lstStyle/>
          <a:p>
            <a:pPr marL="0" indent="0">
              <a:buNone/>
            </a:pPr>
            <a:r>
              <a:rPr lang="en-GB" dirty="0"/>
              <a:t>Merton (1948), </a:t>
            </a:r>
            <a:r>
              <a:rPr lang="en-GB" dirty="0" err="1"/>
              <a:t>Watzlawick</a:t>
            </a:r>
            <a:r>
              <a:rPr lang="en-GB" dirty="0"/>
              <a:t> (1984)</a:t>
            </a:r>
          </a:p>
          <a:p>
            <a:pPr marL="0" indent="0" algn="ctr">
              <a:buNone/>
            </a:pPr>
            <a:r>
              <a:rPr lang="en-GB" dirty="0"/>
              <a:t> an assumption or prediction that causes the expected event to occur and confirms the prophecies own accuracy (</a:t>
            </a:r>
            <a:r>
              <a:rPr lang="en-GB" i="1" dirty="0"/>
              <a:t>cited in </a:t>
            </a:r>
            <a:r>
              <a:rPr lang="en-GB" dirty="0"/>
              <a:t>Newman, pg. 59).  </a:t>
            </a:r>
          </a:p>
        </p:txBody>
      </p:sp>
      <p:pic>
        <p:nvPicPr>
          <p:cNvPr id="7" name="Content Placeholder 6"/>
          <p:cNvPicPr>
            <a:picLocks noGrp="1" noChangeAspect="1"/>
          </p:cNvPicPr>
          <p:nvPr>
            <p:ph sz="half" idx="2"/>
          </p:nvPr>
        </p:nvPicPr>
        <p:blipFill>
          <a:blip r:embed="rId3"/>
          <a:stretch>
            <a:fillRect/>
          </a:stretch>
        </p:blipFill>
        <p:spPr>
          <a:xfrm>
            <a:off x="5242034" y="3028107"/>
            <a:ext cx="6949966" cy="3507084"/>
          </a:xfrm>
          <a:prstGeom prst="rect">
            <a:avLst/>
          </a:prstGeom>
        </p:spPr>
      </p:pic>
    </p:spTree>
    <p:extLst>
      <p:ext uri="{BB962C8B-B14F-4D97-AF65-F5344CB8AC3E}">
        <p14:creationId xmlns:p14="http://schemas.microsoft.com/office/powerpoint/2010/main" val="2800563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Saints and Roughnecks (Chambliss 1973)</a:t>
            </a:r>
          </a:p>
        </p:txBody>
      </p:sp>
      <p:sp>
        <p:nvSpPr>
          <p:cNvPr id="6" name="Content Placeholder 5"/>
          <p:cNvSpPr>
            <a:spLocks noGrp="1"/>
          </p:cNvSpPr>
          <p:nvPr>
            <p:ph idx="1"/>
          </p:nvPr>
        </p:nvSpPr>
        <p:spPr/>
        <p:txBody>
          <a:bodyPr>
            <a:normAutofit lnSpcReduction="10000"/>
          </a:bodyPr>
          <a:lstStyle/>
          <a:p>
            <a:r>
              <a:rPr lang="en-GB" dirty="0"/>
              <a:t>Two groups of delinquents; one upper class and one from poor background</a:t>
            </a:r>
          </a:p>
          <a:p>
            <a:r>
              <a:rPr lang="en-GB" dirty="0"/>
              <a:t>Both groups involved in petty crime </a:t>
            </a:r>
          </a:p>
          <a:p>
            <a:r>
              <a:rPr lang="en-GB" dirty="0"/>
              <a:t>None of the Saints arrested </a:t>
            </a:r>
          </a:p>
          <a:p>
            <a:r>
              <a:rPr lang="en-GB" dirty="0"/>
              <a:t>Roughnecks always in trouble</a:t>
            </a:r>
          </a:p>
          <a:p>
            <a:r>
              <a:rPr lang="en-GB" dirty="0"/>
              <a:t>Saints went on to live conventional middle class lives </a:t>
            </a:r>
          </a:p>
          <a:p>
            <a:r>
              <a:rPr lang="en-GB" dirty="0"/>
              <a:t>Roughnecks continued to have problems with the law</a:t>
            </a:r>
          </a:p>
          <a:p>
            <a:r>
              <a:rPr lang="en-GB" dirty="0"/>
              <a:t>Neither group more delinquent</a:t>
            </a:r>
          </a:p>
          <a:p>
            <a:r>
              <a:rPr lang="en-GB" dirty="0"/>
              <a:t>Upper class group had more advantages (Giddens, pg. 800).</a:t>
            </a:r>
          </a:p>
        </p:txBody>
      </p:sp>
    </p:spTree>
    <p:extLst>
      <p:ext uri="{BB962C8B-B14F-4D97-AF65-F5344CB8AC3E}">
        <p14:creationId xmlns:p14="http://schemas.microsoft.com/office/powerpoint/2010/main" val="1770353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‘deviant’ in us all</a:t>
            </a:r>
          </a:p>
        </p:txBody>
      </p:sp>
      <p:sp>
        <p:nvSpPr>
          <p:cNvPr id="3" name="Content Placeholder 2"/>
          <p:cNvSpPr>
            <a:spLocks noGrp="1"/>
          </p:cNvSpPr>
          <p:nvPr>
            <p:ph idx="1"/>
          </p:nvPr>
        </p:nvSpPr>
        <p:spPr/>
        <p:txBody>
          <a:bodyPr>
            <a:normAutofit fontScale="92500" lnSpcReduction="10000"/>
          </a:bodyPr>
          <a:lstStyle/>
          <a:p>
            <a:r>
              <a:rPr lang="en-GB" dirty="0"/>
              <a:t>Zimbardo (1969) regardless of where the cars were and regardless of class or race of the individuals, on realising the cars were abandoned, they were vandalised (Giddens, </a:t>
            </a:r>
            <a:r>
              <a:rPr lang="en-GB" dirty="0" err="1"/>
              <a:t>pg</a:t>
            </a:r>
            <a:r>
              <a:rPr lang="en-GB" dirty="0"/>
              <a:t> 800).</a:t>
            </a:r>
          </a:p>
          <a:p>
            <a:r>
              <a:rPr lang="en-GB" dirty="0"/>
              <a:t>Milgram (1974) looked at how far people would go in obeying demands of authority. He found that when ordered to administer electric shocks to the maximum voltage on fellow participants, over 65% complied with the experimenter’s demands (Newman, pg. 23).</a:t>
            </a:r>
          </a:p>
          <a:p>
            <a:r>
              <a:rPr lang="en-GB" dirty="0"/>
              <a:t>Context and status</a:t>
            </a:r>
          </a:p>
          <a:p>
            <a:r>
              <a:rPr lang="en-GB" dirty="0"/>
              <a:t>Good fortune and social environment</a:t>
            </a:r>
          </a:p>
          <a:p>
            <a:r>
              <a:rPr lang="en-GB" dirty="0"/>
              <a:t>Deviance is not just a trait of the poor </a:t>
            </a:r>
          </a:p>
          <a:p>
            <a:r>
              <a:rPr lang="en-GB" dirty="0"/>
              <a:t>Legal control is linked to the norms and values of deviance (Hancock)</a:t>
            </a:r>
          </a:p>
        </p:txBody>
      </p:sp>
    </p:spTree>
    <p:extLst>
      <p:ext uri="{BB962C8B-B14F-4D97-AF65-F5344CB8AC3E}">
        <p14:creationId xmlns:p14="http://schemas.microsoft.com/office/powerpoint/2010/main" val="362218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4" name="Content Placeholder 3"/>
          <p:cNvPicPr>
            <a:picLocks noGrp="1" noChangeAspect="1"/>
          </p:cNvPicPr>
          <p:nvPr>
            <p:ph sz="half" idx="1"/>
          </p:nvPr>
        </p:nvPicPr>
        <p:blipFill>
          <a:blip r:embed="rId3"/>
          <a:stretch>
            <a:fillRect/>
          </a:stretch>
        </p:blipFill>
        <p:spPr>
          <a:xfrm>
            <a:off x="-741450" y="365125"/>
            <a:ext cx="9559728" cy="5703969"/>
          </a:xfrm>
          <a:prstGeom prst="rect">
            <a:avLst/>
          </a:prstGeom>
        </p:spPr>
      </p:pic>
      <p:sp>
        <p:nvSpPr>
          <p:cNvPr id="6" name="Content Placeholder 5"/>
          <p:cNvSpPr>
            <a:spLocks noGrp="1"/>
          </p:cNvSpPr>
          <p:nvPr>
            <p:ph sz="half" idx="2"/>
          </p:nvPr>
        </p:nvSpPr>
        <p:spPr>
          <a:xfrm>
            <a:off x="9084129" y="5444553"/>
            <a:ext cx="5181600" cy="767803"/>
          </a:xfrm>
        </p:spPr>
        <p:txBody>
          <a:bodyPr>
            <a:normAutofit/>
          </a:bodyPr>
          <a:lstStyle/>
          <a:p>
            <a:pPr marL="0" indent="0">
              <a:buNone/>
            </a:pPr>
            <a:r>
              <a:rPr lang="en-GB" dirty="0"/>
              <a:t>Garside (2007) </a:t>
            </a:r>
          </a:p>
        </p:txBody>
      </p:sp>
    </p:spTree>
    <p:extLst>
      <p:ext uri="{BB962C8B-B14F-4D97-AF65-F5344CB8AC3E}">
        <p14:creationId xmlns:p14="http://schemas.microsoft.com/office/powerpoint/2010/main" val="2809493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odds are stacked against them</a:t>
            </a:r>
          </a:p>
        </p:txBody>
      </p:sp>
      <p:sp>
        <p:nvSpPr>
          <p:cNvPr id="3" name="Content Placeholder 2"/>
          <p:cNvSpPr>
            <a:spLocks noGrp="1"/>
          </p:cNvSpPr>
          <p:nvPr>
            <p:ph sz="half" idx="1"/>
          </p:nvPr>
        </p:nvSpPr>
        <p:spPr/>
        <p:txBody>
          <a:bodyPr>
            <a:normAutofit fontScale="85000" lnSpcReduction="10000"/>
          </a:bodyPr>
          <a:lstStyle/>
          <a:p>
            <a:r>
              <a:rPr lang="en-GB" dirty="0"/>
              <a:t>Prison has a poor record for reducing reoffending— 44% of adults are reconvicted within one year of release. For those serving sentences of less than 12 months this increases to 59% </a:t>
            </a:r>
          </a:p>
          <a:p>
            <a:r>
              <a:rPr lang="en-GB" dirty="0"/>
              <a:t>Over half (57%) of people entering prison were assessed as having literacy skills expected of an 11 year old — over three times higher than in the general adult population (15%) </a:t>
            </a:r>
          </a:p>
          <a:p>
            <a:endParaRPr lang="en-GB" dirty="0"/>
          </a:p>
        </p:txBody>
      </p:sp>
      <p:sp>
        <p:nvSpPr>
          <p:cNvPr id="4" name="Content Placeholder 3"/>
          <p:cNvSpPr>
            <a:spLocks noGrp="1"/>
          </p:cNvSpPr>
          <p:nvPr>
            <p:ph sz="half" idx="2"/>
          </p:nvPr>
        </p:nvSpPr>
        <p:spPr/>
        <p:txBody>
          <a:bodyPr>
            <a:normAutofit fontScale="85000" lnSpcReduction="10000"/>
          </a:bodyPr>
          <a:lstStyle/>
          <a:p>
            <a:r>
              <a:rPr lang="en-GB" dirty="0"/>
              <a:t>The Ministry of Justice found that one year reoffending rates were a quarter lower (six to eight percentage points) for people who received support from Prisoners’ Education Trust for educational courses or learning materials compared to those in a matched group who did not </a:t>
            </a:r>
          </a:p>
          <a:p>
            <a:r>
              <a:rPr lang="en-GB" dirty="0"/>
              <a:t>One in five employers (19%) said they excluded or were likely to exclude them from the recruitment process</a:t>
            </a:r>
          </a:p>
          <a:p>
            <a:endParaRPr lang="en-GB" dirty="0"/>
          </a:p>
          <a:p>
            <a:pPr marL="0" indent="0">
              <a:buNone/>
            </a:pPr>
            <a:r>
              <a:rPr lang="en-GB" dirty="0"/>
              <a:t>Prison Reform Trust (2017)</a:t>
            </a:r>
          </a:p>
        </p:txBody>
      </p:sp>
    </p:spTree>
    <p:extLst>
      <p:ext uri="{BB962C8B-B14F-4D97-AF65-F5344CB8AC3E}">
        <p14:creationId xmlns:p14="http://schemas.microsoft.com/office/powerpoint/2010/main" val="2455629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Inequality, power and mobility</a:t>
            </a:r>
          </a:p>
        </p:txBody>
      </p:sp>
      <p:sp>
        <p:nvSpPr>
          <p:cNvPr id="3" name="Content Placeholder 2"/>
          <p:cNvSpPr>
            <a:spLocks noGrp="1"/>
          </p:cNvSpPr>
          <p:nvPr>
            <p:ph sz="half" idx="1"/>
          </p:nvPr>
        </p:nvSpPr>
        <p:spPr/>
        <p:txBody>
          <a:bodyPr>
            <a:normAutofit fontScale="85000" lnSpcReduction="20000"/>
          </a:bodyPr>
          <a:lstStyle/>
          <a:p>
            <a:r>
              <a:rPr lang="en-GB" dirty="0"/>
              <a:t>Social Capital</a:t>
            </a:r>
          </a:p>
          <a:p>
            <a:r>
              <a:rPr lang="en-GB" dirty="0"/>
              <a:t>In any interaction someone always has more power - Wrong (1988 </a:t>
            </a:r>
            <a:r>
              <a:rPr lang="en-GB" i="1" dirty="0"/>
              <a:t>cited in</a:t>
            </a:r>
            <a:r>
              <a:rPr lang="en-GB" dirty="0"/>
              <a:t> Newman, pg. 175)</a:t>
            </a:r>
          </a:p>
          <a:p>
            <a:r>
              <a:rPr lang="en-GB" dirty="0"/>
              <a:t>Groups and organisations exclude and subordinate others (</a:t>
            </a:r>
            <a:r>
              <a:rPr lang="en-GB" dirty="0" err="1"/>
              <a:t>Infed</a:t>
            </a:r>
            <a:r>
              <a:rPr lang="en-GB" dirty="0"/>
              <a:t>, no date)</a:t>
            </a:r>
          </a:p>
          <a:p>
            <a:r>
              <a:rPr lang="en-GB" dirty="0"/>
              <a:t>Althusser (1963) ‘a structure articulated in dominance… one level will always have a dominant influence on the outcomes of historical action’ (Scott, pg. 134)</a:t>
            </a:r>
          </a:p>
          <a:p>
            <a:r>
              <a:rPr lang="en-GB" dirty="0"/>
              <a:t>Barriers to mobility and in particular upward mobility and a better life (Noble, pg. 4) </a:t>
            </a:r>
          </a:p>
        </p:txBody>
      </p:sp>
      <p:pic>
        <p:nvPicPr>
          <p:cNvPr id="5" name="Content Placeholder 4"/>
          <p:cNvPicPr>
            <a:picLocks noGrp="1" noChangeAspect="1"/>
          </p:cNvPicPr>
          <p:nvPr>
            <p:ph sz="half" idx="2"/>
          </p:nvPr>
        </p:nvPicPr>
        <p:blipFill>
          <a:blip r:embed="rId3"/>
          <a:stretch>
            <a:fillRect/>
          </a:stretch>
        </p:blipFill>
        <p:spPr>
          <a:xfrm>
            <a:off x="4890942" y="1693938"/>
            <a:ext cx="7865989" cy="4614712"/>
          </a:xfrm>
          <a:prstGeom prst="rect">
            <a:avLst/>
          </a:prstGeom>
        </p:spPr>
      </p:pic>
    </p:spTree>
    <p:extLst>
      <p:ext uri="{BB962C8B-B14F-4D97-AF65-F5344CB8AC3E}">
        <p14:creationId xmlns:p14="http://schemas.microsoft.com/office/powerpoint/2010/main" val="3705939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pPr marL="0" indent="0">
              <a:buNone/>
            </a:pPr>
            <a:endParaRPr lang="en-GB" dirty="0"/>
          </a:p>
          <a:p>
            <a:pPr marL="0" indent="0" algn="ctr">
              <a:buNone/>
            </a:pPr>
            <a:r>
              <a:rPr lang="en-GB" sz="3200" dirty="0"/>
              <a:t>Our prisons are full of ‘people who are both vulnerable to repeat conviction and repeat incarceration… such individuals might regularly find themselves in trouble with the police, prosecuted in the courts and filling up our prisons’ (Garside,  2007) </a:t>
            </a:r>
          </a:p>
        </p:txBody>
      </p:sp>
    </p:spTree>
    <p:extLst>
      <p:ext uri="{BB962C8B-B14F-4D97-AF65-F5344CB8AC3E}">
        <p14:creationId xmlns:p14="http://schemas.microsoft.com/office/powerpoint/2010/main" val="251333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so the cycle continues…</a:t>
            </a:r>
          </a:p>
        </p:txBody>
      </p:sp>
      <p:sp>
        <p:nvSpPr>
          <p:cNvPr id="3" name="Content Placeholder 2"/>
          <p:cNvSpPr>
            <a:spLocks noGrp="1"/>
          </p:cNvSpPr>
          <p:nvPr>
            <p:ph idx="1"/>
          </p:nvPr>
        </p:nvSpPr>
        <p:spPr/>
        <p:txBody>
          <a:bodyPr>
            <a:normAutofit/>
          </a:bodyPr>
          <a:lstStyle/>
          <a:p>
            <a:r>
              <a:rPr lang="en-GB" dirty="0"/>
              <a:t>‘Problematic behaviours of poor young males’ - Self fulfilling prophecy</a:t>
            </a:r>
          </a:p>
          <a:p>
            <a:r>
              <a:rPr lang="en-GB" dirty="0"/>
              <a:t>Poverty provides scapegoats for social problems (</a:t>
            </a:r>
            <a:r>
              <a:rPr lang="en-GB" dirty="0" err="1"/>
              <a:t>Gans</a:t>
            </a:r>
            <a:r>
              <a:rPr lang="en-GB" dirty="0"/>
              <a:t>, 1971; 1996)</a:t>
            </a:r>
          </a:p>
          <a:p>
            <a:r>
              <a:rPr lang="en-GB" dirty="0"/>
              <a:t>Class difference in socialisation is linked to future goals (Newman, pg. 137)</a:t>
            </a:r>
          </a:p>
          <a:p>
            <a:r>
              <a:rPr lang="en-GB" dirty="0"/>
              <a:t>Social advantage and disadvantage </a:t>
            </a:r>
          </a:p>
          <a:p>
            <a:r>
              <a:rPr lang="en-GB" dirty="0"/>
              <a:t>Policy makers ignorant of addressing these - </a:t>
            </a:r>
            <a:r>
              <a:rPr lang="en-GB" dirty="0" err="1"/>
              <a:t>Dahrendorf</a:t>
            </a:r>
            <a:r>
              <a:rPr lang="en-GB" dirty="0"/>
              <a:t> (1957</a:t>
            </a:r>
            <a:r>
              <a:rPr lang="en-GB" i="1" dirty="0"/>
              <a:t> cited in </a:t>
            </a:r>
            <a:r>
              <a:rPr lang="en-GB" dirty="0"/>
              <a:t>Scott, pg. 176) ‘have an overriding interest in maintaining the structure of authority from which they benefit’</a:t>
            </a:r>
          </a:p>
          <a:p>
            <a:r>
              <a:rPr lang="en-GB" dirty="0"/>
              <a:t>Reinforces power structure in society</a:t>
            </a:r>
          </a:p>
          <a:p>
            <a:endParaRPr lang="en-GB" dirty="0"/>
          </a:p>
        </p:txBody>
      </p:sp>
    </p:spTree>
    <p:extLst>
      <p:ext uri="{BB962C8B-B14F-4D97-AF65-F5344CB8AC3E}">
        <p14:creationId xmlns:p14="http://schemas.microsoft.com/office/powerpoint/2010/main" val="601321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55000" lnSpcReduction="20000"/>
          </a:bodyPr>
          <a:lstStyle/>
          <a:p>
            <a:pPr marL="0" indent="0">
              <a:buNone/>
            </a:pPr>
            <a:r>
              <a:rPr lang="en-GB" sz="3400" dirty="0"/>
              <a:t>Garside, R. (2007) </a:t>
            </a:r>
            <a:r>
              <a:rPr lang="en-GB" sz="3400" i="1" dirty="0"/>
              <a:t>Prison isn’t working. </a:t>
            </a:r>
            <a:r>
              <a:rPr lang="en-GB" sz="3400" dirty="0">
                <a:hlinkClick r:id="rId3"/>
              </a:rPr>
              <a:t>https://www.theguardian.com/commentisfree/2007/may/31/prisonisntworking</a:t>
            </a:r>
            <a:r>
              <a:rPr lang="en-GB" sz="3400" dirty="0"/>
              <a:t> (Accessed: 26 March 2018).</a:t>
            </a:r>
          </a:p>
          <a:p>
            <a:pPr marL="0" indent="0">
              <a:buNone/>
            </a:pPr>
            <a:r>
              <a:rPr lang="en-GB" sz="3400" dirty="0"/>
              <a:t>Giddens, A. (2006) </a:t>
            </a:r>
            <a:r>
              <a:rPr lang="en-GB" sz="3400" i="1" dirty="0"/>
              <a:t>Sociology. </a:t>
            </a:r>
            <a:r>
              <a:rPr lang="en-GB" sz="3400" dirty="0"/>
              <a:t>5</a:t>
            </a:r>
            <a:r>
              <a:rPr lang="en-GB" sz="3400" baseline="30000" dirty="0"/>
              <a:t>th</a:t>
            </a:r>
            <a:r>
              <a:rPr lang="en-GB" sz="3400" dirty="0"/>
              <a:t> </a:t>
            </a:r>
            <a:r>
              <a:rPr lang="en-GB" sz="3400" dirty="0" err="1"/>
              <a:t>edn</a:t>
            </a:r>
            <a:r>
              <a:rPr lang="en-GB" sz="3400" dirty="0"/>
              <a:t>. Cambridge: Polity Press.</a:t>
            </a:r>
          </a:p>
          <a:p>
            <a:pPr marL="0" indent="0">
              <a:buNone/>
            </a:pPr>
            <a:r>
              <a:rPr lang="en-GB" sz="3400" dirty="0"/>
              <a:t>Hancock, C. (2018) </a:t>
            </a:r>
            <a:r>
              <a:rPr lang="en-GB" sz="3400" i="1" dirty="0"/>
              <a:t>Equality and Diversity: Power and Social (Re)production of Inequality; Session 5; Legal Control. </a:t>
            </a:r>
            <a:r>
              <a:rPr lang="en-GB" sz="3400" dirty="0"/>
              <a:t>3 March. </a:t>
            </a:r>
          </a:p>
          <a:p>
            <a:pPr marL="0" indent="0">
              <a:buNone/>
            </a:pPr>
            <a:r>
              <a:rPr lang="en-GB" sz="3400" dirty="0" err="1"/>
              <a:t>Infed</a:t>
            </a:r>
            <a:r>
              <a:rPr lang="en-GB" sz="3400" dirty="0"/>
              <a:t> (no date) Social Capital. </a:t>
            </a:r>
            <a:r>
              <a:rPr lang="en-GB" sz="3400" dirty="0">
                <a:hlinkClick r:id="rId4"/>
              </a:rPr>
              <a:t>http://infed.org/mobi/social-capital/</a:t>
            </a:r>
            <a:r>
              <a:rPr lang="en-GB" sz="3400" dirty="0"/>
              <a:t> (Accessed 26 March 2018).</a:t>
            </a:r>
          </a:p>
          <a:p>
            <a:pPr marL="0" indent="0">
              <a:buNone/>
            </a:pPr>
            <a:r>
              <a:rPr lang="en-GB" sz="3400" dirty="0" err="1"/>
              <a:t>Macguire</a:t>
            </a:r>
            <a:r>
              <a:rPr lang="en-GB" sz="3400" dirty="0"/>
              <a:t>, K. (no date) </a:t>
            </a:r>
            <a:r>
              <a:rPr lang="en-GB" sz="3400" i="1" dirty="0"/>
              <a:t>Social Class. </a:t>
            </a:r>
            <a:r>
              <a:rPr lang="en-GB" sz="3400" i="1" dirty="0">
                <a:hlinkClick r:id="rId5"/>
              </a:rPr>
              <a:t>http://www.medgraphics.cam.ac.uk/shield/</a:t>
            </a:r>
            <a:endParaRPr lang="en-GB" sz="3400" i="1" dirty="0"/>
          </a:p>
          <a:p>
            <a:pPr marL="0" indent="0">
              <a:buNone/>
            </a:pPr>
            <a:r>
              <a:rPr lang="en-GB" sz="3400" dirty="0"/>
              <a:t>Newman, D M. (2010) </a:t>
            </a:r>
            <a:r>
              <a:rPr lang="en-GB" sz="3400" i="1" dirty="0"/>
              <a:t>Sociology: Exploring the architecture of everyday life. </a:t>
            </a:r>
            <a:r>
              <a:rPr lang="en-GB" sz="3400" dirty="0"/>
              <a:t>8th </a:t>
            </a:r>
            <a:r>
              <a:rPr lang="en-GB" sz="3400" dirty="0" err="1"/>
              <a:t>edn</a:t>
            </a:r>
            <a:r>
              <a:rPr lang="en-GB" sz="3400" dirty="0"/>
              <a:t>. London: SAGE Publications Ltd.</a:t>
            </a:r>
          </a:p>
          <a:p>
            <a:pPr marL="0" indent="0">
              <a:buNone/>
            </a:pPr>
            <a:r>
              <a:rPr lang="en-GB" sz="3400" dirty="0"/>
              <a:t>Noble, T. (no date) </a:t>
            </a:r>
            <a:r>
              <a:rPr lang="en-GB" sz="3400" i="1" dirty="0"/>
              <a:t>Unexamined Assumptions and Neglected Questions in Social Mobility Research. </a:t>
            </a:r>
          </a:p>
          <a:p>
            <a:pPr marL="0" indent="0">
              <a:buNone/>
            </a:pPr>
            <a:r>
              <a:rPr lang="en-GB" sz="3400" dirty="0"/>
              <a:t>Prison Reform Trust (2017) </a:t>
            </a:r>
            <a:r>
              <a:rPr lang="en-GB" sz="3400" i="1" dirty="0"/>
              <a:t>Prison: the facts. Bromley Briefings Summer2017. </a:t>
            </a:r>
            <a:r>
              <a:rPr lang="en-GB" sz="3400" dirty="0">
                <a:hlinkClick r:id="rId6"/>
              </a:rPr>
              <a:t>http://www.prisonreformtrust.org.uk/Portals/0/Documents/Bromley%20Briefings/Summer%202017%20factfile.pdf</a:t>
            </a:r>
            <a:r>
              <a:rPr lang="en-GB" sz="3400" dirty="0"/>
              <a:t> (Accessed 26 March 2018).</a:t>
            </a:r>
          </a:p>
          <a:p>
            <a:pPr marL="0" indent="0">
              <a:buNone/>
            </a:pPr>
            <a:r>
              <a:rPr lang="en-GB" sz="3400" dirty="0"/>
              <a:t>Scott, J. (2006) </a:t>
            </a:r>
            <a:r>
              <a:rPr lang="en-GB" sz="3400" i="1" dirty="0"/>
              <a:t>Social Theory: Central Issues in Sociology. </a:t>
            </a:r>
            <a:r>
              <a:rPr lang="en-GB" sz="3400" dirty="0"/>
              <a:t>London: SAGE Publications Ltd.</a:t>
            </a:r>
          </a:p>
          <a:p>
            <a:pPr marL="0" indent="0">
              <a:buNone/>
            </a:pPr>
            <a:endParaRPr lang="en-GB" dirty="0"/>
          </a:p>
        </p:txBody>
      </p:sp>
    </p:spTree>
    <p:extLst>
      <p:ext uri="{BB962C8B-B14F-4D97-AF65-F5344CB8AC3E}">
        <p14:creationId xmlns:p14="http://schemas.microsoft.com/office/powerpoint/2010/main" val="35083006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TotalTime>
  <Words>1430</Words>
  <Application>Microsoft Office PowerPoint</Application>
  <PresentationFormat>Widescreen</PresentationFormat>
  <Paragraphs>138</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What constitutes power and control in society?</vt:lpstr>
      <vt:lpstr>Social identity and Class</vt:lpstr>
      <vt:lpstr>PowerPoint Presentation</vt:lpstr>
      <vt:lpstr>PowerPoint Presentation</vt:lpstr>
      <vt:lpstr>National Child Development Study</vt:lpstr>
      <vt:lpstr>PowerPoint Presentation</vt:lpstr>
      <vt:lpstr>Education</vt:lpstr>
      <vt:lpstr>Values</vt:lpstr>
      <vt:lpstr>Deviance and ‘the deviant’</vt:lpstr>
      <vt:lpstr>Power and inequality</vt:lpstr>
      <vt:lpstr>The role of the poor and poverty in society</vt:lpstr>
      <vt:lpstr>Self fulfilling prophecies</vt:lpstr>
      <vt:lpstr>Saints and Roughnecks (Chambliss 1973)</vt:lpstr>
      <vt:lpstr>The ‘deviant’ in us all</vt:lpstr>
      <vt:lpstr>PowerPoint Presentation</vt:lpstr>
      <vt:lpstr>The odds are stacked against them</vt:lpstr>
      <vt:lpstr>Inequality, power and mobility</vt:lpstr>
      <vt:lpstr>PowerPoint Presentation</vt:lpstr>
      <vt:lpstr>And so the cycle continues…</vt:lpstr>
      <vt:lpstr>References</vt:lpstr>
    </vt:vector>
  </TitlesOfParts>
  <Company>NYCC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constitutes power and control in society?</dc:title>
  <dc:creator>Caroline Cox</dc:creator>
  <cp:lastModifiedBy>Caroline Cox</cp:lastModifiedBy>
  <cp:revision>54</cp:revision>
  <dcterms:created xsi:type="dcterms:W3CDTF">2018-03-20T13:05:51Z</dcterms:created>
  <dcterms:modified xsi:type="dcterms:W3CDTF">2018-03-26T15:15:20Z</dcterms:modified>
</cp:coreProperties>
</file>