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omments/comment1.xml" ContentType="application/vnd.openxmlformats-officedocument.presentationml.comments+xml"/>
  <Override PartName="/ppt/comments/comment2.xml" ContentType="application/vnd.openxmlformats-officedocument.presentationml.comment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3" r:id="rId1"/>
  </p:sldMasterIdLst>
  <p:notesMasterIdLst>
    <p:notesMasterId r:id="rId18"/>
  </p:notesMasterIdLst>
  <p:sldIdLst>
    <p:sldId id="256" r:id="rId2"/>
    <p:sldId id="268" r:id="rId3"/>
    <p:sldId id="267" r:id="rId4"/>
    <p:sldId id="264" r:id="rId5"/>
    <p:sldId id="269" r:id="rId6"/>
    <p:sldId id="270" r:id="rId7"/>
    <p:sldId id="271" r:id="rId8"/>
    <p:sldId id="260" r:id="rId9"/>
    <p:sldId id="259" r:id="rId10"/>
    <p:sldId id="261" r:id="rId11"/>
    <p:sldId id="262" r:id="rId12"/>
    <p:sldId id="258" r:id="rId13"/>
    <p:sldId id="266" r:id="rId14"/>
    <p:sldId id="265" r:id="rId15"/>
    <p:sldId id="272" r:id="rId16"/>
    <p:sldId id="273"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erry Rodrigues (2023555)" initials="JR(" lastIdx="6" clrIdx="0">
    <p:extLst>
      <p:ext uri="{19B8F6BF-5375-455C-9EA6-DF929625EA0E}">
        <p15:presenceInfo xmlns:p15="http://schemas.microsoft.com/office/powerpoint/2012/main" userId="S::2023555@student.uwtsd.ac.uk::0e85e652-62b4-403e-83b0-3f54c87fd30e"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19A981-21E0-5641-AD85-CE3BB5F4A508}" v="11" dt="2021-08-07T11:14:13.3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700"/>
    <p:restoredTop sz="96327"/>
  </p:normalViewPr>
  <p:slideViewPr>
    <p:cSldViewPr snapToGrid="0" snapToObjects="1">
      <p:cViewPr>
        <p:scale>
          <a:sx n="110" d="100"/>
          <a:sy n="110" d="100"/>
        </p:scale>
        <p:origin x="1424" y="464"/>
      </p:cViewPr>
      <p:guideLst/>
    </p:cSldViewPr>
  </p:slideViewPr>
  <p:outlineViewPr>
    <p:cViewPr>
      <p:scale>
        <a:sx n="33" d="100"/>
        <a:sy n="33" d="100"/>
      </p:scale>
      <p:origin x="0" y="-28208"/>
    </p:cViewPr>
  </p:outlineViewPr>
  <p:notesTextViewPr>
    <p:cViewPr>
      <p:scale>
        <a:sx n="1" d="1"/>
        <a:sy n="1" d="1"/>
      </p:scale>
      <p:origin x="0" y="0"/>
    </p:cViewPr>
  </p:notesTextViewPr>
  <p:sorterViewPr>
    <p:cViewPr>
      <p:scale>
        <a:sx n="146" d="100"/>
        <a:sy n="14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08-07T00:10:09.475" idx="1">
    <p:pos x="2972" y="2132"/>
    <p:text>The introduction of Amazon Robotics in the UK, was introduced in year 2016 at  Dunstable , Doncaster, Manchester and Warrington warehouses and it is the newest example of this commitment to invention in logistics on behalf of our employees and our customers.</p:text>
    <p:extLst>
      <p:ext uri="{C676402C-5697-4E1C-873F-D02D1690AC5C}">
        <p15:threadingInfo xmlns:p15="http://schemas.microsoft.com/office/powerpoint/2012/main" timeZoneBias="-60"/>
      </p:ext>
    </p:extLst>
  </p:cm>
  <p:cm authorId="1" dt="2021-08-07T00:15:23.128" idx="2">
    <p:pos x="2566" y="2560"/>
    <p:text>The robots slide under a tower of shelves where products are stowed, lift it and move it through the fulfilment centre. Robots help speed order processing time and reduce walking by employees by moving the shelves to employees, reducing the time taken to stow items for sale or pick them for new customer orders.</p:text>
    <p:extLst>
      <p:ext uri="{C676402C-5697-4E1C-873F-D02D1690AC5C}">
        <p15:threadingInfo xmlns:p15="http://schemas.microsoft.com/office/powerpoint/2012/main" timeZoneBias="-60"/>
      </p:ext>
    </p:extLst>
  </p:cm>
  <p:cm authorId="1" dt="2021-08-07T00:19:02.204" idx="3">
    <p:pos x="2083" y="2977"/>
    <p:text>Robots save space, allowing for 50% more items to be stowed per square foot. Liam, one of the employees at Doncaster, describes robots as “innovative technology that enables them to get the items to the customer a lot quicker.”</p:text>
    <p:extLst>
      <p:ext uri="{C676402C-5697-4E1C-873F-D02D1690AC5C}">
        <p15:threadingInfo xmlns:p15="http://schemas.microsoft.com/office/powerpoint/2012/main" timeZoneBias="-60"/>
      </p:ext>
    </p:extLst>
  </p:cm>
  <p:cm authorId="1" dt="2021-08-07T00:22:05.878" idx="4">
    <p:pos x="2957" y="3413"/>
    <p:text>The Amazon fulfilment teams are dedicated to innovating in the fulfilment centres to increase speed of delivery while enabling greater selection at lower costs for the customers. The advancements in the latest fulfilment centres hit all three of these customer desires while continuing to provide a work environment that is great for employees also In the first quarter of 2021, Amazon reported net sales of $108.518 billion, a 43.8% increase from $75.452 billion in the same quarter in 2020.</p:text>
    <p:extLst>
      <p:ext uri="{C676402C-5697-4E1C-873F-D02D1690AC5C}">
        <p15:threadingInfo xmlns:p15="http://schemas.microsoft.com/office/powerpoint/2012/main" timeZoneBias="-6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21-08-11T01:05:39.536" idx="5">
    <p:pos x="6969" y="1434"/>
    <p:text>When Amazon announced its new Dash Button technology in late March 2015, the idea seemed so far-fetched that many took it as an April Fools' joke. The company had to issue a statement clarifying that the device was real.
The Dash Button began its life as a single-function controller about the size of a pack of gum that Amazon Prime members could place around the house. Each button corresponded to a household necessity by brand name. The user just pressed the Dash Button to reorder detergent or razor blades.</p:text>
    <p:extLst>
      <p:ext uri="{C676402C-5697-4E1C-873F-D02D1690AC5C}">
        <p15:threadingInfo xmlns:p15="http://schemas.microsoft.com/office/powerpoint/2012/main" timeZoneBias="-60"/>
      </p:ext>
    </p:extLst>
  </p:cm>
  <p:cm authorId="1" dt="2021-08-11T01:07:45.845" idx="6">
    <p:pos x="6973" y="1817"/>
    <p:text>in the near future, Amazon executives say, customers will be able to receive their Prime orders in 30 minutes flat, and the company won't have to break any speed limits to get there. The company's secret is unmanned aerial vehicles, also known as drones. While these devices remain shrouded in controversy, the company is optimistic that people will view drones that bring them things they want in a more favorable light than drones used for spying or deploying weapons.</p:text>
    <p:extLst>
      <p:ext uri="{C676402C-5697-4E1C-873F-D02D1690AC5C}">
        <p15:threadingInfo xmlns:p15="http://schemas.microsoft.com/office/powerpoint/2012/main" timeZoneBias="-60"/>
      </p:ext>
    </p:extLst>
  </p:cm>
</p:cmLst>
</file>

<file path=ppt/diagrams/_rels/data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514A82-3D46-4783-ADE4-9F16B7492590}" type="doc">
      <dgm:prSet loTypeId="urn:microsoft.com/office/officeart/2018/5/layout/IconLeafLabelList" loCatId="icon" qsTypeId="urn:microsoft.com/office/officeart/2005/8/quickstyle/simple1" qsCatId="simple" csTypeId="urn:microsoft.com/office/officeart/2005/8/colors/accent1_2" csCatId="accent1" phldr="1"/>
      <dgm:spPr/>
      <dgm:t>
        <a:bodyPr/>
        <a:lstStyle/>
        <a:p>
          <a:endParaRPr lang="en-US"/>
        </a:p>
      </dgm:t>
    </dgm:pt>
    <dgm:pt modelId="{D09D7EB2-39E8-4AE8-A01A-FE29011C1034}">
      <dgm:prSet custT="1"/>
      <dgm:spPr/>
      <dgm:t>
        <a:bodyPr/>
        <a:lstStyle/>
        <a:p>
          <a:pPr>
            <a:lnSpc>
              <a:spcPct val="100000"/>
            </a:lnSpc>
            <a:defRPr cap="all"/>
          </a:pPr>
          <a:r>
            <a:rPr lang="en-GB" sz="1200" b="1" dirty="0">
              <a:latin typeface="Arial" panose="020B0604020202020204" pitchFamily="34" charset="0"/>
              <a:cs typeface="Arial" panose="020B0604020202020204" pitchFamily="34" charset="0"/>
            </a:rPr>
            <a:t>The first  challenge was to  producing good stuff and providing quality service.</a:t>
          </a:r>
          <a:endParaRPr lang="en-US" sz="1200" dirty="0">
            <a:latin typeface="Arial" panose="020B0604020202020204" pitchFamily="34" charset="0"/>
            <a:cs typeface="Arial" panose="020B0604020202020204" pitchFamily="34" charset="0"/>
          </a:endParaRPr>
        </a:p>
      </dgm:t>
    </dgm:pt>
    <dgm:pt modelId="{640C6926-9890-4B78-A36B-AF9625BAC9F9}" type="parTrans" cxnId="{71A03DAC-A5A7-43EB-A0AC-43A0A145B989}">
      <dgm:prSet/>
      <dgm:spPr/>
      <dgm:t>
        <a:bodyPr/>
        <a:lstStyle/>
        <a:p>
          <a:endParaRPr lang="en-US"/>
        </a:p>
      </dgm:t>
    </dgm:pt>
    <dgm:pt modelId="{2B6682D9-6328-4BB7-BBCE-70B6D8D63FFD}" type="sibTrans" cxnId="{71A03DAC-A5A7-43EB-A0AC-43A0A145B989}">
      <dgm:prSet/>
      <dgm:spPr/>
      <dgm:t>
        <a:bodyPr/>
        <a:lstStyle/>
        <a:p>
          <a:endParaRPr lang="en-US"/>
        </a:p>
      </dgm:t>
    </dgm:pt>
    <dgm:pt modelId="{DC2A9A55-227F-4A3A-8BAE-39C92F3E15A9}">
      <dgm:prSet custT="1"/>
      <dgm:spPr/>
      <dgm:t>
        <a:bodyPr/>
        <a:lstStyle/>
        <a:p>
          <a:pPr>
            <a:lnSpc>
              <a:spcPct val="100000"/>
            </a:lnSpc>
            <a:defRPr cap="all"/>
          </a:pPr>
          <a:r>
            <a:rPr lang="en-GB" sz="1200" b="1" dirty="0">
              <a:latin typeface="Arial" panose="020B0604020202020204" pitchFamily="34" charset="0"/>
              <a:cs typeface="Arial" panose="020B0604020202020204" pitchFamily="34" charset="0"/>
            </a:rPr>
            <a:t>A lot of Company couldn’t  providing quality service before the introduction of modern technology</a:t>
          </a:r>
          <a:r>
            <a:rPr lang="en-GB" sz="1100" b="1" dirty="0"/>
            <a:t>.</a:t>
          </a:r>
          <a:endParaRPr lang="en-US" sz="1100" dirty="0"/>
        </a:p>
      </dgm:t>
    </dgm:pt>
    <dgm:pt modelId="{82F1DEDC-7096-4E1D-9537-035E2525E6A8}" type="parTrans" cxnId="{281407B6-39C9-48F4-9007-AC383DA84FAF}">
      <dgm:prSet/>
      <dgm:spPr/>
      <dgm:t>
        <a:bodyPr/>
        <a:lstStyle/>
        <a:p>
          <a:endParaRPr lang="en-US"/>
        </a:p>
      </dgm:t>
    </dgm:pt>
    <dgm:pt modelId="{9917A02B-BE53-40A6-98A2-9F5731427234}" type="sibTrans" cxnId="{281407B6-39C9-48F4-9007-AC383DA84FAF}">
      <dgm:prSet/>
      <dgm:spPr/>
      <dgm:t>
        <a:bodyPr/>
        <a:lstStyle/>
        <a:p>
          <a:endParaRPr lang="en-US"/>
        </a:p>
      </dgm:t>
    </dgm:pt>
    <dgm:pt modelId="{36BA0056-805E-42D9-AE87-D1EA2339BD8A}">
      <dgm:prSet custT="1"/>
      <dgm:spPr/>
      <dgm:t>
        <a:bodyPr/>
        <a:lstStyle/>
        <a:p>
          <a:pPr>
            <a:lnSpc>
              <a:spcPct val="100000"/>
            </a:lnSpc>
            <a:defRPr cap="all"/>
          </a:pPr>
          <a:r>
            <a:rPr lang="en-GB" sz="1200" b="1" dirty="0">
              <a:latin typeface="Arial" panose="020B0604020202020204" pitchFamily="34" charset="0"/>
              <a:cs typeface="Arial" panose="020B0604020202020204" pitchFamily="34" charset="0"/>
            </a:rPr>
            <a:t>Every department had to face a lot of problems with the employees for conducting activity in the marketplace</a:t>
          </a:r>
          <a:endParaRPr lang="en-US" sz="1200" dirty="0">
            <a:latin typeface="Arial" panose="020B0604020202020204" pitchFamily="34" charset="0"/>
            <a:cs typeface="Arial" panose="020B0604020202020204" pitchFamily="34" charset="0"/>
          </a:endParaRPr>
        </a:p>
      </dgm:t>
    </dgm:pt>
    <dgm:pt modelId="{6B3F4606-3DA5-4DD9-AA13-3657812284C9}" type="parTrans" cxnId="{937EF528-D88A-418C-9B5F-6EC1A3DE5203}">
      <dgm:prSet/>
      <dgm:spPr/>
      <dgm:t>
        <a:bodyPr/>
        <a:lstStyle/>
        <a:p>
          <a:endParaRPr lang="en-US"/>
        </a:p>
      </dgm:t>
    </dgm:pt>
    <dgm:pt modelId="{28DC08CE-DF27-4270-920B-0C1EA5791201}" type="sibTrans" cxnId="{937EF528-D88A-418C-9B5F-6EC1A3DE5203}">
      <dgm:prSet/>
      <dgm:spPr/>
      <dgm:t>
        <a:bodyPr/>
        <a:lstStyle/>
        <a:p>
          <a:endParaRPr lang="en-US"/>
        </a:p>
      </dgm:t>
    </dgm:pt>
    <dgm:pt modelId="{68CFDA12-6AEB-4FB3-A1A2-11B2F86629EE}" type="pres">
      <dgm:prSet presAssocID="{B1514A82-3D46-4783-ADE4-9F16B7492590}" presName="root" presStyleCnt="0">
        <dgm:presLayoutVars>
          <dgm:dir/>
          <dgm:resizeHandles val="exact"/>
        </dgm:presLayoutVars>
      </dgm:prSet>
      <dgm:spPr/>
    </dgm:pt>
    <dgm:pt modelId="{56405973-F529-47F8-A48D-5C8B43B16699}" type="pres">
      <dgm:prSet presAssocID="{D09D7EB2-39E8-4AE8-A01A-FE29011C1034}" presName="compNode" presStyleCnt="0"/>
      <dgm:spPr/>
    </dgm:pt>
    <dgm:pt modelId="{440E54AB-4DBC-4223-A8E4-D7571566F2BE}" type="pres">
      <dgm:prSet presAssocID="{D09D7EB2-39E8-4AE8-A01A-FE29011C1034}" presName="iconBgRect" presStyleLbl="bgShp" presStyleIdx="0" presStyleCnt="3"/>
      <dgm:spPr>
        <a:prstGeom prst="round2DiagRect">
          <a:avLst>
            <a:gd name="adj1" fmla="val 29727"/>
            <a:gd name="adj2" fmla="val 0"/>
          </a:avLst>
        </a:prstGeom>
      </dgm:spPr>
    </dgm:pt>
    <dgm:pt modelId="{017B0039-1CF2-4B82-AF27-5FAE710F7AC4}" type="pres">
      <dgm:prSet presAssocID="{D09D7EB2-39E8-4AE8-A01A-FE29011C103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ightbulb"/>
        </a:ext>
      </dgm:extLst>
    </dgm:pt>
    <dgm:pt modelId="{171956D6-2884-4895-85A7-4F3FD6FB8A4F}" type="pres">
      <dgm:prSet presAssocID="{D09D7EB2-39E8-4AE8-A01A-FE29011C1034}" presName="spaceRect" presStyleCnt="0"/>
      <dgm:spPr/>
    </dgm:pt>
    <dgm:pt modelId="{6BE1AFC8-B1F4-48E2-9280-806910ED6301}" type="pres">
      <dgm:prSet presAssocID="{D09D7EB2-39E8-4AE8-A01A-FE29011C1034}" presName="textRect" presStyleLbl="revTx" presStyleIdx="0" presStyleCnt="3">
        <dgm:presLayoutVars>
          <dgm:chMax val="1"/>
          <dgm:chPref val="1"/>
        </dgm:presLayoutVars>
      </dgm:prSet>
      <dgm:spPr/>
    </dgm:pt>
    <dgm:pt modelId="{64752420-A436-4D01-AB79-F7F0332700D8}" type="pres">
      <dgm:prSet presAssocID="{2B6682D9-6328-4BB7-BBCE-70B6D8D63FFD}" presName="sibTrans" presStyleCnt="0"/>
      <dgm:spPr/>
    </dgm:pt>
    <dgm:pt modelId="{82293E3B-D621-46F9-A52F-D5EA2A627DD1}" type="pres">
      <dgm:prSet presAssocID="{DC2A9A55-227F-4A3A-8BAE-39C92F3E15A9}" presName="compNode" presStyleCnt="0"/>
      <dgm:spPr/>
    </dgm:pt>
    <dgm:pt modelId="{BC18D4D4-524E-4794-B24B-4FF6576105B7}" type="pres">
      <dgm:prSet presAssocID="{DC2A9A55-227F-4A3A-8BAE-39C92F3E15A9}" presName="iconBgRect" presStyleLbl="bgShp" presStyleIdx="1" presStyleCnt="3"/>
      <dgm:spPr>
        <a:prstGeom prst="round2DiagRect">
          <a:avLst>
            <a:gd name="adj1" fmla="val 29727"/>
            <a:gd name="adj2" fmla="val 0"/>
          </a:avLst>
        </a:prstGeom>
      </dgm:spPr>
    </dgm:pt>
    <dgm:pt modelId="{0795C070-A342-4CB2-902E-9E7D85ABD004}" type="pres">
      <dgm:prSet presAssocID="{DC2A9A55-227F-4A3A-8BAE-39C92F3E15A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Welder"/>
        </a:ext>
      </dgm:extLst>
    </dgm:pt>
    <dgm:pt modelId="{1F7EBEEC-6B11-415D-95CC-61C67EE3EE39}" type="pres">
      <dgm:prSet presAssocID="{DC2A9A55-227F-4A3A-8BAE-39C92F3E15A9}" presName="spaceRect" presStyleCnt="0"/>
      <dgm:spPr/>
    </dgm:pt>
    <dgm:pt modelId="{8BE8FEBC-1FD5-4367-BF3A-623F5AEEAC02}" type="pres">
      <dgm:prSet presAssocID="{DC2A9A55-227F-4A3A-8BAE-39C92F3E15A9}" presName="textRect" presStyleLbl="revTx" presStyleIdx="1" presStyleCnt="3">
        <dgm:presLayoutVars>
          <dgm:chMax val="1"/>
          <dgm:chPref val="1"/>
        </dgm:presLayoutVars>
      </dgm:prSet>
      <dgm:spPr/>
    </dgm:pt>
    <dgm:pt modelId="{593E56BC-017F-4536-903F-AB24184388FC}" type="pres">
      <dgm:prSet presAssocID="{9917A02B-BE53-40A6-98A2-9F5731427234}" presName="sibTrans" presStyleCnt="0"/>
      <dgm:spPr/>
    </dgm:pt>
    <dgm:pt modelId="{C02D4C12-5DFF-4119-8B9E-05223141192E}" type="pres">
      <dgm:prSet presAssocID="{36BA0056-805E-42D9-AE87-D1EA2339BD8A}" presName="compNode" presStyleCnt="0"/>
      <dgm:spPr/>
    </dgm:pt>
    <dgm:pt modelId="{6806CE15-30D5-4627-990A-D79819B7A456}" type="pres">
      <dgm:prSet presAssocID="{36BA0056-805E-42D9-AE87-D1EA2339BD8A}" presName="iconBgRect" presStyleLbl="bgShp" presStyleIdx="2" presStyleCnt="3"/>
      <dgm:spPr>
        <a:prstGeom prst="round2DiagRect">
          <a:avLst>
            <a:gd name="adj1" fmla="val 29727"/>
            <a:gd name="adj2" fmla="val 0"/>
          </a:avLst>
        </a:prstGeom>
      </dgm:spPr>
    </dgm:pt>
    <dgm:pt modelId="{2C3E41CA-75FF-4B7C-B42C-65C17D9A3326}" type="pres">
      <dgm:prSet presAssocID="{36BA0056-805E-42D9-AE87-D1EA2339BD8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D20D2DBE-452D-49FE-AF94-A90003C0899A}" type="pres">
      <dgm:prSet presAssocID="{36BA0056-805E-42D9-AE87-D1EA2339BD8A}" presName="spaceRect" presStyleCnt="0"/>
      <dgm:spPr/>
    </dgm:pt>
    <dgm:pt modelId="{F8CF8DBB-168F-47B3-A386-8C36258F4EBD}" type="pres">
      <dgm:prSet presAssocID="{36BA0056-805E-42D9-AE87-D1EA2339BD8A}" presName="textRect" presStyleLbl="revTx" presStyleIdx="2" presStyleCnt="3">
        <dgm:presLayoutVars>
          <dgm:chMax val="1"/>
          <dgm:chPref val="1"/>
        </dgm:presLayoutVars>
      </dgm:prSet>
      <dgm:spPr/>
    </dgm:pt>
  </dgm:ptLst>
  <dgm:cxnLst>
    <dgm:cxn modelId="{937EF528-D88A-418C-9B5F-6EC1A3DE5203}" srcId="{B1514A82-3D46-4783-ADE4-9F16B7492590}" destId="{36BA0056-805E-42D9-AE87-D1EA2339BD8A}" srcOrd="2" destOrd="0" parTransId="{6B3F4606-3DA5-4DD9-AA13-3657812284C9}" sibTransId="{28DC08CE-DF27-4270-920B-0C1EA5791201}"/>
    <dgm:cxn modelId="{4F141F74-293F-2F4A-8B02-F07DD02B06AF}" type="presOf" srcId="{DC2A9A55-227F-4A3A-8BAE-39C92F3E15A9}" destId="{8BE8FEBC-1FD5-4367-BF3A-623F5AEEAC02}" srcOrd="0" destOrd="0" presId="urn:microsoft.com/office/officeart/2018/5/layout/IconLeafLabelList"/>
    <dgm:cxn modelId="{76C19082-B53F-584E-BECA-6F75FE439427}" type="presOf" srcId="{36BA0056-805E-42D9-AE87-D1EA2339BD8A}" destId="{F8CF8DBB-168F-47B3-A386-8C36258F4EBD}" srcOrd="0" destOrd="0" presId="urn:microsoft.com/office/officeart/2018/5/layout/IconLeafLabelList"/>
    <dgm:cxn modelId="{71A03DAC-A5A7-43EB-A0AC-43A0A145B989}" srcId="{B1514A82-3D46-4783-ADE4-9F16B7492590}" destId="{D09D7EB2-39E8-4AE8-A01A-FE29011C1034}" srcOrd="0" destOrd="0" parTransId="{640C6926-9890-4B78-A36B-AF9625BAC9F9}" sibTransId="{2B6682D9-6328-4BB7-BBCE-70B6D8D63FFD}"/>
    <dgm:cxn modelId="{281407B6-39C9-48F4-9007-AC383DA84FAF}" srcId="{B1514A82-3D46-4783-ADE4-9F16B7492590}" destId="{DC2A9A55-227F-4A3A-8BAE-39C92F3E15A9}" srcOrd="1" destOrd="0" parTransId="{82F1DEDC-7096-4E1D-9537-035E2525E6A8}" sibTransId="{9917A02B-BE53-40A6-98A2-9F5731427234}"/>
    <dgm:cxn modelId="{2FCD38DD-5326-BA43-9D0F-055C12145A28}" type="presOf" srcId="{B1514A82-3D46-4783-ADE4-9F16B7492590}" destId="{68CFDA12-6AEB-4FB3-A1A2-11B2F86629EE}" srcOrd="0" destOrd="0" presId="urn:microsoft.com/office/officeart/2018/5/layout/IconLeafLabelList"/>
    <dgm:cxn modelId="{D17E30F3-A240-6947-8FC6-39A817DF3109}" type="presOf" srcId="{D09D7EB2-39E8-4AE8-A01A-FE29011C1034}" destId="{6BE1AFC8-B1F4-48E2-9280-806910ED6301}" srcOrd="0" destOrd="0" presId="urn:microsoft.com/office/officeart/2018/5/layout/IconLeafLabelList"/>
    <dgm:cxn modelId="{4610AC1B-29FA-1543-9457-4ACDD920DA55}" type="presParOf" srcId="{68CFDA12-6AEB-4FB3-A1A2-11B2F86629EE}" destId="{56405973-F529-47F8-A48D-5C8B43B16699}" srcOrd="0" destOrd="0" presId="urn:microsoft.com/office/officeart/2018/5/layout/IconLeafLabelList"/>
    <dgm:cxn modelId="{972DAB61-20B0-E44A-8ABB-7698F7A82C3F}" type="presParOf" srcId="{56405973-F529-47F8-A48D-5C8B43B16699}" destId="{440E54AB-4DBC-4223-A8E4-D7571566F2BE}" srcOrd="0" destOrd="0" presId="urn:microsoft.com/office/officeart/2018/5/layout/IconLeafLabelList"/>
    <dgm:cxn modelId="{92B86916-6587-934D-BA1A-42882B7EA13B}" type="presParOf" srcId="{56405973-F529-47F8-A48D-5C8B43B16699}" destId="{017B0039-1CF2-4B82-AF27-5FAE710F7AC4}" srcOrd="1" destOrd="0" presId="urn:microsoft.com/office/officeart/2018/5/layout/IconLeafLabelList"/>
    <dgm:cxn modelId="{D5097CE2-F7F7-CA41-B752-1C79D7202642}" type="presParOf" srcId="{56405973-F529-47F8-A48D-5C8B43B16699}" destId="{171956D6-2884-4895-85A7-4F3FD6FB8A4F}" srcOrd="2" destOrd="0" presId="urn:microsoft.com/office/officeart/2018/5/layout/IconLeafLabelList"/>
    <dgm:cxn modelId="{631A93ED-B59C-EB49-887B-C39051889846}" type="presParOf" srcId="{56405973-F529-47F8-A48D-5C8B43B16699}" destId="{6BE1AFC8-B1F4-48E2-9280-806910ED6301}" srcOrd="3" destOrd="0" presId="urn:microsoft.com/office/officeart/2018/5/layout/IconLeafLabelList"/>
    <dgm:cxn modelId="{73F5DA38-3B35-394A-91CB-22174F4E39E8}" type="presParOf" srcId="{68CFDA12-6AEB-4FB3-A1A2-11B2F86629EE}" destId="{64752420-A436-4D01-AB79-F7F0332700D8}" srcOrd="1" destOrd="0" presId="urn:microsoft.com/office/officeart/2018/5/layout/IconLeafLabelList"/>
    <dgm:cxn modelId="{8A2C56C1-F344-A241-8630-D85DF0357273}" type="presParOf" srcId="{68CFDA12-6AEB-4FB3-A1A2-11B2F86629EE}" destId="{82293E3B-D621-46F9-A52F-D5EA2A627DD1}" srcOrd="2" destOrd="0" presId="urn:microsoft.com/office/officeart/2018/5/layout/IconLeafLabelList"/>
    <dgm:cxn modelId="{7A8A0FDB-CC14-DB4D-9CE9-575D21BFB444}" type="presParOf" srcId="{82293E3B-D621-46F9-A52F-D5EA2A627DD1}" destId="{BC18D4D4-524E-4794-B24B-4FF6576105B7}" srcOrd="0" destOrd="0" presId="urn:microsoft.com/office/officeart/2018/5/layout/IconLeafLabelList"/>
    <dgm:cxn modelId="{C8CE230F-F05F-954A-BB27-285CA9A0FA53}" type="presParOf" srcId="{82293E3B-D621-46F9-A52F-D5EA2A627DD1}" destId="{0795C070-A342-4CB2-902E-9E7D85ABD004}" srcOrd="1" destOrd="0" presId="urn:microsoft.com/office/officeart/2018/5/layout/IconLeafLabelList"/>
    <dgm:cxn modelId="{97BEA7F8-93B1-2F41-AE2F-08DDFEB0E026}" type="presParOf" srcId="{82293E3B-D621-46F9-A52F-D5EA2A627DD1}" destId="{1F7EBEEC-6B11-415D-95CC-61C67EE3EE39}" srcOrd="2" destOrd="0" presId="urn:microsoft.com/office/officeart/2018/5/layout/IconLeafLabelList"/>
    <dgm:cxn modelId="{35892E32-6A86-094D-94F5-F8EAE28C7AC4}" type="presParOf" srcId="{82293E3B-D621-46F9-A52F-D5EA2A627DD1}" destId="{8BE8FEBC-1FD5-4367-BF3A-623F5AEEAC02}" srcOrd="3" destOrd="0" presId="urn:microsoft.com/office/officeart/2018/5/layout/IconLeafLabelList"/>
    <dgm:cxn modelId="{FD133098-8E6B-4A4B-9F0A-186DF3587D00}" type="presParOf" srcId="{68CFDA12-6AEB-4FB3-A1A2-11B2F86629EE}" destId="{593E56BC-017F-4536-903F-AB24184388FC}" srcOrd="3" destOrd="0" presId="urn:microsoft.com/office/officeart/2018/5/layout/IconLeafLabelList"/>
    <dgm:cxn modelId="{9A7F9450-7B2C-5A41-A2E6-39EAB19A7E8D}" type="presParOf" srcId="{68CFDA12-6AEB-4FB3-A1A2-11B2F86629EE}" destId="{C02D4C12-5DFF-4119-8B9E-05223141192E}" srcOrd="4" destOrd="0" presId="urn:microsoft.com/office/officeart/2018/5/layout/IconLeafLabelList"/>
    <dgm:cxn modelId="{6CB16B8F-A57A-E941-8BA2-1DCD064473F7}" type="presParOf" srcId="{C02D4C12-5DFF-4119-8B9E-05223141192E}" destId="{6806CE15-30D5-4627-990A-D79819B7A456}" srcOrd="0" destOrd="0" presId="urn:microsoft.com/office/officeart/2018/5/layout/IconLeafLabelList"/>
    <dgm:cxn modelId="{83FA5770-BF6F-D04B-A793-E90BC639C53D}" type="presParOf" srcId="{C02D4C12-5DFF-4119-8B9E-05223141192E}" destId="{2C3E41CA-75FF-4B7C-B42C-65C17D9A3326}" srcOrd="1" destOrd="0" presId="urn:microsoft.com/office/officeart/2018/5/layout/IconLeafLabelList"/>
    <dgm:cxn modelId="{25580C28-3701-6D4D-9BDE-387B7E2B19F9}" type="presParOf" srcId="{C02D4C12-5DFF-4119-8B9E-05223141192E}" destId="{D20D2DBE-452D-49FE-AF94-A90003C0899A}" srcOrd="2" destOrd="0" presId="urn:microsoft.com/office/officeart/2018/5/layout/IconLeafLabelList"/>
    <dgm:cxn modelId="{7060357F-C067-034E-BB14-62DA6E0F7288}" type="presParOf" srcId="{C02D4C12-5DFF-4119-8B9E-05223141192E}" destId="{F8CF8DBB-168F-47B3-A386-8C36258F4EBD}"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A27233A-4CF5-4B83-9AAD-6468F19BC8B0}" type="doc">
      <dgm:prSet loTypeId="urn:microsoft.com/office/officeart/2005/8/layout/default" loCatId="list" qsTypeId="urn:microsoft.com/office/officeart/2005/8/quickstyle/simple2" qsCatId="simple" csTypeId="urn:microsoft.com/office/officeart/2005/8/colors/colorful5" csCatId="colorful" phldr="1"/>
      <dgm:spPr/>
      <dgm:t>
        <a:bodyPr/>
        <a:lstStyle/>
        <a:p>
          <a:endParaRPr lang="en-US"/>
        </a:p>
      </dgm:t>
    </dgm:pt>
    <dgm:pt modelId="{406CDFDB-9999-45E5-AFAD-583F3909BA5A}">
      <dgm:prSet/>
      <dgm:spPr/>
      <dgm:t>
        <a:bodyPr/>
        <a:lstStyle/>
        <a:p>
          <a:r>
            <a:rPr lang="en-GB" b="0" i="0" baseline="0" dirty="0">
              <a:latin typeface="Arial" panose="020B0604020202020204" pitchFamily="34" charset="0"/>
              <a:cs typeface="Arial" panose="020B0604020202020204" pitchFamily="34" charset="0"/>
            </a:rPr>
            <a:t>Data protection. Forward-thinking organizations are now implementing privacy by design in their products.</a:t>
          </a:r>
          <a:endParaRPr lang="en-US" dirty="0">
            <a:latin typeface="Arial" panose="020B0604020202020204" pitchFamily="34" charset="0"/>
            <a:cs typeface="Arial" panose="020B0604020202020204" pitchFamily="34" charset="0"/>
          </a:endParaRPr>
        </a:p>
      </dgm:t>
    </dgm:pt>
    <dgm:pt modelId="{14003B63-35BF-4A65-97AB-4E0D9A5DEA1C}" type="parTrans" cxnId="{E5E250A9-4FE1-4D92-AA84-5D7EFBCDFBB0}">
      <dgm:prSet/>
      <dgm:spPr/>
      <dgm:t>
        <a:bodyPr/>
        <a:lstStyle/>
        <a:p>
          <a:endParaRPr lang="en-US"/>
        </a:p>
      </dgm:t>
    </dgm:pt>
    <dgm:pt modelId="{2F9EA1C0-87D0-4360-82D2-98D30090D552}" type="sibTrans" cxnId="{E5E250A9-4FE1-4D92-AA84-5D7EFBCDFBB0}">
      <dgm:prSet/>
      <dgm:spPr/>
      <dgm:t>
        <a:bodyPr/>
        <a:lstStyle/>
        <a:p>
          <a:endParaRPr lang="en-US"/>
        </a:p>
      </dgm:t>
    </dgm:pt>
    <dgm:pt modelId="{0EDA7C9C-6629-459D-A762-D74744AA3F0B}">
      <dgm:prSet/>
      <dgm:spPr/>
      <dgm:t>
        <a:bodyPr/>
        <a:lstStyle/>
        <a:p>
          <a:r>
            <a:rPr lang="en-GB" b="0" i="0" baseline="0" dirty="0">
              <a:latin typeface="Arial" panose="020B0604020202020204" pitchFamily="34" charset="0"/>
              <a:cs typeface="Arial" panose="020B0604020202020204" pitchFamily="34" charset="0"/>
            </a:rPr>
            <a:t>Businesses  without modern technology</a:t>
          </a:r>
          <a:endParaRPr lang="en-US" dirty="0">
            <a:latin typeface="Arial" panose="020B0604020202020204" pitchFamily="34" charset="0"/>
            <a:cs typeface="Arial" panose="020B0604020202020204" pitchFamily="34" charset="0"/>
          </a:endParaRPr>
        </a:p>
      </dgm:t>
    </dgm:pt>
    <dgm:pt modelId="{21D5ADD4-04F4-4006-B1D8-87ED5E651425}" type="parTrans" cxnId="{C8662D30-E4B5-46AE-AA9A-52EB62C64D3D}">
      <dgm:prSet/>
      <dgm:spPr/>
      <dgm:t>
        <a:bodyPr/>
        <a:lstStyle/>
        <a:p>
          <a:endParaRPr lang="en-US"/>
        </a:p>
      </dgm:t>
    </dgm:pt>
    <dgm:pt modelId="{D8EDE1DE-9E59-43FD-B82B-FDD676694162}" type="sibTrans" cxnId="{C8662D30-E4B5-46AE-AA9A-52EB62C64D3D}">
      <dgm:prSet/>
      <dgm:spPr/>
      <dgm:t>
        <a:bodyPr/>
        <a:lstStyle/>
        <a:p>
          <a:endParaRPr lang="en-US"/>
        </a:p>
      </dgm:t>
    </dgm:pt>
    <dgm:pt modelId="{BFF495B2-38A8-4B6A-807E-98A1D9A651A2}">
      <dgm:prSet/>
      <dgm:spPr/>
      <dgm:t>
        <a:bodyPr/>
        <a:lstStyle/>
        <a:p>
          <a:r>
            <a:rPr lang="en-GB" b="0" i="0" baseline="0" dirty="0">
              <a:latin typeface="Arial" panose="020B0604020202020204" pitchFamily="34" charset="0"/>
              <a:cs typeface="Arial" panose="020B0604020202020204" pitchFamily="34" charset="0"/>
            </a:rPr>
            <a:t>Before the modern technology came out everything was did on papers </a:t>
          </a:r>
          <a:endParaRPr lang="en-US" dirty="0">
            <a:latin typeface="Arial" panose="020B0604020202020204" pitchFamily="34" charset="0"/>
            <a:cs typeface="Arial" panose="020B0604020202020204" pitchFamily="34" charset="0"/>
          </a:endParaRPr>
        </a:p>
      </dgm:t>
    </dgm:pt>
    <dgm:pt modelId="{488316FD-75AA-4ADD-89A1-82C5ACCC5960}" type="parTrans" cxnId="{A21EBE71-26E7-431A-9A34-8B62F3456D0D}">
      <dgm:prSet/>
      <dgm:spPr/>
      <dgm:t>
        <a:bodyPr/>
        <a:lstStyle/>
        <a:p>
          <a:endParaRPr lang="en-US"/>
        </a:p>
      </dgm:t>
    </dgm:pt>
    <dgm:pt modelId="{880885E6-EB9D-4821-B66F-21F878CF786F}" type="sibTrans" cxnId="{A21EBE71-26E7-431A-9A34-8B62F3456D0D}">
      <dgm:prSet/>
      <dgm:spPr/>
      <dgm:t>
        <a:bodyPr/>
        <a:lstStyle/>
        <a:p>
          <a:endParaRPr lang="en-US"/>
        </a:p>
      </dgm:t>
    </dgm:pt>
    <dgm:pt modelId="{70E6DAA3-605B-B84D-90E9-322E8296BAB8}" type="pres">
      <dgm:prSet presAssocID="{7A27233A-4CF5-4B83-9AAD-6468F19BC8B0}" presName="diagram" presStyleCnt="0">
        <dgm:presLayoutVars>
          <dgm:dir/>
          <dgm:resizeHandles val="exact"/>
        </dgm:presLayoutVars>
      </dgm:prSet>
      <dgm:spPr/>
    </dgm:pt>
    <dgm:pt modelId="{694B7D83-C00B-A640-AF6C-56E92779367A}" type="pres">
      <dgm:prSet presAssocID="{406CDFDB-9999-45E5-AFAD-583F3909BA5A}" presName="node" presStyleLbl="node1" presStyleIdx="0" presStyleCnt="3">
        <dgm:presLayoutVars>
          <dgm:bulletEnabled val="1"/>
        </dgm:presLayoutVars>
      </dgm:prSet>
      <dgm:spPr/>
    </dgm:pt>
    <dgm:pt modelId="{500DF5E6-E788-A049-ADC8-56F742491998}" type="pres">
      <dgm:prSet presAssocID="{2F9EA1C0-87D0-4360-82D2-98D30090D552}" presName="sibTrans" presStyleCnt="0"/>
      <dgm:spPr/>
    </dgm:pt>
    <dgm:pt modelId="{C984920D-8819-3D43-90D5-B6624814E97D}" type="pres">
      <dgm:prSet presAssocID="{0EDA7C9C-6629-459D-A762-D74744AA3F0B}" presName="node" presStyleLbl="node1" presStyleIdx="1" presStyleCnt="3">
        <dgm:presLayoutVars>
          <dgm:bulletEnabled val="1"/>
        </dgm:presLayoutVars>
      </dgm:prSet>
      <dgm:spPr/>
    </dgm:pt>
    <dgm:pt modelId="{17D5616B-DA52-1F4C-BADA-949DF39BF047}" type="pres">
      <dgm:prSet presAssocID="{D8EDE1DE-9E59-43FD-B82B-FDD676694162}" presName="sibTrans" presStyleCnt="0"/>
      <dgm:spPr/>
    </dgm:pt>
    <dgm:pt modelId="{B045BDB7-C53A-A74D-962F-1C7F48C58EEE}" type="pres">
      <dgm:prSet presAssocID="{BFF495B2-38A8-4B6A-807E-98A1D9A651A2}" presName="node" presStyleLbl="node1" presStyleIdx="2" presStyleCnt="3">
        <dgm:presLayoutVars>
          <dgm:bulletEnabled val="1"/>
        </dgm:presLayoutVars>
      </dgm:prSet>
      <dgm:spPr/>
    </dgm:pt>
  </dgm:ptLst>
  <dgm:cxnLst>
    <dgm:cxn modelId="{21131503-2B5C-7E4E-9379-80590CD88E02}" type="presOf" srcId="{0EDA7C9C-6629-459D-A762-D74744AA3F0B}" destId="{C984920D-8819-3D43-90D5-B6624814E97D}" srcOrd="0" destOrd="0" presId="urn:microsoft.com/office/officeart/2005/8/layout/default"/>
    <dgm:cxn modelId="{C8662D30-E4B5-46AE-AA9A-52EB62C64D3D}" srcId="{7A27233A-4CF5-4B83-9AAD-6468F19BC8B0}" destId="{0EDA7C9C-6629-459D-A762-D74744AA3F0B}" srcOrd="1" destOrd="0" parTransId="{21D5ADD4-04F4-4006-B1D8-87ED5E651425}" sibTransId="{D8EDE1DE-9E59-43FD-B82B-FDD676694162}"/>
    <dgm:cxn modelId="{16638D3B-E8F1-2047-B17B-3E372CE57237}" type="presOf" srcId="{406CDFDB-9999-45E5-AFAD-583F3909BA5A}" destId="{694B7D83-C00B-A640-AF6C-56E92779367A}" srcOrd="0" destOrd="0" presId="urn:microsoft.com/office/officeart/2005/8/layout/default"/>
    <dgm:cxn modelId="{A21EBE71-26E7-431A-9A34-8B62F3456D0D}" srcId="{7A27233A-4CF5-4B83-9AAD-6468F19BC8B0}" destId="{BFF495B2-38A8-4B6A-807E-98A1D9A651A2}" srcOrd="2" destOrd="0" parTransId="{488316FD-75AA-4ADD-89A1-82C5ACCC5960}" sibTransId="{880885E6-EB9D-4821-B66F-21F878CF786F}"/>
    <dgm:cxn modelId="{E5E250A9-4FE1-4D92-AA84-5D7EFBCDFBB0}" srcId="{7A27233A-4CF5-4B83-9AAD-6468F19BC8B0}" destId="{406CDFDB-9999-45E5-AFAD-583F3909BA5A}" srcOrd="0" destOrd="0" parTransId="{14003B63-35BF-4A65-97AB-4E0D9A5DEA1C}" sibTransId="{2F9EA1C0-87D0-4360-82D2-98D30090D552}"/>
    <dgm:cxn modelId="{C2F948C5-1BF5-2E4B-9DAC-A6E7E1B8A514}" type="presOf" srcId="{BFF495B2-38A8-4B6A-807E-98A1D9A651A2}" destId="{B045BDB7-C53A-A74D-962F-1C7F48C58EEE}" srcOrd="0" destOrd="0" presId="urn:microsoft.com/office/officeart/2005/8/layout/default"/>
    <dgm:cxn modelId="{C2AF51F8-6540-1D45-BE3F-3C40A3E458F6}" type="presOf" srcId="{7A27233A-4CF5-4B83-9AAD-6468F19BC8B0}" destId="{70E6DAA3-605B-B84D-90E9-322E8296BAB8}" srcOrd="0" destOrd="0" presId="urn:microsoft.com/office/officeart/2005/8/layout/default"/>
    <dgm:cxn modelId="{75ED1F2A-5336-E448-8D1F-CAE72CA4CCB4}" type="presParOf" srcId="{70E6DAA3-605B-B84D-90E9-322E8296BAB8}" destId="{694B7D83-C00B-A640-AF6C-56E92779367A}" srcOrd="0" destOrd="0" presId="urn:microsoft.com/office/officeart/2005/8/layout/default"/>
    <dgm:cxn modelId="{9CB1F814-94B0-6142-A4C8-F6FBFC5192B1}" type="presParOf" srcId="{70E6DAA3-605B-B84D-90E9-322E8296BAB8}" destId="{500DF5E6-E788-A049-ADC8-56F742491998}" srcOrd="1" destOrd="0" presId="urn:microsoft.com/office/officeart/2005/8/layout/default"/>
    <dgm:cxn modelId="{60FBB724-C022-7943-98CA-0822EF7EDBED}" type="presParOf" srcId="{70E6DAA3-605B-B84D-90E9-322E8296BAB8}" destId="{C984920D-8819-3D43-90D5-B6624814E97D}" srcOrd="2" destOrd="0" presId="urn:microsoft.com/office/officeart/2005/8/layout/default"/>
    <dgm:cxn modelId="{FF563B48-0EFD-2B45-B9F0-3B5473BAF1C7}" type="presParOf" srcId="{70E6DAA3-605B-B84D-90E9-322E8296BAB8}" destId="{17D5616B-DA52-1F4C-BADA-949DF39BF047}" srcOrd="3" destOrd="0" presId="urn:microsoft.com/office/officeart/2005/8/layout/default"/>
    <dgm:cxn modelId="{B1B25933-F767-3A40-9834-4366D27CA46A}" type="presParOf" srcId="{70E6DAA3-605B-B84D-90E9-322E8296BAB8}" destId="{B045BDB7-C53A-A74D-962F-1C7F48C58EEE}"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0E54AB-4DBC-4223-A8E4-D7571566F2BE}">
      <dsp:nvSpPr>
        <dsp:cNvPr id="0" name=""/>
        <dsp:cNvSpPr/>
      </dsp:nvSpPr>
      <dsp:spPr>
        <a:xfrm>
          <a:off x="616949" y="372311"/>
          <a:ext cx="1818562" cy="1818562"/>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7B0039-1CF2-4B82-AF27-5FAE710F7AC4}">
      <dsp:nvSpPr>
        <dsp:cNvPr id="0" name=""/>
        <dsp:cNvSpPr/>
      </dsp:nvSpPr>
      <dsp:spPr>
        <a:xfrm>
          <a:off x="1004512" y="759874"/>
          <a:ext cx="1043437" cy="104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E1AFC8-B1F4-48E2-9280-806910ED6301}">
      <dsp:nvSpPr>
        <dsp:cNvPr id="0" name=""/>
        <dsp:cNvSpPr/>
      </dsp:nvSpPr>
      <dsp:spPr>
        <a:xfrm>
          <a:off x="35606" y="2757312"/>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b="1" kern="1200" dirty="0">
              <a:latin typeface="Arial" panose="020B0604020202020204" pitchFamily="34" charset="0"/>
              <a:cs typeface="Arial" panose="020B0604020202020204" pitchFamily="34" charset="0"/>
            </a:rPr>
            <a:t>The first  challenge was to  producing good stuff and providing quality service.</a:t>
          </a:r>
          <a:endParaRPr lang="en-US" sz="1200" kern="1200" dirty="0">
            <a:latin typeface="Arial" panose="020B0604020202020204" pitchFamily="34" charset="0"/>
            <a:cs typeface="Arial" panose="020B0604020202020204" pitchFamily="34" charset="0"/>
          </a:endParaRPr>
        </a:p>
      </dsp:txBody>
      <dsp:txXfrm>
        <a:off x="35606" y="2757312"/>
        <a:ext cx="2981250" cy="720000"/>
      </dsp:txXfrm>
    </dsp:sp>
    <dsp:sp modelId="{BC18D4D4-524E-4794-B24B-4FF6576105B7}">
      <dsp:nvSpPr>
        <dsp:cNvPr id="0" name=""/>
        <dsp:cNvSpPr/>
      </dsp:nvSpPr>
      <dsp:spPr>
        <a:xfrm>
          <a:off x="4119918" y="372311"/>
          <a:ext cx="1818562" cy="1818562"/>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95C070-A342-4CB2-902E-9E7D85ABD004}">
      <dsp:nvSpPr>
        <dsp:cNvPr id="0" name=""/>
        <dsp:cNvSpPr/>
      </dsp:nvSpPr>
      <dsp:spPr>
        <a:xfrm>
          <a:off x="4507481" y="759874"/>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E8FEBC-1FD5-4367-BF3A-623F5AEEAC02}">
      <dsp:nvSpPr>
        <dsp:cNvPr id="0" name=""/>
        <dsp:cNvSpPr/>
      </dsp:nvSpPr>
      <dsp:spPr>
        <a:xfrm>
          <a:off x="3538574" y="2757312"/>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b="1" kern="1200" dirty="0">
              <a:latin typeface="Arial" panose="020B0604020202020204" pitchFamily="34" charset="0"/>
              <a:cs typeface="Arial" panose="020B0604020202020204" pitchFamily="34" charset="0"/>
            </a:rPr>
            <a:t>A lot of Company couldn’t  providing quality service before the introduction of modern technology</a:t>
          </a:r>
          <a:r>
            <a:rPr lang="en-GB" sz="1100" b="1" kern="1200" dirty="0"/>
            <a:t>.</a:t>
          </a:r>
          <a:endParaRPr lang="en-US" sz="1100" kern="1200" dirty="0"/>
        </a:p>
      </dsp:txBody>
      <dsp:txXfrm>
        <a:off x="3538574" y="2757312"/>
        <a:ext cx="2981250" cy="720000"/>
      </dsp:txXfrm>
    </dsp:sp>
    <dsp:sp modelId="{6806CE15-30D5-4627-990A-D79819B7A456}">
      <dsp:nvSpPr>
        <dsp:cNvPr id="0" name=""/>
        <dsp:cNvSpPr/>
      </dsp:nvSpPr>
      <dsp:spPr>
        <a:xfrm>
          <a:off x="7622887" y="372311"/>
          <a:ext cx="1818562" cy="1818562"/>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3E41CA-75FF-4B7C-B42C-65C17D9A3326}">
      <dsp:nvSpPr>
        <dsp:cNvPr id="0" name=""/>
        <dsp:cNvSpPr/>
      </dsp:nvSpPr>
      <dsp:spPr>
        <a:xfrm>
          <a:off x="8010450" y="759874"/>
          <a:ext cx="1043437" cy="10434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CF8DBB-168F-47B3-A386-8C36258F4EBD}">
      <dsp:nvSpPr>
        <dsp:cNvPr id="0" name=""/>
        <dsp:cNvSpPr/>
      </dsp:nvSpPr>
      <dsp:spPr>
        <a:xfrm>
          <a:off x="7041543" y="2757312"/>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b="1" kern="1200" dirty="0">
              <a:latin typeface="Arial" panose="020B0604020202020204" pitchFamily="34" charset="0"/>
              <a:cs typeface="Arial" panose="020B0604020202020204" pitchFamily="34" charset="0"/>
            </a:rPr>
            <a:t>Every department had to face a lot of problems with the employees for conducting activity in the marketplace</a:t>
          </a:r>
          <a:endParaRPr lang="en-US" sz="1200" kern="1200" dirty="0">
            <a:latin typeface="Arial" panose="020B0604020202020204" pitchFamily="34" charset="0"/>
            <a:cs typeface="Arial" panose="020B0604020202020204" pitchFamily="34" charset="0"/>
          </a:endParaRPr>
        </a:p>
      </dsp:txBody>
      <dsp:txXfrm>
        <a:off x="7041543" y="2757312"/>
        <a:ext cx="29812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4B7D83-C00B-A640-AF6C-56E92779367A}">
      <dsp:nvSpPr>
        <dsp:cNvPr id="0" name=""/>
        <dsp:cNvSpPr/>
      </dsp:nvSpPr>
      <dsp:spPr>
        <a:xfrm>
          <a:off x="553" y="276812"/>
          <a:ext cx="2159983" cy="1295990"/>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baseline="0" dirty="0">
              <a:latin typeface="Arial" panose="020B0604020202020204" pitchFamily="34" charset="0"/>
              <a:cs typeface="Arial" panose="020B0604020202020204" pitchFamily="34" charset="0"/>
            </a:rPr>
            <a:t>Data protection. Forward-thinking organizations are now implementing privacy by design in their products.</a:t>
          </a:r>
          <a:endParaRPr lang="en-US" sz="1500" kern="1200" dirty="0">
            <a:latin typeface="Arial" panose="020B0604020202020204" pitchFamily="34" charset="0"/>
            <a:cs typeface="Arial" panose="020B0604020202020204" pitchFamily="34" charset="0"/>
          </a:endParaRPr>
        </a:p>
      </dsp:txBody>
      <dsp:txXfrm>
        <a:off x="553" y="276812"/>
        <a:ext cx="2159983" cy="1295990"/>
      </dsp:txXfrm>
    </dsp:sp>
    <dsp:sp modelId="{C984920D-8819-3D43-90D5-B6624814E97D}">
      <dsp:nvSpPr>
        <dsp:cNvPr id="0" name=""/>
        <dsp:cNvSpPr/>
      </dsp:nvSpPr>
      <dsp:spPr>
        <a:xfrm>
          <a:off x="2376535" y="276812"/>
          <a:ext cx="2159983" cy="1295990"/>
        </a:xfrm>
        <a:prstGeom prst="rect">
          <a:avLst/>
        </a:prstGeom>
        <a:solidFill>
          <a:schemeClr val="accent5">
            <a:hueOff val="-488671"/>
            <a:satOff val="-49551"/>
            <a:lumOff val="-1558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baseline="0" dirty="0">
              <a:latin typeface="Arial" panose="020B0604020202020204" pitchFamily="34" charset="0"/>
              <a:cs typeface="Arial" panose="020B0604020202020204" pitchFamily="34" charset="0"/>
            </a:rPr>
            <a:t>Businesses  without modern technology</a:t>
          </a:r>
          <a:endParaRPr lang="en-US" sz="1500" kern="1200" dirty="0">
            <a:latin typeface="Arial" panose="020B0604020202020204" pitchFamily="34" charset="0"/>
            <a:cs typeface="Arial" panose="020B0604020202020204" pitchFamily="34" charset="0"/>
          </a:endParaRPr>
        </a:p>
      </dsp:txBody>
      <dsp:txXfrm>
        <a:off x="2376535" y="276812"/>
        <a:ext cx="2159983" cy="1295990"/>
      </dsp:txXfrm>
    </dsp:sp>
    <dsp:sp modelId="{B045BDB7-C53A-A74D-962F-1C7F48C58EEE}">
      <dsp:nvSpPr>
        <dsp:cNvPr id="0" name=""/>
        <dsp:cNvSpPr/>
      </dsp:nvSpPr>
      <dsp:spPr>
        <a:xfrm>
          <a:off x="1188544" y="1788801"/>
          <a:ext cx="2159983" cy="1295990"/>
        </a:xfrm>
        <a:prstGeom prst="rect">
          <a:avLst/>
        </a:prstGeom>
        <a:solidFill>
          <a:schemeClr val="accent5">
            <a:hueOff val="-977342"/>
            <a:satOff val="-99103"/>
            <a:lumOff val="-31177"/>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baseline="0" dirty="0">
              <a:latin typeface="Arial" panose="020B0604020202020204" pitchFamily="34" charset="0"/>
              <a:cs typeface="Arial" panose="020B0604020202020204" pitchFamily="34" charset="0"/>
            </a:rPr>
            <a:t>Before the modern technology came out everything was did on papers </a:t>
          </a:r>
          <a:endParaRPr lang="en-US" sz="1500" kern="1200" dirty="0">
            <a:latin typeface="Arial" panose="020B0604020202020204" pitchFamily="34" charset="0"/>
            <a:cs typeface="Arial" panose="020B0604020202020204" pitchFamily="34" charset="0"/>
          </a:endParaRPr>
        </a:p>
      </dsp:txBody>
      <dsp:txXfrm>
        <a:off x="1188544" y="1788801"/>
        <a:ext cx="2159983" cy="129599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9C04F2-7544-D94E-9105-2B07F1424562}" type="datetimeFigureOut">
              <a:rPr lang="en-US" smtClean="0"/>
              <a:t>8/21/21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5D1ABB-6B72-7643-B0F2-2897FF368B5E}" type="slidenum">
              <a:rPr lang="en-US" smtClean="0"/>
              <a:t>‹#›</a:t>
            </a:fld>
            <a:endParaRPr lang="en-US"/>
          </a:p>
        </p:txBody>
      </p:sp>
    </p:spTree>
    <p:extLst>
      <p:ext uri="{BB962C8B-B14F-4D97-AF65-F5344CB8AC3E}">
        <p14:creationId xmlns:p14="http://schemas.microsoft.com/office/powerpoint/2010/main" val="25969136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F02DCC-7ECE-4D2D-8C1B-9F6947E1AFC5}"/>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9FBFA7FB-7C97-4C21-BFB0-AB096313E858}"/>
              </a:ext>
            </a:extLst>
          </p:cNvPr>
          <p:cNvSpPr txBox="1">
            <a:spLocks noGrp="1"/>
          </p:cNvSpPr>
          <p:nvPr>
            <p:ph type="body" sz="quarter" idx="1"/>
          </p:nvPr>
        </p:nvSpPr>
        <p:spPr/>
        <p:txBody>
          <a:bodyPr/>
          <a:lstStyle/>
          <a:p>
            <a:pPr lvl="0"/>
            <a:r>
              <a:rPr lang="en-US"/>
              <a:t>Avvio rapido ha creato una struttura che ti aiuterà a iniziare la tua presentazione. Alcune diapositive includono informazioni nelle note per offrire altri argomenti da aggiungere alla ricerca.</a:t>
            </a:r>
          </a:p>
          <a:p>
            <a:pPr lvl="0"/>
            <a:endParaRPr lang="en-US"/>
          </a:p>
        </p:txBody>
      </p:sp>
      <p:sp>
        <p:nvSpPr>
          <p:cNvPr id="4" name="Slide Number Placeholder 3">
            <a:extLst>
              <a:ext uri="{FF2B5EF4-FFF2-40B4-BE49-F238E27FC236}">
                <a16:creationId xmlns:a16="http://schemas.microsoft.com/office/drawing/2014/main" id="{2CB4AAC3-0889-481F-B492-185149AB6244}"/>
              </a:ext>
            </a:extLst>
          </p:cNvPr>
          <p:cNvSpPr txBox="1"/>
          <p:nvPr/>
        </p:nvSpPr>
        <p:spPr>
          <a:xfrm>
            <a:off x="3884608" y="8685208"/>
            <a:ext cx="2971800" cy="458791"/>
          </a:xfrm>
          <a:prstGeom prst="rect">
            <a:avLst/>
          </a:prstGeom>
          <a:noFill/>
          <a:ln cap="rnd">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A7B0508-D553-417B-A27C-117F72F9C485}" type="slidenum">
              <a:t>2</a:t>
            </a:fld>
            <a:endParaRPr lang="en-US"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8/21/21</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9711329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8/21/21</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94656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8/21/21</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3913745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8/21/21</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4154305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8/21/21</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0623104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8/21/21</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4301233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8/21/21</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853815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8/21/21</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3812086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8/21/21</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7296489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8/21/21</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9218795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8/21/21</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4634107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8/21/21</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3057313302"/>
      </p:ext>
    </p:extLst>
  </p:cSld>
  <p:clrMap bg1="dk1" tx1="lt1" bg2="dk2" tx2="lt2" accent1="accent1" accent2="accent2" accent3="accent3" accent4="accent4" accent5="accent5" accent6="accent6" hlink="hlink" folHlink="folHlink"/>
  <p:sldLayoutIdLst>
    <p:sldLayoutId id="2147483662" r:id="rId1"/>
    <p:sldLayoutId id="2147483677" r:id="rId2"/>
    <p:sldLayoutId id="2147483664" r:id="rId3"/>
    <p:sldLayoutId id="2147483665" r:id="rId4"/>
    <p:sldLayoutId id="2147483676" r:id="rId5"/>
    <p:sldLayoutId id="2147483672" r:id="rId6"/>
    <p:sldLayoutId id="2147483675" r:id="rId7"/>
    <p:sldLayoutId id="2147483674" r:id="rId8"/>
    <p:sldLayoutId id="2147483669" r:id="rId9"/>
    <p:sldLayoutId id="2147483671" r:id="rId10"/>
    <p:sldLayoutId id="2147483670"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6.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comments" Target="../comments/comment1.xml"/></Relationships>
</file>

<file path=ppt/slides/_rels/slide9.xml.rels><?xml version="1.0" encoding="UTF-8" standalone="yes"?>
<Relationships xmlns="http://schemas.openxmlformats.org/package/2006/relationships"><Relationship Id="rId3" Type="http://schemas.openxmlformats.org/officeDocument/2006/relationships/comments" Target="../comments/comment2.xml"/><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marketwatch.com/story/how-amazon-created-aws-and-changed-technology-forever-2019-12-03" TargetMode="External"/><Relationship Id="rId13" Type="http://schemas.openxmlformats.org/officeDocument/2006/relationships/hyperlink" Target="https://www.analyticssteps.com/blogs/how-does-amazon-use-warehouse-technologies" TargetMode="External"/><Relationship Id="rId3" Type="http://schemas.openxmlformats.org/officeDocument/2006/relationships/hyperlink" Target="https://www.businessinsider.com/jeff-bezos-amazon-history-facts-2017-4?r=US&amp;IR=T" TargetMode="External"/><Relationship Id="rId7" Type="http://schemas.openxmlformats.org/officeDocument/2006/relationships/hyperlink" Target="https://www.investopedia.com/articles/markets/062215/5-amazing-technologies-developed-amazon.asp" TargetMode="External"/><Relationship Id="rId12" Type="http://schemas.openxmlformats.org/officeDocument/2006/relationships/hyperlink" Target="https://www.aboutamazon.com/news/transportation/a-drone-program-taking-flight" TargetMode="External"/><Relationship Id="rId17" Type="http://schemas.openxmlformats.org/officeDocument/2006/relationships/hyperlink" Target="http://www.smartcustomerservice.com/Articles/News-Features/10-Ways-Amazon-Has-Changed-Customer-Service-in-20-Years-105131.aspx" TargetMode="External"/><Relationship Id="rId2" Type="http://schemas.openxmlformats.org/officeDocument/2006/relationships/hyperlink" Target="https://www.youtube.com/watch?v=tfAhTtBlb2QQ" TargetMode="External"/><Relationship Id="rId16" Type="http://schemas.openxmlformats.org/officeDocument/2006/relationships/hyperlink" Target="https://www.aboutamazon.com/what-we-do/delivery-logistics" TargetMode="External"/><Relationship Id="rId1" Type="http://schemas.openxmlformats.org/officeDocument/2006/relationships/slideLayout" Target="../slideLayouts/slideLayout2.xml"/><Relationship Id="rId6" Type="http://schemas.openxmlformats.org/officeDocument/2006/relationships/hyperlink" Target="https://www.businessinsider.com/acquisitions-that-made-amazon-the-giant-it-is-today-2019-6?r=US&amp;IR=T" TargetMode="External"/><Relationship Id="rId11" Type="http://schemas.openxmlformats.org/officeDocument/2006/relationships/hyperlink" Target="https://www.cnet.com/home/smart-home/amazon-stops-selling-dash-buttons-goofy-forerunners-of-connected-home/" TargetMode="External"/><Relationship Id="rId5" Type="http://schemas.openxmlformats.org/officeDocument/2006/relationships/hyperlink" Target="https://goodereader.com/blog/electronic-readers/the-evolution-of-the-kindle-e-reader-in-pictures" TargetMode="External"/><Relationship Id="rId15" Type="http://schemas.openxmlformats.org/officeDocument/2006/relationships/hyperlink" Target="https://www.qualtrics.com/blog/amazon-customer-experience-leader/" TargetMode="External"/><Relationship Id="rId10" Type="http://schemas.openxmlformats.org/officeDocument/2006/relationships/hyperlink" Target="https://www.aboutamazon.co.uk/innovation/technology-at-work" TargetMode="External"/><Relationship Id="rId4" Type="http://schemas.openxmlformats.org/officeDocument/2006/relationships/hyperlink" Target="https://www.history.com/this-day-in-history/amazon-opens-for-business" TargetMode="External"/><Relationship Id="rId9" Type="http://schemas.openxmlformats.org/officeDocument/2006/relationships/hyperlink" Target="https://www.youtube.com/watch?v=GltlJO56S1g" TargetMode="External"/><Relationship Id="rId14" Type="http://schemas.openxmlformats.org/officeDocument/2006/relationships/hyperlink" Target="https://www.cleo.com/blog/the-amazon-effect"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27.tiff"/><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13" name="Rectangle 12">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Oval 13">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Oval 14">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6" name="Group 15">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18" name="Rectangle 17">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7" name="Rectangle 16">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1" name="Rectangle 20">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23" name="Rectangle 22">
            <a:extLst>
              <a:ext uri="{FF2B5EF4-FFF2-40B4-BE49-F238E27FC236}">
                <a16:creationId xmlns:a16="http://schemas.microsoft.com/office/drawing/2014/main" id="{7D2FD795-8DF5-44F0-8664-4D8F626DD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7C6B683D-13FA-4605-8648-01FC9C82FE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26" name="Rectangle 25">
              <a:extLst>
                <a:ext uri="{FF2B5EF4-FFF2-40B4-BE49-F238E27FC236}">
                  <a16:creationId xmlns:a16="http://schemas.microsoft.com/office/drawing/2014/main" id="{9852A959-AA36-4E4C-940B-F33A7BE0ABC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FFFC38A9-EA65-4BD6-A6E1-CAD07CCB810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F9E36CA9-9013-4306-B36F-2E349B6FEDB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9" name="Group 28">
              <a:extLst>
                <a:ext uri="{FF2B5EF4-FFF2-40B4-BE49-F238E27FC236}">
                  <a16:creationId xmlns:a16="http://schemas.microsoft.com/office/drawing/2014/main" id="{CE8D3FFE-4362-43F6-99D3-1B83F7AD59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34" name="Rectangle 33">
                <a:extLst>
                  <a:ext uri="{FF2B5EF4-FFF2-40B4-BE49-F238E27FC236}">
                    <a16:creationId xmlns:a16="http://schemas.microsoft.com/office/drawing/2014/main" id="{F7AA39D6-8796-468A-8C18-D17C0BBF2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75967788-298A-4B75-B02F-0625E5F84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0" name="Group 29">
              <a:extLst>
                <a:ext uri="{FF2B5EF4-FFF2-40B4-BE49-F238E27FC236}">
                  <a16:creationId xmlns:a16="http://schemas.microsoft.com/office/drawing/2014/main" id="{8D0FB4E1-29BE-427B-9999-B25351A07CB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32" name="Rectangle 31">
                <a:extLst>
                  <a:ext uri="{FF2B5EF4-FFF2-40B4-BE49-F238E27FC236}">
                    <a16:creationId xmlns:a16="http://schemas.microsoft.com/office/drawing/2014/main" id="{39914662-C165-4AD1-89C0-F6C47C109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384C8199-BC83-4D02-8937-CF9AB0F4C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Rectangle 30">
              <a:extLst>
                <a:ext uri="{FF2B5EF4-FFF2-40B4-BE49-F238E27FC236}">
                  <a16:creationId xmlns:a16="http://schemas.microsoft.com/office/drawing/2014/main" id="{4A28F3F3-1D22-45C2-8627-C7E4E74BDD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7" name="Rectangle 36">
            <a:extLst>
              <a:ext uri="{FF2B5EF4-FFF2-40B4-BE49-F238E27FC236}">
                <a16:creationId xmlns:a16="http://schemas.microsoft.com/office/drawing/2014/main" id="{9D8267F7-1115-4F9A-BEF5-BB6664BCF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olo 1">
            <a:extLst>
              <a:ext uri="{FF2B5EF4-FFF2-40B4-BE49-F238E27FC236}">
                <a16:creationId xmlns:a16="http://schemas.microsoft.com/office/drawing/2014/main" id="{D79E30AB-7B45-0343-BB61-5265E99C7606}"/>
              </a:ext>
            </a:extLst>
          </p:cNvPr>
          <p:cNvSpPr>
            <a:spLocks noGrp="1"/>
          </p:cNvSpPr>
          <p:nvPr>
            <p:ph type="ctrTitle"/>
          </p:nvPr>
        </p:nvSpPr>
        <p:spPr>
          <a:xfrm>
            <a:off x="2465439" y="370580"/>
            <a:ext cx="7206295" cy="1044909"/>
          </a:xfrm>
        </p:spPr>
        <p:txBody>
          <a:bodyPr vert="horz" lIns="91440" tIns="45720" rIns="91440" bIns="45720" rtlCol="0" anchor="t">
            <a:normAutofit/>
          </a:bodyPr>
          <a:lstStyle/>
          <a:p>
            <a:r>
              <a:rPr lang="en-US" sz="6000" dirty="0"/>
              <a:t>Group presentation 2</a:t>
            </a:r>
          </a:p>
        </p:txBody>
      </p:sp>
      <p:pic>
        <p:nvPicPr>
          <p:cNvPr id="7" name="Immagine 6" descr="Immagine che contiene testo, clipart, serviziodatavola, stoviglie&#10;&#10;Descrizione generata automaticamente">
            <a:extLst>
              <a:ext uri="{FF2B5EF4-FFF2-40B4-BE49-F238E27FC236}">
                <a16:creationId xmlns:a16="http://schemas.microsoft.com/office/drawing/2014/main" id="{F2210E79-0674-9C4A-A152-04C57B6A8800}"/>
              </a:ext>
            </a:extLst>
          </p:cNvPr>
          <p:cNvPicPr>
            <a:picLocks noChangeAspect="1"/>
          </p:cNvPicPr>
          <p:nvPr/>
        </p:nvPicPr>
        <p:blipFill>
          <a:blip r:embed="rId2"/>
          <a:stretch>
            <a:fillRect/>
          </a:stretch>
        </p:blipFill>
        <p:spPr>
          <a:xfrm>
            <a:off x="566057" y="2777586"/>
            <a:ext cx="6049714" cy="1935908"/>
          </a:xfrm>
          <a:prstGeom prst="rect">
            <a:avLst/>
          </a:prstGeom>
        </p:spPr>
      </p:pic>
      <p:sp>
        <p:nvSpPr>
          <p:cNvPr id="3" name="Sottotitolo 2">
            <a:extLst>
              <a:ext uri="{FF2B5EF4-FFF2-40B4-BE49-F238E27FC236}">
                <a16:creationId xmlns:a16="http://schemas.microsoft.com/office/drawing/2014/main" id="{570F9634-3AF7-4847-B28E-291EB54C2D27}"/>
              </a:ext>
            </a:extLst>
          </p:cNvPr>
          <p:cNvSpPr>
            <a:spLocks noGrp="1"/>
          </p:cNvSpPr>
          <p:nvPr>
            <p:ph type="subTitle" idx="1"/>
          </p:nvPr>
        </p:nvSpPr>
        <p:spPr>
          <a:xfrm>
            <a:off x="7104063" y="1833770"/>
            <a:ext cx="4537073" cy="4474956"/>
          </a:xfrm>
        </p:spPr>
        <p:txBody>
          <a:bodyPr vert="horz" lIns="91440" tIns="45720" rIns="91440" bIns="45720" rtlCol="0" anchor="t">
            <a:normAutofit fontScale="55000" lnSpcReduction="20000"/>
          </a:bodyPr>
          <a:lstStyle/>
          <a:p>
            <a:pPr marL="342900" indent="-270000">
              <a:buClr>
                <a:schemeClr val="accent2">
                  <a:lumMod val="75000"/>
                </a:schemeClr>
              </a:buClr>
              <a:buFont typeface="Arial" panose="020B0604020202020204" pitchFamily="34" charset="0"/>
              <a:buChar char="•"/>
            </a:pPr>
            <a:r>
              <a:rPr lang="en-US" sz="2500" spc="50" dirty="0"/>
              <a:t>DAVIDE SCIORTINO</a:t>
            </a:r>
          </a:p>
          <a:p>
            <a:pPr marL="530100" lvl="1" algn="l">
              <a:buClr>
                <a:schemeClr val="accent2">
                  <a:lumMod val="75000"/>
                </a:schemeClr>
              </a:buClr>
            </a:pPr>
            <a:r>
              <a:rPr lang="en-US" sz="2200" spc="50" dirty="0"/>
              <a:t>S</a:t>
            </a:r>
            <a:r>
              <a:rPr lang="en-US" sz="2200" cap="none" spc="50" dirty="0"/>
              <a:t>tudent</a:t>
            </a:r>
            <a:r>
              <a:rPr lang="en-US" sz="2200" spc="50" dirty="0"/>
              <a:t> ID: 2028771</a:t>
            </a:r>
            <a:endParaRPr lang="en-US" sz="2200" dirty="0"/>
          </a:p>
          <a:p>
            <a:pPr marL="530100" lvl="1" algn="l">
              <a:buClr>
                <a:schemeClr val="accent2">
                  <a:lumMod val="75000"/>
                </a:schemeClr>
              </a:buClr>
            </a:pPr>
            <a:r>
              <a:rPr lang="en-US" sz="2200" spc="50" dirty="0"/>
              <a:t>“Background of the Organization”</a:t>
            </a:r>
          </a:p>
          <a:p>
            <a:pPr marL="342900" indent="-270000">
              <a:buClr>
                <a:schemeClr val="accent2">
                  <a:lumMod val="75000"/>
                </a:schemeClr>
              </a:buClr>
              <a:buFont typeface="Arial" panose="020B0604020202020204" pitchFamily="34" charset="0"/>
              <a:buChar char="•"/>
            </a:pPr>
            <a:r>
              <a:rPr lang="en-US" sz="2500" spc="50" dirty="0"/>
              <a:t>CRISTINA VADANA</a:t>
            </a:r>
          </a:p>
          <a:p>
            <a:pPr marL="530100" lvl="1" algn="l">
              <a:buClr>
                <a:schemeClr val="accent2">
                  <a:lumMod val="75000"/>
                </a:schemeClr>
              </a:buClr>
            </a:pPr>
            <a:r>
              <a:rPr lang="en-US" sz="2200" spc="50" dirty="0"/>
              <a:t>Student ID: 2028994</a:t>
            </a:r>
          </a:p>
          <a:p>
            <a:pPr marL="530100" lvl="1" algn="l">
              <a:buClr>
                <a:schemeClr val="accent2">
                  <a:lumMod val="75000"/>
                </a:schemeClr>
              </a:buClr>
            </a:pPr>
            <a:r>
              <a:rPr lang="en-US" sz="2200" spc="50" dirty="0"/>
              <a:t> “</a:t>
            </a:r>
            <a:r>
              <a:rPr lang="it-IT" sz="2200" cap="none" spc="50" dirty="0"/>
              <a:t>Th</a:t>
            </a:r>
            <a:r>
              <a:rPr lang="it-IT" sz="2200" cap="none" dirty="0"/>
              <a:t>e Challenge </a:t>
            </a:r>
            <a:r>
              <a:rPr lang="it-IT" sz="2200" cap="none" dirty="0" err="1"/>
              <a:t>before</a:t>
            </a:r>
            <a:r>
              <a:rPr lang="it-IT" sz="2200" cap="none" dirty="0"/>
              <a:t> the </a:t>
            </a:r>
            <a:r>
              <a:rPr lang="it-IT" sz="2200" cap="none" dirty="0" err="1"/>
              <a:t>introduction</a:t>
            </a:r>
            <a:r>
              <a:rPr lang="it-IT" sz="2200" cap="none" dirty="0"/>
              <a:t> of </a:t>
            </a:r>
            <a:r>
              <a:rPr lang="it-IT" sz="2200" cap="none" dirty="0" err="1"/>
              <a:t>modern</a:t>
            </a:r>
            <a:r>
              <a:rPr lang="it-IT" sz="2200" cap="none" dirty="0"/>
              <a:t> technology”</a:t>
            </a:r>
            <a:endParaRPr lang="en-US" sz="2200" spc="50" dirty="0"/>
          </a:p>
          <a:p>
            <a:pPr marL="342900" indent="-270000">
              <a:buClr>
                <a:schemeClr val="accent2">
                  <a:lumMod val="75000"/>
                </a:schemeClr>
              </a:buClr>
              <a:buFont typeface="Arial" panose="020B0604020202020204" pitchFamily="34" charset="0"/>
              <a:buChar char="•"/>
            </a:pPr>
            <a:r>
              <a:rPr lang="en-US" sz="2500" spc="50" dirty="0"/>
              <a:t>CHRISTALINA margarita </a:t>
            </a:r>
            <a:r>
              <a:rPr lang="en-US" sz="2500" spc="50" dirty="0" err="1"/>
              <a:t>PEREiRA</a:t>
            </a:r>
            <a:endParaRPr lang="en-US" sz="2500" spc="50" dirty="0"/>
          </a:p>
          <a:p>
            <a:pPr marL="530100" lvl="1" algn="l">
              <a:buClr>
                <a:schemeClr val="accent2">
                  <a:lumMod val="75000"/>
                </a:schemeClr>
              </a:buClr>
            </a:pPr>
            <a:r>
              <a:rPr lang="en-US" sz="2200" spc="50" dirty="0"/>
              <a:t>Student ID: 2028771</a:t>
            </a:r>
          </a:p>
          <a:p>
            <a:pPr marL="530100" lvl="1" algn="l">
              <a:buClr>
                <a:schemeClr val="accent2">
                  <a:lumMod val="75000"/>
                </a:schemeClr>
              </a:buClr>
            </a:pPr>
            <a:r>
              <a:rPr lang="en-US" sz="2200" dirty="0"/>
              <a:t>“I</a:t>
            </a:r>
            <a:r>
              <a:rPr lang="it-IT" sz="2200" dirty="0" err="1"/>
              <a:t>nsights</a:t>
            </a:r>
            <a:r>
              <a:rPr lang="it-IT" sz="2200" dirty="0"/>
              <a:t> to the </a:t>
            </a:r>
            <a:r>
              <a:rPr lang="it-IT" sz="2200" dirty="0" err="1"/>
              <a:t>modern</a:t>
            </a:r>
            <a:r>
              <a:rPr lang="it-IT" sz="2200" dirty="0"/>
              <a:t> technology </a:t>
            </a:r>
            <a:r>
              <a:rPr lang="it-IT" sz="2200" dirty="0" err="1"/>
              <a:t>introduced</a:t>
            </a:r>
            <a:r>
              <a:rPr lang="it-IT" sz="2200" dirty="0"/>
              <a:t>”</a:t>
            </a:r>
            <a:endParaRPr lang="en-US" sz="2200" spc="50" dirty="0"/>
          </a:p>
          <a:p>
            <a:pPr marL="342900" indent="-270000">
              <a:buClr>
                <a:schemeClr val="accent2">
                  <a:lumMod val="75000"/>
                </a:schemeClr>
              </a:buClr>
              <a:buFont typeface="Arial" panose="020B0604020202020204" pitchFamily="34" charset="0"/>
              <a:buChar char="•"/>
            </a:pPr>
            <a:r>
              <a:rPr lang="en-US" sz="2500" spc="50" dirty="0"/>
              <a:t>DEELAN RAO RAMIAH</a:t>
            </a:r>
          </a:p>
          <a:p>
            <a:pPr marL="530100" lvl="1" algn="l">
              <a:buClr>
                <a:schemeClr val="accent2">
                  <a:lumMod val="75000"/>
                </a:schemeClr>
              </a:buClr>
            </a:pPr>
            <a:r>
              <a:rPr lang="en-US" sz="2200" spc="50" dirty="0"/>
              <a:t>Student ID: 2028602</a:t>
            </a:r>
          </a:p>
          <a:p>
            <a:pPr marL="530100" lvl="1" algn="l">
              <a:buClr>
                <a:schemeClr val="accent2">
                  <a:lumMod val="75000"/>
                </a:schemeClr>
              </a:buClr>
            </a:pPr>
            <a:r>
              <a:rPr lang="it-IT" sz="2200" dirty="0"/>
              <a:t>"the impact of the technology </a:t>
            </a:r>
            <a:r>
              <a:rPr lang="it-IT" sz="2200" dirty="0" err="1"/>
              <a:t>introduced</a:t>
            </a:r>
            <a:r>
              <a:rPr lang="it-IT" sz="2200" dirty="0"/>
              <a:t>"</a:t>
            </a:r>
          </a:p>
          <a:p>
            <a:pPr marL="530100" lvl="1" algn="l">
              <a:buClr>
                <a:schemeClr val="accent2">
                  <a:lumMod val="75000"/>
                </a:schemeClr>
              </a:buClr>
            </a:pPr>
            <a:r>
              <a:rPr lang="it-IT" sz="2200" dirty="0"/>
              <a:t>and "</a:t>
            </a:r>
            <a:r>
              <a:rPr lang="it-IT" sz="2200" dirty="0" err="1"/>
              <a:t>lessons</a:t>
            </a:r>
            <a:r>
              <a:rPr lang="it-IT" sz="2200" dirty="0"/>
              <a:t> </a:t>
            </a:r>
            <a:r>
              <a:rPr lang="it-IT" sz="2200" dirty="0" err="1"/>
              <a:t>that</a:t>
            </a:r>
            <a:r>
              <a:rPr lang="it-IT" sz="2200" dirty="0"/>
              <a:t> can be </a:t>
            </a:r>
            <a:r>
              <a:rPr lang="it-IT" sz="2200" dirty="0" err="1"/>
              <a:t>drawn</a:t>
            </a:r>
            <a:r>
              <a:rPr lang="it-IT" sz="2200" dirty="0"/>
              <a:t> from the case </a:t>
            </a:r>
            <a:r>
              <a:rPr lang="it-IT" sz="2200" dirty="0" err="1"/>
              <a:t>study</a:t>
            </a:r>
            <a:r>
              <a:rPr lang="it-IT" sz="2200" dirty="0"/>
              <a:t>"</a:t>
            </a:r>
          </a:p>
          <a:p>
            <a:pPr marL="72900">
              <a:buClr>
                <a:schemeClr val="accent2">
                  <a:lumMod val="75000"/>
                </a:schemeClr>
              </a:buClr>
            </a:pPr>
            <a:endParaRPr lang="en-US" sz="2200" spc="50" dirty="0"/>
          </a:p>
        </p:txBody>
      </p:sp>
    </p:spTree>
    <p:extLst>
      <p:ext uri="{BB962C8B-B14F-4D97-AF65-F5344CB8AC3E}">
        <p14:creationId xmlns:p14="http://schemas.microsoft.com/office/powerpoint/2010/main" val="354118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DDF7F-7CA1-4284-AB25-32164CB63C2A}"/>
              </a:ext>
            </a:extLst>
          </p:cNvPr>
          <p:cNvSpPr txBox="1">
            <a:spLocks noGrp="1"/>
          </p:cNvSpPr>
          <p:nvPr>
            <p:ph type="title"/>
          </p:nvPr>
        </p:nvSpPr>
        <p:spPr/>
        <p:txBody>
          <a:bodyPr>
            <a:noAutofit/>
          </a:bodyPr>
          <a:lstStyle/>
          <a:p>
            <a:pPr lvl="0"/>
            <a:r>
              <a:rPr lang="en-GB" sz="2800" b="1" dirty="0">
                <a:solidFill>
                  <a:srgbClr val="92D050"/>
                </a:solidFill>
                <a:latin typeface="Arial" panose="020B0604020202020204" pitchFamily="34" charset="0"/>
                <a:cs typeface="Arial" panose="020B0604020202020204" pitchFamily="34" charset="0"/>
              </a:rPr>
              <a:t>Amazon is the most successful online retail in the world</a:t>
            </a:r>
            <a:br>
              <a:rPr lang="en-GB" sz="2800" b="1" dirty="0">
                <a:solidFill>
                  <a:srgbClr val="92D050"/>
                </a:solidFill>
                <a:latin typeface="Arial" panose="020B0604020202020204" pitchFamily="34" charset="0"/>
                <a:cs typeface="Arial" panose="020B0604020202020204" pitchFamily="34" charset="0"/>
              </a:rPr>
            </a:br>
            <a:r>
              <a:rPr lang="en-GB" sz="2800" b="1" dirty="0">
                <a:solidFill>
                  <a:srgbClr val="92D050"/>
                </a:solidFill>
                <a:latin typeface="Arial" panose="020B0604020202020204" pitchFamily="34" charset="0"/>
                <a:cs typeface="Arial" panose="020B0604020202020204" pitchFamily="34" charset="0"/>
              </a:rPr>
              <a:t>The Background</a:t>
            </a:r>
            <a:endParaRPr lang="en-US" sz="2800" b="1" dirty="0">
              <a:solidFill>
                <a:srgbClr val="92D050"/>
              </a:solidFill>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61902CAB-FF31-4A05-9706-8F1F1D79DD43}"/>
              </a:ext>
            </a:extLst>
          </p:cNvPr>
          <p:cNvSpPr txBox="1"/>
          <p:nvPr/>
        </p:nvSpPr>
        <p:spPr>
          <a:xfrm>
            <a:off x="834261" y="1410789"/>
            <a:ext cx="10465454" cy="4807131"/>
          </a:xfrm>
          <a:prstGeom prst="rect">
            <a:avLst/>
          </a:prstGeom>
          <a:noFill/>
          <a:ln cap="rnd">
            <a:noFill/>
          </a:ln>
        </p:spPr>
        <p:txBody>
          <a:bodyPr vert="horz" wrap="square" lIns="91440" tIns="45720" rIns="91440" bIns="45720" anchor="t" anchorCtr="0" compatLnSpc="1">
            <a:noAutofit/>
          </a:bodyPr>
          <a:lstStyle/>
          <a:p>
            <a:pPr marL="0" marR="0" lvl="0" indent="0"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chemeClr val="tx2"/>
                </a:solidFill>
                <a:uFillTx/>
                <a:latin typeface="Arial" panose="020B0604020202020204" pitchFamily="34" charset="0"/>
                <a:cs typeface="Arial" panose="020B0604020202020204" pitchFamily="34" charset="0"/>
              </a:rPr>
              <a:t>Jess Bezos and his wife, in the summer 1994 headed to Washington State, armed with $ 300 000.</a:t>
            </a:r>
          </a:p>
          <a:p>
            <a:pPr marL="0" marR="0" lvl="0" indent="0"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chemeClr val="tx2"/>
                </a:solidFill>
                <a:uFillTx/>
                <a:latin typeface="Arial" panose="020B0604020202020204" pitchFamily="34" charset="0"/>
                <a:cs typeface="Arial" panose="020B0604020202020204" pitchFamily="34" charset="0"/>
              </a:rPr>
              <a:t> </a:t>
            </a:r>
            <a:br>
              <a:rPr lang="en-GB" sz="1600" b="0" i="0" u="none" strike="noStrike" kern="1200" cap="none" spc="0" baseline="0" dirty="0">
                <a:solidFill>
                  <a:schemeClr val="tx2"/>
                </a:solidFill>
                <a:uFillTx/>
                <a:latin typeface="Arial" panose="020B0604020202020204" pitchFamily="34" charset="0"/>
                <a:cs typeface="Arial" panose="020B0604020202020204" pitchFamily="34" charset="0"/>
              </a:rPr>
            </a:br>
            <a:r>
              <a:rPr lang="en-GB" sz="1600" dirty="0">
                <a:solidFill>
                  <a:schemeClr val="tx2"/>
                </a:solidFill>
                <a:latin typeface="Arial" panose="020B0604020202020204" pitchFamily="34" charset="0"/>
                <a:cs typeface="Arial" panose="020B0604020202020204" pitchFamily="34" charset="0"/>
              </a:rPr>
              <a:t>Mr. Bezos</a:t>
            </a:r>
            <a:r>
              <a:rPr lang="en-GB" sz="1600" b="0" i="0" u="none" strike="noStrike" kern="1200" cap="none" spc="0" baseline="0" dirty="0">
                <a:solidFill>
                  <a:schemeClr val="tx2"/>
                </a:solidFill>
                <a:uFillTx/>
                <a:latin typeface="Arial" panose="020B0604020202020204" pitchFamily="34" charset="0"/>
                <a:cs typeface="Arial" panose="020B0604020202020204" pitchFamily="34" charset="0"/>
              </a:rPr>
              <a:t> seems to realize that being the singular place where a consumer can find and buy virtually anything that’s available in the retail market, was a critical part of the company's growth strategy.</a:t>
            </a:r>
            <a:br>
              <a:rPr lang="en-GB" sz="1600" b="0" i="0" u="none" strike="noStrike" kern="1200" cap="none" spc="0" baseline="0" dirty="0">
                <a:solidFill>
                  <a:schemeClr val="tx2"/>
                </a:solidFill>
                <a:uFillTx/>
                <a:latin typeface="Arial" panose="020B0604020202020204" pitchFamily="34" charset="0"/>
                <a:cs typeface="Arial" panose="020B0604020202020204" pitchFamily="34" charset="0"/>
              </a:rPr>
            </a:br>
            <a:r>
              <a:rPr lang="en-GB" sz="1600" b="0" i="0" u="none" strike="noStrike" kern="1200" cap="none" spc="0" baseline="0" dirty="0">
                <a:solidFill>
                  <a:schemeClr val="tx2"/>
                </a:solidFill>
                <a:uFillTx/>
                <a:latin typeface="Arial" panose="020B0604020202020204" pitchFamily="34" charset="0"/>
                <a:cs typeface="Arial" panose="020B0604020202020204" pitchFamily="34" charset="0"/>
              </a:rPr>
              <a:t>Built around algorithms on the type of technology, that Mr. Bezos wa</a:t>
            </a:r>
            <a:r>
              <a:rPr lang="en-GB" sz="1600" dirty="0">
                <a:solidFill>
                  <a:schemeClr val="tx2"/>
                </a:solidFill>
                <a:latin typeface="Arial" panose="020B0604020202020204" pitchFamily="34" charset="0"/>
                <a:cs typeface="Arial" panose="020B0604020202020204" pitchFamily="34" charset="0"/>
              </a:rPr>
              <a:t>s int</a:t>
            </a:r>
            <a:r>
              <a:rPr lang="en-GB" sz="1600" b="0" i="0" u="none" strike="noStrike" kern="1200" cap="none" spc="0" baseline="0" dirty="0">
                <a:solidFill>
                  <a:schemeClr val="tx2"/>
                </a:solidFill>
                <a:uFillTx/>
                <a:latin typeface="Arial" panose="020B0604020202020204" pitchFamily="34" charset="0"/>
                <a:cs typeface="Arial" panose="020B0604020202020204" pitchFamily="34" charset="0"/>
              </a:rPr>
              <a:t>erested about.</a:t>
            </a:r>
            <a:br>
              <a:rPr lang="en-GB" sz="1600" b="0" i="0" u="none" strike="noStrike" kern="1200" cap="none" spc="0" baseline="0" dirty="0">
                <a:solidFill>
                  <a:schemeClr val="tx2"/>
                </a:solidFill>
                <a:uFillTx/>
                <a:latin typeface="Arial" panose="020B0604020202020204" pitchFamily="34" charset="0"/>
                <a:cs typeface="Arial" panose="020B0604020202020204" pitchFamily="34" charset="0"/>
              </a:rPr>
            </a:br>
            <a:br>
              <a:rPr lang="en-GB" sz="1600" b="0" i="0" u="none" strike="noStrike" kern="1200" cap="none" spc="0" baseline="0" dirty="0">
                <a:solidFill>
                  <a:srgbClr val="000000"/>
                </a:solidFill>
                <a:uFillTx/>
                <a:latin typeface="Arial" panose="020B0604020202020204" pitchFamily="34" charset="0"/>
                <a:cs typeface="Arial" panose="020B0604020202020204" pitchFamily="34" charset="0"/>
              </a:rPr>
            </a:br>
            <a:r>
              <a:rPr lang="en-GB" sz="1600" b="1" i="0" u="none" strike="noStrike" kern="1200" cap="none" spc="0" baseline="0" dirty="0">
                <a:solidFill>
                  <a:srgbClr val="92D050"/>
                </a:solidFill>
                <a:uFillTx/>
                <a:latin typeface="Arial" panose="020B0604020202020204" pitchFamily="34" charset="0"/>
                <a:cs typeface="Arial" panose="020B0604020202020204" pitchFamily="34" charset="0"/>
              </a:rPr>
              <a:t>VISION (1996)</a:t>
            </a:r>
            <a:br>
              <a:rPr lang="en-GB" sz="1600" b="0" i="0" u="none" strike="noStrike" kern="1200" cap="none" spc="0" baseline="0" dirty="0">
                <a:solidFill>
                  <a:srgbClr val="000000"/>
                </a:solidFill>
                <a:uFillTx/>
                <a:latin typeface="Arial" panose="020B0604020202020204" pitchFamily="34" charset="0"/>
                <a:cs typeface="Arial" panose="020B0604020202020204" pitchFamily="34" charset="0"/>
              </a:rPr>
            </a:br>
            <a:br>
              <a:rPr lang="en-GB" sz="1600" b="0" i="0" u="none" strike="noStrike" kern="1200" cap="none" spc="0" baseline="0" dirty="0">
                <a:solidFill>
                  <a:srgbClr val="000000"/>
                </a:solidFill>
                <a:uFillTx/>
                <a:latin typeface="Arial" panose="020B0604020202020204" pitchFamily="34" charset="0"/>
                <a:cs typeface="Arial" panose="020B0604020202020204" pitchFamily="34" charset="0"/>
              </a:rPr>
            </a:br>
            <a:r>
              <a:rPr lang="en-GB" sz="1600" b="0" i="0" u="none" strike="noStrike" kern="1200" cap="none" spc="0" baseline="0" dirty="0">
                <a:solidFill>
                  <a:schemeClr val="tx2"/>
                </a:solidFill>
                <a:uFillTx/>
                <a:latin typeface="Arial" panose="020B0604020202020204" pitchFamily="34" charset="0"/>
                <a:cs typeface="Arial" panose="020B0604020202020204" pitchFamily="34" charset="0"/>
              </a:rPr>
              <a:t>WHAT MAKES US DIFFERENT IS THE VAST SELECTION CONVENIENCE WE DELIVER RIGHT TO THE DESKTOP AND ALSO THE THAT WE’RE DISCOUNTERS  IN THE WOLD WE DISCOUNT OVER 300 THOUSAND TITLES BASICALLY THE BEST-SELLING TITLES THAT’S TWICE AS MANY TITLES AS THE LARGEST PHYSICALLY BOOK STORE EVEN OFFERS (Bezos, 2015)</a:t>
            </a:r>
            <a:endParaRPr lang="fr-FR" sz="1600" b="0" i="0" u="none" strike="noStrike" kern="1200" cap="none" spc="0" baseline="0" dirty="0">
              <a:solidFill>
                <a:schemeClr val="tx2"/>
              </a:solidFill>
              <a:uFillTx/>
              <a:latin typeface="Arial" panose="020B0604020202020204" pitchFamily="34" charset="0"/>
              <a:ea typeface="Calibri" pitchFamily="34"/>
              <a:cs typeface="Arial" panose="020B0604020202020204" pitchFamily="34" charset="0"/>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dirty="0">
              <a:solidFill>
                <a:schemeClr val="tx2"/>
              </a:solidFill>
              <a:uFillTx/>
              <a:latin typeface="Arial" panose="020B0604020202020204" pitchFamily="34" charset="0"/>
              <a:cs typeface="Arial" panose="020B0604020202020204" pitchFamily="34" charset="0"/>
            </a:endParaRPr>
          </a:p>
          <a:p>
            <a:pPr marL="285750" marR="0" lvl="0" indent="-285750" algn="l" defTabSz="457200" rtl="0" fontAlgn="auto" hangingPunct="1">
              <a:lnSpc>
                <a:spcPct val="100000"/>
              </a:lnSpc>
              <a:spcBef>
                <a:spcPts val="0"/>
              </a:spcBef>
              <a:spcAft>
                <a:spcPts val="0"/>
              </a:spcAft>
              <a:buFont typeface="Arial" panose="020B0604020202020204" pitchFamily="34" charset="0"/>
              <a:buChar char="•"/>
              <a:tabLst/>
              <a:defRPr sz="1800" b="0" i="0" u="none" strike="noStrike" kern="0" cap="none" spc="0" baseline="0">
                <a:solidFill>
                  <a:srgbClr val="000000"/>
                </a:solidFill>
                <a:uFillTx/>
              </a:defRPr>
            </a:pPr>
            <a:r>
              <a:rPr lang="en-GB" sz="1600" dirty="0">
                <a:solidFill>
                  <a:schemeClr val="tx2"/>
                </a:solidFill>
                <a:latin typeface="Arial" panose="020B0604020202020204" pitchFamily="34" charset="0"/>
                <a:cs typeface="Arial" panose="020B0604020202020204" pitchFamily="34" charset="0"/>
              </a:rPr>
              <a:t>On</a:t>
            </a:r>
            <a:r>
              <a:rPr lang="en-GB" sz="1600" b="0" i="0" u="none" strike="noStrike" kern="1200" cap="none" spc="0" baseline="0" dirty="0">
                <a:solidFill>
                  <a:schemeClr val="tx2"/>
                </a:solidFill>
                <a:uFillTx/>
                <a:latin typeface="Arial" panose="020B0604020202020204" pitchFamily="34" charset="0"/>
                <a:cs typeface="Arial" panose="020B0604020202020204" pitchFamily="34" charset="0"/>
              </a:rPr>
              <a:t> 16 July 95 amazon.com opened its virtual door to public  initial sales were generate sales by as word of mouth From books music shoes and clothing to battle tank or a tiki hot Amazon is the most successful online retail in the world and still run by. (History.com, 2021)</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600" dirty="0">
              <a:solidFill>
                <a:schemeClr val="tx2"/>
              </a:solidFill>
              <a:latin typeface="Arial" panose="020B0604020202020204" pitchFamily="34" charset="0"/>
              <a:cs typeface="Arial" panose="020B0604020202020204" pitchFamily="34" charset="0"/>
            </a:endParaRPr>
          </a:p>
          <a:p>
            <a:pPr marL="285750" marR="0" lvl="0" indent="-285750" algn="l" defTabSz="457200" rtl="0" fontAlgn="auto" hangingPunct="1">
              <a:lnSpc>
                <a:spcPct val="100000"/>
              </a:lnSpc>
              <a:spcBef>
                <a:spcPts val="0"/>
              </a:spcBef>
              <a:spcAft>
                <a:spcPts val="0"/>
              </a:spcAft>
              <a:buFont typeface="Arial" panose="020B0604020202020204" pitchFamily="34" charset="0"/>
              <a:buChar char="•"/>
              <a:tabLst/>
              <a:defRPr sz="1800" b="0" i="0" u="none" strike="noStrike" kern="0" cap="none" spc="0" baseline="0">
                <a:solidFill>
                  <a:srgbClr val="000000"/>
                </a:solidFill>
                <a:uFillTx/>
              </a:defRPr>
            </a:pPr>
            <a:r>
              <a:rPr lang="en-GB" sz="1600" b="0" i="0" u="none" strike="noStrike" kern="1200" cap="none" spc="0" baseline="0" dirty="0">
                <a:solidFill>
                  <a:schemeClr val="tx2"/>
                </a:solidFill>
                <a:uFillTx/>
                <a:latin typeface="Arial" panose="020B0604020202020204" pitchFamily="34" charset="0"/>
                <a:cs typeface="Arial" panose="020B0604020202020204" pitchFamily="34" charset="0"/>
              </a:rPr>
              <a:t>They were putting out press releases every single day the site caught on within a month books had been sold to customers in all 50 states and 45 other countries (Hartmans, 2021)</a:t>
            </a:r>
            <a:br>
              <a:rPr lang="en-GB" sz="1600" b="0" i="0" u="none" strike="noStrike" kern="1200" cap="none" spc="0" baseline="0" dirty="0">
                <a:solidFill>
                  <a:schemeClr val="tx2"/>
                </a:solidFill>
                <a:uFillTx/>
                <a:latin typeface="Arial" panose="020B0604020202020204" pitchFamily="34" charset="0"/>
                <a:cs typeface="Arial" panose="020B0604020202020204" pitchFamily="34" charset="0"/>
              </a:rPr>
            </a:br>
            <a:br>
              <a:rPr lang="en-GB" sz="1400" b="0" i="0" u="none" strike="noStrike" kern="1200" cap="none" spc="0" baseline="0" dirty="0">
                <a:solidFill>
                  <a:srgbClr val="B4C7E7"/>
                </a:solidFill>
                <a:uFillTx/>
                <a:latin typeface="Segoe UI"/>
              </a:rPr>
            </a:br>
            <a:br>
              <a:rPr lang="en-GB" sz="1400" b="0" i="0" u="none" strike="noStrike" kern="1200" cap="none" spc="0" baseline="0" dirty="0">
                <a:solidFill>
                  <a:srgbClr val="B4C7E7"/>
                </a:solidFill>
                <a:uFillTx/>
                <a:latin typeface="Segoe UI"/>
              </a:rPr>
            </a:br>
            <a:endParaRPr lang="en-US" sz="1400" b="0" i="0" u="none" strike="noStrike" kern="1200" cap="none" spc="0" baseline="0" dirty="0">
              <a:solidFill>
                <a:srgbClr val="595959"/>
              </a:solidFill>
              <a:uFillTx/>
              <a:latin typeface="Segoe UI Semilight" pitchFamily="34"/>
              <a:ea typeface="Segoe UI" pitchFamily="34"/>
              <a:cs typeface="Segoe UI Semilight" pitchFamily="34"/>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5E44D7F8-CAAE-47C9-BE64-DBD055B2DC67}"/>
              </a:ext>
            </a:extLst>
          </p:cNvPr>
          <p:cNvSpPr>
            <a:spLocks noMove="1" noResize="1"/>
          </p:cNvSpPr>
          <p:nvPr/>
        </p:nvSpPr>
        <p:spPr>
          <a:xfrm>
            <a:off x="0" y="0"/>
            <a:ext cx="12191996" cy="6858000"/>
          </a:xfrm>
          <a:prstGeom prst="rect">
            <a:avLst/>
          </a:prstGeom>
          <a:solidFill>
            <a:srgbClr val="FFFFFF"/>
          </a:solidFill>
          <a:ln cap="rnd">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sp>
        <p:nvSpPr>
          <p:cNvPr id="3" name="Rectangle 10">
            <a:extLst>
              <a:ext uri="{FF2B5EF4-FFF2-40B4-BE49-F238E27FC236}">
                <a16:creationId xmlns:a16="http://schemas.microsoft.com/office/drawing/2014/main" id="{F340F44B-C499-4A7B-B548-869791273742}"/>
              </a:ext>
            </a:extLst>
          </p:cNvPr>
          <p:cNvSpPr>
            <a:spLocks noMove="1" noResize="1"/>
          </p:cNvSpPr>
          <p:nvPr/>
        </p:nvSpPr>
        <p:spPr>
          <a:xfrm>
            <a:off x="490584" y="485674"/>
            <a:ext cx="4174738" cy="5888772"/>
          </a:xfrm>
          <a:prstGeom prst="rect">
            <a:avLst/>
          </a:prstGeom>
          <a:solidFill>
            <a:srgbClr val="465359"/>
          </a:solidFill>
          <a:ln cap="rnd">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Gill Sans MT"/>
            </a:endParaRPr>
          </a:p>
        </p:txBody>
      </p:sp>
      <p:sp>
        <p:nvSpPr>
          <p:cNvPr id="4" name="Title 1">
            <a:extLst>
              <a:ext uri="{FF2B5EF4-FFF2-40B4-BE49-F238E27FC236}">
                <a16:creationId xmlns:a16="http://schemas.microsoft.com/office/drawing/2014/main" id="{C6E9ADF6-8648-4979-B28B-92D31EA3B8FF}"/>
              </a:ext>
            </a:extLst>
          </p:cNvPr>
          <p:cNvSpPr txBox="1">
            <a:spLocks noGrp="1"/>
          </p:cNvSpPr>
          <p:nvPr>
            <p:ph type="title"/>
          </p:nvPr>
        </p:nvSpPr>
        <p:spPr>
          <a:xfrm>
            <a:off x="592871" y="1071153"/>
            <a:ext cx="4020199" cy="3448595"/>
          </a:xfrm>
        </p:spPr>
        <p:txBody>
          <a:bodyPr anchor="ctr">
            <a:normAutofit fontScale="90000"/>
          </a:bodyPr>
          <a:lstStyle/>
          <a:p>
            <a:pPr lvl="0"/>
            <a:r>
              <a:rPr lang="en-GB" sz="1600" dirty="0">
                <a:latin typeface="Arial" panose="020B0604020202020204" pitchFamily="34" charset="0"/>
                <a:cs typeface="Arial" panose="020B0604020202020204" pitchFamily="34" charset="0"/>
              </a:rPr>
              <a:t>19/11/07</a:t>
            </a:r>
            <a:br>
              <a:rPr lang="en-GB" sz="1600" dirty="0">
                <a:latin typeface="Arial" panose="020B0604020202020204" pitchFamily="34" charset="0"/>
                <a:cs typeface="Arial" panose="020B0604020202020204" pitchFamily="34" charset="0"/>
              </a:rPr>
            </a:br>
            <a:br>
              <a:rPr lang="en-GB" sz="1600" b="1" dirty="0">
                <a:solidFill>
                  <a:schemeClr val="accent6"/>
                </a:solidFill>
                <a:latin typeface="Arial" panose="020B0604020202020204" pitchFamily="34" charset="0"/>
                <a:cs typeface="Arial" panose="020B0604020202020204" pitchFamily="34" charset="0"/>
              </a:rPr>
            </a:br>
            <a:r>
              <a:rPr lang="en-GB" sz="1600" b="1" dirty="0">
                <a:solidFill>
                  <a:srgbClr val="92D050"/>
                </a:solidFill>
                <a:latin typeface="Arial" panose="020B0604020202020204" pitchFamily="34" charset="0"/>
                <a:cs typeface="Arial" panose="020B0604020202020204" pitchFamily="34" charset="0"/>
              </a:rPr>
              <a:t>new product</a:t>
            </a:r>
            <a:br>
              <a:rPr lang="en-GB" sz="1600" b="1" dirty="0">
                <a:solidFill>
                  <a:schemeClr val="accent6"/>
                </a:solidFill>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few technologies that were sort of converging that they could combine it at the right recipe</a:t>
            </a:r>
            <a:br>
              <a:rPr lang="en-GB" sz="1600" dirty="0">
                <a:latin typeface="Arial" panose="020B0604020202020204" pitchFamily="34" charset="0"/>
                <a:cs typeface="Arial" panose="020B0604020202020204" pitchFamily="34" charset="0"/>
              </a:rPr>
            </a:br>
            <a:br>
              <a:rPr lang="en-GB" sz="1600" dirty="0">
                <a:latin typeface="Arial" panose="020B0604020202020204" pitchFamily="34" charset="0"/>
                <a:cs typeface="Arial" panose="020B0604020202020204" pitchFamily="34" charset="0"/>
              </a:rPr>
            </a:br>
            <a:r>
              <a:rPr lang="it-IT" sz="1600" dirty="0">
                <a:latin typeface="Arial" panose="020B0604020202020204" pitchFamily="34" charset="0"/>
                <a:cs typeface="Arial" panose="020B0604020202020204" pitchFamily="34" charset="0"/>
              </a:rPr>
              <a:t>Amazon was prepared to its largest corporate acquisition zappos.com </a:t>
            </a:r>
            <a:br>
              <a:rPr lang="it-IT" sz="1600" dirty="0">
                <a:latin typeface="Arial" panose="020B0604020202020204" pitchFamily="34" charset="0"/>
                <a:cs typeface="Arial" panose="020B0604020202020204" pitchFamily="34" charset="0"/>
              </a:rPr>
            </a:br>
            <a:br>
              <a:rPr lang="it-IT" sz="1600" dirty="0">
                <a:latin typeface="Arial" panose="020B0604020202020204" pitchFamily="34" charset="0"/>
                <a:cs typeface="Arial" panose="020B0604020202020204" pitchFamily="34" charset="0"/>
              </a:rPr>
            </a:br>
            <a:r>
              <a:rPr lang="it-IT" sz="1600" dirty="0">
                <a:latin typeface="Arial" panose="020B0604020202020204" pitchFamily="34" charset="0"/>
                <a:cs typeface="Arial" panose="020B0604020202020204" pitchFamily="34" charset="0"/>
              </a:rPr>
              <a:t>In the summer 2009</a:t>
            </a:r>
            <a:br>
              <a:rPr lang="it-IT" sz="1600" dirty="0">
                <a:latin typeface="Arial" panose="020B0604020202020204" pitchFamily="34" charset="0"/>
                <a:cs typeface="Arial" panose="020B0604020202020204" pitchFamily="34" charset="0"/>
              </a:rPr>
            </a:br>
            <a:r>
              <a:rPr lang="it-IT" sz="1600" dirty="0">
                <a:latin typeface="Arial" panose="020B0604020202020204" pitchFamily="34" charset="0"/>
                <a:cs typeface="Arial" panose="020B0604020202020204" pitchFamily="34" charset="0"/>
              </a:rPr>
              <a:t>zappos investors received 10 milion amazon shares (Moynihan and payo, 2019)</a:t>
            </a:r>
            <a:br>
              <a:rPr lang="en-GB" sz="1600" dirty="0">
                <a:latin typeface="Arial" panose="020B0604020202020204" pitchFamily="34" charset="0"/>
                <a:cs typeface="Arial" panose="020B0604020202020204" pitchFamily="34" charset="0"/>
              </a:rPr>
            </a:br>
            <a:br>
              <a:rPr lang="en-GB" sz="1600" dirty="0"/>
            </a:br>
            <a:br>
              <a:rPr lang="en-GB" sz="1600" dirty="0"/>
            </a:br>
            <a:br>
              <a:rPr lang="en-GB" sz="1600" dirty="0"/>
            </a:br>
            <a:br>
              <a:rPr lang="en-GB" sz="1600" dirty="0"/>
            </a:br>
            <a:br>
              <a:rPr lang="en-GB" sz="1600" dirty="0"/>
            </a:br>
            <a:endParaRPr lang="en-US" sz="1600" dirty="0"/>
          </a:p>
        </p:txBody>
      </p:sp>
      <p:pic>
        <p:nvPicPr>
          <p:cNvPr id="6" name="Image 3">
            <a:extLst>
              <a:ext uri="{FF2B5EF4-FFF2-40B4-BE49-F238E27FC236}">
                <a16:creationId xmlns:a16="http://schemas.microsoft.com/office/drawing/2014/main" id="{FB93FF52-9FC9-41F0-BBAF-83948D2638BE}"/>
              </a:ext>
            </a:extLst>
          </p:cNvPr>
          <p:cNvPicPr>
            <a:picLocks noChangeAspect="1"/>
          </p:cNvPicPr>
          <p:nvPr/>
        </p:nvPicPr>
        <p:blipFill>
          <a:blip r:embed="rId2"/>
          <a:stretch>
            <a:fillRect/>
          </a:stretch>
        </p:blipFill>
        <p:spPr>
          <a:xfrm>
            <a:off x="1391264" y="4120393"/>
            <a:ext cx="2285731" cy="2653409"/>
          </a:xfrm>
          <a:prstGeom prst="rect">
            <a:avLst/>
          </a:prstGeom>
          <a:noFill/>
          <a:ln cap="rnd">
            <a:noFill/>
          </a:ln>
        </p:spPr>
      </p:pic>
      <p:sp>
        <p:nvSpPr>
          <p:cNvPr id="7" name="Content Placeholder 2">
            <a:extLst>
              <a:ext uri="{FF2B5EF4-FFF2-40B4-BE49-F238E27FC236}">
                <a16:creationId xmlns:a16="http://schemas.microsoft.com/office/drawing/2014/main" id="{0AB898EE-52F2-4FF7-94C5-FBB3B5619993}"/>
              </a:ext>
            </a:extLst>
          </p:cNvPr>
          <p:cNvSpPr txBox="1"/>
          <p:nvPr/>
        </p:nvSpPr>
        <p:spPr>
          <a:xfrm>
            <a:off x="5047491" y="3990827"/>
            <a:ext cx="6835428" cy="2589983"/>
          </a:xfrm>
          <a:prstGeom prst="rect">
            <a:avLst/>
          </a:prstGeom>
          <a:noFill/>
          <a:ln cap="rnd">
            <a:noFill/>
          </a:ln>
        </p:spPr>
        <p:txBody>
          <a:bodyPr vert="horz" wrap="square" lIns="91440" tIns="45720" rIns="91440" bIns="45720" anchor="ctr" anchorCtr="0" compatLnSpc="1">
            <a:normAutofit/>
          </a:bodyPr>
          <a:lstStyle/>
          <a:p>
            <a:pPr marL="0" marR="0" lvl="0" indent="0" defTabSz="457200" rtl="0" fontAlgn="auto" hangingPunct="1">
              <a:lnSpc>
                <a:spcPct val="100000"/>
              </a:lnSpc>
              <a:spcBef>
                <a:spcPts val="400"/>
              </a:spcBef>
              <a:spcAft>
                <a:spcPts val="600"/>
              </a:spcAft>
              <a:buNone/>
              <a:tabLst/>
              <a:defRPr sz="1800" b="0" i="0" u="none" strike="noStrike" kern="0" cap="none" spc="0" baseline="0">
                <a:solidFill>
                  <a:srgbClr val="000000"/>
                </a:solidFill>
                <a:uFillTx/>
              </a:defRPr>
            </a:pPr>
            <a:r>
              <a:rPr lang="it-IT" sz="1600" b="0" i="0" u="none" strike="noStrike" kern="1200" cap="none" spc="0" baseline="0" dirty="0">
                <a:solidFill>
                  <a:srgbClr val="3D3D3D"/>
                </a:solidFill>
                <a:uFillTx/>
                <a:latin typeface="Arial" panose="020B0604020202020204" pitchFamily="34" charset="0"/>
                <a:cs typeface="Arial" panose="020B0604020202020204" pitchFamily="34" charset="0"/>
              </a:rPr>
              <a:t>Kindle was making </a:t>
            </a:r>
            <a:r>
              <a:rPr lang="it-IT" sz="1600" dirty="0">
                <a:solidFill>
                  <a:srgbClr val="3D3D3D"/>
                </a:solidFill>
                <a:latin typeface="Arial" panose="020B0604020202020204" pitchFamily="34" charset="0"/>
                <a:cs typeface="Arial" panose="020B0604020202020204" pitchFamily="34" charset="0"/>
              </a:rPr>
              <a:t>serious</a:t>
            </a:r>
            <a:r>
              <a:rPr lang="it-IT" sz="1600" b="0" i="0" u="none" strike="noStrike" kern="1200" cap="none" spc="0" baseline="0" dirty="0">
                <a:solidFill>
                  <a:srgbClr val="3D3D3D"/>
                </a:solidFill>
                <a:uFillTx/>
                <a:latin typeface="Arial" panose="020B0604020202020204" pitchFamily="34" charset="0"/>
                <a:cs typeface="Arial" panose="020B0604020202020204" pitchFamily="34" charset="0"/>
              </a:rPr>
              <a:t> waves in the e-book marketplace, </a:t>
            </a:r>
            <a:br>
              <a:rPr lang="it-IT" sz="1600" b="0" i="0" u="none" strike="noStrike" kern="1200" cap="none" spc="0" baseline="0" dirty="0">
                <a:solidFill>
                  <a:srgbClr val="3D3D3D"/>
                </a:solidFill>
                <a:uFillTx/>
                <a:latin typeface="Arial" panose="020B0604020202020204" pitchFamily="34" charset="0"/>
                <a:cs typeface="Arial" panose="020B0604020202020204" pitchFamily="34" charset="0"/>
              </a:rPr>
            </a:br>
            <a:br>
              <a:rPr lang="it-IT" sz="1600" b="0" i="0" u="none" strike="noStrike" kern="1200" cap="none" spc="0" baseline="0" dirty="0">
                <a:solidFill>
                  <a:srgbClr val="3D3D3D"/>
                </a:solidFill>
                <a:uFillTx/>
                <a:latin typeface="Arial" panose="020B0604020202020204" pitchFamily="34" charset="0"/>
                <a:cs typeface="Arial" panose="020B0604020202020204" pitchFamily="34" charset="0"/>
              </a:rPr>
            </a:br>
            <a:r>
              <a:rPr lang="en-GB" sz="1600" b="1" dirty="0">
                <a:solidFill>
                  <a:srgbClr val="3D3D3D"/>
                </a:solidFill>
                <a:latin typeface="Arial" panose="020B0604020202020204" pitchFamily="34" charset="0"/>
                <a:cs typeface="Arial" panose="020B0604020202020204" pitchFamily="34" charset="0"/>
              </a:rPr>
              <a:t>T</a:t>
            </a:r>
            <a:r>
              <a:rPr lang="en-GB" sz="1600" b="1" i="0" u="none" strike="noStrike" kern="1200" cap="none" spc="0" baseline="0" dirty="0">
                <a:solidFill>
                  <a:srgbClr val="3D3D3D"/>
                </a:solidFill>
                <a:uFillTx/>
                <a:latin typeface="Arial" panose="020B0604020202020204" pitchFamily="34" charset="0"/>
                <a:cs typeface="Arial" panose="020B0604020202020204" pitchFamily="34" charset="0"/>
              </a:rPr>
              <a:t>he kindle reader </a:t>
            </a:r>
            <a:r>
              <a:rPr lang="en-GB" sz="1600" b="1" dirty="0">
                <a:solidFill>
                  <a:srgbClr val="3D3D3D"/>
                </a:solidFill>
                <a:latin typeface="Arial" panose="020B0604020202020204" pitchFamily="34" charset="0"/>
                <a:cs typeface="Arial" panose="020B0604020202020204" pitchFamily="34" charset="0"/>
              </a:rPr>
              <a:t>was launched at </a:t>
            </a:r>
            <a:r>
              <a:rPr lang="en-GB" sz="1600" b="1" i="0" u="none" strike="noStrike" kern="1200" cap="none" spc="0" baseline="0" dirty="0">
                <a:solidFill>
                  <a:srgbClr val="3D3D3D"/>
                </a:solidFill>
                <a:uFillTx/>
                <a:latin typeface="Arial" panose="020B0604020202020204" pitchFamily="34" charset="0"/>
                <a:cs typeface="Arial" panose="020B0604020202020204" pitchFamily="34" charset="0"/>
              </a:rPr>
              <a:t>$399 </a:t>
            </a:r>
            <a:r>
              <a:rPr lang="en-GB" sz="1600" b="1" dirty="0">
                <a:solidFill>
                  <a:srgbClr val="3D3D3D"/>
                </a:solidFill>
                <a:latin typeface="Arial" panose="020B0604020202020204" pitchFamily="34" charset="0"/>
                <a:cs typeface="Arial" panose="020B0604020202020204" pitchFamily="34" charset="0"/>
              </a:rPr>
              <a:t>and </a:t>
            </a:r>
            <a:r>
              <a:rPr lang="en-GB" sz="1600" b="1" i="0" u="none" strike="noStrike" kern="1200" cap="none" spc="0" baseline="0" dirty="0">
                <a:solidFill>
                  <a:srgbClr val="3D3D3D"/>
                </a:solidFill>
                <a:uFillTx/>
                <a:latin typeface="Arial" panose="020B0604020202020204" pitchFamily="34" charset="0"/>
                <a:cs typeface="Arial" panose="020B0604020202020204" pitchFamily="34" charset="0"/>
              </a:rPr>
              <a:t>sold out in just 5 and half hours </a:t>
            </a:r>
            <a:r>
              <a:rPr lang="en-GB" sz="1600" b="1" dirty="0">
                <a:solidFill>
                  <a:srgbClr val="3D3D3D"/>
                </a:solidFill>
                <a:latin typeface="Arial" panose="020B0604020202020204" pitchFamily="34" charset="0"/>
                <a:cs typeface="Arial" panose="020B0604020202020204" pitchFamily="34" charset="0"/>
              </a:rPr>
              <a:t>(</a:t>
            </a:r>
            <a:r>
              <a:rPr lang="en-GB" sz="1600" b="1" dirty="0">
                <a:solidFill>
                  <a:srgbClr val="3D3D3D"/>
                </a:solidFill>
                <a:effectLst/>
                <a:latin typeface="Arial" panose="020B0604020202020204" pitchFamily="34" charset="0"/>
                <a:cs typeface="Arial" panose="020B0604020202020204" pitchFamily="34" charset="0"/>
              </a:rPr>
              <a:t>Kozlowski, 2014)</a:t>
            </a:r>
            <a:r>
              <a:rPr lang="en-GB" sz="1600" b="1" i="0" u="none" strike="noStrike" kern="1200" cap="none" spc="0" baseline="0" dirty="0">
                <a:solidFill>
                  <a:srgbClr val="3D3D3D"/>
                </a:solidFill>
                <a:uFillTx/>
                <a:latin typeface="Arial" panose="020B0604020202020204" pitchFamily="34" charset="0"/>
                <a:cs typeface="Arial" panose="020B0604020202020204" pitchFamily="34" charset="0"/>
              </a:rPr>
              <a:t> </a:t>
            </a:r>
            <a:endParaRPr lang="fr-FR" sz="1600" b="1" i="0" u="none" strike="noStrike" kern="1200" cap="none" spc="0" baseline="0" dirty="0">
              <a:solidFill>
                <a:srgbClr val="3D3D3D"/>
              </a:solidFill>
              <a:uFillTx/>
              <a:latin typeface="Arial" panose="020B0604020202020204" pitchFamily="34" charset="0"/>
              <a:cs typeface="Arial" panose="020B0604020202020204" pitchFamily="34" charset="0"/>
            </a:endParaRPr>
          </a:p>
          <a:p>
            <a:pPr marL="0" marR="0" lvl="0" indent="0" defTabSz="457200" rtl="0" fontAlgn="auto" hangingPunct="1">
              <a:lnSpc>
                <a:spcPct val="100000"/>
              </a:lnSpc>
              <a:spcBef>
                <a:spcPts val="400"/>
              </a:spcBef>
              <a:spcAft>
                <a:spcPts val="600"/>
              </a:spcAft>
              <a:buNone/>
              <a:tabLst/>
              <a:defRPr sz="1800" b="0" i="0" u="none" strike="noStrike" kern="0" cap="none" spc="0" baseline="0">
                <a:solidFill>
                  <a:srgbClr val="000000"/>
                </a:solidFill>
                <a:uFillTx/>
              </a:defRPr>
            </a:pPr>
            <a:r>
              <a:rPr lang="en-GB" sz="1600" b="0" i="0" u="none" strike="noStrike" kern="1200" cap="none" spc="0" baseline="0" dirty="0">
                <a:solidFill>
                  <a:srgbClr val="3D3D3D"/>
                </a:solidFill>
                <a:uFillTx/>
                <a:latin typeface="Arial" panose="020B0604020202020204" pitchFamily="34" charset="0"/>
                <a:cs typeface="Arial" panose="020B0604020202020204" pitchFamily="34" charset="0"/>
              </a:rPr>
              <a:t>Authors saw the opportunity to be directly connected to the readers </a:t>
            </a:r>
          </a:p>
          <a:p>
            <a:pPr marL="0" marR="0" lvl="0" indent="0" defTabSz="457200" rtl="0" fontAlgn="auto" hangingPunct="1">
              <a:lnSpc>
                <a:spcPct val="100000"/>
              </a:lnSpc>
              <a:spcBef>
                <a:spcPts val="400"/>
              </a:spcBef>
              <a:spcAft>
                <a:spcPts val="600"/>
              </a:spcAft>
              <a:buNone/>
              <a:tabLst/>
              <a:defRPr sz="1800" b="0" i="0" u="none" strike="noStrike" kern="0" cap="none" spc="0" baseline="0">
                <a:solidFill>
                  <a:srgbClr val="000000"/>
                </a:solidFill>
                <a:uFillTx/>
              </a:defRPr>
            </a:pPr>
            <a:r>
              <a:rPr lang="en-GB" sz="1600" b="0" i="0" u="none" strike="noStrike" kern="1200" cap="none" spc="0" baseline="0" dirty="0">
                <a:solidFill>
                  <a:srgbClr val="3D3D3D"/>
                </a:solidFill>
                <a:uFillTx/>
                <a:latin typeface="Arial" panose="020B0604020202020204" pitchFamily="34" charset="0"/>
                <a:cs typeface="Arial" panose="020B0604020202020204" pitchFamily="34" charset="0"/>
              </a:rPr>
              <a:t>They have been empowered with the “Kindle” products, developing a direct consumer relationship that they have never had with “</a:t>
            </a:r>
            <a:r>
              <a:rPr lang="en-US" sz="1600" b="0" i="0" u="none" strike="noStrike" kern="1200" cap="none" spc="0" baseline="0" dirty="0">
                <a:solidFill>
                  <a:srgbClr val="3D3D3D"/>
                </a:solidFill>
                <a:uFillTx/>
                <a:latin typeface="Arial" panose="020B0604020202020204" pitchFamily="34" charset="0"/>
                <a:cs typeface="Arial" panose="020B0604020202020204" pitchFamily="34" charset="0"/>
              </a:rPr>
              <a:t>Note”</a:t>
            </a:r>
          </a:p>
        </p:txBody>
      </p:sp>
      <p:pic>
        <p:nvPicPr>
          <p:cNvPr id="8" name="Picture 6" descr="Amazon flow chart | Maga Design Blog">
            <a:extLst>
              <a:ext uri="{FF2B5EF4-FFF2-40B4-BE49-F238E27FC236}">
                <a16:creationId xmlns:a16="http://schemas.microsoft.com/office/drawing/2014/main" id="{DD60A3F9-0352-4392-B7CF-E7FDF57785AF}"/>
              </a:ext>
            </a:extLst>
          </p:cNvPr>
          <p:cNvPicPr>
            <a:picLocks noChangeAspect="1"/>
          </p:cNvPicPr>
          <p:nvPr/>
        </p:nvPicPr>
        <p:blipFill>
          <a:blip r:embed="rId3"/>
          <a:srcRect/>
          <a:stretch>
            <a:fillRect/>
          </a:stretch>
        </p:blipFill>
        <p:spPr>
          <a:xfrm>
            <a:off x="6279598" y="459548"/>
            <a:ext cx="4375404" cy="3189299"/>
          </a:xfrm>
          <a:prstGeom prst="rect">
            <a:avLst/>
          </a:prstGeom>
          <a:noFill/>
          <a:ln cap="rnd">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B5271AC6-A9EF-437E-B3B7-1FFDCA8004E3}"/>
              </a:ext>
            </a:extLst>
          </p:cNvPr>
          <p:cNvSpPr txBox="1">
            <a:spLocks noGrp="1"/>
          </p:cNvSpPr>
          <p:nvPr>
            <p:ph type="ctrTitle"/>
          </p:nvPr>
        </p:nvSpPr>
        <p:spPr>
          <a:xfrm>
            <a:off x="771593" y="736592"/>
            <a:ext cx="11290508" cy="2410908"/>
          </a:xfrm>
        </p:spPr>
        <p:txBody>
          <a:bodyPr>
            <a:normAutofit fontScale="90000"/>
          </a:bodyPr>
          <a:lstStyle/>
          <a:p>
            <a:pPr lvl="0"/>
            <a:r>
              <a:rPr lang="en-GB" sz="2000" b="1" dirty="0">
                <a:solidFill>
                  <a:srgbClr val="92D050"/>
                </a:solidFill>
                <a:latin typeface="Arial" panose="020B0604020202020204" pitchFamily="34" charset="0"/>
                <a:cs typeface="Arial" panose="020B0604020202020204" pitchFamily="34" charset="0"/>
              </a:rPr>
              <a:t>27</a:t>
            </a:r>
            <a:r>
              <a:rPr lang="en-GB" sz="2000" b="1" baseline="30000" dirty="0">
                <a:solidFill>
                  <a:srgbClr val="92D050"/>
                </a:solidFill>
                <a:latin typeface="Arial" panose="020B0604020202020204" pitchFamily="34" charset="0"/>
                <a:cs typeface="Arial" panose="020B0604020202020204" pitchFamily="34" charset="0"/>
              </a:rPr>
              <a:t>th</a:t>
            </a:r>
            <a:r>
              <a:rPr lang="en-GB" sz="2000" b="1" dirty="0">
                <a:solidFill>
                  <a:srgbClr val="92D050"/>
                </a:solidFill>
                <a:latin typeface="Arial" panose="020B0604020202020204" pitchFamily="34" charset="0"/>
                <a:cs typeface="Arial" panose="020B0604020202020204" pitchFamily="34" charset="0"/>
              </a:rPr>
              <a:t> January 2010 </a:t>
            </a:r>
            <a:br>
              <a:rPr lang="en-GB" sz="2000" b="1" dirty="0">
                <a:solidFill>
                  <a:srgbClr val="92D050"/>
                </a:solidFill>
                <a:latin typeface="Arial" panose="020B0604020202020204" pitchFamily="34" charset="0"/>
                <a:cs typeface="Arial" panose="020B0604020202020204" pitchFamily="34" charset="0"/>
              </a:rPr>
            </a:br>
            <a:r>
              <a:rPr lang="en-GB" sz="2000" b="1" dirty="0">
                <a:solidFill>
                  <a:srgbClr val="92D050"/>
                </a:solidFill>
                <a:latin typeface="Arial" panose="020B0604020202020204" pitchFamily="34" charset="0"/>
                <a:cs typeface="Arial" panose="020B0604020202020204" pitchFamily="34" charset="0"/>
              </a:rPr>
              <a:t>apple launched the iPad, also designed for use as electronic reading device</a:t>
            </a:r>
            <a:br>
              <a:rPr lang="en-GB" sz="1800" dirty="0">
                <a:solidFill>
                  <a:srgbClr val="92D050"/>
                </a:solidFill>
              </a:rPr>
            </a:br>
            <a:br>
              <a:rPr lang="en-GB" sz="2000" dirty="0">
                <a:latin typeface="Arial" panose="020B0604020202020204" pitchFamily="34" charset="0"/>
                <a:cs typeface="Arial" panose="020B0604020202020204" pitchFamily="34" charset="0"/>
              </a:rPr>
            </a:br>
            <a:r>
              <a:rPr lang="en-GB" sz="2000" b="1" dirty="0">
                <a:solidFill>
                  <a:srgbClr val="F4B57E"/>
                </a:solidFill>
                <a:latin typeface="Arial" panose="020B0604020202020204" pitchFamily="34" charset="0"/>
                <a:cs typeface="Arial" panose="020B0604020202020204" pitchFamily="34" charset="0"/>
              </a:rPr>
              <a:t>Bezos responded aggressively by cutting the </a:t>
            </a:r>
            <a:br>
              <a:rPr lang="en-GB" sz="2000" b="1" dirty="0">
                <a:solidFill>
                  <a:srgbClr val="F4B57E"/>
                </a:solidFill>
                <a:latin typeface="Arial" panose="020B0604020202020204" pitchFamily="34" charset="0"/>
                <a:cs typeface="Arial" panose="020B0604020202020204" pitchFamily="34" charset="0"/>
              </a:rPr>
            </a:br>
            <a:r>
              <a:rPr lang="en-GB" sz="2000" b="1" dirty="0">
                <a:solidFill>
                  <a:srgbClr val="F4B57E"/>
                </a:solidFill>
                <a:latin typeface="Arial" panose="020B0604020202020204" pitchFamily="34" charset="0"/>
                <a:cs typeface="Arial" panose="020B0604020202020204" pitchFamily="34" charset="0"/>
              </a:rPr>
              <a:t>cost and adding new features to his e-reader, </a:t>
            </a:r>
            <a:br>
              <a:rPr lang="en-GB" sz="2000" b="1" dirty="0">
                <a:solidFill>
                  <a:srgbClr val="F4B57E"/>
                </a:solidFill>
                <a:latin typeface="Arial" panose="020B0604020202020204" pitchFamily="34" charset="0"/>
                <a:cs typeface="Arial" panose="020B0604020202020204" pitchFamily="34" charset="0"/>
              </a:rPr>
            </a:br>
            <a:r>
              <a:rPr lang="en-GB" sz="2000" b="1" dirty="0">
                <a:solidFill>
                  <a:srgbClr val="F4B57E"/>
                </a:solidFill>
                <a:latin typeface="Arial" panose="020B0604020202020204" pitchFamily="34" charset="0"/>
                <a:cs typeface="Arial" panose="020B0604020202020204" pitchFamily="34" charset="0"/>
              </a:rPr>
              <a:t>kindle sold for $9,9 </a:t>
            </a:r>
            <a:br>
              <a:rPr lang="en-GB" sz="2000" b="1" dirty="0">
                <a:solidFill>
                  <a:srgbClr val="F4B57E"/>
                </a:solidFill>
                <a:latin typeface="Arial" panose="020B0604020202020204" pitchFamily="34" charset="0"/>
                <a:cs typeface="Arial" panose="020B0604020202020204" pitchFamily="34" charset="0"/>
              </a:rPr>
            </a:br>
            <a:r>
              <a:rPr lang="en-GB" sz="2000" b="1" dirty="0">
                <a:solidFill>
                  <a:srgbClr val="F4B57E"/>
                </a:solidFill>
                <a:latin typeface="Arial" panose="020B0604020202020204" pitchFamily="34" charset="0"/>
                <a:cs typeface="Arial" panose="020B0604020202020204" pitchFamily="34" charset="0"/>
              </a:rPr>
              <a:t>each time best selling</a:t>
            </a:r>
            <a:br>
              <a:rPr lang="it-IT" dirty="0">
                <a:solidFill>
                  <a:srgbClr val="F4B57E"/>
                </a:solidFill>
              </a:rPr>
            </a:br>
            <a:r>
              <a:rPr lang="en-GB" dirty="0"/>
              <a:t> </a:t>
            </a:r>
            <a:endParaRPr lang="it-IT" dirty="0"/>
          </a:p>
        </p:txBody>
      </p:sp>
      <p:pic>
        <p:nvPicPr>
          <p:cNvPr id="3" name="Image 6">
            <a:extLst>
              <a:ext uri="{FF2B5EF4-FFF2-40B4-BE49-F238E27FC236}">
                <a16:creationId xmlns:a16="http://schemas.microsoft.com/office/drawing/2014/main" id="{60F2DE31-9A9E-49DF-A499-B4D1FAA2534B}"/>
              </a:ext>
            </a:extLst>
          </p:cNvPr>
          <p:cNvPicPr>
            <a:picLocks noChangeAspect="1"/>
          </p:cNvPicPr>
          <p:nvPr/>
        </p:nvPicPr>
        <p:blipFill>
          <a:blip r:embed="rId2"/>
          <a:stretch>
            <a:fillRect/>
          </a:stretch>
        </p:blipFill>
        <p:spPr>
          <a:xfrm>
            <a:off x="2167685" y="3040873"/>
            <a:ext cx="2352678" cy="485775"/>
          </a:xfrm>
          <a:prstGeom prst="rect">
            <a:avLst/>
          </a:prstGeom>
          <a:noFill/>
          <a:ln cap="rnd">
            <a:noFill/>
          </a:ln>
        </p:spPr>
      </p:pic>
      <p:pic>
        <p:nvPicPr>
          <p:cNvPr id="4" name="Image 7">
            <a:extLst>
              <a:ext uri="{FF2B5EF4-FFF2-40B4-BE49-F238E27FC236}">
                <a16:creationId xmlns:a16="http://schemas.microsoft.com/office/drawing/2014/main" id="{1FDC62CE-38F5-4677-866D-AC6304290D8E}"/>
              </a:ext>
            </a:extLst>
          </p:cNvPr>
          <p:cNvPicPr>
            <a:picLocks noChangeAspect="1"/>
          </p:cNvPicPr>
          <p:nvPr/>
        </p:nvPicPr>
        <p:blipFill>
          <a:blip r:embed="rId3"/>
          <a:stretch>
            <a:fillRect/>
          </a:stretch>
        </p:blipFill>
        <p:spPr>
          <a:xfrm>
            <a:off x="7782938" y="3044720"/>
            <a:ext cx="1981203" cy="495303"/>
          </a:xfrm>
          <a:prstGeom prst="rect">
            <a:avLst/>
          </a:prstGeom>
          <a:noFill/>
          <a:ln cap="rnd">
            <a:noFill/>
          </a:ln>
        </p:spPr>
      </p:pic>
      <p:pic>
        <p:nvPicPr>
          <p:cNvPr id="5" name="Image 5">
            <a:extLst>
              <a:ext uri="{FF2B5EF4-FFF2-40B4-BE49-F238E27FC236}">
                <a16:creationId xmlns:a16="http://schemas.microsoft.com/office/drawing/2014/main" id="{E4606B7D-01D9-42DA-9E5E-E01EA5805D0D}"/>
              </a:ext>
            </a:extLst>
          </p:cNvPr>
          <p:cNvPicPr>
            <a:picLocks noChangeAspect="1"/>
          </p:cNvPicPr>
          <p:nvPr/>
        </p:nvPicPr>
        <p:blipFill>
          <a:blip r:embed="rId4"/>
          <a:stretch>
            <a:fillRect/>
          </a:stretch>
        </p:blipFill>
        <p:spPr>
          <a:xfrm>
            <a:off x="9741331" y="2331061"/>
            <a:ext cx="2001703" cy="2490487"/>
          </a:xfrm>
          <a:prstGeom prst="rect">
            <a:avLst/>
          </a:prstGeom>
          <a:noFill/>
          <a:ln cap="rnd">
            <a:noFill/>
          </a:ln>
        </p:spPr>
      </p:pic>
      <p:pic>
        <p:nvPicPr>
          <p:cNvPr id="6" name="Image 4">
            <a:extLst>
              <a:ext uri="{FF2B5EF4-FFF2-40B4-BE49-F238E27FC236}">
                <a16:creationId xmlns:a16="http://schemas.microsoft.com/office/drawing/2014/main" id="{BB716B1C-B5F1-4CCB-87C2-FF77B9C93DF0}"/>
              </a:ext>
            </a:extLst>
          </p:cNvPr>
          <p:cNvPicPr>
            <a:picLocks noChangeAspect="1"/>
          </p:cNvPicPr>
          <p:nvPr/>
        </p:nvPicPr>
        <p:blipFill>
          <a:blip r:embed="rId5"/>
          <a:stretch>
            <a:fillRect/>
          </a:stretch>
        </p:blipFill>
        <p:spPr>
          <a:xfrm>
            <a:off x="129899" y="3040873"/>
            <a:ext cx="2037786" cy="3365897"/>
          </a:xfrm>
          <a:prstGeom prst="rect">
            <a:avLst/>
          </a:prstGeom>
          <a:noFill/>
          <a:ln cap="rnd">
            <a:noFill/>
          </a:ln>
        </p:spPr>
      </p:pic>
      <p:pic>
        <p:nvPicPr>
          <p:cNvPr id="7" name="Image 8">
            <a:extLst>
              <a:ext uri="{FF2B5EF4-FFF2-40B4-BE49-F238E27FC236}">
                <a16:creationId xmlns:a16="http://schemas.microsoft.com/office/drawing/2014/main" id="{BF29740F-823B-44BD-BB92-FE683895011D}"/>
              </a:ext>
            </a:extLst>
          </p:cNvPr>
          <p:cNvPicPr>
            <a:picLocks noChangeAspect="1"/>
          </p:cNvPicPr>
          <p:nvPr/>
        </p:nvPicPr>
        <p:blipFill>
          <a:blip r:embed="rId6"/>
          <a:stretch>
            <a:fillRect/>
          </a:stretch>
        </p:blipFill>
        <p:spPr>
          <a:xfrm>
            <a:off x="129899" y="6401596"/>
            <a:ext cx="4344981" cy="456404"/>
          </a:xfrm>
          <a:prstGeom prst="rect">
            <a:avLst/>
          </a:prstGeom>
          <a:noFill/>
          <a:ln cap="rnd">
            <a:noFill/>
          </a:ln>
        </p:spPr>
      </p:pic>
      <p:pic>
        <p:nvPicPr>
          <p:cNvPr id="8" name="Image 9">
            <a:extLst>
              <a:ext uri="{FF2B5EF4-FFF2-40B4-BE49-F238E27FC236}">
                <a16:creationId xmlns:a16="http://schemas.microsoft.com/office/drawing/2014/main" id="{6BBE6E9F-1DD7-410F-97D5-1D0048A34834}"/>
              </a:ext>
            </a:extLst>
          </p:cNvPr>
          <p:cNvPicPr>
            <a:picLocks noChangeAspect="1"/>
          </p:cNvPicPr>
          <p:nvPr/>
        </p:nvPicPr>
        <p:blipFill>
          <a:blip r:embed="rId7"/>
          <a:stretch>
            <a:fillRect/>
          </a:stretch>
        </p:blipFill>
        <p:spPr>
          <a:xfrm>
            <a:off x="6933392" y="2326297"/>
            <a:ext cx="2814678" cy="347691"/>
          </a:xfrm>
          <a:prstGeom prst="rect">
            <a:avLst/>
          </a:prstGeom>
          <a:noFill/>
          <a:ln cap="rnd">
            <a:noFill/>
          </a:ln>
        </p:spPr>
      </p:pic>
      <p:sp>
        <p:nvSpPr>
          <p:cNvPr id="9" name="Content Placeholder 2">
            <a:extLst>
              <a:ext uri="{FF2B5EF4-FFF2-40B4-BE49-F238E27FC236}">
                <a16:creationId xmlns:a16="http://schemas.microsoft.com/office/drawing/2014/main" id="{45DCAD6C-6541-49D1-8CE0-DF7BDC09781F}"/>
              </a:ext>
            </a:extLst>
          </p:cNvPr>
          <p:cNvSpPr txBox="1"/>
          <p:nvPr/>
        </p:nvSpPr>
        <p:spPr>
          <a:xfrm>
            <a:off x="2167694" y="3330894"/>
            <a:ext cx="7537554" cy="2825560"/>
          </a:xfrm>
          <a:prstGeom prst="rect">
            <a:avLst/>
          </a:prstGeom>
          <a:noFill/>
          <a:ln cap="rnd">
            <a:noFill/>
          </a:ln>
        </p:spPr>
        <p:txBody>
          <a:bodyPr vert="horz" wrap="square" lIns="91440" tIns="45720" rIns="91440" bIns="45720" anchor="ctr" anchorCtr="0" compatLnSpc="1">
            <a:normAutofit/>
          </a:bodyPr>
          <a:lstStyle/>
          <a:p>
            <a:pPr marL="0" marR="0" lvl="0" indent="0" algn="l" defTabSz="457200" rtl="0" fontAlgn="auto" hangingPunct="1">
              <a:lnSpc>
                <a:spcPct val="100000"/>
              </a:lnSpc>
              <a:spcBef>
                <a:spcPts val="400"/>
              </a:spcBef>
              <a:spcAft>
                <a:spcPts val="600"/>
              </a:spcAft>
              <a:buNone/>
              <a:tabLst/>
              <a:defRPr sz="1800" b="0" i="0" u="none" strike="noStrike" kern="0" cap="none" spc="0" baseline="0">
                <a:solidFill>
                  <a:srgbClr val="000000"/>
                </a:solidFill>
                <a:uFillTx/>
              </a:defRPr>
            </a:pPr>
            <a:r>
              <a:rPr lang="en-GB" sz="1600" b="0" i="0" u="none" strike="noStrike" kern="1200" cap="all" spc="0" baseline="0" dirty="0">
                <a:solidFill>
                  <a:srgbClr val="ED8428"/>
                </a:solidFill>
                <a:uFillTx/>
                <a:latin typeface="Gill Sans MT"/>
              </a:rPr>
              <a:t>Amazon came out as winner, and all of this, built a bridge between authors and the readers ,that in the past has never really existed</a:t>
            </a:r>
            <a:br>
              <a:rPr lang="en-GB" sz="1600" b="0" i="0" u="none" strike="noStrike" kern="1200" cap="all" spc="0" baseline="0" dirty="0">
                <a:solidFill>
                  <a:srgbClr val="ED8428"/>
                </a:solidFill>
                <a:uFillTx/>
                <a:latin typeface="Gill Sans MT"/>
              </a:rPr>
            </a:br>
            <a:br>
              <a:rPr lang="en-GB" sz="1600" b="0" i="0" u="none" strike="noStrike" kern="1200" cap="all" spc="0" baseline="0" dirty="0">
                <a:solidFill>
                  <a:srgbClr val="ED8428"/>
                </a:solidFill>
                <a:uFillTx/>
                <a:latin typeface="Gill Sans MT"/>
              </a:rPr>
            </a:br>
            <a:r>
              <a:rPr lang="en-GB" sz="1600" b="0" i="0" u="none" strike="noStrike" kern="1200" cap="all" spc="0" baseline="0" dirty="0">
                <a:solidFill>
                  <a:srgbClr val="ED8428"/>
                </a:solidFill>
                <a:uFillTx/>
                <a:latin typeface="Gill Sans MT"/>
              </a:rPr>
              <a:t>in the 2011 amazon .com stepped beyond the retail sales,  added the  video streaming ring, going head-to-head with Netflix</a:t>
            </a:r>
            <a:endParaRPr lang="en-US" sz="1600" b="0" i="0" u="none" strike="noStrike" kern="1200" cap="all" spc="0" baseline="0" dirty="0">
              <a:solidFill>
                <a:srgbClr val="FFFFFF"/>
              </a:solidFill>
              <a:uFillTx/>
              <a:latin typeface="Gill Sans M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1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26"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wipe(down)">
                                      <p:cBhvr>
                                        <p:cTn id="17" dur="580">
                                          <p:stCondLst>
                                            <p:cond delay="0"/>
                                          </p:stCondLst>
                                        </p:cTn>
                                        <p:tgtEl>
                                          <p:spTgt spid="5"/>
                                        </p:tgtEl>
                                      </p:cBhvr>
                                    </p:animEffect>
                                    <p:anim calcmode="lin" valueType="num">
                                      <p:cBhvr>
                                        <p:cTn id="18" dur="1822">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19" dur="664">
                                          <p:stCondLst>
                                            <p:cond delay="0"/>
                                          </p:stCondLst>
                                        </p:cTn>
                                        <p:tgtEl>
                                          <p:spTgt spid="5"/>
                                        </p:tgtEl>
                                        <p:attrNameLst>
                                          <p:attrName>ppt_y</p:attrName>
                                        </p:attrNameLst>
                                      </p:cBhvr>
                                      <p:tavLst>
                                        <p:tav tm="0" fmla="#ppt_y-sin(pi*$)/3">
                                          <p:val>
                                            <p:strVal val="0,5"/>
                                          </p:val>
                                        </p:tav>
                                        <p:tav tm="100000">
                                          <p:val>
                                            <p:strVal val="1"/>
                                          </p:val>
                                        </p:tav>
                                      </p:tavLst>
                                    </p:anim>
                                    <p:anim calcmode="lin" valueType="num">
                                      <p:cBhvr>
                                        <p:cTn id="20" dur="664">
                                          <p:stCondLst>
                                            <p:cond delay="664"/>
                                          </p:stCondLst>
                                        </p:cTn>
                                        <p:tgtEl>
                                          <p:spTgt spid="5"/>
                                        </p:tgtEl>
                                        <p:attrNameLst>
                                          <p:attrName>ppt_y</p:attrName>
                                        </p:attrNameLst>
                                      </p:cBhvr>
                                      <p:tavLst>
                                        <p:tav tm="0" fmla="#ppt_y-sin(pi*$)/9">
                                          <p:val>
                                            <p:strVal val="0"/>
                                          </p:val>
                                        </p:tav>
                                        <p:tav tm="100000">
                                          <p:val>
                                            <p:strVal val="1"/>
                                          </p:val>
                                        </p:tav>
                                      </p:tavLst>
                                    </p:anim>
                                    <p:anim calcmode="lin" valueType="num">
                                      <p:cBhvr>
                                        <p:cTn id="21" dur="332">
                                          <p:stCondLst>
                                            <p:cond delay="1324"/>
                                          </p:stCondLst>
                                        </p:cTn>
                                        <p:tgtEl>
                                          <p:spTgt spid="5"/>
                                        </p:tgtEl>
                                        <p:attrNameLst>
                                          <p:attrName>ppt_y</p:attrName>
                                        </p:attrNameLst>
                                      </p:cBhvr>
                                      <p:tavLst>
                                        <p:tav tm="0" fmla="#ppt_y-sin(pi*$)/27">
                                          <p:val>
                                            <p:strVal val="0"/>
                                          </p:val>
                                        </p:tav>
                                        <p:tav tm="100000">
                                          <p:val>
                                            <p:strVal val="1"/>
                                          </p:val>
                                        </p:tav>
                                      </p:tavLst>
                                    </p:anim>
                                    <p:anim calcmode="lin" valueType="num">
                                      <p:cBhvr>
                                        <p:cTn id="22" dur="164">
                                          <p:stCondLst>
                                            <p:cond delay="1656"/>
                                          </p:stCondLst>
                                        </p:cTn>
                                        <p:tgtEl>
                                          <p:spTgt spid="5"/>
                                        </p:tgtEl>
                                        <p:attrNameLst>
                                          <p:attrName>ppt_y</p:attrName>
                                        </p:attrNameLst>
                                      </p:cBhvr>
                                      <p:tavLst>
                                        <p:tav tm="0" fmla="#ppt_y-sin(pi*$)/81">
                                          <p:val>
                                            <p:strVal val="0"/>
                                          </p:val>
                                        </p:tav>
                                        <p:tav tm="100000">
                                          <p:val>
                                            <p:strVal val="1"/>
                                          </p:val>
                                        </p:tav>
                                      </p:tavLst>
                                    </p:anim>
                                  </p:childTnLst>
                                </p:cTn>
                              </p:par>
                            </p:childTnLst>
                          </p:cTn>
                        </p:par>
                      </p:childTnLst>
                    </p:cTn>
                  </p:par>
                  <p:par>
                    <p:cTn id="23" fill="hold">
                      <p:stCondLst>
                        <p:cond delay="indefinite"/>
                      </p:stCondLst>
                      <p:childTnLst>
                        <p:par>
                          <p:cTn id="24" fill="hold">
                            <p:stCondLst>
                              <p:cond delay="0"/>
                            </p:stCondLst>
                            <p:childTnLst>
                              <p:par>
                                <p:cTn id="25" presetID="45"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2000"/>
                                        <p:tgtEl>
                                          <p:spTgt spid="6"/>
                                        </p:tgtEl>
                                      </p:cBhvr>
                                    </p:animEffect>
                                    <p:anim calcmode="lin" valueType="num">
                                      <p:cBhvr>
                                        <p:cTn id="28" dur="2000" fill="hold"/>
                                        <p:tgtEl>
                                          <p:spTgt spid="6"/>
                                        </p:tgtEl>
                                        <p:attrNameLst>
                                          <p:attrName>ppt_w</p:attrName>
                                        </p:attrNameLst>
                                      </p:cBhvr>
                                      <p:tavLst>
                                        <p:tav tm="0" fmla="#ppt_w*sin(2.5*pi*$)">
                                          <p:val>
                                            <p:strVal val="0"/>
                                          </p:val>
                                        </p:tav>
                                        <p:tav tm="100000">
                                          <p:val>
                                            <p:strVal val="1"/>
                                          </p:val>
                                        </p:tav>
                                      </p:tavLst>
                                    </p:anim>
                                    <p:anim calcmode="lin" valueType="num">
                                      <p:cBhvr>
                                        <p:cTn id="29" dur="2000" fill="hold"/>
                                        <p:tgtEl>
                                          <p:spTgt spid="6"/>
                                        </p:tgtEl>
                                        <p:attrNameLst>
                                          <p:attrName>ppt_h</p:attrName>
                                        </p:attrNameLst>
                                      </p:cBhvr>
                                      <p:tavLst>
                                        <p:tav tm="0">
                                          <p:val>
                                            <p:strVal val="#ppt_h"/>
                                          </p:val>
                                        </p:tav>
                                        <p:tav tm="100000">
                                          <p:val>
                                            <p:strVal val="#ppt_h"/>
                                          </p:val>
                                        </p:tav>
                                      </p:tavLst>
                                    </p:anim>
                                  </p:childTnLst>
                                </p:cTn>
                              </p:par>
                            </p:childTnLst>
                          </p:cTn>
                        </p:par>
                      </p:childTnLst>
                    </p:cTn>
                  </p:par>
                  <p:par>
                    <p:cTn id="30" fill="hold">
                      <p:stCondLst>
                        <p:cond delay="indefinite"/>
                      </p:stCondLst>
                      <p:childTnLst>
                        <p:par>
                          <p:cTn id="31" fill="hold">
                            <p:stCondLst>
                              <p:cond delay="0"/>
                            </p:stCondLst>
                            <p:childTnLst>
                              <p:par>
                                <p:cTn id="32" presetID="26" presetClass="entr" presetSubtype="0" fill="hold" nodeType="clickEffect">
                                  <p:stCondLst>
                                    <p:cond delay="0"/>
                                  </p:stCondLst>
                                  <p:childTnLst>
                                    <p:set>
                                      <p:cBhvr>
                                        <p:cTn id="33" dur="1" fill="hold">
                                          <p:stCondLst>
                                            <p:cond delay="0"/>
                                          </p:stCondLst>
                                        </p:cTn>
                                        <p:tgtEl>
                                          <p:spTgt spid="7"/>
                                        </p:tgtEl>
                                        <p:attrNameLst>
                                          <p:attrName>style.visibility</p:attrName>
                                        </p:attrNameLst>
                                      </p:cBhvr>
                                      <p:to>
                                        <p:strVal val="visible"/>
                                      </p:to>
                                    </p:set>
                                    <p:animEffect transition="in" filter="wipe(down)">
                                      <p:cBhvr>
                                        <p:cTn id="34" dur="580">
                                          <p:stCondLst>
                                            <p:cond delay="0"/>
                                          </p:stCondLst>
                                        </p:cTn>
                                        <p:tgtEl>
                                          <p:spTgt spid="7"/>
                                        </p:tgtEl>
                                      </p:cBhvr>
                                    </p:animEffect>
                                    <p:anim calcmode="lin" valueType="num">
                                      <p:cBhvr>
                                        <p:cTn id="35" dur="1822">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36" dur="664">
                                          <p:stCondLst>
                                            <p:cond delay="0"/>
                                          </p:stCondLst>
                                        </p:cTn>
                                        <p:tgtEl>
                                          <p:spTgt spid="7"/>
                                        </p:tgtEl>
                                        <p:attrNameLst>
                                          <p:attrName>ppt_y</p:attrName>
                                        </p:attrNameLst>
                                      </p:cBhvr>
                                      <p:tavLst>
                                        <p:tav tm="0" fmla="#ppt_y-sin(pi*$)/3">
                                          <p:val>
                                            <p:strVal val="0,5"/>
                                          </p:val>
                                        </p:tav>
                                        <p:tav tm="100000">
                                          <p:val>
                                            <p:strVal val="1"/>
                                          </p:val>
                                        </p:tav>
                                      </p:tavLst>
                                    </p:anim>
                                    <p:anim calcmode="lin" valueType="num">
                                      <p:cBhvr>
                                        <p:cTn id="37" dur="664">
                                          <p:stCondLst>
                                            <p:cond delay="664"/>
                                          </p:stCondLst>
                                        </p:cTn>
                                        <p:tgtEl>
                                          <p:spTgt spid="7"/>
                                        </p:tgtEl>
                                        <p:attrNameLst>
                                          <p:attrName>ppt_y</p:attrName>
                                        </p:attrNameLst>
                                      </p:cBhvr>
                                      <p:tavLst>
                                        <p:tav tm="0" fmla="#ppt_y-sin(pi*$)/9">
                                          <p:val>
                                            <p:strVal val="0"/>
                                          </p:val>
                                        </p:tav>
                                        <p:tav tm="100000">
                                          <p:val>
                                            <p:strVal val="1"/>
                                          </p:val>
                                        </p:tav>
                                      </p:tavLst>
                                    </p:anim>
                                    <p:anim calcmode="lin" valueType="num">
                                      <p:cBhvr>
                                        <p:cTn id="38" dur="332">
                                          <p:stCondLst>
                                            <p:cond delay="1324"/>
                                          </p:stCondLst>
                                        </p:cTn>
                                        <p:tgtEl>
                                          <p:spTgt spid="7"/>
                                        </p:tgtEl>
                                        <p:attrNameLst>
                                          <p:attrName>ppt_y</p:attrName>
                                        </p:attrNameLst>
                                      </p:cBhvr>
                                      <p:tavLst>
                                        <p:tav tm="0" fmla="#ppt_y-sin(pi*$)/27">
                                          <p:val>
                                            <p:strVal val="0"/>
                                          </p:val>
                                        </p:tav>
                                        <p:tav tm="100000">
                                          <p:val>
                                            <p:strVal val="1"/>
                                          </p:val>
                                        </p:tav>
                                      </p:tavLst>
                                    </p:anim>
                                    <p:anim calcmode="lin" valueType="num">
                                      <p:cBhvr>
                                        <p:cTn id="39" dur="164">
                                          <p:stCondLst>
                                            <p:cond delay="1656"/>
                                          </p:stCondLst>
                                        </p:cTn>
                                        <p:tgtEl>
                                          <p:spTgt spid="7"/>
                                        </p:tgtEl>
                                        <p:attrNameLst>
                                          <p:attrName>ppt_y</p:attrName>
                                        </p:attrNameLst>
                                      </p:cBhvr>
                                      <p:tavLst>
                                        <p:tav tm="0" fmla="#ppt_y-sin(pi*$)/81">
                                          <p:val>
                                            <p:strVal val="0"/>
                                          </p:val>
                                        </p:tav>
                                        <p:tav tm="100000">
                                          <p:val>
                                            <p:strVal val="1"/>
                                          </p:val>
                                        </p:tav>
                                      </p:tavLst>
                                    </p:anim>
                                  </p:childTnLst>
                                </p:cTn>
                              </p:par>
                            </p:childTnLst>
                          </p:cTn>
                        </p:par>
                      </p:childTnLst>
                    </p:cTn>
                  </p:par>
                  <p:par>
                    <p:cTn id="40" fill="hold">
                      <p:stCondLst>
                        <p:cond delay="indefinite"/>
                      </p:stCondLst>
                      <p:childTnLst>
                        <p:par>
                          <p:cTn id="41" fill="hold">
                            <p:stCondLst>
                              <p:cond delay="0"/>
                            </p:stCondLst>
                            <p:childTnLst>
                              <p:par>
                                <p:cTn id="42" presetID="45" presetClass="entr" presetSubtype="0" fill="hold" nodeType="clickEffect">
                                  <p:stCondLst>
                                    <p:cond delay="0"/>
                                  </p:stCondLst>
                                  <p:childTnLst>
                                    <p:set>
                                      <p:cBhvr>
                                        <p:cTn id="43" dur="1" fill="hold">
                                          <p:stCondLst>
                                            <p:cond delay="0"/>
                                          </p:stCondLst>
                                        </p:cTn>
                                        <p:tgtEl>
                                          <p:spTgt spid="8"/>
                                        </p:tgtEl>
                                        <p:attrNameLst>
                                          <p:attrName>style.visibility</p:attrName>
                                        </p:attrNameLst>
                                      </p:cBhvr>
                                      <p:to>
                                        <p:strVal val="visible"/>
                                      </p:to>
                                    </p:set>
                                    <p:animEffect transition="in" filter="fade">
                                      <p:cBhvr>
                                        <p:cTn id="44" dur="2000"/>
                                        <p:tgtEl>
                                          <p:spTgt spid="8"/>
                                        </p:tgtEl>
                                      </p:cBhvr>
                                    </p:animEffect>
                                    <p:anim calcmode="lin" valueType="num">
                                      <p:cBhvr>
                                        <p:cTn id="45" dur="2000" fill="hold"/>
                                        <p:tgtEl>
                                          <p:spTgt spid="8"/>
                                        </p:tgtEl>
                                        <p:attrNameLst>
                                          <p:attrName>ppt_w</p:attrName>
                                        </p:attrNameLst>
                                      </p:cBhvr>
                                      <p:tavLst>
                                        <p:tav tm="0" fmla="#ppt_w*sin(2.5*pi*$)">
                                          <p:val>
                                            <p:strVal val="0"/>
                                          </p:val>
                                        </p:tav>
                                        <p:tav tm="100000">
                                          <p:val>
                                            <p:strVal val="1"/>
                                          </p:val>
                                        </p:tav>
                                      </p:tavLst>
                                    </p:anim>
                                    <p:anim calcmode="lin" valueType="num">
                                      <p:cBhvr>
                                        <p:cTn id="46" dur="2000" fill="hold"/>
                                        <p:tgtEl>
                                          <p:spTgt spid="8"/>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B869A-EA14-4F94-B1BB-C4F8C834FE4F}"/>
              </a:ext>
            </a:extLst>
          </p:cNvPr>
          <p:cNvSpPr txBox="1">
            <a:spLocks noGrp="1"/>
          </p:cNvSpPr>
          <p:nvPr>
            <p:ph type="title"/>
          </p:nvPr>
        </p:nvSpPr>
        <p:spPr>
          <a:xfrm>
            <a:off x="1066803" y="642594"/>
            <a:ext cx="10058400" cy="1371600"/>
          </a:xfrm>
        </p:spPr>
        <p:txBody>
          <a:bodyPr>
            <a:noAutofit/>
          </a:bodyPr>
          <a:lstStyle/>
          <a:p>
            <a:pPr lvl="0" algn="ctr"/>
            <a:r>
              <a:rPr lang="en-GB" sz="4800" b="1" dirty="0"/>
              <a:t>The challenge before the introduction of modern technology</a:t>
            </a:r>
          </a:p>
        </p:txBody>
      </p:sp>
      <p:graphicFrame>
        <p:nvGraphicFramePr>
          <p:cNvPr id="7" name="Content Placeholder 2">
            <a:extLst>
              <a:ext uri="{FF2B5EF4-FFF2-40B4-BE49-F238E27FC236}">
                <a16:creationId xmlns:a16="http://schemas.microsoft.com/office/drawing/2014/main" id="{B37EED0B-62E7-47E7-94F9-C866DBBE98C6}"/>
              </a:ext>
            </a:extLst>
          </p:cNvPr>
          <p:cNvGraphicFramePr>
            <a:graphicFrameLocks noGrp="1"/>
          </p:cNvGraphicFramePr>
          <p:nvPr>
            <p:ph idx="1"/>
            <p:extLst>
              <p:ext uri="{D42A27DB-BD31-4B8C-83A1-F6EECF244321}">
                <p14:modId xmlns:p14="http://schemas.microsoft.com/office/powerpoint/2010/main" val="2319284462"/>
              </p:ext>
            </p:extLst>
          </p:nvPr>
        </p:nvGraphicFramePr>
        <p:xfrm>
          <a:off x="1066803" y="2103120"/>
          <a:ext cx="10058400" cy="38496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53E39E6-2A74-404E-B4BC-EEC89C01B7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5" name="Rectangle 14">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8" name="Group 17">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3" name="Rectangle 22">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 name="Group 18">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21" name="Rectangle 20">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63EE833A-BF99-40C7-BDF3-616EA4F84D92}"/>
              </a:ext>
            </a:extLst>
          </p:cNvPr>
          <p:cNvSpPr txBox="1">
            <a:spLocks noGrp="1"/>
          </p:cNvSpPr>
          <p:nvPr>
            <p:ph type="title"/>
          </p:nvPr>
        </p:nvSpPr>
        <p:spPr>
          <a:xfrm>
            <a:off x="7086315" y="545126"/>
            <a:ext cx="4554821" cy="2186096"/>
          </a:xfrm>
        </p:spPr>
        <p:txBody>
          <a:bodyPr anchor="b">
            <a:normAutofit/>
          </a:bodyPr>
          <a:lstStyle/>
          <a:p>
            <a:pPr lvl="0"/>
            <a:r>
              <a:rPr lang="en-GB" sz="3300" b="1" dirty="0"/>
              <a:t>The challenge of Amazon  company before the introduction of modern technology </a:t>
            </a:r>
          </a:p>
        </p:txBody>
      </p:sp>
      <p:sp>
        <p:nvSpPr>
          <p:cNvPr id="28" name="Freeform: Shape 27">
            <a:extLst>
              <a:ext uri="{FF2B5EF4-FFF2-40B4-BE49-F238E27FC236}">
                <a16:creationId xmlns:a16="http://schemas.microsoft.com/office/drawing/2014/main" id="{2D253D93-3319-4E06-B75F-009AE70FCB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444576" cy="6858000"/>
          </a:xfrm>
          <a:custGeom>
            <a:avLst/>
            <a:gdLst>
              <a:gd name="connsiteX0" fmla="*/ 0 w 6444576"/>
              <a:gd name="connsiteY0" fmla="*/ 0 h 6858000"/>
              <a:gd name="connsiteX1" fmla="*/ 6444576 w 6444576"/>
              <a:gd name="connsiteY1" fmla="*/ 0 h 6858000"/>
              <a:gd name="connsiteX2" fmla="*/ 6444576 w 6444576"/>
              <a:gd name="connsiteY2" fmla="*/ 6858000 h 6858000"/>
              <a:gd name="connsiteX3" fmla="*/ 0 w 644457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444576" h="6858000">
                <a:moveTo>
                  <a:pt x="0" y="0"/>
                </a:moveTo>
                <a:lnTo>
                  <a:pt x="6444576" y="0"/>
                </a:lnTo>
                <a:lnTo>
                  <a:pt x="6444576" y="6858000"/>
                </a:lnTo>
                <a:lnTo>
                  <a:pt x="0" y="685800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Content Placeholder 2" descr="A picture containing calendar&#10;&#10;Description automatically generated">
            <a:extLst>
              <a:ext uri="{FF2B5EF4-FFF2-40B4-BE49-F238E27FC236}">
                <a16:creationId xmlns:a16="http://schemas.microsoft.com/office/drawing/2014/main" id="{8FFD3595-F038-4503-BE24-26560834F12B}"/>
              </a:ext>
            </a:extLst>
          </p:cNvPr>
          <p:cNvPicPr>
            <a:picLocks noGrp="1" noChangeAspect="1"/>
          </p:cNvPicPr>
          <p:nvPr>
            <p:ph idx="1"/>
          </p:nvPr>
        </p:nvPicPr>
        <p:blipFill>
          <a:blip r:embed="rId2"/>
          <a:stretch>
            <a:fillRect/>
          </a:stretch>
        </p:blipFill>
        <p:spPr>
          <a:xfrm>
            <a:off x="541776" y="589106"/>
            <a:ext cx="5353200" cy="5679787"/>
          </a:xfrm>
          <a:prstGeom prst="rect">
            <a:avLst/>
          </a:prstGeom>
        </p:spPr>
      </p:pic>
      <p:graphicFrame>
        <p:nvGraphicFramePr>
          <p:cNvPr id="7" name="TextBox 4">
            <a:extLst>
              <a:ext uri="{FF2B5EF4-FFF2-40B4-BE49-F238E27FC236}">
                <a16:creationId xmlns:a16="http://schemas.microsoft.com/office/drawing/2014/main" id="{E490E02E-923B-47A0-85F7-C67206ECCE9D}"/>
              </a:ext>
            </a:extLst>
          </p:cNvPr>
          <p:cNvGraphicFramePr/>
          <p:nvPr>
            <p:extLst>
              <p:ext uri="{D42A27DB-BD31-4B8C-83A1-F6EECF244321}">
                <p14:modId xmlns:p14="http://schemas.microsoft.com/office/powerpoint/2010/main" val="2467622160"/>
              </p:ext>
            </p:extLst>
          </p:nvPr>
        </p:nvGraphicFramePr>
        <p:xfrm>
          <a:off x="7104063" y="2947121"/>
          <a:ext cx="4537073" cy="33616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0" name="Rectangle 9">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9DEFBF9F-0234-4DE1-9D94-C57EA8F04C8B}"/>
              </a:ext>
            </a:extLst>
          </p:cNvPr>
          <p:cNvSpPr txBox="1">
            <a:spLocks noGrp="1"/>
          </p:cNvSpPr>
          <p:nvPr>
            <p:ph type="title"/>
          </p:nvPr>
        </p:nvSpPr>
        <p:spPr>
          <a:xfrm>
            <a:off x="7086315" y="540000"/>
            <a:ext cx="4554821" cy="2186096"/>
          </a:xfrm>
        </p:spPr>
        <p:txBody>
          <a:bodyPr anchor="b">
            <a:normAutofit/>
          </a:bodyPr>
          <a:lstStyle/>
          <a:p>
            <a:pPr lvl="0"/>
            <a:r>
              <a:rPr lang="en-GB" sz="4700" b="1" dirty="0"/>
              <a:t>Problems to communicate to employers</a:t>
            </a:r>
          </a:p>
        </p:txBody>
      </p:sp>
      <p:pic>
        <p:nvPicPr>
          <p:cNvPr id="6" name="Picture 4" descr="White puzzle with one red piece">
            <a:extLst>
              <a:ext uri="{FF2B5EF4-FFF2-40B4-BE49-F238E27FC236}">
                <a16:creationId xmlns:a16="http://schemas.microsoft.com/office/drawing/2014/main" id="{03B24694-0B56-4B59-BBF7-E256118328F9}"/>
              </a:ext>
            </a:extLst>
          </p:cNvPr>
          <p:cNvPicPr>
            <a:picLocks noChangeAspect="1"/>
          </p:cNvPicPr>
          <p:nvPr/>
        </p:nvPicPr>
        <p:blipFill rotWithShape="1">
          <a:blip r:embed="rId2"/>
          <a:srcRect l="24372" r="22769"/>
          <a:stretch/>
        </p:blipFill>
        <p:spPr>
          <a:xfrm>
            <a:off x="20" y="10"/>
            <a:ext cx="6444556" cy="6857990"/>
          </a:xfrm>
          <a:prstGeom prst="rect">
            <a:avLst/>
          </a:prstGeom>
        </p:spPr>
      </p:pic>
      <p:sp>
        <p:nvSpPr>
          <p:cNvPr id="3" name="Content Placeholder 2">
            <a:extLst>
              <a:ext uri="{FF2B5EF4-FFF2-40B4-BE49-F238E27FC236}">
                <a16:creationId xmlns:a16="http://schemas.microsoft.com/office/drawing/2014/main" id="{8237F682-0B0E-43A7-B6EE-CDC89DBC0D2E}"/>
              </a:ext>
            </a:extLst>
          </p:cNvPr>
          <p:cNvSpPr txBox="1">
            <a:spLocks noGrp="1"/>
          </p:cNvSpPr>
          <p:nvPr>
            <p:ph idx="1"/>
          </p:nvPr>
        </p:nvSpPr>
        <p:spPr>
          <a:xfrm>
            <a:off x="7104063" y="2947121"/>
            <a:ext cx="4537073" cy="3361604"/>
          </a:xfrm>
        </p:spPr>
        <p:txBody>
          <a:bodyPr anchor="t">
            <a:normAutofit/>
          </a:bodyPr>
          <a:lstStyle/>
          <a:p>
            <a:pPr lvl="0">
              <a:lnSpc>
                <a:spcPct val="115000"/>
              </a:lnSpc>
            </a:pPr>
            <a:r>
              <a:rPr lang="en-GB" sz="1400" dirty="0"/>
              <a:t>Poor communication between  boss  and the employers before modern technology came </a:t>
            </a:r>
          </a:p>
          <a:p>
            <a:pPr lvl="0">
              <a:lnSpc>
                <a:spcPct val="115000"/>
              </a:lnSpc>
            </a:pPr>
            <a:r>
              <a:rPr lang="en-GB" sz="1400" dirty="0">
                <a:latin typeface="Arial" pitchFamily="34"/>
              </a:rPr>
              <a:t>Effective team communication generally contributes to stronger performance, cohesion and morale. However, a number of challenges and limitations within the team communication construct inhibit optimized interaction.</a:t>
            </a:r>
          </a:p>
          <a:p>
            <a:pPr marL="0" lvl="0" indent="0">
              <a:lnSpc>
                <a:spcPct val="115000"/>
              </a:lnSpc>
              <a:buNone/>
            </a:pPr>
            <a:r>
              <a:rPr lang="en-GB" sz="1100" dirty="0">
                <a:latin typeface="Arial" pitchFamily="34"/>
              </a:rPr>
              <a:t>By: Jonathan Lister</a:t>
            </a:r>
          </a:p>
          <a:p>
            <a:pPr marL="0" lvl="0" indent="0">
              <a:lnSpc>
                <a:spcPct val="115000"/>
              </a:lnSpc>
              <a:buNone/>
            </a:pPr>
            <a:r>
              <a:rPr lang="en-GB" sz="1100" i="1" dirty="0">
                <a:latin typeface="Arial" pitchFamily="34"/>
              </a:rPr>
              <a:t>Updated September 26, 2017</a:t>
            </a:r>
          </a:p>
          <a:p>
            <a:pPr lvl="0">
              <a:lnSpc>
                <a:spcPct val="115000"/>
              </a:lnSpc>
            </a:pPr>
            <a:endParaRPr lang="en-GB" sz="1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28F06-0C7B-4412-AEE3-D7208C5DB4F7}"/>
              </a:ext>
            </a:extLst>
          </p:cNvPr>
          <p:cNvSpPr>
            <a:spLocks noGrp="1"/>
          </p:cNvSpPr>
          <p:nvPr>
            <p:ph type="title"/>
          </p:nvPr>
        </p:nvSpPr>
        <p:spPr>
          <a:xfrm>
            <a:off x="748780" y="324670"/>
            <a:ext cx="5646049" cy="2217763"/>
          </a:xfrm>
        </p:spPr>
        <p:txBody>
          <a:bodyPr>
            <a:normAutofit fontScale="90000"/>
          </a:bodyPr>
          <a:lstStyle/>
          <a:p>
            <a:r>
              <a:rPr lang="en-GB" sz="4000" dirty="0">
                <a:solidFill>
                  <a:schemeClr val="accent4">
                    <a:lumMod val="60000"/>
                    <a:lumOff val="40000"/>
                  </a:schemeClr>
                </a:solidFill>
              </a:rPr>
              <a:t>INSIGHTS TO THE MODERN TECHNOLOGY INTRODUCED</a:t>
            </a:r>
            <a:endParaRPr lang="en-GB" sz="3700" dirty="0">
              <a:solidFill>
                <a:schemeClr val="accent4">
                  <a:lumMod val="60000"/>
                  <a:lumOff val="40000"/>
                </a:schemeClr>
              </a:solidFill>
            </a:endParaRPr>
          </a:p>
        </p:txBody>
      </p:sp>
      <p:sp>
        <p:nvSpPr>
          <p:cNvPr id="3" name="Content Placeholder 2">
            <a:extLst>
              <a:ext uri="{FF2B5EF4-FFF2-40B4-BE49-F238E27FC236}">
                <a16:creationId xmlns:a16="http://schemas.microsoft.com/office/drawing/2014/main" id="{735F4470-5542-4148-B279-6626C7A08E85}"/>
              </a:ext>
            </a:extLst>
          </p:cNvPr>
          <p:cNvSpPr>
            <a:spLocks noGrp="1"/>
          </p:cNvSpPr>
          <p:nvPr>
            <p:ph idx="1"/>
          </p:nvPr>
        </p:nvSpPr>
        <p:spPr>
          <a:xfrm>
            <a:off x="901421" y="3094630"/>
            <a:ext cx="4392339" cy="3077571"/>
          </a:xfrm>
        </p:spPr>
        <p:txBody>
          <a:bodyPr>
            <a:normAutofit lnSpcReduction="10000"/>
          </a:bodyPr>
          <a:lstStyle/>
          <a:p>
            <a:pPr>
              <a:lnSpc>
                <a:spcPct val="110000"/>
              </a:lnSpc>
              <a:buFont typeface="Wingdings" panose="05000000000000000000" pitchFamily="2" charset="2"/>
              <a:buChar char="Ø"/>
            </a:pPr>
            <a:r>
              <a:rPr lang="en-GB" dirty="0">
                <a:latin typeface="Arial" panose="020B0604020202020204" pitchFamily="34" charset="0"/>
                <a:cs typeface="Arial" panose="020B0604020202020204" pitchFamily="34" charset="0"/>
              </a:rPr>
              <a:t>When Had Amazon Introduced New Technology In It’s Stores ?</a:t>
            </a:r>
          </a:p>
          <a:p>
            <a:pPr>
              <a:lnSpc>
                <a:spcPct val="110000"/>
              </a:lnSpc>
              <a:buFont typeface="Wingdings" panose="05000000000000000000" pitchFamily="2" charset="2"/>
              <a:buChar char="Ø"/>
            </a:pPr>
            <a:r>
              <a:rPr lang="en-GB" dirty="0">
                <a:latin typeface="Arial" panose="020B0604020202020204" pitchFamily="34" charset="0"/>
                <a:cs typeface="Arial" panose="020B0604020202020204" pitchFamily="34" charset="0"/>
              </a:rPr>
              <a:t>What Were The Working Methods Of The New Technology ? </a:t>
            </a:r>
          </a:p>
          <a:p>
            <a:pPr>
              <a:lnSpc>
                <a:spcPct val="110000"/>
              </a:lnSpc>
              <a:buFont typeface="Wingdings" panose="05000000000000000000" pitchFamily="2" charset="2"/>
              <a:buChar char="Ø"/>
            </a:pPr>
            <a:r>
              <a:rPr lang="en-GB" dirty="0">
                <a:latin typeface="Arial" panose="020B0604020202020204" pitchFamily="34" charset="0"/>
                <a:cs typeface="Arial" panose="020B0604020202020204" pitchFamily="34" charset="0"/>
              </a:rPr>
              <a:t>Were The New Technology Effective In The Company ? </a:t>
            </a:r>
          </a:p>
          <a:p>
            <a:pPr>
              <a:lnSpc>
                <a:spcPct val="110000"/>
              </a:lnSpc>
              <a:buFont typeface="Wingdings" panose="05000000000000000000" pitchFamily="2" charset="2"/>
              <a:buChar char="Ø"/>
            </a:pPr>
            <a:r>
              <a:rPr lang="en-GB" dirty="0">
                <a:latin typeface="Arial" panose="020B0604020202020204" pitchFamily="34" charset="0"/>
                <a:cs typeface="Arial" panose="020B0604020202020204" pitchFamily="34" charset="0"/>
              </a:rPr>
              <a:t>Did The New Technology Boosted Company Business Fulfilment ?</a:t>
            </a:r>
          </a:p>
          <a:p>
            <a:pPr marL="0" indent="0">
              <a:lnSpc>
                <a:spcPct val="110000"/>
              </a:lnSpc>
              <a:buNone/>
            </a:pPr>
            <a:r>
              <a:rPr lang="en-GB" dirty="0">
                <a:latin typeface="Arial" panose="020B0604020202020204" pitchFamily="34" charset="0"/>
                <a:cs typeface="Arial" panose="020B0604020202020204" pitchFamily="34" charset="0"/>
              </a:rPr>
              <a:t>  </a:t>
            </a:r>
          </a:p>
        </p:txBody>
      </p:sp>
      <p:pic>
        <p:nvPicPr>
          <p:cNvPr id="7" name="Picture 6" descr="Chart, histogram&#10;&#10;Description automatically generated">
            <a:extLst>
              <a:ext uri="{FF2B5EF4-FFF2-40B4-BE49-F238E27FC236}">
                <a16:creationId xmlns:a16="http://schemas.microsoft.com/office/drawing/2014/main" id="{021AD91C-2978-4FE4-B294-D08EDBD3F82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38912" y="324670"/>
            <a:ext cx="5021681" cy="2943968"/>
          </a:xfrm>
          <a:prstGeom prst="rect">
            <a:avLst/>
          </a:prstGeom>
        </p:spPr>
      </p:pic>
      <p:pic>
        <p:nvPicPr>
          <p:cNvPr id="5" name="Picture 4" descr="A picture containing text&#10;&#10;Description automatically generated">
            <a:extLst>
              <a:ext uri="{FF2B5EF4-FFF2-40B4-BE49-F238E27FC236}">
                <a16:creationId xmlns:a16="http://schemas.microsoft.com/office/drawing/2014/main" id="{F9253AE0-8474-42B5-B975-4AFBD029CA9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98866" y="3589362"/>
            <a:ext cx="4591713" cy="2582839"/>
          </a:xfrm>
          <a:prstGeom prst="rect">
            <a:avLst/>
          </a:prstGeom>
        </p:spPr>
      </p:pic>
    </p:spTree>
    <p:extLst>
      <p:ext uri="{BB962C8B-B14F-4D97-AF65-F5344CB8AC3E}">
        <p14:creationId xmlns:p14="http://schemas.microsoft.com/office/powerpoint/2010/main" val="2085197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7D2FD795-8DF5-44F0-8664-4D8F626DD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5" name="Group 54">
            <a:extLst>
              <a:ext uri="{FF2B5EF4-FFF2-40B4-BE49-F238E27FC236}">
                <a16:creationId xmlns:a16="http://schemas.microsoft.com/office/drawing/2014/main" id="{7C6B683D-13FA-4605-8648-01FC9C82FE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56" name="Rectangle 55">
              <a:extLst>
                <a:ext uri="{FF2B5EF4-FFF2-40B4-BE49-F238E27FC236}">
                  <a16:creationId xmlns:a16="http://schemas.microsoft.com/office/drawing/2014/main" id="{9852A959-AA36-4E4C-940B-F33A7BE0ABC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Oval 56">
              <a:extLst>
                <a:ext uri="{FF2B5EF4-FFF2-40B4-BE49-F238E27FC236}">
                  <a16:creationId xmlns:a16="http://schemas.microsoft.com/office/drawing/2014/main" id="{FFFC38A9-EA65-4BD6-A6E1-CAD07CCB810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Oval 57">
              <a:extLst>
                <a:ext uri="{FF2B5EF4-FFF2-40B4-BE49-F238E27FC236}">
                  <a16:creationId xmlns:a16="http://schemas.microsoft.com/office/drawing/2014/main" id="{F9E36CA9-9013-4306-B36F-2E349B6FEDB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9" name="Group 58">
              <a:extLst>
                <a:ext uri="{FF2B5EF4-FFF2-40B4-BE49-F238E27FC236}">
                  <a16:creationId xmlns:a16="http://schemas.microsoft.com/office/drawing/2014/main" id="{CE8D3FFE-4362-43F6-99D3-1B83F7AD59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64" name="Rectangle 63">
                <a:extLst>
                  <a:ext uri="{FF2B5EF4-FFF2-40B4-BE49-F238E27FC236}">
                    <a16:creationId xmlns:a16="http://schemas.microsoft.com/office/drawing/2014/main" id="{F7AA39D6-8796-468A-8C18-D17C0BBF2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75967788-298A-4B75-B02F-0625E5F84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60" name="Group 59">
              <a:extLst>
                <a:ext uri="{FF2B5EF4-FFF2-40B4-BE49-F238E27FC236}">
                  <a16:creationId xmlns:a16="http://schemas.microsoft.com/office/drawing/2014/main" id="{8D0FB4E1-29BE-427B-9999-B25351A07CB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62" name="Rectangle 61">
                <a:extLst>
                  <a:ext uri="{FF2B5EF4-FFF2-40B4-BE49-F238E27FC236}">
                    <a16:creationId xmlns:a16="http://schemas.microsoft.com/office/drawing/2014/main" id="{39914662-C165-4AD1-89C0-F6C47C109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384C8199-BC83-4D02-8937-CF9AB0F4C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1" name="Rectangle 60">
              <a:extLst>
                <a:ext uri="{FF2B5EF4-FFF2-40B4-BE49-F238E27FC236}">
                  <a16:creationId xmlns:a16="http://schemas.microsoft.com/office/drawing/2014/main" id="{4A28F3F3-1D22-45C2-8627-C7E4E74BDD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7" name="Rectangle 66">
            <a:extLst>
              <a:ext uri="{FF2B5EF4-FFF2-40B4-BE49-F238E27FC236}">
                <a16:creationId xmlns:a16="http://schemas.microsoft.com/office/drawing/2014/main" id="{9D8267F7-1115-4F9A-BEF5-BB6664BCF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28ECD414-953E-4A48-B9A1-7756C13E41B0}"/>
              </a:ext>
            </a:extLst>
          </p:cNvPr>
          <p:cNvSpPr>
            <a:spLocks noGrp="1"/>
          </p:cNvSpPr>
          <p:nvPr>
            <p:ph type="title"/>
          </p:nvPr>
        </p:nvSpPr>
        <p:spPr>
          <a:xfrm>
            <a:off x="7086315" y="545126"/>
            <a:ext cx="4554821" cy="2186096"/>
          </a:xfrm>
        </p:spPr>
        <p:txBody>
          <a:bodyPr anchor="t">
            <a:normAutofit/>
          </a:bodyPr>
          <a:lstStyle/>
          <a:p>
            <a:r>
              <a:rPr lang="en-GB" sz="3800" dirty="0">
                <a:solidFill>
                  <a:schemeClr val="accent4">
                    <a:lumMod val="60000"/>
                    <a:lumOff val="40000"/>
                  </a:schemeClr>
                </a:solidFill>
              </a:rPr>
              <a:t>How Amazon Utilise The Modern Technology</a:t>
            </a:r>
          </a:p>
        </p:txBody>
      </p:sp>
      <p:pic>
        <p:nvPicPr>
          <p:cNvPr id="5" name="Picture 4" descr="A screenshot of a video game&#10;&#10;Description automatically generated with medium confidence">
            <a:extLst>
              <a:ext uri="{FF2B5EF4-FFF2-40B4-BE49-F238E27FC236}">
                <a16:creationId xmlns:a16="http://schemas.microsoft.com/office/drawing/2014/main" id="{1A27A24F-457C-4DFC-83DF-6619FC06C8A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0000" y="1972431"/>
            <a:ext cx="6049714" cy="2903862"/>
          </a:xfrm>
          <a:prstGeom prst="rect">
            <a:avLst/>
          </a:prstGeom>
        </p:spPr>
      </p:pic>
      <p:sp>
        <p:nvSpPr>
          <p:cNvPr id="3" name="Content Placeholder 2">
            <a:extLst>
              <a:ext uri="{FF2B5EF4-FFF2-40B4-BE49-F238E27FC236}">
                <a16:creationId xmlns:a16="http://schemas.microsoft.com/office/drawing/2014/main" id="{114E6A4D-CEA1-41F1-8ECF-ECCE39D209C2}"/>
              </a:ext>
            </a:extLst>
          </p:cNvPr>
          <p:cNvSpPr>
            <a:spLocks noGrp="1"/>
          </p:cNvSpPr>
          <p:nvPr>
            <p:ph idx="1"/>
          </p:nvPr>
        </p:nvSpPr>
        <p:spPr>
          <a:xfrm>
            <a:off x="7104063" y="2326511"/>
            <a:ext cx="4537073" cy="3982214"/>
          </a:xfrm>
        </p:spPr>
        <p:txBody>
          <a:bodyPr anchor="t">
            <a:normAutofit fontScale="92500"/>
          </a:bodyPr>
          <a:lstStyle/>
          <a:p>
            <a:pPr>
              <a:lnSpc>
                <a:spcPct val="115000"/>
              </a:lnSpc>
              <a:buFont typeface="Wingdings" panose="05000000000000000000" pitchFamily="2" charset="2"/>
              <a:buChar char="Ø"/>
            </a:pPr>
            <a:r>
              <a:rPr lang="en-GB" sz="1200" b="1" i="0" dirty="0">
                <a:effectLst/>
                <a:latin typeface="Arial" panose="020B0604020202020204" pitchFamily="34" charset="0"/>
                <a:cs typeface="Arial" panose="020B0604020202020204" pitchFamily="34" charset="0"/>
              </a:rPr>
              <a:t>The Amazon Dash Button lives on in virtual form. </a:t>
            </a:r>
          </a:p>
          <a:p>
            <a:pPr>
              <a:lnSpc>
                <a:spcPct val="115000"/>
              </a:lnSpc>
              <a:buFont typeface="Wingdings" panose="05000000000000000000" pitchFamily="2" charset="2"/>
              <a:buChar char="Ø"/>
            </a:pPr>
            <a:endParaRPr lang="en-GB" sz="1200" b="1" i="0" dirty="0">
              <a:effectLst/>
              <a:latin typeface="Arial" panose="020B0604020202020204" pitchFamily="34" charset="0"/>
              <a:cs typeface="Arial" panose="020B0604020202020204" pitchFamily="34" charset="0"/>
            </a:endParaRPr>
          </a:p>
          <a:p>
            <a:pPr>
              <a:lnSpc>
                <a:spcPct val="115000"/>
              </a:lnSpc>
              <a:buFont typeface="Wingdings" panose="05000000000000000000" pitchFamily="2" charset="2"/>
              <a:buChar char="Ø"/>
            </a:pPr>
            <a:r>
              <a:rPr lang="en-GB" sz="1200" b="1" i="0" dirty="0">
                <a:effectLst/>
                <a:latin typeface="Arial" panose="020B0604020202020204" pitchFamily="34" charset="0"/>
                <a:cs typeface="Arial" panose="020B0604020202020204" pitchFamily="34" charset="0"/>
              </a:rPr>
              <a:t>Amazon Prime Air aims to deliver by drone in 30 minutes. </a:t>
            </a:r>
          </a:p>
          <a:p>
            <a:pPr>
              <a:lnSpc>
                <a:spcPct val="115000"/>
              </a:lnSpc>
              <a:buFont typeface="Wingdings" panose="05000000000000000000" pitchFamily="2" charset="2"/>
              <a:buChar char="Ø"/>
            </a:pPr>
            <a:endParaRPr lang="en-GB" sz="1200" b="1" i="0" dirty="0">
              <a:effectLst/>
              <a:latin typeface="Arial" panose="020B0604020202020204" pitchFamily="34" charset="0"/>
              <a:cs typeface="Arial" panose="020B0604020202020204" pitchFamily="34" charset="0"/>
            </a:endParaRPr>
          </a:p>
          <a:p>
            <a:pPr>
              <a:lnSpc>
                <a:spcPct val="115000"/>
              </a:lnSpc>
              <a:buFont typeface="Wingdings" panose="05000000000000000000" pitchFamily="2" charset="2"/>
              <a:buChar char="Ø"/>
            </a:pPr>
            <a:r>
              <a:rPr lang="en-GB" sz="1200" b="1" i="0" dirty="0">
                <a:effectLst/>
                <a:latin typeface="Arial" panose="020B0604020202020204" pitchFamily="34" charset="0"/>
                <a:cs typeface="Arial" panose="020B0604020202020204" pitchFamily="34" charset="0"/>
              </a:rPr>
              <a:t>Achieving technological greatness isn’t just about the technology. It’s also about the people. Bring people into any software or digital technology that promises to transform a business process.</a:t>
            </a:r>
          </a:p>
          <a:p>
            <a:pPr marL="0" indent="0">
              <a:lnSpc>
                <a:spcPct val="115000"/>
              </a:lnSpc>
              <a:buNone/>
            </a:pPr>
            <a:endParaRPr lang="en-GB" sz="1200" b="1" i="0" dirty="0">
              <a:effectLst/>
              <a:latin typeface="Arial" panose="020B0604020202020204" pitchFamily="34" charset="0"/>
              <a:cs typeface="Arial" panose="020B0604020202020204" pitchFamily="34" charset="0"/>
            </a:endParaRPr>
          </a:p>
          <a:p>
            <a:pPr>
              <a:lnSpc>
                <a:spcPct val="115000"/>
              </a:lnSpc>
              <a:buFont typeface="Wingdings" panose="05000000000000000000" pitchFamily="2" charset="2"/>
              <a:buChar char="Ø"/>
            </a:pPr>
            <a:r>
              <a:rPr lang="en-GB" sz="1200" b="1" i="0" dirty="0">
                <a:effectLst/>
                <a:latin typeface="Arial" panose="020B0604020202020204" pitchFamily="34" charset="0"/>
                <a:cs typeface="Arial" panose="020B0604020202020204" pitchFamily="34" charset="0"/>
              </a:rPr>
              <a:t>As far as technological trends in the insights industry, a couple of company those already strongly influence the development of market research, but with the aims of the industry focussed on generating as much data as fast as possible, these technologies can only propel us so far.</a:t>
            </a:r>
          </a:p>
          <a:p>
            <a:pPr>
              <a:lnSpc>
                <a:spcPct val="115000"/>
              </a:lnSpc>
              <a:buFont typeface="Wingdings" panose="05000000000000000000" pitchFamily="2" charset="2"/>
              <a:buChar char="Ø"/>
            </a:pPr>
            <a:endParaRPr lang="en-GB" sz="1000" b="1" dirty="0"/>
          </a:p>
          <a:p>
            <a:pPr marL="0" indent="0">
              <a:lnSpc>
                <a:spcPct val="115000"/>
              </a:lnSpc>
              <a:buNone/>
            </a:pPr>
            <a:endParaRPr lang="en-GB" sz="1000" b="1" dirty="0"/>
          </a:p>
        </p:txBody>
      </p:sp>
    </p:spTree>
    <p:extLst>
      <p:ext uri="{BB962C8B-B14F-4D97-AF65-F5344CB8AC3E}">
        <p14:creationId xmlns:p14="http://schemas.microsoft.com/office/powerpoint/2010/main" val="42353101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16D0E-9428-4FD2-9523-614B68631EFA}"/>
              </a:ext>
            </a:extLst>
          </p:cNvPr>
          <p:cNvSpPr>
            <a:spLocks noGrp="1"/>
          </p:cNvSpPr>
          <p:nvPr>
            <p:ph type="title"/>
          </p:nvPr>
        </p:nvSpPr>
        <p:spPr>
          <a:xfrm>
            <a:off x="224790" y="426276"/>
            <a:ext cx="7456170" cy="1833054"/>
          </a:xfrm>
        </p:spPr>
        <p:txBody>
          <a:bodyPr>
            <a:noAutofit/>
          </a:bodyPr>
          <a:lstStyle/>
          <a:p>
            <a:r>
              <a:rPr lang="en-GB" sz="4000" dirty="0">
                <a:solidFill>
                  <a:schemeClr val="accent4">
                    <a:lumMod val="60000"/>
                    <a:lumOff val="40000"/>
                  </a:schemeClr>
                </a:solidFill>
              </a:rPr>
              <a:t>INSIGHTS TO THE MODERN TECHNOLOGY INTRODUCED</a:t>
            </a:r>
          </a:p>
        </p:txBody>
      </p:sp>
      <p:sp>
        <p:nvSpPr>
          <p:cNvPr id="3" name="Content Placeholder 2">
            <a:extLst>
              <a:ext uri="{FF2B5EF4-FFF2-40B4-BE49-F238E27FC236}">
                <a16:creationId xmlns:a16="http://schemas.microsoft.com/office/drawing/2014/main" id="{C35B310D-937C-47FE-888D-9562DB09BF6D}"/>
              </a:ext>
            </a:extLst>
          </p:cNvPr>
          <p:cNvSpPr>
            <a:spLocks noGrp="1"/>
          </p:cNvSpPr>
          <p:nvPr>
            <p:ph idx="1"/>
          </p:nvPr>
        </p:nvSpPr>
        <p:spPr>
          <a:xfrm>
            <a:off x="334298" y="2504666"/>
            <a:ext cx="6279287" cy="3667534"/>
          </a:xfrm>
        </p:spPr>
        <p:txBody>
          <a:bodyPr>
            <a:normAutofit/>
          </a:bodyPr>
          <a:lstStyle/>
          <a:p>
            <a:pPr>
              <a:lnSpc>
                <a:spcPct val="110000"/>
              </a:lnSpc>
              <a:buFont typeface="Wingdings" panose="05000000000000000000" pitchFamily="2" charset="2"/>
              <a:buChar char="Ø"/>
            </a:pPr>
            <a:r>
              <a:rPr lang="en-GB" sz="1200" b="1" i="0" dirty="0">
                <a:effectLst/>
                <a:latin typeface="Arial" panose="020B0604020202020204" pitchFamily="34" charset="0"/>
                <a:cs typeface="Arial" panose="020B0604020202020204" pitchFamily="34" charset="0"/>
              </a:rPr>
              <a:t>Amazon as a highly technology-based company because they’re one of the famous online retailers using robots and latest technology in their warehouses. </a:t>
            </a:r>
          </a:p>
          <a:p>
            <a:pPr>
              <a:lnSpc>
                <a:spcPct val="110000"/>
              </a:lnSpc>
              <a:buFont typeface="Wingdings" panose="05000000000000000000" pitchFamily="2" charset="2"/>
              <a:buChar char="Ø"/>
            </a:pPr>
            <a:r>
              <a:rPr lang="en-GB" sz="1200" b="1" i="0" dirty="0">
                <a:effectLst/>
                <a:latin typeface="Arial" panose="020B0604020202020204" pitchFamily="34" charset="0"/>
                <a:cs typeface="Arial" panose="020B0604020202020204" pitchFamily="34" charset="0"/>
              </a:rPr>
              <a:t>Amazon relies heavily on technology as e-commerce is part of technology which is making them stand out from their competitors in the market. They are using digital technology to build relationships with their customers such as if a customer had a look at any product on their website, they send the customer a reminder via email, hoping that the customer might buy it and they also mention similar products which matches customer’s search history.</a:t>
            </a:r>
          </a:p>
          <a:p>
            <a:pPr>
              <a:lnSpc>
                <a:spcPct val="110000"/>
              </a:lnSpc>
              <a:buFont typeface="Wingdings" panose="05000000000000000000" pitchFamily="2" charset="2"/>
              <a:buChar char="Ø"/>
            </a:pPr>
            <a:r>
              <a:rPr lang="en-GB" sz="1200" b="1" i="0" dirty="0">
                <a:effectLst/>
                <a:latin typeface="Arial" panose="020B0604020202020204" pitchFamily="34" charset="0"/>
                <a:cs typeface="Arial" panose="020B0604020202020204" pitchFamily="34" charset="0"/>
              </a:rPr>
              <a:t>Robots are helping in increasing Amazon’s productivity level because they’re faster, easier and quicker to use comparing to a human being. This is why they are and should be investing more in technology because the more convenient and friendly services they will provide to their customers, the more successful they will be.</a:t>
            </a:r>
            <a:endParaRPr lang="en-GB" sz="1200" b="1" dirty="0">
              <a:latin typeface="Arial" panose="020B0604020202020204" pitchFamily="34" charset="0"/>
              <a:cs typeface="Arial" panose="020B0604020202020204" pitchFamily="34" charset="0"/>
            </a:endParaRPr>
          </a:p>
          <a:p>
            <a:pPr>
              <a:lnSpc>
                <a:spcPct val="110000"/>
              </a:lnSpc>
              <a:buFont typeface="Wingdings" panose="05000000000000000000" pitchFamily="2" charset="2"/>
              <a:buChar char="Ø"/>
            </a:pPr>
            <a:endParaRPr lang="en-GB" sz="1200" dirty="0"/>
          </a:p>
        </p:txBody>
      </p:sp>
      <p:pic>
        <p:nvPicPr>
          <p:cNvPr id="7" name="Picture 6">
            <a:extLst>
              <a:ext uri="{FF2B5EF4-FFF2-40B4-BE49-F238E27FC236}">
                <a16:creationId xmlns:a16="http://schemas.microsoft.com/office/drawing/2014/main" id="{034DE7C5-50A1-9C49-ACF1-774C569FA8D1}"/>
              </a:ext>
            </a:extLst>
          </p:cNvPr>
          <p:cNvPicPr>
            <a:picLocks noChangeAspect="1"/>
          </p:cNvPicPr>
          <p:nvPr/>
        </p:nvPicPr>
        <p:blipFill>
          <a:blip r:embed="rId2"/>
          <a:stretch>
            <a:fillRect/>
          </a:stretch>
        </p:blipFill>
        <p:spPr>
          <a:xfrm>
            <a:off x="6582410" y="1342803"/>
            <a:ext cx="5384800" cy="1257300"/>
          </a:xfrm>
          <a:prstGeom prst="rect">
            <a:avLst/>
          </a:prstGeom>
        </p:spPr>
      </p:pic>
      <p:pic>
        <p:nvPicPr>
          <p:cNvPr id="8" name="Picture 7">
            <a:extLst>
              <a:ext uri="{FF2B5EF4-FFF2-40B4-BE49-F238E27FC236}">
                <a16:creationId xmlns:a16="http://schemas.microsoft.com/office/drawing/2014/main" id="{565A5D3D-D7E4-224B-A37E-6E01658BF426}"/>
              </a:ext>
            </a:extLst>
          </p:cNvPr>
          <p:cNvPicPr>
            <a:picLocks noChangeAspect="1"/>
          </p:cNvPicPr>
          <p:nvPr/>
        </p:nvPicPr>
        <p:blipFill>
          <a:blip r:embed="rId3"/>
          <a:stretch>
            <a:fillRect/>
          </a:stretch>
        </p:blipFill>
        <p:spPr>
          <a:xfrm>
            <a:off x="6613585" y="2553468"/>
            <a:ext cx="5415483" cy="3308521"/>
          </a:xfrm>
          <a:prstGeom prst="rect">
            <a:avLst/>
          </a:prstGeom>
        </p:spPr>
      </p:pic>
    </p:spTree>
    <p:extLst>
      <p:ext uri="{BB962C8B-B14F-4D97-AF65-F5344CB8AC3E}">
        <p14:creationId xmlns:p14="http://schemas.microsoft.com/office/powerpoint/2010/main" val="28730207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D2FD795-8DF5-44F0-8664-4D8F626DD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7C6B683D-13FA-4605-8648-01FC9C82FE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5" name="Rectangle 14">
              <a:extLst>
                <a:ext uri="{FF2B5EF4-FFF2-40B4-BE49-F238E27FC236}">
                  <a16:creationId xmlns:a16="http://schemas.microsoft.com/office/drawing/2014/main" id="{9852A959-AA36-4E4C-940B-F33A7BE0ABC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FFFC38A9-EA65-4BD6-A6E1-CAD07CCB810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F9E36CA9-9013-4306-B36F-2E349B6FEDB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8" name="Group 17">
              <a:extLst>
                <a:ext uri="{FF2B5EF4-FFF2-40B4-BE49-F238E27FC236}">
                  <a16:creationId xmlns:a16="http://schemas.microsoft.com/office/drawing/2014/main" id="{CE8D3FFE-4362-43F6-99D3-1B83F7AD59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3" name="Rectangle 22">
                <a:extLst>
                  <a:ext uri="{FF2B5EF4-FFF2-40B4-BE49-F238E27FC236}">
                    <a16:creationId xmlns:a16="http://schemas.microsoft.com/office/drawing/2014/main" id="{F7AA39D6-8796-468A-8C18-D17C0BBF21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75967788-298A-4B75-B02F-0625E5F84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 name="Group 18">
              <a:extLst>
                <a:ext uri="{FF2B5EF4-FFF2-40B4-BE49-F238E27FC236}">
                  <a16:creationId xmlns:a16="http://schemas.microsoft.com/office/drawing/2014/main" id="{8D0FB4E1-29BE-427B-9999-B25351A07CB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21" name="Rectangle 20">
                <a:extLst>
                  <a:ext uri="{FF2B5EF4-FFF2-40B4-BE49-F238E27FC236}">
                    <a16:creationId xmlns:a16="http://schemas.microsoft.com/office/drawing/2014/main" id="{39914662-C165-4AD1-89C0-F6C47C109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84C8199-BC83-4D02-8937-CF9AB0F4C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4A28F3F3-1D22-45C2-8627-C7E4E74BDD0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9D8267F7-1115-4F9A-BEF5-BB6664BCF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olo 1">
            <a:extLst>
              <a:ext uri="{FF2B5EF4-FFF2-40B4-BE49-F238E27FC236}">
                <a16:creationId xmlns:a16="http://schemas.microsoft.com/office/drawing/2014/main" id="{69300301-D6CA-954B-8A49-9A2744F6997C}"/>
              </a:ext>
            </a:extLst>
          </p:cNvPr>
          <p:cNvSpPr>
            <a:spLocks noGrp="1"/>
          </p:cNvSpPr>
          <p:nvPr>
            <p:ph type="title"/>
          </p:nvPr>
        </p:nvSpPr>
        <p:spPr>
          <a:xfrm>
            <a:off x="7086315" y="545126"/>
            <a:ext cx="4554821" cy="2186096"/>
          </a:xfrm>
        </p:spPr>
        <p:txBody>
          <a:bodyPr anchor="t">
            <a:normAutofit/>
          </a:bodyPr>
          <a:lstStyle/>
          <a:p>
            <a:r>
              <a:rPr lang="it-IT" sz="4700" dirty="0">
                <a:solidFill>
                  <a:schemeClr val="accent4">
                    <a:lumMod val="60000"/>
                    <a:lumOff val="40000"/>
                  </a:schemeClr>
                </a:solidFill>
              </a:rPr>
              <a:t>The impact of the Technology </a:t>
            </a:r>
            <a:r>
              <a:rPr lang="it-IT" sz="4700" dirty="0" err="1">
                <a:solidFill>
                  <a:schemeClr val="accent4">
                    <a:lumMod val="60000"/>
                    <a:lumOff val="40000"/>
                  </a:schemeClr>
                </a:solidFill>
              </a:rPr>
              <a:t>introduced</a:t>
            </a:r>
            <a:endParaRPr lang="it-GB" sz="4700">
              <a:solidFill>
                <a:schemeClr val="accent4">
                  <a:lumMod val="60000"/>
                  <a:lumOff val="40000"/>
                </a:schemeClr>
              </a:solidFill>
            </a:endParaRPr>
          </a:p>
        </p:txBody>
      </p:sp>
      <p:pic>
        <p:nvPicPr>
          <p:cNvPr id="5" name="Content Placeholder 4" descr="Diagram&#10;&#10;Description automatically generated">
            <a:extLst>
              <a:ext uri="{FF2B5EF4-FFF2-40B4-BE49-F238E27FC236}">
                <a16:creationId xmlns:a16="http://schemas.microsoft.com/office/drawing/2014/main" id="{198B1640-0D3D-BD43-B609-3E71DBD99535}"/>
              </a:ext>
            </a:extLst>
          </p:cNvPr>
          <p:cNvPicPr>
            <a:picLocks noChangeAspect="1"/>
          </p:cNvPicPr>
          <p:nvPr/>
        </p:nvPicPr>
        <p:blipFill>
          <a:blip r:embed="rId2"/>
          <a:stretch>
            <a:fillRect/>
          </a:stretch>
        </p:blipFill>
        <p:spPr>
          <a:xfrm>
            <a:off x="540000" y="1488454"/>
            <a:ext cx="6049714" cy="3871816"/>
          </a:xfrm>
          <a:prstGeom prst="rect">
            <a:avLst/>
          </a:prstGeom>
        </p:spPr>
      </p:pic>
      <p:sp>
        <p:nvSpPr>
          <p:cNvPr id="9" name="Content Placeholder 8">
            <a:extLst>
              <a:ext uri="{FF2B5EF4-FFF2-40B4-BE49-F238E27FC236}">
                <a16:creationId xmlns:a16="http://schemas.microsoft.com/office/drawing/2014/main" id="{D957F468-8D8B-4CCF-9ADD-BF58D0CEA356}"/>
              </a:ext>
            </a:extLst>
          </p:cNvPr>
          <p:cNvSpPr>
            <a:spLocks noGrp="1"/>
          </p:cNvSpPr>
          <p:nvPr>
            <p:ph idx="1"/>
          </p:nvPr>
        </p:nvSpPr>
        <p:spPr>
          <a:xfrm>
            <a:off x="7104063" y="2947121"/>
            <a:ext cx="4537073" cy="3361604"/>
          </a:xfrm>
        </p:spPr>
        <p:txBody>
          <a:bodyPr anchor="t">
            <a:normAutofit/>
          </a:bodyPr>
          <a:lstStyle/>
          <a:p>
            <a:r>
              <a:rPr lang="en-GB" dirty="0">
                <a:latin typeface="Arial" panose="020B0604020202020204" pitchFamily="34" charset="0"/>
                <a:cs typeface="Arial" panose="020B0604020202020204" pitchFamily="34" charset="0"/>
              </a:rPr>
              <a:t>Technology used in warehouse </a:t>
            </a:r>
          </a:p>
          <a:p>
            <a:r>
              <a:rPr lang="en-GB" dirty="0">
                <a:latin typeface="Arial" panose="020B0604020202020204" pitchFamily="34" charset="0"/>
                <a:cs typeface="Arial" panose="020B0604020202020204" pitchFamily="34" charset="0"/>
              </a:rPr>
              <a:t>Technology used to deliver goods</a:t>
            </a:r>
          </a:p>
          <a:p>
            <a:r>
              <a:rPr lang="en-GB" dirty="0">
                <a:latin typeface="Arial" panose="020B0604020202020204" pitchFamily="34" charset="0"/>
                <a:cs typeface="Arial" panose="020B0604020202020204" pitchFamily="34" charset="0"/>
              </a:rPr>
              <a:t>Technology used to build relations</a:t>
            </a:r>
          </a:p>
          <a:p>
            <a:endParaRPr lang="en-US" dirty="0"/>
          </a:p>
        </p:txBody>
      </p:sp>
    </p:spTree>
    <p:extLst>
      <p:ext uri="{BB962C8B-B14F-4D97-AF65-F5344CB8AC3E}">
        <p14:creationId xmlns:p14="http://schemas.microsoft.com/office/powerpoint/2010/main" val="33018691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0" name="Group 49">
            <a:extLst>
              <a:ext uri="{FF2B5EF4-FFF2-40B4-BE49-F238E27FC236}">
                <a16:creationId xmlns:a16="http://schemas.microsoft.com/office/drawing/2014/main" id="{67416F32-9D98-4340-82E8-E90CE00AD2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0" y="-1"/>
            <a:ext cx="12191999" cy="6861601"/>
            <a:chOff x="0" y="-1"/>
            <a:chExt cx="12191999" cy="6861601"/>
          </a:xfrm>
        </p:grpSpPr>
        <p:sp>
          <p:nvSpPr>
            <p:cNvPr id="51" name="Rectangle 50">
              <a:extLst>
                <a:ext uri="{FF2B5EF4-FFF2-40B4-BE49-F238E27FC236}">
                  <a16:creationId xmlns:a16="http://schemas.microsoft.com/office/drawing/2014/main" id="{66375AB4-82BB-418F-A50F-6180F68724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52" name="Oval 51">
              <a:extLst>
                <a:ext uri="{FF2B5EF4-FFF2-40B4-BE49-F238E27FC236}">
                  <a16:creationId xmlns:a16="http://schemas.microsoft.com/office/drawing/2014/main" id="{3FDD54B2-4A3F-4BFE-8FF0-82CA73F4AE8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53" name="Oval 52">
              <a:extLst>
                <a:ext uri="{FF2B5EF4-FFF2-40B4-BE49-F238E27FC236}">
                  <a16:creationId xmlns:a16="http://schemas.microsoft.com/office/drawing/2014/main" id="{30876F96-77AB-4E72-B1D2-FA45F4E3C04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54" name="Group 53">
              <a:extLst>
                <a:ext uri="{FF2B5EF4-FFF2-40B4-BE49-F238E27FC236}">
                  <a16:creationId xmlns:a16="http://schemas.microsoft.com/office/drawing/2014/main" id="{BB08A2E9-6518-449E-940B-8518A1D850B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10800000">
              <a:off x="0" y="-1"/>
              <a:ext cx="10800000" cy="6858000"/>
              <a:chOff x="2328000" y="0"/>
              <a:chExt cx="2880000" cy="1440000"/>
            </a:xfrm>
          </p:grpSpPr>
          <p:sp>
            <p:nvSpPr>
              <p:cNvPr id="56" name="Rectangle 55">
                <a:extLst>
                  <a:ext uri="{FF2B5EF4-FFF2-40B4-BE49-F238E27FC236}">
                    <a16:creationId xmlns:a16="http://schemas.microsoft.com/office/drawing/2014/main" id="{60A86BE0-76B3-4EA0-BA2D-05266013A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57" name="Rectangle 56">
                <a:extLst>
                  <a:ext uri="{FF2B5EF4-FFF2-40B4-BE49-F238E27FC236}">
                    <a16:creationId xmlns:a16="http://schemas.microsoft.com/office/drawing/2014/main" id="{6BA13564-810C-4398-AA63-67B020811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55" name="Rectangle 54">
              <a:extLst>
                <a:ext uri="{FF2B5EF4-FFF2-40B4-BE49-F238E27FC236}">
                  <a16:creationId xmlns:a16="http://schemas.microsoft.com/office/drawing/2014/main" id="{3555E1EF-6216-47FA-BBCA-7C0C8C2DAB8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59" name="Rectangle 58">
            <a:extLst>
              <a:ext uri="{FF2B5EF4-FFF2-40B4-BE49-F238E27FC236}">
                <a16:creationId xmlns:a16="http://schemas.microsoft.com/office/drawing/2014/main" id="{D8D85657-6A77-4466-887F-EE948B9CD2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61" name="Group 60">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62" name="Rectangle 61">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Oval 63">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5" name="Group 64">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70" name="Rectangle 69">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66" name="Group 65">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68" name="Rectangle 67">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7" name="Rectangle 66">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3" name="Rectangle 72">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olo 1">
            <a:extLst>
              <a:ext uri="{FF2B5EF4-FFF2-40B4-BE49-F238E27FC236}">
                <a16:creationId xmlns:a16="http://schemas.microsoft.com/office/drawing/2014/main" id="{28EB37AC-DC14-B34B-9E37-924B50012F2C}"/>
              </a:ext>
            </a:extLst>
          </p:cNvPr>
          <p:cNvSpPr>
            <a:spLocks noGrp="1"/>
          </p:cNvSpPr>
          <p:nvPr>
            <p:ph type="title"/>
          </p:nvPr>
        </p:nvSpPr>
        <p:spPr>
          <a:xfrm>
            <a:off x="7086315" y="540000"/>
            <a:ext cx="4554821" cy="2186096"/>
          </a:xfrm>
        </p:spPr>
        <p:txBody>
          <a:bodyPr vert="horz" lIns="91440" tIns="45720" rIns="91440" bIns="45720" rtlCol="0" anchor="b">
            <a:normAutofit/>
          </a:bodyPr>
          <a:lstStyle/>
          <a:p>
            <a:r>
              <a:rPr lang="en-US" sz="3800" dirty="0">
                <a:solidFill>
                  <a:schemeClr val="accent4">
                    <a:lumMod val="60000"/>
                    <a:lumOff val="40000"/>
                  </a:schemeClr>
                </a:solidFill>
              </a:rPr>
              <a:t>The impact of the technology introduced</a:t>
            </a:r>
            <a:br>
              <a:rPr lang="en-US" sz="3800" dirty="0"/>
            </a:br>
            <a:endParaRPr lang="en-US" sz="3800" dirty="0"/>
          </a:p>
        </p:txBody>
      </p:sp>
      <p:pic>
        <p:nvPicPr>
          <p:cNvPr id="3" name="Picture 2" descr="Shape&#10;&#10;Description automatically generated">
            <a:extLst>
              <a:ext uri="{FF2B5EF4-FFF2-40B4-BE49-F238E27FC236}">
                <a16:creationId xmlns:a16="http://schemas.microsoft.com/office/drawing/2014/main" id="{072BFABE-C448-384C-B269-C593F50E06E0}"/>
              </a:ext>
            </a:extLst>
          </p:cNvPr>
          <p:cNvPicPr>
            <a:picLocks noChangeAspect="1"/>
          </p:cNvPicPr>
          <p:nvPr/>
        </p:nvPicPr>
        <p:blipFill rotWithShape="1">
          <a:blip r:embed="rId2"/>
          <a:srcRect l="21776" r="29123" b="-1"/>
          <a:stretch/>
        </p:blipFill>
        <p:spPr>
          <a:xfrm>
            <a:off x="20" y="10"/>
            <a:ext cx="6444556" cy="6857990"/>
          </a:xfrm>
          <a:prstGeom prst="rect">
            <a:avLst/>
          </a:prstGeom>
        </p:spPr>
      </p:pic>
      <p:sp>
        <p:nvSpPr>
          <p:cNvPr id="8" name="Segnaposto testo 7">
            <a:extLst>
              <a:ext uri="{FF2B5EF4-FFF2-40B4-BE49-F238E27FC236}">
                <a16:creationId xmlns:a16="http://schemas.microsoft.com/office/drawing/2014/main" id="{A938FBF8-5D84-A646-B6A9-7231D7D3D905}"/>
              </a:ext>
            </a:extLst>
          </p:cNvPr>
          <p:cNvSpPr>
            <a:spLocks noGrp="1"/>
          </p:cNvSpPr>
          <p:nvPr>
            <p:ph type="body" sz="half" idx="2"/>
          </p:nvPr>
        </p:nvSpPr>
        <p:spPr>
          <a:xfrm>
            <a:off x="7104063" y="2947121"/>
            <a:ext cx="4537073" cy="3361604"/>
          </a:xfrm>
        </p:spPr>
        <p:txBody>
          <a:bodyPr vert="horz" lIns="91440" tIns="45720" rIns="91440" bIns="45720" rtlCol="0" anchor="t">
            <a:normAutofit/>
          </a:bodyPr>
          <a:lstStyle/>
          <a:p>
            <a:pPr marL="285750" indent="-270000">
              <a:buFont typeface="Arial" panose="020B0604020202020204" pitchFamily="34" charset="0"/>
              <a:buChar char="•"/>
            </a:pPr>
            <a:r>
              <a:rPr lang="en-US" sz="1800" spc="50" dirty="0"/>
              <a:t>Amazon Dash Button</a:t>
            </a:r>
          </a:p>
          <a:p>
            <a:pPr marL="285750" indent="-270000">
              <a:buFont typeface="Arial" panose="020B0604020202020204" pitchFamily="34" charset="0"/>
              <a:buChar char="•"/>
            </a:pPr>
            <a:r>
              <a:rPr lang="en-US" sz="1800" spc="50" dirty="0"/>
              <a:t>Amazon fresh</a:t>
            </a:r>
          </a:p>
          <a:p>
            <a:pPr marL="285750" indent="-270000">
              <a:buFont typeface="Arial" panose="020B0604020202020204" pitchFamily="34" charset="0"/>
              <a:buChar char="•"/>
            </a:pPr>
            <a:r>
              <a:rPr lang="en-US" sz="1800" spc="50" dirty="0"/>
              <a:t>Amazon Locker</a:t>
            </a:r>
          </a:p>
          <a:p>
            <a:pPr marL="285750" indent="-270000">
              <a:buFont typeface="Arial" panose="020B0604020202020204" pitchFamily="34" charset="0"/>
              <a:buChar char="•"/>
            </a:pPr>
            <a:r>
              <a:rPr lang="en-US" sz="1800" spc="50" dirty="0"/>
              <a:t>Amazon Prime air</a:t>
            </a:r>
          </a:p>
        </p:txBody>
      </p:sp>
    </p:spTree>
    <p:extLst>
      <p:ext uri="{BB962C8B-B14F-4D97-AF65-F5344CB8AC3E}">
        <p14:creationId xmlns:p14="http://schemas.microsoft.com/office/powerpoint/2010/main" val="3217336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AFE61-B703-6D46-9176-904FFD5A11FF}"/>
              </a:ext>
            </a:extLst>
          </p:cNvPr>
          <p:cNvSpPr>
            <a:spLocks noGrp="1"/>
          </p:cNvSpPr>
          <p:nvPr>
            <p:ph type="title"/>
          </p:nvPr>
        </p:nvSpPr>
        <p:spPr>
          <a:xfrm>
            <a:off x="550863" y="4136400"/>
            <a:ext cx="4500561" cy="2181946"/>
          </a:xfrm>
        </p:spPr>
        <p:txBody>
          <a:bodyPr anchor="b">
            <a:normAutofit/>
          </a:bodyPr>
          <a:lstStyle/>
          <a:p>
            <a:r>
              <a:rPr lang="en-US" dirty="0"/>
              <a:t>Case of study</a:t>
            </a:r>
          </a:p>
        </p:txBody>
      </p:sp>
      <p:graphicFrame>
        <p:nvGraphicFramePr>
          <p:cNvPr id="4" name="Table 4">
            <a:extLst>
              <a:ext uri="{FF2B5EF4-FFF2-40B4-BE49-F238E27FC236}">
                <a16:creationId xmlns:a16="http://schemas.microsoft.com/office/drawing/2014/main" id="{DAA49EBC-B498-954C-A6A6-3B1683EA9038}"/>
              </a:ext>
            </a:extLst>
          </p:cNvPr>
          <p:cNvGraphicFramePr>
            <a:graphicFrameLocks noGrp="1"/>
          </p:cNvGraphicFramePr>
          <p:nvPr>
            <p:ph idx="1"/>
            <p:extLst>
              <p:ext uri="{D42A27DB-BD31-4B8C-83A1-F6EECF244321}">
                <p14:modId xmlns:p14="http://schemas.microsoft.com/office/powerpoint/2010/main" val="2918893648"/>
              </p:ext>
            </p:extLst>
          </p:nvPr>
        </p:nvGraphicFramePr>
        <p:xfrm>
          <a:off x="5232400" y="1571255"/>
          <a:ext cx="6408738" cy="3696942"/>
        </p:xfrm>
        <a:graphic>
          <a:graphicData uri="http://schemas.openxmlformats.org/drawingml/2006/table">
            <a:tbl>
              <a:tblPr firstRow="1" bandRow="1">
                <a:tableStyleId>{AF606853-7671-496A-8E4F-DF71F8EC918B}</a:tableStyleId>
              </a:tblPr>
              <a:tblGrid>
                <a:gridCol w="6408738">
                  <a:extLst>
                    <a:ext uri="{9D8B030D-6E8A-4147-A177-3AD203B41FA5}">
                      <a16:colId xmlns:a16="http://schemas.microsoft.com/office/drawing/2014/main" val="3583820366"/>
                    </a:ext>
                  </a:extLst>
                </a:gridCol>
              </a:tblGrid>
              <a:tr h="432621">
                <a:tc>
                  <a:txBody>
                    <a:bodyPr/>
                    <a:lstStyle/>
                    <a:p>
                      <a:pPr marL="285750" indent="-285750">
                        <a:buFont typeface="Wingdings" pitchFamily="2" charset="2"/>
                        <a:buChar char="v"/>
                      </a:pPr>
                      <a:r>
                        <a:rPr lang="en-US" sz="1900" b="0" dirty="0">
                          <a:latin typeface="Arial" panose="020B0604020202020204" pitchFamily="34" charset="0"/>
                          <a:cs typeface="Arial" panose="020B0604020202020204" pitchFamily="34" charset="0"/>
                        </a:rPr>
                        <a:t>Amazon Inc. is the subject of the case of study</a:t>
                      </a:r>
                    </a:p>
                  </a:txBody>
                  <a:tcPr marL="98323" marR="98323" marT="49161" marB="49161">
                    <a:lnL>
                      <a:noFill/>
                    </a:lnL>
                    <a:lnR>
                      <a:noFill/>
                    </a:lnR>
                    <a:lnT>
                      <a:noFill/>
                    </a:lnT>
                    <a:lnB w="254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702161961"/>
                  </a:ext>
                </a:extLst>
              </a:tr>
              <a:tr h="727590">
                <a:tc>
                  <a:txBody>
                    <a:bodyPr/>
                    <a:lstStyle/>
                    <a:p>
                      <a:pPr marL="285750" indent="-285750">
                        <a:buFont typeface="Wingdings" pitchFamily="2" charset="2"/>
                        <a:buChar char="v"/>
                      </a:pPr>
                      <a:r>
                        <a:rPr lang="en-US" sz="1900" dirty="0">
                          <a:latin typeface="Arial" panose="020B0604020202020204" pitchFamily="34" charset="0"/>
                          <a:cs typeface="Arial" panose="020B0604020202020204" pitchFamily="34" charset="0"/>
                        </a:rPr>
                        <a:t>The goal is to comprehend modern technology used in businesses </a:t>
                      </a:r>
                    </a:p>
                  </a:txBody>
                  <a:tcPr marL="98323" marR="98323" marT="49161" marB="49161">
                    <a:lnL>
                      <a:noFill/>
                    </a:lnL>
                    <a:lnR>
                      <a:noFill/>
                    </a:lnR>
                    <a:lnT w="25400" cmpd="sng">
                      <a:noFill/>
                    </a:lnT>
                    <a:lnB>
                      <a:noFill/>
                    </a:lnB>
                    <a:lnTlToBr w="12700" cmpd="sng">
                      <a:noFill/>
                      <a:prstDash val="solid"/>
                    </a:lnTlToBr>
                    <a:lnBlToTr w="12700" cmpd="sng">
                      <a:noFill/>
                      <a:prstDash val="solid"/>
                    </a:lnBlToTr>
                    <a:noFill/>
                  </a:tcPr>
                </a:tc>
                <a:extLst>
                  <a:ext uri="{0D108BD9-81ED-4DB2-BD59-A6C34878D82A}">
                    <a16:rowId xmlns:a16="http://schemas.microsoft.com/office/drawing/2014/main" val="1229663017"/>
                  </a:ext>
                </a:extLst>
              </a:tr>
              <a:tr h="1022558">
                <a:tc>
                  <a:txBody>
                    <a:bodyPr/>
                    <a:lstStyle/>
                    <a:p>
                      <a:pPr marL="285750" indent="-285750">
                        <a:buFont typeface="Wingdings" pitchFamily="2" charset="2"/>
                        <a:buChar char="v"/>
                      </a:pPr>
                      <a:r>
                        <a:rPr lang="en-US" sz="1900" dirty="0">
                          <a:latin typeface="Arial" panose="020B0604020202020204" pitchFamily="34" charset="0"/>
                          <a:cs typeface="Arial" panose="020B0604020202020204" pitchFamily="34" charset="0"/>
                        </a:rPr>
                        <a:t>The case study represents how contemporary technologies improve job employability and efficiency</a:t>
                      </a:r>
                    </a:p>
                  </a:txBody>
                  <a:tcPr marL="98323" marR="98323" marT="49161" marB="49161">
                    <a:lnL>
                      <a:noFill/>
                    </a:lnL>
                    <a:lnR>
                      <a:noFill/>
                    </a:lnR>
                    <a:lnT>
                      <a:noFill/>
                    </a:lnT>
                    <a:lnB>
                      <a:noFill/>
                    </a:lnB>
                    <a:lnTlToBr w="12700" cmpd="sng">
                      <a:noFill/>
                      <a:prstDash val="solid"/>
                    </a:lnTlToBr>
                    <a:lnBlToTr w="12700" cmpd="sng">
                      <a:noFill/>
                      <a:prstDash val="solid"/>
                    </a:lnBlToTr>
                    <a:noFill/>
                  </a:tcPr>
                </a:tc>
                <a:extLst>
                  <a:ext uri="{0D108BD9-81ED-4DB2-BD59-A6C34878D82A}">
                    <a16:rowId xmlns:a16="http://schemas.microsoft.com/office/drawing/2014/main" val="2234146943"/>
                  </a:ext>
                </a:extLst>
              </a:tr>
              <a:tr h="1022558">
                <a:tc>
                  <a:txBody>
                    <a:bodyPr/>
                    <a:lstStyle/>
                    <a:p>
                      <a:pPr marL="285750" indent="-285750">
                        <a:buFont typeface="Wingdings" pitchFamily="2" charset="2"/>
                        <a:buChar char="v"/>
                      </a:pPr>
                      <a:r>
                        <a:rPr lang="en-US" sz="1900" dirty="0">
                          <a:latin typeface="Arial" panose="020B0604020202020204" pitchFamily="34" charset="0"/>
                          <a:cs typeface="Arial" panose="020B0604020202020204" pitchFamily="34" charset="0"/>
                        </a:rPr>
                        <a:t>The case study focuses on raising awareness of the significance of good information analysis</a:t>
                      </a:r>
                    </a:p>
                  </a:txBody>
                  <a:tcPr marL="98323" marR="98323" marT="49161" marB="49161">
                    <a:lnL>
                      <a:noFill/>
                    </a:lnL>
                    <a:lnR>
                      <a:noFill/>
                    </a:lnR>
                    <a:lnT>
                      <a:noFill/>
                    </a:lnT>
                    <a:lnB>
                      <a:noFill/>
                    </a:lnB>
                    <a:lnTlToBr w="12700" cmpd="sng">
                      <a:noFill/>
                      <a:prstDash val="solid"/>
                    </a:lnTlToBr>
                    <a:lnBlToTr w="12700" cmpd="sng">
                      <a:noFill/>
                      <a:prstDash val="solid"/>
                    </a:lnBlToTr>
                    <a:noFill/>
                  </a:tcPr>
                </a:tc>
                <a:extLst>
                  <a:ext uri="{0D108BD9-81ED-4DB2-BD59-A6C34878D82A}">
                    <a16:rowId xmlns:a16="http://schemas.microsoft.com/office/drawing/2014/main" val="1022739443"/>
                  </a:ext>
                </a:extLst>
              </a:tr>
              <a:tr h="491615">
                <a:tc>
                  <a:txBody>
                    <a:bodyPr/>
                    <a:lstStyle/>
                    <a:p>
                      <a:endParaRPr lang="en-US" sz="1900" dirty="0"/>
                    </a:p>
                  </a:txBody>
                  <a:tcPr marL="98323" marR="98323" marT="49161" marB="49161">
                    <a:lnL>
                      <a:noFill/>
                    </a:lnL>
                    <a:lnR>
                      <a:noFill/>
                    </a:lnR>
                    <a:lnT>
                      <a:noFill/>
                    </a:lnT>
                    <a:lnB>
                      <a:noFill/>
                    </a:lnB>
                    <a:lnTlToBr w="12700" cmpd="sng">
                      <a:noFill/>
                      <a:prstDash val="solid"/>
                    </a:lnTlToBr>
                    <a:lnBlToTr w="12700" cmpd="sng">
                      <a:noFill/>
                      <a:prstDash val="solid"/>
                    </a:lnBlToTr>
                    <a:noFill/>
                  </a:tcPr>
                </a:tc>
                <a:extLst>
                  <a:ext uri="{0D108BD9-81ED-4DB2-BD59-A6C34878D82A}">
                    <a16:rowId xmlns:a16="http://schemas.microsoft.com/office/drawing/2014/main" val="166773934"/>
                  </a:ext>
                </a:extLst>
              </a:tr>
            </a:tbl>
          </a:graphicData>
        </a:graphic>
      </p:graphicFrame>
      <p:pic>
        <p:nvPicPr>
          <p:cNvPr id="7" name="Picture 6">
            <a:extLst>
              <a:ext uri="{FF2B5EF4-FFF2-40B4-BE49-F238E27FC236}">
                <a16:creationId xmlns:a16="http://schemas.microsoft.com/office/drawing/2014/main" id="{E04CA902-C804-0346-BB2F-348E563364F1}"/>
              </a:ext>
            </a:extLst>
          </p:cNvPr>
          <p:cNvPicPr>
            <a:picLocks noChangeAspect="1"/>
          </p:cNvPicPr>
          <p:nvPr/>
        </p:nvPicPr>
        <p:blipFill>
          <a:blip r:embed="rId2"/>
          <a:stretch>
            <a:fillRect/>
          </a:stretch>
        </p:blipFill>
        <p:spPr>
          <a:xfrm>
            <a:off x="550862" y="1382812"/>
            <a:ext cx="4241196" cy="3705899"/>
          </a:xfrm>
          <a:prstGeom prst="rect">
            <a:avLst/>
          </a:prstGeom>
        </p:spPr>
      </p:pic>
    </p:spTree>
    <p:extLst>
      <p:ext uri="{BB962C8B-B14F-4D97-AF65-F5344CB8AC3E}">
        <p14:creationId xmlns:p14="http://schemas.microsoft.com/office/powerpoint/2010/main" val="35927950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EAFE61-B703-6D46-9176-904FFD5A11FF}"/>
              </a:ext>
            </a:extLst>
          </p:cNvPr>
          <p:cNvSpPr>
            <a:spLocks noGrp="1"/>
          </p:cNvSpPr>
          <p:nvPr>
            <p:ph type="title"/>
          </p:nvPr>
        </p:nvSpPr>
        <p:spPr>
          <a:xfrm>
            <a:off x="540000" y="540000"/>
            <a:ext cx="4500561" cy="2181946"/>
          </a:xfrm>
        </p:spPr>
        <p:txBody>
          <a:bodyPr vert="horz" lIns="91440" tIns="45720" rIns="91440" bIns="45720" rtlCol="0" anchor="t">
            <a:normAutofit/>
          </a:bodyPr>
          <a:lstStyle/>
          <a:p>
            <a:r>
              <a:rPr lang="en-US"/>
              <a:t>Case of study</a:t>
            </a:r>
          </a:p>
        </p:txBody>
      </p:sp>
      <p:sp>
        <p:nvSpPr>
          <p:cNvPr id="5" name="Content Placeholder 4">
            <a:extLst>
              <a:ext uri="{FF2B5EF4-FFF2-40B4-BE49-F238E27FC236}">
                <a16:creationId xmlns:a16="http://schemas.microsoft.com/office/drawing/2014/main" id="{100AC220-9032-A14B-84F7-4F5D88606A50}"/>
              </a:ext>
            </a:extLst>
          </p:cNvPr>
          <p:cNvSpPr>
            <a:spLocks noGrp="1"/>
          </p:cNvSpPr>
          <p:nvPr>
            <p:ph idx="1"/>
          </p:nvPr>
        </p:nvSpPr>
        <p:spPr>
          <a:xfrm>
            <a:off x="272853" y="2956396"/>
            <a:ext cx="5064747" cy="3361604"/>
          </a:xfrm>
        </p:spPr>
        <p:txBody>
          <a:bodyPr anchor="t">
            <a:normAutofit/>
          </a:bodyPr>
          <a:lstStyle/>
          <a:p>
            <a:pPr>
              <a:buFont typeface="Wingdings" pitchFamily="2" charset="2"/>
              <a:buChar char="v"/>
            </a:pPr>
            <a:r>
              <a:rPr lang="en-US" dirty="0">
                <a:latin typeface="Arial" panose="020B0604020202020204" pitchFamily="34" charset="0"/>
                <a:cs typeface="Arial" panose="020B0604020202020204" pitchFamily="34" charset="0"/>
              </a:rPr>
              <a:t>The organization analysis revealed the following:</a:t>
            </a:r>
          </a:p>
          <a:p>
            <a:pPr lvl="1">
              <a:buFont typeface="Wingdings" pitchFamily="2" charset="2"/>
              <a:buChar char="Ø"/>
            </a:pPr>
            <a:r>
              <a:rPr lang="en-US" dirty="0">
                <a:latin typeface="Arial" panose="020B0604020202020204" pitchFamily="34" charset="0"/>
                <a:cs typeface="Arial" panose="020B0604020202020204" pitchFamily="34" charset="0"/>
              </a:rPr>
              <a:t>Amazon is a well-known global corporation in the e-commerce industry</a:t>
            </a:r>
          </a:p>
          <a:p>
            <a:pPr lvl="1">
              <a:buFont typeface="Wingdings" pitchFamily="2" charset="2"/>
              <a:buChar char="Ø"/>
            </a:pPr>
            <a:r>
              <a:rPr lang="en-US" dirty="0">
                <a:latin typeface="Arial" panose="020B0604020202020204" pitchFamily="34" charset="0"/>
                <a:cs typeface="Arial" panose="020B0604020202020204" pitchFamily="34" charset="0"/>
              </a:rPr>
              <a:t>Amazon is the world’s largest online marketplace</a:t>
            </a:r>
          </a:p>
        </p:txBody>
      </p:sp>
      <p:grpSp>
        <p:nvGrpSpPr>
          <p:cNvPr id="30" name="Group 29">
            <a:extLst>
              <a:ext uri="{FF2B5EF4-FFF2-40B4-BE49-F238E27FC236}">
                <a16:creationId xmlns:a16="http://schemas.microsoft.com/office/drawing/2014/main" id="{000A5F84-BD20-4A3E-81BA-9F4444101C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31" name="Oval 30">
              <a:extLst>
                <a:ext uri="{FF2B5EF4-FFF2-40B4-BE49-F238E27FC236}">
                  <a16:creationId xmlns:a16="http://schemas.microsoft.com/office/drawing/2014/main" id="{FF62F19C-23B5-44FC-88CF-01A43087268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C82D9667-DCFB-45CA-8EDC-7E5E0EE42AB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CE8752FF-502D-43D5-9828-8C421664831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descr="Logo&#10;&#10;Description automatically generated">
            <a:extLst>
              <a:ext uri="{FF2B5EF4-FFF2-40B4-BE49-F238E27FC236}">
                <a16:creationId xmlns:a16="http://schemas.microsoft.com/office/drawing/2014/main" id="{3989CEBA-4B99-5145-B6D4-AF3971630B32}"/>
              </a:ext>
            </a:extLst>
          </p:cNvPr>
          <p:cNvPicPr>
            <a:picLocks noChangeAspect="1"/>
          </p:cNvPicPr>
          <p:nvPr/>
        </p:nvPicPr>
        <p:blipFill>
          <a:blip r:embed="rId2"/>
          <a:stretch>
            <a:fillRect/>
          </a:stretch>
        </p:blipFill>
        <p:spPr>
          <a:xfrm>
            <a:off x="6096000" y="1966573"/>
            <a:ext cx="4387280" cy="2924853"/>
          </a:xfrm>
          <a:prstGeom prst="rect">
            <a:avLst/>
          </a:prstGeom>
        </p:spPr>
      </p:pic>
    </p:spTree>
    <p:extLst>
      <p:ext uri="{BB962C8B-B14F-4D97-AF65-F5344CB8AC3E}">
        <p14:creationId xmlns:p14="http://schemas.microsoft.com/office/powerpoint/2010/main" val="33695910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4DA87-54D5-E944-917C-D9FD8D2D774F}"/>
              </a:ext>
            </a:extLst>
          </p:cNvPr>
          <p:cNvSpPr>
            <a:spLocks noGrp="1"/>
          </p:cNvSpPr>
          <p:nvPr>
            <p:ph type="title"/>
          </p:nvPr>
        </p:nvSpPr>
        <p:spPr>
          <a:xfrm>
            <a:off x="550866" y="133109"/>
            <a:ext cx="11101135" cy="831600"/>
          </a:xfrm>
        </p:spPr>
        <p:txBody>
          <a:bodyPr>
            <a:normAutofit fontScale="90000"/>
          </a:bodyPr>
          <a:lstStyle/>
          <a:p>
            <a:r>
              <a:rPr lang="en-US" dirty="0"/>
              <a:t>References</a:t>
            </a:r>
          </a:p>
        </p:txBody>
      </p:sp>
      <p:sp>
        <p:nvSpPr>
          <p:cNvPr id="4" name="Content Placeholder 3">
            <a:extLst>
              <a:ext uri="{FF2B5EF4-FFF2-40B4-BE49-F238E27FC236}">
                <a16:creationId xmlns:a16="http://schemas.microsoft.com/office/drawing/2014/main" id="{6ADCBD29-759D-9045-807B-679A1B495565}"/>
              </a:ext>
            </a:extLst>
          </p:cNvPr>
          <p:cNvSpPr txBox="1">
            <a:spLocks noGrp="1"/>
          </p:cNvSpPr>
          <p:nvPr>
            <p:ph idx="1"/>
          </p:nvPr>
        </p:nvSpPr>
        <p:spPr>
          <a:xfrm>
            <a:off x="539999" y="706056"/>
            <a:ext cx="11101136" cy="6018835"/>
          </a:xfrm>
          <a:prstGeom prst="rect">
            <a:avLst/>
          </a:prstGeom>
          <a:noFill/>
        </p:spPr>
        <p:txBody>
          <a:bodyPr wrap="square" rtlCol="0">
            <a:normAutofit fontScale="47500" lnSpcReduction="20000"/>
          </a:bodyPr>
          <a:lstStyle/>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Bloomberg, Q. (2015) </a:t>
            </a:r>
            <a:r>
              <a:rPr lang="en-GB" sz="1600" b="0" i="1" dirty="0">
                <a:effectLst/>
                <a:latin typeface="Arial" panose="020B0604020202020204" pitchFamily="34" charset="0"/>
                <a:cs typeface="Arial" panose="020B0604020202020204" pitchFamily="34" charset="0"/>
              </a:rPr>
              <a:t>Jeff Bezos Revealed: Building Amazon One Box at a Time </a:t>
            </a:r>
            <a:r>
              <a:rPr lang="en-GB" sz="1600" b="0" i="0" dirty="0">
                <a:effectLst/>
                <a:latin typeface="Arial" panose="020B0604020202020204" pitchFamily="34" charset="0"/>
                <a:cs typeface="Arial" panose="020B0604020202020204" pitchFamily="34" charset="0"/>
              </a:rPr>
              <a:t>[Video], Available at:</a:t>
            </a:r>
            <a:r>
              <a:rPr lang="en-GB" sz="1600"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hlinkClick r:id="rId2"/>
              </a:rPr>
              <a:t>https://www.youtube.com/watch?v=tfAhTtBlb2QQ</a:t>
            </a:r>
            <a:r>
              <a:rPr lang="en-GB" sz="1600" dirty="0">
                <a:latin typeface="Arial" panose="020B0604020202020204" pitchFamily="34" charset="0"/>
                <a:cs typeface="Arial" panose="020B0604020202020204" pitchFamily="34" charset="0"/>
              </a:rPr>
              <a:t>.(Accessed: 28 July 2021).</a:t>
            </a:r>
          </a:p>
          <a:p>
            <a:r>
              <a:rPr lang="en-GB" sz="1600" dirty="0">
                <a:latin typeface="Arial" panose="020B0604020202020204" pitchFamily="34" charset="0"/>
                <a:cs typeface="Arial" panose="020B0604020202020204" pitchFamily="34" charset="0"/>
              </a:rPr>
              <a:t>Hartmans, A. (2021) “</a:t>
            </a:r>
            <a:r>
              <a:rPr lang="en-GB" sz="1600" i="0" dirty="0">
                <a:effectLst/>
                <a:latin typeface="Arial" panose="020B0604020202020204" pitchFamily="34" charset="0"/>
                <a:cs typeface="Arial" panose="020B0604020202020204" pitchFamily="34" charset="0"/>
              </a:rPr>
              <a:t>Jeff Bezos originally wanted to name Amazon “Cadabra” and 14 other little-known facts about the early days of the e-commerce giant</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Insider. </a:t>
            </a:r>
            <a:r>
              <a:rPr lang="en-GB" sz="1600" dirty="0">
                <a:latin typeface="Arial" panose="020B0604020202020204" pitchFamily="34" charset="0"/>
                <a:cs typeface="Arial" panose="020B0604020202020204" pitchFamily="34" charset="0"/>
              </a:rPr>
              <a:t>2 July. Available at: </a:t>
            </a:r>
            <a:r>
              <a:rPr lang="en-GB" sz="1600" dirty="0">
                <a:latin typeface="Arial" panose="020B0604020202020204" pitchFamily="34" charset="0"/>
                <a:cs typeface="Arial" panose="020B0604020202020204" pitchFamily="34" charset="0"/>
                <a:hlinkClick r:id="rId3"/>
              </a:rPr>
              <a:t>https://www.businessinsider.com/jeff-bezos-amazon-history-facts-2017-4?r=US&amp;IR=T</a:t>
            </a:r>
            <a:r>
              <a:rPr lang="en-GB" sz="1600" dirty="0">
                <a:latin typeface="Arial" panose="020B0604020202020204" pitchFamily="34" charset="0"/>
                <a:cs typeface="Arial" panose="020B0604020202020204" pitchFamily="34" charset="0"/>
              </a:rPr>
              <a:t>. (Accessed: 12 August 2021).</a:t>
            </a:r>
          </a:p>
          <a:p>
            <a:r>
              <a:rPr lang="en-GB" sz="1600" dirty="0">
                <a:latin typeface="Arial" panose="020B0604020202020204" pitchFamily="34" charset="0"/>
                <a:cs typeface="Arial" panose="020B0604020202020204" pitchFamily="34" charset="0"/>
              </a:rPr>
              <a:t>History.com Editors, (2021) “Amazon Open for business”, </a:t>
            </a:r>
            <a:r>
              <a:rPr lang="en-GB" sz="1600" i="1" dirty="0">
                <a:latin typeface="Arial" panose="020B0604020202020204" pitchFamily="34" charset="0"/>
                <a:cs typeface="Arial" panose="020B0604020202020204" pitchFamily="34" charset="0"/>
              </a:rPr>
              <a:t>History. </a:t>
            </a:r>
            <a:r>
              <a:rPr lang="en-GB" sz="1600" dirty="0">
                <a:latin typeface="Arial" panose="020B0604020202020204" pitchFamily="34" charset="0"/>
                <a:cs typeface="Arial" panose="020B0604020202020204" pitchFamily="34" charset="0"/>
              </a:rPr>
              <a:t>14 July. Available at: </a:t>
            </a:r>
            <a:r>
              <a:rPr lang="en-GB" sz="1600" dirty="0">
                <a:latin typeface="Arial" panose="020B0604020202020204" pitchFamily="34" charset="0"/>
                <a:cs typeface="Arial" panose="020B0604020202020204" pitchFamily="34" charset="0"/>
                <a:hlinkClick r:id="rId4"/>
              </a:rPr>
              <a:t>https://www.history.com/this-day-in-history/amazon-opens-for-business</a:t>
            </a:r>
            <a:r>
              <a:rPr lang="en-GB" sz="1600" dirty="0">
                <a:latin typeface="Arial" panose="020B0604020202020204" pitchFamily="34" charset="0"/>
                <a:cs typeface="Arial" panose="020B0604020202020204" pitchFamily="34" charset="0"/>
              </a:rPr>
              <a:t>. (Accessed: 10 August 2021).</a:t>
            </a:r>
          </a:p>
          <a:p>
            <a:r>
              <a:rPr lang="en-GB" sz="1600" dirty="0">
                <a:effectLst/>
                <a:latin typeface="Arial" panose="020B0604020202020204" pitchFamily="34" charset="0"/>
                <a:cs typeface="Arial" panose="020B0604020202020204" pitchFamily="34" charset="0"/>
              </a:rPr>
              <a:t>Kozlowski, M. (2014) “</a:t>
            </a:r>
            <a:r>
              <a:rPr lang="en-GB" sz="1600" b="0" i="0" dirty="0">
                <a:effectLst/>
                <a:latin typeface="Arial" panose="020B0604020202020204" pitchFamily="34" charset="0"/>
                <a:cs typeface="Arial" panose="020B0604020202020204" pitchFamily="34" charset="0"/>
              </a:rPr>
              <a:t>The Evolution of the Kindle e-Reader – In Pictures”, </a:t>
            </a:r>
            <a:r>
              <a:rPr lang="en-GB" sz="1600" b="0" i="1" dirty="0">
                <a:effectLst/>
                <a:latin typeface="Arial" panose="020B0604020202020204" pitchFamily="34" charset="0"/>
                <a:cs typeface="Arial" panose="020B0604020202020204" pitchFamily="34" charset="0"/>
              </a:rPr>
              <a:t>GoodEreader </a:t>
            </a:r>
            <a:r>
              <a:rPr lang="en-GB" sz="1600" b="0" dirty="0">
                <a:effectLst/>
                <a:latin typeface="Arial" panose="020B0604020202020204" pitchFamily="34" charset="0"/>
                <a:cs typeface="Arial" panose="020B0604020202020204" pitchFamily="34" charset="0"/>
              </a:rPr>
              <a:t>[Blog]. 11 May. </a:t>
            </a:r>
            <a:r>
              <a:rPr lang="en-GB" sz="1600" dirty="0">
                <a:effectLst/>
                <a:latin typeface="Arial" panose="020B0604020202020204" pitchFamily="34" charset="0"/>
                <a:cs typeface="Arial" panose="020B0604020202020204" pitchFamily="34" charset="0"/>
              </a:rPr>
              <a:t>Available at: </a:t>
            </a:r>
            <a:r>
              <a:rPr lang="en-GB" sz="1600" dirty="0">
                <a:effectLst/>
                <a:latin typeface="Arial" panose="020B0604020202020204" pitchFamily="34" charset="0"/>
                <a:cs typeface="Arial" panose="020B0604020202020204" pitchFamily="34" charset="0"/>
                <a:hlinkClick r:id="rId5"/>
              </a:rPr>
              <a:t>https://goodereader.com/blog/electronic-readers/the-evolution-of-the-kindle-e-reader-in-pictures</a:t>
            </a:r>
            <a:r>
              <a:rPr lang="en-GB" sz="1600" dirty="0">
                <a:effectLst/>
                <a:latin typeface="Arial" panose="020B0604020202020204" pitchFamily="34" charset="0"/>
                <a:cs typeface="Arial" panose="020B0604020202020204" pitchFamily="34" charset="0"/>
              </a:rPr>
              <a:t>. (Accessed: 8 August 2021).</a:t>
            </a:r>
            <a:endParaRPr lang="it-IT" sz="1600" dirty="0">
              <a:latin typeface="Arial" panose="020B0604020202020204" pitchFamily="34" charset="0"/>
              <a:cs typeface="Arial" panose="020B0604020202020204" pitchFamily="34" charset="0"/>
            </a:endParaRPr>
          </a:p>
          <a:p>
            <a:r>
              <a:rPr lang="it-IT" sz="1600" dirty="0">
                <a:latin typeface="Arial" panose="020B0604020202020204" pitchFamily="34" charset="0"/>
                <a:cs typeface="Arial" panose="020B0604020202020204" pitchFamily="34" charset="0"/>
              </a:rPr>
              <a:t>Moynihan, Q. and Payo, A. (2019) </a:t>
            </a:r>
            <a:r>
              <a:rPr lang="en-GB" sz="1600" dirty="0">
                <a:latin typeface="Arial" panose="020B0604020202020204" pitchFamily="34" charset="0"/>
                <a:cs typeface="Arial" panose="020B0604020202020204" pitchFamily="34" charset="0"/>
              </a:rPr>
              <a:t>“</a:t>
            </a:r>
            <a:r>
              <a:rPr lang="en-GB" sz="1600" i="0" dirty="0">
                <a:effectLst/>
                <a:latin typeface="Arial" panose="020B0604020202020204" pitchFamily="34" charset="0"/>
                <a:cs typeface="Arial" panose="020B0604020202020204" pitchFamily="34" charset="0"/>
              </a:rPr>
              <a:t>The acquisitions that made Amazon the giant it is today”, </a:t>
            </a:r>
            <a:r>
              <a:rPr lang="en-GB" sz="1600" i="1" dirty="0">
                <a:effectLst/>
                <a:latin typeface="Arial" panose="020B0604020202020204" pitchFamily="34" charset="0"/>
                <a:cs typeface="Arial" panose="020B0604020202020204" pitchFamily="34" charset="0"/>
              </a:rPr>
              <a:t>Insider Espana. </a:t>
            </a:r>
            <a:r>
              <a:rPr lang="en-GB" sz="1600" dirty="0">
                <a:effectLst/>
                <a:latin typeface="Arial" panose="020B0604020202020204" pitchFamily="34" charset="0"/>
                <a:cs typeface="Arial" panose="020B0604020202020204" pitchFamily="34" charset="0"/>
              </a:rPr>
              <a:t>30 June. Available at: </a:t>
            </a:r>
            <a:r>
              <a:rPr lang="en-GB" sz="1600" dirty="0">
                <a:effectLst/>
                <a:latin typeface="Arial" panose="020B0604020202020204" pitchFamily="34" charset="0"/>
                <a:cs typeface="Arial" panose="020B0604020202020204" pitchFamily="34" charset="0"/>
                <a:hlinkClick r:id="rId6"/>
              </a:rPr>
              <a:t>https://www.businessinsider.com/acquisitions-that-made-amazon-the-giant-it-is-today-2019-6?r=US&amp;IR=</a:t>
            </a:r>
            <a:r>
              <a:rPr lang="en-GB" sz="1600" dirty="0">
                <a:latin typeface="Arial" panose="020B0604020202020204" pitchFamily="34" charset="0"/>
                <a:cs typeface="Arial" panose="020B0604020202020204" pitchFamily="34" charset="0"/>
                <a:hlinkClick r:id="rId6"/>
              </a:rPr>
              <a:t>T</a:t>
            </a:r>
            <a:r>
              <a:rPr lang="en-GB" sz="1600" dirty="0">
                <a:latin typeface="Arial" panose="020B0604020202020204" pitchFamily="34" charset="0"/>
                <a:cs typeface="Arial" panose="020B0604020202020204" pitchFamily="34" charset="0"/>
              </a:rPr>
              <a:t>.</a:t>
            </a:r>
            <a:r>
              <a:rPr lang="en-GB" sz="1600" dirty="0">
                <a:effectLst/>
                <a:latin typeface="Arial" panose="020B0604020202020204" pitchFamily="34" charset="0"/>
                <a:cs typeface="Arial" panose="020B0604020202020204" pitchFamily="34" charset="0"/>
              </a:rPr>
              <a:t>(Accessed: 10 August 2021).</a:t>
            </a:r>
          </a:p>
          <a:p>
            <a:r>
              <a:rPr lang="en-GB" sz="1600" dirty="0" err="1">
                <a:effectLst/>
                <a:latin typeface="Arial" panose="020B0604020202020204" pitchFamily="34" charset="0"/>
                <a:cs typeface="Arial" panose="020B0604020202020204" pitchFamily="34" charset="0"/>
              </a:rPr>
              <a:t>Investoedia</a:t>
            </a:r>
            <a:r>
              <a:rPr lang="en-GB" sz="1600" dirty="0">
                <a:effectLst/>
                <a:latin typeface="Arial" panose="020B0604020202020204" pitchFamily="34" charset="0"/>
                <a:cs typeface="Arial" panose="020B0604020202020204" pitchFamily="34" charset="0"/>
              </a:rPr>
              <a:t> (2021), </a:t>
            </a:r>
            <a:r>
              <a:rPr lang="en-GB" i="1" dirty="0">
                <a:latin typeface="Arial" panose="020B0604020202020204" pitchFamily="34" charset="0"/>
                <a:cs typeface="Arial" panose="020B0604020202020204" pitchFamily="34" charset="0"/>
              </a:rPr>
              <a:t>4 Amazing Amazon Technologies (and One Bomb), </a:t>
            </a:r>
            <a:r>
              <a:rPr lang="en-GB" sz="1600" dirty="0">
                <a:latin typeface="Arial" panose="020B0604020202020204" pitchFamily="34" charset="0"/>
                <a:cs typeface="Arial" panose="020B0604020202020204" pitchFamily="34" charset="0"/>
                <a:hlinkClick r:id="rId7"/>
              </a:rPr>
              <a:t>https://www.investopedia.com/articles/markets/062215/5-amazing-technologies-developed-amazon.asp</a:t>
            </a:r>
            <a:r>
              <a:rPr lang="en-GB" sz="1600" dirty="0">
                <a:latin typeface="Arial" panose="020B0604020202020204" pitchFamily="34" charset="0"/>
                <a:cs typeface="Arial" panose="020B0604020202020204" pitchFamily="34" charset="0"/>
              </a:rPr>
              <a:t>.</a:t>
            </a:r>
          </a:p>
          <a:p>
            <a:r>
              <a:rPr lang="en-GB" sz="1600" dirty="0">
                <a:latin typeface="Arial" panose="020B0604020202020204" pitchFamily="34" charset="0"/>
                <a:cs typeface="Arial" panose="020B0604020202020204" pitchFamily="34" charset="0"/>
              </a:rPr>
              <a:t>MarketWatch (2019), </a:t>
            </a:r>
            <a:r>
              <a:rPr lang="en-GB" i="1" dirty="0">
                <a:latin typeface="Arial" panose="020B0604020202020204" pitchFamily="34" charset="0"/>
                <a:cs typeface="Arial" panose="020B0604020202020204" pitchFamily="34" charset="0"/>
              </a:rPr>
              <a:t>How Amazon created AWS and changed technology forever</a:t>
            </a:r>
            <a:r>
              <a:rPr lang="en-GB" sz="1600" i="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hlinkClick r:id="rId8"/>
              </a:rPr>
              <a:t>https://www.marketwatch.com/story/how-amazon-created-aws-and-changed-technology-forever-2019-12-03</a:t>
            </a:r>
            <a:r>
              <a:rPr lang="en-GB" sz="1600" dirty="0">
                <a:latin typeface="Arial" panose="020B0604020202020204" pitchFamily="34" charset="0"/>
                <a:cs typeface="Arial" panose="020B0604020202020204" pitchFamily="34" charset="0"/>
              </a:rPr>
              <a:t>.</a:t>
            </a:r>
          </a:p>
          <a:p>
            <a:r>
              <a:rPr lang="en-GB" sz="1600" dirty="0">
                <a:latin typeface="Arial" panose="020B0604020202020204" pitchFamily="34" charset="0"/>
                <a:cs typeface="Arial" panose="020B0604020202020204" pitchFamily="34" charset="0"/>
              </a:rPr>
              <a:t>CNBC (2019), </a:t>
            </a:r>
            <a:r>
              <a:rPr lang="en-GB" i="1" dirty="0">
                <a:latin typeface="Arial" panose="020B0604020202020204" pitchFamily="34" charset="0"/>
                <a:cs typeface="Arial" panose="020B0604020202020204" pitchFamily="34" charset="0"/>
              </a:rPr>
              <a:t>Jeff Bezos In 1999 On Amazon's Plans Before The Dotcom Crash, video recording, </a:t>
            </a:r>
            <a:r>
              <a:rPr lang="en-GB" i="1" dirty="0" err="1">
                <a:latin typeface="Arial" panose="020B0604020202020204" pitchFamily="34" charset="0"/>
                <a:cs typeface="Arial" panose="020B0604020202020204" pitchFamily="34" charset="0"/>
              </a:rPr>
              <a:t>Youtube</a:t>
            </a:r>
            <a:r>
              <a:rPr lang="en-GB" i="1"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hlinkClick r:id="rId9"/>
              </a:rPr>
              <a:t>https://www.youtube.com/watch?v=GltlJO56S1g</a:t>
            </a:r>
            <a:r>
              <a:rPr lang="en-GB" i="1" dirty="0">
                <a:latin typeface="Arial" panose="020B0604020202020204" pitchFamily="34" charset="0"/>
                <a:cs typeface="Arial" panose="020B0604020202020204" pitchFamily="34" charset="0"/>
              </a:rPr>
              <a:t>.</a:t>
            </a:r>
            <a:endParaRPr lang="en-GB" sz="1600" i="1"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Amazon, n.d. ,</a:t>
            </a:r>
            <a:r>
              <a:rPr lang="en-GB" dirty="0"/>
              <a:t> </a:t>
            </a:r>
            <a:r>
              <a:rPr lang="en-GB" i="1" dirty="0">
                <a:latin typeface="Arial" panose="020B0604020202020204" pitchFamily="34" charset="0"/>
                <a:cs typeface="Arial" panose="020B0604020202020204" pitchFamily="34" charset="0"/>
              </a:rPr>
              <a:t>Technology at work</a:t>
            </a:r>
            <a:r>
              <a:rPr lang="en-GB" sz="1600" dirty="0">
                <a:latin typeface="Arial" panose="020B0604020202020204" pitchFamily="34" charset="0"/>
                <a:cs typeface="Arial" panose="020B0604020202020204" pitchFamily="34" charset="0"/>
              </a:rPr>
              <a:t> , </a:t>
            </a:r>
            <a:r>
              <a:rPr lang="en-GB" sz="1600" dirty="0">
                <a:latin typeface="Arial" panose="020B0604020202020204" pitchFamily="34" charset="0"/>
                <a:cs typeface="Arial" panose="020B0604020202020204" pitchFamily="34" charset="0"/>
                <a:hlinkClick r:id="rId10"/>
              </a:rPr>
              <a:t>https://www.aboutamazon.co.uk/innovation/technology-at-work</a:t>
            </a:r>
            <a:r>
              <a:rPr lang="en-GB" sz="1600" dirty="0">
                <a:latin typeface="Arial" panose="020B0604020202020204" pitchFamily="34" charset="0"/>
                <a:cs typeface="Arial" panose="020B0604020202020204" pitchFamily="34" charset="0"/>
              </a:rPr>
              <a:t>.</a:t>
            </a:r>
          </a:p>
          <a:p>
            <a:r>
              <a:rPr lang="en-GB" sz="1600" dirty="0">
                <a:latin typeface="Arial" panose="020B0604020202020204" pitchFamily="34" charset="0"/>
                <a:cs typeface="Arial" panose="020B0604020202020204" pitchFamily="34" charset="0"/>
              </a:rPr>
              <a:t>CNET (2019), </a:t>
            </a:r>
            <a:r>
              <a:rPr lang="en-GB" i="1" dirty="0">
                <a:latin typeface="Arial" panose="020B0604020202020204" pitchFamily="34" charset="0"/>
                <a:cs typeface="Arial" panose="020B0604020202020204" pitchFamily="34" charset="0"/>
              </a:rPr>
              <a:t>Amazon stops selling Dash buttons, goofy forerunners of the connected home, </a:t>
            </a:r>
            <a:r>
              <a:rPr lang="en-GB" i="1" dirty="0">
                <a:latin typeface="Arial" panose="020B0604020202020204" pitchFamily="34" charset="0"/>
                <a:cs typeface="Arial" panose="020B0604020202020204" pitchFamily="34" charset="0"/>
                <a:hlinkClick r:id="rId11"/>
              </a:rPr>
              <a:t>https://www.cnet.com/home/smart-home/amazon-stops-selling-dash-buttons-goofy-forerunners-of-connected-home/</a:t>
            </a:r>
            <a:r>
              <a:rPr lang="en-GB" i="1" dirty="0">
                <a:latin typeface="Arial" panose="020B0604020202020204" pitchFamily="34" charset="0"/>
                <a:cs typeface="Arial" panose="020B0604020202020204" pitchFamily="34" charset="0"/>
              </a:rPr>
              <a:t>.</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Amazon (2019), </a:t>
            </a:r>
            <a:r>
              <a:rPr lang="en-GB" i="1" dirty="0">
                <a:latin typeface="Arial" panose="020B0604020202020204" pitchFamily="34" charset="0"/>
                <a:cs typeface="Arial" panose="020B0604020202020204" pitchFamily="34" charset="0"/>
              </a:rPr>
              <a:t>A drone program taking flight, </a:t>
            </a:r>
            <a:r>
              <a:rPr lang="en-GB" i="1" dirty="0">
                <a:latin typeface="Arial" panose="020B0604020202020204" pitchFamily="34" charset="0"/>
                <a:cs typeface="Arial" panose="020B0604020202020204" pitchFamily="34" charset="0"/>
                <a:hlinkClick r:id="rId12"/>
              </a:rPr>
              <a:t>https://www.aboutamazon.com/news/transportation/a-drone-program-taking-flight</a:t>
            </a:r>
            <a:r>
              <a:rPr lang="en-GB" i="1" dirty="0">
                <a:latin typeface="Arial" panose="020B0604020202020204" pitchFamily="34" charset="0"/>
                <a:cs typeface="Arial" panose="020B0604020202020204" pitchFamily="34" charset="0"/>
              </a:rPr>
              <a:t>.</a:t>
            </a:r>
          </a:p>
          <a:p>
            <a:r>
              <a:rPr lang="en-GB" sz="1600" dirty="0" err="1">
                <a:latin typeface="Arial" panose="020B0604020202020204" pitchFamily="34" charset="0"/>
                <a:cs typeface="Arial" panose="020B0604020202020204" pitchFamily="34" charset="0"/>
              </a:rPr>
              <a:t>Analyticsteps</a:t>
            </a:r>
            <a:r>
              <a:rPr lang="en-GB" sz="1600" dirty="0">
                <a:latin typeface="Arial" panose="020B0604020202020204" pitchFamily="34" charset="0"/>
                <a:cs typeface="Arial" panose="020B0604020202020204" pitchFamily="34" charset="0"/>
              </a:rPr>
              <a:t> (2021), </a:t>
            </a:r>
            <a:r>
              <a:rPr lang="en-GB" i="1" dirty="0">
                <a:latin typeface="Arial" panose="020B0604020202020204" pitchFamily="34" charset="0"/>
                <a:cs typeface="Arial" panose="020B0604020202020204" pitchFamily="34" charset="0"/>
              </a:rPr>
              <a:t>How does Amazon Use Warehouse Technologies?</a:t>
            </a:r>
            <a:r>
              <a:rPr lang="en-GB" sz="1600" i="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hlinkClick r:id="rId13"/>
              </a:rPr>
              <a:t>https://www.analyticssteps.com/blogs/how-does-amazon-use-warehouse-technologies</a:t>
            </a:r>
            <a:r>
              <a:rPr lang="en-GB" sz="1600"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Cleo (2018), </a:t>
            </a:r>
            <a:r>
              <a:rPr lang="en-GB" i="1" dirty="0">
                <a:latin typeface="Arial" panose="020B0604020202020204" pitchFamily="34" charset="0"/>
                <a:cs typeface="Arial" panose="020B0604020202020204" pitchFamily="34" charset="0"/>
              </a:rPr>
              <a:t>The Amazon Effect: How Amazon Supply Chain Technology Broke Retail, </a:t>
            </a:r>
            <a:r>
              <a:rPr lang="en-GB" dirty="0">
                <a:latin typeface="Arial" panose="020B0604020202020204" pitchFamily="34" charset="0"/>
                <a:cs typeface="Arial" panose="020B0604020202020204" pitchFamily="34" charset="0"/>
                <a:hlinkClick r:id="rId14"/>
              </a:rPr>
              <a:t>https://www.cleo.com/blog/the-amazon-effect</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Qualtrics (2019), </a:t>
            </a:r>
            <a:r>
              <a:rPr lang="en-GB" i="1" dirty="0">
                <a:latin typeface="Arial" panose="020B0604020202020204" pitchFamily="34" charset="0"/>
                <a:cs typeface="Arial" panose="020B0604020202020204" pitchFamily="34" charset="0"/>
              </a:rPr>
              <a:t>Why Amazon is a leader in customer experience, </a:t>
            </a:r>
            <a:r>
              <a:rPr lang="en-GB" i="1" dirty="0">
                <a:latin typeface="Arial" panose="020B0604020202020204" pitchFamily="34" charset="0"/>
                <a:cs typeface="Arial" panose="020B0604020202020204" pitchFamily="34" charset="0"/>
                <a:hlinkClick r:id="rId15"/>
              </a:rPr>
              <a:t>https://www.qualtrics.com/blog/amazon-customer-experience-leader/</a:t>
            </a:r>
            <a:r>
              <a:rPr lang="en-GB" i="1" dirty="0">
                <a:latin typeface="Arial" panose="020B0604020202020204" pitchFamily="34" charset="0"/>
                <a:cs typeface="Arial" panose="020B0604020202020204" pitchFamily="34" charset="0"/>
              </a:rPr>
              <a:t>.</a:t>
            </a:r>
          </a:p>
          <a:p>
            <a:r>
              <a:rPr lang="en-GB" i="1" dirty="0">
                <a:latin typeface="Arial" panose="020B0604020202020204" pitchFamily="34" charset="0"/>
                <a:cs typeface="Arial" panose="020B0604020202020204" pitchFamily="34" charset="0"/>
              </a:rPr>
              <a:t>Amazon n.d. ,</a:t>
            </a:r>
            <a:r>
              <a:rPr lang="en-GB" dirty="0"/>
              <a:t> </a:t>
            </a:r>
            <a:r>
              <a:rPr lang="en-GB" i="1" dirty="0">
                <a:latin typeface="Arial" panose="020B0604020202020204" pitchFamily="34" charset="0"/>
                <a:cs typeface="Arial" panose="020B0604020202020204" pitchFamily="34" charset="0"/>
              </a:rPr>
              <a:t>Delivery and Logistics, </a:t>
            </a:r>
            <a:r>
              <a:rPr lang="en-GB" i="1" dirty="0">
                <a:latin typeface="Arial" panose="020B0604020202020204" pitchFamily="34" charset="0"/>
                <a:cs typeface="Arial" panose="020B0604020202020204" pitchFamily="34" charset="0"/>
                <a:hlinkClick r:id="rId16"/>
              </a:rPr>
              <a:t>https://www.aboutamazon.com/what-we-do/delivery-logistics</a:t>
            </a:r>
            <a:r>
              <a:rPr lang="en-GB" i="1" dirty="0">
                <a:latin typeface="Arial" panose="020B0604020202020204" pitchFamily="34" charset="0"/>
                <a:cs typeface="Arial" panose="020B0604020202020204" pitchFamily="34" charset="0"/>
              </a:rPr>
              <a:t>.</a:t>
            </a:r>
          </a:p>
          <a:p>
            <a:r>
              <a:rPr lang="en-GB" i="1" dirty="0" err="1">
                <a:latin typeface="Arial" panose="020B0604020202020204" pitchFamily="34" charset="0"/>
                <a:cs typeface="Arial" panose="020B0604020202020204" pitchFamily="34" charset="0"/>
              </a:rPr>
              <a:t>SmartCustomerservice</a:t>
            </a:r>
            <a:r>
              <a:rPr lang="en-GB" i="1" dirty="0">
                <a:latin typeface="Arial" panose="020B0604020202020204" pitchFamily="34" charset="0"/>
                <a:cs typeface="Arial" panose="020B0604020202020204" pitchFamily="34" charset="0"/>
              </a:rPr>
              <a:t> (2015), 10 Ways Amazon Has Changed Customer Service in 20 Years,  </a:t>
            </a:r>
            <a:r>
              <a:rPr lang="en-GB" i="1" dirty="0">
                <a:latin typeface="Arial" panose="020B0604020202020204" pitchFamily="34" charset="0"/>
                <a:cs typeface="Arial" panose="020B0604020202020204" pitchFamily="34" charset="0"/>
                <a:hlinkClick r:id="rId17"/>
              </a:rPr>
              <a:t>http://www.smartcustomerservice.com/Articles/News-Features/10-Ways-Amazon-Has-Changed-Customer-Service-in-20-Years-105131.aspx</a:t>
            </a:r>
            <a:r>
              <a:rPr lang="en-GB" i="1" dirty="0">
                <a:latin typeface="Arial" panose="020B0604020202020204" pitchFamily="34" charset="0"/>
                <a:cs typeface="Arial" panose="020B0604020202020204" pitchFamily="34" charset="0"/>
              </a:rPr>
              <a:t>.</a:t>
            </a:r>
          </a:p>
          <a:p>
            <a:endParaRPr lang="en-GB" sz="1600" b="1" dirty="0">
              <a:latin typeface="-apple-system"/>
            </a:endParaRPr>
          </a:p>
          <a:p>
            <a:endParaRPr lang="en-GB" sz="1600" dirty="0">
              <a:latin typeface="Arial" panose="020B0604020202020204" pitchFamily="34" charset="0"/>
              <a:cs typeface="Arial" panose="020B0604020202020204" pitchFamily="34" charset="0"/>
            </a:endParaRPr>
          </a:p>
          <a:p>
            <a:r>
              <a:rPr lang="en-GB" sz="1600" dirty="0">
                <a:solidFill>
                  <a:srgbClr val="333333"/>
                </a:solidFill>
                <a:latin typeface="SourceSansPro"/>
              </a:rPr>
              <a:t> "</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605210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person holding a cardboard box&#10;&#10;Description automatically generated with medium confidence">
            <a:extLst>
              <a:ext uri="{FF2B5EF4-FFF2-40B4-BE49-F238E27FC236}">
                <a16:creationId xmlns:a16="http://schemas.microsoft.com/office/drawing/2014/main" id="{F8E391ED-FD90-6B4C-8A86-436755DCB44E}"/>
              </a:ext>
            </a:extLst>
          </p:cNvPr>
          <p:cNvPicPr>
            <a:picLocks noGrp="1" noChangeAspect="1"/>
          </p:cNvPicPr>
          <p:nvPr>
            <p:ph idx="4294967295"/>
          </p:nvPr>
        </p:nvPicPr>
        <p:blipFill rotWithShape="1">
          <a:blip r:embed="rId2">
            <a:alphaModFix/>
          </a:blip>
          <a:srcRect t="15889" r="1" b="9116"/>
          <a:stretch/>
        </p:blipFill>
        <p:spPr>
          <a:xfrm>
            <a:off x="-688" y="-4"/>
            <a:ext cx="12192687" cy="6858000"/>
          </a:xfrm>
          <a:prstGeom prst="rect">
            <a:avLst/>
          </a:prstGeom>
        </p:spPr>
      </p:pic>
      <p:grpSp>
        <p:nvGrpSpPr>
          <p:cNvPr id="58" name="Group 57">
            <a:extLst>
              <a:ext uri="{FF2B5EF4-FFF2-40B4-BE49-F238E27FC236}">
                <a16:creationId xmlns:a16="http://schemas.microsoft.com/office/drawing/2014/main" id="{FE5D3E1D-E29B-4EB1-B0BC-8E518A9D19D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68203" cy="4900616"/>
            <a:chOff x="0" y="0"/>
            <a:chExt cx="12268203" cy="4900616"/>
          </a:xfrm>
        </p:grpSpPr>
        <p:sp>
          <p:nvSpPr>
            <p:cNvPr id="59" name="Rectangle 58">
              <a:extLst>
                <a:ext uri="{FF2B5EF4-FFF2-40B4-BE49-F238E27FC236}">
                  <a16:creationId xmlns:a16="http://schemas.microsoft.com/office/drawing/2014/main" id="{4D86DADC-00D0-46CD-8875-8318CDEDC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185333" y="0"/>
              <a:ext cx="4900616" cy="4900616"/>
            </a:xfrm>
            <a:prstGeom prst="rect">
              <a:avLst/>
            </a:prstGeom>
            <a:gradFill flip="none" rotWithShape="1">
              <a:gsLst>
                <a:gs pos="21000">
                  <a:schemeClr val="bg1">
                    <a:alpha val="60000"/>
                  </a:schemeClr>
                </a:gs>
                <a:gs pos="0">
                  <a:schemeClr val="bg1">
                    <a:alpha val="80000"/>
                  </a:schemeClr>
                </a:gs>
                <a:gs pos="66000">
                  <a:schemeClr val="bg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0618E9BB-F3FC-4063-8F10-9765CCC6B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5952" y="0"/>
              <a:ext cx="4900615" cy="4900616"/>
            </a:xfrm>
            <a:prstGeom prst="rect">
              <a:avLst/>
            </a:prstGeom>
            <a:gradFill flip="none" rotWithShape="1">
              <a:gsLst>
                <a:gs pos="21000">
                  <a:schemeClr val="bg1">
                    <a:alpha val="60000"/>
                  </a:schemeClr>
                </a:gs>
                <a:gs pos="0">
                  <a:schemeClr val="bg1">
                    <a:alpha val="80000"/>
                  </a:schemeClr>
                </a:gs>
                <a:gs pos="66000">
                  <a:schemeClr val="bg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1" name="Group 60">
              <a:extLst>
                <a:ext uri="{FF2B5EF4-FFF2-40B4-BE49-F238E27FC236}">
                  <a16:creationId xmlns:a16="http://schemas.microsoft.com/office/drawing/2014/main" id="{680E9C3C-A83A-468A-B017-C9B761AD620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 y="1"/>
              <a:ext cx="12268200" cy="4867276"/>
              <a:chOff x="3" y="1"/>
              <a:chExt cx="12268200" cy="4867276"/>
            </a:xfrm>
          </p:grpSpPr>
          <p:sp>
            <p:nvSpPr>
              <p:cNvPr id="68" name="Rectangle 67">
                <a:extLst>
                  <a:ext uri="{FF2B5EF4-FFF2-40B4-BE49-F238E27FC236}">
                    <a16:creationId xmlns:a16="http://schemas.microsoft.com/office/drawing/2014/main" id="{7EE96DB7-0857-4CC9-B38F-0B8261FEE7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633687" y="-633138"/>
                <a:ext cx="4866731" cy="6134100"/>
              </a:xfrm>
              <a:prstGeom prst="rect">
                <a:avLst/>
              </a:prstGeom>
              <a:gradFill flip="none" rotWithShape="1">
                <a:gsLst>
                  <a:gs pos="0">
                    <a:schemeClr val="accent3">
                      <a:alpha val="8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9" name="Rectangle 68">
                <a:extLst>
                  <a:ext uri="{FF2B5EF4-FFF2-40B4-BE49-F238E27FC236}">
                    <a16:creationId xmlns:a16="http://schemas.microsoft.com/office/drawing/2014/main" id="{E77C2B3D-6B7B-4C1B-B83E-A57076E929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V="1">
                <a:off x="6767787" y="-633683"/>
                <a:ext cx="4866731" cy="6134100"/>
              </a:xfrm>
              <a:prstGeom prst="rect">
                <a:avLst/>
              </a:prstGeom>
              <a:gradFill flip="none" rotWithShape="1">
                <a:gsLst>
                  <a:gs pos="0">
                    <a:schemeClr val="accent3">
                      <a:alpha val="8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62" name="Group 61">
              <a:extLst>
                <a:ext uri="{FF2B5EF4-FFF2-40B4-BE49-F238E27FC236}">
                  <a16:creationId xmlns:a16="http://schemas.microsoft.com/office/drawing/2014/main" id="{1573EC5E-308D-4279-A5EB-49D2FA3DF66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676525" y="0"/>
              <a:ext cx="9515473" cy="3766109"/>
              <a:chOff x="2676525" y="0"/>
              <a:chExt cx="9515473" cy="3766109"/>
            </a:xfrm>
          </p:grpSpPr>
          <p:sp>
            <p:nvSpPr>
              <p:cNvPr id="66" name="Rectangle 65">
                <a:extLst>
                  <a:ext uri="{FF2B5EF4-FFF2-40B4-BE49-F238E27FC236}">
                    <a16:creationId xmlns:a16="http://schemas.microsoft.com/office/drawing/2014/main" id="{A33E206B-0D28-4259-82F4-0F46365882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34262" y="0"/>
                <a:ext cx="4757736" cy="3766109"/>
              </a:xfrm>
              <a:prstGeom prst="rect">
                <a:avLst/>
              </a:prstGeom>
              <a:gradFill flip="none" rotWithShape="1">
                <a:gsLst>
                  <a:gs pos="0">
                    <a:schemeClr val="accent1">
                      <a:alpha val="8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D3DDB511-2E8B-4DC9-8AC7-2C207E308D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676525" y="0"/>
                <a:ext cx="4757736" cy="3766109"/>
              </a:xfrm>
              <a:prstGeom prst="rect">
                <a:avLst/>
              </a:prstGeom>
              <a:gradFill flip="none" rotWithShape="1">
                <a:gsLst>
                  <a:gs pos="0">
                    <a:schemeClr val="accent1">
                      <a:alpha val="8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63" name="Group 62">
              <a:extLst>
                <a:ext uri="{FF2B5EF4-FFF2-40B4-BE49-F238E27FC236}">
                  <a16:creationId xmlns:a16="http://schemas.microsoft.com/office/drawing/2014/main" id="{EB968D79-E8A3-4370-8003-80BDA05B488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0"/>
              <a:ext cx="9515473" cy="3766109"/>
              <a:chOff x="0" y="0"/>
              <a:chExt cx="9515473" cy="3766109"/>
            </a:xfrm>
          </p:grpSpPr>
          <p:sp>
            <p:nvSpPr>
              <p:cNvPr id="64" name="Rectangle 63">
                <a:extLst>
                  <a:ext uri="{FF2B5EF4-FFF2-40B4-BE49-F238E27FC236}">
                    <a16:creationId xmlns:a16="http://schemas.microsoft.com/office/drawing/2014/main" id="{86EB6CF5-5B7E-4543-B6B4-CC293DA74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57737" y="0"/>
                <a:ext cx="4757736" cy="3766109"/>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4D84D4D6-D711-4555-AEFE-76A2280B6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4757736" cy="3766109"/>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 name="Title 1">
            <a:extLst>
              <a:ext uri="{FF2B5EF4-FFF2-40B4-BE49-F238E27FC236}">
                <a16:creationId xmlns:a16="http://schemas.microsoft.com/office/drawing/2014/main" id="{C990E1BE-177A-FE4E-A1B9-1B9CF86506A8}"/>
              </a:ext>
            </a:extLst>
          </p:cNvPr>
          <p:cNvSpPr>
            <a:spLocks noGrp="1"/>
          </p:cNvSpPr>
          <p:nvPr>
            <p:ph type="ctrTitle"/>
          </p:nvPr>
        </p:nvSpPr>
        <p:spPr>
          <a:xfrm>
            <a:off x="1617686" y="549275"/>
            <a:ext cx="8945762" cy="1210396"/>
          </a:xfrm>
        </p:spPr>
        <p:txBody>
          <a:bodyPr anchor="ctr">
            <a:normAutofit/>
          </a:bodyPr>
          <a:lstStyle/>
          <a:p>
            <a:pPr algn="ctr"/>
            <a:r>
              <a:rPr lang="en-US" sz="3800" dirty="0">
                <a:solidFill>
                  <a:srgbClr val="FFFFFF"/>
                </a:solidFill>
              </a:rPr>
              <a:t>Thank You </a:t>
            </a:r>
            <a:br>
              <a:rPr lang="en-US" sz="3800" dirty="0">
                <a:solidFill>
                  <a:srgbClr val="FFFFFF"/>
                </a:solidFill>
              </a:rPr>
            </a:br>
            <a:r>
              <a:rPr lang="en-US" sz="3800" dirty="0">
                <a:solidFill>
                  <a:srgbClr val="FFFFFF"/>
                </a:solidFill>
              </a:rPr>
              <a:t>For Your Attention </a:t>
            </a:r>
          </a:p>
        </p:txBody>
      </p:sp>
    </p:spTree>
    <p:extLst>
      <p:ext uri="{BB962C8B-B14F-4D97-AF65-F5344CB8AC3E}">
        <p14:creationId xmlns:p14="http://schemas.microsoft.com/office/powerpoint/2010/main" val="1916429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GlowVTI">
  <a:themeElements>
    <a:clrScheme name="Glow">
      <a:dk1>
        <a:sysClr val="windowText" lastClr="000000"/>
      </a:dk1>
      <a:lt1>
        <a:sysClr val="window" lastClr="FFFFFF"/>
      </a:lt1>
      <a:dk2>
        <a:srgbClr val="000000"/>
      </a:dk2>
      <a:lt2>
        <a:srgbClr val="F2F2F2"/>
      </a:lt2>
      <a:accent1>
        <a:srgbClr val="00BAC8"/>
      </a:accent1>
      <a:accent2>
        <a:srgbClr val="794DFF"/>
      </a:accent2>
      <a:accent3>
        <a:srgbClr val="00D17D"/>
      </a:accent3>
      <a:accent4>
        <a:srgbClr val="E69500"/>
      </a:accent4>
      <a:accent5>
        <a:srgbClr val="FE5D21"/>
      </a:accent5>
      <a:accent6>
        <a:srgbClr val="404040"/>
      </a:accent6>
      <a:hlink>
        <a:srgbClr val="3E8FF1"/>
      </a:hlink>
      <a:folHlink>
        <a:srgbClr val="939393"/>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Circuito</Template>
  <TotalTime>13556</TotalTime>
  <Words>1729</Words>
  <Application>Microsoft Macintosh PowerPoint</Application>
  <PresentationFormat>Widescreen</PresentationFormat>
  <Paragraphs>100</Paragraphs>
  <Slides>16</Slides>
  <Notes>1</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16</vt:i4>
      </vt:variant>
    </vt:vector>
  </HeadingPairs>
  <TitlesOfParts>
    <vt:vector size="27" baseType="lpstr">
      <vt:lpstr>-apple-system</vt:lpstr>
      <vt:lpstr>Arial</vt:lpstr>
      <vt:lpstr>Avenir Next LT Pro</vt:lpstr>
      <vt:lpstr>Bell MT</vt:lpstr>
      <vt:lpstr>Calibri</vt:lpstr>
      <vt:lpstr>Gill Sans MT</vt:lpstr>
      <vt:lpstr>Segoe UI</vt:lpstr>
      <vt:lpstr>Segoe UI Semilight</vt:lpstr>
      <vt:lpstr>SourceSansPro</vt:lpstr>
      <vt:lpstr>Wingdings</vt:lpstr>
      <vt:lpstr>GlowVTI</vt:lpstr>
      <vt:lpstr>Group presentation 2</vt:lpstr>
      <vt:lpstr>Amazon is the most successful online retail in the world The Background</vt:lpstr>
      <vt:lpstr>19/11/07  new product  few technologies that were sort of converging that they could combine it at the right recipe  Amazon was prepared to its largest corporate acquisition zappos.com   In the summer 2009 zappos investors received 10 milion amazon shares (Moynihan and payo, 2019)      </vt:lpstr>
      <vt:lpstr>27th January 2010  apple launched the iPad, also designed for use as electronic reading device  Bezos responded aggressively by cutting the  cost and adding new features to his e-reader,  kindle sold for $9,9  each time best selling  </vt:lpstr>
      <vt:lpstr>The challenge before the introduction of modern technology</vt:lpstr>
      <vt:lpstr>The challenge of Amazon  company before the introduction of modern technology </vt:lpstr>
      <vt:lpstr>Problems to communicate to employers</vt:lpstr>
      <vt:lpstr>INSIGHTS TO THE MODERN TECHNOLOGY INTRODUCED</vt:lpstr>
      <vt:lpstr>How Amazon Utilise The Modern Technology</vt:lpstr>
      <vt:lpstr>INSIGHTS TO THE MODERN TECHNOLOGY INTRODUCED</vt:lpstr>
      <vt:lpstr>The impact of the Technology introduced</vt:lpstr>
      <vt:lpstr>The impact of the technology introduced </vt:lpstr>
      <vt:lpstr>Case of study</vt:lpstr>
      <vt:lpstr>Case of study</vt:lpstr>
      <vt:lpstr>References</vt:lpstr>
      <vt:lpstr>Thank You  For Your Attention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AMAZON</dc:title>
  <dc:creator>Deelan Rao Ramiah (2028602)</dc:creator>
  <cp:lastModifiedBy>Deelan Rao Ramiah (2028602)</cp:lastModifiedBy>
  <cp:revision>12</cp:revision>
  <dcterms:created xsi:type="dcterms:W3CDTF">2021-08-01T09:08:23Z</dcterms:created>
  <dcterms:modified xsi:type="dcterms:W3CDTF">2021-08-21T14:11:25Z</dcterms:modified>
</cp:coreProperties>
</file>