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63" r:id="rId3"/>
    <p:sldId id="264" r:id="rId4"/>
    <p:sldId id="257" r:id="rId5"/>
    <p:sldId id="265" r:id="rId6"/>
    <p:sldId id="258" r:id="rId7"/>
    <p:sldId id="267" r:id="rId8"/>
    <p:sldId id="268" r:id="rId9"/>
    <p:sldId id="261" r:id="rId10"/>
    <p:sldId id="262" r:id="rId11"/>
  </p:sldIdLst>
  <p:sldSz cx="18288000" cy="10287000"/>
  <p:notesSz cx="6858000" cy="9144000"/>
  <p:embeddedFontLst>
    <p:embeddedFont>
      <p:font typeface="Arial Nova" panose="020B0504020202020204" pitchFamily="34" charset="0"/>
      <p:regular r:id="rId13"/>
      <p:bold r:id="rId14"/>
      <p:italic r:id="rId15"/>
      <p:boldItalic r:id="rId16"/>
    </p:embeddedFont>
    <p:embeddedFont>
      <p:font typeface="Arial Nova Bold" panose="020B0804020202020204" charset="0"/>
      <p:regular r:id="rId17"/>
    </p:embeddedFont>
    <p:embeddedFont>
      <p:font typeface="Canva Sans" panose="020B0604020202020204" charset="0"/>
      <p:regular r:id="rId18"/>
    </p:embeddedFont>
    <p:embeddedFont>
      <p:font typeface="Canva Sans Bold" panose="020B0604020202020204" charset="0"/>
      <p:regular r:id="rId19"/>
    </p:embeddedFont>
    <p:embeddedFont>
      <p:font typeface="Poppins" panose="00000500000000000000" pitchFamily="2" charset="0"/>
      <p:regular r:id="rId20"/>
      <p:bold r:id="rId21"/>
      <p:italic r:id="rId22"/>
      <p:boldItalic r:id="rId23"/>
    </p:embeddedFont>
    <p:embeddedFont>
      <p:font typeface="Poppins Bold" panose="00000800000000000000"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86029" autoAdjust="0"/>
  </p:normalViewPr>
  <p:slideViewPr>
    <p:cSldViewPr>
      <p:cViewPr varScale="1">
        <p:scale>
          <a:sx n="34" d="100"/>
          <a:sy n="34" d="100"/>
        </p:scale>
        <p:origin x="1212" y="-2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9E5407-E3E1-49C0-A252-5B91443343D5}"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6EF4DA-AE5A-420A-82A0-450FCA2AC445}" type="slidenum">
              <a:rPr lang="en-GB" smtClean="0"/>
              <a:t>‹#›</a:t>
            </a:fld>
            <a:endParaRPr lang="en-GB"/>
          </a:p>
        </p:txBody>
      </p:sp>
    </p:spTree>
    <p:extLst>
      <p:ext uri="{BB962C8B-B14F-4D97-AF65-F5344CB8AC3E}">
        <p14:creationId xmlns:p14="http://schemas.microsoft.com/office/powerpoint/2010/main" val="3551849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6EF4DA-AE5A-420A-82A0-450FCA2AC445}" type="slidenum">
              <a:rPr lang="en-GB" smtClean="0"/>
              <a:t>2</a:t>
            </a:fld>
            <a:endParaRPr lang="en-GB"/>
          </a:p>
        </p:txBody>
      </p:sp>
    </p:spTree>
    <p:extLst>
      <p:ext uri="{BB962C8B-B14F-4D97-AF65-F5344CB8AC3E}">
        <p14:creationId xmlns:p14="http://schemas.microsoft.com/office/powerpoint/2010/main" val="1688306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BD313F-4963-3EA8-46EC-C23E08912F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A663F2-27AE-C2AC-23E3-2E68F61D7B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261596-50FF-DB5E-C3DD-A98BCA54CC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13CA8B-CEA4-1594-4A92-0591EA57C83D}"/>
              </a:ext>
            </a:extLst>
          </p:cNvPr>
          <p:cNvSpPr>
            <a:spLocks noGrp="1"/>
          </p:cNvSpPr>
          <p:nvPr>
            <p:ph type="sldNum" sz="quarter" idx="5"/>
          </p:nvPr>
        </p:nvSpPr>
        <p:spPr/>
        <p:txBody>
          <a:bodyPr/>
          <a:lstStyle/>
          <a:p>
            <a:fld id="{C56EF4DA-AE5A-420A-82A0-450FCA2AC445}" type="slidenum">
              <a:rPr lang="en-GB" smtClean="0"/>
              <a:t>3</a:t>
            </a:fld>
            <a:endParaRPr lang="en-GB"/>
          </a:p>
        </p:txBody>
      </p:sp>
    </p:spTree>
    <p:extLst>
      <p:ext uri="{BB962C8B-B14F-4D97-AF65-F5344CB8AC3E}">
        <p14:creationId xmlns:p14="http://schemas.microsoft.com/office/powerpoint/2010/main" val="4173479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6EF4DA-AE5A-420A-82A0-450FCA2AC445}" type="slidenum">
              <a:rPr lang="en-GB" smtClean="0"/>
              <a:t>6</a:t>
            </a:fld>
            <a:endParaRPr lang="en-GB"/>
          </a:p>
        </p:txBody>
      </p:sp>
    </p:spTree>
    <p:extLst>
      <p:ext uri="{BB962C8B-B14F-4D97-AF65-F5344CB8AC3E}">
        <p14:creationId xmlns:p14="http://schemas.microsoft.com/office/powerpoint/2010/main" val="2450195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857D95-0B21-8FFF-BFFA-F3FCEAB98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35889D-CB86-7C87-9218-A2ED0F622A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1AC938-A632-61FF-9F19-60CAB905DFA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38780C4-8DD9-8604-2084-D442070455EE}"/>
              </a:ext>
            </a:extLst>
          </p:cNvPr>
          <p:cNvSpPr>
            <a:spLocks noGrp="1"/>
          </p:cNvSpPr>
          <p:nvPr>
            <p:ph type="sldNum" sz="quarter" idx="5"/>
          </p:nvPr>
        </p:nvSpPr>
        <p:spPr/>
        <p:txBody>
          <a:bodyPr/>
          <a:lstStyle/>
          <a:p>
            <a:fld id="{C56EF4DA-AE5A-420A-82A0-450FCA2AC445}" type="slidenum">
              <a:rPr lang="en-GB" smtClean="0"/>
              <a:t>7</a:t>
            </a:fld>
            <a:endParaRPr lang="en-GB"/>
          </a:p>
        </p:txBody>
      </p:sp>
    </p:spTree>
    <p:extLst>
      <p:ext uri="{BB962C8B-B14F-4D97-AF65-F5344CB8AC3E}">
        <p14:creationId xmlns:p14="http://schemas.microsoft.com/office/powerpoint/2010/main" val="2144019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E9353-12E8-4F23-CC66-590787F649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E90225-5AAB-CF28-79E2-F365DDD97D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BD3A39-4DCB-36A6-001B-ADB85DA375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DF4838F-C24D-AE50-21EA-F96541B528EE}"/>
              </a:ext>
            </a:extLst>
          </p:cNvPr>
          <p:cNvSpPr>
            <a:spLocks noGrp="1"/>
          </p:cNvSpPr>
          <p:nvPr>
            <p:ph type="sldNum" sz="quarter" idx="5"/>
          </p:nvPr>
        </p:nvSpPr>
        <p:spPr/>
        <p:txBody>
          <a:bodyPr/>
          <a:lstStyle/>
          <a:p>
            <a:fld id="{C56EF4DA-AE5A-420A-82A0-450FCA2AC445}" type="slidenum">
              <a:rPr lang="en-GB" smtClean="0"/>
              <a:t>8</a:t>
            </a:fld>
            <a:endParaRPr lang="en-GB"/>
          </a:p>
        </p:txBody>
      </p:sp>
    </p:spTree>
    <p:extLst>
      <p:ext uri="{BB962C8B-B14F-4D97-AF65-F5344CB8AC3E}">
        <p14:creationId xmlns:p14="http://schemas.microsoft.com/office/powerpoint/2010/main" val="3612998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jp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image" Target="../media/image4.jp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4.jp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2.svg"/><Relationship Id="rId5" Type="http://schemas.openxmlformats.org/officeDocument/2006/relationships/image" Target="../media/image5.png"/><Relationship Id="rId10" Type="http://schemas.openxmlformats.org/officeDocument/2006/relationships/image" Target="../media/image11.svg"/><Relationship Id="rId4" Type="http://schemas.openxmlformats.org/officeDocument/2006/relationships/image" Target="../media/image3.png"/><Relationship Id="rId9"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4.jpg"/><Relationship Id="rId7"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3.png"/><Relationship Id="rId10" Type="http://schemas.openxmlformats.org/officeDocument/2006/relationships/image" Target="../media/image19.svg"/><Relationship Id="rId4" Type="http://schemas.openxmlformats.org/officeDocument/2006/relationships/image" Target="../media/image1.png"/><Relationship Id="rId9" Type="http://schemas.openxmlformats.org/officeDocument/2006/relationships/image" Target="../media/image18.svg"/></Relationships>
</file>

<file path=ppt/slides/_rels/slide10.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0.svg"/><Relationship Id="rId7"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21.svg"/><Relationship Id="rId5" Type="http://schemas.openxmlformats.org/officeDocument/2006/relationships/image" Target="../media/image2.png"/><Relationship Id="rId10" Type="http://schemas.openxmlformats.org/officeDocument/2006/relationships/image" Target="../media/image19.svg"/><Relationship Id="rId4" Type="http://schemas.openxmlformats.org/officeDocument/2006/relationships/image" Target="../media/image1.png"/><Relationship Id="rId9"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28B713D-E923-683F-53E2-9DA187CCC4F9}"/>
              </a:ext>
            </a:extLst>
          </p:cNvPr>
          <p:cNvGrpSpPr/>
          <p:nvPr/>
        </p:nvGrpSpPr>
        <p:grpSpPr>
          <a:xfrm>
            <a:off x="-838200" y="8907257"/>
            <a:ext cx="19964400" cy="1475835"/>
            <a:chOff x="0" y="0"/>
            <a:chExt cx="2724150" cy="2199066"/>
          </a:xfrm>
        </p:grpSpPr>
        <p:sp>
          <p:nvSpPr>
            <p:cNvPr id="5" name="Freeform 3">
              <a:extLst>
                <a:ext uri="{FF2B5EF4-FFF2-40B4-BE49-F238E27FC236}">
                  <a16:creationId xmlns:a16="http://schemas.microsoft.com/office/drawing/2014/main" id="{DEFA9E5F-ED8B-1186-C96C-4B471F11B852}"/>
                </a:ext>
              </a:extLst>
            </p:cNvPr>
            <p:cNvSpPr/>
            <p:nvPr/>
          </p:nvSpPr>
          <p:spPr>
            <a:xfrm>
              <a:off x="10160" y="16510"/>
              <a:ext cx="2701290" cy="2171126"/>
            </a:xfrm>
            <a:custGeom>
              <a:avLst/>
              <a:gdLst/>
              <a:ahLst/>
              <a:cxnLst/>
              <a:rect l="l" t="t" r="r" b="b"/>
              <a:pathLst>
                <a:path w="2701290" h="2171126">
                  <a:moveTo>
                    <a:pt x="2701290" y="2171126"/>
                  </a:moveTo>
                  <a:lnTo>
                    <a:pt x="0" y="2163506"/>
                  </a:lnTo>
                  <a:lnTo>
                    <a:pt x="0" y="766230"/>
                  </a:lnTo>
                  <a:lnTo>
                    <a:pt x="17780" y="19050"/>
                  </a:lnTo>
                  <a:lnTo>
                    <a:pt x="1344894" y="0"/>
                  </a:lnTo>
                  <a:lnTo>
                    <a:pt x="2682240" y="5080"/>
                  </a:lnTo>
                  <a:close/>
                </a:path>
              </a:pathLst>
            </a:custGeom>
            <a:solidFill>
              <a:srgbClr val="11799F"/>
            </a:solidFill>
          </p:spPr>
          <p:txBody>
            <a:bodyPr/>
            <a:lstStyle/>
            <a:p>
              <a:endParaRPr lang="en-GB"/>
            </a:p>
          </p:txBody>
        </p:sp>
        <p:sp>
          <p:nvSpPr>
            <p:cNvPr id="6" name="Freeform 4">
              <a:extLst>
                <a:ext uri="{FF2B5EF4-FFF2-40B4-BE49-F238E27FC236}">
                  <a16:creationId xmlns:a16="http://schemas.microsoft.com/office/drawing/2014/main" id="{963DFFCD-A33C-BEDF-AFC8-B42F4A006C09}"/>
                </a:ext>
              </a:extLst>
            </p:cNvPr>
            <p:cNvSpPr/>
            <p:nvPr/>
          </p:nvSpPr>
          <p:spPr>
            <a:xfrm>
              <a:off x="-215" y="0"/>
              <a:ext cx="2725635" cy="2197090"/>
            </a:xfrm>
            <a:custGeom>
              <a:avLst/>
              <a:gdLst/>
              <a:ahLst/>
              <a:cxnLst/>
              <a:rect l="l" t="t" r="r" b="b"/>
              <a:pathLst>
                <a:path w="2725635" h="2197090">
                  <a:moveTo>
                    <a:pt x="2692615" y="21590"/>
                  </a:moveTo>
                  <a:cubicBezTo>
                    <a:pt x="2693885" y="34290"/>
                    <a:pt x="2693885" y="44450"/>
                    <a:pt x="2695155" y="54610"/>
                  </a:cubicBezTo>
                  <a:cubicBezTo>
                    <a:pt x="2697695" y="96398"/>
                    <a:pt x="2698965" y="142817"/>
                    <a:pt x="2701505" y="187578"/>
                  </a:cubicBezTo>
                  <a:cubicBezTo>
                    <a:pt x="2701505" y="252234"/>
                    <a:pt x="2714205" y="1527107"/>
                    <a:pt x="2720555" y="1591762"/>
                  </a:cubicBezTo>
                  <a:cubicBezTo>
                    <a:pt x="2726905" y="1689574"/>
                    <a:pt x="2723095" y="1789044"/>
                    <a:pt x="2723095" y="1886856"/>
                  </a:cubicBezTo>
                  <a:cubicBezTo>
                    <a:pt x="2723095" y="1973063"/>
                    <a:pt x="2724365" y="2052639"/>
                    <a:pt x="2725635" y="2136836"/>
                  </a:cubicBezTo>
                  <a:cubicBezTo>
                    <a:pt x="2725635" y="2158426"/>
                    <a:pt x="2725635" y="2172396"/>
                    <a:pt x="2725635" y="2196526"/>
                  </a:cubicBezTo>
                  <a:cubicBezTo>
                    <a:pt x="2702775" y="2196526"/>
                    <a:pt x="2682455" y="2197796"/>
                    <a:pt x="2658840" y="2196526"/>
                  </a:cubicBezTo>
                  <a:cubicBezTo>
                    <a:pt x="2523916" y="2191446"/>
                    <a:pt x="2386916" y="2197796"/>
                    <a:pt x="2251993" y="2192716"/>
                  </a:cubicBezTo>
                  <a:cubicBezTo>
                    <a:pt x="2171038" y="2188906"/>
                    <a:pt x="2092160" y="2191446"/>
                    <a:pt x="2011206" y="2188906"/>
                  </a:cubicBezTo>
                  <a:cubicBezTo>
                    <a:pt x="1973842" y="2187636"/>
                    <a:pt x="1936479" y="2186366"/>
                    <a:pt x="1899115" y="2185096"/>
                  </a:cubicBezTo>
                  <a:cubicBezTo>
                    <a:pt x="1876282" y="2185096"/>
                    <a:pt x="1855524" y="2186366"/>
                    <a:pt x="1832691" y="2186366"/>
                  </a:cubicBezTo>
                  <a:cubicBezTo>
                    <a:pt x="1774570" y="2185096"/>
                    <a:pt x="1614737" y="2186366"/>
                    <a:pt x="1556617" y="2185096"/>
                  </a:cubicBezTo>
                  <a:cubicBezTo>
                    <a:pt x="1515102" y="2183826"/>
                    <a:pt x="684802" y="2192716"/>
                    <a:pt x="643287" y="2191446"/>
                  </a:cubicBezTo>
                  <a:cubicBezTo>
                    <a:pt x="632908" y="2191446"/>
                    <a:pt x="620453" y="2192716"/>
                    <a:pt x="610075" y="2192716"/>
                  </a:cubicBezTo>
                  <a:cubicBezTo>
                    <a:pt x="585166" y="2192716"/>
                    <a:pt x="562332" y="2193986"/>
                    <a:pt x="537423" y="2193986"/>
                  </a:cubicBezTo>
                  <a:cubicBezTo>
                    <a:pt x="475151" y="2193986"/>
                    <a:pt x="414954" y="2192716"/>
                    <a:pt x="352682" y="2191446"/>
                  </a:cubicBezTo>
                  <a:cubicBezTo>
                    <a:pt x="315318" y="2190176"/>
                    <a:pt x="277955" y="2188906"/>
                    <a:pt x="242667" y="2187636"/>
                  </a:cubicBezTo>
                  <a:cubicBezTo>
                    <a:pt x="176243" y="2186366"/>
                    <a:pt x="109819" y="2185096"/>
                    <a:pt x="44665" y="2185096"/>
                  </a:cubicBezTo>
                  <a:cubicBezTo>
                    <a:pt x="34505" y="2185096"/>
                    <a:pt x="25615" y="2185096"/>
                    <a:pt x="15455" y="2183826"/>
                  </a:cubicBezTo>
                  <a:cubicBezTo>
                    <a:pt x="6565" y="2182556"/>
                    <a:pt x="1485" y="2176206"/>
                    <a:pt x="4025" y="2167316"/>
                  </a:cubicBezTo>
                  <a:cubicBezTo>
                    <a:pt x="12915" y="2135531"/>
                    <a:pt x="9105" y="2094085"/>
                    <a:pt x="7835" y="2050982"/>
                  </a:cubicBezTo>
                  <a:cubicBezTo>
                    <a:pt x="6565" y="1963117"/>
                    <a:pt x="2755" y="1876909"/>
                    <a:pt x="4025" y="1789044"/>
                  </a:cubicBezTo>
                  <a:cubicBezTo>
                    <a:pt x="1485" y="1679627"/>
                    <a:pt x="-3595" y="325178"/>
                    <a:pt x="4025" y="214104"/>
                  </a:cubicBezTo>
                  <a:cubicBezTo>
                    <a:pt x="5295" y="192552"/>
                    <a:pt x="4025" y="169342"/>
                    <a:pt x="5295" y="147790"/>
                  </a:cubicBezTo>
                  <a:cubicBezTo>
                    <a:pt x="6565" y="112976"/>
                    <a:pt x="9105" y="74846"/>
                    <a:pt x="10375" y="44450"/>
                  </a:cubicBezTo>
                  <a:cubicBezTo>
                    <a:pt x="10375" y="41910"/>
                    <a:pt x="11645" y="39370"/>
                    <a:pt x="12915" y="38100"/>
                  </a:cubicBezTo>
                  <a:cubicBezTo>
                    <a:pt x="34505" y="35560"/>
                    <a:pt x="57925" y="30480"/>
                    <a:pt x="91137" y="29210"/>
                  </a:cubicBezTo>
                  <a:cubicBezTo>
                    <a:pt x="147182" y="25400"/>
                    <a:pt x="203228" y="22860"/>
                    <a:pt x="261349" y="20320"/>
                  </a:cubicBezTo>
                  <a:cubicBezTo>
                    <a:pt x="300788" y="17780"/>
                    <a:pt x="340227" y="16510"/>
                    <a:pt x="377591" y="13970"/>
                  </a:cubicBezTo>
                  <a:cubicBezTo>
                    <a:pt x="414954" y="11430"/>
                    <a:pt x="454393" y="8890"/>
                    <a:pt x="491757" y="8890"/>
                  </a:cubicBezTo>
                  <a:cubicBezTo>
                    <a:pt x="533272" y="7620"/>
                    <a:pt x="574787" y="10160"/>
                    <a:pt x="616302" y="8890"/>
                  </a:cubicBezTo>
                  <a:cubicBezTo>
                    <a:pt x="668196" y="8890"/>
                    <a:pt x="1608510" y="6350"/>
                    <a:pt x="1660404" y="5080"/>
                  </a:cubicBezTo>
                  <a:cubicBezTo>
                    <a:pt x="1710222" y="3810"/>
                    <a:pt x="1760040" y="2540"/>
                    <a:pt x="1811934" y="2540"/>
                  </a:cubicBezTo>
                  <a:cubicBezTo>
                    <a:pt x="1897040" y="1270"/>
                    <a:pt x="1980070" y="0"/>
                    <a:pt x="2065175" y="0"/>
                  </a:cubicBezTo>
                  <a:cubicBezTo>
                    <a:pt x="2100463" y="0"/>
                    <a:pt x="2137826" y="2540"/>
                    <a:pt x="2173114" y="2540"/>
                  </a:cubicBezTo>
                  <a:cubicBezTo>
                    <a:pt x="2270674" y="3810"/>
                    <a:pt x="2370310" y="5080"/>
                    <a:pt x="2467871" y="7620"/>
                  </a:cubicBezTo>
                  <a:cubicBezTo>
                    <a:pt x="2519764" y="8890"/>
                    <a:pt x="2571658" y="12700"/>
                    <a:pt x="2623552" y="16510"/>
                  </a:cubicBezTo>
                  <a:cubicBezTo>
                    <a:pt x="2636006" y="16510"/>
                    <a:pt x="2648461" y="16510"/>
                    <a:pt x="2658840" y="16510"/>
                  </a:cubicBezTo>
                  <a:cubicBezTo>
                    <a:pt x="2673565" y="17780"/>
                    <a:pt x="2682455" y="20320"/>
                    <a:pt x="2692615" y="21590"/>
                  </a:cubicBezTo>
                  <a:close/>
                  <a:moveTo>
                    <a:pt x="2702775" y="2180016"/>
                  </a:moveTo>
                  <a:cubicBezTo>
                    <a:pt x="2704045" y="2163506"/>
                    <a:pt x="2705315" y="2150806"/>
                    <a:pt x="2705315" y="2138106"/>
                  </a:cubicBezTo>
                  <a:cubicBezTo>
                    <a:pt x="2704045" y="2044350"/>
                    <a:pt x="2702775" y="1956485"/>
                    <a:pt x="2702775" y="1861989"/>
                  </a:cubicBezTo>
                  <a:cubicBezTo>
                    <a:pt x="2702775" y="1818885"/>
                    <a:pt x="2705315" y="1775782"/>
                    <a:pt x="2704045" y="1732678"/>
                  </a:cubicBezTo>
                  <a:cubicBezTo>
                    <a:pt x="2704045" y="1692890"/>
                    <a:pt x="2702775" y="1651444"/>
                    <a:pt x="2701505" y="1611656"/>
                  </a:cubicBezTo>
                  <a:cubicBezTo>
                    <a:pt x="2696425" y="1550316"/>
                    <a:pt x="2684995" y="280417"/>
                    <a:pt x="2684995" y="219077"/>
                  </a:cubicBezTo>
                  <a:cubicBezTo>
                    <a:pt x="2682455" y="167684"/>
                    <a:pt x="2679915" y="114634"/>
                    <a:pt x="2677375" y="63500"/>
                  </a:cubicBezTo>
                  <a:cubicBezTo>
                    <a:pt x="2676105" y="44450"/>
                    <a:pt x="2674835" y="43180"/>
                    <a:pt x="2652612" y="41910"/>
                  </a:cubicBezTo>
                  <a:cubicBezTo>
                    <a:pt x="2646385" y="41910"/>
                    <a:pt x="2642234" y="41910"/>
                    <a:pt x="2636006" y="40640"/>
                  </a:cubicBezTo>
                  <a:cubicBezTo>
                    <a:pt x="2584113" y="36830"/>
                    <a:pt x="2530143" y="31750"/>
                    <a:pt x="2478249" y="30480"/>
                  </a:cubicBezTo>
                  <a:cubicBezTo>
                    <a:pt x="2351629" y="26670"/>
                    <a:pt x="2222932" y="25400"/>
                    <a:pt x="2096311" y="22860"/>
                  </a:cubicBezTo>
                  <a:cubicBezTo>
                    <a:pt x="2077630" y="22860"/>
                    <a:pt x="2056872" y="22860"/>
                    <a:pt x="2038191" y="22860"/>
                  </a:cubicBezTo>
                  <a:cubicBezTo>
                    <a:pt x="2007054" y="22860"/>
                    <a:pt x="1975918" y="22860"/>
                    <a:pt x="1946857" y="22860"/>
                  </a:cubicBezTo>
                  <a:cubicBezTo>
                    <a:pt x="1880434" y="22860"/>
                    <a:pt x="1814010" y="22860"/>
                    <a:pt x="1749661" y="24130"/>
                  </a:cubicBezTo>
                  <a:cubicBezTo>
                    <a:pt x="1693616" y="25400"/>
                    <a:pt x="749150" y="29210"/>
                    <a:pt x="693105" y="29210"/>
                  </a:cubicBezTo>
                  <a:cubicBezTo>
                    <a:pt x="601772" y="29210"/>
                    <a:pt x="510439" y="26670"/>
                    <a:pt x="419106" y="33020"/>
                  </a:cubicBezTo>
                  <a:cubicBezTo>
                    <a:pt x="371363" y="36830"/>
                    <a:pt x="325697" y="36830"/>
                    <a:pt x="280030" y="38100"/>
                  </a:cubicBezTo>
                  <a:cubicBezTo>
                    <a:pt x="201152" y="41910"/>
                    <a:pt x="122273" y="45720"/>
                    <a:pt x="45935" y="50800"/>
                  </a:cubicBezTo>
                  <a:cubicBezTo>
                    <a:pt x="33235" y="50800"/>
                    <a:pt x="30695" y="53340"/>
                    <a:pt x="29425" y="69872"/>
                  </a:cubicBezTo>
                  <a:cubicBezTo>
                    <a:pt x="28155" y="99713"/>
                    <a:pt x="28155" y="129554"/>
                    <a:pt x="26885" y="159395"/>
                  </a:cubicBezTo>
                  <a:cubicBezTo>
                    <a:pt x="25615" y="209130"/>
                    <a:pt x="23075" y="257207"/>
                    <a:pt x="21805" y="306942"/>
                  </a:cubicBezTo>
                  <a:cubicBezTo>
                    <a:pt x="16725" y="359993"/>
                    <a:pt x="23075" y="1656418"/>
                    <a:pt x="25615" y="1709468"/>
                  </a:cubicBezTo>
                  <a:cubicBezTo>
                    <a:pt x="25615" y="1765834"/>
                    <a:pt x="25615" y="1823859"/>
                    <a:pt x="26885" y="1880225"/>
                  </a:cubicBezTo>
                  <a:cubicBezTo>
                    <a:pt x="26885" y="1921671"/>
                    <a:pt x="29425" y="1963117"/>
                    <a:pt x="29425" y="2004562"/>
                  </a:cubicBezTo>
                  <a:cubicBezTo>
                    <a:pt x="29425" y="2049324"/>
                    <a:pt x="29425" y="2094085"/>
                    <a:pt x="28155" y="2138106"/>
                  </a:cubicBezTo>
                  <a:cubicBezTo>
                    <a:pt x="28155" y="2141916"/>
                    <a:pt x="28155" y="2144456"/>
                    <a:pt x="28155" y="2148266"/>
                  </a:cubicBezTo>
                  <a:cubicBezTo>
                    <a:pt x="28155" y="2158426"/>
                    <a:pt x="31965" y="2162236"/>
                    <a:pt x="40855" y="2162236"/>
                  </a:cubicBezTo>
                  <a:cubicBezTo>
                    <a:pt x="62077" y="2162236"/>
                    <a:pt x="91137" y="2163506"/>
                    <a:pt x="118122" y="2163506"/>
                  </a:cubicBezTo>
                  <a:cubicBezTo>
                    <a:pt x="157561" y="2163506"/>
                    <a:pt x="199076" y="2160966"/>
                    <a:pt x="238515" y="2163506"/>
                  </a:cubicBezTo>
                  <a:cubicBezTo>
                    <a:pt x="302864" y="2167316"/>
                    <a:pt x="367212" y="2169856"/>
                    <a:pt x="431560" y="2168586"/>
                  </a:cubicBezTo>
                  <a:cubicBezTo>
                    <a:pt x="473075" y="2167316"/>
                    <a:pt x="512514" y="2169856"/>
                    <a:pt x="554029" y="2169856"/>
                  </a:cubicBezTo>
                  <a:cubicBezTo>
                    <a:pt x="614226" y="2169856"/>
                    <a:pt x="674423" y="2168586"/>
                    <a:pt x="734620" y="2169856"/>
                  </a:cubicBezTo>
                  <a:cubicBezTo>
                    <a:pt x="823877" y="2171126"/>
                    <a:pt x="1803631" y="2160966"/>
                    <a:pt x="1894964" y="2163506"/>
                  </a:cubicBezTo>
                  <a:cubicBezTo>
                    <a:pt x="1934403" y="2164776"/>
                    <a:pt x="1973842" y="2166046"/>
                    <a:pt x="2011206" y="2166046"/>
                  </a:cubicBezTo>
                  <a:cubicBezTo>
                    <a:pt x="2079706" y="2168586"/>
                    <a:pt x="2146129" y="2164776"/>
                    <a:pt x="2214629" y="2168586"/>
                  </a:cubicBezTo>
                  <a:cubicBezTo>
                    <a:pt x="2270674" y="2171126"/>
                    <a:pt x="2326720" y="2171126"/>
                    <a:pt x="2382765" y="2173666"/>
                  </a:cubicBezTo>
                  <a:cubicBezTo>
                    <a:pt x="2465795" y="2177476"/>
                    <a:pt x="2548825" y="2180016"/>
                    <a:pt x="2631855" y="2181286"/>
                  </a:cubicBezTo>
                  <a:cubicBezTo>
                    <a:pt x="2662991" y="2181286"/>
                    <a:pt x="2682455" y="2180016"/>
                    <a:pt x="2702775" y="2180016"/>
                  </a:cubicBezTo>
                  <a:close/>
                </a:path>
              </a:pathLst>
            </a:custGeom>
            <a:solidFill>
              <a:srgbClr val="11799F"/>
            </a:solidFill>
          </p:spPr>
          <p:txBody>
            <a:bodyPr/>
            <a:lstStyle/>
            <a:p>
              <a:endParaRPr lang="en-GB"/>
            </a:p>
          </p:txBody>
        </p:sp>
      </p:grpSp>
      <p:sp>
        <p:nvSpPr>
          <p:cNvPr id="8" name="Freeform 8"/>
          <p:cNvSpPr/>
          <p:nvPr/>
        </p:nvSpPr>
        <p:spPr>
          <a:xfrm>
            <a:off x="16144431" y="-1391140"/>
            <a:ext cx="5430215" cy="4839679"/>
          </a:xfrm>
          <a:custGeom>
            <a:avLst/>
            <a:gdLst/>
            <a:ahLst/>
            <a:cxnLst/>
            <a:rect l="l" t="t" r="r" b="b"/>
            <a:pathLst>
              <a:path w="5430215" h="4839679">
                <a:moveTo>
                  <a:pt x="0" y="0"/>
                </a:moveTo>
                <a:lnTo>
                  <a:pt x="5430215" y="0"/>
                </a:lnTo>
                <a:lnTo>
                  <a:pt x="5430215" y="4839680"/>
                </a:lnTo>
                <a:lnTo>
                  <a:pt x="0" y="4839680"/>
                </a:lnTo>
                <a:lnTo>
                  <a:pt x="0" y="0"/>
                </a:lnTo>
                <a:close/>
              </a:path>
            </a:pathLst>
          </a:custGeom>
          <a:blipFill>
            <a:blip r:embed="rId2"/>
            <a:stretch>
              <a:fillRect/>
            </a:stretch>
          </a:blipFill>
        </p:spPr>
        <p:txBody>
          <a:bodyPr/>
          <a:lstStyle/>
          <a:p>
            <a:endParaRPr lang="en-GB"/>
          </a:p>
        </p:txBody>
      </p:sp>
      <p:sp>
        <p:nvSpPr>
          <p:cNvPr id="9" name="Freeform 9"/>
          <p:cNvSpPr/>
          <p:nvPr/>
        </p:nvSpPr>
        <p:spPr>
          <a:xfrm>
            <a:off x="-3846516" y="-313026"/>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3"/>
            <a:stretch>
              <a:fillRect/>
            </a:stretch>
          </a:blipFill>
        </p:spPr>
        <p:txBody>
          <a:bodyPr/>
          <a:lstStyle/>
          <a:p>
            <a:endParaRPr lang="en-GB"/>
          </a:p>
        </p:txBody>
      </p:sp>
      <p:sp>
        <p:nvSpPr>
          <p:cNvPr id="11" name="Freeform 11"/>
          <p:cNvSpPr/>
          <p:nvPr/>
        </p:nvSpPr>
        <p:spPr>
          <a:xfrm>
            <a:off x="-1256586" y="9226325"/>
            <a:ext cx="2494122" cy="1998416"/>
          </a:xfrm>
          <a:custGeom>
            <a:avLst/>
            <a:gdLst/>
            <a:ahLst/>
            <a:cxnLst/>
            <a:rect l="l" t="t" r="r" b="b"/>
            <a:pathLst>
              <a:path w="2494122" h="1998416">
                <a:moveTo>
                  <a:pt x="0" y="0"/>
                </a:moveTo>
                <a:lnTo>
                  <a:pt x="2494122" y="0"/>
                </a:lnTo>
                <a:lnTo>
                  <a:pt x="2494122" y="1998415"/>
                </a:lnTo>
                <a:lnTo>
                  <a:pt x="0" y="1998415"/>
                </a:lnTo>
                <a:lnTo>
                  <a:pt x="0" y="0"/>
                </a:lnTo>
                <a:close/>
              </a:path>
            </a:pathLst>
          </a:custGeom>
          <a:blipFill>
            <a:blip r:embed="rId4"/>
            <a:stretch>
              <a:fillRect/>
            </a:stretch>
          </a:blipFill>
        </p:spPr>
        <p:txBody>
          <a:bodyPr/>
          <a:lstStyle/>
          <a:p>
            <a:endParaRPr lang="en-GB"/>
          </a:p>
        </p:txBody>
      </p:sp>
      <p:sp>
        <p:nvSpPr>
          <p:cNvPr id="12" name="Freeform 12"/>
          <p:cNvSpPr/>
          <p:nvPr/>
        </p:nvSpPr>
        <p:spPr>
          <a:xfrm>
            <a:off x="-873733" y="9813659"/>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3"/>
            <a:stretch>
              <a:fillRect/>
            </a:stretch>
          </a:blipFill>
        </p:spPr>
        <p:txBody>
          <a:bodyPr/>
          <a:lstStyle/>
          <a:p>
            <a:endParaRPr lang="en-GB"/>
          </a:p>
        </p:txBody>
      </p:sp>
      <p:sp>
        <p:nvSpPr>
          <p:cNvPr id="18" name="TextBox 18"/>
          <p:cNvSpPr txBox="1"/>
          <p:nvPr/>
        </p:nvSpPr>
        <p:spPr>
          <a:xfrm>
            <a:off x="1028699" y="1996810"/>
            <a:ext cx="13106927" cy="1954638"/>
          </a:xfrm>
          <a:prstGeom prst="rect">
            <a:avLst/>
          </a:prstGeom>
        </p:spPr>
        <p:txBody>
          <a:bodyPr wrap="square" lIns="0" tIns="0" rIns="0" bIns="0" rtlCol="0" anchor="t">
            <a:spAutoFit/>
          </a:bodyPr>
          <a:lstStyle/>
          <a:p>
            <a:pPr algn="l">
              <a:lnSpc>
                <a:spcPts val="7628"/>
              </a:lnSpc>
            </a:pPr>
            <a:r>
              <a:rPr lang="en-US" sz="6935" b="1" dirty="0">
                <a:solidFill>
                  <a:srgbClr val="0097B2"/>
                </a:solidFill>
                <a:latin typeface="Poppins Bold"/>
                <a:ea typeface="Poppins Bold"/>
                <a:cs typeface="Poppins Bold"/>
                <a:sym typeface="Poppins Bold"/>
              </a:rPr>
              <a:t>Professional Career Development within H&amp;SC</a:t>
            </a:r>
          </a:p>
        </p:txBody>
      </p:sp>
      <p:sp>
        <p:nvSpPr>
          <p:cNvPr id="21" name="TextBox 21"/>
          <p:cNvSpPr txBox="1"/>
          <p:nvPr/>
        </p:nvSpPr>
        <p:spPr>
          <a:xfrm>
            <a:off x="1073967" y="4055127"/>
            <a:ext cx="3136900" cy="486608"/>
          </a:xfrm>
          <a:prstGeom prst="rect">
            <a:avLst/>
          </a:prstGeom>
        </p:spPr>
        <p:txBody>
          <a:bodyPr lIns="0" tIns="0" rIns="0" bIns="0" rtlCol="0" anchor="t">
            <a:spAutoFit/>
          </a:bodyPr>
          <a:lstStyle/>
          <a:p>
            <a:pPr algn="l">
              <a:lnSpc>
                <a:spcPts val="3972"/>
              </a:lnSpc>
            </a:pPr>
            <a:r>
              <a:rPr lang="en-US" sz="2837" dirty="0">
                <a:solidFill>
                  <a:srgbClr val="33575A"/>
                </a:solidFill>
                <a:latin typeface="Poppins"/>
                <a:ea typeface="Poppins"/>
                <a:cs typeface="Poppins"/>
                <a:sym typeface="Poppins"/>
              </a:rPr>
              <a:t>Module No.:</a:t>
            </a:r>
          </a:p>
        </p:txBody>
      </p:sp>
      <p:sp>
        <p:nvSpPr>
          <p:cNvPr id="22" name="TextBox 22"/>
          <p:cNvSpPr txBox="1"/>
          <p:nvPr/>
        </p:nvSpPr>
        <p:spPr>
          <a:xfrm>
            <a:off x="3333750" y="4094421"/>
            <a:ext cx="11620500" cy="439479"/>
          </a:xfrm>
          <a:prstGeom prst="rect">
            <a:avLst/>
          </a:prstGeom>
        </p:spPr>
        <p:txBody>
          <a:bodyPr wrap="square" lIns="0" tIns="0" rIns="0" bIns="0" rtlCol="0" anchor="t">
            <a:spAutoFit/>
          </a:bodyPr>
          <a:lstStyle/>
          <a:p>
            <a:pPr algn="l">
              <a:lnSpc>
                <a:spcPts val="3636"/>
              </a:lnSpc>
            </a:pPr>
            <a:r>
              <a:rPr lang="en-US" sz="2597" b="1" dirty="0">
                <a:solidFill>
                  <a:srgbClr val="33575A"/>
                </a:solidFill>
                <a:latin typeface="Poppins Bold"/>
                <a:ea typeface="Poppins Bold"/>
                <a:cs typeface="Poppins Bold"/>
                <a:sym typeface="Poppins Bold"/>
              </a:rPr>
              <a:t>(LCHS4009)</a:t>
            </a:r>
          </a:p>
        </p:txBody>
      </p:sp>
      <p:sp>
        <p:nvSpPr>
          <p:cNvPr id="28" name="TextBox 22">
            <a:extLst>
              <a:ext uri="{FF2B5EF4-FFF2-40B4-BE49-F238E27FC236}">
                <a16:creationId xmlns:a16="http://schemas.microsoft.com/office/drawing/2014/main" id="{D74DC2A9-03F2-C26C-DC18-98F4B493893B}"/>
              </a:ext>
            </a:extLst>
          </p:cNvPr>
          <p:cNvSpPr txBox="1"/>
          <p:nvPr/>
        </p:nvSpPr>
        <p:spPr>
          <a:xfrm>
            <a:off x="1066800" y="5753100"/>
            <a:ext cx="10867666" cy="302519"/>
          </a:xfrm>
          <a:prstGeom prst="rect">
            <a:avLst/>
          </a:prstGeom>
        </p:spPr>
        <p:txBody>
          <a:bodyPr wrap="square" lIns="0" tIns="0" rIns="0" bIns="0" rtlCol="0" anchor="t">
            <a:spAutoFit/>
          </a:bodyPr>
          <a:lstStyle/>
          <a:p>
            <a:pPr>
              <a:lnSpc>
                <a:spcPts val="2060"/>
              </a:lnSpc>
            </a:pPr>
            <a:r>
              <a:rPr lang="en-GB" sz="2800" b="1" dirty="0">
                <a:latin typeface="Poppins Bold" panose="020B0604020202020204" charset="0"/>
                <a:cs typeface="Poppins Bold" panose="020B0604020202020204" charset="0"/>
              </a:rPr>
              <a:t>Folake </a:t>
            </a:r>
            <a:r>
              <a:rPr lang="en-GB" sz="2800" b="1" dirty="0" err="1">
                <a:latin typeface="Poppins Bold" panose="020B0604020202020204" charset="0"/>
                <a:cs typeface="Poppins Bold" panose="020B0604020202020204" charset="0"/>
              </a:rPr>
              <a:t>Monsurat</a:t>
            </a:r>
            <a:r>
              <a:rPr lang="en-GB" sz="2800" b="1" dirty="0">
                <a:latin typeface="Poppins Bold" panose="020B0604020202020204" charset="0"/>
                <a:cs typeface="Poppins Bold" panose="020B0604020202020204" charset="0"/>
              </a:rPr>
              <a:t> Alabi - 2513650  </a:t>
            </a:r>
          </a:p>
        </p:txBody>
      </p:sp>
      <p:sp>
        <p:nvSpPr>
          <p:cNvPr id="29" name="TextBox 19">
            <a:extLst>
              <a:ext uri="{FF2B5EF4-FFF2-40B4-BE49-F238E27FC236}">
                <a16:creationId xmlns:a16="http://schemas.microsoft.com/office/drawing/2014/main" id="{4CA4B038-A6F8-A885-C874-B04A892FF935}"/>
              </a:ext>
            </a:extLst>
          </p:cNvPr>
          <p:cNvSpPr txBox="1"/>
          <p:nvPr/>
        </p:nvSpPr>
        <p:spPr>
          <a:xfrm>
            <a:off x="1054100" y="6362700"/>
            <a:ext cx="3136900" cy="486608"/>
          </a:xfrm>
          <a:prstGeom prst="rect">
            <a:avLst/>
          </a:prstGeom>
        </p:spPr>
        <p:txBody>
          <a:bodyPr lIns="0" tIns="0" rIns="0" bIns="0" rtlCol="0" anchor="t">
            <a:spAutoFit/>
          </a:bodyPr>
          <a:lstStyle/>
          <a:p>
            <a:pPr algn="l">
              <a:lnSpc>
                <a:spcPts val="3972"/>
              </a:lnSpc>
            </a:pPr>
            <a:r>
              <a:rPr lang="en-US" sz="2837" dirty="0">
                <a:solidFill>
                  <a:srgbClr val="33575A"/>
                </a:solidFill>
                <a:latin typeface="Poppins"/>
                <a:ea typeface="Poppins"/>
                <a:cs typeface="Poppins"/>
                <a:sym typeface="Poppins"/>
              </a:rPr>
              <a:t>Tutor:</a:t>
            </a:r>
          </a:p>
        </p:txBody>
      </p:sp>
      <p:sp>
        <p:nvSpPr>
          <p:cNvPr id="30" name="TextBox 22">
            <a:extLst>
              <a:ext uri="{FF2B5EF4-FFF2-40B4-BE49-F238E27FC236}">
                <a16:creationId xmlns:a16="http://schemas.microsoft.com/office/drawing/2014/main" id="{C2CDC767-6094-7795-1EF1-53EF3F8274A7}"/>
              </a:ext>
            </a:extLst>
          </p:cNvPr>
          <p:cNvSpPr txBox="1"/>
          <p:nvPr/>
        </p:nvSpPr>
        <p:spPr>
          <a:xfrm>
            <a:off x="2590800" y="6517381"/>
            <a:ext cx="2501181" cy="302519"/>
          </a:xfrm>
          <a:prstGeom prst="rect">
            <a:avLst/>
          </a:prstGeom>
        </p:spPr>
        <p:txBody>
          <a:bodyPr wrap="square" lIns="0" tIns="0" rIns="0" bIns="0" rtlCol="0" anchor="t">
            <a:spAutoFit/>
          </a:bodyPr>
          <a:lstStyle/>
          <a:p>
            <a:pPr>
              <a:lnSpc>
                <a:spcPts val="2060"/>
              </a:lnSpc>
            </a:pPr>
            <a:r>
              <a:rPr lang="en-GB" sz="2800" b="1" dirty="0">
                <a:latin typeface="Poppins Bold" panose="020B0604020202020204" charset="0"/>
                <a:cs typeface="Poppins Bold" panose="020B0604020202020204" charset="0"/>
              </a:rPr>
              <a:t>Natalia</a:t>
            </a:r>
          </a:p>
        </p:txBody>
      </p:sp>
      <p:sp>
        <p:nvSpPr>
          <p:cNvPr id="3" name="TextBox 21">
            <a:extLst>
              <a:ext uri="{FF2B5EF4-FFF2-40B4-BE49-F238E27FC236}">
                <a16:creationId xmlns:a16="http://schemas.microsoft.com/office/drawing/2014/main" id="{350F605C-6CF2-EDF2-FA2C-E2F9B06854D3}"/>
              </a:ext>
            </a:extLst>
          </p:cNvPr>
          <p:cNvSpPr txBox="1"/>
          <p:nvPr/>
        </p:nvSpPr>
        <p:spPr>
          <a:xfrm>
            <a:off x="1066800" y="4733092"/>
            <a:ext cx="3136900" cy="486608"/>
          </a:xfrm>
          <a:prstGeom prst="rect">
            <a:avLst/>
          </a:prstGeom>
        </p:spPr>
        <p:txBody>
          <a:bodyPr lIns="0" tIns="0" rIns="0" bIns="0" rtlCol="0" anchor="t">
            <a:spAutoFit/>
          </a:bodyPr>
          <a:lstStyle/>
          <a:p>
            <a:pPr algn="l">
              <a:lnSpc>
                <a:spcPts val="3972"/>
              </a:lnSpc>
            </a:pPr>
            <a:r>
              <a:rPr lang="en-US" sz="2837" dirty="0">
                <a:solidFill>
                  <a:srgbClr val="33575A"/>
                </a:solidFill>
                <a:latin typeface="Poppins"/>
                <a:ea typeface="Poppins"/>
                <a:cs typeface="Poppins"/>
                <a:sym typeface="Poppins"/>
              </a:rPr>
              <a:t>Assignment No.</a:t>
            </a:r>
          </a:p>
        </p:txBody>
      </p:sp>
      <p:sp>
        <p:nvSpPr>
          <p:cNvPr id="4" name="TextBox 22">
            <a:extLst>
              <a:ext uri="{FF2B5EF4-FFF2-40B4-BE49-F238E27FC236}">
                <a16:creationId xmlns:a16="http://schemas.microsoft.com/office/drawing/2014/main" id="{195EC061-EF25-721B-AC69-7B9F42498606}"/>
              </a:ext>
            </a:extLst>
          </p:cNvPr>
          <p:cNvSpPr txBox="1"/>
          <p:nvPr/>
        </p:nvSpPr>
        <p:spPr>
          <a:xfrm>
            <a:off x="4114800" y="4724400"/>
            <a:ext cx="11620500" cy="439479"/>
          </a:xfrm>
          <a:prstGeom prst="rect">
            <a:avLst/>
          </a:prstGeom>
        </p:spPr>
        <p:txBody>
          <a:bodyPr wrap="square" lIns="0" tIns="0" rIns="0" bIns="0" rtlCol="0" anchor="t">
            <a:spAutoFit/>
          </a:bodyPr>
          <a:lstStyle/>
          <a:p>
            <a:pPr algn="l">
              <a:lnSpc>
                <a:spcPts val="3636"/>
              </a:lnSpc>
            </a:pPr>
            <a:r>
              <a:rPr lang="en-US" sz="2597" b="1" dirty="0">
                <a:solidFill>
                  <a:srgbClr val="33575A"/>
                </a:solidFill>
                <a:latin typeface="Poppins Bold"/>
                <a:ea typeface="Poppins Bold"/>
                <a:cs typeface="Poppins Bold"/>
                <a:sym typeface="Poppins Bold"/>
              </a:rPr>
              <a:t>(ASSIGNMENT 1)</a:t>
            </a:r>
          </a:p>
        </p:txBody>
      </p:sp>
      <p:pic>
        <p:nvPicPr>
          <p:cNvPr id="17" name="Google Shape;89;g3f4b85590c9_0_0" descr="UWTSD logo | Discover Dylan Thomas">
            <a:extLst>
              <a:ext uri="{FF2B5EF4-FFF2-40B4-BE49-F238E27FC236}">
                <a16:creationId xmlns:a16="http://schemas.microsoft.com/office/drawing/2014/main" id="{6D8D9758-5EFF-99FE-1809-0068E4934919}"/>
              </a:ext>
            </a:extLst>
          </p:cNvPr>
          <p:cNvPicPr preferRelativeResize="0"/>
          <p:nvPr/>
        </p:nvPicPr>
        <p:blipFill rotWithShape="1">
          <a:blip r:embed="rId5">
            <a:alphaModFix/>
          </a:blip>
          <a:srcRect/>
          <a:stretch/>
        </p:blipFill>
        <p:spPr>
          <a:xfrm>
            <a:off x="12010666" y="8888905"/>
            <a:ext cx="5822025" cy="13088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B8124-2F14-F882-44D5-374B71A6393A}"/>
            </a:ext>
          </a:extLst>
        </p:cNvPr>
        <p:cNvGrpSpPr/>
        <p:nvPr/>
      </p:nvGrpSpPr>
      <p:grpSpPr>
        <a:xfrm>
          <a:off x="0" y="0"/>
          <a:ext cx="0" cy="0"/>
          <a:chOff x="0" y="0"/>
          <a:chExt cx="0" cy="0"/>
        </a:xfrm>
      </p:grpSpPr>
      <p:sp>
        <p:nvSpPr>
          <p:cNvPr id="8" name="Freeform 8">
            <a:extLst>
              <a:ext uri="{FF2B5EF4-FFF2-40B4-BE49-F238E27FC236}">
                <a16:creationId xmlns:a16="http://schemas.microsoft.com/office/drawing/2014/main" id="{A4F22B2A-0A7A-4B4B-DA44-D7E82EACA851}"/>
              </a:ext>
            </a:extLst>
          </p:cNvPr>
          <p:cNvSpPr/>
          <p:nvPr/>
        </p:nvSpPr>
        <p:spPr>
          <a:xfrm>
            <a:off x="16144431" y="-1391140"/>
            <a:ext cx="5430215" cy="4839679"/>
          </a:xfrm>
          <a:custGeom>
            <a:avLst/>
            <a:gdLst/>
            <a:ahLst/>
            <a:cxnLst/>
            <a:rect l="l" t="t" r="r" b="b"/>
            <a:pathLst>
              <a:path w="5430215" h="4839679">
                <a:moveTo>
                  <a:pt x="0" y="0"/>
                </a:moveTo>
                <a:lnTo>
                  <a:pt x="5430215" y="0"/>
                </a:lnTo>
                <a:lnTo>
                  <a:pt x="5430215" y="4839680"/>
                </a:lnTo>
                <a:lnTo>
                  <a:pt x="0" y="4839680"/>
                </a:lnTo>
                <a:lnTo>
                  <a:pt x="0" y="0"/>
                </a:lnTo>
                <a:close/>
              </a:path>
            </a:pathLst>
          </a:custGeom>
          <a:blipFill>
            <a:blip r:embed="rId3"/>
            <a:stretch>
              <a:fillRect/>
            </a:stretch>
          </a:blipFill>
        </p:spPr>
        <p:txBody>
          <a:bodyPr/>
          <a:lstStyle/>
          <a:p>
            <a:endParaRPr lang="en-GB"/>
          </a:p>
        </p:txBody>
      </p:sp>
      <p:sp>
        <p:nvSpPr>
          <p:cNvPr id="9" name="Freeform 9">
            <a:extLst>
              <a:ext uri="{FF2B5EF4-FFF2-40B4-BE49-F238E27FC236}">
                <a16:creationId xmlns:a16="http://schemas.microsoft.com/office/drawing/2014/main" id="{F7A325C0-7033-BD30-9500-EE4BE7AB4CBF}"/>
              </a:ext>
            </a:extLst>
          </p:cNvPr>
          <p:cNvSpPr/>
          <p:nvPr/>
        </p:nvSpPr>
        <p:spPr>
          <a:xfrm>
            <a:off x="-3846516" y="-313026"/>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4"/>
            <a:stretch>
              <a:fillRect/>
            </a:stretch>
          </a:blipFill>
        </p:spPr>
        <p:txBody>
          <a:bodyPr/>
          <a:lstStyle/>
          <a:p>
            <a:endParaRPr lang="en-GB"/>
          </a:p>
        </p:txBody>
      </p:sp>
      <p:sp>
        <p:nvSpPr>
          <p:cNvPr id="11" name="Freeform 11">
            <a:extLst>
              <a:ext uri="{FF2B5EF4-FFF2-40B4-BE49-F238E27FC236}">
                <a16:creationId xmlns:a16="http://schemas.microsoft.com/office/drawing/2014/main" id="{B88CC667-87F3-E373-0B9C-1B4E1079B283}"/>
              </a:ext>
            </a:extLst>
          </p:cNvPr>
          <p:cNvSpPr/>
          <p:nvPr/>
        </p:nvSpPr>
        <p:spPr>
          <a:xfrm>
            <a:off x="-1256586" y="9226325"/>
            <a:ext cx="2494122" cy="1998416"/>
          </a:xfrm>
          <a:custGeom>
            <a:avLst/>
            <a:gdLst/>
            <a:ahLst/>
            <a:cxnLst/>
            <a:rect l="l" t="t" r="r" b="b"/>
            <a:pathLst>
              <a:path w="2494122" h="1998416">
                <a:moveTo>
                  <a:pt x="0" y="0"/>
                </a:moveTo>
                <a:lnTo>
                  <a:pt x="2494122" y="0"/>
                </a:lnTo>
                <a:lnTo>
                  <a:pt x="2494122" y="1998415"/>
                </a:lnTo>
                <a:lnTo>
                  <a:pt x="0" y="1998415"/>
                </a:lnTo>
                <a:lnTo>
                  <a:pt x="0" y="0"/>
                </a:lnTo>
                <a:close/>
              </a:path>
            </a:pathLst>
          </a:custGeom>
          <a:blipFill>
            <a:blip r:embed="rId5"/>
            <a:stretch>
              <a:fillRect/>
            </a:stretch>
          </a:blipFill>
        </p:spPr>
        <p:txBody>
          <a:bodyPr/>
          <a:lstStyle/>
          <a:p>
            <a:endParaRPr lang="en-GB"/>
          </a:p>
        </p:txBody>
      </p:sp>
      <p:sp>
        <p:nvSpPr>
          <p:cNvPr id="12" name="Freeform 12">
            <a:extLst>
              <a:ext uri="{FF2B5EF4-FFF2-40B4-BE49-F238E27FC236}">
                <a16:creationId xmlns:a16="http://schemas.microsoft.com/office/drawing/2014/main" id="{47D0FD3B-FFA5-ACBC-0382-E582E04B9C75}"/>
              </a:ext>
            </a:extLst>
          </p:cNvPr>
          <p:cNvSpPr/>
          <p:nvPr/>
        </p:nvSpPr>
        <p:spPr>
          <a:xfrm>
            <a:off x="-873733" y="9813659"/>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4"/>
            <a:stretch>
              <a:fillRect/>
            </a:stretch>
          </a:blipFill>
        </p:spPr>
        <p:txBody>
          <a:bodyPr/>
          <a:lstStyle/>
          <a:p>
            <a:endParaRPr lang="en-GB"/>
          </a:p>
        </p:txBody>
      </p:sp>
      <p:sp>
        <p:nvSpPr>
          <p:cNvPr id="18" name="TextBox 18">
            <a:extLst>
              <a:ext uri="{FF2B5EF4-FFF2-40B4-BE49-F238E27FC236}">
                <a16:creationId xmlns:a16="http://schemas.microsoft.com/office/drawing/2014/main" id="{8F3BF8F8-A7B8-F8FA-E2F0-70465B843EE1}"/>
              </a:ext>
            </a:extLst>
          </p:cNvPr>
          <p:cNvSpPr txBox="1"/>
          <p:nvPr/>
        </p:nvSpPr>
        <p:spPr>
          <a:xfrm>
            <a:off x="1028700" y="1996810"/>
            <a:ext cx="10511688" cy="980012"/>
          </a:xfrm>
          <a:prstGeom prst="rect">
            <a:avLst/>
          </a:prstGeom>
        </p:spPr>
        <p:txBody>
          <a:bodyPr lIns="0" tIns="0" rIns="0" bIns="0" rtlCol="0" anchor="t">
            <a:spAutoFit/>
          </a:bodyPr>
          <a:lstStyle/>
          <a:p>
            <a:pPr algn="l">
              <a:lnSpc>
                <a:spcPts val="7628"/>
              </a:lnSpc>
            </a:pPr>
            <a:r>
              <a:rPr lang="en-US" sz="6935" b="1" dirty="0">
                <a:solidFill>
                  <a:srgbClr val="0097B2"/>
                </a:solidFill>
                <a:latin typeface="Poppins Bold"/>
                <a:ea typeface="Poppins Bold"/>
                <a:cs typeface="Poppins Bold"/>
                <a:sym typeface="Poppins Bold"/>
              </a:rPr>
              <a:t>AI Acknowledgement</a:t>
            </a:r>
          </a:p>
        </p:txBody>
      </p:sp>
      <p:sp>
        <p:nvSpPr>
          <p:cNvPr id="20" name="TextBox 20">
            <a:extLst>
              <a:ext uri="{FF2B5EF4-FFF2-40B4-BE49-F238E27FC236}">
                <a16:creationId xmlns:a16="http://schemas.microsoft.com/office/drawing/2014/main" id="{4B2A8A15-B42C-FD23-6953-0F259F0B7C13}"/>
              </a:ext>
            </a:extLst>
          </p:cNvPr>
          <p:cNvSpPr txBox="1"/>
          <p:nvPr/>
        </p:nvSpPr>
        <p:spPr>
          <a:xfrm>
            <a:off x="1156405" y="3467339"/>
            <a:ext cx="14988025" cy="2738635"/>
          </a:xfrm>
          <a:prstGeom prst="rect">
            <a:avLst/>
          </a:prstGeom>
        </p:spPr>
        <p:txBody>
          <a:bodyPr wrap="square" lIns="0" tIns="0" rIns="0" bIns="0" rtlCol="0" anchor="t">
            <a:spAutoFit/>
          </a:bodyPr>
          <a:lstStyle/>
          <a:p>
            <a:pPr>
              <a:lnSpc>
                <a:spcPts val="5372"/>
              </a:lnSpc>
            </a:pPr>
            <a:r>
              <a:rPr lang="en-GB" sz="4000" dirty="0"/>
              <a:t>In accordance with the university's assessment guidelines, Generative AI was used strictly for proofreading (checking grammar and syntax) and structuring the presentation outline. All research, theoretical application, and writing are my own original work.</a:t>
            </a:r>
            <a:endParaRPr lang="en-US" sz="3837" dirty="0">
              <a:solidFill>
                <a:srgbClr val="33575A"/>
              </a:solidFill>
              <a:latin typeface="Poppins"/>
              <a:ea typeface="Poppins"/>
              <a:cs typeface="Poppins"/>
              <a:sym typeface="Poppins"/>
            </a:endParaRPr>
          </a:p>
        </p:txBody>
      </p:sp>
      <p:grpSp>
        <p:nvGrpSpPr>
          <p:cNvPr id="2" name="Group 2">
            <a:extLst>
              <a:ext uri="{FF2B5EF4-FFF2-40B4-BE49-F238E27FC236}">
                <a16:creationId xmlns:a16="http://schemas.microsoft.com/office/drawing/2014/main" id="{E0F9FCC2-DB6E-A43D-4D10-24430B923627}"/>
              </a:ext>
            </a:extLst>
          </p:cNvPr>
          <p:cNvGrpSpPr/>
          <p:nvPr/>
        </p:nvGrpSpPr>
        <p:grpSpPr>
          <a:xfrm>
            <a:off x="-838200" y="8907257"/>
            <a:ext cx="19964400" cy="1475835"/>
            <a:chOff x="0" y="0"/>
            <a:chExt cx="2724150" cy="2199066"/>
          </a:xfrm>
        </p:grpSpPr>
        <p:sp>
          <p:nvSpPr>
            <p:cNvPr id="3" name="Freeform 3">
              <a:extLst>
                <a:ext uri="{FF2B5EF4-FFF2-40B4-BE49-F238E27FC236}">
                  <a16:creationId xmlns:a16="http://schemas.microsoft.com/office/drawing/2014/main" id="{E1CB7463-060D-A757-93D0-E07CC1350631}"/>
                </a:ext>
              </a:extLst>
            </p:cNvPr>
            <p:cNvSpPr/>
            <p:nvPr/>
          </p:nvSpPr>
          <p:spPr>
            <a:xfrm>
              <a:off x="10160" y="16510"/>
              <a:ext cx="2701290" cy="2171126"/>
            </a:xfrm>
            <a:custGeom>
              <a:avLst/>
              <a:gdLst/>
              <a:ahLst/>
              <a:cxnLst/>
              <a:rect l="l" t="t" r="r" b="b"/>
              <a:pathLst>
                <a:path w="2701290" h="2171126">
                  <a:moveTo>
                    <a:pt x="2701290" y="2171126"/>
                  </a:moveTo>
                  <a:lnTo>
                    <a:pt x="0" y="2163506"/>
                  </a:lnTo>
                  <a:lnTo>
                    <a:pt x="0" y="766230"/>
                  </a:lnTo>
                  <a:lnTo>
                    <a:pt x="17780" y="19050"/>
                  </a:lnTo>
                  <a:lnTo>
                    <a:pt x="1344894" y="0"/>
                  </a:lnTo>
                  <a:lnTo>
                    <a:pt x="2682240" y="5080"/>
                  </a:lnTo>
                  <a:close/>
                </a:path>
              </a:pathLst>
            </a:custGeom>
            <a:solidFill>
              <a:srgbClr val="11799F"/>
            </a:solidFill>
          </p:spPr>
          <p:txBody>
            <a:bodyPr/>
            <a:lstStyle/>
            <a:p>
              <a:endParaRPr lang="en-GB"/>
            </a:p>
          </p:txBody>
        </p:sp>
        <p:sp>
          <p:nvSpPr>
            <p:cNvPr id="4" name="Freeform 4">
              <a:extLst>
                <a:ext uri="{FF2B5EF4-FFF2-40B4-BE49-F238E27FC236}">
                  <a16:creationId xmlns:a16="http://schemas.microsoft.com/office/drawing/2014/main" id="{978516CA-09DD-CE4B-5947-84DD9CE1F1B8}"/>
                </a:ext>
              </a:extLst>
            </p:cNvPr>
            <p:cNvSpPr/>
            <p:nvPr/>
          </p:nvSpPr>
          <p:spPr>
            <a:xfrm>
              <a:off x="-215" y="0"/>
              <a:ext cx="2725635" cy="2197090"/>
            </a:xfrm>
            <a:custGeom>
              <a:avLst/>
              <a:gdLst/>
              <a:ahLst/>
              <a:cxnLst/>
              <a:rect l="l" t="t" r="r" b="b"/>
              <a:pathLst>
                <a:path w="2725635" h="2197090">
                  <a:moveTo>
                    <a:pt x="2692615" y="21590"/>
                  </a:moveTo>
                  <a:cubicBezTo>
                    <a:pt x="2693885" y="34290"/>
                    <a:pt x="2693885" y="44450"/>
                    <a:pt x="2695155" y="54610"/>
                  </a:cubicBezTo>
                  <a:cubicBezTo>
                    <a:pt x="2697695" y="96398"/>
                    <a:pt x="2698965" y="142817"/>
                    <a:pt x="2701505" y="187578"/>
                  </a:cubicBezTo>
                  <a:cubicBezTo>
                    <a:pt x="2701505" y="252234"/>
                    <a:pt x="2714205" y="1527107"/>
                    <a:pt x="2720555" y="1591762"/>
                  </a:cubicBezTo>
                  <a:cubicBezTo>
                    <a:pt x="2726905" y="1689574"/>
                    <a:pt x="2723095" y="1789044"/>
                    <a:pt x="2723095" y="1886856"/>
                  </a:cubicBezTo>
                  <a:cubicBezTo>
                    <a:pt x="2723095" y="1973063"/>
                    <a:pt x="2724365" y="2052639"/>
                    <a:pt x="2725635" y="2136836"/>
                  </a:cubicBezTo>
                  <a:cubicBezTo>
                    <a:pt x="2725635" y="2158426"/>
                    <a:pt x="2725635" y="2172396"/>
                    <a:pt x="2725635" y="2196526"/>
                  </a:cubicBezTo>
                  <a:cubicBezTo>
                    <a:pt x="2702775" y="2196526"/>
                    <a:pt x="2682455" y="2197796"/>
                    <a:pt x="2658840" y="2196526"/>
                  </a:cubicBezTo>
                  <a:cubicBezTo>
                    <a:pt x="2523916" y="2191446"/>
                    <a:pt x="2386916" y="2197796"/>
                    <a:pt x="2251993" y="2192716"/>
                  </a:cubicBezTo>
                  <a:cubicBezTo>
                    <a:pt x="2171038" y="2188906"/>
                    <a:pt x="2092160" y="2191446"/>
                    <a:pt x="2011206" y="2188906"/>
                  </a:cubicBezTo>
                  <a:cubicBezTo>
                    <a:pt x="1973842" y="2187636"/>
                    <a:pt x="1936479" y="2186366"/>
                    <a:pt x="1899115" y="2185096"/>
                  </a:cubicBezTo>
                  <a:cubicBezTo>
                    <a:pt x="1876282" y="2185096"/>
                    <a:pt x="1855524" y="2186366"/>
                    <a:pt x="1832691" y="2186366"/>
                  </a:cubicBezTo>
                  <a:cubicBezTo>
                    <a:pt x="1774570" y="2185096"/>
                    <a:pt x="1614737" y="2186366"/>
                    <a:pt x="1556617" y="2185096"/>
                  </a:cubicBezTo>
                  <a:cubicBezTo>
                    <a:pt x="1515102" y="2183826"/>
                    <a:pt x="684802" y="2192716"/>
                    <a:pt x="643287" y="2191446"/>
                  </a:cubicBezTo>
                  <a:cubicBezTo>
                    <a:pt x="632908" y="2191446"/>
                    <a:pt x="620453" y="2192716"/>
                    <a:pt x="610075" y="2192716"/>
                  </a:cubicBezTo>
                  <a:cubicBezTo>
                    <a:pt x="585166" y="2192716"/>
                    <a:pt x="562332" y="2193986"/>
                    <a:pt x="537423" y="2193986"/>
                  </a:cubicBezTo>
                  <a:cubicBezTo>
                    <a:pt x="475151" y="2193986"/>
                    <a:pt x="414954" y="2192716"/>
                    <a:pt x="352682" y="2191446"/>
                  </a:cubicBezTo>
                  <a:cubicBezTo>
                    <a:pt x="315318" y="2190176"/>
                    <a:pt x="277955" y="2188906"/>
                    <a:pt x="242667" y="2187636"/>
                  </a:cubicBezTo>
                  <a:cubicBezTo>
                    <a:pt x="176243" y="2186366"/>
                    <a:pt x="109819" y="2185096"/>
                    <a:pt x="44665" y="2185096"/>
                  </a:cubicBezTo>
                  <a:cubicBezTo>
                    <a:pt x="34505" y="2185096"/>
                    <a:pt x="25615" y="2185096"/>
                    <a:pt x="15455" y="2183826"/>
                  </a:cubicBezTo>
                  <a:cubicBezTo>
                    <a:pt x="6565" y="2182556"/>
                    <a:pt x="1485" y="2176206"/>
                    <a:pt x="4025" y="2167316"/>
                  </a:cubicBezTo>
                  <a:cubicBezTo>
                    <a:pt x="12915" y="2135531"/>
                    <a:pt x="9105" y="2094085"/>
                    <a:pt x="7835" y="2050982"/>
                  </a:cubicBezTo>
                  <a:cubicBezTo>
                    <a:pt x="6565" y="1963117"/>
                    <a:pt x="2755" y="1876909"/>
                    <a:pt x="4025" y="1789044"/>
                  </a:cubicBezTo>
                  <a:cubicBezTo>
                    <a:pt x="1485" y="1679627"/>
                    <a:pt x="-3595" y="325178"/>
                    <a:pt x="4025" y="214104"/>
                  </a:cubicBezTo>
                  <a:cubicBezTo>
                    <a:pt x="5295" y="192552"/>
                    <a:pt x="4025" y="169342"/>
                    <a:pt x="5295" y="147790"/>
                  </a:cubicBezTo>
                  <a:cubicBezTo>
                    <a:pt x="6565" y="112976"/>
                    <a:pt x="9105" y="74846"/>
                    <a:pt x="10375" y="44450"/>
                  </a:cubicBezTo>
                  <a:cubicBezTo>
                    <a:pt x="10375" y="41910"/>
                    <a:pt x="11645" y="39370"/>
                    <a:pt x="12915" y="38100"/>
                  </a:cubicBezTo>
                  <a:cubicBezTo>
                    <a:pt x="34505" y="35560"/>
                    <a:pt x="57925" y="30480"/>
                    <a:pt x="91137" y="29210"/>
                  </a:cubicBezTo>
                  <a:cubicBezTo>
                    <a:pt x="147182" y="25400"/>
                    <a:pt x="203228" y="22860"/>
                    <a:pt x="261349" y="20320"/>
                  </a:cubicBezTo>
                  <a:cubicBezTo>
                    <a:pt x="300788" y="17780"/>
                    <a:pt x="340227" y="16510"/>
                    <a:pt x="377591" y="13970"/>
                  </a:cubicBezTo>
                  <a:cubicBezTo>
                    <a:pt x="414954" y="11430"/>
                    <a:pt x="454393" y="8890"/>
                    <a:pt x="491757" y="8890"/>
                  </a:cubicBezTo>
                  <a:cubicBezTo>
                    <a:pt x="533272" y="7620"/>
                    <a:pt x="574787" y="10160"/>
                    <a:pt x="616302" y="8890"/>
                  </a:cubicBezTo>
                  <a:cubicBezTo>
                    <a:pt x="668196" y="8890"/>
                    <a:pt x="1608510" y="6350"/>
                    <a:pt x="1660404" y="5080"/>
                  </a:cubicBezTo>
                  <a:cubicBezTo>
                    <a:pt x="1710222" y="3810"/>
                    <a:pt x="1760040" y="2540"/>
                    <a:pt x="1811934" y="2540"/>
                  </a:cubicBezTo>
                  <a:cubicBezTo>
                    <a:pt x="1897040" y="1270"/>
                    <a:pt x="1980070" y="0"/>
                    <a:pt x="2065175" y="0"/>
                  </a:cubicBezTo>
                  <a:cubicBezTo>
                    <a:pt x="2100463" y="0"/>
                    <a:pt x="2137826" y="2540"/>
                    <a:pt x="2173114" y="2540"/>
                  </a:cubicBezTo>
                  <a:cubicBezTo>
                    <a:pt x="2270674" y="3810"/>
                    <a:pt x="2370310" y="5080"/>
                    <a:pt x="2467871" y="7620"/>
                  </a:cubicBezTo>
                  <a:cubicBezTo>
                    <a:pt x="2519764" y="8890"/>
                    <a:pt x="2571658" y="12700"/>
                    <a:pt x="2623552" y="16510"/>
                  </a:cubicBezTo>
                  <a:cubicBezTo>
                    <a:pt x="2636006" y="16510"/>
                    <a:pt x="2648461" y="16510"/>
                    <a:pt x="2658840" y="16510"/>
                  </a:cubicBezTo>
                  <a:cubicBezTo>
                    <a:pt x="2673565" y="17780"/>
                    <a:pt x="2682455" y="20320"/>
                    <a:pt x="2692615" y="21590"/>
                  </a:cubicBezTo>
                  <a:close/>
                  <a:moveTo>
                    <a:pt x="2702775" y="2180016"/>
                  </a:moveTo>
                  <a:cubicBezTo>
                    <a:pt x="2704045" y="2163506"/>
                    <a:pt x="2705315" y="2150806"/>
                    <a:pt x="2705315" y="2138106"/>
                  </a:cubicBezTo>
                  <a:cubicBezTo>
                    <a:pt x="2704045" y="2044350"/>
                    <a:pt x="2702775" y="1956485"/>
                    <a:pt x="2702775" y="1861989"/>
                  </a:cubicBezTo>
                  <a:cubicBezTo>
                    <a:pt x="2702775" y="1818885"/>
                    <a:pt x="2705315" y="1775782"/>
                    <a:pt x="2704045" y="1732678"/>
                  </a:cubicBezTo>
                  <a:cubicBezTo>
                    <a:pt x="2704045" y="1692890"/>
                    <a:pt x="2702775" y="1651444"/>
                    <a:pt x="2701505" y="1611656"/>
                  </a:cubicBezTo>
                  <a:cubicBezTo>
                    <a:pt x="2696425" y="1550316"/>
                    <a:pt x="2684995" y="280417"/>
                    <a:pt x="2684995" y="219077"/>
                  </a:cubicBezTo>
                  <a:cubicBezTo>
                    <a:pt x="2682455" y="167684"/>
                    <a:pt x="2679915" y="114634"/>
                    <a:pt x="2677375" y="63500"/>
                  </a:cubicBezTo>
                  <a:cubicBezTo>
                    <a:pt x="2676105" y="44450"/>
                    <a:pt x="2674835" y="43180"/>
                    <a:pt x="2652612" y="41910"/>
                  </a:cubicBezTo>
                  <a:cubicBezTo>
                    <a:pt x="2646385" y="41910"/>
                    <a:pt x="2642234" y="41910"/>
                    <a:pt x="2636006" y="40640"/>
                  </a:cubicBezTo>
                  <a:cubicBezTo>
                    <a:pt x="2584113" y="36830"/>
                    <a:pt x="2530143" y="31750"/>
                    <a:pt x="2478249" y="30480"/>
                  </a:cubicBezTo>
                  <a:cubicBezTo>
                    <a:pt x="2351629" y="26670"/>
                    <a:pt x="2222932" y="25400"/>
                    <a:pt x="2096311" y="22860"/>
                  </a:cubicBezTo>
                  <a:cubicBezTo>
                    <a:pt x="2077630" y="22860"/>
                    <a:pt x="2056872" y="22860"/>
                    <a:pt x="2038191" y="22860"/>
                  </a:cubicBezTo>
                  <a:cubicBezTo>
                    <a:pt x="2007054" y="22860"/>
                    <a:pt x="1975918" y="22860"/>
                    <a:pt x="1946857" y="22860"/>
                  </a:cubicBezTo>
                  <a:cubicBezTo>
                    <a:pt x="1880434" y="22860"/>
                    <a:pt x="1814010" y="22860"/>
                    <a:pt x="1749661" y="24130"/>
                  </a:cubicBezTo>
                  <a:cubicBezTo>
                    <a:pt x="1693616" y="25400"/>
                    <a:pt x="749150" y="29210"/>
                    <a:pt x="693105" y="29210"/>
                  </a:cubicBezTo>
                  <a:cubicBezTo>
                    <a:pt x="601772" y="29210"/>
                    <a:pt x="510439" y="26670"/>
                    <a:pt x="419106" y="33020"/>
                  </a:cubicBezTo>
                  <a:cubicBezTo>
                    <a:pt x="371363" y="36830"/>
                    <a:pt x="325697" y="36830"/>
                    <a:pt x="280030" y="38100"/>
                  </a:cubicBezTo>
                  <a:cubicBezTo>
                    <a:pt x="201152" y="41910"/>
                    <a:pt x="122273" y="45720"/>
                    <a:pt x="45935" y="50800"/>
                  </a:cubicBezTo>
                  <a:cubicBezTo>
                    <a:pt x="33235" y="50800"/>
                    <a:pt x="30695" y="53340"/>
                    <a:pt x="29425" y="69872"/>
                  </a:cubicBezTo>
                  <a:cubicBezTo>
                    <a:pt x="28155" y="99713"/>
                    <a:pt x="28155" y="129554"/>
                    <a:pt x="26885" y="159395"/>
                  </a:cubicBezTo>
                  <a:cubicBezTo>
                    <a:pt x="25615" y="209130"/>
                    <a:pt x="23075" y="257207"/>
                    <a:pt x="21805" y="306942"/>
                  </a:cubicBezTo>
                  <a:cubicBezTo>
                    <a:pt x="16725" y="359993"/>
                    <a:pt x="23075" y="1656418"/>
                    <a:pt x="25615" y="1709468"/>
                  </a:cubicBezTo>
                  <a:cubicBezTo>
                    <a:pt x="25615" y="1765834"/>
                    <a:pt x="25615" y="1823859"/>
                    <a:pt x="26885" y="1880225"/>
                  </a:cubicBezTo>
                  <a:cubicBezTo>
                    <a:pt x="26885" y="1921671"/>
                    <a:pt x="29425" y="1963117"/>
                    <a:pt x="29425" y="2004562"/>
                  </a:cubicBezTo>
                  <a:cubicBezTo>
                    <a:pt x="29425" y="2049324"/>
                    <a:pt x="29425" y="2094085"/>
                    <a:pt x="28155" y="2138106"/>
                  </a:cubicBezTo>
                  <a:cubicBezTo>
                    <a:pt x="28155" y="2141916"/>
                    <a:pt x="28155" y="2144456"/>
                    <a:pt x="28155" y="2148266"/>
                  </a:cubicBezTo>
                  <a:cubicBezTo>
                    <a:pt x="28155" y="2158426"/>
                    <a:pt x="31965" y="2162236"/>
                    <a:pt x="40855" y="2162236"/>
                  </a:cubicBezTo>
                  <a:cubicBezTo>
                    <a:pt x="62077" y="2162236"/>
                    <a:pt x="91137" y="2163506"/>
                    <a:pt x="118122" y="2163506"/>
                  </a:cubicBezTo>
                  <a:cubicBezTo>
                    <a:pt x="157561" y="2163506"/>
                    <a:pt x="199076" y="2160966"/>
                    <a:pt x="238515" y="2163506"/>
                  </a:cubicBezTo>
                  <a:cubicBezTo>
                    <a:pt x="302864" y="2167316"/>
                    <a:pt x="367212" y="2169856"/>
                    <a:pt x="431560" y="2168586"/>
                  </a:cubicBezTo>
                  <a:cubicBezTo>
                    <a:pt x="473075" y="2167316"/>
                    <a:pt x="512514" y="2169856"/>
                    <a:pt x="554029" y="2169856"/>
                  </a:cubicBezTo>
                  <a:cubicBezTo>
                    <a:pt x="614226" y="2169856"/>
                    <a:pt x="674423" y="2168586"/>
                    <a:pt x="734620" y="2169856"/>
                  </a:cubicBezTo>
                  <a:cubicBezTo>
                    <a:pt x="823877" y="2171126"/>
                    <a:pt x="1803631" y="2160966"/>
                    <a:pt x="1894964" y="2163506"/>
                  </a:cubicBezTo>
                  <a:cubicBezTo>
                    <a:pt x="1934403" y="2164776"/>
                    <a:pt x="1973842" y="2166046"/>
                    <a:pt x="2011206" y="2166046"/>
                  </a:cubicBezTo>
                  <a:cubicBezTo>
                    <a:pt x="2079706" y="2168586"/>
                    <a:pt x="2146129" y="2164776"/>
                    <a:pt x="2214629" y="2168586"/>
                  </a:cubicBezTo>
                  <a:cubicBezTo>
                    <a:pt x="2270674" y="2171126"/>
                    <a:pt x="2326720" y="2171126"/>
                    <a:pt x="2382765" y="2173666"/>
                  </a:cubicBezTo>
                  <a:cubicBezTo>
                    <a:pt x="2465795" y="2177476"/>
                    <a:pt x="2548825" y="2180016"/>
                    <a:pt x="2631855" y="2181286"/>
                  </a:cubicBezTo>
                  <a:cubicBezTo>
                    <a:pt x="2662991" y="2181286"/>
                    <a:pt x="2682455" y="2180016"/>
                    <a:pt x="2702775" y="2180016"/>
                  </a:cubicBezTo>
                  <a:close/>
                </a:path>
              </a:pathLst>
            </a:custGeom>
            <a:solidFill>
              <a:srgbClr val="11799F"/>
            </a:solidFill>
          </p:spPr>
          <p:txBody>
            <a:bodyPr/>
            <a:lstStyle/>
            <a:p>
              <a:endParaRPr lang="en-GB"/>
            </a:p>
          </p:txBody>
        </p:sp>
      </p:grpSp>
      <p:pic>
        <p:nvPicPr>
          <p:cNvPr id="10" name="Google Shape;89;g3f4b85590c9_0_0" descr="UWTSD logo | Discover Dylan Thomas">
            <a:extLst>
              <a:ext uri="{FF2B5EF4-FFF2-40B4-BE49-F238E27FC236}">
                <a16:creationId xmlns:a16="http://schemas.microsoft.com/office/drawing/2014/main" id="{81089289-F4E0-0814-92BE-B5663071F035}"/>
              </a:ext>
            </a:extLst>
          </p:cNvPr>
          <p:cNvPicPr preferRelativeResize="0"/>
          <p:nvPr/>
        </p:nvPicPr>
        <p:blipFill rotWithShape="1">
          <a:blip r:embed="rId6">
            <a:alphaModFix/>
          </a:blip>
          <a:srcRect/>
          <a:stretch/>
        </p:blipFill>
        <p:spPr>
          <a:xfrm>
            <a:off x="12010666" y="8888905"/>
            <a:ext cx="5822025" cy="1308825"/>
          </a:xfrm>
          <a:prstGeom prst="rect">
            <a:avLst/>
          </a:prstGeom>
          <a:noFill/>
          <a:ln>
            <a:noFill/>
          </a:ln>
        </p:spPr>
      </p:pic>
    </p:spTree>
    <p:extLst>
      <p:ext uri="{BB962C8B-B14F-4D97-AF65-F5344CB8AC3E}">
        <p14:creationId xmlns:p14="http://schemas.microsoft.com/office/powerpoint/2010/main" val="1561747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54CBB-FD06-61DD-BDB5-2F02EA131F43}"/>
            </a:ext>
          </a:extLst>
        </p:cNvPr>
        <p:cNvGrpSpPr/>
        <p:nvPr/>
      </p:nvGrpSpPr>
      <p:grpSpPr>
        <a:xfrm>
          <a:off x="0" y="0"/>
          <a:ext cx="0" cy="0"/>
          <a:chOff x="0" y="0"/>
          <a:chExt cx="0" cy="0"/>
        </a:xfrm>
      </p:grpSpPr>
      <p:sp>
        <p:nvSpPr>
          <p:cNvPr id="8" name="Freeform 8">
            <a:extLst>
              <a:ext uri="{FF2B5EF4-FFF2-40B4-BE49-F238E27FC236}">
                <a16:creationId xmlns:a16="http://schemas.microsoft.com/office/drawing/2014/main" id="{80F2096A-79FD-5645-ADA7-5E74BB4F0CC4}"/>
              </a:ext>
            </a:extLst>
          </p:cNvPr>
          <p:cNvSpPr/>
          <p:nvPr/>
        </p:nvSpPr>
        <p:spPr>
          <a:xfrm>
            <a:off x="16144431" y="-1391140"/>
            <a:ext cx="5430215" cy="4839679"/>
          </a:xfrm>
          <a:custGeom>
            <a:avLst/>
            <a:gdLst/>
            <a:ahLst/>
            <a:cxnLst/>
            <a:rect l="l" t="t" r="r" b="b"/>
            <a:pathLst>
              <a:path w="5430215" h="4839679">
                <a:moveTo>
                  <a:pt x="0" y="0"/>
                </a:moveTo>
                <a:lnTo>
                  <a:pt x="5430215" y="0"/>
                </a:lnTo>
                <a:lnTo>
                  <a:pt x="5430215" y="4839680"/>
                </a:lnTo>
                <a:lnTo>
                  <a:pt x="0" y="4839680"/>
                </a:lnTo>
                <a:lnTo>
                  <a:pt x="0" y="0"/>
                </a:lnTo>
                <a:close/>
              </a:path>
            </a:pathLst>
          </a:custGeom>
          <a:blipFill>
            <a:blip r:embed="rId3"/>
            <a:stretch>
              <a:fillRect/>
            </a:stretch>
          </a:blipFill>
        </p:spPr>
        <p:txBody>
          <a:bodyPr/>
          <a:lstStyle/>
          <a:p>
            <a:endParaRPr lang="en-GB"/>
          </a:p>
        </p:txBody>
      </p:sp>
      <p:sp>
        <p:nvSpPr>
          <p:cNvPr id="9" name="Freeform 9">
            <a:extLst>
              <a:ext uri="{FF2B5EF4-FFF2-40B4-BE49-F238E27FC236}">
                <a16:creationId xmlns:a16="http://schemas.microsoft.com/office/drawing/2014/main" id="{C97EE5A3-69B0-ACE7-C7EB-CBF023EA70A2}"/>
              </a:ext>
            </a:extLst>
          </p:cNvPr>
          <p:cNvSpPr/>
          <p:nvPr/>
        </p:nvSpPr>
        <p:spPr>
          <a:xfrm>
            <a:off x="-3846516" y="-313026"/>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4"/>
            <a:stretch>
              <a:fillRect/>
            </a:stretch>
          </a:blipFill>
        </p:spPr>
        <p:txBody>
          <a:bodyPr/>
          <a:lstStyle/>
          <a:p>
            <a:endParaRPr lang="en-GB"/>
          </a:p>
        </p:txBody>
      </p:sp>
      <p:sp>
        <p:nvSpPr>
          <p:cNvPr id="11" name="Freeform 11">
            <a:extLst>
              <a:ext uri="{FF2B5EF4-FFF2-40B4-BE49-F238E27FC236}">
                <a16:creationId xmlns:a16="http://schemas.microsoft.com/office/drawing/2014/main" id="{34EA2FEE-92CA-B1E2-6C1A-69739CC457CD}"/>
              </a:ext>
            </a:extLst>
          </p:cNvPr>
          <p:cNvSpPr/>
          <p:nvPr/>
        </p:nvSpPr>
        <p:spPr>
          <a:xfrm>
            <a:off x="-1256586" y="9226325"/>
            <a:ext cx="2494122" cy="1998416"/>
          </a:xfrm>
          <a:custGeom>
            <a:avLst/>
            <a:gdLst/>
            <a:ahLst/>
            <a:cxnLst/>
            <a:rect l="l" t="t" r="r" b="b"/>
            <a:pathLst>
              <a:path w="2494122" h="1998416">
                <a:moveTo>
                  <a:pt x="0" y="0"/>
                </a:moveTo>
                <a:lnTo>
                  <a:pt x="2494122" y="0"/>
                </a:lnTo>
                <a:lnTo>
                  <a:pt x="2494122" y="1998415"/>
                </a:lnTo>
                <a:lnTo>
                  <a:pt x="0" y="1998415"/>
                </a:lnTo>
                <a:lnTo>
                  <a:pt x="0" y="0"/>
                </a:lnTo>
                <a:close/>
              </a:path>
            </a:pathLst>
          </a:custGeom>
          <a:blipFill>
            <a:blip r:embed="rId5"/>
            <a:stretch>
              <a:fillRect/>
            </a:stretch>
          </a:blipFill>
        </p:spPr>
        <p:txBody>
          <a:bodyPr/>
          <a:lstStyle/>
          <a:p>
            <a:endParaRPr lang="en-GB"/>
          </a:p>
        </p:txBody>
      </p:sp>
      <p:sp>
        <p:nvSpPr>
          <p:cNvPr id="12" name="Freeform 12">
            <a:extLst>
              <a:ext uri="{FF2B5EF4-FFF2-40B4-BE49-F238E27FC236}">
                <a16:creationId xmlns:a16="http://schemas.microsoft.com/office/drawing/2014/main" id="{E2D88924-7C92-1AD3-4913-400D83404276}"/>
              </a:ext>
            </a:extLst>
          </p:cNvPr>
          <p:cNvSpPr/>
          <p:nvPr/>
        </p:nvSpPr>
        <p:spPr>
          <a:xfrm>
            <a:off x="-873733" y="9813659"/>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4"/>
            <a:stretch>
              <a:fillRect/>
            </a:stretch>
          </a:blipFill>
        </p:spPr>
        <p:txBody>
          <a:bodyPr/>
          <a:lstStyle/>
          <a:p>
            <a:endParaRPr lang="en-GB"/>
          </a:p>
        </p:txBody>
      </p:sp>
      <p:sp>
        <p:nvSpPr>
          <p:cNvPr id="18" name="TextBox 18">
            <a:extLst>
              <a:ext uri="{FF2B5EF4-FFF2-40B4-BE49-F238E27FC236}">
                <a16:creationId xmlns:a16="http://schemas.microsoft.com/office/drawing/2014/main" id="{300C2F50-95D0-B767-60D9-66C12CB80A67}"/>
              </a:ext>
            </a:extLst>
          </p:cNvPr>
          <p:cNvSpPr txBox="1"/>
          <p:nvPr/>
        </p:nvSpPr>
        <p:spPr>
          <a:xfrm>
            <a:off x="1143000" y="1790700"/>
            <a:ext cx="10511688" cy="980012"/>
          </a:xfrm>
          <a:prstGeom prst="rect">
            <a:avLst/>
          </a:prstGeom>
        </p:spPr>
        <p:txBody>
          <a:bodyPr lIns="0" tIns="0" rIns="0" bIns="0" rtlCol="0" anchor="t">
            <a:spAutoFit/>
          </a:bodyPr>
          <a:lstStyle/>
          <a:p>
            <a:pPr algn="l">
              <a:lnSpc>
                <a:spcPts val="7628"/>
              </a:lnSpc>
            </a:pPr>
            <a:r>
              <a:rPr lang="en-US" sz="6935" b="1" dirty="0">
                <a:solidFill>
                  <a:srgbClr val="0097B2"/>
                </a:solidFill>
                <a:latin typeface="Poppins Bold"/>
                <a:ea typeface="Poppins Bold"/>
                <a:cs typeface="Poppins Bold"/>
                <a:sym typeface="Poppins Bold"/>
              </a:rPr>
              <a:t>Introduction</a:t>
            </a:r>
          </a:p>
        </p:txBody>
      </p:sp>
      <p:sp>
        <p:nvSpPr>
          <p:cNvPr id="20" name="TextBox 20">
            <a:extLst>
              <a:ext uri="{FF2B5EF4-FFF2-40B4-BE49-F238E27FC236}">
                <a16:creationId xmlns:a16="http://schemas.microsoft.com/office/drawing/2014/main" id="{EFC7EC0F-99FC-895A-9609-C77E4A5D1D12}"/>
              </a:ext>
            </a:extLst>
          </p:cNvPr>
          <p:cNvSpPr txBox="1"/>
          <p:nvPr/>
        </p:nvSpPr>
        <p:spPr>
          <a:xfrm>
            <a:off x="1156405" y="3009900"/>
            <a:ext cx="14988025" cy="2215991"/>
          </a:xfrm>
          <a:prstGeom prst="rect">
            <a:avLst/>
          </a:prstGeom>
        </p:spPr>
        <p:txBody>
          <a:bodyPr wrap="square" lIns="0" tIns="0" rIns="0" bIns="0" rtlCol="0" anchor="t">
            <a:spAutoFit/>
          </a:bodyPr>
          <a:lstStyle/>
          <a:p>
            <a:r>
              <a:rPr lang="en-GB" sz="3600" b="1" dirty="0"/>
              <a:t>About Me:</a:t>
            </a:r>
            <a:r>
              <a:rPr lang="en-GB" sz="3600" dirty="0"/>
              <a:t> Background in community care.</a:t>
            </a:r>
          </a:p>
          <a:p>
            <a:endParaRPr lang="en-GB" sz="3600" dirty="0"/>
          </a:p>
          <a:p>
            <a:r>
              <a:rPr lang="en-GB" sz="3600" b="1" dirty="0"/>
              <a:t>Why This Course:</a:t>
            </a:r>
            <a:r>
              <a:rPr lang="en-GB" sz="3600" dirty="0"/>
              <a:t> </a:t>
            </a:r>
            <a:r>
              <a:rPr lang="en-GB" sz="3200" dirty="0"/>
              <a:t>I chose this Certificate in Health and Social Care to deepen my understanding of person-</a:t>
            </a:r>
            <a:r>
              <a:rPr lang="en-GB" sz="3200" dirty="0" err="1"/>
              <a:t>centered</a:t>
            </a:r>
            <a:r>
              <a:rPr lang="en-GB" sz="3200" dirty="0"/>
              <a:t> support and professional best practices.</a:t>
            </a:r>
          </a:p>
        </p:txBody>
      </p:sp>
      <p:sp>
        <p:nvSpPr>
          <p:cNvPr id="2" name="TextBox 20">
            <a:extLst>
              <a:ext uri="{FF2B5EF4-FFF2-40B4-BE49-F238E27FC236}">
                <a16:creationId xmlns:a16="http://schemas.microsoft.com/office/drawing/2014/main" id="{D177E028-ADB8-8F4A-9840-5F52C26C549C}"/>
              </a:ext>
            </a:extLst>
          </p:cNvPr>
          <p:cNvSpPr txBox="1"/>
          <p:nvPr/>
        </p:nvSpPr>
        <p:spPr>
          <a:xfrm>
            <a:off x="1166375" y="5448300"/>
            <a:ext cx="14988025" cy="3016210"/>
          </a:xfrm>
          <a:prstGeom prst="rect">
            <a:avLst/>
          </a:prstGeom>
        </p:spPr>
        <p:txBody>
          <a:bodyPr wrap="square" lIns="0" tIns="0" rIns="0" bIns="0" rtlCol="0" anchor="t">
            <a:spAutoFit/>
          </a:bodyPr>
          <a:lstStyle/>
          <a:p>
            <a:r>
              <a:rPr lang="en-GB" sz="3600" b="1" dirty="0"/>
              <a:t>Objectives:</a:t>
            </a:r>
            <a:endParaRPr lang="en-GB" sz="3600" dirty="0"/>
          </a:p>
          <a:p>
            <a:pPr marL="1162050" indent="-571500">
              <a:buFont typeface="Wingdings" panose="05000000000000000000" pitchFamily="2" charset="2"/>
              <a:buChar char="Ø"/>
            </a:pPr>
            <a:r>
              <a:rPr lang="en-GB" sz="3200" b="1" dirty="0"/>
              <a:t>Deconstruct</a:t>
            </a:r>
            <a:r>
              <a:rPr lang="en-GB" sz="3200" dirty="0"/>
              <a:t> the core elements of effective nonverbal communication.</a:t>
            </a:r>
          </a:p>
          <a:p>
            <a:pPr marL="1162050" indent="-571500">
              <a:buFont typeface="Wingdings" panose="05000000000000000000" pitchFamily="2" charset="2"/>
              <a:buChar char="Ø"/>
            </a:pPr>
            <a:r>
              <a:rPr lang="en-GB" sz="3200" b="1" dirty="0"/>
              <a:t>Evaluate</a:t>
            </a:r>
            <a:r>
              <a:rPr lang="en-GB" sz="3200" dirty="0"/>
              <a:t> the impact of these skills on patient safety and professional practice.</a:t>
            </a:r>
          </a:p>
          <a:p>
            <a:pPr marL="1162050" indent="-571500">
              <a:buFont typeface="Wingdings" panose="05000000000000000000" pitchFamily="2" charset="2"/>
              <a:buChar char="Ø"/>
            </a:pPr>
            <a:r>
              <a:rPr lang="en-GB" sz="3200" b="1" dirty="0"/>
              <a:t>Contextualize</a:t>
            </a:r>
            <a:r>
              <a:rPr lang="en-GB" sz="3200" dirty="0"/>
              <a:t> the SURETY model within a real-world care scenario.</a:t>
            </a:r>
          </a:p>
          <a:p>
            <a:pPr marL="1162050" indent="-571500">
              <a:buFont typeface="Wingdings" panose="05000000000000000000" pitchFamily="2" charset="2"/>
              <a:buChar char="Ø"/>
            </a:pPr>
            <a:r>
              <a:rPr lang="en-GB" sz="3200" b="1" dirty="0"/>
              <a:t>Synthesize</a:t>
            </a:r>
            <a:r>
              <a:rPr lang="en-GB" sz="3200" dirty="0"/>
              <a:t> these insights to inform future career readiness and continuous professional development.</a:t>
            </a:r>
          </a:p>
        </p:txBody>
      </p:sp>
      <p:grpSp>
        <p:nvGrpSpPr>
          <p:cNvPr id="3" name="Group 2">
            <a:extLst>
              <a:ext uri="{FF2B5EF4-FFF2-40B4-BE49-F238E27FC236}">
                <a16:creationId xmlns:a16="http://schemas.microsoft.com/office/drawing/2014/main" id="{6B2A8B3D-1F23-FF1C-1922-28923E92CC77}"/>
              </a:ext>
            </a:extLst>
          </p:cNvPr>
          <p:cNvGrpSpPr/>
          <p:nvPr/>
        </p:nvGrpSpPr>
        <p:grpSpPr>
          <a:xfrm>
            <a:off x="-838200" y="8907257"/>
            <a:ext cx="19964400" cy="1475835"/>
            <a:chOff x="0" y="0"/>
            <a:chExt cx="2724150" cy="2199066"/>
          </a:xfrm>
        </p:grpSpPr>
        <p:sp>
          <p:nvSpPr>
            <p:cNvPr id="4" name="Freeform 3">
              <a:extLst>
                <a:ext uri="{FF2B5EF4-FFF2-40B4-BE49-F238E27FC236}">
                  <a16:creationId xmlns:a16="http://schemas.microsoft.com/office/drawing/2014/main" id="{6A719C28-A508-2204-5050-09AF8A749DE7}"/>
                </a:ext>
              </a:extLst>
            </p:cNvPr>
            <p:cNvSpPr/>
            <p:nvPr/>
          </p:nvSpPr>
          <p:spPr>
            <a:xfrm>
              <a:off x="10160" y="16510"/>
              <a:ext cx="2701290" cy="2171126"/>
            </a:xfrm>
            <a:custGeom>
              <a:avLst/>
              <a:gdLst/>
              <a:ahLst/>
              <a:cxnLst/>
              <a:rect l="l" t="t" r="r" b="b"/>
              <a:pathLst>
                <a:path w="2701290" h="2171126">
                  <a:moveTo>
                    <a:pt x="2701290" y="2171126"/>
                  </a:moveTo>
                  <a:lnTo>
                    <a:pt x="0" y="2163506"/>
                  </a:lnTo>
                  <a:lnTo>
                    <a:pt x="0" y="766230"/>
                  </a:lnTo>
                  <a:lnTo>
                    <a:pt x="17780" y="19050"/>
                  </a:lnTo>
                  <a:lnTo>
                    <a:pt x="1344894" y="0"/>
                  </a:lnTo>
                  <a:lnTo>
                    <a:pt x="2682240" y="5080"/>
                  </a:lnTo>
                  <a:close/>
                </a:path>
              </a:pathLst>
            </a:custGeom>
            <a:solidFill>
              <a:srgbClr val="11799F"/>
            </a:solidFill>
          </p:spPr>
          <p:txBody>
            <a:bodyPr/>
            <a:lstStyle/>
            <a:p>
              <a:endParaRPr lang="en-GB"/>
            </a:p>
          </p:txBody>
        </p:sp>
        <p:sp>
          <p:nvSpPr>
            <p:cNvPr id="5" name="Freeform 4">
              <a:extLst>
                <a:ext uri="{FF2B5EF4-FFF2-40B4-BE49-F238E27FC236}">
                  <a16:creationId xmlns:a16="http://schemas.microsoft.com/office/drawing/2014/main" id="{8E6AD817-5AC4-8BF9-DDDB-C9A317B6E16F}"/>
                </a:ext>
              </a:extLst>
            </p:cNvPr>
            <p:cNvSpPr/>
            <p:nvPr/>
          </p:nvSpPr>
          <p:spPr>
            <a:xfrm>
              <a:off x="-215" y="0"/>
              <a:ext cx="2725635" cy="2197090"/>
            </a:xfrm>
            <a:custGeom>
              <a:avLst/>
              <a:gdLst/>
              <a:ahLst/>
              <a:cxnLst/>
              <a:rect l="l" t="t" r="r" b="b"/>
              <a:pathLst>
                <a:path w="2725635" h="2197090">
                  <a:moveTo>
                    <a:pt x="2692615" y="21590"/>
                  </a:moveTo>
                  <a:cubicBezTo>
                    <a:pt x="2693885" y="34290"/>
                    <a:pt x="2693885" y="44450"/>
                    <a:pt x="2695155" y="54610"/>
                  </a:cubicBezTo>
                  <a:cubicBezTo>
                    <a:pt x="2697695" y="96398"/>
                    <a:pt x="2698965" y="142817"/>
                    <a:pt x="2701505" y="187578"/>
                  </a:cubicBezTo>
                  <a:cubicBezTo>
                    <a:pt x="2701505" y="252234"/>
                    <a:pt x="2714205" y="1527107"/>
                    <a:pt x="2720555" y="1591762"/>
                  </a:cubicBezTo>
                  <a:cubicBezTo>
                    <a:pt x="2726905" y="1689574"/>
                    <a:pt x="2723095" y="1789044"/>
                    <a:pt x="2723095" y="1886856"/>
                  </a:cubicBezTo>
                  <a:cubicBezTo>
                    <a:pt x="2723095" y="1973063"/>
                    <a:pt x="2724365" y="2052639"/>
                    <a:pt x="2725635" y="2136836"/>
                  </a:cubicBezTo>
                  <a:cubicBezTo>
                    <a:pt x="2725635" y="2158426"/>
                    <a:pt x="2725635" y="2172396"/>
                    <a:pt x="2725635" y="2196526"/>
                  </a:cubicBezTo>
                  <a:cubicBezTo>
                    <a:pt x="2702775" y="2196526"/>
                    <a:pt x="2682455" y="2197796"/>
                    <a:pt x="2658840" y="2196526"/>
                  </a:cubicBezTo>
                  <a:cubicBezTo>
                    <a:pt x="2523916" y="2191446"/>
                    <a:pt x="2386916" y="2197796"/>
                    <a:pt x="2251993" y="2192716"/>
                  </a:cubicBezTo>
                  <a:cubicBezTo>
                    <a:pt x="2171038" y="2188906"/>
                    <a:pt x="2092160" y="2191446"/>
                    <a:pt x="2011206" y="2188906"/>
                  </a:cubicBezTo>
                  <a:cubicBezTo>
                    <a:pt x="1973842" y="2187636"/>
                    <a:pt x="1936479" y="2186366"/>
                    <a:pt x="1899115" y="2185096"/>
                  </a:cubicBezTo>
                  <a:cubicBezTo>
                    <a:pt x="1876282" y="2185096"/>
                    <a:pt x="1855524" y="2186366"/>
                    <a:pt x="1832691" y="2186366"/>
                  </a:cubicBezTo>
                  <a:cubicBezTo>
                    <a:pt x="1774570" y="2185096"/>
                    <a:pt x="1614737" y="2186366"/>
                    <a:pt x="1556617" y="2185096"/>
                  </a:cubicBezTo>
                  <a:cubicBezTo>
                    <a:pt x="1515102" y="2183826"/>
                    <a:pt x="684802" y="2192716"/>
                    <a:pt x="643287" y="2191446"/>
                  </a:cubicBezTo>
                  <a:cubicBezTo>
                    <a:pt x="632908" y="2191446"/>
                    <a:pt x="620453" y="2192716"/>
                    <a:pt x="610075" y="2192716"/>
                  </a:cubicBezTo>
                  <a:cubicBezTo>
                    <a:pt x="585166" y="2192716"/>
                    <a:pt x="562332" y="2193986"/>
                    <a:pt x="537423" y="2193986"/>
                  </a:cubicBezTo>
                  <a:cubicBezTo>
                    <a:pt x="475151" y="2193986"/>
                    <a:pt x="414954" y="2192716"/>
                    <a:pt x="352682" y="2191446"/>
                  </a:cubicBezTo>
                  <a:cubicBezTo>
                    <a:pt x="315318" y="2190176"/>
                    <a:pt x="277955" y="2188906"/>
                    <a:pt x="242667" y="2187636"/>
                  </a:cubicBezTo>
                  <a:cubicBezTo>
                    <a:pt x="176243" y="2186366"/>
                    <a:pt x="109819" y="2185096"/>
                    <a:pt x="44665" y="2185096"/>
                  </a:cubicBezTo>
                  <a:cubicBezTo>
                    <a:pt x="34505" y="2185096"/>
                    <a:pt x="25615" y="2185096"/>
                    <a:pt x="15455" y="2183826"/>
                  </a:cubicBezTo>
                  <a:cubicBezTo>
                    <a:pt x="6565" y="2182556"/>
                    <a:pt x="1485" y="2176206"/>
                    <a:pt x="4025" y="2167316"/>
                  </a:cubicBezTo>
                  <a:cubicBezTo>
                    <a:pt x="12915" y="2135531"/>
                    <a:pt x="9105" y="2094085"/>
                    <a:pt x="7835" y="2050982"/>
                  </a:cubicBezTo>
                  <a:cubicBezTo>
                    <a:pt x="6565" y="1963117"/>
                    <a:pt x="2755" y="1876909"/>
                    <a:pt x="4025" y="1789044"/>
                  </a:cubicBezTo>
                  <a:cubicBezTo>
                    <a:pt x="1485" y="1679627"/>
                    <a:pt x="-3595" y="325178"/>
                    <a:pt x="4025" y="214104"/>
                  </a:cubicBezTo>
                  <a:cubicBezTo>
                    <a:pt x="5295" y="192552"/>
                    <a:pt x="4025" y="169342"/>
                    <a:pt x="5295" y="147790"/>
                  </a:cubicBezTo>
                  <a:cubicBezTo>
                    <a:pt x="6565" y="112976"/>
                    <a:pt x="9105" y="74846"/>
                    <a:pt x="10375" y="44450"/>
                  </a:cubicBezTo>
                  <a:cubicBezTo>
                    <a:pt x="10375" y="41910"/>
                    <a:pt x="11645" y="39370"/>
                    <a:pt x="12915" y="38100"/>
                  </a:cubicBezTo>
                  <a:cubicBezTo>
                    <a:pt x="34505" y="35560"/>
                    <a:pt x="57925" y="30480"/>
                    <a:pt x="91137" y="29210"/>
                  </a:cubicBezTo>
                  <a:cubicBezTo>
                    <a:pt x="147182" y="25400"/>
                    <a:pt x="203228" y="22860"/>
                    <a:pt x="261349" y="20320"/>
                  </a:cubicBezTo>
                  <a:cubicBezTo>
                    <a:pt x="300788" y="17780"/>
                    <a:pt x="340227" y="16510"/>
                    <a:pt x="377591" y="13970"/>
                  </a:cubicBezTo>
                  <a:cubicBezTo>
                    <a:pt x="414954" y="11430"/>
                    <a:pt x="454393" y="8890"/>
                    <a:pt x="491757" y="8890"/>
                  </a:cubicBezTo>
                  <a:cubicBezTo>
                    <a:pt x="533272" y="7620"/>
                    <a:pt x="574787" y="10160"/>
                    <a:pt x="616302" y="8890"/>
                  </a:cubicBezTo>
                  <a:cubicBezTo>
                    <a:pt x="668196" y="8890"/>
                    <a:pt x="1608510" y="6350"/>
                    <a:pt x="1660404" y="5080"/>
                  </a:cubicBezTo>
                  <a:cubicBezTo>
                    <a:pt x="1710222" y="3810"/>
                    <a:pt x="1760040" y="2540"/>
                    <a:pt x="1811934" y="2540"/>
                  </a:cubicBezTo>
                  <a:cubicBezTo>
                    <a:pt x="1897040" y="1270"/>
                    <a:pt x="1980070" y="0"/>
                    <a:pt x="2065175" y="0"/>
                  </a:cubicBezTo>
                  <a:cubicBezTo>
                    <a:pt x="2100463" y="0"/>
                    <a:pt x="2137826" y="2540"/>
                    <a:pt x="2173114" y="2540"/>
                  </a:cubicBezTo>
                  <a:cubicBezTo>
                    <a:pt x="2270674" y="3810"/>
                    <a:pt x="2370310" y="5080"/>
                    <a:pt x="2467871" y="7620"/>
                  </a:cubicBezTo>
                  <a:cubicBezTo>
                    <a:pt x="2519764" y="8890"/>
                    <a:pt x="2571658" y="12700"/>
                    <a:pt x="2623552" y="16510"/>
                  </a:cubicBezTo>
                  <a:cubicBezTo>
                    <a:pt x="2636006" y="16510"/>
                    <a:pt x="2648461" y="16510"/>
                    <a:pt x="2658840" y="16510"/>
                  </a:cubicBezTo>
                  <a:cubicBezTo>
                    <a:pt x="2673565" y="17780"/>
                    <a:pt x="2682455" y="20320"/>
                    <a:pt x="2692615" y="21590"/>
                  </a:cubicBezTo>
                  <a:close/>
                  <a:moveTo>
                    <a:pt x="2702775" y="2180016"/>
                  </a:moveTo>
                  <a:cubicBezTo>
                    <a:pt x="2704045" y="2163506"/>
                    <a:pt x="2705315" y="2150806"/>
                    <a:pt x="2705315" y="2138106"/>
                  </a:cubicBezTo>
                  <a:cubicBezTo>
                    <a:pt x="2704045" y="2044350"/>
                    <a:pt x="2702775" y="1956485"/>
                    <a:pt x="2702775" y="1861989"/>
                  </a:cubicBezTo>
                  <a:cubicBezTo>
                    <a:pt x="2702775" y="1818885"/>
                    <a:pt x="2705315" y="1775782"/>
                    <a:pt x="2704045" y="1732678"/>
                  </a:cubicBezTo>
                  <a:cubicBezTo>
                    <a:pt x="2704045" y="1692890"/>
                    <a:pt x="2702775" y="1651444"/>
                    <a:pt x="2701505" y="1611656"/>
                  </a:cubicBezTo>
                  <a:cubicBezTo>
                    <a:pt x="2696425" y="1550316"/>
                    <a:pt x="2684995" y="280417"/>
                    <a:pt x="2684995" y="219077"/>
                  </a:cubicBezTo>
                  <a:cubicBezTo>
                    <a:pt x="2682455" y="167684"/>
                    <a:pt x="2679915" y="114634"/>
                    <a:pt x="2677375" y="63500"/>
                  </a:cubicBezTo>
                  <a:cubicBezTo>
                    <a:pt x="2676105" y="44450"/>
                    <a:pt x="2674835" y="43180"/>
                    <a:pt x="2652612" y="41910"/>
                  </a:cubicBezTo>
                  <a:cubicBezTo>
                    <a:pt x="2646385" y="41910"/>
                    <a:pt x="2642234" y="41910"/>
                    <a:pt x="2636006" y="40640"/>
                  </a:cubicBezTo>
                  <a:cubicBezTo>
                    <a:pt x="2584113" y="36830"/>
                    <a:pt x="2530143" y="31750"/>
                    <a:pt x="2478249" y="30480"/>
                  </a:cubicBezTo>
                  <a:cubicBezTo>
                    <a:pt x="2351629" y="26670"/>
                    <a:pt x="2222932" y="25400"/>
                    <a:pt x="2096311" y="22860"/>
                  </a:cubicBezTo>
                  <a:cubicBezTo>
                    <a:pt x="2077630" y="22860"/>
                    <a:pt x="2056872" y="22860"/>
                    <a:pt x="2038191" y="22860"/>
                  </a:cubicBezTo>
                  <a:cubicBezTo>
                    <a:pt x="2007054" y="22860"/>
                    <a:pt x="1975918" y="22860"/>
                    <a:pt x="1946857" y="22860"/>
                  </a:cubicBezTo>
                  <a:cubicBezTo>
                    <a:pt x="1880434" y="22860"/>
                    <a:pt x="1814010" y="22860"/>
                    <a:pt x="1749661" y="24130"/>
                  </a:cubicBezTo>
                  <a:cubicBezTo>
                    <a:pt x="1693616" y="25400"/>
                    <a:pt x="749150" y="29210"/>
                    <a:pt x="693105" y="29210"/>
                  </a:cubicBezTo>
                  <a:cubicBezTo>
                    <a:pt x="601772" y="29210"/>
                    <a:pt x="510439" y="26670"/>
                    <a:pt x="419106" y="33020"/>
                  </a:cubicBezTo>
                  <a:cubicBezTo>
                    <a:pt x="371363" y="36830"/>
                    <a:pt x="325697" y="36830"/>
                    <a:pt x="280030" y="38100"/>
                  </a:cubicBezTo>
                  <a:cubicBezTo>
                    <a:pt x="201152" y="41910"/>
                    <a:pt x="122273" y="45720"/>
                    <a:pt x="45935" y="50800"/>
                  </a:cubicBezTo>
                  <a:cubicBezTo>
                    <a:pt x="33235" y="50800"/>
                    <a:pt x="30695" y="53340"/>
                    <a:pt x="29425" y="69872"/>
                  </a:cubicBezTo>
                  <a:cubicBezTo>
                    <a:pt x="28155" y="99713"/>
                    <a:pt x="28155" y="129554"/>
                    <a:pt x="26885" y="159395"/>
                  </a:cubicBezTo>
                  <a:cubicBezTo>
                    <a:pt x="25615" y="209130"/>
                    <a:pt x="23075" y="257207"/>
                    <a:pt x="21805" y="306942"/>
                  </a:cubicBezTo>
                  <a:cubicBezTo>
                    <a:pt x="16725" y="359993"/>
                    <a:pt x="23075" y="1656418"/>
                    <a:pt x="25615" y="1709468"/>
                  </a:cubicBezTo>
                  <a:cubicBezTo>
                    <a:pt x="25615" y="1765834"/>
                    <a:pt x="25615" y="1823859"/>
                    <a:pt x="26885" y="1880225"/>
                  </a:cubicBezTo>
                  <a:cubicBezTo>
                    <a:pt x="26885" y="1921671"/>
                    <a:pt x="29425" y="1963117"/>
                    <a:pt x="29425" y="2004562"/>
                  </a:cubicBezTo>
                  <a:cubicBezTo>
                    <a:pt x="29425" y="2049324"/>
                    <a:pt x="29425" y="2094085"/>
                    <a:pt x="28155" y="2138106"/>
                  </a:cubicBezTo>
                  <a:cubicBezTo>
                    <a:pt x="28155" y="2141916"/>
                    <a:pt x="28155" y="2144456"/>
                    <a:pt x="28155" y="2148266"/>
                  </a:cubicBezTo>
                  <a:cubicBezTo>
                    <a:pt x="28155" y="2158426"/>
                    <a:pt x="31965" y="2162236"/>
                    <a:pt x="40855" y="2162236"/>
                  </a:cubicBezTo>
                  <a:cubicBezTo>
                    <a:pt x="62077" y="2162236"/>
                    <a:pt x="91137" y="2163506"/>
                    <a:pt x="118122" y="2163506"/>
                  </a:cubicBezTo>
                  <a:cubicBezTo>
                    <a:pt x="157561" y="2163506"/>
                    <a:pt x="199076" y="2160966"/>
                    <a:pt x="238515" y="2163506"/>
                  </a:cubicBezTo>
                  <a:cubicBezTo>
                    <a:pt x="302864" y="2167316"/>
                    <a:pt x="367212" y="2169856"/>
                    <a:pt x="431560" y="2168586"/>
                  </a:cubicBezTo>
                  <a:cubicBezTo>
                    <a:pt x="473075" y="2167316"/>
                    <a:pt x="512514" y="2169856"/>
                    <a:pt x="554029" y="2169856"/>
                  </a:cubicBezTo>
                  <a:cubicBezTo>
                    <a:pt x="614226" y="2169856"/>
                    <a:pt x="674423" y="2168586"/>
                    <a:pt x="734620" y="2169856"/>
                  </a:cubicBezTo>
                  <a:cubicBezTo>
                    <a:pt x="823877" y="2171126"/>
                    <a:pt x="1803631" y="2160966"/>
                    <a:pt x="1894964" y="2163506"/>
                  </a:cubicBezTo>
                  <a:cubicBezTo>
                    <a:pt x="1934403" y="2164776"/>
                    <a:pt x="1973842" y="2166046"/>
                    <a:pt x="2011206" y="2166046"/>
                  </a:cubicBezTo>
                  <a:cubicBezTo>
                    <a:pt x="2079706" y="2168586"/>
                    <a:pt x="2146129" y="2164776"/>
                    <a:pt x="2214629" y="2168586"/>
                  </a:cubicBezTo>
                  <a:cubicBezTo>
                    <a:pt x="2270674" y="2171126"/>
                    <a:pt x="2326720" y="2171126"/>
                    <a:pt x="2382765" y="2173666"/>
                  </a:cubicBezTo>
                  <a:cubicBezTo>
                    <a:pt x="2465795" y="2177476"/>
                    <a:pt x="2548825" y="2180016"/>
                    <a:pt x="2631855" y="2181286"/>
                  </a:cubicBezTo>
                  <a:cubicBezTo>
                    <a:pt x="2662991" y="2181286"/>
                    <a:pt x="2682455" y="2180016"/>
                    <a:pt x="2702775" y="2180016"/>
                  </a:cubicBezTo>
                  <a:close/>
                </a:path>
              </a:pathLst>
            </a:custGeom>
            <a:solidFill>
              <a:srgbClr val="11799F"/>
            </a:solidFill>
          </p:spPr>
          <p:txBody>
            <a:bodyPr/>
            <a:lstStyle/>
            <a:p>
              <a:endParaRPr lang="en-GB"/>
            </a:p>
          </p:txBody>
        </p:sp>
      </p:grpSp>
      <p:pic>
        <p:nvPicPr>
          <p:cNvPr id="6" name="Google Shape;89;g3f4b85590c9_0_0" descr="UWTSD logo | Discover Dylan Thomas">
            <a:extLst>
              <a:ext uri="{FF2B5EF4-FFF2-40B4-BE49-F238E27FC236}">
                <a16:creationId xmlns:a16="http://schemas.microsoft.com/office/drawing/2014/main" id="{0E8F7690-B91D-4402-9910-5532C12D4F49}"/>
              </a:ext>
            </a:extLst>
          </p:cNvPr>
          <p:cNvPicPr preferRelativeResize="0"/>
          <p:nvPr/>
        </p:nvPicPr>
        <p:blipFill rotWithShape="1">
          <a:blip r:embed="rId6">
            <a:alphaModFix/>
          </a:blip>
          <a:srcRect/>
          <a:stretch/>
        </p:blipFill>
        <p:spPr>
          <a:xfrm>
            <a:off x="12010666" y="8888905"/>
            <a:ext cx="5822025" cy="1308825"/>
          </a:xfrm>
          <a:prstGeom prst="rect">
            <a:avLst/>
          </a:prstGeom>
          <a:noFill/>
          <a:ln>
            <a:noFill/>
          </a:ln>
        </p:spPr>
      </p:pic>
    </p:spTree>
    <p:extLst>
      <p:ext uri="{BB962C8B-B14F-4D97-AF65-F5344CB8AC3E}">
        <p14:creationId xmlns:p14="http://schemas.microsoft.com/office/powerpoint/2010/main" val="3718704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
            <a:extLst>
              <a:ext uri="{FF2B5EF4-FFF2-40B4-BE49-F238E27FC236}">
                <a16:creationId xmlns:a16="http://schemas.microsoft.com/office/drawing/2014/main" id="{472ED98C-E4AA-B941-E76A-61952D28ED17}"/>
              </a:ext>
            </a:extLst>
          </p:cNvPr>
          <p:cNvGrpSpPr/>
          <p:nvPr/>
        </p:nvGrpSpPr>
        <p:grpSpPr>
          <a:xfrm>
            <a:off x="-838200" y="8907257"/>
            <a:ext cx="19964400" cy="1475835"/>
            <a:chOff x="0" y="0"/>
            <a:chExt cx="2724150" cy="2199066"/>
          </a:xfrm>
        </p:grpSpPr>
        <p:sp>
          <p:nvSpPr>
            <p:cNvPr id="27" name="Freeform 3">
              <a:extLst>
                <a:ext uri="{FF2B5EF4-FFF2-40B4-BE49-F238E27FC236}">
                  <a16:creationId xmlns:a16="http://schemas.microsoft.com/office/drawing/2014/main" id="{EFE9BAD8-5F3F-D09F-1990-50FE9D12DF5A}"/>
                </a:ext>
              </a:extLst>
            </p:cNvPr>
            <p:cNvSpPr/>
            <p:nvPr/>
          </p:nvSpPr>
          <p:spPr>
            <a:xfrm>
              <a:off x="10160" y="16510"/>
              <a:ext cx="2701290" cy="2171126"/>
            </a:xfrm>
            <a:custGeom>
              <a:avLst/>
              <a:gdLst/>
              <a:ahLst/>
              <a:cxnLst/>
              <a:rect l="l" t="t" r="r" b="b"/>
              <a:pathLst>
                <a:path w="2701290" h="2171126">
                  <a:moveTo>
                    <a:pt x="2701290" y="2171126"/>
                  </a:moveTo>
                  <a:lnTo>
                    <a:pt x="0" y="2163506"/>
                  </a:lnTo>
                  <a:lnTo>
                    <a:pt x="0" y="766230"/>
                  </a:lnTo>
                  <a:lnTo>
                    <a:pt x="17780" y="19050"/>
                  </a:lnTo>
                  <a:lnTo>
                    <a:pt x="1344894" y="0"/>
                  </a:lnTo>
                  <a:lnTo>
                    <a:pt x="2682240" y="5080"/>
                  </a:lnTo>
                  <a:close/>
                </a:path>
              </a:pathLst>
            </a:custGeom>
            <a:solidFill>
              <a:srgbClr val="11799F"/>
            </a:solidFill>
          </p:spPr>
          <p:txBody>
            <a:bodyPr/>
            <a:lstStyle/>
            <a:p>
              <a:endParaRPr lang="en-GB"/>
            </a:p>
          </p:txBody>
        </p:sp>
        <p:sp>
          <p:nvSpPr>
            <p:cNvPr id="28" name="Freeform 4">
              <a:extLst>
                <a:ext uri="{FF2B5EF4-FFF2-40B4-BE49-F238E27FC236}">
                  <a16:creationId xmlns:a16="http://schemas.microsoft.com/office/drawing/2014/main" id="{2565D0ED-2CC9-330E-E29E-BD961689B43E}"/>
                </a:ext>
              </a:extLst>
            </p:cNvPr>
            <p:cNvSpPr/>
            <p:nvPr/>
          </p:nvSpPr>
          <p:spPr>
            <a:xfrm>
              <a:off x="-215" y="0"/>
              <a:ext cx="2725635" cy="2197090"/>
            </a:xfrm>
            <a:custGeom>
              <a:avLst/>
              <a:gdLst/>
              <a:ahLst/>
              <a:cxnLst/>
              <a:rect l="l" t="t" r="r" b="b"/>
              <a:pathLst>
                <a:path w="2725635" h="2197090">
                  <a:moveTo>
                    <a:pt x="2692615" y="21590"/>
                  </a:moveTo>
                  <a:cubicBezTo>
                    <a:pt x="2693885" y="34290"/>
                    <a:pt x="2693885" y="44450"/>
                    <a:pt x="2695155" y="54610"/>
                  </a:cubicBezTo>
                  <a:cubicBezTo>
                    <a:pt x="2697695" y="96398"/>
                    <a:pt x="2698965" y="142817"/>
                    <a:pt x="2701505" y="187578"/>
                  </a:cubicBezTo>
                  <a:cubicBezTo>
                    <a:pt x="2701505" y="252234"/>
                    <a:pt x="2714205" y="1527107"/>
                    <a:pt x="2720555" y="1591762"/>
                  </a:cubicBezTo>
                  <a:cubicBezTo>
                    <a:pt x="2726905" y="1689574"/>
                    <a:pt x="2723095" y="1789044"/>
                    <a:pt x="2723095" y="1886856"/>
                  </a:cubicBezTo>
                  <a:cubicBezTo>
                    <a:pt x="2723095" y="1973063"/>
                    <a:pt x="2724365" y="2052639"/>
                    <a:pt x="2725635" y="2136836"/>
                  </a:cubicBezTo>
                  <a:cubicBezTo>
                    <a:pt x="2725635" y="2158426"/>
                    <a:pt x="2725635" y="2172396"/>
                    <a:pt x="2725635" y="2196526"/>
                  </a:cubicBezTo>
                  <a:cubicBezTo>
                    <a:pt x="2702775" y="2196526"/>
                    <a:pt x="2682455" y="2197796"/>
                    <a:pt x="2658840" y="2196526"/>
                  </a:cubicBezTo>
                  <a:cubicBezTo>
                    <a:pt x="2523916" y="2191446"/>
                    <a:pt x="2386916" y="2197796"/>
                    <a:pt x="2251993" y="2192716"/>
                  </a:cubicBezTo>
                  <a:cubicBezTo>
                    <a:pt x="2171038" y="2188906"/>
                    <a:pt x="2092160" y="2191446"/>
                    <a:pt x="2011206" y="2188906"/>
                  </a:cubicBezTo>
                  <a:cubicBezTo>
                    <a:pt x="1973842" y="2187636"/>
                    <a:pt x="1936479" y="2186366"/>
                    <a:pt x="1899115" y="2185096"/>
                  </a:cubicBezTo>
                  <a:cubicBezTo>
                    <a:pt x="1876282" y="2185096"/>
                    <a:pt x="1855524" y="2186366"/>
                    <a:pt x="1832691" y="2186366"/>
                  </a:cubicBezTo>
                  <a:cubicBezTo>
                    <a:pt x="1774570" y="2185096"/>
                    <a:pt x="1614737" y="2186366"/>
                    <a:pt x="1556617" y="2185096"/>
                  </a:cubicBezTo>
                  <a:cubicBezTo>
                    <a:pt x="1515102" y="2183826"/>
                    <a:pt x="684802" y="2192716"/>
                    <a:pt x="643287" y="2191446"/>
                  </a:cubicBezTo>
                  <a:cubicBezTo>
                    <a:pt x="632908" y="2191446"/>
                    <a:pt x="620453" y="2192716"/>
                    <a:pt x="610075" y="2192716"/>
                  </a:cubicBezTo>
                  <a:cubicBezTo>
                    <a:pt x="585166" y="2192716"/>
                    <a:pt x="562332" y="2193986"/>
                    <a:pt x="537423" y="2193986"/>
                  </a:cubicBezTo>
                  <a:cubicBezTo>
                    <a:pt x="475151" y="2193986"/>
                    <a:pt x="414954" y="2192716"/>
                    <a:pt x="352682" y="2191446"/>
                  </a:cubicBezTo>
                  <a:cubicBezTo>
                    <a:pt x="315318" y="2190176"/>
                    <a:pt x="277955" y="2188906"/>
                    <a:pt x="242667" y="2187636"/>
                  </a:cubicBezTo>
                  <a:cubicBezTo>
                    <a:pt x="176243" y="2186366"/>
                    <a:pt x="109819" y="2185096"/>
                    <a:pt x="44665" y="2185096"/>
                  </a:cubicBezTo>
                  <a:cubicBezTo>
                    <a:pt x="34505" y="2185096"/>
                    <a:pt x="25615" y="2185096"/>
                    <a:pt x="15455" y="2183826"/>
                  </a:cubicBezTo>
                  <a:cubicBezTo>
                    <a:pt x="6565" y="2182556"/>
                    <a:pt x="1485" y="2176206"/>
                    <a:pt x="4025" y="2167316"/>
                  </a:cubicBezTo>
                  <a:cubicBezTo>
                    <a:pt x="12915" y="2135531"/>
                    <a:pt x="9105" y="2094085"/>
                    <a:pt x="7835" y="2050982"/>
                  </a:cubicBezTo>
                  <a:cubicBezTo>
                    <a:pt x="6565" y="1963117"/>
                    <a:pt x="2755" y="1876909"/>
                    <a:pt x="4025" y="1789044"/>
                  </a:cubicBezTo>
                  <a:cubicBezTo>
                    <a:pt x="1485" y="1679627"/>
                    <a:pt x="-3595" y="325178"/>
                    <a:pt x="4025" y="214104"/>
                  </a:cubicBezTo>
                  <a:cubicBezTo>
                    <a:pt x="5295" y="192552"/>
                    <a:pt x="4025" y="169342"/>
                    <a:pt x="5295" y="147790"/>
                  </a:cubicBezTo>
                  <a:cubicBezTo>
                    <a:pt x="6565" y="112976"/>
                    <a:pt x="9105" y="74846"/>
                    <a:pt x="10375" y="44450"/>
                  </a:cubicBezTo>
                  <a:cubicBezTo>
                    <a:pt x="10375" y="41910"/>
                    <a:pt x="11645" y="39370"/>
                    <a:pt x="12915" y="38100"/>
                  </a:cubicBezTo>
                  <a:cubicBezTo>
                    <a:pt x="34505" y="35560"/>
                    <a:pt x="57925" y="30480"/>
                    <a:pt x="91137" y="29210"/>
                  </a:cubicBezTo>
                  <a:cubicBezTo>
                    <a:pt x="147182" y="25400"/>
                    <a:pt x="203228" y="22860"/>
                    <a:pt x="261349" y="20320"/>
                  </a:cubicBezTo>
                  <a:cubicBezTo>
                    <a:pt x="300788" y="17780"/>
                    <a:pt x="340227" y="16510"/>
                    <a:pt x="377591" y="13970"/>
                  </a:cubicBezTo>
                  <a:cubicBezTo>
                    <a:pt x="414954" y="11430"/>
                    <a:pt x="454393" y="8890"/>
                    <a:pt x="491757" y="8890"/>
                  </a:cubicBezTo>
                  <a:cubicBezTo>
                    <a:pt x="533272" y="7620"/>
                    <a:pt x="574787" y="10160"/>
                    <a:pt x="616302" y="8890"/>
                  </a:cubicBezTo>
                  <a:cubicBezTo>
                    <a:pt x="668196" y="8890"/>
                    <a:pt x="1608510" y="6350"/>
                    <a:pt x="1660404" y="5080"/>
                  </a:cubicBezTo>
                  <a:cubicBezTo>
                    <a:pt x="1710222" y="3810"/>
                    <a:pt x="1760040" y="2540"/>
                    <a:pt x="1811934" y="2540"/>
                  </a:cubicBezTo>
                  <a:cubicBezTo>
                    <a:pt x="1897040" y="1270"/>
                    <a:pt x="1980070" y="0"/>
                    <a:pt x="2065175" y="0"/>
                  </a:cubicBezTo>
                  <a:cubicBezTo>
                    <a:pt x="2100463" y="0"/>
                    <a:pt x="2137826" y="2540"/>
                    <a:pt x="2173114" y="2540"/>
                  </a:cubicBezTo>
                  <a:cubicBezTo>
                    <a:pt x="2270674" y="3810"/>
                    <a:pt x="2370310" y="5080"/>
                    <a:pt x="2467871" y="7620"/>
                  </a:cubicBezTo>
                  <a:cubicBezTo>
                    <a:pt x="2519764" y="8890"/>
                    <a:pt x="2571658" y="12700"/>
                    <a:pt x="2623552" y="16510"/>
                  </a:cubicBezTo>
                  <a:cubicBezTo>
                    <a:pt x="2636006" y="16510"/>
                    <a:pt x="2648461" y="16510"/>
                    <a:pt x="2658840" y="16510"/>
                  </a:cubicBezTo>
                  <a:cubicBezTo>
                    <a:pt x="2673565" y="17780"/>
                    <a:pt x="2682455" y="20320"/>
                    <a:pt x="2692615" y="21590"/>
                  </a:cubicBezTo>
                  <a:close/>
                  <a:moveTo>
                    <a:pt x="2702775" y="2180016"/>
                  </a:moveTo>
                  <a:cubicBezTo>
                    <a:pt x="2704045" y="2163506"/>
                    <a:pt x="2705315" y="2150806"/>
                    <a:pt x="2705315" y="2138106"/>
                  </a:cubicBezTo>
                  <a:cubicBezTo>
                    <a:pt x="2704045" y="2044350"/>
                    <a:pt x="2702775" y="1956485"/>
                    <a:pt x="2702775" y="1861989"/>
                  </a:cubicBezTo>
                  <a:cubicBezTo>
                    <a:pt x="2702775" y="1818885"/>
                    <a:pt x="2705315" y="1775782"/>
                    <a:pt x="2704045" y="1732678"/>
                  </a:cubicBezTo>
                  <a:cubicBezTo>
                    <a:pt x="2704045" y="1692890"/>
                    <a:pt x="2702775" y="1651444"/>
                    <a:pt x="2701505" y="1611656"/>
                  </a:cubicBezTo>
                  <a:cubicBezTo>
                    <a:pt x="2696425" y="1550316"/>
                    <a:pt x="2684995" y="280417"/>
                    <a:pt x="2684995" y="219077"/>
                  </a:cubicBezTo>
                  <a:cubicBezTo>
                    <a:pt x="2682455" y="167684"/>
                    <a:pt x="2679915" y="114634"/>
                    <a:pt x="2677375" y="63500"/>
                  </a:cubicBezTo>
                  <a:cubicBezTo>
                    <a:pt x="2676105" y="44450"/>
                    <a:pt x="2674835" y="43180"/>
                    <a:pt x="2652612" y="41910"/>
                  </a:cubicBezTo>
                  <a:cubicBezTo>
                    <a:pt x="2646385" y="41910"/>
                    <a:pt x="2642234" y="41910"/>
                    <a:pt x="2636006" y="40640"/>
                  </a:cubicBezTo>
                  <a:cubicBezTo>
                    <a:pt x="2584113" y="36830"/>
                    <a:pt x="2530143" y="31750"/>
                    <a:pt x="2478249" y="30480"/>
                  </a:cubicBezTo>
                  <a:cubicBezTo>
                    <a:pt x="2351629" y="26670"/>
                    <a:pt x="2222932" y="25400"/>
                    <a:pt x="2096311" y="22860"/>
                  </a:cubicBezTo>
                  <a:cubicBezTo>
                    <a:pt x="2077630" y="22860"/>
                    <a:pt x="2056872" y="22860"/>
                    <a:pt x="2038191" y="22860"/>
                  </a:cubicBezTo>
                  <a:cubicBezTo>
                    <a:pt x="2007054" y="22860"/>
                    <a:pt x="1975918" y="22860"/>
                    <a:pt x="1946857" y="22860"/>
                  </a:cubicBezTo>
                  <a:cubicBezTo>
                    <a:pt x="1880434" y="22860"/>
                    <a:pt x="1814010" y="22860"/>
                    <a:pt x="1749661" y="24130"/>
                  </a:cubicBezTo>
                  <a:cubicBezTo>
                    <a:pt x="1693616" y="25400"/>
                    <a:pt x="749150" y="29210"/>
                    <a:pt x="693105" y="29210"/>
                  </a:cubicBezTo>
                  <a:cubicBezTo>
                    <a:pt x="601772" y="29210"/>
                    <a:pt x="510439" y="26670"/>
                    <a:pt x="419106" y="33020"/>
                  </a:cubicBezTo>
                  <a:cubicBezTo>
                    <a:pt x="371363" y="36830"/>
                    <a:pt x="325697" y="36830"/>
                    <a:pt x="280030" y="38100"/>
                  </a:cubicBezTo>
                  <a:cubicBezTo>
                    <a:pt x="201152" y="41910"/>
                    <a:pt x="122273" y="45720"/>
                    <a:pt x="45935" y="50800"/>
                  </a:cubicBezTo>
                  <a:cubicBezTo>
                    <a:pt x="33235" y="50800"/>
                    <a:pt x="30695" y="53340"/>
                    <a:pt x="29425" y="69872"/>
                  </a:cubicBezTo>
                  <a:cubicBezTo>
                    <a:pt x="28155" y="99713"/>
                    <a:pt x="28155" y="129554"/>
                    <a:pt x="26885" y="159395"/>
                  </a:cubicBezTo>
                  <a:cubicBezTo>
                    <a:pt x="25615" y="209130"/>
                    <a:pt x="23075" y="257207"/>
                    <a:pt x="21805" y="306942"/>
                  </a:cubicBezTo>
                  <a:cubicBezTo>
                    <a:pt x="16725" y="359993"/>
                    <a:pt x="23075" y="1656418"/>
                    <a:pt x="25615" y="1709468"/>
                  </a:cubicBezTo>
                  <a:cubicBezTo>
                    <a:pt x="25615" y="1765834"/>
                    <a:pt x="25615" y="1823859"/>
                    <a:pt x="26885" y="1880225"/>
                  </a:cubicBezTo>
                  <a:cubicBezTo>
                    <a:pt x="26885" y="1921671"/>
                    <a:pt x="29425" y="1963117"/>
                    <a:pt x="29425" y="2004562"/>
                  </a:cubicBezTo>
                  <a:cubicBezTo>
                    <a:pt x="29425" y="2049324"/>
                    <a:pt x="29425" y="2094085"/>
                    <a:pt x="28155" y="2138106"/>
                  </a:cubicBezTo>
                  <a:cubicBezTo>
                    <a:pt x="28155" y="2141916"/>
                    <a:pt x="28155" y="2144456"/>
                    <a:pt x="28155" y="2148266"/>
                  </a:cubicBezTo>
                  <a:cubicBezTo>
                    <a:pt x="28155" y="2158426"/>
                    <a:pt x="31965" y="2162236"/>
                    <a:pt x="40855" y="2162236"/>
                  </a:cubicBezTo>
                  <a:cubicBezTo>
                    <a:pt x="62077" y="2162236"/>
                    <a:pt x="91137" y="2163506"/>
                    <a:pt x="118122" y="2163506"/>
                  </a:cubicBezTo>
                  <a:cubicBezTo>
                    <a:pt x="157561" y="2163506"/>
                    <a:pt x="199076" y="2160966"/>
                    <a:pt x="238515" y="2163506"/>
                  </a:cubicBezTo>
                  <a:cubicBezTo>
                    <a:pt x="302864" y="2167316"/>
                    <a:pt x="367212" y="2169856"/>
                    <a:pt x="431560" y="2168586"/>
                  </a:cubicBezTo>
                  <a:cubicBezTo>
                    <a:pt x="473075" y="2167316"/>
                    <a:pt x="512514" y="2169856"/>
                    <a:pt x="554029" y="2169856"/>
                  </a:cubicBezTo>
                  <a:cubicBezTo>
                    <a:pt x="614226" y="2169856"/>
                    <a:pt x="674423" y="2168586"/>
                    <a:pt x="734620" y="2169856"/>
                  </a:cubicBezTo>
                  <a:cubicBezTo>
                    <a:pt x="823877" y="2171126"/>
                    <a:pt x="1803631" y="2160966"/>
                    <a:pt x="1894964" y="2163506"/>
                  </a:cubicBezTo>
                  <a:cubicBezTo>
                    <a:pt x="1934403" y="2164776"/>
                    <a:pt x="1973842" y="2166046"/>
                    <a:pt x="2011206" y="2166046"/>
                  </a:cubicBezTo>
                  <a:cubicBezTo>
                    <a:pt x="2079706" y="2168586"/>
                    <a:pt x="2146129" y="2164776"/>
                    <a:pt x="2214629" y="2168586"/>
                  </a:cubicBezTo>
                  <a:cubicBezTo>
                    <a:pt x="2270674" y="2171126"/>
                    <a:pt x="2326720" y="2171126"/>
                    <a:pt x="2382765" y="2173666"/>
                  </a:cubicBezTo>
                  <a:cubicBezTo>
                    <a:pt x="2465795" y="2177476"/>
                    <a:pt x="2548825" y="2180016"/>
                    <a:pt x="2631855" y="2181286"/>
                  </a:cubicBezTo>
                  <a:cubicBezTo>
                    <a:pt x="2662991" y="2181286"/>
                    <a:pt x="2682455" y="2180016"/>
                    <a:pt x="2702775" y="2180016"/>
                  </a:cubicBezTo>
                  <a:close/>
                </a:path>
              </a:pathLst>
            </a:custGeom>
            <a:solidFill>
              <a:srgbClr val="11799F"/>
            </a:solidFill>
          </p:spPr>
          <p:txBody>
            <a:bodyPr/>
            <a:lstStyle/>
            <a:p>
              <a:endParaRPr lang="en-GB"/>
            </a:p>
          </p:txBody>
        </p:sp>
      </p:grpSp>
      <p:pic>
        <p:nvPicPr>
          <p:cNvPr id="29" name="Google Shape;89;g3f4b85590c9_0_0" descr="UWTSD logo | Discover Dylan Thomas">
            <a:extLst>
              <a:ext uri="{FF2B5EF4-FFF2-40B4-BE49-F238E27FC236}">
                <a16:creationId xmlns:a16="http://schemas.microsoft.com/office/drawing/2014/main" id="{E06C5A3D-463B-FC3D-CC93-1BCA8C8A38F0}"/>
              </a:ext>
            </a:extLst>
          </p:cNvPr>
          <p:cNvPicPr preferRelativeResize="0"/>
          <p:nvPr/>
        </p:nvPicPr>
        <p:blipFill rotWithShape="1">
          <a:blip r:embed="rId2">
            <a:alphaModFix/>
          </a:blip>
          <a:srcRect/>
          <a:stretch/>
        </p:blipFill>
        <p:spPr>
          <a:xfrm>
            <a:off x="12010666" y="8888905"/>
            <a:ext cx="5822025" cy="1308825"/>
          </a:xfrm>
          <a:prstGeom prst="rect">
            <a:avLst/>
          </a:prstGeom>
          <a:noFill/>
          <a:ln>
            <a:noFill/>
          </a:ln>
        </p:spPr>
      </p:pic>
      <p:sp>
        <p:nvSpPr>
          <p:cNvPr id="2" name="Freeform 2"/>
          <p:cNvSpPr/>
          <p:nvPr/>
        </p:nvSpPr>
        <p:spPr>
          <a:xfrm rot="-1016116">
            <a:off x="16230592" y="-2162714"/>
            <a:ext cx="5430215" cy="4839679"/>
          </a:xfrm>
          <a:custGeom>
            <a:avLst/>
            <a:gdLst/>
            <a:ahLst/>
            <a:cxnLst/>
            <a:rect l="l" t="t" r="r" b="b"/>
            <a:pathLst>
              <a:path w="5430215" h="4839679">
                <a:moveTo>
                  <a:pt x="0" y="0"/>
                </a:moveTo>
                <a:lnTo>
                  <a:pt x="5430215" y="0"/>
                </a:lnTo>
                <a:lnTo>
                  <a:pt x="5430215" y="4839680"/>
                </a:lnTo>
                <a:lnTo>
                  <a:pt x="0" y="4839680"/>
                </a:lnTo>
                <a:lnTo>
                  <a:pt x="0" y="0"/>
                </a:lnTo>
                <a:close/>
              </a:path>
            </a:pathLst>
          </a:custGeom>
          <a:blipFill>
            <a:blip r:embed="rId3"/>
            <a:stretch>
              <a:fillRect/>
            </a:stretch>
          </a:blipFill>
        </p:spPr>
        <p:txBody>
          <a:bodyPr/>
          <a:lstStyle/>
          <a:p>
            <a:endParaRPr lang="en-GB"/>
          </a:p>
        </p:txBody>
      </p:sp>
      <p:sp>
        <p:nvSpPr>
          <p:cNvPr id="3" name="Freeform 3"/>
          <p:cNvSpPr/>
          <p:nvPr/>
        </p:nvSpPr>
        <p:spPr>
          <a:xfrm rot="-1179833" flipH="1">
            <a:off x="14491947" y="9704060"/>
            <a:ext cx="5534705" cy="5410174"/>
          </a:xfrm>
          <a:custGeom>
            <a:avLst/>
            <a:gdLst/>
            <a:ahLst/>
            <a:cxnLst/>
            <a:rect l="l" t="t" r="r" b="b"/>
            <a:pathLst>
              <a:path w="5534705" h="5410174">
                <a:moveTo>
                  <a:pt x="5534706" y="0"/>
                </a:moveTo>
                <a:lnTo>
                  <a:pt x="0" y="0"/>
                </a:lnTo>
                <a:lnTo>
                  <a:pt x="0" y="5410174"/>
                </a:lnTo>
                <a:lnTo>
                  <a:pt x="5534706" y="5410174"/>
                </a:lnTo>
                <a:lnTo>
                  <a:pt x="5534706" y="0"/>
                </a:lnTo>
                <a:close/>
              </a:path>
            </a:pathLst>
          </a:custGeom>
          <a:blipFill>
            <a:blip r:embed="rId4"/>
            <a:stretch>
              <a:fillRect/>
            </a:stretch>
          </a:blipFill>
        </p:spPr>
        <p:txBody>
          <a:bodyPr/>
          <a:lstStyle/>
          <a:p>
            <a:endParaRPr lang="en-GB"/>
          </a:p>
        </p:txBody>
      </p:sp>
      <p:sp>
        <p:nvSpPr>
          <p:cNvPr id="4" name="Freeform 4"/>
          <p:cNvSpPr/>
          <p:nvPr/>
        </p:nvSpPr>
        <p:spPr>
          <a:xfrm>
            <a:off x="16595161" y="9979403"/>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5"/>
            <a:stretch>
              <a:fillRect/>
            </a:stretch>
          </a:blipFill>
        </p:spPr>
        <p:txBody>
          <a:bodyPr/>
          <a:lstStyle/>
          <a:p>
            <a:endParaRPr lang="en-GB"/>
          </a:p>
        </p:txBody>
      </p:sp>
      <p:sp>
        <p:nvSpPr>
          <p:cNvPr id="5" name="Freeform 5"/>
          <p:cNvSpPr/>
          <p:nvPr/>
        </p:nvSpPr>
        <p:spPr>
          <a:xfrm rot="461616" flipH="1">
            <a:off x="-3558330" y="-1997696"/>
            <a:ext cx="5430215" cy="4839679"/>
          </a:xfrm>
          <a:custGeom>
            <a:avLst/>
            <a:gdLst/>
            <a:ahLst/>
            <a:cxnLst/>
            <a:rect l="l" t="t" r="r" b="b"/>
            <a:pathLst>
              <a:path w="5430215" h="4839679">
                <a:moveTo>
                  <a:pt x="5430216" y="0"/>
                </a:moveTo>
                <a:lnTo>
                  <a:pt x="0" y="0"/>
                </a:lnTo>
                <a:lnTo>
                  <a:pt x="0" y="4839679"/>
                </a:lnTo>
                <a:lnTo>
                  <a:pt x="5430216" y="4839679"/>
                </a:lnTo>
                <a:lnTo>
                  <a:pt x="5430216" y="0"/>
                </a:lnTo>
                <a:close/>
              </a:path>
            </a:pathLst>
          </a:custGeom>
          <a:blipFill>
            <a:blip r:embed="rId3"/>
            <a:stretch>
              <a:fillRect/>
            </a:stretch>
          </a:blipFill>
        </p:spPr>
        <p:txBody>
          <a:bodyPr/>
          <a:lstStyle/>
          <a:p>
            <a:endParaRPr lang="en-GB"/>
          </a:p>
        </p:txBody>
      </p:sp>
      <p:sp>
        <p:nvSpPr>
          <p:cNvPr id="6" name="Freeform 6"/>
          <p:cNvSpPr/>
          <p:nvPr/>
        </p:nvSpPr>
        <p:spPr>
          <a:xfrm>
            <a:off x="-805933" y="9979403"/>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5"/>
            <a:stretch>
              <a:fillRect/>
            </a:stretch>
          </a:blipFill>
        </p:spPr>
        <p:txBody>
          <a:bodyPr/>
          <a:lstStyle/>
          <a:p>
            <a:endParaRPr lang="en-GB"/>
          </a:p>
        </p:txBody>
      </p:sp>
      <p:sp>
        <p:nvSpPr>
          <p:cNvPr id="7" name="Freeform 7"/>
          <p:cNvSpPr/>
          <p:nvPr/>
        </p:nvSpPr>
        <p:spPr>
          <a:xfrm>
            <a:off x="-873733" y="10198397"/>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4"/>
            <a:stretch>
              <a:fillRect/>
            </a:stretch>
          </a:blipFill>
        </p:spPr>
        <p:txBody>
          <a:bodyPr/>
          <a:lstStyle/>
          <a:p>
            <a:endParaRPr lang="en-GB"/>
          </a:p>
        </p:txBody>
      </p:sp>
      <p:sp>
        <p:nvSpPr>
          <p:cNvPr id="8" name="Freeform 8"/>
          <p:cNvSpPr/>
          <p:nvPr/>
        </p:nvSpPr>
        <p:spPr>
          <a:xfrm>
            <a:off x="1863441" y="2469484"/>
            <a:ext cx="14731720" cy="1806546"/>
          </a:xfrm>
          <a:custGeom>
            <a:avLst/>
            <a:gdLst/>
            <a:ahLst/>
            <a:cxnLst/>
            <a:rect l="l" t="t" r="r" b="b"/>
            <a:pathLst>
              <a:path w="4964911" h="2583596">
                <a:moveTo>
                  <a:pt x="0" y="0"/>
                </a:moveTo>
                <a:lnTo>
                  <a:pt x="4964911" y="0"/>
                </a:lnTo>
                <a:lnTo>
                  <a:pt x="4964911" y="2583595"/>
                </a:lnTo>
                <a:lnTo>
                  <a:pt x="0" y="2583595"/>
                </a:lnTo>
                <a:lnTo>
                  <a:pt x="0" y="0"/>
                </a:lnTo>
                <a:close/>
              </a:path>
            </a:pathLst>
          </a:custGeom>
          <a:blipFill>
            <a:blip r:embed="rId6"/>
            <a:stretch>
              <a:fillRect l="-11703" t="-127483" r="-11703" b="-104781"/>
            </a:stretch>
          </a:blipFill>
        </p:spPr>
        <p:txBody>
          <a:bodyPr/>
          <a:lstStyle/>
          <a:p>
            <a:endParaRPr lang="en-GB"/>
          </a:p>
        </p:txBody>
      </p:sp>
      <p:sp>
        <p:nvSpPr>
          <p:cNvPr id="9" name="TextBox 9"/>
          <p:cNvSpPr txBox="1"/>
          <p:nvPr/>
        </p:nvSpPr>
        <p:spPr>
          <a:xfrm>
            <a:off x="5410200" y="678648"/>
            <a:ext cx="7467600" cy="862159"/>
          </a:xfrm>
          <a:prstGeom prst="rect">
            <a:avLst/>
          </a:prstGeom>
        </p:spPr>
        <p:txBody>
          <a:bodyPr wrap="square" lIns="0" tIns="0" rIns="0" bIns="0" rtlCol="0" anchor="t">
            <a:spAutoFit/>
          </a:bodyPr>
          <a:lstStyle/>
          <a:p>
            <a:pPr algn="ctr">
              <a:lnSpc>
                <a:spcPts val="6489"/>
              </a:lnSpc>
            </a:pPr>
            <a:r>
              <a:rPr lang="en-US" sz="6600" b="1" dirty="0">
                <a:solidFill>
                  <a:srgbClr val="0097B2"/>
                </a:solidFill>
                <a:latin typeface="Poppins Bold"/>
                <a:ea typeface="Poppins Bold"/>
                <a:cs typeface="Poppins Bold"/>
                <a:sym typeface="Poppins Bold"/>
              </a:rPr>
              <a:t>Communication</a:t>
            </a:r>
          </a:p>
        </p:txBody>
      </p:sp>
      <p:sp>
        <p:nvSpPr>
          <p:cNvPr id="10" name="TextBox 10"/>
          <p:cNvSpPr txBox="1"/>
          <p:nvPr/>
        </p:nvSpPr>
        <p:spPr>
          <a:xfrm>
            <a:off x="2286000" y="3370558"/>
            <a:ext cx="9619476" cy="661848"/>
          </a:xfrm>
          <a:prstGeom prst="rect">
            <a:avLst/>
          </a:prstGeom>
        </p:spPr>
        <p:txBody>
          <a:bodyPr wrap="square" lIns="0" tIns="0" rIns="0" bIns="0" rtlCol="0" anchor="t">
            <a:spAutoFit/>
          </a:bodyPr>
          <a:lstStyle/>
          <a:p>
            <a:pPr algn="just">
              <a:lnSpc>
                <a:spcPct val="150000"/>
              </a:lnSpc>
            </a:pPr>
            <a:r>
              <a:rPr lang="en-GB" sz="3200" dirty="0"/>
              <a:t>Beyond words; how we "show up" (</a:t>
            </a:r>
            <a:r>
              <a:rPr lang="en-GB" sz="3200" dirty="0" err="1"/>
              <a:t>Lorié</a:t>
            </a:r>
            <a:r>
              <a:rPr lang="en-GB" sz="3200" dirty="0"/>
              <a:t> et al., 2017).</a:t>
            </a:r>
            <a:endParaRPr lang="en-US" sz="3200" dirty="0">
              <a:solidFill>
                <a:srgbClr val="002C3D"/>
              </a:solidFill>
              <a:latin typeface="Canva Sans"/>
              <a:ea typeface="Canva Sans"/>
              <a:cs typeface="Canva Sans"/>
              <a:sym typeface="Canva Sans"/>
            </a:endParaRPr>
          </a:p>
        </p:txBody>
      </p:sp>
      <p:sp>
        <p:nvSpPr>
          <p:cNvPr id="16" name="Freeform 16"/>
          <p:cNvSpPr/>
          <p:nvPr/>
        </p:nvSpPr>
        <p:spPr>
          <a:xfrm>
            <a:off x="1893619" y="4465806"/>
            <a:ext cx="14701542" cy="1627033"/>
          </a:xfrm>
          <a:custGeom>
            <a:avLst/>
            <a:gdLst/>
            <a:ahLst/>
            <a:cxnLst/>
            <a:rect l="l" t="t" r="r" b="b"/>
            <a:pathLst>
              <a:path w="4964911" h="2583596">
                <a:moveTo>
                  <a:pt x="0" y="0"/>
                </a:moveTo>
                <a:lnTo>
                  <a:pt x="4964911" y="0"/>
                </a:lnTo>
                <a:lnTo>
                  <a:pt x="4964911" y="2583595"/>
                </a:lnTo>
                <a:lnTo>
                  <a:pt x="0" y="2583595"/>
                </a:lnTo>
                <a:lnTo>
                  <a:pt x="0" y="0"/>
                </a:lnTo>
                <a:close/>
              </a:path>
            </a:pathLst>
          </a:custGeom>
          <a:blipFill>
            <a:blip r:embed="rId7"/>
            <a:stretch>
              <a:fillRect l="-11703" t="-127483" r="-11703" b="-104781"/>
            </a:stretch>
          </a:blipFill>
        </p:spPr>
        <p:txBody>
          <a:bodyPr/>
          <a:lstStyle/>
          <a:p>
            <a:endParaRPr lang="en-GB"/>
          </a:p>
        </p:txBody>
      </p:sp>
      <p:sp>
        <p:nvSpPr>
          <p:cNvPr id="18" name="TextBox 18"/>
          <p:cNvSpPr txBox="1"/>
          <p:nvPr/>
        </p:nvSpPr>
        <p:spPr>
          <a:xfrm>
            <a:off x="1896753" y="2897095"/>
            <a:ext cx="3101040" cy="473463"/>
          </a:xfrm>
          <a:prstGeom prst="rect">
            <a:avLst/>
          </a:prstGeom>
        </p:spPr>
        <p:txBody>
          <a:bodyPr lIns="0" tIns="0" rIns="0" bIns="0" rtlCol="0" anchor="t">
            <a:spAutoFit/>
          </a:bodyPr>
          <a:lstStyle/>
          <a:p>
            <a:pPr algn="ctr">
              <a:lnSpc>
                <a:spcPts val="3649"/>
              </a:lnSpc>
            </a:pPr>
            <a:r>
              <a:rPr lang="en-US" sz="3543" b="1" dirty="0">
                <a:solidFill>
                  <a:srgbClr val="002C3D"/>
                </a:solidFill>
                <a:latin typeface="Poppins Bold"/>
                <a:ea typeface="Poppins Bold"/>
                <a:cs typeface="Poppins Bold"/>
                <a:sym typeface="Poppins Bold"/>
              </a:rPr>
              <a:t>Definition:</a:t>
            </a:r>
          </a:p>
        </p:txBody>
      </p:sp>
      <p:sp>
        <p:nvSpPr>
          <p:cNvPr id="19" name="Freeform 19"/>
          <p:cNvSpPr/>
          <p:nvPr/>
        </p:nvSpPr>
        <p:spPr>
          <a:xfrm>
            <a:off x="1893619" y="6294606"/>
            <a:ext cx="14701542" cy="2277894"/>
          </a:xfrm>
          <a:custGeom>
            <a:avLst/>
            <a:gdLst/>
            <a:ahLst/>
            <a:cxnLst/>
            <a:rect l="l" t="t" r="r" b="b"/>
            <a:pathLst>
              <a:path w="4964911" h="2583596">
                <a:moveTo>
                  <a:pt x="0" y="0"/>
                </a:moveTo>
                <a:lnTo>
                  <a:pt x="4964911" y="0"/>
                </a:lnTo>
                <a:lnTo>
                  <a:pt x="4964911" y="2583595"/>
                </a:lnTo>
                <a:lnTo>
                  <a:pt x="0" y="2583595"/>
                </a:lnTo>
                <a:lnTo>
                  <a:pt x="0" y="0"/>
                </a:lnTo>
                <a:close/>
              </a:path>
            </a:pathLst>
          </a:custGeom>
          <a:blipFill>
            <a:blip r:embed="rId8"/>
            <a:stretch>
              <a:fillRect l="-11703" t="-127483" r="-11703" b="-104781"/>
            </a:stretch>
          </a:blipFill>
        </p:spPr>
        <p:txBody>
          <a:bodyPr/>
          <a:lstStyle/>
          <a:p>
            <a:endParaRPr lang="en-GB"/>
          </a:p>
        </p:txBody>
      </p:sp>
      <p:sp>
        <p:nvSpPr>
          <p:cNvPr id="21" name="TextBox 21"/>
          <p:cNvSpPr txBox="1"/>
          <p:nvPr/>
        </p:nvSpPr>
        <p:spPr>
          <a:xfrm>
            <a:off x="2352437" y="6651237"/>
            <a:ext cx="5496163" cy="473463"/>
          </a:xfrm>
          <a:prstGeom prst="rect">
            <a:avLst/>
          </a:prstGeom>
        </p:spPr>
        <p:txBody>
          <a:bodyPr wrap="square" lIns="0" tIns="0" rIns="0" bIns="0" rtlCol="0" anchor="t">
            <a:spAutoFit/>
          </a:bodyPr>
          <a:lstStyle/>
          <a:p>
            <a:pPr>
              <a:lnSpc>
                <a:spcPts val="3649"/>
              </a:lnSpc>
            </a:pPr>
            <a:r>
              <a:rPr lang="en-US" sz="3543" b="1" dirty="0">
                <a:solidFill>
                  <a:srgbClr val="002C3D"/>
                </a:solidFill>
                <a:latin typeface="Poppins Bold"/>
                <a:ea typeface="Poppins Bold"/>
                <a:cs typeface="Poppins Bold"/>
                <a:sym typeface="Poppins Bold"/>
              </a:rPr>
              <a:t>Where I Developed It:</a:t>
            </a:r>
          </a:p>
        </p:txBody>
      </p:sp>
      <p:sp>
        <p:nvSpPr>
          <p:cNvPr id="22" name="TextBox 9">
            <a:extLst>
              <a:ext uri="{FF2B5EF4-FFF2-40B4-BE49-F238E27FC236}">
                <a16:creationId xmlns:a16="http://schemas.microsoft.com/office/drawing/2014/main" id="{585EE210-1E92-D88F-18CF-61F6A9A05017}"/>
              </a:ext>
            </a:extLst>
          </p:cNvPr>
          <p:cNvSpPr txBox="1"/>
          <p:nvPr/>
        </p:nvSpPr>
        <p:spPr>
          <a:xfrm>
            <a:off x="5105400" y="1386507"/>
            <a:ext cx="8077200" cy="781111"/>
          </a:xfrm>
          <a:prstGeom prst="rect">
            <a:avLst/>
          </a:prstGeom>
        </p:spPr>
        <p:txBody>
          <a:bodyPr wrap="square" lIns="0" tIns="0" rIns="0" bIns="0" rtlCol="0" anchor="t">
            <a:spAutoFit/>
          </a:bodyPr>
          <a:lstStyle/>
          <a:p>
            <a:pPr algn="ctr">
              <a:lnSpc>
                <a:spcPts val="6489"/>
              </a:lnSpc>
            </a:pPr>
            <a:r>
              <a:rPr lang="en-GB" sz="4400" b="1" dirty="0"/>
              <a:t>(Nonverbal Active Listening)</a:t>
            </a:r>
            <a:endParaRPr lang="en-US" sz="4400" b="1" dirty="0">
              <a:solidFill>
                <a:srgbClr val="0097B2"/>
              </a:solidFill>
              <a:latin typeface="Poppins Bold"/>
              <a:ea typeface="Poppins Bold"/>
              <a:cs typeface="Poppins Bold"/>
              <a:sym typeface="Poppins Bold"/>
            </a:endParaRPr>
          </a:p>
        </p:txBody>
      </p:sp>
      <p:sp>
        <p:nvSpPr>
          <p:cNvPr id="23" name="TextBox 18">
            <a:extLst>
              <a:ext uri="{FF2B5EF4-FFF2-40B4-BE49-F238E27FC236}">
                <a16:creationId xmlns:a16="http://schemas.microsoft.com/office/drawing/2014/main" id="{2A9F8AB3-B754-6CB6-A106-2FFD35853DC4}"/>
              </a:ext>
            </a:extLst>
          </p:cNvPr>
          <p:cNvSpPr txBox="1"/>
          <p:nvPr/>
        </p:nvSpPr>
        <p:spPr>
          <a:xfrm>
            <a:off x="2309160" y="4719597"/>
            <a:ext cx="5387040" cy="473463"/>
          </a:xfrm>
          <a:prstGeom prst="rect">
            <a:avLst/>
          </a:prstGeom>
        </p:spPr>
        <p:txBody>
          <a:bodyPr wrap="square" lIns="0" tIns="0" rIns="0" bIns="0" rtlCol="0" anchor="t">
            <a:spAutoFit/>
          </a:bodyPr>
          <a:lstStyle/>
          <a:p>
            <a:pPr>
              <a:lnSpc>
                <a:spcPts val="3649"/>
              </a:lnSpc>
            </a:pPr>
            <a:r>
              <a:rPr lang="en-US" sz="3543" b="1" dirty="0">
                <a:solidFill>
                  <a:srgbClr val="002C3D"/>
                </a:solidFill>
                <a:latin typeface="Poppins Bold"/>
                <a:ea typeface="Poppins Bold"/>
                <a:cs typeface="Poppins Bold"/>
                <a:sym typeface="Poppins Bold"/>
              </a:rPr>
              <a:t>Everyday Practice:</a:t>
            </a:r>
          </a:p>
        </p:txBody>
      </p:sp>
      <p:sp>
        <p:nvSpPr>
          <p:cNvPr id="24" name="TextBox 10">
            <a:extLst>
              <a:ext uri="{FF2B5EF4-FFF2-40B4-BE49-F238E27FC236}">
                <a16:creationId xmlns:a16="http://schemas.microsoft.com/office/drawing/2014/main" id="{17D4B8D2-9824-F84D-01A7-CB6A4F91E530}"/>
              </a:ext>
            </a:extLst>
          </p:cNvPr>
          <p:cNvSpPr txBox="1"/>
          <p:nvPr/>
        </p:nvSpPr>
        <p:spPr>
          <a:xfrm>
            <a:off x="2286000" y="5193060"/>
            <a:ext cx="12653216" cy="661848"/>
          </a:xfrm>
          <a:prstGeom prst="rect">
            <a:avLst/>
          </a:prstGeom>
        </p:spPr>
        <p:txBody>
          <a:bodyPr wrap="square" lIns="0" tIns="0" rIns="0" bIns="0" rtlCol="0" anchor="t">
            <a:spAutoFit/>
          </a:bodyPr>
          <a:lstStyle/>
          <a:p>
            <a:pPr algn="just">
              <a:lnSpc>
                <a:spcPct val="150000"/>
              </a:lnSpc>
            </a:pPr>
            <a:r>
              <a:rPr lang="en-GB" sz="3200" dirty="0"/>
              <a:t>Managing physical presence and observing visual cues to ensure safety.</a:t>
            </a:r>
            <a:endParaRPr lang="en-US" sz="3200" dirty="0">
              <a:solidFill>
                <a:srgbClr val="002C3D"/>
              </a:solidFill>
              <a:latin typeface="Canva Sans"/>
              <a:ea typeface="Canva Sans"/>
              <a:cs typeface="Canva Sans"/>
              <a:sym typeface="Canva Sans"/>
            </a:endParaRPr>
          </a:p>
        </p:txBody>
      </p:sp>
      <p:sp>
        <p:nvSpPr>
          <p:cNvPr id="25" name="TextBox 10">
            <a:extLst>
              <a:ext uri="{FF2B5EF4-FFF2-40B4-BE49-F238E27FC236}">
                <a16:creationId xmlns:a16="http://schemas.microsoft.com/office/drawing/2014/main" id="{439DA4B4-5B58-D282-F2AE-9EC1A6CC90E3}"/>
              </a:ext>
            </a:extLst>
          </p:cNvPr>
          <p:cNvSpPr txBox="1"/>
          <p:nvPr/>
        </p:nvSpPr>
        <p:spPr>
          <a:xfrm>
            <a:off x="2286001" y="7359015"/>
            <a:ext cx="13716000" cy="984885"/>
          </a:xfrm>
          <a:prstGeom prst="rect">
            <a:avLst/>
          </a:prstGeom>
        </p:spPr>
        <p:txBody>
          <a:bodyPr wrap="square" lIns="0" tIns="0" rIns="0" bIns="0" rtlCol="0" anchor="t">
            <a:spAutoFit/>
          </a:bodyPr>
          <a:lstStyle/>
          <a:p>
            <a:pPr algn="just"/>
            <a:r>
              <a:rPr lang="en-GB" sz="3200" dirty="0"/>
              <a:t>Honed foundational nonverbal skills while working as a carer, now translating them into my future goal of owning a care home.</a:t>
            </a:r>
            <a:endParaRPr lang="en-US" sz="3200" dirty="0">
              <a:solidFill>
                <a:srgbClr val="002C3D"/>
              </a:solidFill>
              <a:latin typeface="Canva Sans"/>
              <a:ea typeface="Canva Sans"/>
              <a:cs typeface="Canva Sans"/>
              <a:sym typeface="Canva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0CE1A-1A32-6B9F-1AA5-045909F1E02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86ACB1A-17ED-2063-ADF2-DAFC547DB9DB}"/>
              </a:ext>
            </a:extLst>
          </p:cNvPr>
          <p:cNvSpPr/>
          <p:nvPr/>
        </p:nvSpPr>
        <p:spPr>
          <a:xfrm rot="-1016116">
            <a:off x="16230592" y="-2162714"/>
            <a:ext cx="5430215" cy="4839679"/>
          </a:xfrm>
          <a:custGeom>
            <a:avLst/>
            <a:gdLst/>
            <a:ahLst/>
            <a:cxnLst/>
            <a:rect l="l" t="t" r="r" b="b"/>
            <a:pathLst>
              <a:path w="5430215" h="4839679">
                <a:moveTo>
                  <a:pt x="0" y="0"/>
                </a:moveTo>
                <a:lnTo>
                  <a:pt x="5430215" y="0"/>
                </a:lnTo>
                <a:lnTo>
                  <a:pt x="5430215" y="4839680"/>
                </a:lnTo>
                <a:lnTo>
                  <a:pt x="0" y="4839680"/>
                </a:lnTo>
                <a:lnTo>
                  <a:pt x="0" y="0"/>
                </a:lnTo>
                <a:close/>
              </a:path>
            </a:pathLst>
          </a:custGeom>
          <a:blipFill>
            <a:blip r:embed="rId2"/>
            <a:stretch>
              <a:fillRect/>
            </a:stretch>
          </a:blipFill>
        </p:spPr>
        <p:txBody>
          <a:bodyPr/>
          <a:lstStyle/>
          <a:p>
            <a:endParaRPr lang="en-GB"/>
          </a:p>
        </p:txBody>
      </p:sp>
      <p:sp>
        <p:nvSpPr>
          <p:cNvPr id="3" name="Freeform 3">
            <a:extLst>
              <a:ext uri="{FF2B5EF4-FFF2-40B4-BE49-F238E27FC236}">
                <a16:creationId xmlns:a16="http://schemas.microsoft.com/office/drawing/2014/main" id="{1C7CD305-D072-C931-8A72-335F44AAFC52}"/>
              </a:ext>
            </a:extLst>
          </p:cNvPr>
          <p:cNvSpPr/>
          <p:nvPr/>
        </p:nvSpPr>
        <p:spPr>
          <a:xfrm rot="-1179833" flipH="1">
            <a:off x="14491947" y="9704060"/>
            <a:ext cx="5534705" cy="5410174"/>
          </a:xfrm>
          <a:custGeom>
            <a:avLst/>
            <a:gdLst/>
            <a:ahLst/>
            <a:cxnLst/>
            <a:rect l="l" t="t" r="r" b="b"/>
            <a:pathLst>
              <a:path w="5534705" h="5410174">
                <a:moveTo>
                  <a:pt x="5534706" y="0"/>
                </a:moveTo>
                <a:lnTo>
                  <a:pt x="0" y="0"/>
                </a:lnTo>
                <a:lnTo>
                  <a:pt x="0" y="5410174"/>
                </a:lnTo>
                <a:lnTo>
                  <a:pt x="5534706" y="5410174"/>
                </a:lnTo>
                <a:lnTo>
                  <a:pt x="5534706" y="0"/>
                </a:lnTo>
                <a:close/>
              </a:path>
            </a:pathLst>
          </a:custGeom>
          <a:blipFill>
            <a:blip r:embed="rId3"/>
            <a:stretch>
              <a:fillRect/>
            </a:stretch>
          </a:blipFill>
        </p:spPr>
        <p:txBody>
          <a:bodyPr/>
          <a:lstStyle/>
          <a:p>
            <a:endParaRPr lang="en-GB"/>
          </a:p>
        </p:txBody>
      </p:sp>
      <p:sp>
        <p:nvSpPr>
          <p:cNvPr id="4" name="Freeform 4">
            <a:extLst>
              <a:ext uri="{FF2B5EF4-FFF2-40B4-BE49-F238E27FC236}">
                <a16:creationId xmlns:a16="http://schemas.microsoft.com/office/drawing/2014/main" id="{A9BBD4ED-F98B-B680-67C9-108C723BD5FA}"/>
              </a:ext>
            </a:extLst>
          </p:cNvPr>
          <p:cNvSpPr/>
          <p:nvPr/>
        </p:nvSpPr>
        <p:spPr>
          <a:xfrm>
            <a:off x="16595161" y="9979403"/>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4"/>
            <a:stretch>
              <a:fillRect/>
            </a:stretch>
          </a:blipFill>
        </p:spPr>
        <p:txBody>
          <a:bodyPr/>
          <a:lstStyle/>
          <a:p>
            <a:endParaRPr lang="en-GB"/>
          </a:p>
        </p:txBody>
      </p:sp>
      <p:sp>
        <p:nvSpPr>
          <p:cNvPr id="5" name="Freeform 5">
            <a:extLst>
              <a:ext uri="{FF2B5EF4-FFF2-40B4-BE49-F238E27FC236}">
                <a16:creationId xmlns:a16="http://schemas.microsoft.com/office/drawing/2014/main" id="{3B979339-8704-D094-858B-980471D9DC23}"/>
              </a:ext>
            </a:extLst>
          </p:cNvPr>
          <p:cNvSpPr/>
          <p:nvPr/>
        </p:nvSpPr>
        <p:spPr>
          <a:xfrm rot="461616" flipH="1">
            <a:off x="-3558330" y="-1997696"/>
            <a:ext cx="5430215" cy="4839679"/>
          </a:xfrm>
          <a:custGeom>
            <a:avLst/>
            <a:gdLst/>
            <a:ahLst/>
            <a:cxnLst/>
            <a:rect l="l" t="t" r="r" b="b"/>
            <a:pathLst>
              <a:path w="5430215" h="4839679">
                <a:moveTo>
                  <a:pt x="5430216" y="0"/>
                </a:moveTo>
                <a:lnTo>
                  <a:pt x="0" y="0"/>
                </a:lnTo>
                <a:lnTo>
                  <a:pt x="0" y="4839679"/>
                </a:lnTo>
                <a:lnTo>
                  <a:pt x="5430216" y="4839679"/>
                </a:lnTo>
                <a:lnTo>
                  <a:pt x="5430216" y="0"/>
                </a:lnTo>
                <a:close/>
              </a:path>
            </a:pathLst>
          </a:custGeom>
          <a:blipFill>
            <a:blip r:embed="rId2"/>
            <a:stretch>
              <a:fillRect/>
            </a:stretch>
          </a:blipFill>
        </p:spPr>
        <p:txBody>
          <a:bodyPr/>
          <a:lstStyle/>
          <a:p>
            <a:endParaRPr lang="en-GB"/>
          </a:p>
        </p:txBody>
      </p:sp>
      <p:sp>
        <p:nvSpPr>
          <p:cNvPr id="8" name="Freeform 8">
            <a:extLst>
              <a:ext uri="{FF2B5EF4-FFF2-40B4-BE49-F238E27FC236}">
                <a16:creationId xmlns:a16="http://schemas.microsoft.com/office/drawing/2014/main" id="{77E0D6E9-5B4F-EF7F-D006-49F0720662B7}"/>
              </a:ext>
            </a:extLst>
          </p:cNvPr>
          <p:cNvSpPr/>
          <p:nvPr/>
        </p:nvSpPr>
        <p:spPr>
          <a:xfrm>
            <a:off x="1143000" y="4143071"/>
            <a:ext cx="4964911" cy="2583596"/>
          </a:xfrm>
          <a:custGeom>
            <a:avLst/>
            <a:gdLst/>
            <a:ahLst/>
            <a:cxnLst/>
            <a:rect l="l" t="t" r="r" b="b"/>
            <a:pathLst>
              <a:path w="4964911" h="2583596">
                <a:moveTo>
                  <a:pt x="0" y="0"/>
                </a:moveTo>
                <a:lnTo>
                  <a:pt x="4964911" y="0"/>
                </a:lnTo>
                <a:lnTo>
                  <a:pt x="4964911" y="2583595"/>
                </a:lnTo>
                <a:lnTo>
                  <a:pt x="0" y="2583595"/>
                </a:lnTo>
                <a:lnTo>
                  <a:pt x="0" y="0"/>
                </a:lnTo>
                <a:close/>
              </a:path>
            </a:pathLst>
          </a:custGeom>
          <a:blipFill>
            <a:blip r:embed="rId5"/>
            <a:stretch>
              <a:fillRect l="-11703" t="-127483" r="-11703" b="-104781"/>
            </a:stretch>
          </a:blipFill>
        </p:spPr>
        <p:txBody>
          <a:bodyPr/>
          <a:lstStyle/>
          <a:p>
            <a:endParaRPr lang="en-GB"/>
          </a:p>
        </p:txBody>
      </p:sp>
      <p:sp>
        <p:nvSpPr>
          <p:cNvPr id="6" name="Freeform 6">
            <a:extLst>
              <a:ext uri="{FF2B5EF4-FFF2-40B4-BE49-F238E27FC236}">
                <a16:creationId xmlns:a16="http://schemas.microsoft.com/office/drawing/2014/main" id="{794D0EF4-4129-D72E-4419-E807B6C8303E}"/>
              </a:ext>
            </a:extLst>
          </p:cNvPr>
          <p:cNvSpPr/>
          <p:nvPr/>
        </p:nvSpPr>
        <p:spPr>
          <a:xfrm>
            <a:off x="-805933" y="9979403"/>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4"/>
            <a:stretch>
              <a:fillRect/>
            </a:stretch>
          </a:blipFill>
        </p:spPr>
        <p:txBody>
          <a:bodyPr/>
          <a:lstStyle/>
          <a:p>
            <a:endParaRPr lang="en-GB"/>
          </a:p>
        </p:txBody>
      </p:sp>
      <p:sp>
        <p:nvSpPr>
          <p:cNvPr id="10" name="TextBox 10">
            <a:extLst>
              <a:ext uri="{FF2B5EF4-FFF2-40B4-BE49-F238E27FC236}">
                <a16:creationId xmlns:a16="http://schemas.microsoft.com/office/drawing/2014/main" id="{4D390D9F-26F1-847B-4664-E4D9111602BD}"/>
              </a:ext>
            </a:extLst>
          </p:cNvPr>
          <p:cNvSpPr txBox="1"/>
          <p:nvPr/>
        </p:nvSpPr>
        <p:spPr>
          <a:xfrm>
            <a:off x="1318683" y="5276582"/>
            <a:ext cx="4613545" cy="1011239"/>
          </a:xfrm>
          <a:prstGeom prst="rect">
            <a:avLst/>
          </a:prstGeom>
        </p:spPr>
        <p:txBody>
          <a:bodyPr lIns="0" tIns="0" rIns="0" bIns="0" rtlCol="0" anchor="t">
            <a:spAutoFit/>
          </a:bodyPr>
          <a:lstStyle/>
          <a:p>
            <a:pPr algn="ctr">
              <a:lnSpc>
                <a:spcPts val="2605"/>
              </a:lnSpc>
            </a:pPr>
            <a:r>
              <a:rPr lang="en-GB" sz="2800" dirty="0"/>
              <a:t>Feel validated, respected, and safe to share concerns (</a:t>
            </a:r>
            <a:r>
              <a:rPr lang="en-GB" sz="2800" dirty="0" err="1"/>
              <a:t>Moudatsou</a:t>
            </a:r>
            <a:r>
              <a:rPr lang="en-GB" sz="2800" dirty="0"/>
              <a:t> et al., 2020).</a:t>
            </a:r>
            <a:endParaRPr lang="en-US" sz="2800" dirty="0">
              <a:solidFill>
                <a:srgbClr val="002C3D"/>
              </a:solidFill>
              <a:latin typeface="Canva Sans"/>
              <a:ea typeface="Canva Sans"/>
              <a:cs typeface="Canva Sans"/>
              <a:sym typeface="Canva Sans"/>
            </a:endParaRPr>
          </a:p>
        </p:txBody>
      </p:sp>
      <p:sp>
        <p:nvSpPr>
          <p:cNvPr id="13" name="Freeform 13">
            <a:extLst>
              <a:ext uri="{FF2B5EF4-FFF2-40B4-BE49-F238E27FC236}">
                <a16:creationId xmlns:a16="http://schemas.microsoft.com/office/drawing/2014/main" id="{67C433CB-1BB5-BD30-172D-56467831E6DB}"/>
              </a:ext>
            </a:extLst>
          </p:cNvPr>
          <p:cNvSpPr/>
          <p:nvPr/>
        </p:nvSpPr>
        <p:spPr>
          <a:xfrm>
            <a:off x="6719562" y="4036455"/>
            <a:ext cx="4964911" cy="2583596"/>
          </a:xfrm>
          <a:custGeom>
            <a:avLst/>
            <a:gdLst/>
            <a:ahLst/>
            <a:cxnLst/>
            <a:rect l="l" t="t" r="r" b="b"/>
            <a:pathLst>
              <a:path w="4964911" h="2583596">
                <a:moveTo>
                  <a:pt x="0" y="0"/>
                </a:moveTo>
                <a:lnTo>
                  <a:pt x="4964911" y="0"/>
                </a:lnTo>
                <a:lnTo>
                  <a:pt x="4964911" y="2583595"/>
                </a:lnTo>
                <a:lnTo>
                  <a:pt x="0" y="2583595"/>
                </a:lnTo>
                <a:lnTo>
                  <a:pt x="0" y="0"/>
                </a:lnTo>
                <a:close/>
              </a:path>
            </a:pathLst>
          </a:custGeom>
          <a:blipFill>
            <a:blip r:embed="rId6"/>
            <a:stretch>
              <a:fillRect l="-11703" t="-127483" r="-11703" b="-104781"/>
            </a:stretch>
          </a:blipFill>
        </p:spPr>
        <p:txBody>
          <a:bodyPr/>
          <a:lstStyle/>
          <a:p>
            <a:endParaRPr lang="en-GB"/>
          </a:p>
        </p:txBody>
      </p:sp>
      <p:sp>
        <p:nvSpPr>
          <p:cNvPr id="11" name="TextBox 11">
            <a:extLst>
              <a:ext uri="{FF2B5EF4-FFF2-40B4-BE49-F238E27FC236}">
                <a16:creationId xmlns:a16="http://schemas.microsoft.com/office/drawing/2014/main" id="{4CFCF665-17E4-5525-140B-0E39A44F90C5}"/>
              </a:ext>
            </a:extLst>
          </p:cNvPr>
          <p:cNvSpPr txBox="1"/>
          <p:nvPr/>
        </p:nvSpPr>
        <p:spPr>
          <a:xfrm>
            <a:off x="2074935" y="4616925"/>
            <a:ext cx="3101040" cy="473463"/>
          </a:xfrm>
          <a:prstGeom prst="rect">
            <a:avLst/>
          </a:prstGeom>
        </p:spPr>
        <p:txBody>
          <a:bodyPr lIns="0" tIns="0" rIns="0" bIns="0" rtlCol="0" anchor="t">
            <a:spAutoFit/>
          </a:bodyPr>
          <a:lstStyle/>
          <a:p>
            <a:pPr algn="ctr">
              <a:lnSpc>
                <a:spcPts val="3649"/>
              </a:lnSpc>
            </a:pPr>
            <a:r>
              <a:rPr lang="en-US" sz="3543" b="1" dirty="0">
                <a:solidFill>
                  <a:srgbClr val="002C3D"/>
                </a:solidFill>
                <a:latin typeface="Poppins Bold"/>
                <a:ea typeface="Poppins Bold"/>
                <a:cs typeface="Poppins Bold"/>
                <a:sym typeface="Poppins Bold"/>
              </a:rPr>
              <a:t>Service Users</a:t>
            </a:r>
          </a:p>
        </p:txBody>
      </p:sp>
      <p:sp>
        <p:nvSpPr>
          <p:cNvPr id="7" name="Freeform 7">
            <a:extLst>
              <a:ext uri="{FF2B5EF4-FFF2-40B4-BE49-F238E27FC236}">
                <a16:creationId xmlns:a16="http://schemas.microsoft.com/office/drawing/2014/main" id="{371FD2FB-5CD3-EBEB-6B59-C20618AFD9C6}"/>
              </a:ext>
            </a:extLst>
          </p:cNvPr>
          <p:cNvSpPr/>
          <p:nvPr/>
        </p:nvSpPr>
        <p:spPr>
          <a:xfrm>
            <a:off x="-873733" y="10198397"/>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3"/>
            <a:stretch>
              <a:fillRect/>
            </a:stretch>
          </a:blipFill>
        </p:spPr>
        <p:txBody>
          <a:bodyPr/>
          <a:lstStyle/>
          <a:p>
            <a:endParaRPr lang="en-GB"/>
          </a:p>
        </p:txBody>
      </p:sp>
      <p:sp>
        <p:nvSpPr>
          <p:cNvPr id="14" name="TextBox 14">
            <a:extLst>
              <a:ext uri="{FF2B5EF4-FFF2-40B4-BE49-F238E27FC236}">
                <a16:creationId xmlns:a16="http://schemas.microsoft.com/office/drawing/2014/main" id="{376297F7-7A6C-4EAB-6C67-DD5072A60E5E}"/>
              </a:ext>
            </a:extLst>
          </p:cNvPr>
          <p:cNvSpPr txBox="1"/>
          <p:nvPr/>
        </p:nvSpPr>
        <p:spPr>
          <a:xfrm>
            <a:off x="6895245" y="5416589"/>
            <a:ext cx="4613545" cy="1011239"/>
          </a:xfrm>
          <a:prstGeom prst="rect">
            <a:avLst/>
          </a:prstGeom>
        </p:spPr>
        <p:txBody>
          <a:bodyPr lIns="0" tIns="0" rIns="0" bIns="0" rtlCol="0" anchor="t">
            <a:spAutoFit/>
          </a:bodyPr>
          <a:lstStyle/>
          <a:p>
            <a:pPr algn="ctr">
              <a:lnSpc>
                <a:spcPts val="2605"/>
              </a:lnSpc>
            </a:pPr>
            <a:r>
              <a:rPr lang="en-GB" sz="2800" dirty="0"/>
              <a:t>Drives better quality outcomes and compliance with care plans (</a:t>
            </a:r>
            <a:r>
              <a:rPr lang="en-GB" sz="2800" dirty="0" err="1"/>
              <a:t>Moudatsou</a:t>
            </a:r>
            <a:r>
              <a:rPr lang="en-GB" sz="2800" dirty="0"/>
              <a:t> et al., 2020).</a:t>
            </a:r>
            <a:endParaRPr lang="en-US" sz="2800" dirty="0">
              <a:solidFill>
                <a:srgbClr val="002C3D"/>
              </a:solidFill>
              <a:latin typeface="Canva Sans"/>
              <a:ea typeface="Canva Sans"/>
              <a:cs typeface="Canva Sans"/>
              <a:sym typeface="Canva Sans"/>
            </a:endParaRPr>
          </a:p>
        </p:txBody>
      </p:sp>
      <p:sp>
        <p:nvSpPr>
          <p:cNvPr id="15" name="TextBox 15">
            <a:extLst>
              <a:ext uri="{FF2B5EF4-FFF2-40B4-BE49-F238E27FC236}">
                <a16:creationId xmlns:a16="http://schemas.microsoft.com/office/drawing/2014/main" id="{2DBA1AF0-4944-6CE4-C9D1-944A5A9A6375}"/>
              </a:ext>
            </a:extLst>
          </p:cNvPr>
          <p:cNvSpPr txBox="1"/>
          <p:nvPr/>
        </p:nvSpPr>
        <p:spPr>
          <a:xfrm>
            <a:off x="7651497" y="4235270"/>
            <a:ext cx="3101040" cy="935128"/>
          </a:xfrm>
          <a:prstGeom prst="rect">
            <a:avLst/>
          </a:prstGeom>
        </p:spPr>
        <p:txBody>
          <a:bodyPr wrap="square" lIns="0" tIns="0" rIns="0" bIns="0" rtlCol="0" anchor="t">
            <a:spAutoFit/>
          </a:bodyPr>
          <a:lstStyle/>
          <a:p>
            <a:pPr algn="ctr">
              <a:lnSpc>
                <a:spcPts val="3649"/>
              </a:lnSpc>
            </a:pPr>
            <a:r>
              <a:rPr lang="en-US" sz="3200" b="1" dirty="0">
                <a:solidFill>
                  <a:srgbClr val="002C3D"/>
                </a:solidFill>
                <a:latin typeface="Poppins Bold"/>
                <a:ea typeface="Poppins Bold"/>
                <a:cs typeface="Poppins Bold"/>
                <a:sym typeface="Poppins Bold"/>
              </a:rPr>
              <a:t>The </a:t>
            </a:r>
            <a:r>
              <a:rPr lang="en-US" sz="3200" b="1" dirty="0" err="1">
                <a:solidFill>
                  <a:srgbClr val="002C3D"/>
                </a:solidFill>
                <a:latin typeface="Poppins Bold"/>
                <a:ea typeface="Poppins Bold"/>
                <a:cs typeface="Poppins Bold"/>
                <a:sym typeface="Poppins Bold"/>
              </a:rPr>
              <a:t>Organisation</a:t>
            </a:r>
            <a:endParaRPr lang="en-US" sz="3200" b="1" dirty="0">
              <a:solidFill>
                <a:srgbClr val="002C3D"/>
              </a:solidFill>
              <a:latin typeface="Poppins Bold"/>
              <a:ea typeface="Poppins Bold"/>
              <a:cs typeface="Poppins Bold"/>
              <a:sym typeface="Poppins Bold"/>
            </a:endParaRPr>
          </a:p>
        </p:txBody>
      </p:sp>
      <p:sp>
        <p:nvSpPr>
          <p:cNvPr id="16" name="Freeform 16">
            <a:extLst>
              <a:ext uri="{FF2B5EF4-FFF2-40B4-BE49-F238E27FC236}">
                <a16:creationId xmlns:a16="http://schemas.microsoft.com/office/drawing/2014/main" id="{DA0EA17A-D593-AAD4-D071-9467288CC6EE}"/>
              </a:ext>
            </a:extLst>
          </p:cNvPr>
          <p:cNvSpPr/>
          <p:nvPr/>
        </p:nvSpPr>
        <p:spPr>
          <a:xfrm>
            <a:off x="12103889" y="4143071"/>
            <a:ext cx="4964911" cy="2583596"/>
          </a:xfrm>
          <a:custGeom>
            <a:avLst/>
            <a:gdLst/>
            <a:ahLst/>
            <a:cxnLst/>
            <a:rect l="l" t="t" r="r" b="b"/>
            <a:pathLst>
              <a:path w="4964911" h="2583596">
                <a:moveTo>
                  <a:pt x="0" y="0"/>
                </a:moveTo>
                <a:lnTo>
                  <a:pt x="4964911" y="0"/>
                </a:lnTo>
                <a:lnTo>
                  <a:pt x="4964911" y="2583595"/>
                </a:lnTo>
                <a:lnTo>
                  <a:pt x="0" y="2583595"/>
                </a:lnTo>
                <a:lnTo>
                  <a:pt x="0" y="0"/>
                </a:lnTo>
                <a:close/>
              </a:path>
            </a:pathLst>
          </a:custGeom>
          <a:blipFill>
            <a:blip r:embed="rId7"/>
            <a:stretch>
              <a:fillRect l="-11703" t="-127483" r="-11703" b="-104781"/>
            </a:stretch>
          </a:blipFill>
        </p:spPr>
        <p:txBody>
          <a:bodyPr/>
          <a:lstStyle/>
          <a:p>
            <a:endParaRPr lang="en-GB"/>
          </a:p>
        </p:txBody>
      </p:sp>
      <p:sp>
        <p:nvSpPr>
          <p:cNvPr id="17" name="TextBox 17">
            <a:extLst>
              <a:ext uri="{FF2B5EF4-FFF2-40B4-BE49-F238E27FC236}">
                <a16:creationId xmlns:a16="http://schemas.microsoft.com/office/drawing/2014/main" id="{DB883909-EFE0-D7CA-9108-13F0B89E79D1}"/>
              </a:ext>
            </a:extLst>
          </p:cNvPr>
          <p:cNvSpPr txBox="1"/>
          <p:nvPr/>
        </p:nvSpPr>
        <p:spPr>
          <a:xfrm>
            <a:off x="12279572" y="5539386"/>
            <a:ext cx="4613545" cy="861774"/>
          </a:xfrm>
          <a:prstGeom prst="rect">
            <a:avLst/>
          </a:prstGeom>
        </p:spPr>
        <p:txBody>
          <a:bodyPr lIns="0" tIns="0" rIns="0" bIns="0" rtlCol="0" anchor="t">
            <a:spAutoFit/>
          </a:bodyPr>
          <a:lstStyle/>
          <a:p>
            <a:pPr algn="ctr"/>
            <a:r>
              <a:rPr lang="en-GB" sz="2800" dirty="0"/>
              <a:t>Promotes clear teamwork and reduces misunderstandings.</a:t>
            </a:r>
          </a:p>
        </p:txBody>
      </p:sp>
      <p:sp>
        <p:nvSpPr>
          <p:cNvPr id="18" name="TextBox 18">
            <a:extLst>
              <a:ext uri="{FF2B5EF4-FFF2-40B4-BE49-F238E27FC236}">
                <a16:creationId xmlns:a16="http://schemas.microsoft.com/office/drawing/2014/main" id="{22A9781E-4CE9-8483-C55E-A5620DE847E8}"/>
              </a:ext>
            </a:extLst>
          </p:cNvPr>
          <p:cNvSpPr txBox="1"/>
          <p:nvPr/>
        </p:nvSpPr>
        <p:spPr>
          <a:xfrm>
            <a:off x="13035824" y="4491336"/>
            <a:ext cx="3101040" cy="935128"/>
          </a:xfrm>
          <a:prstGeom prst="rect">
            <a:avLst/>
          </a:prstGeom>
        </p:spPr>
        <p:txBody>
          <a:bodyPr lIns="0" tIns="0" rIns="0" bIns="0" rtlCol="0" anchor="t">
            <a:spAutoFit/>
          </a:bodyPr>
          <a:lstStyle/>
          <a:p>
            <a:pPr algn="ctr">
              <a:lnSpc>
                <a:spcPts val="3649"/>
              </a:lnSpc>
            </a:pPr>
            <a:r>
              <a:rPr lang="en-US" sz="3543" b="1" dirty="0">
                <a:solidFill>
                  <a:srgbClr val="002C3D"/>
                </a:solidFill>
                <a:latin typeface="Poppins Bold"/>
                <a:ea typeface="Poppins Bold"/>
                <a:cs typeface="Poppins Bold"/>
                <a:sym typeface="Poppins Bold"/>
              </a:rPr>
              <a:t>Staff/</a:t>
            </a:r>
          </a:p>
          <a:p>
            <a:pPr algn="ctr">
              <a:lnSpc>
                <a:spcPts val="3649"/>
              </a:lnSpc>
            </a:pPr>
            <a:r>
              <a:rPr lang="en-US" sz="3543" b="1" dirty="0">
                <a:solidFill>
                  <a:srgbClr val="002C3D"/>
                </a:solidFill>
                <a:latin typeface="Poppins Bold"/>
                <a:ea typeface="Poppins Bold"/>
                <a:cs typeface="Poppins Bold"/>
                <a:sym typeface="Poppins Bold"/>
              </a:rPr>
              <a:t>Colleagues</a:t>
            </a:r>
          </a:p>
        </p:txBody>
      </p:sp>
      <p:sp>
        <p:nvSpPr>
          <p:cNvPr id="25" name="Freeform 13">
            <a:extLst>
              <a:ext uri="{FF2B5EF4-FFF2-40B4-BE49-F238E27FC236}">
                <a16:creationId xmlns:a16="http://schemas.microsoft.com/office/drawing/2014/main" id="{65285C0B-1001-6F88-8965-8909111B17CF}"/>
              </a:ext>
            </a:extLst>
          </p:cNvPr>
          <p:cNvSpPr/>
          <p:nvPr/>
        </p:nvSpPr>
        <p:spPr>
          <a:xfrm>
            <a:off x="4777006" y="6819900"/>
            <a:ext cx="8850024" cy="2156508"/>
          </a:xfrm>
          <a:custGeom>
            <a:avLst/>
            <a:gdLst/>
            <a:ahLst/>
            <a:cxnLst/>
            <a:rect l="l" t="t" r="r" b="b"/>
            <a:pathLst>
              <a:path w="4964911" h="2583596">
                <a:moveTo>
                  <a:pt x="0" y="0"/>
                </a:moveTo>
                <a:lnTo>
                  <a:pt x="4964911" y="0"/>
                </a:lnTo>
                <a:lnTo>
                  <a:pt x="4964911" y="2583595"/>
                </a:lnTo>
                <a:lnTo>
                  <a:pt x="0" y="2583595"/>
                </a:lnTo>
                <a:lnTo>
                  <a:pt x="0" y="0"/>
                </a:lnTo>
                <a:close/>
              </a:path>
            </a:pathLst>
          </a:custGeom>
          <a:solidFill>
            <a:schemeClr val="accent2">
              <a:lumMod val="40000"/>
              <a:lumOff val="60000"/>
            </a:schemeClr>
          </a:solidFill>
        </p:spPr>
        <p:txBody>
          <a:bodyPr/>
          <a:lstStyle/>
          <a:p>
            <a:endParaRPr lang="en-GB"/>
          </a:p>
        </p:txBody>
      </p:sp>
      <p:sp>
        <p:nvSpPr>
          <p:cNvPr id="9" name="TextBox 9">
            <a:extLst>
              <a:ext uri="{FF2B5EF4-FFF2-40B4-BE49-F238E27FC236}">
                <a16:creationId xmlns:a16="http://schemas.microsoft.com/office/drawing/2014/main" id="{6156CE8C-7037-39A4-DB49-5483599E1A57}"/>
              </a:ext>
            </a:extLst>
          </p:cNvPr>
          <p:cNvSpPr txBox="1"/>
          <p:nvPr/>
        </p:nvSpPr>
        <p:spPr>
          <a:xfrm>
            <a:off x="1893619" y="651591"/>
            <a:ext cx="14902322" cy="1672509"/>
          </a:xfrm>
          <a:prstGeom prst="rect">
            <a:avLst/>
          </a:prstGeom>
        </p:spPr>
        <p:txBody>
          <a:bodyPr wrap="square" lIns="0" tIns="0" rIns="0" bIns="0" rtlCol="0" anchor="t">
            <a:spAutoFit/>
          </a:bodyPr>
          <a:lstStyle/>
          <a:p>
            <a:pPr>
              <a:lnSpc>
                <a:spcPts val="6489"/>
              </a:lnSpc>
            </a:pPr>
            <a:r>
              <a:rPr lang="en-US" sz="5953" b="1" dirty="0">
                <a:solidFill>
                  <a:srgbClr val="0097B2"/>
                </a:solidFill>
                <a:latin typeface="Poppins Bold"/>
                <a:ea typeface="Poppins Bold"/>
                <a:cs typeface="Poppins Bold"/>
                <a:sym typeface="Poppins Bold"/>
              </a:rPr>
              <a:t>Importance of Communication in Professional Practice</a:t>
            </a:r>
          </a:p>
        </p:txBody>
      </p:sp>
      <p:sp>
        <p:nvSpPr>
          <p:cNvPr id="24" name="TextBox 12">
            <a:extLst>
              <a:ext uri="{FF2B5EF4-FFF2-40B4-BE49-F238E27FC236}">
                <a16:creationId xmlns:a16="http://schemas.microsoft.com/office/drawing/2014/main" id="{777F5DA6-9DE6-AB76-5119-C44572E324A5}"/>
              </a:ext>
            </a:extLst>
          </p:cNvPr>
          <p:cNvSpPr txBox="1"/>
          <p:nvPr/>
        </p:nvSpPr>
        <p:spPr>
          <a:xfrm>
            <a:off x="5927658" y="3390900"/>
            <a:ext cx="6093023" cy="410369"/>
          </a:xfrm>
          <a:prstGeom prst="rect">
            <a:avLst/>
          </a:prstGeom>
        </p:spPr>
        <p:txBody>
          <a:bodyPr lIns="0" tIns="0" rIns="0" bIns="0" rtlCol="0" anchor="t">
            <a:spAutoFit/>
          </a:bodyPr>
          <a:lstStyle/>
          <a:p>
            <a:pPr algn="ctr">
              <a:lnSpc>
                <a:spcPts val="3219"/>
              </a:lnSpc>
              <a:spcBef>
                <a:spcPct val="0"/>
              </a:spcBef>
            </a:pPr>
            <a:r>
              <a:rPr lang="en-US" sz="2800" b="1" dirty="0">
                <a:solidFill>
                  <a:srgbClr val="000000"/>
                </a:solidFill>
                <a:latin typeface="Canva Sans Bold"/>
                <a:ea typeface="Canva Sans Bold"/>
                <a:cs typeface="Canva Sans Bold"/>
                <a:sym typeface="Canva Sans Bold"/>
              </a:rPr>
              <a:t>Benefits:</a:t>
            </a:r>
          </a:p>
        </p:txBody>
      </p:sp>
      <p:sp>
        <p:nvSpPr>
          <p:cNvPr id="12" name="TextBox 12">
            <a:extLst>
              <a:ext uri="{FF2B5EF4-FFF2-40B4-BE49-F238E27FC236}">
                <a16:creationId xmlns:a16="http://schemas.microsoft.com/office/drawing/2014/main" id="{538DD4BF-1E96-AECB-7F98-E68FC4617C59}"/>
              </a:ext>
            </a:extLst>
          </p:cNvPr>
          <p:cNvSpPr txBox="1"/>
          <p:nvPr/>
        </p:nvSpPr>
        <p:spPr>
          <a:xfrm>
            <a:off x="2393146" y="2599531"/>
            <a:ext cx="6093023" cy="410369"/>
          </a:xfrm>
          <a:prstGeom prst="rect">
            <a:avLst/>
          </a:prstGeom>
        </p:spPr>
        <p:txBody>
          <a:bodyPr lIns="0" tIns="0" rIns="0" bIns="0" rtlCol="0" anchor="t">
            <a:spAutoFit/>
          </a:bodyPr>
          <a:lstStyle/>
          <a:p>
            <a:pPr>
              <a:lnSpc>
                <a:spcPts val="3219"/>
              </a:lnSpc>
              <a:spcBef>
                <a:spcPct val="0"/>
              </a:spcBef>
            </a:pPr>
            <a:r>
              <a:rPr lang="en-US" sz="2800" b="1" dirty="0">
                <a:solidFill>
                  <a:srgbClr val="000000"/>
                </a:solidFill>
                <a:latin typeface="Canva Sans Bold"/>
                <a:ea typeface="Canva Sans Bold"/>
                <a:cs typeface="Canva Sans Bold"/>
                <a:sym typeface="Canva Sans Bold"/>
              </a:rPr>
              <a:t>Why is it essential?</a:t>
            </a:r>
          </a:p>
        </p:txBody>
      </p:sp>
      <p:sp>
        <p:nvSpPr>
          <p:cNvPr id="22" name="TextBox 10">
            <a:extLst>
              <a:ext uri="{FF2B5EF4-FFF2-40B4-BE49-F238E27FC236}">
                <a16:creationId xmlns:a16="http://schemas.microsoft.com/office/drawing/2014/main" id="{3DA1F7A8-399D-CF8C-681B-2CA2E9035F83}"/>
              </a:ext>
            </a:extLst>
          </p:cNvPr>
          <p:cNvSpPr txBox="1"/>
          <p:nvPr/>
        </p:nvSpPr>
        <p:spPr>
          <a:xfrm>
            <a:off x="5927658" y="2644200"/>
            <a:ext cx="11031069" cy="344390"/>
          </a:xfrm>
          <a:prstGeom prst="rect">
            <a:avLst/>
          </a:prstGeom>
        </p:spPr>
        <p:txBody>
          <a:bodyPr wrap="square" lIns="0" tIns="0" rIns="0" bIns="0" rtlCol="0" anchor="t">
            <a:spAutoFit/>
          </a:bodyPr>
          <a:lstStyle/>
          <a:p>
            <a:pPr algn="just">
              <a:lnSpc>
                <a:spcPts val="2605"/>
              </a:lnSpc>
            </a:pPr>
            <a:r>
              <a:rPr lang="en-GB" sz="2800" dirty="0"/>
              <a:t>It is the foundation of a safe, "therapeutic space" (Stickley, 2011).</a:t>
            </a:r>
            <a:endParaRPr lang="en-US" sz="2800" dirty="0">
              <a:solidFill>
                <a:srgbClr val="002C3D"/>
              </a:solidFill>
              <a:latin typeface="Canva Sans"/>
              <a:ea typeface="Canva Sans"/>
              <a:cs typeface="Canva Sans"/>
              <a:sym typeface="Canva Sans"/>
            </a:endParaRPr>
          </a:p>
        </p:txBody>
      </p:sp>
      <p:sp>
        <p:nvSpPr>
          <p:cNvPr id="26" name="TextBox 14">
            <a:extLst>
              <a:ext uri="{FF2B5EF4-FFF2-40B4-BE49-F238E27FC236}">
                <a16:creationId xmlns:a16="http://schemas.microsoft.com/office/drawing/2014/main" id="{2061CEF3-BC4D-918B-4682-0B800796664D}"/>
              </a:ext>
            </a:extLst>
          </p:cNvPr>
          <p:cNvSpPr txBox="1"/>
          <p:nvPr/>
        </p:nvSpPr>
        <p:spPr>
          <a:xfrm>
            <a:off x="5368211" y="7802534"/>
            <a:ext cx="7667614" cy="1011239"/>
          </a:xfrm>
          <a:prstGeom prst="rect">
            <a:avLst/>
          </a:prstGeom>
        </p:spPr>
        <p:txBody>
          <a:bodyPr wrap="square" lIns="0" tIns="0" rIns="0" bIns="0" rtlCol="0" anchor="t">
            <a:spAutoFit/>
          </a:bodyPr>
          <a:lstStyle/>
          <a:p>
            <a:pPr algn="ctr">
              <a:lnSpc>
                <a:spcPts val="2605"/>
              </a:lnSpc>
            </a:pPr>
            <a:r>
              <a:rPr lang="en-GB" sz="2800" dirty="0"/>
              <a:t>If not used effectively, it leads to communication errors, missed signs of psychological distress, and a breakdown in patient safety (</a:t>
            </a:r>
            <a:r>
              <a:rPr lang="en-GB" sz="2800" dirty="0" err="1"/>
              <a:t>Lorié</a:t>
            </a:r>
            <a:r>
              <a:rPr lang="en-GB" sz="2800" dirty="0"/>
              <a:t> et al., 2017).</a:t>
            </a:r>
            <a:endParaRPr lang="en-US" sz="2800" dirty="0">
              <a:solidFill>
                <a:srgbClr val="002C3D"/>
              </a:solidFill>
              <a:latin typeface="Canva Sans"/>
              <a:ea typeface="Canva Sans"/>
              <a:cs typeface="Canva Sans"/>
              <a:sym typeface="Canva Sans"/>
            </a:endParaRPr>
          </a:p>
        </p:txBody>
      </p:sp>
      <p:sp>
        <p:nvSpPr>
          <p:cNvPr id="27" name="TextBox 15">
            <a:extLst>
              <a:ext uri="{FF2B5EF4-FFF2-40B4-BE49-F238E27FC236}">
                <a16:creationId xmlns:a16="http://schemas.microsoft.com/office/drawing/2014/main" id="{E2C5782A-7774-CC36-AE67-B644C9E5B839}"/>
              </a:ext>
            </a:extLst>
          </p:cNvPr>
          <p:cNvSpPr txBox="1"/>
          <p:nvPr/>
        </p:nvSpPr>
        <p:spPr>
          <a:xfrm>
            <a:off x="6383353" y="7176671"/>
            <a:ext cx="5637328" cy="473463"/>
          </a:xfrm>
          <a:prstGeom prst="rect">
            <a:avLst/>
          </a:prstGeom>
        </p:spPr>
        <p:txBody>
          <a:bodyPr wrap="square" lIns="0" tIns="0" rIns="0" bIns="0" rtlCol="0" anchor="t">
            <a:spAutoFit/>
          </a:bodyPr>
          <a:lstStyle/>
          <a:p>
            <a:pPr algn="ctr">
              <a:lnSpc>
                <a:spcPts val="3649"/>
              </a:lnSpc>
            </a:pPr>
            <a:r>
              <a:rPr lang="en-US" sz="3543" b="1" dirty="0">
                <a:solidFill>
                  <a:srgbClr val="002C3D"/>
                </a:solidFill>
                <a:latin typeface="Poppins Bold"/>
                <a:ea typeface="Poppins Bold"/>
                <a:cs typeface="Poppins Bold"/>
                <a:sym typeface="Poppins Bold"/>
              </a:rPr>
              <a:t>Risk of Ineffective Use</a:t>
            </a:r>
          </a:p>
        </p:txBody>
      </p:sp>
      <p:pic>
        <p:nvPicPr>
          <p:cNvPr id="29" name="Graphic 28" descr="Radioactive with solid fill">
            <a:extLst>
              <a:ext uri="{FF2B5EF4-FFF2-40B4-BE49-F238E27FC236}">
                <a16:creationId xmlns:a16="http://schemas.microsoft.com/office/drawing/2014/main" id="{7364CBC6-F8D7-1AD0-CCF7-170D2EA4B86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5745900" y="7048500"/>
            <a:ext cx="637453" cy="637453"/>
          </a:xfrm>
          <a:prstGeom prst="rect">
            <a:avLst/>
          </a:prstGeom>
        </p:spPr>
      </p:pic>
      <p:pic>
        <p:nvPicPr>
          <p:cNvPr id="31" name="Graphic 30" descr="User outline">
            <a:extLst>
              <a:ext uri="{FF2B5EF4-FFF2-40B4-BE49-F238E27FC236}">
                <a16:creationId xmlns:a16="http://schemas.microsoft.com/office/drawing/2014/main" id="{94F85CEF-0774-93AA-4108-C8409E7336CC}"/>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1245108" y="4251223"/>
            <a:ext cx="759195" cy="759195"/>
          </a:xfrm>
          <a:prstGeom prst="rect">
            <a:avLst/>
          </a:prstGeom>
        </p:spPr>
      </p:pic>
      <p:pic>
        <p:nvPicPr>
          <p:cNvPr id="33" name="Graphic 32" descr="Management outline">
            <a:extLst>
              <a:ext uri="{FF2B5EF4-FFF2-40B4-BE49-F238E27FC236}">
                <a16:creationId xmlns:a16="http://schemas.microsoft.com/office/drawing/2014/main" id="{EF9D95BD-BEB6-F7F9-212C-EFEBF305CE91}"/>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7073893" y="4282865"/>
            <a:ext cx="570791" cy="570791"/>
          </a:xfrm>
          <a:prstGeom prst="rect">
            <a:avLst/>
          </a:prstGeom>
        </p:spPr>
      </p:pic>
      <p:pic>
        <p:nvPicPr>
          <p:cNvPr id="35" name="Graphic 34" descr="Group brainstorm outline">
            <a:extLst>
              <a:ext uri="{FF2B5EF4-FFF2-40B4-BE49-F238E27FC236}">
                <a16:creationId xmlns:a16="http://schemas.microsoft.com/office/drawing/2014/main" id="{7DC84177-0640-D20E-D429-CB206A00901B}"/>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12405362" y="4464585"/>
            <a:ext cx="609385" cy="609385"/>
          </a:xfrm>
          <a:prstGeom prst="rect">
            <a:avLst/>
          </a:prstGeom>
        </p:spPr>
      </p:pic>
      <p:grpSp>
        <p:nvGrpSpPr>
          <p:cNvPr id="36" name="Group 2">
            <a:extLst>
              <a:ext uri="{FF2B5EF4-FFF2-40B4-BE49-F238E27FC236}">
                <a16:creationId xmlns:a16="http://schemas.microsoft.com/office/drawing/2014/main" id="{F3607866-AE0D-6081-0D98-C1F155ED22AB}"/>
              </a:ext>
            </a:extLst>
          </p:cNvPr>
          <p:cNvGrpSpPr/>
          <p:nvPr/>
        </p:nvGrpSpPr>
        <p:grpSpPr>
          <a:xfrm>
            <a:off x="-838200" y="9077865"/>
            <a:ext cx="19964400" cy="1475835"/>
            <a:chOff x="0" y="0"/>
            <a:chExt cx="2724150" cy="2199066"/>
          </a:xfrm>
        </p:grpSpPr>
        <p:sp>
          <p:nvSpPr>
            <p:cNvPr id="37" name="Freeform 3">
              <a:extLst>
                <a:ext uri="{FF2B5EF4-FFF2-40B4-BE49-F238E27FC236}">
                  <a16:creationId xmlns:a16="http://schemas.microsoft.com/office/drawing/2014/main" id="{AC1A8DA4-CBD5-098D-B7A2-DB10578726B1}"/>
                </a:ext>
              </a:extLst>
            </p:cNvPr>
            <p:cNvSpPr/>
            <p:nvPr/>
          </p:nvSpPr>
          <p:spPr>
            <a:xfrm>
              <a:off x="10160" y="16510"/>
              <a:ext cx="2701290" cy="2171126"/>
            </a:xfrm>
            <a:custGeom>
              <a:avLst/>
              <a:gdLst/>
              <a:ahLst/>
              <a:cxnLst/>
              <a:rect l="l" t="t" r="r" b="b"/>
              <a:pathLst>
                <a:path w="2701290" h="2171126">
                  <a:moveTo>
                    <a:pt x="2701290" y="2171126"/>
                  </a:moveTo>
                  <a:lnTo>
                    <a:pt x="0" y="2163506"/>
                  </a:lnTo>
                  <a:lnTo>
                    <a:pt x="0" y="766230"/>
                  </a:lnTo>
                  <a:lnTo>
                    <a:pt x="17780" y="19050"/>
                  </a:lnTo>
                  <a:lnTo>
                    <a:pt x="1344894" y="0"/>
                  </a:lnTo>
                  <a:lnTo>
                    <a:pt x="2682240" y="5080"/>
                  </a:lnTo>
                  <a:close/>
                </a:path>
              </a:pathLst>
            </a:custGeom>
            <a:solidFill>
              <a:srgbClr val="11799F"/>
            </a:solidFill>
          </p:spPr>
          <p:txBody>
            <a:bodyPr/>
            <a:lstStyle/>
            <a:p>
              <a:endParaRPr lang="en-GB"/>
            </a:p>
          </p:txBody>
        </p:sp>
        <p:sp>
          <p:nvSpPr>
            <p:cNvPr id="38" name="Freeform 4">
              <a:extLst>
                <a:ext uri="{FF2B5EF4-FFF2-40B4-BE49-F238E27FC236}">
                  <a16:creationId xmlns:a16="http://schemas.microsoft.com/office/drawing/2014/main" id="{26B42CB8-DDD9-A4D7-0979-71795C6CE04D}"/>
                </a:ext>
              </a:extLst>
            </p:cNvPr>
            <p:cNvSpPr/>
            <p:nvPr/>
          </p:nvSpPr>
          <p:spPr>
            <a:xfrm>
              <a:off x="-215" y="0"/>
              <a:ext cx="2725635" cy="2197090"/>
            </a:xfrm>
            <a:custGeom>
              <a:avLst/>
              <a:gdLst/>
              <a:ahLst/>
              <a:cxnLst/>
              <a:rect l="l" t="t" r="r" b="b"/>
              <a:pathLst>
                <a:path w="2725635" h="2197090">
                  <a:moveTo>
                    <a:pt x="2692615" y="21590"/>
                  </a:moveTo>
                  <a:cubicBezTo>
                    <a:pt x="2693885" y="34290"/>
                    <a:pt x="2693885" y="44450"/>
                    <a:pt x="2695155" y="54610"/>
                  </a:cubicBezTo>
                  <a:cubicBezTo>
                    <a:pt x="2697695" y="96398"/>
                    <a:pt x="2698965" y="142817"/>
                    <a:pt x="2701505" y="187578"/>
                  </a:cubicBezTo>
                  <a:cubicBezTo>
                    <a:pt x="2701505" y="252234"/>
                    <a:pt x="2714205" y="1527107"/>
                    <a:pt x="2720555" y="1591762"/>
                  </a:cubicBezTo>
                  <a:cubicBezTo>
                    <a:pt x="2726905" y="1689574"/>
                    <a:pt x="2723095" y="1789044"/>
                    <a:pt x="2723095" y="1886856"/>
                  </a:cubicBezTo>
                  <a:cubicBezTo>
                    <a:pt x="2723095" y="1973063"/>
                    <a:pt x="2724365" y="2052639"/>
                    <a:pt x="2725635" y="2136836"/>
                  </a:cubicBezTo>
                  <a:cubicBezTo>
                    <a:pt x="2725635" y="2158426"/>
                    <a:pt x="2725635" y="2172396"/>
                    <a:pt x="2725635" y="2196526"/>
                  </a:cubicBezTo>
                  <a:cubicBezTo>
                    <a:pt x="2702775" y="2196526"/>
                    <a:pt x="2682455" y="2197796"/>
                    <a:pt x="2658840" y="2196526"/>
                  </a:cubicBezTo>
                  <a:cubicBezTo>
                    <a:pt x="2523916" y="2191446"/>
                    <a:pt x="2386916" y="2197796"/>
                    <a:pt x="2251993" y="2192716"/>
                  </a:cubicBezTo>
                  <a:cubicBezTo>
                    <a:pt x="2171038" y="2188906"/>
                    <a:pt x="2092160" y="2191446"/>
                    <a:pt x="2011206" y="2188906"/>
                  </a:cubicBezTo>
                  <a:cubicBezTo>
                    <a:pt x="1973842" y="2187636"/>
                    <a:pt x="1936479" y="2186366"/>
                    <a:pt x="1899115" y="2185096"/>
                  </a:cubicBezTo>
                  <a:cubicBezTo>
                    <a:pt x="1876282" y="2185096"/>
                    <a:pt x="1855524" y="2186366"/>
                    <a:pt x="1832691" y="2186366"/>
                  </a:cubicBezTo>
                  <a:cubicBezTo>
                    <a:pt x="1774570" y="2185096"/>
                    <a:pt x="1614737" y="2186366"/>
                    <a:pt x="1556617" y="2185096"/>
                  </a:cubicBezTo>
                  <a:cubicBezTo>
                    <a:pt x="1515102" y="2183826"/>
                    <a:pt x="684802" y="2192716"/>
                    <a:pt x="643287" y="2191446"/>
                  </a:cubicBezTo>
                  <a:cubicBezTo>
                    <a:pt x="632908" y="2191446"/>
                    <a:pt x="620453" y="2192716"/>
                    <a:pt x="610075" y="2192716"/>
                  </a:cubicBezTo>
                  <a:cubicBezTo>
                    <a:pt x="585166" y="2192716"/>
                    <a:pt x="562332" y="2193986"/>
                    <a:pt x="537423" y="2193986"/>
                  </a:cubicBezTo>
                  <a:cubicBezTo>
                    <a:pt x="475151" y="2193986"/>
                    <a:pt x="414954" y="2192716"/>
                    <a:pt x="352682" y="2191446"/>
                  </a:cubicBezTo>
                  <a:cubicBezTo>
                    <a:pt x="315318" y="2190176"/>
                    <a:pt x="277955" y="2188906"/>
                    <a:pt x="242667" y="2187636"/>
                  </a:cubicBezTo>
                  <a:cubicBezTo>
                    <a:pt x="176243" y="2186366"/>
                    <a:pt x="109819" y="2185096"/>
                    <a:pt x="44665" y="2185096"/>
                  </a:cubicBezTo>
                  <a:cubicBezTo>
                    <a:pt x="34505" y="2185096"/>
                    <a:pt x="25615" y="2185096"/>
                    <a:pt x="15455" y="2183826"/>
                  </a:cubicBezTo>
                  <a:cubicBezTo>
                    <a:pt x="6565" y="2182556"/>
                    <a:pt x="1485" y="2176206"/>
                    <a:pt x="4025" y="2167316"/>
                  </a:cubicBezTo>
                  <a:cubicBezTo>
                    <a:pt x="12915" y="2135531"/>
                    <a:pt x="9105" y="2094085"/>
                    <a:pt x="7835" y="2050982"/>
                  </a:cubicBezTo>
                  <a:cubicBezTo>
                    <a:pt x="6565" y="1963117"/>
                    <a:pt x="2755" y="1876909"/>
                    <a:pt x="4025" y="1789044"/>
                  </a:cubicBezTo>
                  <a:cubicBezTo>
                    <a:pt x="1485" y="1679627"/>
                    <a:pt x="-3595" y="325178"/>
                    <a:pt x="4025" y="214104"/>
                  </a:cubicBezTo>
                  <a:cubicBezTo>
                    <a:pt x="5295" y="192552"/>
                    <a:pt x="4025" y="169342"/>
                    <a:pt x="5295" y="147790"/>
                  </a:cubicBezTo>
                  <a:cubicBezTo>
                    <a:pt x="6565" y="112976"/>
                    <a:pt x="9105" y="74846"/>
                    <a:pt x="10375" y="44450"/>
                  </a:cubicBezTo>
                  <a:cubicBezTo>
                    <a:pt x="10375" y="41910"/>
                    <a:pt x="11645" y="39370"/>
                    <a:pt x="12915" y="38100"/>
                  </a:cubicBezTo>
                  <a:cubicBezTo>
                    <a:pt x="34505" y="35560"/>
                    <a:pt x="57925" y="30480"/>
                    <a:pt x="91137" y="29210"/>
                  </a:cubicBezTo>
                  <a:cubicBezTo>
                    <a:pt x="147182" y="25400"/>
                    <a:pt x="203228" y="22860"/>
                    <a:pt x="261349" y="20320"/>
                  </a:cubicBezTo>
                  <a:cubicBezTo>
                    <a:pt x="300788" y="17780"/>
                    <a:pt x="340227" y="16510"/>
                    <a:pt x="377591" y="13970"/>
                  </a:cubicBezTo>
                  <a:cubicBezTo>
                    <a:pt x="414954" y="11430"/>
                    <a:pt x="454393" y="8890"/>
                    <a:pt x="491757" y="8890"/>
                  </a:cubicBezTo>
                  <a:cubicBezTo>
                    <a:pt x="533272" y="7620"/>
                    <a:pt x="574787" y="10160"/>
                    <a:pt x="616302" y="8890"/>
                  </a:cubicBezTo>
                  <a:cubicBezTo>
                    <a:pt x="668196" y="8890"/>
                    <a:pt x="1608510" y="6350"/>
                    <a:pt x="1660404" y="5080"/>
                  </a:cubicBezTo>
                  <a:cubicBezTo>
                    <a:pt x="1710222" y="3810"/>
                    <a:pt x="1760040" y="2540"/>
                    <a:pt x="1811934" y="2540"/>
                  </a:cubicBezTo>
                  <a:cubicBezTo>
                    <a:pt x="1897040" y="1270"/>
                    <a:pt x="1980070" y="0"/>
                    <a:pt x="2065175" y="0"/>
                  </a:cubicBezTo>
                  <a:cubicBezTo>
                    <a:pt x="2100463" y="0"/>
                    <a:pt x="2137826" y="2540"/>
                    <a:pt x="2173114" y="2540"/>
                  </a:cubicBezTo>
                  <a:cubicBezTo>
                    <a:pt x="2270674" y="3810"/>
                    <a:pt x="2370310" y="5080"/>
                    <a:pt x="2467871" y="7620"/>
                  </a:cubicBezTo>
                  <a:cubicBezTo>
                    <a:pt x="2519764" y="8890"/>
                    <a:pt x="2571658" y="12700"/>
                    <a:pt x="2623552" y="16510"/>
                  </a:cubicBezTo>
                  <a:cubicBezTo>
                    <a:pt x="2636006" y="16510"/>
                    <a:pt x="2648461" y="16510"/>
                    <a:pt x="2658840" y="16510"/>
                  </a:cubicBezTo>
                  <a:cubicBezTo>
                    <a:pt x="2673565" y="17780"/>
                    <a:pt x="2682455" y="20320"/>
                    <a:pt x="2692615" y="21590"/>
                  </a:cubicBezTo>
                  <a:close/>
                  <a:moveTo>
                    <a:pt x="2702775" y="2180016"/>
                  </a:moveTo>
                  <a:cubicBezTo>
                    <a:pt x="2704045" y="2163506"/>
                    <a:pt x="2705315" y="2150806"/>
                    <a:pt x="2705315" y="2138106"/>
                  </a:cubicBezTo>
                  <a:cubicBezTo>
                    <a:pt x="2704045" y="2044350"/>
                    <a:pt x="2702775" y="1956485"/>
                    <a:pt x="2702775" y="1861989"/>
                  </a:cubicBezTo>
                  <a:cubicBezTo>
                    <a:pt x="2702775" y="1818885"/>
                    <a:pt x="2705315" y="1775782"/>
                    <a:pt x="2704045" y="1732678"/>
                  </a:cubicBezTo>
                  <a:cubicBezTo>
                    <a:pt x="2704045" y="1692890"/>
                    <a:pt x="2702775" y="1651444"/>
                    <a:pt x="2701505" y="1611656"/>
                  </a:cubicBezTo>
                  <a:cubicBezTo>
                    <a:pt x="2696425" y="1550316"/>
                    <a:pt x="2684995" y="280417"/>
                    <a:pt x="2684995" y="219077"/>
                  </a:cubicBezTo>
                  <a:cubicBezTo>
                    <a:pt x="2682455" y="167684"/>
                    <a:pt x="2679915" y="114634"/>
                    <a:pt x="2677375" y="63500"/>
                  </a:cubicBezTo>
                  <a:cubicBezTo>
                    <a:pt x="2676105" y="44450"/>
                    <a:pt x="2674835" y="43180"/>
                    <a:pt x="2652612" y="41910"/>
                  </a:cubicBezTo>
                  <a:cubicBezTo>
                    <a:pt x="2646385" y="41910"/>
                    <a:pt x="2642234" y="41910"/>
                    <a:pt x="2636006" y="40640"/>
                  </a:cubicBezTo>
                  <a:cubicBezTo>
                    <a:pt x="2584113" y="36830"/>
                    <a:pt x="2530143" y="31750"/>
                    <a:pt x="2478249" y="30480"/>
                  </a:cubicBezTo>
                  <a:cubicBezTo>
                    <a:pt x="2351629" y="26670"/>
                    <a:pt x="2222932" y="25400"/>
                    <a:pt x="2096311" y="22860"/>
                  </a:cubicBezTo>
                  <a:cubicBezTo>
                    <a:pt x="2077630" y="22860"/>
                    <a:pt x="2056872" y="22860"/>
                    <a:pt x="2038191" y="22860"/>
                  </a:cubicBezTo>
                  <a:cubicBezTo>
                    <a:pt x="2007054" y="22860"/>
                    <a:pt x="1975918" y="22860"/>
                    <a:pt x="1946857" y="22860"/>
                  </a:cubicBezTo>
                  <a:cubicBezTo>
                    <a:pt x="1880434" y="22860"/>
                    <a:pt x="1814010" y="22860"/>
                    <a:pt x="1749661" y="24130"/>
                  </a:cubicBezTo>
                  <a:cubicBezTo>
                    <a:pt x="1693616" y="25400"/>
                    <a:pt x="749150" y="29210"/>
                    <a:pt x="693105" y="29210"/>
                  </a:cubicBezTo>
                  <a:cubicBezTo>
                    <a:pt x="601772" y="29210"/>
                    <a:pt x="510439" y="26670"/>
                    <a:pt x="419106" y="33020"/>
                  </a:cubicBezTo>
                  <a:cubicBezTo>
                    <a:pt x="371363" y="36830"/>
                    <a:pt x="325697" y="36830"/>
                    <a:pt x="280030" y="38100"/>
                  </a:cubicBezTo>
                  <a:cubicBezTo>
                    <a:pt x="201152" y="41910"/>
                    <a:pt x="122273" y="45720"/>
                    <a:pt x="45935" y="50800"/>
                  </a:cubicBezTo>
                  <a:cubicBezTo>
                    <a:pt x="33235" y="50800"/>
                    <a:pt x="30695" y="53340"/>
                    <a:pt x="29425" y="69872"/>
                  </a:cubicBezTo>
                  <a:cubicBezTo>
                    <a:pt x="28155" y="99713"/>
                    <a:pt x="28155" y="129554"/>
                    <a:pt x="26885" y="159395"/>
                  </a:cubicBezTo>
                  <a:cubicBezTo>
                    <a:pt x="25615" y="209130"/>
                    <a:pt x="23075" y="257207"/>
                    <a:pt x="21805" y="306942"/>
                  </a:cubicBezTo>
                  <a:cubicBezTo>
                    <a:pt x="16725" y="359993"/>
                    <a:pt x="23075" y="1656418"/>
                    <a:pt x="25615" y="1709468"/>
                  </a:cubicBezTo>
                  <a:cubicBezTo>
                    <a:pt x="25615" y="1765834"/>
                    <a:pt x="25615" y="1823859"/>
                    <a:pt x="26885" y="1880225"/>
                  </a:cubicBezTo>
                  <a:cubicBezTo>
                    <a:pt x="26885" y="1921671"/>
                    <a:pt x="29425" y="1963117"/>
                    <a:pt x="29425" y="2004562"/>
                  </a:cubicBezTo>
                  <a:cubicBezTo>
                    <a:pt x="29425" y="2049324"/>
                    <a:pt x="29425" y="2094085"/>
                    <a:pt x="28155" y="2138106"/>
                  </a:cubicBezTo>
                  <a:cubicBezTo>
                    <a:pt x="28155" y="2141916"/>
                    <a:pt x="28155" y="2144456"/>
                    <a:pt x="28155" y="2148266"/>
                  </a:cubicBezTo>
                  <a:cubicBezTo>
                    <a:pt x="28155" y="2158426"/>
                    <a:pt x="31965" y="2162236"/>
                    <a:pt x="40855" y="2162236"/>
                  </a:cubicBezTo>
                  <a:cubicBezTo>
                    <a:pt x="62077" y="2162236"/>
                    <a:pt x="91137" y="2163506"/>
                    <a:pt x="118122" y="2163506"/>
                  </a:cubicBezTo>
                  <a:cubicBezTo>
                    <a:pt x="157561" y="2163506"/>
                    <a:pt x="199076" y="2160966"/>
                    <a:pt x="238515" y="2163506"/>
                  </a:cubicBezTo>
                  <a:cubicBezTo>
                    <a:pt x="302864" y="2167316"/>
                    <a:pt x="367212" y="2169856"/>
                    <a:pt x="431560" y="2168586"/>
                  </a:cubicBezTo>
                  <a:cubicBezTo>
                    <a:pt x="473075" y="2167316"/>
                    <a:pt x="512514" y="2169856"/>
                    <a:pt x="554029" y="2169856"/>
                  </a:cubicBezTo>
                  <a:cubicBezTo>
                    <a:pt x="614226" y="2169856"/>
                    <a:pt x="674423" y="2168586"/>
                    <a:pt x="734620" y="2169856"/>
                  </a:cubicBezTo>
                  <a:cubicBezTo>
                    <a:pt x="823877" y="2171126"/>
                    <a:pt x="1803631" y="2160966"/>
                    <a:pt x="1894964" y="2163506"/>
                  </a:cubicBezTo>
                  <a:cubicBezTo>
                    <a:pt x="1934403" y="2164776"/>
                    <a:pt x="1973842" y="2166046"/>
                    <a:pt x="2011206" y="2166046"/>
                  </a:cubicBezTo>
                  <a:cubicBezTo>
                    <a:pt x="2079706" y="2168586"/>
                    <a:pt x="2146129" y="2164776"/>
                    <a:pt x="2214629" y="2168586"/>
                  </a:cubicBezTo>
                  <a:cubicBezTo>
                    <a:pt x="2270674" y="2171126"/>
                    <a:pt x="2326720" y="2171126"/>
                    <a:pt x="2382765" y="2173666"/>
                  </a:cubicBezTo>
                  <a:cubicBezTo>
                    <a:pt x="2465795" y="2177476"/>
                    <a:pt x="2548825" y="2180016"/>
                    <a:pt x="2631855" y="2181286"/>
                  </a:cubicBezTo>
                  <a:cubicBezTo>
                    <a:pt x="2662991" y="2181286"/>
                    <a:pt x="2682455" y="2180016"/>
                    <a:pt x="2702775" y="2180016"/>
                  </a:cubicBezTo>
                  <a:close/>
                </a:path>
              </a:pathLst>
            </a:custGeom>
            <a:solidFill>
              <a:srgbClr val="11799F"/>
            </a:solidFill>
          </p:spPr>
          <p:txBody>
            <a:bodyPr/>
            <a:lstStyle/>
            <a:p>
              <a:endParaRPr lang="en-GB"/>
            </a:p>
          </p:txBody>
        </p:sp>
      </p:grpSp>
      <p:pic>
        <p:nvPicPr>
          <p:cNvPr id="39" name="Google Shape;89;g3f4b85590c9_0_0" descr="UWTSD logo | Discover Dylan Thomas">
            <a:extLst>
              <a:ext uri="{FF2B5EF4-FFF2-40B4-BE49-F238E27FC236}">
                <a16:creationId xmlns:a16="http://schemas.microsoft.com/office/drawing/2014/main" id="{CB489F6A-6F80-B183-61D4-EF0C8DE31176}"/>
              </a:ext>
            </a:extLst>
          </p:cNvPr>
          <p:cNvPicPr preferRelativeResize="0"/>
          <p:nvPr/>
        </p:nvPicPr>
        <p:blipFill rotWithShape="1">
          <a:blip r:embed="rId12">
            <a:alphaModFix/>
          </a:blip>
          <a:srcRect/>
          <a:stretch/>
        </p:blipFill>
        <p:spPr>
          <a:xfrm>
            <a:off x="12010666" y="9059513"/>
            <a:ext cx="5822025" cy="1308825"/>
          </a:xfrm>
          <a:prstGeom prst="rect">
            <a:avLst/>
          </a:prstGeom>
          <a:noFill/>
          <a:ln>
            <a:noFill/>
          </a:ln>
        </p:spPr>
      </p:pic>
    </p:spTree>
    <p:extLst>
      <p:ext uri="{BB962C8B-B14F-4D97-AF65-F5344CB8AC3E}">
        <p14:creationId xmlns:p14="http://schemas.microsoft.com/office/powerpoint/2010/main" val="1694092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 2">
            <a:extLst>
              <a:ext uri="{FF2B5EF4-FFF2-40B4-BE49-F238E27FC236}">
                <a16:creationId xmlns:a16="http://schemas.microsoft.com/office/drawing/2014/main" id="{8AEFF207-7212-7F43-8B42-4C25CEAEC03B}"/>
              </a:ext>
            </a:extLst>
          </p:cNvPr>
          <p:cNvGrpSpPr/>
          <p:nvPr/>
        </p:nvGrpSpPr>
        <p:grpSpPr>
          <a:xfrm>
            <a:off x="-838200" y="8907257"/>
            <a:ext cx="19964400" cy="1475835"/>
            <a:chOff x="0" y="0"/>
            <a:chExt cx="2724150" cy="2199066"/>
          </a:xfrm>
        </p:grpSpPr>
        <p:sp>
          <p:nvSpPr>
            <p:cNvPr id="39" name="Freeform 3">
              <a:extLst>
                <a:ext uri="{FF2B5EF4-FFF2-40B4-BE49-F238E27FC236}">
                  <a16:creationId xmlns:a16="http://schemas.microsoft.com/office/drawing/2014/main" id="{F23BE679-DEE7-5CDD-02CD-85135DB1456A}"/>
                </a:ext>
              </a:extLst>
            </p:cNvPr>
            <p:cNvSpPr/>
            <p:nvPr/>
          </p:nvSpPr>
          <p:spPr>
            <a:xfrm>
              <a:off x="10160" y="16510"/>
              <a:ext cx="2701290" cy="2171126"/>
            </a:xfrm>
            <a:custGeom>
              <a:avLst/>
              <a:gdLst/>
              <a:ahLst/>
              <a:cxnLst/>
              <a:rect l="l" t="t" r="r" b="b"/>
              <a:pathLst>
                <a:path w="2701290" h="2171126">
                  <a:moveTo>
                    <a:pt x="2701290" y="2171126"/>
                  </a:moveTo>
                  <a:lnTo>
                    <a:pt x="0" y="2163506"/>
                  </a:lnTo>
                  <a:lnTo>
                    <a:pt x="0" y="766230"/>
                  </a:lnTo>
                  <a:lnTo>
                    <a:pt x="17780" y="19050"/>
                  </a:lnTo>
                  <a:lnTo>
                    <a:pt x="1344894" y="0"/>
                  </a:lnTo>
                  <a:lnTo>
                    <a:pt x="2682240" y="5080"/>
                  </a:lnTo>
                  <a:close/>
                </a:path>
              </a:pathLst>
            </a:custGeom>
            <a:solidFill>
              <a:srgbClr val="11799F"/>
            </a:solidFill>
          </p:spPr>
          <p:txBody>
            <a:bodyPr/>
            <a:lstStyle/>
            <a:p>
              <a:endParaRPr lang="en-GB"/>
            </a:p>
          </p:txBody>
        </p:sp>
        <p:sp>
          <p:nvSpPr>
            <p:cNvPr id="40" name="Freeform 4">
              <a:extLst>
                <a:ext uri="{FF2B5EF4-FFF2-40B4-BE49-F238E27FC236}">
                  <a16:creationId xmlns:a16="http://schemas.microsoft.com/office/drawing/2014/main" id="{44D25315-1C89-4E45-7CDE-3D4B10300290}"/>
                </a:ext>
              </a:extLst>
            </p:cNvPr>
            <p:cNvSpPr/>
            <p:nvPr/>
          </p:nvSpPr>
          <p:spPr>
            <a:xfrm>
              <a:off x="-215" y="0"/>
              <a:ext cx="2725635" cy="2197090"/>
            </a:xfrm>
            <a:custGeom>
              <a:avLst/>
              <a:gdLst/>
              <a:ahLst/>
              <a:cxnLst/>
              <a:rect l="l" t="t" r="r" b="b"/>
              <a:pathLst>
                <a:path w="2725635" h="2197090">
                  <a:moveTo>
                    <a:pt x="2692615" y="21590"/>
                  </a:moveTo>
                  <a:cubicBezTo>
                    <a:pt x="2693885" y="34290"/>
                    <a:pt x="2693885" y="44450"/>
                    <a:pt x="2695155" y="54610"/>
                  </a:cubicBezTo>
                  <a:cubicBezTo>
                    <a:pt x="2697695" y="96398"/>
                    <a:pt x="2698965" y="142817"/>
                    <a:pt x="2701505" y="187578"/>
                  </a:cubicBezTo>
                  <a:cubicBezTo>
                    <a:pt x="2701505" y="252234"/>
                    <a:pt x="2714205" y="1527107"/>
                    <a:pt x="2720555" y="1591762"/>
                  </a:cubicBezTo>
                  <a:cubicBezTo>
                    <a:pt x="2726905" y="1689574"/>
                    <a:pt x="2723095" y="1789044"/>
                    <a:pt x="2723095" y="1886856"/>
                  </a:cubicBezTo>
                  <a:cubicBezTo>
                    <a:pt x="2723095" y="1973063"/>
                    <a:pt x="2724365" y="2052639"/>
                    <a:pt x="2725635" y="2136836"/>
                  </a:cubicBezTo>
                  <a:cubicBezTo>
                    <a:pt x="2725635" y="2158426"/>
                    <a:pt x="2725635" y="2172396"/>
                    <a:pt x="2725635" y="2196526"/>
                  </a:cubicBezTo>
                  <a:cubicBezTo>
                    <a:pt x="2702775" y="2196526"/>
                    <a:pt x="2682455" y="2197796"/>
                    <a:pt x="2658840" y="2196526"/>
                  </a:cubicBezTo>
                  <a:cubicBezTo>
                    <a:pt x="2523916" y="2191446"/>
                    <a:pt x="2386916" y="2197796"/>
                    <a:pt x="2251993" y="2192716"/>
                  </a:cubicBezTo>
                  <a:cubicBezTo>
                    <a:pt x="2171038" y="2188906"/>
                    <a:pt x="2092160" y="2191446"/>
                    <a:pt x="2011206" y="2188906"/>
                  </a:cubicBezTo>
                  <a:cubicBezTo>
                    <a:pt x="1973842" y="2187636"/>
                    <a:pt x="1936479" y="2186366"/>
                    <a:pt x="1899115" y="2185096"/>
                  </a:cubicBezTo>
                  <a:cubicBezTo>
                    <a:pt x="1876282" y="2185096"/>
                    <a:pt x="1855524" y="2186366"/>
                    <a:pt x="1832691" y="2186366"/>
                  </a:cubicBezTo>
                  <a:cubicBezTo>
                    <a:pt x="1774570" y="2185096"/>
                    <a:pt x="1614737" y="2186366"/>
                    <a:pt x="1556617" y="2185096"/>
                  </a:cubicBezTo>
                  <a:cubicBezTo>
                    <a:pt x="1515102" y="2183826"/>
                    <a:pt x="684802" y="2192716"/>
                    <a:pt x="643287" y="2191446"/>
                  </a:cubicBezTo>
                  <a:cubicBezTo>
                    <a:pt x="632908" y="2191446"/>
                    <a:pt x="620453" y="2192716"/>
                    <a:pt x="610075" y="2192716"/>
                  </a:cubicBezTo>
                  <a:cubicBezTo>
                    <a:pt x="585166" y="2192716"/>
                    <a:pt x="562332" y="2193986"/>
                    <a:pt x="537423" y="2193986"/>
                  </a:cubicBezTo>
                  <a:cubicBezTo>
                    <a:pt x="475151" y="2193986"/>
                    <a:pt x="414954" y="2192716"/>
                    <a:pt x="352682" y="2191446"/>
                  </a:cubicBezTo>
                  <a:cubicBezTo>
                    <a:pt x="315318" y="2190176"/>
                    <a:pt x="277955" y="2188906"/>
                    <a:pt x="242667" y="2187636"/>
                  </a:cubicBezTo>
                  <a:cubicBezTo>
                    <a:pt x="176243" y="2186366"/>
                    <a:pt x="109819" y="2185096"/>
                    <a:pt x="44665" y="2185096"/>
                  </a:cubicBezTo>
                  <a:cubicBezTo>
                    <a:pt x="34505" y="2185096"/>
                    <a:pt x="25615" y="2185096"/>
                    <a:pt x="15455" y="2183826"/>
                  </a:cubicBezTo>
                  <a:cubicBezTo>
                    <a:pt x="6565" y="2182556"/>
                    <a:pt x="1485" y="2176206"/>
                    <a:pt x="4025" y="2167316"/>
                  </a:cubicBezTo>
                  <a:cubicBezTo>
                    <a:pt x="12915" y="2135531"/>
                    <a:pt x="9105" y="2094085"/>
                    <a:pt x="7835" y="2050982"/>
                  </a:cubicBezTo>
                  <a:cubicBezTo>
                    <a:pt x="6565" y="1963117"/>
                    <a:pt x="2755" y="1876909"/>
                    <a:pt x="4025" y="1789044"/>
                  </a:cubicBezTo>
                  <a:cubicBezTo>
                    <a:pt x="1485" y="1679627"/>
                    <a:pt x="-3595" y="325178"/>
                    <a:pt x="4025" y="214104"/>
                  </a:cubicBezTo>
                  <a:cubicBezTo>
                    <a:pt x="5295" y="192552"/>
                    <a:pt x="4025" y="169342"/>
                    <a:pt x="5295" y="147790"/>
                  </a:cubicBezTo>
                  <a:cubicBezTo>
                    <a:pt x="6565" y="112976"/>
                    <a:pt x="9105" y="74846"/>
                    <a:pt x="10375" y="44450"/>
                  </a:cubicBezTo>
                  <a:cubicBezTo>
                    <a:pt x="10375" y="41910"/>
                    <a:pt x="11645" y="39370"/>
                    <a:pt x="12915" y="38100"/>
                  </a:cubicBezTo>
                  <a:cubicBezTo>
                    <a:pt x="34505" y="35560"/>
                    <a:pt x="57925" y="30480"/>
                    <a:pt x="91137" y="29210"/>
                  </a:cubicBezTo>
                  <a:cubicBezTo>
                    <a:pt x="147182" y="25400"/>
                    <a:pt x="203228" y="22860"/>
                    <a:pt x="261349" y="20320"/>
                  </a:cubicBezTo>
                  <a:cubicBezTo>
                    <a:pt x="300788" y="17780"/>
                    <a:pt x="340227" y="16510"/>
                    <a:pt x="377591" y="13970"/>
                  </a:cubicBezTo>
                  <a:cubicBezTo>
                    <a:pt x="414954" y="11430"/>
                    <a:pt x="454393" y="8890"/>
                    <a:pt x="491757" y="8890"/>
                  </a:cubicBezTo>
                  <a:cubicBezTo>
                    <a:pt x="533272" y="7620"/>
                    <a:pt x="574787" y="10160"/>
                    <a:pt x="616302" y="8890"/>
                  </a:cubicBezTo>
                  <a:cubicBezTo>
                    <a:pt x="668196" y="8890"/>
                    <a:pt x="1608510" y="6350"/>
                    <a:pt x="1660404" y="5080"/>
                  </a:cubicBezTo>
                  <a:cubicBezTo>
                    <a:pt x="1710222" y="3810"/>
                    <a:pt x="1760040" y="2540"/>
                    <a:pt x="1811934" y="2540"/>
                  </a:cubicBezTo>
                  <a:cubicBezTo>
                    <a:pt x="1897040" y="1270"/>
                    <a:pt x="1980070" y="0"/>
                    <a:pt x="2065175" y="0"/>
                  </a:cubicBezTo>
                  <a:cubicBezTo>
                    <a:pt x="2100463" y="0"/>
                    <a:pt x="2137826" y="2540"/>
                    <a:pt x="2173114" y="2540"/>
                  </a:cubicBezTo>
                  <a:cubicBezTo>
                    <a:pt x="2270674" y="3810"/>
                    <a:pt x="2370310" y="5080"/>
                    <a:pt x="2467871" y="7620"/>
                  </a:cubicBezTo>
                  <a:cubicBezTo>
                    <a:pt x="2519764" y="8890"/>
                    <a:pt x="2571658" y="12700"/>
                    <a:pt x="2623552" y="16510"/>
                  </a:cubicBezTo>
                  <a:cubicBezTo>
                    <a:pt x="2636006" y="16510"/>
                    <a:pt x="2648461" y="16510"/>
                    <a:pt x="2658840" y="16510"/>
                  </a:cubicBezTo>
                  <a:cubicBezTo>
                    <a:pt x="2673565" y="17780"/>
                    <a:pt x="2682455" y="20320"/>
                    <a:pt x="2692615" y="21590"/>
                  </a:cubicBezTo>
                  <a:close/>
                  <a:moveTo>
                    <a:pt x="2702775" y="2180016"/>
                  </a:moveTo>
                  <a:cubicBezTo>
                    <a:pt x="2704045" y="2163506"/>
                    <a:pt x="2705315" y="2150806"/>
                    <a:pt x="2705315" y="2138106"/>
                  </a:cubicBezTo>
                  <a:cubicBezTo>
                    <a:pt x="2704045" y="2044350"/>
                    <a:pt x="2702775" y="1956485"/>
                    <a:pt x="2702775" y="1861989"/>
                  </a:cubicBezTo>
                  <a:cubicBezTo>
                    <a:pt x="2702775" y="1818885"/>
                    <a:pt x="2705315" y="1775782"/>
                    <a:pt x="2704045" y="1732678"/>
                  </a:cubicBezTo>
                  <a:cubicBezTo>
                    <a:pt x="2704045" y="1692890"/>
                    <a:pt x="2702775" y="1651444"/>
                    <a:pt x="2701505" y="1611656"/>
                  </a:cubicBezTo>
                  <a:cubicBezTo>
                    <a:pt x="2696425" y="1550316"/>
                    <a:pt x="2684995" y="280417"/>
                    <a:pt x="2684995" y="219077"/>
                  </a:cubicBezTo>
                  <a:cubicBezTo>
                    <a:pt x="2682455" y="167684"/>
                    <a:pt x="2679915" y="114634"/>
                    <a:pt x="2677375" y="63500"/>
                  </a:cubicBezTo>
                  <a:cubicBezTo>
                    <a:pt x="2676105" y="44450"/>
                    <a:pt x="2674835" y="43180"/>
                    <a:pt x="2652612" y="41910"/>
                  </a:cubicBezTo>
                  <a:cubicBezTo>
                    <a:pt x="2646385" y="41910"/>
                    <a:pt x="2642234" y="41910"/>
                    <a:pt x="2636006" y="40640"/>
                  </a:cubicBezTo>
                  <a:cubicBezTo>
                    <a:pt x="2584113" y="36830"/>
                    <a:pt x="2530143" y="31750"/>
                    <a:pt x="2478249" y="30480"/>
                  </a:cubicBezTo>
                  <a:cubicBezTo>
                    <a:pt x="2351629" y="26670"/>
                    <a:pt x="2222932" y="25400"/>
                    <a:pt x="2096311" y="22860"/>
                  </a:cubicBezTo>
                  <a:cubicBezTo>
                    <a:pt x="2077630" y="22860"/>
                    <a:pt x="2056872" y="22860"/>
                    <a:pt x="2038191" y="22860"/>
                  </a:cubicBezTo>
                  <a:cubicBezTo>
                    <a:pt x="2007054" y="22860"/>
                    <a:pt x="1975918" y="22860"/>
                    <a:pt x="1946857" y="22860"/>
                  </a:cubicBezTo>
                  <a:cubicBezTo>
                    <a:pt x="1880434" y="22860"/>
                    <a:pt x="1814010" y="22860"/>
                    <a:pt x="1749661" y="24130"/>
                  </a:cubicBezTo>
                  <a:cubicBezTo>
                    <a:pt x="1693616" y="25400"/>
                    <a:pt x="749150" y="29210"/>
                    <a:pt x="693105" y="29210"/>
                  </a:cubicBezTo>
                  <a:cubicBezTo>
                    <a:pt x="601772" y="29210"/>
                    <a:pt x="510439" y="26670"/>
                    <a:pt x="419106" y="33020"/>
                  </a:cubicBezTo>
                  <a:cubicBezTo>
                    <a:pt x="371363" y="36830"/>
                    <a:pt x="325697" y="36830"/>
                    <a:pt x="280030" y="38100"/>
                  </a:cubicBezTo>
                  <a:cubicBezTo>
                    <a:pt x="201152" y="41910"/>
                    <a:pt x="122273" y="45720"/>
                    <a:pt x="45935" y="50800"/>
                  </a:cubicBezTo>
                  <a:cubicBezTo>
                    <a:pt x="33235" y="50800"/>
                    <a:pt x="30695" y="53340"/>
                    <a:pt x="29425" y="69872"/>
                  </a:cubicBezTo>
                  <a:cubicBezTo>
                    <a:pt x="28155" y="99713"/>
                    <a:pt x="28155" y="129554"/>
                    <a:pt x="26885" y="159395"/>
                  </a:cubicBezTo>
                  <a:cubicBezTo>
                    <a:pt x="25615" y="209130"/>
                    <a:pt x="23075" y="257207"/>
                    <a:pt x="21805" y="306942"/>
                  </a:cubicBezTo>
                  <a:cubicBezTo>
                    <a:pt x="16725" y="359993"/>
                    <a:pt x="23075" y="1656418"/>
                    <a:pt x="25615" y="1709468"/>
                  </a:cubicBezTo>
                  <a:cubicBezTo>
                    <a:pt x="25615" y="1765834"/>
                    <a:pt x="25615" y="1823859"/>
                    <a:pt x="26885" y="1880225"/>
                  </a:cubicBezTo>
                  <a:cubicBezTo>
                    <a:pt x="26885" y="1921671"/>
                    <a:pt x="29425" y="1963117"/>
                    <a:pt x="29425" y="2004562"/>
                  </a:cubicBezTo>
                  <a:cubicBezTo>
                    <a:pt x="29425" y="2049324"/>
                    <a:pt x="29425" y="2094085"/>
                    <a:pt x="28155" y="2138106"/>
                  </a:cubicBezTo>
                  <a:cubicBezTo>
                    <a:pt x="28155" y="2141916"/>
                    <a:pt x="28155" y="2144456"/>
                    <a:pt x="28155" y="2148266"/>
                  </a:cubicBezTo>
                  <a:cubicBezTo>
                    <a:pt x="28155" y="2158426"/>
                    <a:pt x="31965" y="2162236"/>
                    <a:pt x="40855" y="2162236"/>
                  </a:cubicBezTo>
                  <a:cubicBezTo>
                    <a:pt x="62077" y="2162236"/>
                    <a:pt x="91137" y="2163506"/>
                    <a:pt x="118122" y="2163506"/>
                  </a:cubicBezTo>
                  <a:cubicBezTo>
                    <a:pt x="157561" y="2163506"/>
                    <a:pt x="199076" y="2160966"/>
                    <a:pt x="238515" y="2163506"/>
                  </a:cubicBezTo>
                  <a:cubicBezTo>
                    <a:pt x="302864" y="2167316"/>
                    <a:pt x="367212" y="2169856"/>
                    <a:pt x="431560" y="2168586"/>
                  </a:cubicBezTo>
                  <a:cubicBezTo>
                    <a:pt x="473075" y="2167316"/>
                    <a:pt x="512514" y="2169856"/>
                    <a:pt x="554029" y="2169856"/>
                  </a:cubicBezTo>
                  <a:cubicBezTo>
                    <a:pt x="614226" y="2169856"/>
                    <a:pt x="674423" y="2168586"/>
                    <a:pt x="734620" y="2169856"/>
                  </a:cubicBezTo>
                  <a:cubicBezTo>
                    <a:pt x="823877" y="2171126"/>
                    <a:pt x="1803631" y="2160966"/>
                    <a:pt x="1894964" y="2163506"/>
                  </a:cubicBezTo>
                  <a:cubicBezTo>
                    <a:pt x="1934403" y="2164776"/>
                    <a:pt x="1973842" y="2166046"/>
                    <a:pt x="2011206" y="2166046"/>
                  </a:cubicBezTo>
                  <a:cubicBezTo>
                    <a:pt x="2079706" y="2168586"/>
                    <a:pt x="2146129" y="2164776"/>
                    <a:pt x="2214629" y="2168586"/>
                  </a:cubicBezTo>
                  <a:cubicBezTo>
                    <a:pt x="2270674" y="2171126"/>
                    <a:pt x="2326720" y="2171126"/>
                    <a:pt x="2382765" y="2173666"/>
                  </a:cubicBezTo>
                  <a:cubicBezTo>
                    <a:pt x="2465795" y="2177476"/>
                    <a:pt x="2548825" y="2180016"/>
                    <a:pt x="2631855" y="2181286"/>
                  </a:cubicBezTo>
                  <a:cubicBezTo>
                    <a:pt x="2662991" y="2181286"/>
                    <a:pt x="2682455" y="2180016"/>
                    <a:pt x="2702775" y="2180016"/>
                  </a:cubicBezTo>
                  <a:close/>
                </a:path>
              </a:pathLst>
            </a:custGeom>
            <a:solidFill>
              <a:srgbClr val="11799F"/>
            </a:solidFill>
          </p:spPr>
          <p:txBody>
            <a:bodyPr/>
            <a:lstStyle/>
            <a:p>
              <a:endParaRPr lang="en-GB"/>
            </a:p>
          </p:txBody>
        </p:sp>
      </p:grpSp>
      <p:sp>
        <p:nvSpPr>
          <p:cNvPr id="3" name="Freeform 3"/>
          <p:cNvSpPr/>
          <p:nvPr/>
        </p:nvSpPr>
        <p:spPr>
          <a:xfrm rot="-1179833" flipH="1">
            <a:off x="14491947" y="9704060"/>
            <a:ext cx="5534705" cy="5410174"/>
          </a:xfrm>
          <a:custGeom>
            <a:avLst/>
            <a:gdLst/>
            <a:ahLst/>
            <a:cxnLst/>
            <a:rect l="l" t="t" r="r" b="b"/>
            <a:pathLst>
              <a:path w="5534705" h="5410174">
                <a:moveTo>
                  <a:pt x="5534706" y="0"/>
                </a:moveTo>
                <a:lnTo>
                  <a:pt x="0" y="0"/>
                </a:lnTo>
                <a:lnTo>
                  <a:pt x="0" y="5410174"/>
                </a:lnTo>
                <a:lnTo>
                  <a:pt x="5534706" y="5410174"/>
                </a:lnTo>
                <a:lnTo>
                  <a:pt x="5534706" y="0"/>
                </a:lnTo>
                <a:close/>
              </a:path>
            </a:pathLst>
          </a:custGeom>
          <a:blipFill>
            <a:blip r:embed="rId3"/>
            <a:stretch>
              <a:fillRect/>
            </a:stretch>
          </a:blipFill>
        </p:spPr>
        <p:txBody>
          <a:bodyPr/>
          <a:lstStyle/>
          <a:p>
            <a:endParaRPr lang="en-GB"/>
          </a:p>
        </p:txBody>
      </p:sp>
      <p:sp>
        <p:nvSpPr>
          <p:cNvPr id="4" name="Freeform 4"/>
          <p:cNvSpPr/>
          <p:nvPr/>
        </p:nvSpPr>
        <p:spPr>
          <a:xfrm>
            <a:off x="16595161" y="9979403"/>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4"/>
            <a:stretch>
              <a:fillRect/>
            </a:stretch>
          </a:blipFill>
        </p:spPr>
        <p:txBody>
          <a:bodyPr/>
          <a:lstStyle/>
          <a:p>
            <a:endParaRPr lang="en-GB"/>
          </a:p>
        </p:txBody>
      </p:sp>
      <p:sp>
        <p:nvSpPr>
          <p:cNvPr id="5" name="Freeform 5"/>
          <p:cNvSpPr/>
          <p:nvPr/>
        </p:nvSpPr>
        <p:spPr>
          <a:xfrm>
            <a:off x="-805933" y="9979403"/>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4"/>
            <a:stretch>
              <a:fillRect/>
            </a:stretch>
          </a:blipFill>
        </p:spPr>
        <p:txBody>
          <a:bodyPr/>
          <a:lstStyle/>
          <a:p>
            <a:endParaRPr lang="en-GB"/>
          </a:p>
        </p:txBody>
      </p:sp>
      <p:sp>
        <p:nvSpPr>
          <p:cNvPr id="6" name="Freeform 6"/>
          <p:cNvSpPr/>
          <p:nvPr/>
        </p:nvSpPr>
        <p:spPr>
          <a:xfrm>
            <a:off x="-873733" y="10198397"/>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3"/>
            <a:stretch>
              <a:fillRect/>
            </a:stretch>
          </a:blipFill>
        </p:spPr>
        <p:txBody>
          <a:bodyPr/>
          <a:lstStyle/>
          <a:p>
            <a:endParaRPr lang="en-GB"/>
          </a:p>
        </p:txBody>
      </p:sp>
      <p:sp>
        <p:nvSpPr>
          <p:cNvPr id="7" name="TextBox 7"/>
          <p:cNvSpPr txBox="1"/>
          <p:nvPr/>
        </p:nvSpPr>
        <p:spPr>
          <a:xfrm>
            <a:off x="3477857" y="450678"/>
            <a:ext cx="11323714" cy="1760482"/>
          </a:xfrm>
          <a:prstGeom prst="rect">
            <a:avLst/>
          </a:prstGeom>
        </p:spPr>
        <p:txBody>
          <a:bodyPr lIns="0" tIns="0" rIns="0" bIns="0" rtlCol="0" anchor="t">
            <a:spAutoFit/>
          </a:bodyPr>
          <a:lstStyle/>
          <a:p>
            <a:pPr algn="ctr">
              <a:lnSpc>
                <a:spcPts val="6652"/>
              </a:lnSpc>
            </a:pPr>
            <a:r>
              <a:rPr lang="en-US" sz="7153" b="1" dirty="0">
                <a:solidFill>
                  <a:srgbClr val="0194D0"/>
                </a:solidFill>
                <a:latin typeface="Poppins Bold"/>
                <a:ea typeface="Poppins Bold"/>
                <a:cs typeface="Poppins Bold"/>
                <a:sym typeface="Poppins Bold"/>
              </a:rPr>
              <a:t>Model/Framework Linked to chosen Skill</a:t>
            </a:r>
          </a:p>
        </p:txBody>
      </p:sp>
      <p:sp>
        <p:nvSpPr>
          <p:cNvPr id="17" name="Freeform 17"/>
          <p:cNvSpPr/>
          <p:nvPr/>
        </p:nvSpPr>
        <p:spPr>
          <a:xfrm>
            <a:off x="0" y="34514"/>
            <a:ext cx="3071852" cy="2637953"/>
          </a:xfrm>
          <a:custGeom>
            <a:avLst/>
            <a:gdLst/>
            <a:ahLst/>
            <a:cxnLst/>
            <a:rect l="l" t="t" r="r" b="b"/>
            <a:pathLst>
              <a:path w="3071852" h="2637953">
                <a:moveTo>
                  <a:pt x="0" y="0"/>
                </a:moveTo>
                <a:lnTo>
                  <a:pt x="3071852" y="0"/>
                </a:lnTo>
                <a:lnTo>
                  <a:pt x="3071852" y="2637953"/>
                </a:lnTo>
                <a:lnTo>
                  <a:pt x="0" y="2637953"/>
                </a:lnTo>
                <a:lnTo>
                  <a:pt x="0" y="0"/>
                </a:lnTo>
                <a:close/>
              </a:path>
            </a:pathLst>
          </a:custGeom>
          <a:blipFill>
            <a:blip r:embed="rId5"/>
            <a:stretch>
              <a:fillRect/>
            </a:stretch>
          </a:blipFill>
        </p:spPr>
        <p:txBody>
          <a:bodyPr/>
          <a:lstStyle/>
          <a:p>
            <a:endParaRPr lang="en-GB"/>
          </a:p>
        </p:txBody>
      </p:sp>
      <p:sp>
        <p:nvSpPr>
          <p:cNvPr id="18" name="Freeform 18"/>
          <p:cNvSpPr/>
          <p:nvPr/>
        </p:nvSpPr>
        <p:spPr>
          <a:xfrm>
            <a:off x="15207576" y="-48322"/>
            <a:ext cx="2706771" cy="2574816"/>
          </a:xfrm>
          <a:custGeom>
            <a:avLst/>
            <a:gdLst/>
            <a:ahLst/>
            <a:cxnLst/>
            <a:rect l="l" t="t" r="r" b="b"/>
            <a:pathLst>
              <a:path w="2706771" h="2574816">
                <a:moveTo>
                  <a:pt x="0" y="0"/>
                </a:moveTo>
                <a:lnTo>
                  <a:pt x="2706772" y="0"/>
                </a:lnTo>
                <a:lnTo>
                  <a:pt x="2706772" y="2574816"/>
                </a:lnTo>
                <a:lnTo>
                  <a:pt x="0" y="2574816"/>
                </a:lnTo>
                <a:lnTo>
                  <a:pt x="0" y="0"/>
                </a:lnTo>
                <a:close/>
              </a:path>
            </a:pathLst>
          </a:custGeom>
          <a:blipFill>
            <a:blip r:embed="rId6"/>
            <a:stretch>
              <a:fillRect/>
            </a:stretch>
          </a:blipFill>
        </p:spPr>
        <p:txBody>
          <a:bodyPr/>
          <a:lstStyle/>
          <a:p>
            <a:endParaRPr lang="en-GB"/>
          </a:p>
        </p:txBody>
      </p:sp>
      <p:sp>
        <p:nvSpPr>
          <p:cNvPr id="19" name="TextBox 10">
            <a:extLst>
              <a:ext uri="{FF2B5EF4-FFF2-40B4-BE49-F238E27FC236}">
                <a16:creationId xmlns:a16="http://schemas.microsoft.com/office/drawing/2014/main" id="{EE08E580-21F4-50F5-F23A-E003C78DB441}"/>
              </a:ext>
            </a:extLst>
          </p:cNvPr>
          <p:cNvSpPr txBox="1"/>
          <p:nvPr/>
        </p:nvSpPr>
        <p:spPr>
          <a:xfrm>
            <a:off x="5791200" y="3356997"/>
            <a:ext cx="9906000" cy="284180"/>
          </a:xfrm>
          <a:prstGeom prst="rect">
            <a:avLst/>
          </a:prstGeom>
        </p:spPr>
        <p:txBody>
          <a:bodyPr wrap="square" lIns="0" tIns="0" rIns="0" bIns="0" rtlCol="0" anchor="t">
            <a:spAutoFit/>
          </a:bodyPr>
          <a:lstStyle/>
          <a:p>
            <a:pPr lvl="0">
              <a:lnSpc>
                <a:spcPts val="2011"/>
              </a:lnSpc>
            </a:pPr>
            <a:r>
              <a:rPr lang="en-GB" sz="2800" dirty="0"/>
              <a:t>The SURETY Model of Non-Verbal Communication (Stickley, 2011).</a:t>
            </a:r>
            <a:endParaRPr lang="en-US" sz="2800" dirty="0">
              <a:solidFill>
                <a:srgbClr val="403491"/>
              </a:solidFill>
              <a:latin typeface="Arial Nova Bold"/>
              <a:ea typeface="Arial Nova Bold"/>
              <a:cs typeface="Arial Nova Bold"/>
              <a:sym typeface="Arial Nova Bold"/>
            </a:endParaRPr>
          </a:p>
        </p:txBody>
      </p:sp>
      <p:sp>
        <p:nvSpPr>
          <p:cNvPr id="21" name="Arrow: Pentagon 20">
            <a:extLst>
              <a:ext uri="{FF2B5EF4-FFF2-40B4-BE49-F238E27FC236}">
                <a16:creationId xmlns:a16="http://schemas.microsoft.com/office/drawing/2014/main" id="{6ABBEB85-CCA5-EABA-E4CA-F2988C04604C}"/>
              </a:ext>
            </a:extLst>
          </p:cNvPr>
          <p:cNvSpPr/>
          <p:nvPr/>
        </p:nvSpPr>
        <p:spPr>
          <a:xfrm>
            <a:off x="2514600" y="3222844"/>
            <a:ext cx="3065704" cy="500625"/>
          </a:xfrm>
          <a:prstGeom prst="homePlate">
            <a:avLst/>
          </a:prstGeom>
          <a:solidFill>
            <a:schemeClr val="accent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The Framework:</a:t>
            </a:r>
            <a:endParaRPr lang="en-GB" sz="3200" b="1" dirty="0"/>
          </a:p>
        </p:txBody>
      </p:sp>
      <p:sp>
        <p:nvSpPr>
          <p:cNvPr id="23" name="TextBox 10">
            <a:extLst>
              <a:ext uri="{FF2B5EF4-FFF2-40B4-BE49-F238E27FC236}">
                <a16:creationId xmlns:a16="http://schemas.microsoft.com/office/drawing/2014/main" id="{24B56CC6-0982-AD0E-2997-B2BC43A7E7B3}"/>
              </a:ext>
            </a:extLst>
          </p:cNvPr>
          <p:cNvSpPr txBox="1"/>
          <p:nvPr/>
        </p:nvSpPr>
        <p:spPr>
          <a:xfrm>
            <a:off x="5791199" y="4041528"/>
            <a:ext cx="10803961" cy="284180"/>
          </a:xfrm>
          <a:prstGeom prst="rect">
            <a:avLst/>
          </a:prstGeom>
        </p:spPr>
        <p:txBody>
          <a:bodyPr wrap="square" lIns="0" tIns="0" rIns="0" bIns="0" rtlCol="0" anchor="t">
            <a:spAutoFit/>
          </a:bodyPr>
          <a:lstStyle/>
          <a:p>
            <a:pPr lvl="0">
              <a:lnSpc>
                <a:spcPts val="2011"/>
              </a:lnSpc>
            </a:pPr>
            <a:r>
              <a:rPr lang="en-GB" sz="2800" dirty="0"/>
              <a:t>An intuitive, flexible alternative to the rigid, traditional SOLER model.</a:t>
            </a:r>
            <a:endParaRPr lang="en-US" sz="2800" b="1" dirty="0">
              <a:solidFill>
                <a:srgbClr val="403491"/>
              </a:solidFill>
              <a:latin typeface="Arial Nova Bold"/>
              <a:ea typeface="Arial Nova Bold"/>
              <a:cs typeface="Arial Nova Bold"/>
              <a:sym typeface="Arial Nova Bold"/>
            </a:endParaRPr>
          </a:p>
        </p:txBody>
      </p:sp>
      <p:sp>
        <p:nvSpPr>
          <p:cNvPr id="24" name="Arrow: Pentagon 23">
            <a:extLst>
              <a:ext uri="{FF2B5EF4-FFF2-40B4-BE49-F238E27FC236}">
                <a16:creationId xmlns:a16="http://schemas.microsoft.com/office/drawing/2014/main" id="{AAAAF50F-FB3D-CEFB-E755-8A718CB4C9AA}"/>
              </a:ext>
            </a:extLst>
          </p:cNvPr>
          <p:cNvSpPr/>
          <p:nvPr/>
        </p:nvSpPr>
        <p:spPr>
          <a:xfrm>
            <a:off x="2514600" y="3907374"/>
            <a:ext cx="3065704" cy="500625"/>
          </a:xfrm>
          <a:prstGeom prst="homePlate">
            <a:avLst/>
          </a:prstGeom>
          <a:solidFill>
            <a:schemeClr val="accent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What is it?</a:t>
            </a:r>
            <a:endParaRPr lang="en-GB" sz="3200" b="1" dirty="0"/>
          </a:p>
        </p:txBody>
      </p:sp>
      <p:sp>
        <p:nvSpPr>
          <p:cNvPr id="32" name="Freeform 8">
            <a:extLst>
              <a:ext uri="{FF2B5EF4-FFF2-40B4-BE49-F238E27FC236}">
                <a16:creationId xmlns:a16="http://schemas.microsoft.com/office/drawing/2014/main" id="{D7A0E969-8398-B597-4186-CA8187E06C74}"/>
              </a:ext>
            </a:extLst>
          </p:cNvPr>
          <p:cNvSpPr/>
          <p:nvPr/>
        </p:nvSpPr>
        <p:spPr>
          <a:xfrm>
            <a:off x="2514600" y="4686300"/>
            <a:ext cx="9601200" cy="2858557"/>
          </a:xfrm>
          <a:custGeom>
            <a:avLst/>
            <a:gdLst/>
            <a:ahLst/>
            <a:cxnLst/>
            <a:rect l="l" t="t" r="r" b="b"/>
            <a:pathLst>
              <a:path w="4964911" h="2583596">
                <a:moveTo>
                  <a:pt x="0" y="0"/>
                </a:moveTo>
                <a:lnTo>
                  <a:pt x="4964911" y="0"/>
                </a:lnTo>
                <a:lnTo>
                  <a:pt x="4964911" y="2583595"/>
                </a:lnTo>
                <a:lnTo>
                  <a:pt x="0" y="2583595"/>
                </a:lnTo>
                <a:lnTo>
                  <a:pt x="0" y="0"/>
                </a:lnTo>
                <a:close/>
              </a:path>
            </a:pathLst>
          </a:custGeom>
          <a:blipFill>
            <a:blip r:embed="rId7"/>
            <a:stretch>
              <a:fillRect l="-11703" t="-127483" r="-11703" b="-104781"/>
            </a:stretch>
          </a:blipFill>
        </p:spPr>
        <p:txBody>
          <a:bodyPr/>
          <a:lstStyle/>
          <a:p>
            <a:endParaRPr lang="en-GB"/>
          </a:p>
        </p:txBody>
      </p:sp>
      <p:sp>
        <p:nvSpPr>
          <p:cNvPr id="28" name="TextBox 14">
            <a:extLst>
              <a:ext uri="{FF2B5EF4-FFF2-40B4-BE49-F238E27FC236}">
                <a16:creationId xmlns:a16="http://schemas.microsoft.com/office/drawing/2014/main" id="{6EDBF872-D251-734E-CCB7-EC958A4C25AE}"/>
              </a:ext>
            </a:extLst>
          </p:cNvPr>
          <p:cNvSpPr txBox="1"/>
          <p:nvPr/>
        </p:nvSpPr>
        <p:spPr>
          <a:xfrm>
            <a:off x="2514600" y="4963474"/>
            <a:ext cx="2675260" cy="302262"/>
          </a:xfrm>
          <a:prstGeom prst="rect">
            <a:avLst/>
          </a:prstGeom>
        </p:spPr>
        <p:txBody>
          <a:bodyPr lIns="0" tIns="0" rIns="0" bIns="0" rtlCol="0" anchor="t">
            <a:spAutoFit/>
          </a:bodyPr>
          <a:lstStyle/>
          <a:p>
            <a:pPr marL="0" lvl="0" indent="0" algn="ctr">
              <a:lnSpc>
                <a:spcPts val="2256"/>
              </a:lnSpc>
            </a:pPr>
            <a:r>
              <a:rPr lang="en-US" sz="2800" b="1" dirty="0">
                <a:solidFill>
                  <a:srgbClr val="403491"/>
                </a:solidFill>
                <a:latin typeface="Arial Nova Bold"/>
                <a:ea typeface="Arial Nova Bold"/>
                <a:cs typeface="Arial Nova Bold"/>
                <a:sym typeface="Arial Nova Bold"/>
              </a:rPr>
              <a:t>Key Stages:</a:t>
            </a:r>
          </a:p>
        </p:txBody>
      </p:sp>
      <p:sp>
        <p:nvSpPr>
          <p:cNvPr id="34" name="TextBox 10">
            <a:extLst>
              <a:ext uri="{FF2B5EF4-FFF2-40B4-BE49-F238E27FC236}">
                <a16:creationId xmlns:a16="http://schemas.microsoft.com/office/drawing/2014/main" id="{9F528B3F-317F-0C1A-7E77-21801C4F789F}"/>
              </a:ext>
            </a:extLst>
          </p:cNvPr>
          <p:cNvSpPr txBox="1"/>
          <p:nvPr/>
        </p:nvSpPr>
        <p:spPr>
          <a:xfrm>
            <a:off x="2792941" y="5390421"/>
            <a:ext cx="8941859" cy="2154436"/>
          </a:xfrm>
          <a:prstGeom prst="rect">
            <a:avLst/>
          </a:prstGeom>
        </p:spPr>
        <p:txBody>
          <a:bodyPr wrap="square" lIns="0" tIns="0" rIns="0" bIns="0" rtlCol="0" anchor="t">
            <a:spAutoFit/>
          </a:bodyPr>
          <a:lstStyle/>
          <a:p>
            <a:pPr marL="507941" lvl="1" indent="-342900">
              <a:buFont typeface="Wingdings" panose="05000000000000000000" pitchFamily="2" charset="2"/>
              <a:buChar char="Ø"/>
            </a:pPr>
            <a:r>
              <a:rPr lang="en-US" sz="2000" dirty="0">
                <a:solidFill>
                  <a:srgbClr val="000000">
                    <a:alpha val="74902"/>
                  </a:srgbClr>
                </a:solidFill>
                <a:latin typeface="Arial Nova"/>
                <a:ea typeface="Arial Nova"/>
                <a:cs typeface="Arial Nova"/>
                <a:sym typeface="Arial Nova"/>
              </a:rPr>
              <a:t>Sit at an angle to remain non-confrontational.</a:t>
            </a:r>
          </a:p>
          <a:p>
            <a:pPr marL="507941" lvl="1" indent="-342900">
              <a:buFont typeface="Wingdings" panose="05000000000000000000" pitchFamily="2" charset="2"/>
              <a:buChar char="Ø"/>
            </a:pPr>
            <a:r>
              <a:rPr lang="en-US" sz="2000" dirty="0">
                <a:solidFill>
                  <a:srgbClr val="000000">
                    <a:alpha val="74902"/>
                  </a:srgbClr>
                </a:solidFill>
                <a:latin typeface="Arial Nova"/>
                <a:ea typeface="Arial Nova"/>
                <a:cs typeface="Arial Nova"/>
                <a:sym typeface="Arial Nova"/>
              </a:rPr>
              <a:t>Uncross legs and arms to demonstrate openness. </a:t>
            </a:r>
          </a:p>
          <a:p>
            <a:pPr marL="507941" lvl="1" indent="-342900">
              <a:buFont typeface="Wingdings" panose="05000000000000000000" pitchFamily="2" charset="2"/>
              <a:buChar char="Ø"/>
            </a:pPr>
            <a:r>
              <a:rPr lang="en-US" sz="2000" dirty="0">
                <a:solidFill>
                  <a:srgbClr val="000000">
                    <a:alpha val="74902"/>
                  </a:srgbClr>
                </a:solidFill>
                <a:latin typeface="Arial Nova"/>
                <a:ea typeface="Arial Nova"/>
                <a:cs typeface="Arial Nova"/>
                <a:sym typeface="Arial Nova"/>
              </a:rPr>
              <a:t>Relax to reduce tension. </a:t>
            </a:r>
          </a:p>
          <a:p>
            <a:pPr marL="507941" lvl="1" indent="-342900">
              <a:buFont typeface="Wingdings" panose="05000000000000000000" pitchFamily="2" charset="2"/>
              <a:buChar char="Ø"/>
            </a:pPr>
            <a:r>
              <a:rPr lang="en-US" sz="2000" dirty="0">
                <a:solidFill>
                  <a:srgbClr val="000000">
                    <a:alpha val="74902"/>
                  </a:srgbClr>
                </a:solidFill>
                <a:latin typeface="Arial Nova"/>
                <a:ea typeface="Arial Nova"/>
                <a:cs typeface="Arial Nova"/>
                <a:sym typeface="Arial Nova"/>
              </a:rPr>
              <a:t>Eye contact that is appropriate and intermittent. </a:t>
            </a:r>
          </a:p>
          <a:p>
            <a:pPr marL="507941" lvl="1" indent="-342900">
              <a:buFont typeface="Wingdings" panose="05000000000000000000" pitchFamily="2" charset="2"/>
              <a:buChar char="Ø"/>
            </a:pPr>
            <a:r>
              <a:rPr lang="en-US" sz="2000" dirty="0">
                <a:solidFill>
                  <a:srgbClr val="000000">
                    <a:alpha val="74902"/>
                  </a:srgbClr>
                </a:solidFill>
                <a:latin typeface="Arial Nova"/>
                <a:ea typeface="Arial Nova"/>
                <a:cs typeface="Arial Nova"/>
                <a:sym typeface="Arial Nova"/>
              </a:rPr>
              <a:t>Touch that is culturally sensitive </a:t>
            </a:r>
          </a:p>
          <a:p>
            <a:pPr marL="507941" lvl="1" indent="-342900">
              <a:buFont typeface="Wingdings" panose="05000000000000000000" pitchFamily="2" charset="2"/>
              <a:buChar char="Ø"/>
            </a:pPr>
            <a:r>
              <a:rPr lang="en-US" sz="2000" dirty="0">
                <a:solidFill>
                  <a:srgbClr val="000000">
                    <a:alpha val="74902"/>
                  </a:srgbClr>
                </a:solidFill>
                <a:latin typeface="Arial Nova"/>
                <a:ea typeface="Arial Nova"/>
                <a:cs typeface="Arial Nova"/>
                <a:sym typeface="Arial Nova"/>
              </a:rPr>
              <a:t>Your intuition to adapt to the unique encounter</a:t>
            </a:r>
          </a:p>
          <a:p>
            <a:pPr marL="342900" lvl="0" indent="-342900">
              <a:buFont typeface="Wingdings" panose="05000000000000000000" pitchFamily="2" charset="2"/>
              <a:buChar char="Ø"/>
            </a:pPr>
            <a:endParaRPr lang="en-US" sz="2000" dirty="0">
              <a:solidFill>
                <a:srgbClr val="000000">
                  <a:alpha val="74902"/>
                </a:srgbClr>
              </a:solidFill>
              <a:latin typeface="Arial Nova"/>
              <a:ea typeface="Arial Nova"/>
              <a:cs typeface="Arial Nova"/>
              <a:sym typeface="Arial Nova"/>
            </a:endParaRPr>
          </a:p>
        </p:txBody>
      </p:sp>
      <p:sp>
        <p:nvSpPr>
          <p:cNvPr id="35" name="TextBox 10">
            <a:extLst>
              <a:ext uri="{FF2B5EF4-FFF2-40B4-BE49-F238E27FC236}">
                <a16:creationId xmlns:a16="http://schemas.microsoft.com/office/drawing/2014/main" id="{76C359D3-3A05-9BBD-5258-8CC55BDB7DD4}"/>
              </a:ext>
            </a:extLst>
          </p:cNvPr>
          <p:cNvSpPr txBox="1"/>
          <p:nvPr/>
        </p:nvSpPr>
        <p:spPr>
          <a:xfrm>
            <a:off x="9749314" y="6972300"/>
            <a:ext cx="3204686" cy="404150"/>
          </a:xfrm>
          <a:prstGeom prst="rect">
            <a:avLst/>
          </a:prstGeom>
        </p:spPr>
        <p:txBody>
          <a:bodyPr wrap="square" lIns="0" tIns="0" rIns="0" bIns="0" rtlCol="0" anchor="t">
            <a:spAutoFit/>
          </a:bodyPr>
          <a:lstStyle/>
          <a:p>
            <a:pPr marL="165041" lvl="1">
              <a:lnSpc>
                <a:spcPct val="150000"/>
              </a:lnSpc>
            </a:pPr>
            <a:r>
              <a:rPr lang="en-US" sz="2000" b="1" dirty="0">
                <a:solidFill>
                  <a:srgbClr val="000000">
                    <a:alpha val="74902"/>
                  </a:srgbClr>
                </a:solidFill>
                <a:latin typeface="Arial Nova"/>
                <a:ea typeface="Arial Nova"/>
                <a:cs typeface="Arial Nova"/>
                <a:sym typeface="Arial Nova"/>
              </a:rPr>
              <a:t>(Stickley, 2011).</a:t>
            </a:r>
          </a:p>
        </p:txBody>
      </p:sp>
      <p:sp>
        <p:nvSpPr>
          <p:cNvPr id="36" name="TextBox 10">
            <a:extLst>
              <a:ext uri="{FF2B5EF4-FFF2-40B4-BE49-F238E27FC236}">
                <a16:creationId xmlns:a16="http://schemas.microsoft.com/office/drawing/2014/main" id="{BBF6B941-F7AC-9D7B-D2FC-D569EBCA0D7A}"/>
              </a:ext>
            </a:extLst>
          </p:cNvPr>
          <p:cNvSpPr txBox="1"/>
          <p:nvPr/>
        </p:nvSpPr>
        <p:spPr>
          <a:xfrm>
            <a:off x="5757000" y="7581900"/>
            <a:ext cx="10803961" cy="1222899"/>
          </a:xfrm>
          <a:prstGeom prst="rect">
            <a:avLst/>
          </a:prstGeom>
        </p:spPr>
        <p:txBody>
          <a:bodyPr wrap="square" lIns="0" tIns="0" rIns="0" bIns="0" rtlCol="0" anchor="t">
            <a:spAutoFit/>
          </a:bodyPr>
          <a:lstStyle/>
          <a:p>
            <a:pPr lvl="0">
              <a:lnSpc>
                <a:spcPct val="150000"/>
              </a:lnSpc>
            </a:pPr>
            <a:r>
              <a:rPr lang="en-GB" sz="2800" dirty="0"/>
              <a:t>It guides professionals to adapt their physical presence to the unique, cultural needs of each patient.</a:t>
            </a:r>
            <a:endParaRPr lang="en-US" sz="2800" b="1" dirty="0">
              <a:solidFill>
                <a:srgbClr val="403491"/>
              </a:solidFill>
              <a:latin typeface="Arial Nova Bold"/>
              <a:ea typeface="Arial Nova Bold"/>
              <a:cs typeface="Arial Nova Bold"/>
              <a:sym typeface="Arial Nova Bold"/>
            </a:endParaRPr>
          </a:p>
        </p:txBody>
      </p:sp>
      <p:sp>
        <p:nvSpPr>
          <p:cNvPr id="37" name="Arrow: Pentagon 36">
            <a:extLst>
              <a:ext uri="{FF2B5EF4-FFF2-40B4-BE49-F238E27FC236}">
                <a16:creationId xmlns:a16="http://schemas.microsoft.com/office/drawing/2014/main" id="{85C17C6D-6EF3-7BF8-540C-815F1187D070}"/>
              </a:ext>
            </a:extLst>
          </p:cNvPr>
          <p:cNvSpPr/>
          <p:nvPr/>
        </p:nvSpPr>
        <p:spPr>
          <a:xfrm>
            <a:off x="2457450" y="7775015"/>
            <a:ext cx="3065704" cy="500625"/>
          </a:xfrm>
          <a:prstGeom prst="homePlate">
            <a:avLst/>
          </a:prstGeom>
          <a:solidFill>
            <a:schemeClr val="accent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How it Helps</a:t>
            </a:r>
            <a:endParaRPr lang="en-GB" sz="32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D9744F-5D71-E8AB-1B76-E1B6E2A73810}"/>
            </a:ext>
          </a:extLst>
        </p:cNvPr>
        <p:cNvGrpSpPr/>
        <p:nvPr/>
      </p:nvGrpSpPr>
      <p:grpSpPr>
        <a:xfrm>
          <a:off x="0" y="0"/>
          <a:ext cx="0" cy="0"/>
          <a:chOff x="0" y="0"/>
          <a:chExt cx="0" cy="0"/>
        </a:xfrm>
      </p:grpSpPr>
      <p:grpSp>
        <p:nvGrpSpPr>
          <p:cNvPr id="55" name="Group 2">
            <a:extLst>
              <a:ext uri="{FF2B5EF4-FFF2-40B4-BE49-F238E27FC236}">
                <a16:creationId xmlns:a16="http://schemas.microsoft.com/office/drawing/2014/main" id="{39284093-CD71-0EE5-A5BA-59FAEB20A3B2}"/>
              </a:ext>
            </a:extLst>
          </p:cNvPr>
          <p:cNvGrpSpPr/>
          <p:nvPr/>
        </p:nvGrpSpPr>
        <p:grpSpPr>
          <a:xfrm>
            <a:off x="-838200" y="8907257"/>
            <a:ext cx="19964400" cy="1475835"/>
            <a:chOff x="0" y="0"/>
            <a:chExt cx="2724150" cy="2199066"/>
          </a:xfrm>
        </p:grpSpPr>
        <p:sp>
          <p:nvSpPr>
            <p:cNvPr id="56" name="Freeform 3">
              <a:extLst>
                <a:ext uri="{FF2B5EF4-FFF2-40B4-BE49-F238E27FC236}">
                  <a16:creationId xmlns:a16="http://schemas.microsoft.com/office/drawing/2014/main" id="{B65680B3-CE02-701A-C8F3-45F0F753986F}"/>
                </a:ext>
              </a:extLst>
            </p:cNvPr>
            <p:cNvSpPr/>
            <p:nvPr/>
          </p:nvSpPr>
          <p:spPr>
            <a:xfrm>
              <a:off x="10160" y="16510"/>
              <a:ext cx="2701290" cy="2171126"/>
            </a:xfrm>
            <a:custGeom>
              <a:avLst/>
              <a:gdLst/>
              <a:ahLst/>
              <a:cxnLst/>
              <a:rect l="l" t="t" r="r" b="b"/>
              <a:pathLst>
                <a:path w="2701290" h="2171126">
                  <a:moveTo>
                    <a:pt x="2701290" y="2171126"/>
                  </a:moveTo>
                  <a:lnTo>
                    <a:pt x="0" y="2163506"/>
                  </a:lnTo>
                  <a:lnTo>
                    <a:pt x="0" y="766230"/>
                  </a:lnTo>
                  <a:lnTo>
                    <a:pt x="17780" y="19050"/>
                  </a:lnTo>
                  <a:lnTo>
                    <a:pt x="1344894" y="0"/>
                  </a:lnTo>
                  <a:lnTo>
                    <a:pt x="2682240" y="5080"/>
                  </a:lnTo>
                  <a:close/>
                </a:path>
              </a:pathLst>
            </a:custGeom>
            <a:solidFill>
              <a:srgbClr val="11799F"/>
            </a:solidFill>
          </p:spPr>
          <p:txBody>
            <a:bodyPr/>
            <a:lstStyle/>
            <a:p>
              <a:endParaRPr lang="en-GB"/>
            </a:p>
          </p:txBody>
        </p:sp>
        <p:sp>
          <p:nvSpPr>
            <p:cNvPr id="57" name="Freeform 4">
              <a:extLst>
                <a:ext uri="{FF2B5EF4-FFF2-40B4-BE49-F238E27FC236}">
                  <a16:creationId xmlns:a16="http://schemas.microsoft.com/office/drawing/2014/main" id="{1D8DF37C-91C3-F61B-2622-90575F8F91B6}"/>
                </a:ext>
              </a:extLst>
            </p:cNvPr>
            <p:cNvSpPr/>
            <p:nvPr/>
          </p:nvSpPr>
          <p:spPr>
            <a:xfrm>
              <a:off x="-215" y="0"/>
              <a:ext cx="2725635" cy="2197090"/>
            </a:xfrm>
            <a:custGeom>
              <a:avLst/>
              <a:gdLst/>
              <a:ahLst/>
              <a:cxnLst/>
              <a:rect l="l" t="t" r="r" b="b"/>
              <a:pathLst>
                <a:path w="2725635" h="2197090">
                  <a:moveTo>
                    <a:pt x="2692615" y="21590"/>
                  </a:moveTo>
                  <a:cubicBezTo>
                    <a:pt x="2693885" y="34290"/>
                    <a:pt x="2693885" y="44450"/>
                    <a:pt x="2695155" y="54610"/>
                  </a:cubicBezTo>
                  <a:cubicBezTo>
                    <a:pt x="2697695" y="96398"/>
                    <a:pt x="2698965" y="142817"/>
                    <a:pt x="2701505" y="187578"/>
                  </a:cubicBezTo>
                  <a:cubicBezTo>
                    <a:pt x="2701505" y="252234"/>
                    <a:pt x="2714205" y="1527107"/>
                    <a:pt x="2720555" y="1591762"/>
                  </a:cubicBezTo>
                  <a:cubicBezTo>
                    <a:pt x="2726905" y="1689574"/>
                    <a:pt x="2723095" y="1789044"/>
                    <a:pt x="2723095" y="1886856"/>
                  </a:cubicBezTo>
                  <a:cubicBezTo>
                    <a:pt x="2723095" y="1973063"/>
                    <a:pt x="2724365" y="2052639"/>
                    <a:pt x="2725635" y="2136836"/>
                  </a:cubicBezTo>
                  <a:cubicBezTo>
                    <a:pt x="2725635" y="2158426"/>
                    <a:pt x="2725635" y="2172396"/>
                    <a:pt x="2725635" y="2196526"/>
                  </a:cubicBezTo>
                  <a:cubicBezTo>
                    <a:pt x="2702775" y="2196526"/>
                    <a:pt x="2682455" y="2197796"/>
                    <a:pt x="2658840" y="2196526"/>
                  </a:cubicBezTo>
                  <a:cubicBezTo>
                    <a:pt x="2523916" y="2191446"/>
                    <a:pt x="2386916" y="2197796"/>
                    <a:pt x="2251993" y="2192716"/>
                  </a:cubicBezTo>
                  <a:cubicBezTo>
                    <a:pt x="2171038" y="2188906"/>
                    <a:pt x="2092160" y="2191446"/>
                    <a:pt x="2011206" y="2188906"/>
                  </a:cubicBezTo>
                  <a:cubicBezTo>
                    <a:pt x="1973842" y="2187636"/>
                    <a:pt x="1936479" y="2186366"/>
                    <a:pt x="1899115" y="2185096"/>
                  </a:cubicBezTo>
                  <a:cubicBezTo>
                    <a:pt x="1876282" y="2185096"/>
                    <a:pt x="1855524" y="2186366"/>
                    <a:pt x="1832691" y="2186366"/>
                  </a:cubicBezTo>
                  <a:cubicBezTo>
                    <a:pt x="1774570" y="2185096"/>
                    <a:pt x="1614737" y="2186366"/>
                    <a:pt x="1556617" y="2185096"/>
                  </a:cubicBezTo>
                  <a:cubicBezTo>
                    <a:pt x="1515102" y="2183826"/>
                    <a:pt x="684802" y="2192716"/>
                    <a:pt x="643287" y="2191446"/>
                  </a:cubicBezTo>
                  <a:cubicBezTo>
                    <a:pt x="632908" y="2191446"/>
                    <a:pt x="620453" y="2192716"/>
                    <a:pt x="610075" y="2192716"/>
                  </a:cubicBezTo>
                  <a:cubicBezTo>
                    <a:pt x="585166" y="2192716"/>
                    <a:pt x="562332" y="2193986"/>
                    <a:pt x="537423" y="2193986"/>
                  </a:cubicBezTo>
                  <a:cubicBezTo>
                    <a:pt x="475151" y="2193986"/>
                    <a:pt x="414954" y="2192716"/>
                    <a:pt x="352682" y="2191446"/>
                  </a:cubicBezTo>
                  <a:cubicBezTo>
                    <a:pt x="315318" y="2190176"/>
                    <a:pt x="277955" y="2188906"/>
                    <a:pt x="242667" y="2187636"/>
                  </a:cubicBezTo>
                  <a:cubicBezTo>
                    <a:pt x="176243" y="2186366"/>
                    <a:pt x="109819" y="2185096"/>
                    <a:pt x="44665" y="2185096"/>
                  </a:cubicBezTo>
                  <a:cubicBezTo>
                    <a:pt x="34505" y="2185096"/>
                    <a:pt x="25615" y="2185096"/>
                    <a:pt x="15455" y="2183826"/>
                  </a:cubicBezTo>
                  <a:cubicBezTo>
                    <a:pt x="6565" y="2182556"/>
                    <a:pt x="1485" y="2176206"/>
                    <a:pt x="4025" y="2167316"/>
                  </a:cubicBezTo>
                  <a:cubicBezTo>
                    <a:pt x="12915" y="2135531"/>
                    <a:pt x="9105" y="2094085"/>
                    <a:pt x="7835" y="2050982"/>
                  </a:cubicBezTo>
                  <a:cubicBezTo>
                    <a:pt x="6565" y="1963117"/>
                    <a:pt x="2755" y="1876909"/>
                    <a:pt x="4025" y="1789044"/>
                  </a:cubicBezTo>
                  <a:cubicBezTo>
                    <a:pt x="1485" y="1679627"/>
                    <a:pt x="-3595" y="325178"/>
                    <a:pt x="4025" y="214104"/>
                  </a:cubicBezTo>
                  <a:cubicBezTo>
                    <a:pt x="5295" y="192552"/>
                    <a:pt x="4025" y="169342"/>
                    <a:pt x="5295" y="147790"/>
                  </a:cubicBezTo>
                  <a:cubicBezTo>
                    <a:pt x="6565" y="112976"/>
                    <a:pt x="9105" y="74846"/>
                    <a:pt x="10375" y="44450"/>
                  </a:cubicBezTo>
                  <a:cubicBezTo>
                    <a:pt x="10375" y="41910"/>
                    <a:pt x="11645" y="39370"/>
                    <a:pt x="12915" y="38100"/>
                  </a:cubicBezTo>
                  <a:cubicBezTo>
                    <a:pt x="34505" y="35560"/>
                    <a:pt x="57925" y="30480"/>
                    <a:pt x="91137" y="29210"/>
                  </a:cubicBezTo>
                  <a:cubicBezTo>
                    <a:pt x="147182" y="25400"/>
                    <a:pt x="203228" y="22860"/>
                    <a:pt x="261349" y="20320"/>
                  </a:cubicBezTo>
                  <a:cubicBezTo>
                    <a:pt x="300788" y="17780"/>
                    <a:pt x="340227" y="16510"/>
                    <a:pt x="377591" y="13970"/>
                  </a:cubicBezTo>
                  <a:cubicBezTo>
                    <a:pt x="414954" y="11430"/>
                    <a:pt x="454393" y="8890"/>
                    <a:pt x="491757" y="8890"/>
                  </a:cubicBezTo>
                  <a:cubicBezTo>
                    <a:pt x="533272" y="7620"/>
                    <a:pt x="574787" y="10160"/>
                    <a:pt x="616302" y="8890"/>
                  </a:cubicBezTo>
                  <a:cubicBezTo>
                    <a:pt x="668196" y="8890"/>
                    <a:pt x="1608510" y="6350"/>
                    <a:pt x="1660404" y="5080"/>
                  </a:cubicBezTo>
                  <a:cubicBezTo>
                    <a:pt x="1710222" y="3810"/>
                    <a:pt x="1760040" y="2540"/>
                    <a:pt x="1811934" y="2540"/>
                  </a:cubicBezTo>
                  <a:cubicBezTo>
                    <a:pt x="1897040" y="1270"/>
                    <a:pt x="1980070" y="0"/>
                    <a:pt x="2065175" y="0"/>
                  </a:cubicBezTo>
                  <a:cubicBezTo>
                    <a:pt x="2100463" y="0"/>
                    <a:pt x="2137826" y="2540"/>
                    <a:pt x="2173114" y="2540"/>
                  </a:cubicBezTo>
                  <a:cubicBezTo>
                    <a:pt x="2270674" y="3810"/>
                    <a:pt x="2370310" y="5080"/>
                    <a:pt x="2467871" y="7620"/>
                  </a:cubicBezTo>
                  <a:cubicBezTo>
                    <a:pt x="2519764" y="8890"/>
                    <a:pt x="2571658" y="12700"/>
                    <a:pt x="2623552" y="16510"/>
                  </a:cubicBezTo>
                  <a:cubicBezTo>
                    <a:pt x="2636006" y="16510"/>
                    <a:pt x="2648461" y="16510"/>
                    <a:pt x="2658840" y="16510"/>
                  </a:cubicBezTo>
                  <a:cubicBezTo>
                    <a:pt x="2673565" y="17780"/>
                    <a:pt x="2682455" y="20320"/>
                    <a:pt x="2692615" y="21590"/>
                  </a:cubicBezTo>
                  <a:close/>
                  <a:moveTo>
                    <a:pt x="2702775" y="2180016"/>
                  </a:moveTo>
                  <a:cubicBezTo>
                    <a:pt x="2704045" y="2163506"/>
                    <a:pt x="2705315" y="2150806"/>
                    <a:pt x="2705315" y="2138106"/>
                  </a:cubicBezTo>
                  <a:cubicBezTo>
                    <a:pt x="2704045" y="2044350"/>
                    <a:pt x="2702775" y="1956485"/>
                    <a:pt x="2702775" y="1861989"/>
                  </a:cubicBezTo>
                  <a:cubicBezTo>
                    <a:pt x="2702775" y="1818885"/>
                    <a:pt x="2705315" y="1775782"/>
                    <a:pt x="2704045" y="1732678"/>
                  </a:cubicBezTo>
                  <a:cubicBezTo>
                    <a:pt x="2704045" y="1692890"/>
                    <a:pt x="2702775" y="1651444"/>
                    <a:pt x="2701505" y="1611656"/>
                  </a:cubicBezTo>
                  <a:cubicBezTo>
                    <a:pt x="2696425" y="1550316"/>
                    <a:pt x="2684995" y="280417"/>
                    <a:pt x="2684995" y="219077"/>
                  </a:cubicBezTo>
                  <a:cubicBezTo>
                    <a:pt x="2682455" y="167684"/>
                    <a:pt x="2679915" y="114634"/>
                    <a:pt x="2677375" y="63500"/>
                  </a:cubicBezTo>
                  <a:cubicBezTo>
                    <a:pt x="2676105" y="44450"/>
                    <a:pt x="2674835" y="43180"/>
                    <a:pt x="2652612" y="41910"/>
                  </a:cubicBezTo>
                  <a:cubicBezTo>
                    <a:pt x="2646385" y="41910"/>
                    <a:pt x="2642234" y="41910"/>
                    <a:pt x="2636006" y="40640"/>
                  </a:cubicBezTo>
                  <a:cubicBezTo>
                    <a:pt x="2584113" y="36830"/>
                    <a:pt x="2530143" y="31750"/>
                    <a:pt x="2478249" y="30480"/>
                  </a:cubicBezTo>
                  <a:cubicBezTo>
                    <a:pt x="2351629" y="26670"/>
                    <a:pt x="2222932" y="25400"/>
                    <a:pt x="2096311" y="22860"/>
                  </a:cubicBezTo>
                  <a:cubicBezTo>
                    <a:pt x="2077630" y="22860"/>
                    <a:pt x="2056872" y="22860"/>
                    <a:pt x="2038191" y="22860"/>
                  </a:cubicBezTo>
                  <a:cubicBezTo>
                    <a:pt x="2007054" y="22860"/>
                    <a:pt x="1975918" y="22860"/>
                    <a:pt x="1946857" y="22860"/>
                  </a:cubicBezTo>
                  <a:cubicBezTo>
                    <a:pt x="1880434" y="22860"/>
                    <a:pt x="1814010" y="22860"/>
                    <a:pt x="1749661" y="24130"/>
                  </a:cubicBezTo>
                  <a:cubicBezTo>
                    <a:pt x="1693616" y="25400"/>
                    <a:pt x="749150" y="29210"/>
                    <a:pt x="693105" y="29210"/>
                  </a:cubicBezTo>
                  <a:cubicBezTo>
                    <a:pt x="601772" y="29210"/>
                    <a:pt x="510439" y="26670"/>
                    <a:pt x="419106" y="33020"/>
                  </a:cubicBezTo>
                  <a:cubicBezTo>
                    <a:pt x="371363" y="36830"/>
                    <a:pt x="325697" y="36830"/>
                    <a:pt x="280030" y="38100"/>
                  </a:cubicBezTo>
                  <a:cubicBezTo>
                    <a:pt x="201152" y="41910"/>
                    <a:pt x="122273" y="45720"/>
                    <a:pt x="45935" y="50800"/>
                  </a:cubicBezTo>
                  <a:cubicBezTo>
                    <a:pt x="33235" y="50800"/>
                    <a:pt x="30695" y="53340"/>
                    <a:pt x="29425" y="69872"/>
                  </a:cubicBezTo>
                  <a:cubicBezTo>
                    <a:pt x="28155" y="99713"/>
                    <a:pt x="28155" y="129554"/>
                    <a:pt x="26885" y="159395"/>
                  </a:cubicBezTo>
                  <a:cubicBezTo>
                    <a:pt x="25615" y="209130"/>
                    <a:pt x="23075" y="257207"/>
                    <a:pt x="21805" y="306942"/>
                  </a:cubicBezTo>
                  <a:cubicBezTo>
                    <a:pt x="16725" y="359993"/>
                    <a:pt x="23075" y="1656418"/>
                    <a:pt x="25615" y="1709468"/>
                  </a:cubicBezTo>
                  <a:cubicBezTo>
                    <a:pt x="25615" y="1765834"/>
                    <a:pt x="25615" y="1823859"/>
                    <a:pt x="26885" y="1880225"/>
                  </a:cubicBezTo>
                  <a:cubicBezTo>
                    <a:pt x="26885" y="1921671"/>
                    <a:pt x="29425" y="1963117"/>
                    <a:pt x="29425" y="2004562"/>
                  </a:cubicBezTo>
                  <a:cubicBezTo>
                    <a:pt x="29425" y="2049324"/>
                    <a:pt x="29425" y="2094085"/>
                    <a:pt x="28155" y="2138106"/>
                  </a:cubicBezTo>
                  <a:cubicBezTo>
                    <a:pt x="28155" y="2141916"/>
                    <a:pt x="28155" y="2144456"/>
                    <a:pt x="28155" y="2148266"/>
                  </a:cubicBezTo>
                  <a:cubicBezTo>
                    <a:pt x="28155" y="2158426"/>
                    <a:pt x="31965" y="2162236"/>
                    <a:pt x="40855" y="2162236"/>
                  </a:cubicBezTo>
                  <a:cubicBezTo>
                    <a:pt x="62077" y="2162236"/>
                    <a:pt x="91137" y="2163506"/>
                    <a:pt x="118122" y="2163506"/>
                  </a:cubicBezTo>
                  <a:cubicBezTo>
                    <a:pt x="157561" y="2163506"/>
                    <a:pt x="199076" y="2160966"/>
                    <a:pt x="238515" y="2163506"/>
                  </a:cubicBezTo>
                  <a:cubicBezTo>
                    <a:pt x="302864" y="2167316"/>
                    <a:pt x="367212" y="2169856"/>
                    <a:pt x="431560" y="2168586"/>
                  </a:cubicBezTo>
                  <a:cubicBezTo>
                    <a:pt x="473075" y="2167316"/>
                    <a:pt x="512514" y="2169856"/>
                    <a:pt x="554029" y="2169856"/>
                  </a:cubicBezTo>
                  <a:cubicBezTo>
                    <a:pt x="614226" y="2169856"/>
                    <a:pt x="674423" y="2168586"/>
                    <a:pt x="734620" y="2169856"/>
                  </a:cubicBezTo>
                  <a:cubicBezTo>
                    <a:pt x="823877" y="2171126"/>
                    <a:pt x="1803631" y="2160966"/>
                    <a:pt x="1894964" y="2163506"/>
                  </a:cubicBezTo>
                  <a:cubicBezTo>
                    <a:pt x="1934403" y="2164776"/>
                    <a:pt x="1973842" y="2166046"/>
                    <a:pt x="2011206" y="2166046"/>
                  </a:cubicBezTo>
                  <a:cubicBezTo>
                    <a:pt x="2079706" y="2168586"/>
                    <a:pt x="2146129" y="2164776"/>
                    <a:pt x="2214629" y="2168586"/>
                  </a:cubicBezTo>
                  <a:cubicBezTo>
                    <a:pt x="2270674" y="2171126"/>
                    <a:pt x="2326720" y="2171126"/>
                    <a:pt x="2382765" y="2173666"/>
                  </a:cubicBezTo>
                  <a:cubicBezTo>
                    <a:pt x="2465795" y="2177476"/>
                    <a:pt x="2548825" y="2180016"/>
                    <a:pt x="2631855" y="2181286"/>
                  </a:cubicBezTo>
                  <a:cubicBezTo>
                    <a:pt x="2662991" y="2181286"/>
                    <a:pt x="2682455" y="2180016"/>
                    <a:pt x="2702775" y="2180016"/>
                  </a:cubicBezTo>
                  <a:close/>
                </a:path>
              </a:pathLst>
            </a:custGeom>
            <a:solidFill>
              <a:srgbClr val="11799F"/>
            </a:solidFill>
          </p:spPr>
          <p:txBody>
            <a:bodyPr/>
            <a:lstStyle/>
            <a:p>
              <a:endParaRPr lang="en-GB"/>
            </a:p>
          </p:txBody>
        </p:sp>
      </p:grpSp>
      <p:sp>
        <p:nvSpPr>
          <p:cNvPr id="8" name="Freeform 3">
            <a:extLst>
              <a:ext uri="{FF2B5EF4-FFF2-40B4-BE49-F238E27FC236}">
                <a16:creationId xmlns:a16="http://schemas.microsoft.com/office/drawing/2014/main" id="{BB2A27ED-EB7F-A9CE-A205-19DF2D00C282}"/>
              </a:ext>
            </a:extLst>
          </p:cNvPr>
          <p:cNvSpPr/>
          <p:nvPr/>
        </p:nvSpPr>
        <p:spPr>
          <a:xfrm rot="-1179833" flipH="1">
            <a:off x="14491947" y="9399260"/>
            <a:ext cx="5534705" cy="5410174"/>
          </a:xfrm>
          <a:custGeom>
            <a:avLst/>
            <a:gdLst/>
            <a:ahLst/>
            <a:cxnLst/>
            <a:rect l="l" t="t" r="r" b="b"/>
            <a:pathLst>
              <a:path w="5534705" h="5410174">
                <a:moveTo>
                  <a:pt x="5534706" y="0"/>
                </a:moveTo>
                <a:lnTo>
                  <a:pt x="0" y="0"/>
                </a:lnTo>
                <a:lnTo>
                  <a:pt x="0" y="5410174"/>
                </a:lnTo>
                <a:lnTo>
                  <a:pt x="5534706" y="5410174"/>
                </a:lnTo>
                <a:lnTo>
                  <a:pt x="5534706" y="0"/>
                </a:lnTo>
                <a:close/>
              </a:path>
            </a:pathLst>
          </a:custGeom>
          <a:blipFill>
            <a:blip r:embed="rId3"/>
            <a:stretch>
              <a:fillRect/>
            </a:stretch>
          </a:blipFill>
        </p:spPr>
        <p:txBody>
          <a:bodyPr/>
          <a:lstStyle/>
          <a:p>
            <a:endParaRPr lang="en-GB"/>
          </a:p>
        </p:txBody>
      </p:sp>
      <p:sp>
        <p:nvSpPr>
          <p:cNvPr id="10" name="Freeform 4">
            <a:extLst>
              <a:ext uri="{FF2B5EF4-FFF2-40B4-BE49-F238E27FC236}">
                <a16:creationId xmlns:a16="http://schemas.microsoft.com/office/drawing/2014/main" id="{94BD6329-FA6B-9B4A-F5FB-95A77303791C}"/>
              </a:ext>
            </a:extLst>
          </p:cNvPr>
          <p:cNvSpPr/>
          <p:nvPr/>
        </p:nvSpPr>
        <p:spPr>
          <a:xfrm>
            <a:off x="16595161" y="9774484"/>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4"/>
            <a:stretch>
              <a:fillRect/>
            </a:stretch>
          </a:blipFill>
        </p:spPr>
        <p:txBody>
          <a:bodyPr/>
          <a:lstStyle/>
          <a:p>
            <a:endParaRPr lang="en-GB"/>
          </a:p>
        </p:txBody>
      </p:sp>
      <p:sp>
        <p:nvSpPr>
          <p:cNvPr id="12" name="Freeform 5">
            <a:extLst>
              <a:ext uri="{FF2B5EF4-FFF2-40B4-BE49-F238E27FC236}">
                <a16:creationId xmlns:a16="http://schemas.microsoft.com/office/drawing/2014/main" id="{46109A21-9E14-3C72-5AB6-DDE7A1586AF4}"/>
              </a:ext>
            </a:extLst>
          </p:cNvPr>
          <p:cNvSpPr/>
          <p:nvPr/>
        </p:nvSpPr>
        <p:spPr>
          <a:xfrm>
            <a:off x="-805933" y="9774484"/>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4"/>
            <a:stretch>
              <a:fillRect/>
            </a:stretch>
          </a:blipFill>
        </p:spPr>
        <p:txBody>
          <a:bodyPr/>
          <a:lstStyle/>
          <a:p>
            <a:endParaRPr lang="en-GB"/>
          </a:p>
        </p:txBody>
      </p:sp>
      <p:sp>
        <p:nvSpPr>
          <p:cNvPr id="14" name="Freeform 6">
            <a:extLst>
              <a:ext uri="{FF2B5EF4-FFF2-40B4-BE49-F238E27FC236}">
                <a16:creationId xmlns:a16="http://schemas.microsoft.com/office/drawing/2014/main" id="{BB24FB53-CB92-ADA7-B08F-9D8B9BB81DBD}"/>
              </a:ext>
            </a:extLst>
          </p:cNvPr>
          <p:cNvSpPr/>
          <p:nvPr/>
        </p:nvSpPr>
        <p:spPr>
          <a:xfrm>
            <a:off x="-873733" y="9893597"/>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3"/>
            <a:stretch>
              <a:fillRect/>
            </a:stretch>
          </a:blipFill>
        </p:spPr>
        <p:txBody>
          <a:bodyPr/>
          <a:lstStyle/>
          <a:p>
            <a:endParaRPr lang="en-GB" dirty="0"/>
          </a:p>
        </p:txBody>
      </p:sp>
      <p:sp>
        <p:nvSpPr>
          <p:cNvPr id="16" name="TextBox 7">
            <a:extLst>
              <a:ext uri="{FF2B5EF4-FFF2-40B4-BE49-F238E27FC236}">
                <a16:creationId xmlns:a16="http://schemas.microsoft.com/office/drawing/2014/main" id="{BB7F6B9C-FB61-BB54-D159-8FD48D2F47DE}"/>
              </a:ext>
            </a:extLst>
          </p:cNvPr>
          <p:cNvSpPr txBox="1"/>
          <p:nvPr/>
        </p:nvSpPr>
        <p:spPr>
          <a:xfrm>
            <a:off x="3477857" y="450678"/>
            <a:ext cx="11323714" cy="1760482"/>
          </a:xfrm>
          <a:prstGeom prst="rect">
            <a:avLst/>
          </a:prstGeom>
        </p:spPr>
        <p:txBody>
          <a:bodyPr lIns="0" tIns="0" rIns="0" bIns="0" rtlCol="0" anchor="t">
            <a:spAutoFit/>
          </a:bodyPr>
          <a:lstStyle/>
          <a:p>
            <a:pPr algn="ctr">
              <a:lnSpc>
                <a:spcPts val="6652"/>
              </a:lnSpc>
            </a:pPr>
            <a:r>
              <a:rPr lang="en-US" sz="7153" b="1" dirty="0">
                <a:solidFill>
                  <a:srgbClr val="0194D0"/>
                </a:solidFill>
                <a:latin typeface="Poppins Bold"/>
                <a:ea typeface="Poppins Bold"/>
                <a:cs typeface="Poppins Bold"/>
                <a:sym typeface="Poppins Bold"/>
              </a:rPr>
              <a:t>Applying this in Practice</a:t>
            </a:r>
          </a:p>
        </p:txBody>
      </p:sp>
      <p:sp>
        <p:nvSpPr>
          <p:cNvPr id="22" name="Freeform 17">
            <a:extLst>
              <a:ext uri="{FF2B5EF4-FFF2-40B4-BE49-F238E27FC236}">
                <a16:creationId xmlns:a16="http://schemas.microsoft.com/office/drawing/2014/main" id="{59243E52-887F-DAFC-6371-5EE09D47739C}"/>
              </a:ext>
            </a:extLst>
          </p:cNvPr>
          <p:cNvSpPr/>
          <p:nvPr/>
        </p:nvSpPr>
        <p:spPr>
          <a:xfrm>
            <a:off x="0" y="34514"/>
            <a:ext cx="3071852" cy="2637953"/>
          </a:xfrm>
          <a:custGeom>
            <a:avLst/>
            <a:gdLst/>
            <a:ahLst/>
            <a:cxnLst/>
            <a:rect l="l" t="t" r="r" b="b"/>
            <a:pathLst>
              <a:path w="3071852" h="2637953">
                <a:moveTo>
                  <a:pt x="0" y="0"/>
                </a:moveTo>
                <a:lnTo>
                  <a:pt x="3071852" y="0"/>
                </a:lnTo>
                <a:lnTo>
                  <a:pt x="3071852" y="2637953"/>
                </a:lnTo>
                <a:lnTo>
                  <a:pt x="0" y="2637953"/>
                </a:lnTo>
                <a:lnTo>
                  <a:pt x="0" y="0"/>
                </a:lnTo>
                <a:close/>
              </a:path>
            </a:pathLst>
          </a:custGeom>
          <a:blipFill>
            <a:blip r:embed="rId5"/>
            <a:stretch>
              <a:fillRect/>
            </a:stretch>
          </a:blipFill>
        </p:spPr>
        <p:txBody>
          <a:bodyPr/>
          <a:lstStyle/>
          <a:p>
            <a:endParaRPr lang="en-GB"/>
          </a:p>
        </p:txBody>
      </p:sp>
      <p:sp>
        <p:nvSpPr>
          <p:cNvPr id="26" name="Freeform 18">
            <a:extLst>
              <a:ext uri="{FF2B5EF4-FFF2-40B4-BE49-F238E27FC236}">
                <a16:creationId xmlns:a16="http://schemas.microsoft.com/office/drawing/2014/main" id="{B80266A3-EC3E-7D9B-5B68-A5EC91C1D84B}"/>
              </a:ext>
            </a:extLst>
          </p:cNvPr>
          <p:cNvSpPr/>
          <p:nvPr/>
        </p:nvSpPr>
        <p:spPr>
          <a:xfrm>
            <a:off x="15207576" y="-48322"/>
            <a:ext cx="2706771" cy="2574816"/>
          </a:xfrm>
          <a:custGeom>
            <a:avLst/>
            <a:gdLst/>
            <a:ahLst/>
            <a:cxnLst/>
            <a:rect l="l" t="t" r="r" b="b"/>
            <a:pathLst>
              <a:path w="2706771" h="2574816">
                <a:moveTo>
                  <a:pt x="0" y="0"/>
                </a:moveTo>
                <a:lnTo>
                  <a:pt x="2706772" y="0"/>
                </a:lnTo>
                <a:lnTo>
                  <a:pt x="2706772" y="2574816"/>
                </a:lnTo>
                <a:lnTo>
                  <a:pt x="0" y="2574816"/>
                </a:lnTo>
                <a:lnTo>
                  <a:pt x="0" y="0"/>
                </a:lnTo>
                <a:close/>
              </a:path>
            </a:pathLst>
          </a:custGeom>
          <a:blipFill>
            <a:blip r:embed="rId6"/>
            <a:stretch>
              <a:fillRect/>
            </a:stretch>
          </a:blipFill>
        </p:spPr>
        <p:txBody>
          <a:bodyPr/>
          <a:lstStyle/>
          <a:p>
            <a:endParaRPr lang="en-GB"/>
          </a:p>
        </p:txBody>
      </p:sp>
      <p:sp>
        <p:nvSpPr>
          <p:cNvPr id="29" name="TextBox 10">
            <a:extLst>
              <a:ext uri="{FF2B5EF4-FFF2-40B4-BE49-F238E27FC236}">
                <a16:creationId xmlns:a16="http://schemas.microsoft.com/office/drawing/2014/main" id="{B168D332-35FF-8725-E70F-A0553C888BE1}"/>
              </a:ext>
            </a:extLst>
          </p:cNvPr>
          <p:cNvSpPr txBox="1"/>
          <p:nvPr/>
        </p:nvSpPr>
        <p:spPr>
          <a:xfrm>
            <a:off x="5791200" y="2972298"/>
            <a:ext cx="9906000" cy="284180"/>
          </a:xfrm>
          <a:prstGeom prst="rect">
            <a:avLst/>
          </a:prstGeom>
        </p:spPr>
        <p:txBody>
          <a:bodyPr wrap="square" lIns="0" tIns="0" rIns="0" bIns="0" rtlCol="0" anchor="t">
            <a:spAutoFit/>
          </a:bodyPr>
          <a:lstStyle/>
          <a:p>
            <a:pPr lvl="0">
              <a:lnSpc>
                <a:spcPts val="2011"/>
              </a:lnSpc>
            </a:pPr>
            <a:r>
              <a:rPr lang="en-GB" sz="2800" dirty="0"/>
              <a:t>A community care setting in the UK.</a:t>
            </a:r>
            <a:endParaRPr lang="en-US" sz="2800" dirty="0">
              <a:solidFill>
                <a:srgbClr val="403491"/>
              </a:solidFill>
              <a:latin typeface="Arial Nova Bold"/>
              <a:ea typeface="Arial Nova Bold"/>
              <a:cs typeface="Arial Nova Bold"/>
              <a:sym typeface="Arial Nova Bold"/>
            </a:endParaRPr>
          </a:p>
        </p:txBody>
      </p:sp>
      <p:sp>
        <p:nvSpPr>
          <p:cNvPr id="31" name="Arrow: Pentagon 30">
            <a:extLst>
              <a:ext uri="{FF2B5EF4-FFF2-40B4-BE49-F238E27FC236}">
                <a16:creationId xmlns:a16="http://schemas.microsoft.com/office/drawing/2014/main" id="{AA6856C4-7625-A600-9B96-87BDCE16DBEA}"/>
              </a:ext>
            </a:extLst>
          </p:cNvPr>
          <p:cNvSpPr/>
          <p:nvPr/>
        </p:nvSpPr>
        <p:spPr>
          <a:xfrm>
            <a:off x="2514600" y="2838145"/>
            <a:ext cx="3065704" cy="500625"/>
          </a:xfrm>
          <a:prstGeom prst="homePlate">
            <a:avLst/>
          </a:prstGeom>
          <a:solidFill>
            <a:schemeClr val="accent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Setting:</a:t>
            </a:r>
            <a:endParaRPr lang="en-GB" sz="3200" b="1" dirty="0"/>
          </a:p>
        </p:txBody>
      </p:sp>
      <p:sp>
        <p:nvSpPr>
          <p:cNvPr id="38" name="TextBox 10">
            <a:extLst>
              <a:ext uri="{FF2B5EF4-FFF2-40B4-BE49-F238E27FC236}">
                <a16:creationId xmlns:a16="http://schemas.microsoft.com/office/drawing/2014/main" id="{D0504332-E4D3-4FFF-B407-804578B49F48}"/>
              </a:ext>
            </a:extLst>
          </p:cNvPr>
          <p:cNvSpPr txBox="1"/>
          <p:nvPr/>
        </p:nvSpPr>
        <p:spPr>
          <a:xfrm>
            <a:off x="5791199" y="3656829"/>
            <a:ext cx="10803961" cy="284180"/>
          </a:xfrm>
          <a:prstGeom prst="rect">
            <a:avLst/>
          </a:prstGeom>
        </p:spPr>
        <p:txBody>
          <a:bodyPr wrap="square" lIns="0" tIns="0" rIns="0" bIns="0" rtlCol="0" anchor="t">
            <a:spAutoFit/>
          </a:bodyPr>
          <a:lstStyle/>
          <a:p>
            <a:pPr lvl="0">
              <a:lnSpc>
                <a:spcPts val="2011"/>
              </a:lnSpc>
            </a:pPr>
            <a:r>
              <a:rPr lang="en-GB" sz="2800" dirty="0"/>
              <a:t>De-escalating a highly distressed, culturally diverse client.</a:t>
            </a:r>
            <a:endParaRPr lang="en-US" sz="2800" b="1" dirty="0">
              <a:solidFill>
                <a:srgbClr val="403491"/>
              </a:solidFill>
              <a:latin typeface="Arial Nova Bold"/>
              <a:ea typeface="Arial Nova Bold"/>
              <a:cs typeface="Arial Nova Bold"/>
              <a:sym typeface="Arial Nova Bold"/>
            </a:endParaRPr>
          </a:p>
        </p:txBody>
      </p:sp>
      <p:sp>
        <p:nvSpPr>
          <p:cNvPr id="40" name="Arrow: Pentagon 39">
            <a:extLst>
              <a:ext uri="{FF2B5EF4-FFF2-40B4-BE49-F238E27FC236}">
                <a16:creationId xmlns:a16="http://schemas.microsoft.com/office/drawing/2014/main" id="{F84A7FBD-620A-4BA7-A696-CFAFB68A1A86}"/>
              </a:ext>
            </a:extLst>
          </p:cNvPr>
          <p:cNvSpPr/>
          <p:nvPr/>
        </p:nvSpPr>
        <p:spPr>
          <a:xfrm>
            <a:off x="2514600" y="3522675"/>
            <a:ext cx="3065704" cy="500625"/>
          </a:xfrm>
          <a:prstGeom prst="homePlate">
            <a:avLst/>
          </a:prstGeom>
          <a:solidFill>
            <a:schemeClr val="accent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The Situation:</a:t>
            </a:r>
            <a:endParaRPr lang="en-GB" sz="3200" b="1" dirty="0"/>
          </a:p>
        </p:txBody>
      </p:sp>
      <p:sp>
        <p:nvSpPr>
          <p:cNvPr id="42" name="Freeform 8">
            <a:extLst>
              <a:ext uri="{FF2B5EF4-FFF2-40B4-BE49-F238E27FC236}">
                <a16:creationId xmlns:a16="http://schemas.microsoft.com/office/drawing/2014/main" id="{3BB221FB-F37A-A933-C3B6-CAFA1687CEDC}"/>
              </a:ext>
            </a:extLst>
          </p:cNvPr>
          <p:cNvSpPr/>
          <p:nvPr/>
        </p:nvSpPr>
        <p:spPr>
          <a:xfrm>
            <a:off x="2514600" y="4301601"/>
            <a:ext cx="14039452" cy="3087812"/>
          </a:xfrm>
          <a:custGeom>
            <a:avLst/>
            <a:gdLst/>
            <a:ahLst/>
            <a:cxnLst/>
            <a:rect l="l" t="t" r="r" b="b"/>
            <a:pathLst>
              <a:path w="4964911" h="2583596">
                <a:moveTo>
                  <a:pt x="0" y="0"/>
                </a:moveTo>
                <a:lnTo>
                  <a:pt x="4964911" y="0"/>
                </a:lnTo>
                <a:lnTo>
                  <a:pt x="4964911" y="2583595"/>
                </a:lnTo>
                <a:lnTo>
                  <a:pt x="0" y="2583595"/>
                </a:lnTo>
                <a:lnTo>
                  <a:pt x="0" y="0"/>
                </a:lnTo>
                <a:close/>
              </a:path>
            </a:pathLst>
          </a:custGeom>
          <a:blipFill>
            <a:blip r:embed="rId7"/>
            <a:stretch>
              <a:fillRect l="-11703" t="-127483" r="-11703" b="-104781"/>
            </a:stretch>
          </a:blipFill>
        </p:spPr>
        <p:txBody>
          <a:bodyPr/>
          <a:lstStyle/>
          <a:p>
            <a:endParaRPr lang="en-GB"/>
          </a:p>
        </p:txBody>
      </p:sp>
      <p:sp>
        <p:nvSpPr>
          <p:cNvPr id="44" name="TextBox 14">
            <a:extLst>
              <a:ext uri="{FF2B5EF4-FFF2-40B4-BE49-F238E27FC236}">
                <a16:creationId xmlns:a16="http://schemas.microsoft.com/office/drawing/2014/main" id="{4169537C-9E54-F65A-E282-3F0E36277920}"/>
              </a:ext>
            </a:extLst>
          </p:cNvPr>
          <p:cNvSpPr txBox="1"/>
          <p:nvPr/>
        </p:nvSpPr>
        <p:spPr>
          <a:xfrm>
            <a:off x="2743200" y="4533900"/>
            <a:ext cx="4648200" cy="302262"/>
          </a:xfrm>
          <a:prstGeom prst="rect">
            <a:avLst/>
          </a:prstGeom>
        </p:spPr>
        <p:txBody>
          <a:bodyPr wrap="square" lIns="0" tIns="0" rIns="0" bIns="0" rtlCol="0" anchor="t">
            <a:spAutoFit/>
          </a:bodyPr>
          <a:lstStyle/>
          <a:p>
            <a:pPr marL="0" lvl="0" indent="0">
              <a:lnSpc>
                <a:spcPts val="2256"/>
              </a:lnSpc>
            </a:pPr>
            <a:r>
              <a:rPr lang="en-US" sz="2800" b="1" dirty="0">
                <a:solidFill>
                  <a:srgbClr val="403491"/>
                </a:solidFill>
                <a:latin typeface="Arial Nova Bold"/>
                <a:ea typeface="Arial Nova Bold"/>
                <a:cs typeface="Arial Nova Bold"/>
                <a:sym typeface="Arial Nova Bold"/>
              </a:rPr>
              <a:t>How I used the Skill</a:t>
            </a:r>
          </a:p>
        </p:txBody>
      </p:sp>
      <p:sp>
        <p:nvSpPr>
          <p:cNvPr id="46" name="TextBox 10">
            <a:extLst>
              <a:ext uri="{FF2B5EF4-FFF2-40B4-BE49-F238E27FC236}">
                <a16:creationId xmlns:a16="http://schemas.microsoft.com/office/drawing/2014/main" id="{D651ABF8-9A4A-DCE7-660E-B98B4AF0FDDF}"/>
              </a:ext>
            </a:extLst>
          </p:cNvPr>
          <p:cNvSpPr txBox="1"/>
          <p:nvPr/>
        </p:nvSpPr>
        <p:spPr>
          <a:xfrm>
            <a:off x="2792941" y="4891087"/>
            <a:ext cx="13132859" cy="2462213"/>
          </a:xfrm>
          <a:prstGeom prst="rect">
            <a:avLst/>
          </a:prstGeom>
        </p:spPr>
        <p:txBody>
          <a:bodyPr wrap="square" lIns="0" tIns="0" rIns="0" bIns="0" rtlCol="0" anchor="t">
            <a:spAutoFit/>
          </a:bodyPr>
          <a:lstStyle/>
          <a:p>
            <a:pPr marL="180000" indent="-285750">
              <a:spcBef>
                <a:spcPts val="600"/>
              </a:spcBef>
              <a:spcAft>
                <a:spcPts val="1800"/>
              </a:spcAft>
              <a:buFont typeface="Wingdings" panose="05000000000000000000" pitchFamily="2" charset="2"/>
              <a:buChar char="Ø"/>
            </a:pPr>
            <a:r>
              <a:rPr lang="en-GB" sz="2400" b="1" i="1" dirty="0"/>
              <a:t>Self-Regulation:</a:t>
            </a:r>
            <a:r>
              <a:rPr lang="en-GB" sz="2400" b="1" dirty="0"/>
              <a:t> </a:t>
            </a:r>
            <a:r>
              <a:rPr lang="en-GB" sz="2400" dirty="0" err="1"/>
              <a:t>Centered</a:t>
            </a:r>
            <a:r>
              <a:rPr lang="en-GB" sz="2400" dirty="0"/>
              <a:t> myself before entering to maintain the "Relax" component despite shift pressures (</a:t>
            </a:r>
            <a:r>
              <a:rPr lang="en-GB" sz="2400" dirty="0" err="1"/>
              <a:t>Moudatsou</a:t>
            </a:r>
            <a:r>
              <a:rPr lang="en-GB" sz="2400" dirty="0"/>
              <a:t> et al., 2020).</a:t>
            </a:r>
          </a:p>
          <a:p>
            <a:pPr marL="180000" indent="-285750">
              <a:spcBef>
                <a:spcPts val="600"/>
              </a:spcBef>
              <a:spcAft>
                <a:spcPts val="1800"/>
              </a:spcAft>
              <a:buFont typeface="Wingdings" panose="05000000000000000000" pitchFamily="2" charset="2"/>
              <a:buChar char="Ø"/>
            </a:pPr>
            <a:r>
              <a:rPr lang="en-GB" sz="2400" b="1" i="1" dirty="0"/>
              <a:t>Action:</a:t>
            </a:r>
            <a:r>
              <a:rPr lang="en-GB" sz="2400" b="1" dirty="0"/>
              <a:t> </a:t>
            </a:r>
            <a:r>
              <a:rPr lang="en-GB" sz="2400" dirty="0"/>
              <a:t>Sat at a gentle angle with uncrossed arms (Stickley, 2011).</a:t>
            </a:r>
          </a:p>
          <a:p>
            <a:pPr marL="180000" indent="-285750">
              <a:spcBef>
                <a:spcPts val="600"/>
              </a:spcBef>
              <a:spcAft>
                <a:spcPts val="1800"/>
              </a:spcAft>
              <a:buFont typeface="Wingdings" panose="05000000000000000000" pitchFamily="2" charset="2"/>
              <a:buChar char="Ø"/>
            </a:pPr>
            <a:r>
              <a:rPr lang="en-GB" sz="2400" b="1" i="1" dirty="0"/>
              <a:t>Intuition:</a:t>
            </a:r>
            <a:r>
              <a:rPr lang="en-GB" sz="2400" b="1" dirty="0"/>
              <a:t> </a:t>
            </a:r>
            <a:r>
              <a:rPr lang="en-GB" sz="2400" dirty="0"/>
              <a:t>Softened my gaze and avoided physical touch to respect the client's cultural boundaries (</a:t>
            </a:r>
            <a:r>
              <a:rPr lang="en-GB" sz="2400" dirty="0" err="1"/>
              <a:t>Lorié</a:t>
            </a:r>
            <a:r>
              <a:rPr lang="en-GB" sz="2400" dirty="0"/>
              <a:t> et al., 2017).</a:t>
            </a:r>
          </a:p>
        </p:txBody>
      </p:sp>
      <p:sp>
        <p:nvSpPr>
          <p:cNvPr id="53" name="TextBox 10">
            <a:extLst>
              <a:ext uri="{FF2B5EF4-FFF2-40B4-BE49-F238E27FC236}">
                <a16:creationId xmlns:a16="http://schemas.microsoft.com/office/drawing/2014/main" id="{6EAF524B-6E8E-8C98-033A-1D52B6125987}"/>
              </a:ext>
            </a:extLst>
          </p:cNvPr>
          <p:cNvSpPr txBox="1"/>
          <p:nvPr/>
        </p:nvSpPr>
        <p:spPr>
          <a:xfrm>
            <a:off x="5750091" y="7349601"/>
            <a:ext cx="10803961" cy="1222899"/>
          </a:xfrm>
          <a:prstGeom prst="rect">
            <a:avLst/>
          </a:prstGeom>
        </p:spPr>
        <p:txBody>
          <a:bodyPr wrap="square" lIns="0" tIns="0" rIns="0" bIns="0" rtlCol="0" anchor="t">
            <a:spAutoFit/>
          </a:bodyPr>
          <a:lstStyle/>
          <a:p>
            <a:pPr lvl="0">
              <a:lnSpc>
                <a:spcPct val="150000"/>
              </a:lnSpc>
            </a:pPr>
            <a:r>
              <a:rPr lang="en-GB" sz="2800" dirty="0"/>
              <a:t>Validated the client's experience without judgment (Bird, 2022), significantly improving patient safety and emotional well-being.</a:t>
            </a:r>
            <a:endParaRPr lang="en-US" sz="2800" b="1" dirty="0">
              <a:solidFill>
                <a:srgbClr val="403491"/>
              </a:solidFill>
              <a:latin typeface="Arial Nova Bold"/>
              <a:ea typeface="Arial Nova Bold"/>
              <a:cs typeface="Arial Nova Bold"/>
              <a:sym typeface="Arial Nova Bold"/>
            </a:endParaRPr>
          </a:p>
        </p:txBody>
      </p:sp>
      <p:sp>
        <p:nvSpPr>
          <p:cNvPr id="54" name="Arrow: Pentagon 53">
            <a:extLst>
              <a:ext uri="{FF2B5EF4-FFF2-40B4-BE49-F238E27FC236}">
                <a16:creationId xmlns:a16="http://schemas.microsoft.com/office/drawing/2014/main" id="{BAC38FA8-9BB3-9635-6CBF-1B78CFCD82BA}"/>
              </a:ext>
            </a:extLst>
          </p:cNvPr>
          <p:cNvSpPr/>
          <p:nvPr/>
        </p:nvSpPr>
        <p:spPr>
          <a:xfrm>
            <a:off x="2473492" y="7535386"/>
            <a:ext cx="3065704" cy="500625"/>
          </a:xfrm>
          <a:prstGeom prst="homePlate">
            <a:avLst/>
          </a:prstGeom>
          <a:solidFill>
            <a:schemeClr val="accent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Impact on Care</a:t>
            </a:r>
            <a:endParaRPr lang="en-GB" sz="3200" b="1" dirty="0"/>
          </a:p>
        </p:txBody>
      </p:sp>
    </p:spTree>
    <p:extLst>
      <p:ext uri="{BB962C8B-B14F-4D97-AF65-F5344CB8AC3E}">
        <p14:creationId xmlns:p14="http://schemas.microsoft.com/office/powerpoint/2010/main" val="3301490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70D6E6-588A-ADE1-55F5-B58F522DD3D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487E3AB-0ACA-1F3A-75C0-D670D04FBEFE}"/>
              </a:ext>
            </a:extLst>
          </p:cNvPr>
          <p:cNvGrpSpPr/>
          <p:nvPr/>
        </p:nvGrpSpPr>
        <p:grpSpPr>
          <a:xfrm>
            <a:off x="-838200" y="8907257"/>
            <a:ext cx="19964400" cy="1475835"/>
            <a:chOff x="0" y="0"/>
            <a:chExt cx="2724150" cy="2199066"/>
          </a:xfrm>
        </p:grpSpPr>
        <p:sp>
          <p:nvSpPr>
            <p:cNvPr id="3" name="Freeform 3">
              <a:extLst>
                <a:ext uri="{FF2B5EF4-FFF2-40B4-BE49-F238E27FC236}">
                  <a16:creationId xmlns:a16="http://schemas.microsoft.com/office/drawing/2014/main" id="{3F589E87-3F9B-FDF3-599E-DA7E7A05EE69}"/>
                </a:ext>
              </a:extLst>
            </p:cNvPr>
            <p:cNvSpPr/>
            <p:nvPr/>
          </p:nvSpPr>
          <p:spPr>
            <a:xfrm>
              <a:off x="10160" y="16510"/>
              <a:ext cx="2701290" cy="2171126"/>
            </a:xfrm>
            <a:custGeom>
              <a:avLst/>
              <a:gdLst/>
              <a:ahLst/>
              <a:cxnLst/>
              <a:rect l="l" t="t" r="r" b="b"/>
              <a:pathLst>
                <a:path w="2701290" h="2171126">
                  <a:moveTo>
                    <a:pt x="2701290" y="2171126"/>
                  </a:moveTo>
                  <a:lnTo>
                    <a:pt x="0" y="2163506"/>
                  </a:lnTo>
                  <a:lnTo>
                    <a:pt x="0" y="766230"/>
                  </a:lnTo>
                  <a:lnTo>
                    <a:pt x="17780" y="19050"/>
                  </a:lnTo>
                  <a:lnTo>
                    <a:pt x="1344894" y="0"/>
                  </a:lnTo>
                  <a:lnTo>
                    <a:pt x="2682240" y="5080"/>
                  </a:lnTo>
                  <a:close/>
                </a:path>
              </a:pathLst>
            </a:custGeom>
            <a:solidFill>
              <a:srgbClr val="11799F"/>
            </a:solidFill>
          </p:spPr>
          <p:txBody>
            <a:bodyPr/>
            <a:lstStyle/>
            <a:p>
              <a:endParaRPr lang="en-GB"/>
            </a:p>
          </p:txBody>
        </p:sp>
        <p:sp>
          <p:nvSpPr>
            <p:cNvPr id="4" name="Freeform 4">
              <a:extLst>
                <a:ext uri="{FF2B5EF4-FFF2-40B4-BE49-F238E27FC236}">
                  <a16:creationId xmlns:a16="http://schemas.microsoft.com/office/drawing/2014/main" id="{1AB1C099-04B8-E9E1-EEDC-E42E37FDDE1C}"/>
                </a:ext>
              </a:extLst>
            </p:cNvPr>
            <p:cNvSpPr/>
            <p:nvPr/>
          </p:nvSpPr>
          <p:spPr>
            <a:xfrm>
              <a:off x="-215" y="0"/>
              <a:ext cx="2725635" cy="2197090"/>
            </a:xfrm>
            <a:custGeom>
              <a:avLst/>
              <a:gdLst/>
              <a:ahLst/>
              <a:cxnLst/>
              <a:rect l="l" t="t" r="r" b="b"/>
              <a:pathLst>
                <a:path w="2725635" h="2197090">
                  <a:moveTo>
                    <a:pt x="2692615" y="21590"/>
                  </a:moveTo>
                  <a:cubicBezTo>
                    <a:pt x="2693885" y="34290"/>
                    <a:pt x="2693885" y="44450"/>
                    <a:pt x="2695155" y="54610"/>
                  </a:cubicBezTo>
                  <a:cubicBezTo>
                    <a:pt x="2697695" y="96398"/>
                    <a:pt x="2698965" y="142817"/>
                    <a:pt x="2701505" y="187578"/>
                  </a:cubicBezTo>
                  <a:cubicBezTo>
                    <a:pt x="2701505" y="252234"/>
                    <a:pt x="2714205" y="1527107"/>
                    <a:pt x="2720555" y="1591762"/>
                  </a:cubicBezTo>
                  <a:cubicBezTo>
                    <a:pt x="2726905" y="1689574"/>
                    <a:pt x="2723095" y="1789044"/>
                    <a:pt x="2723095" y="1886856"/>
                  </a:cubicBezTo>
                  <a:cubicBezTo>
                    <a:pt x="2723095" y="1973063"/>
                    <a:pt x="2724365" y="2052639"/>
                    <a:pt x="2725635" y="2136836"/>
                  </a:cubicBezTo>
                  <a:cubicBezTo>
                    <a:pt x="2725635" y="2158426"/>
                    <a:pt x="2725635" y="2172396"/>
                    <a:pt x="2725635" y="2196526"/>
                  </a:cubicBezTo>
                  <a:cubicBezTo>
                    <a:pt x="2702775" y="2196526"/>
                    <a:pt x="2682455" y="2197796"/>
                    <a:pt x="2658840" y="2196526"/>
                  </a:cubicBezTo>
                  <a:cubicBezTo>
                    <a:pt x="2523916" y="2191446"/>
                    <a:pt x="2386916" y="2197796"/>
                    <a:pt x="2251993" y="2192716"/>
                  </a:cubicBezTo>
                  <a:cubicBezTo>
                    <a:pt x="2171038" y="2188906"/>
                    <a:pt x="2092160" y="2191446"/>
                    <a:pt x="2011206" y="2188906"/>
                  </a:cubicBezTo>
                  <a:cubicBezTo>
                    <a:pt x="1973842" y="2187636"/>
                    <a:pt x="1936479" y="2186366"/>
                    <a:pt x="1899115" y="2185096"/>
                  </a:cubicBezTo>
                  <a:cubicBezTo>
                    <a:pt x="1876282" y="2185096"/>
                    <a:pt x="1855524" y="2186366"/>
                    <a:pt x="1832691" y="2186366"/>
                  </a:cubicBezTo>
                  <a:cubicBezTo>
                    <a:pt x="1774570" y="2185096"/>
                    <a:pt x="1614737" y="2186366"/>
                    <a:pt x="1556617" y="2185096"/>
                  </a:cubicBezTo>
                  <a:cubicBezTo>
                    <a:pt x="1515102" y="2183826"/>
                    <a:pt x="684802" y="2192716"/>
                    <a:pt x="643287" y="2191446"/>
                  </a:cubicBezTo>
                  <a:cubicBezTo>
                    <a:pt x="632908" y="2191446"/>
                    <a:pt x="620453" y="2192716"/>
                    <a:pt x="610075" y="2192716"/>
                  </a:cubicBezTo>
                  <a:cubicBezTo>
                    <a:pt x="585166" y="2192716"/>
                    <a:pt x="562332" y="2193986"/>
                    <a:pt x="537423" y="2193986"/>
                  </a:cubicBezTo>
                  <a:cubicBezTo>
                    <a:pt x="475151" y="2193986"/>
                    <a:pt x="414954" y="2192716"/>
                    <a:pt x="352682" y="2191446"/>
                  </a:cubicBezTo>
                  <a:cubicBezTo>
                    <a:pt x="315318" y="2190176"/>
                    <a:pt x="277955" y="2188906"/>
                    <a:pt x="242667" y="2187636"/>
                  </a:cubicBezTo>
                  <a:cubicBezTo>
                    <a:pt x="176243" y="2186366"/>
                    <a:pt x="109819" y="2185096"/>
                    <a:pt x="44665" y="2185096"/>
                  </a:cubicBezTo>
                  <a:cubicBezTo>
                    <a:pt x="34505" y="2185096"/>
                    <a:pt x="25615" y="2185096"/>
                    <a:pt x="15455" y="2183826"/>
                  </a:cubicBezTo>
                  <a:cubicBezTo>
                    <a:pt x="6565" y="2182556"/>
                    <a:pt x="1485" y="2176206"/>
                    <a:pt x="4025" y="2167316"/>
                  </a:cubicBezTo>
                  <a:cubicBezTo>
                    <a:pt x="12915" y="2135531"/>
                    <a:pt x="9105" y="2094085"/>
                    <a:pt x="7835" y="2050982"/>
                  </a:cubicBezTo>
                  <a:cubicBezTo>
                    <a:pt x="6565" y="1963117"/>
                    <a:pt x="2755" y="1876909"/>
                    <a:pt x="4025" y="1789044"/>
                  </a:cubicBezTo>
                  <a:cubicBezTo>
                    <a:pt x="1485" y="1679627"/>
                    <a:pt x="-3595" y="325178"/>
                    <a:pt x="4025" y="214104"/>
                  </a:cubicBezTo>
                  <a:cubicBezTo>
                    <a:pt x="5295" y="192552"/>
                    <a:pt x="4025" y="169342"/>
                    <a:pt x="5295" y="147790"/>
                  </a:cubicBezTo>
                  <a:cubicBezTo>
                    <a:pt x="6565" y="112976"/>
                    <a:pt x="9105" y="74846"/>
                    <a:pt x="10375" y="44450"/>
                  </a:cubicBezTo>
                  <a:cubicBezTo>
                    <a:pt x="10375" y="41910"/>
                    <a:pt x="11645" y="39370"/>
                    <a:pt x="12915" y="38100"/>
                  </a:cubicBezTo>
                  <a:cubicBezTo>
                    <a:pt x="34505" y="35560"/>
                    <a:pt x="57925" y="30480"/>
                    <a:pt x="91137" y="29210"/>
                  </a:cubicBezTo>
                  <a:cubicBezTo>
                    <a:pt x="147182" y="25400"/>
                    <a:pt x="203228" y="22860"/>
                    <a:pt x="261349" y="20320"/>
                  </a:cubicBezTo>
                  <a:cubicBezTo>
                    <a:pt x="300788" y="17780"/>
                    <a:pt x="340227" y="16510"/>
                    <a:pt x="377591" y="13970"/>
                  </a:cubicBezTo>
                  <a:cubicBezTo>
                    <a:pt x="414954" y="11430"/>
                    <a:pt x="454393" y="8890"/>
                    <a:pt x="491757" y="8890"/>
                  </a:cubicBezTo>
                  <a:cubicBezTo>
                    <a:pt x="533272" y="7620"/>
                    <a:pt x="574787" y="10160"/>
                    <a:pt x="616302" y="8890"/>
                  </a:cubicBezTo>
                  <a:cubicBezTo>
                    <a:pt x="668196" y="8890"/>
                    <a:pt x="1608510" y="6350"/>
                    <a:pt x="1660404" y="5080"/>
                  </a:cubicBezTo>
                  <a:cubicBezTo>
                    <a:pt x="1710222" y="3810"/>
                    <a:pt x="1760040" y="2540"/>
                    <a:pt x="1811934" y="2540"/>
                  </a:cubicBezTo>
                  <a:cubicBezTo>
                    <a:pt x="1897040" y="1270"/>
                    <a:pt x="1980070" y="0"/>
                    <a:pt x="2065175" y="0"/>
                  </a:cubicBezTo>
                  <a:cubicBezTo>
                    <a:pt x="2100463" y="0"/>
                    <a:pt x="2137826" y="2540"/>
                    <a:pt x="2173114" y="2540"/>
                  </a:cubicBezTo>
                  <a:cubicBezTo>
                    <a:pt x="2270674" y="3810"/>
                    <a:pt x="2370310" y="5080"/>
                    <a:pt x="2467871" y="7620"/>
                  </a:cubicBezTo>
                  <a:cubicBezTo>
                    <a:pt x="2519764" y="8890"/>
                    <a:pt x="2571658" y="12700"/>
                    <a:pt x="2623552" y="16510"/>
                  </a:cubicBezTo>
                  <a:cubicBezTo>
                    <a:pt x="2636006" y="16510"/>
                    <a:pt x="2648461" y="16510"/>
                    <a:pt x="2658840" y="16510"/>
                  </a:cubicBezTo>
                  <a:cubicBezTo>
                    <a:pt x="2673565" y="17780"/>
                    <a:pt x="2682455" y="20320"/>
                    <a:pt x="2692615" y="21590"/>
                  </a:cubicBezTo>
                  <a:close/>
                  <a:moveTo>
                    <a:pt x="2702775" y="2180016"/>
                  </a:moveTo>
                  <a:cubicBezTo>
                    <a:pt x="2704045" y="2163506"/>
                    <a:pt x="2705315" y="2150806"/>
                    <a:pt x="2705315" y="2138106"/>
                  </a:cubicBezTo>
                  <a:cubicBezTo>
                    <a:pt x="2704045" y="2044350"/>
                    <a:pt x="2702775" y="1956485"/>
                    <a:pt x="2702775" y="1861989"/>
                  </a:cubicBezTo>
                  <a:cubicBezTo>
                    <a:pt x="2702775" y="1818885"/>
                    <a:pt x="2705315" y="1775782"/>
                    <a:pt x="2704045" y="1732678"/>
                  </a:cubicBezTo>
                  <a:cubicBezTo>
                    <a:pt x="2704045" y="1692890"/>
                    <a:pt x="2702775" y="1651444"/>
                    <a:pt x="2701505" y="1611656"/>
                  </a:cubicBezTo>
                  <a:cubicBezTo>
                    <a:pt x="2696425" y="1550316"/>
                    <a:pt x="2684995" y="280417"/>
                    <a:pt x="2684995" y="219077"/>
                  </a:cubicBezTo>
                  <a:cubicBezTo>
                    <a:pt x="2682455" y="167684"/>
                    <a:pt x="2679915" y="114634"/>
                    <a:pt x="2677375" y="63500"/>
                  </a:cubicBezTo>
                  <a:cubicBezTo>
                    <a:pt x="2676105" y="44450"/>
                    <a:pt x="2674835" y="43180"/>
                    <a:pt x="2652612" y="41910"/>
                  </a:cubicBezTo>
                  <a:cubicBezTo>
                    <a:pt x="2646385" y="41910"/>
                    <a:pt x="2642234" y="41910"/>
                    <a:pt x="2636006" y="40640"/>
                  </a:cubicBezTo>
                  <a:cubicBezTo>
                    <a:pt x="2584113" y="36830"/>
                    <a:pt x="2530143" y="31750"/>
                    <a:pt x="2478249" y="30480"/>
                  </a:cubicBezTo>
                  <a:cubicBezTo>
                    <a:pt x="2351629" y="26670"/>
                    <a:pt x="2222932" y="25400"/>
                    <a:pt x="2096311" y="22860"/>
                  </a:cubicBezTo>
                  <a:cubicBezTo>
                    <a:pt x="2077630" y="22860"/>
                    <a:pt x="2056872" y="22860"/>
                    <a:pt x="2038191" y="22860"/>
                  </a:cubicBezTo>
                  <a:cubicBezTo>
                    <a:pt x="2007054" y="22860"/>
                    <a:pt x="1975918" y="22860"/>
                    <a:pt x="1946857" y="22860"/>
                  </a:cubicBezTo>
                  <a:cubicBezTo>
                    <a:pt x="1880434" y="22860"/>
                    <a:pt x="1814010" y="22860"/>
                    <a:pt x="1749661" y="24130"/>
                  </a:cubicBezTo>
                  <a:cubicBezTo>
                    <a:pt x="1693616" y="25400"/>
                    <a:pt x="749150" y="29210"/>
                    <a:pt x="693105" y="29210"/>
                  </a:cubicBezTo>
                  <a:cubicBezTo>
                    <a:pt x="601772" y="29210"/>
                    <a:pt x="510439" y="26670"/>
                    <a:pt x="419106" y="33020"/>
                  </a:cubicBezTo>
                  <a:cubicBezTo>
                    <a:pt x="371363" y="36830"/>
                    <a:pt x="325697" y="36830"/>
                    <a:pt x="280030" y="38100"/>
                  </a:cubicBezTo>
                  <a:cubicBezTo>
                    <a:pt x="201152" y="41910"/>
                    <a:pt x="122273" y="45720"/>
                    <a:pt x="45935" y="50800"/>
                  </a:cubicBezTo>
                  <a:cubicBezTo>
                    <a:pt x="33235" y="50800"/>
                    <a:pt x="30695" y="53340"/>
                    <a:pt x="29425" y="69872"/>
                  </a:cubicBezTo>
                  <a:cubicBezTo>
                    <a:pt x="28155" y="99713"/>
                    <a:pt x="28155" y="129554"/>
                    <a:pt x="26885" y="159395"/>
                  </a:cubicBezTo>
                  <a:cubicBezTo>
                    <a:pt x="25615" y="209130"/>
                    <a:pt x="23075" y="257207"/>
                    <a:pt x="21805" y="306942"/>
                  </a:cubicBezTo>
                  <a:cubicBezTo>
                    <a:pt x="16725" y="359993"/>
                    <a:pt x="23075" y="1656418"/>
                    <a:pt x="25615" y="1709468"/>
                  </a:cubicBezTo>
                  <a:cubicBezTo>
                    <a:pt x="25615" y="1765834"/>
                    <a:pt x="25615" y="1823859"/>
                    <a:pt x="26885" y="1880225"/>
                  </a:cubicBezTo>
                  <a:cubicBezTo>
                    <a:pt x="26885" y="1921671"/>
                    <a:pt x="29425" y="1963117"/>
                    <a:pt x="29425" y="2004562"/>
                  </a:cubicBezTo>
                  <a:cubicBezTo>
                    <a:pt x="29425" y="2049324"/>
                    <a:pt x="29425" y="2094085"/>
                    <a:pt x="28155" y="2138106"/>
                  </a:cubicBezTo>
                  <a:cubicBezTo>
                    <a:pt x="28155" y="2141916"/>
                    <a:pt x="28155" y="2144456"/>
                    <a:pt x="28155" y="2148266"/>
                  </a:cubicBezTo>
                  <a:cubicBezTo>
                    <a:pt x="28155" y="2158426"/>
                    <a:pt x="31965" y="2162236"/>
                    <a:pt x="40855" y="2162236"/>
                  </a:cubicBezTo>
                  <a:cubicBezTo>
                    <a:pt x="62077" y="2162236"/>
                    <a:pt x="91137" y="2163506"/>
                    <a:pt x="118122" y="2163506"/>
                  </a:cubicBezTo>
                  <a:cubicBezTo>
                    <a:pt x="157561" y="2163506"/>
                    <a:pt x="199076" y="2160966"/>
                    <a:pt x="238515" y="2163506"/>
                  </a:cubicBezTo>
                  <a:cubicBezTo>
                    <a:pt x="302864" y="2167316"/>
                    <a:pt x="367212" y="2169856"/>
                    <a:pt x="431560" y="2168586"/>
                  </a:cubicBezTo>
                  <a:cubicBezTo>
                    <a:pt x="473075" y="2167316"/>
                    <a:pt x="512514" y="2169856"/>
                    <a:pt x="554029" y="2169856"/>
                  </a:cubicBezTo>
                  <a:cubicBezTo>
                    <a:pt x="614226" y="2169856"/>
                    <a:pt x="674423" y="2168586"/>
                    <a:pt x="734620" y="2169856"/>
                  </a:cubicBezTo>
                  <a:cubicBezTo>
                    <a:pt x="823877" y="2171126"/>
                    <a:pt x="1803631" y="2160966"/>
                    <a:pt x="1894964" y="2163506"/>
                  </a:cubicBezTo>
                  <a:cubicBezTo>
                    <a:pt x="1934403" y="2164776"/>
                    <a:pt x="1973842" y="2166046"/>
                    <a:pt x="2011206" y="2166046"/>
                  </a:cubicBezTo>
                  <a:cubicBezTo>
                    <a:pt x="2079706" y="2168586"/>
                    <a:pt x="2146129" y="2164776"/>
                    <a:pt x="2214629" y="2168586"/>
                  </a:cubicBezTo>
                  <a:cubicBezTo>
                    <a:pt x="2270674" y="2171126"/>
                    <a:pt x="2326720" y="2171126"/>
                    <a:pt x="2382765" y="2173666"/>
                  </a:cubicBezTo>
                  <a:cubicBezTo>
                    <a:pt x="2465795" y="2177476"/>
                    <a:pt x="2548825" y="2180016"/>
                    <a:pt x="2631855" y="2181286"/>
                  </a:cubicBezTo>
                  <a:cubicBezTo>
                    <a:pt x="2662991" y="2181286"/>
                    <a:pt x="2682455" y="2180016"/>
                    <a:pt x="2702775" y="2180016"/>
                  </a:cubicBezTo>
                  <a:close/>
                </a:path>
              </a:pathLst>
            </a:custGeom>
            <a:solidFill>
              <a:srgbClr val="11799F"/>
            </a:solidFill>
          </p:spPr>
          <p:txBody>
            <a:bodyPr/>
            <a:lstStyle/>
            <a:p>
              <a:endParaRPr lang="en-GB"/>
            </a:p>
          </p:txBody>
        </p:sp>
      </p:grpSp>
      <p:sp>
        <p:nvSpPr>
          <p:cNvPr id="8" name="Freeform 3">
            <a:extLst>
              <a:ext uri="{FF2B5EF4-FFF2-40B4-BE49-F238E27FC236}">
                <a16:creationId xmlns:a16="http://schemas.microsoft.com/office/drawing/2014/main" id="{83846627-A7E8-3E31-FB80-4D46638E7A50}"/>
              </a:ext>
            </a:extLst>
          </p:cNvPr>
          <p:cNvSpPr/>
          <p:nvPr/>
        </p:nvSpPr>
        <p:spPr>
          <a:xfrm rot="-1179833" flipH="1">
            <a:off x="14541082" y="10161260"/>
            <a:ext cx="5534705" cy="5410174"/>
          </a:xfrm>
          <a:custGeom>
            <a:avLst/>
            <a:gdLst/>
            <a:ahLst/>
            <a:cxnLst/>
            <a:rect l="l" t="t" r="r" b="b"/>
            <a:pathLst>
              <a:path w="5534705" h="5410174">
                <a:moveTo>
                  <a:pt x="5534706" y="0"/>
                </a:moveTo>
                <a:lnTo>
                  <a:pt x="0" y="0"/>
                </a:lnTo>
                <a:lnTo>
                  <a:pt x="0" y="5410174"/>
                </a:lnTo>
                <a:lnTo>
                  <a:pt x="5534706" y="5410174"/>
                </a:lnTo>
                <a:lnTo>
                  <a:pt x="5534706" y="0"/>
                </a:lnTo>
                <a:close/>
              </a:path>
            </a:pathLst>
          </a:custGeom>
          <a:blipFill>
            <a:blip r:embed="rId3"/>
            <a:stretch>
              <a:fillRect/>
            </a:stretch>
          </a:blipFill>
        </p:spPr>
        <p:txBody>
          <a:bodyPr/>
          <a:lstStyle/>
          <a:p>
            <a:endParaRPr lang="en-GB"/>
          </a:p>
        </p:txBody>
      </p:sp>
      <p:sp>
        <p:nvSpPr>
          <p:cNvPr id="10" name="Freeform 4">
            <a:extLst>
              <a:ext uri="{FF2B5EF4-FFF2-40B4-BE49-F238E27FC236}">
                <a16:creationId xmlns:a16="http://schemas.microsoft.com/office/drawing/2014/main" id="{97A3672B-4A09-F3C3-59AF-C6055887BEE2}"/>
              </a:ext>
            </a:extLst>
          </p:cNvPr>
          <p:cNvSpPr/>
          <p:nvPr/>
        </p:nvSpPr>
        <p:spPr>
          <a:xfrm>
            <a:off x="16595161" y="10003084"/>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4"/>
            <a:stretch>
              <a:fillRect/>
            </a:stretch>
          </a:blipFill>
        </p:spPr>
        <p:txBody>
          <a:bodyPr/>
          <a:lstStyle/>
          <a:p>
            <a:endParaRPr lang="en-GB"/>
          </a:p>
        </p:txBody>
      </p:sp>
      <p:sp>
        <p:nvSpPr>
          <p:cNvPr id="12" name="Freeform 5">
            <a:extLst>
              <a:ext uri="{FF2B5EF4-FFF2-40B4-BE49-F238E27FC236}">
                <a16:creationId xmlns:a16="http://schemas.microsoft.com/office/drawing/2014/main" id="{E66901DC-DA51-431B-0578-E6857A31ACEE}"/>
              </a:ext>
            </a:extLst>
          </p:cNvPr>
          <p:cNvSpPr/>
          <p:nvPr/>
        </p:nvSpPr>
        <p:spPr>
          <a:xfrm>
            <a:off x="-805933" y="10003084"/>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4"/>
            <a:stretch>
              <a:fillRect/>
            </a:stretch>
          </a:blipFill>
        </p:spPr>
        <p:txBody>
          <a:bodyPr/>
          <a:lstStyle/>
          <a:p>
            <a:endParaRPr lang="en-GB"/>
          </a:p>
        </p:txBody>
      </p:sp>
      <p:sp>
        <p:nvSpPr>
          <p:cNvPr id="14" name="Freeform 6">
            <a:extLst>
              <a:ext uri="{FF2B5EF4-FFF2-40B4-BE49-F238E27FC236}">
                <a16:creationId xmlns:a16="http://schemas.microsoft.com/office/drawing/2014/main" id="{7545DBEF-6749-B009-49F4-16E0F4152EDF}"/>
              </a:ext>
            </a:extLst>
          </p:cNvPr>
          <p:cNvSpPr/>
          <p:nvPr/>
        </p:nvSpPr>
        <p:spPr>
          <a:xfrm>
            <a:off x="-873733" y="10660155"/>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3"/>
            <a:stretch>
              <a:fillRect/>
            </a:stretch>
          </a:blipFill>
        </p:spPr>
        <p:txBody>
          <a:bodyPr/>
          <a:lstStyle/>
          <a:p>
            <a:endParaRPr lang="en-GB"/>
          </a:p>
        </p:txBody>
      </p:sp>
      <p:sp>
        <p:nvSpPr>
          <p:cNvPr id="16" name="TextBox 7">
            <a:extLst>
              <a:ext uri="{FF2B5EF4-FFF2-40B4-BE49-F238E27FC236}">
                <a16:creationId xmlns:a16="http://schemas.microsoft.com/office/drawing/2014/main" id="{3544CA4F-D99D-45CE-462A-DE37B702A76E}"/>
              </a:ext>
            </a:extLst>
          </p:cNvPr>
          <p:cNvSpPr txBox="1"/>
          <p:nvPr/>
        </p:nvSpPr>
        <p:spPr>
          <a:xfrm>
            <a:off x="3477857" y="450678"/>
            <a:ext cx="11323714" cy="1740605"/>
          </a:xfrm>
          <a:prstGeom prst="rect">
            <a:avLst/>
          </a:prstGeom>
        </p:spPr>
        <p:txBody>
          <a:bodyPr lIns="0" tIns="0" rIns="0" bIns="0" rtlCol="0" anchor="t">
            <a:spAutoFit/>
          </a:bodyPr>
          <a:lstStyle/>
          <a:p>
            <a:pPr algn="ctr">
              <a:lnSpc>
                <a:spcPts val="6652"/>
              </a:lnSpc>
            </a:pPr>
            <a:r>
              <a:rPr lang="en-US" sz="6600" b="1" dirty="0">
                <a:solidFill>
                  <a:srgbClr val="0194D0"/>
                </a:solidFill>
                <a:latin typeface="Poppins Bold"/>
                <a:ea typeface="Poppins Bold"/>
                <a:cs typeface="Poppins Bold"/>
                <a:sym typeface="Poppins Bold"/>
              </a:rPr>
              <a:t>How does this skills support my future career</a:t>
            </a:r>
          </a:p>
        </p:txBody>
      </p:sp>
      <p:sp>
        <p:nvSpPr>
          <p:cNvPr id="22" name="Freeform 17">
            <a:extLst>
              <a:ext uri="{FF2B5EF4-FFF2-40B4-BE49-F238E27FC236}">
                <a16:creationId xmlns:a16="http://schemas.microsoft.com/office/drawing/2014/main" id="{2E57BBB3-7652-888E-E829-0648EB14F34E}"/>
              </a:ext>
            </a:extLst>
          </p:cNvPr>
          <p:cNvSpPr/>
          <p:nvPr/>
        </p:nvSpPr>
        <p:spPr>
          <a:xfrm>
            <a:off x="0" y="34514"/>
            <a:ext cx="3071852" cy="2637953"/>
          </a:xfrm>
          <a:custGeom>
            <a:avLst/>
            <a:gdLst/>
            <a:ahLst/>
            <a:cxnLst/>
            <a:rect l="l" t="t" r="r" b="b"/>
            <a:pathLst>
              <a:path w="3071852" h="2637953">
                <a:moveTo>
                  <a:pt x="0" y="0"/>
                </a:moveTo>
                <a:lnTo>
                  <a:pt x="3071852" y="0"/>
                </a:lnTo>
                <a:lnTo>
                  <a:pt x="3071852" y="2637953"/>
                </a:lnTo>
                <a:lnTo>
                  <a:pt x="0" y="2637953"/>
                </a:lnTo>
                <a:lnTo>
                  <a:pt x="0" y="0"/>
                </a:lnTo>
                <a:close/>
              </a:path>
            </a:pathLst>
          </a:custGeom>
          <a:blipFill>
            <a:blip r:embed="rId5"/>
            <a:stretch>
              <a:fillRect/>
            </a:stretch>
          </a:blipFill>
        </p:spPr>
        <p:txBody>
          <a:bodyPr/>
          <a:lstStyle/>
          <a:p>
            <a:endParaRPr lang="en-GB"/>
          </a:p>
        </p:txBody>
      </p:sp>
      <p:sp>
        <p:nvSpPr>
          <p:cNvPr id="26" name="Freeform 18">
            <a:extLst>
              <a:ext uri="{FF2B5EF4-FFF2-40B4-BE49-F238E27FC236}">
                <a16:creationId xmlns:a16="http://schemas.microsoft.com/office/drawing/2014/main" id="{496F3D70-6A0F-CE6D-0B8A-18B4FEDEDE1A}"/>
              </a:ext>
            </a:extLst>
          </p:cNvPr>
          <p:cNvSpPr/>
          <p:nvPr/>
        </p:nvSpPr>
        <p:spPr>
          <a:xfrm>
            <a:off x="15207576" y="-48322"/>
            <a:ext cx="2706771" cy="2574816"/>
          </a:xfrm>
          <a:custGeom>
            <a:avLst/>
            <a:gdLst/>
            <a:ahLst/>
            <a:cxnLst/>
            <a:rect l="l" t="t" r="r" b="b"/>
            <a:pathLst>
              <a:path w="2706771" h="2574816">
                <a:moveTo>
                  <a:pt x="0" y="0"/>
                </a:moveTo>
                <a:lnTo>
                  <a:pt x="2706772" y="0"/>
                </a:lnTo>
                <a:lnTo>
                  <a:pt x="2706772" y="2574816"/>
                </a:lnTo>
                <a:lnTo>
                  <a:pt x="0" y="2574816"/>
                </a:lnTo>
                <a:lnTo>
                  <a:pt x="0" y="0"/>
                </a:lnTo>
                <a:close/>
              </a:path>
            </a:pathLst>
          </a:custGeom>
          <a:blipFill>
            <a:blip r:embed="rId6"/>
            <a:stretch>
              <a:fillRect/>
            </a:stretch>
          </a:blipFill>
        </p:spPr>
        <p:txBody>
          <a:bodyPr/>
          <a:lstStyle/>
          <a:p>
            <a:endParaRPr lang="en-GB"/>
          </a:p>
        </p:txBody>
      </p:sp>
      <p:sp>
        <p:nvSpPr>
          <p:cNvPr id="29" name="TextBox 10">
            <a:extLst>
              <a:ext uri="{FF2B5EF4-FFF2-40B4-BE49-F238E27FC236}">
                <a16:creationId xmlns:a16="http://schemas.microsoft.com/office/drawing/2014/main" id="{6D753EB1-13FD-9F5E-CE8F-C578BC77B548}"/>
              </a:ext>
            </a:extLst>
          </p:cNvPr>
          <p:cNvSpPr txBox="1"/>
          <p:nvPr/>
        </p:nvSpPr>
        <p:spPr>
          <a:xfrm>
            <a:off x="6648052" y="2519488"/>
            <a:ext cx="9906000" cy="1222899"/>
          </a:xfrm>
          <a:prstGeom prst="rect">
            <a:avLst/>
          </a:prstGeom>
        </p:spPr>
        <p:txBody>
          <a:bodyPr wrap="square" lIns="0" tIns="0" rIns="0" bIns="0" rtlCol="0" anchor="t">
            <a:spAutoFit/>
          </a:bodyPr>
          <a:lstStyle/>
          <a:p>
            <a:pPr lvl="0">
              <a:lnSpc>
                <a:spcPct val="150000"/>
              </a:lnSpc>
            </a:pPr>
            <a:r>
              <a:rPr lang="en-GB" sz="2800" dirty="0"/>
              <a:t>Strong communication is a universally required skill that bridges the gap between clinical knowledge and human connection.</a:t>
            </a:r>
            <a:endParaRPr lang="en-US" sz="2800" dirty="0">
              <a:solidFill>
                <a:srgbClr val="403491"/>
              </a:solidFill>
              <a:latin typeface="Arial Nova Bold"/>
              <a:ea typeface="Arial Nova Bold"/>
              <a:cs typeface="Arial Nova Bold"/>
              <a:sym typeface="Arial Nova Bold"/>
            </a:endParaRPr>
          </a:p>
        </p:txBody>
      </p:sp>
      <p:sp>
        <p:nvSpPr>
          <p:cNvPr id="31" name="Arrow: Pentagon 30">
            <a:extLst>
              <a:ext uri="{FF2B5EF4-FFF2-40B4-BE49-F238E27FC236}">
                <a16:creationId xmlns:a16="http://schemas.microsoft.com/office/drawing/2014/main" id="{0728D7E9-01D4-DCFA-63CD-A85A8C2B0844}"/>
              </a:ext>
            </a:extLst>
          </p:cNvPr>
          <p:cNvSpPr/>
          <p:nvPr/>
        </p:nvSpPr>
        <p:spPr>
          <a:xfrm>
            <a:off x="2514600" y="2702938"/>
            <a:ext cx="3657600" cy="1020532"/>
          </a:xfrm>
          <a:prstGeom prst="homePlate">
            <a:avLst/>
          </a:prstGeom>
          <a:solidFill>
            <a:schemeClr val="accent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Importance for Employability</a:t>
            </a:r>
            <a:endParaRPr lang="en-GB" sz="3200" b="1" dirty="0"/>
          </a:p>
        </p:txBody>
      </p:sp>
      <p:sp>
        <p:nvSpPr>
          <p:cNvPr id="38" name="TextBox 10">
            <a:extLst>
              <a:ext uri="{FF2B5EF4-FFF2-40B4-BE49-F238E27FC236}">
                <a16:creationId xmlns:a16="http://schemas.microsoft.com/office/drawing/2014/main" id="{68773B2E-7511-EEA7-C583-4862986172ED}"/>
              </a:ext>
            </a:extLst>
          </p:cNvPr>
          <p:cNvSpPr txBox="1"/>
          <p:nvPr/>
        </p:nvSpPr>
        <p:spPr>
          <a:xfrm>
            <a:off x="6648052" y="4142794"/>
            <a:ext cx="10803961" cy="1222899"/>
          </a:xfrm>
          <a:prstGeom prst="rect">
            <a:avLst/>
          </a:prstGeom>
        </p:spPr>
        <p:txBody>
          <a:bodyPr wrap="square" lIns="0" tIns="0" rIns="0" bIns="0" rtlCol="0" anchor="t">
            <a:spAutoFit/>
          </a:bodyPr>
          <a:lstStyle/>
          <a:p>
            <a:pPr lvl="0">
              <a:lnSpc>
                <a:spcPct val="150000"/>
              </a:lnSpc>
            </a:pPr>
            <a:r>
              <a:rPr lang="en-GB" sz="2800" dirty="0"/>
              <a:t>It will allow me to build immediate trust with vulnerable service users and collaborate effectively in multidisciplinary teams.</a:t>
            </a:r>
            <a:endParaRPr lang="en-US" sz="2800" b="1" dirty="0">
              <a:solidFill>
                <a:srgbClr val="403491"/>
              </a:solidFill>
              <a:latin typeface="Arial Nova Bold"/>
              <a:ea typeface="Arial Nova Bold"/>
              <a:cs typeface="Arial Nova Bold"/>
              <a:sym typeface="Arial Nova Bold"/>
            </a:endParaRPr>
          </a:p>
        </p:txBody>
      </p:sp>
      <p:sp>
        <p:nvSpPr>
          <p:cNvPr id="40" name="Arrow: Pentagon 39">
            <a:extLst>
              <a:ext uri="{FF2B5EF4-FFF2-40B4-BE49-F238E27FC236}">
                <a16:creationId xmlns:a16="http://schemas.microsoft.com/office/drawing/2014/main" id="{586EFA7C-D805-13A8-BAD4-F33FE87D53EE}"/>
              </a:ext>
            </a:extLst>
          </p:cNvPr>
          <p:cNvSpPr/>
          <p:nvPr/>
        </p:nvSpPr>
        <p:spPr>
          <a:xfrm>
            <a:off x="2514600" y="4303057"/>
            <a:ext cx="3657600" cy="992843"/>
          </a:xfrm>
          <a:prstGeom prst="homePlate">
            <a:avLst/>
          </a:prstGeom>
          <a:solidFill>
            <a:schemeClr val="accent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Future Role in Care</a:t>
            </a:r>
            <a:endParaRPr lang="en-GB" sz="3200" b="1" dirty="0"/>
          </a:p>
        </p:txBody>
      </p:sp>
      <p:sp>
        <p:nvSpPr>
          <p:cNvPr id="44" name="TextBox 14">
            <a:extLst>
              <a:ext uri="{FF2B5EF4-FFF2-40B4-BE49-F238E27FC236}">
                <a16:creationId xmlns:a16="http://schemas.microsoft.com/office/drawing/2014/main" id="{36E80F80-F5F9-9252-D3CE-E2F1ACE92EDF}"/>
              </a:ext>
            </a:extLst>
          </p:cNvPr>
          <p:cNvSpPr txBox="1"/>
          <p:nvPr/>
        </p:nvSpPr>
        <p:spPr>
          <a:xfrm>
            <a:off x="2514600" y="5600700"/>
            <a:ext cx="4648200" cy="302262"/>
          </a:xfrm>
          <a:prstGeom prst="rect">
            <a:avLst/>
          </a:prstGeom>
        </p:spPr>
        <p:txBody>
          <a:bodyPr wrap="square" lIns="0" tIns="0" rIns="0" bIns="0" rtlCol="0" anchor="t">
            <a:spAutoFit/>
          </a:bodyPr>
          <a:lstStyle/>
          <a:p>
            <a:pPr marL="0" lvl="0" indent="0">
              <a:lnSpc>
                <a:spcPts val="2256"/>
              </a:lnSpc>
            </a:pPr>
            <a:r>
              <a:rPr lang="en-US" sz="2800" b="1" dirty="0">
                <a:solidFill>
                  <a:srgbClr val="403491"/>
                </a:solidFill>
                <a:latin typeface="Arial Nova Bold"/>
                <a:ea typeface="Arial Nova Bold"/>
                <a:cs typeface="Arial Nova Bold"/>
                <a:sym typeface="Arial Nova Bold"/>
              </a:rPr>
              <a:t>Brief Reflection:</a:t>
            </a:r>
          </a:p>
        </p:txBody>
      </p:sp>
      <p:sp>
        <p:nvSpPr>
          <p:cNvPr id="46" name="TextBox 10">
            <a:extLst>
              <a:ext uri="{FF2B5EF4-FFF2-40B4-BE49-F238E27FC236}">
                <a16:creationId xmlns:a16="http://schemas.microsoft.com/office/drawing/2014/main" id="{6E7D74FD-FD56-B1B9-F9E2-D3A488FD4413}"/>
              </a:ext>
            </a:extLst>
          </p:cNvPr>
          <p:cNvSpPr txBox="1"/>
          <p:nvPr/>
        </p:nvSpPr>
        <p:spPr>
          <a:xfrm>
            <a:off x="2514600" y="6085526"/>
            <a:ext cx="14428259" cy="1446550"/>
          </a:xfrm>
          <a:prstGeom prst="rect">
            <a:avLst/>
          </a:prstGeom>
        </p:spPr>
        <p:txBody>
          <a:bodyPr wrap="square" lIns="0" tIns="0" rIns="0" bIns="0" rtlCol="0" anchor="t">
            <a:spAutoFit/>
          </a:bodyPr>
          <a:lstStyle/>
          <a:p>
            <a:pPr marL="342900" indent="-342900">
              <a:spcAft>
                <a:spcPts val="1200"/>
              </a:spcAft>
              <a:buFont typeface="Wingdings" panose="05000000000000000000" pitchFamily="2" charset="2"/>
              <a:buChar char="Ø"/>
            </a:pPr>
            <a:r>
              <a:rPr lang="en-GB" sz="2800" b="1" i="1" dirty="0"/>
              <a:t>Strength</a:t>
            </a:r>
            <a:r>
              <a:rPr lang="en-GB" sz="2800" i="1" dirty="0"/>
              <a:t>:</a:t>
            </a:r>
            <a:r>
              <a:rPr lang="en-GB" sz="2800" dirty="0"/>
              <a:t> Empathy and self-regulation are personal strengths.</a:t>
            </a:r>
          </a:p>
          <a:p>
            <a:pPr marL="342900" indent="-342900">
              <a:spcAft>
                <a:spcPts val="1200"/>
              </a:spcAft>
              <a:buFont typeface="Wingdings" panose="05000000000000000000" pitchFamily="2" charset="2"/>
              <a:buChar char="Ø"/>
            </a:pPr>
            <a:r>
              <a:rPr lang="en-GB" sz="2800" b="1" i="1" dirty="0"/>
              <a:t>Area to Develop:</a:t>
            </a:r>
            <a:r>
              <a:rPr lang="en-GB" sz="2800" b="1" dirty="0"/>
              <a:t> </a:t>
            </a:r>
            <a:r>
              <a:rPr lang="en-GB" sz="2800" dirty="0"/>
              <a:t>I want to further develop my ability to quickly read highly specific, cross-cultural nonverbal cues.</a:t>
            </a:r>
          </a:p>
        </p:txBody>
      </p:sp>
      <p:sp>
        <p:nvSpPr>
          <p:cNvPr id="53" name="TextBox 10">
            <a:extLst>
              <a:ext uri="{FF2B5EF4-FFF2-40B4-BE49-F238E27FC236}">
                <a16:creationId xmlns:a16="http://schemas.microsoft.com/office/drawing/2014/main" id="{2251D8AC-C61E-C1A1-2263-783FE2C9B082}"/>
              </a:ext>
            </a:extLst>
          </p:cNvPr>
          <p:cNvSpPr txBox="1"/>
          <p:nvPr/>
        </p:nvSpPr>
        <p:spPr>
          <a:xfrm>
            <a:off x="5750091" y="7581900"/>
            <a:ext cx="10803961" cy="1222899"/>
          </a:xfrm>
          <a:prstGeom prst="rect">
            <a:avLst/>
          </a:prstGeom>
        </p:spPr>
        <p:txBody>
          <a:bodyPr wrap="square" lIns="0" tIns="0" rIns="0" bIns="0" rtlCol="0" anchor="t">
            <a:spAutoFit/>
          </a:bodyPr>
          <a:lstStyle/>
          <a:p>
            <a:pPr lvl="0">
              <a:lnSpc>
                <a:spcPct val="150000"/>
              </a:lnSpc>
            </a:pPr>
            <a:r>
              <a:rPr lang="en-GB" sz="2800" dirty="0"/>
              <a:t>Demonstrates readiness for practice and a commitment to ongoing personal development.</a:t>
            </a:r>
            <a:endParaRPr lang="en-US" sz="2800" b="1" dirty="0">
              <a:solidFill>
                <a:srgbClr val="403491"/>
              </a:solidFill>
              <a:latin typeface="Arial Nova Bold"/>
              <a:ea typeface="Arial Nova Bold"/>
              <a:cs typeface="Arial Nova Bold"/>
              <a:sym typeface="Arial Nova Bold"/>
            </a:endParaRPr>
          </a:p>
        </p:txBody>
      </p:sp>
      <p:sp>
        <p:nvSpPr>
          <p:cNvPr id="54" name="Arrow: Pentagon 53">
            <a:extLst>
              <a:ext uri="{FF2B5EF4-FFF2-40B4-BE49-F238E27FC236}">
                <a16:creationId xmlns:a16="http://schemas.microsoft.com/office/drawing/2014/main" id="{342DF023-96F3-D83F-9F99-A65E9ACDD531}"/>
              </a:ext>
            </a:extLst>
          </p:cNvPr>
          <p:cNvSpPr/>
          <p:nvPr/>
        </p:nvSpPr>
        <p:spPr>
          <a:xfrm>
            <a:off x="2467344" y="7767685"/>
            <a:ext cx="3071852" cy="992843"/>
          </a:xfrm>
          <a:prstGeom prst="homePlate">
            <a:avLst/>
          </a:prstGeom>
          <a:solidFill>
            <a:schemeClr val="accent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Link to Outcomes</a:t>
            </a:r>
            <a:endParaRPr lang="en-GB" sz="3200" b="1" dirty="0"/>
          </a:p>
        </p:txBody>
      </p:sp>
    </p:spTree>
    <p:extLst>
      <p:ext uri="{BB962C8B-B14F-4D97-AF65-F5344CB8AC3E}">
        <p14:creationId xmlns:p14="http://schemas.microsoft.com/office/powerpoint/2010/main" val="367432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4625345" y="9425117"/>
            <a:ext cx="6152972" cy="4114800"/>
          </a:xfrm>
          <a:custGeom>
            <a:avLst/>
            <a:gdLst/>
            <a:ahLst/>
            <a:cxnLst/>
            <a:rect l="l" t="t" r="r" b="b"/>
            <a:pathLst>
              <a:path w="6152972" h="4114800">
                <a:moveTo>
                  <a:pt x="0" y="0"/>
                </a:moveTo>
                <a:lnTo>
                  <a:pt x="6152972" y="0"/>
                </a:lnTo>
                <a:lnTo>
                  <a:pt x="6152972" y="4114800"/>
                </a:lnTo>
                <a:lnTo>
                  <a:pt x="0" y="4114800"/>
                </a:lnTo>
                <a:lnTo>
                  <a:pt x="0" y="0"/>
                </a:lnTo>
                <a:close/>
              </a:path>
            </a:pathLst>
          </a:custGeom>
          <a:blipFill>
            <a:blip>
              <a:alphaModFix amt="78000"/>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2" name="Group 2">
            <a:extLst>
              <a:ext uri="{FF2B5EF4-FFF2-40B4-BE49-F238E27FC236}">
                <a16:creationId xmlns:a16="http://schemas.microsoft.com/office/drawing/2014/main" id="{808B0583-312F-8A33-6B4B-2C1488467D67}"/>
              </a:ext>
            </a:extLst>
          </p:cNvPr>
          <p:cNvGrpSpPr/>
          <p:nvPr/>
        </p:nvGrpSpPr>
        <p:grpSpPr>
          <a:xfrm>
            <a:off x="-838200" y="9077865"/>
            <a:ext cx="19964400" cy="1475835"/>
            <a:chOff x="0" y="0"/>
            <a:chExt cx="2724150" cy="2199066"/>
          </a:xfrm>
        </p:grpSpPr>
        <p:sp>
          <p:nvSpPr>
            <p:cNvPr id="3" name="Freeform 3">
              <a:extLst>
                <a:ext uri="{FF2B5EF4-FFF2-40B4-BE49-F238E27FC236}">
                  <a16:creationId xmlns:a16="http://schemas.microsoft.com/office/drawing/2014/main" id="{28B5F078-BBDD-8F38-DD81-7B61A30F7464}"/>
                </a:ext>
              </a:extLst>
            </p:cNvPr>
            <p:cNvSpPr/>
            <p:nvPr/>
          </p:nvSpPr>
          <p:spPr>
            <a:xfrm>
              <a:off x="10160" y="16510"/>
              <a:ext cx="2701290" cy="2171126"/>
            </a:xfrm>
            <a:custGeom>
              <a:avLst/>
              <a:gdLst/>
              <a:ahLst/>
              <a:cxnLst/>
              <a:rect l="l" t="t" r="r" b="b"/>
              <a:pathLst>
                <a:path w="2701290" h="2171126">
                  <a:moveTo>
                    <a:pt x="2701290" y="2171126"/>
                  </a:moveTo>
                  <a:lnTo>
                    <a:pt x="0" y="2163506"/>
                  </a:lnTo>
                  <a:lnTo>
                    <a:pt x="0" y="766230"/>
                  </a:lnTo>
                  <a:lnTo>
                    <a:pt x="17780" y="19050"/>
                  </a:lnTo>
                  <a:lnTo>
                    <a:pt x="1344894" y="0"/>
                  </a:lnTo>
                  <a:lnTo>
                    <a:pt x="2682240" y="5080"/>
                  </a:lnTo>
                  <a:close/>
                </a:path>
              </a:pathLst>
            </a:custGeom>
            <a:solidFill>
              <a:srgbClr val="11799F"/>
            </a:solidFill>
          </p:spPr>
          <p:txBody>
            <a:bodyPr/>
            <a:lstStyle/>
            <a:p>
              <a:endParaRPr lang="en-GB"/>
            </a:p>
          </p:txBody>
        </p:sp>
        <p:sp>
          <p:nvSpPr>
            <p:cNvPr id="4" name="Freeform 4">
              <a:extLst>
                <a:ext uri="{FF2B5EF4-FFF2-40B4-BE49-F238E27FC236}">
                  <a16:creationId xmlns:a16="http://schemas.microsoft.com/office/drawing/2014/main" id="{3EC6B6AA-5B0E-BDE3-B76E-EA30E956B0D2}"/>
                </a:ext>
              </a:extLst>
            </p:cNvPr>
            <p:cNvSpPr/>
            <p:nvPr/>
          </p:nvSpPr>
          <p:spPr>
            <a:xfrm>
              <a:off x="-215" y="0"/>
              <a:ext cx="2725635" cy="2197090"/>
            </a:xfrm>
            <a:custGeom>
              <a:avLst/>
              <a:gdLst/>
              <a:ahLst/>
              <a:cxnLst/>
              <a:rect l="l" t="t" r="r" b="b"/>
              <a:pathLst>
                <a:path w="2725635" h="2197090">
                  <a:moveTo>
                    <a:pt x="2692615" y="21590"/>
                  </a:moveTo>
                  <a:cubicBezTo>
                    <a:pt x="2693885" y="34290"/>
                    <a:pt x="2693885" y="44450"/>
                    <a:pt x="2695155" y="54610"/>
                  </a:cubicBezTo>
                  <a:cubicBezTo>
                    <a:pt x="2697695" y="96398"/>
                    <a:pt x="2698965" y="142817"/>
                    <a:pt x="2701505" y="187578"/>
                  </a:cubicBezTo>
                  <a:cubicBezTo>
                    <a:pt x="2701505" y="252234"/>
                    <a:pt x="2714205" y="1527107"/>
                    <a:pt x="2720555" y="1591762"/>
                  </a:cubicBezTo>
                  <a:cubicBezTo>
                    <a:pt x="2726905" y="1689574"/>
                    <a:pt x="2723095" y="1789044"/>
                    <a:pt x="2723095" y="1886856"/>
                  </a:cubicBezTo>
                  <a:cubicBezTo>
                    <a:pt x="2723095" y="1973063"/>
                    <a:pt x="2724365" y="2052639"/>
                    <a:pt x="2725635" y="2136836"/>
                  </a:cubicBezTo>
                  <a:cubicBezTo>
                    <a:pt x="2725635" y="2158426"/>
                    <a:pt x="2725635" y="2172396"/>
                    <a:pt x="2725635" y="2196526"/>
                  </a:cubicBezTo>
                  <a:cubicBezTo>
                    <a:pt x="2702775" y="2196526"/>
                    <a:pt x="2682455" y="2197796"/>
                    <a:pt x="2658840" y="2196526"/>
                  </a:cubicBezTo>
                  <a:cubicBezTo>
                    <a:pt x="2523916" y="2191446"/>
                    <a:pt x="2386916" y="2197796"/>
                    <a:pt x="2251993" y="2192716"/>
                  </a:cubicBezTo>
                  <a:cubicBezTo>
                    <a:pt x="2171038" y="2188906"/>
                    <a:pt x="2092160" y="2191446"/>
                    <a:pt x="2011206" y="2188906"/>
                  </a:cubicBezTo>
                  <a:cubicBezTo>
                    <a:pt x="1973842" y="2187636"/>
                    <a:pt x="1936479" y="2186366"/>
                    <a:pt x="1899115" y="2185096"/>
                  </a:cubicBezTo>
                  <a:cubicBezTo>
                    <a:pt x="1876282" y="2185096"/>
                    <a:pt x="1855524" y="2186366"/>
                    <a:pt x="1832691" y="2186366"/>
                  </a:cubicBezTo>
                  <a:cubicBezTo>
                    <a:pt x="1774570" y="2185096"/>
                    <a:pt x="1614737" y="2186366"/>
                    <a:pt x="1556617" y="2185096"/>
                  </a:cubicBezTo>
                  <a:cubicBezTo>
                    <a:pt x="1515102" y="2183826"/>
                    <a:pt x="684802" y="2192716"/>
                    <a:pt x="643287" y="2191446"/>
                  </a:cubicBezTo>
                  <a:cubicBezTo>
                    <a:pt x="632908" y="2191446"/>
                    <a:pt x="620453" y="2192716"/>
                    <a:pt x="610075" y="2192716"/>
                  </a:cubicBezTo>
                  <a:cubicBezTo>
                    <a:pt x="585166" y="2192716"/>
                    <a:pt x="562332" y="2193986"/>
                    <a:pt x="537423" y="2193986"/>
                  </a:cubicBezTo>
                  <a:cubicBezTo>
                    <a:pt x="475151" y="2193986"/>
                    <a:pt x="414954" y="2192716"/>
                    <a:pt x="352682" y="2191446"/>
                  </a:cubicBezTo>
                  <a:cubicBezTo>
                    <a:pt x="315318" y="2190176"/>
                    <a:pt x="277955" y="2188906"/>
                    <a:pt x="242667" y="2187636"/>
                  </a:cubicBezTo>
                  <a:cubicBezTo>
                    <a:pt x="176243" y="2186366"/>
                    <a:pt x="109819" y="2185096"/>
                    <a:pt x="44665" y="2185096"/>
                  </a:cubicBezTo>
                  <a:cubicBezTo>
                    <a:pt x="34505" y="2185096"/>
                    <a:pt x="25615" y="2185096"/>
                    <a:pt x="15455" y="2183826"/>
                  </a:cubicBezTo>
                  <a:cubicBezTo>
                    <a:pt x="6565" y="2182556"/>
                    <a:pt x="1485" y="2176206"/>
                    <a:pt x="4025" y="2167316"/>
                  </a:cubicBezTo>
                  <a:cubicBezTo>
                    <a:pt x="12915" y="2135531"/>
                    <a:pt x="9105" y="2094085"/>
                    <a:pt x="7835" y="2050982"/>
                  </a:cubicBezTo>
                  <a:cubicBezTo>
                    <a:pt x="6565" y="1963117"/>
                    <a:pt x="2755" y="1876909"/>
                    <a:pt x="4025" y="1789044"/>
                  </a:cubicBezTo>
                  <a:cubicBezTo>
                    <a:pt x="1485" y="1679627"/>
                    <a:pt x="-3595" y="325178"/>
                    <a:pt x="4025" y="214104"/>
                  </a:cubicBezTo>
                  <a:cubicBezTo>
                    <a:pt x="5295" y="192552"/>
                    <a:pt x="4025" y="169342"/>
                    <a:pt x="5295" y="147790"/>
                  </a:cubicBezTo>
                  <a:cubicBezTo>
                    <a:pt x="6565" y="112976"/>
                    <a:pt x="9105" y="74846"/>
                    <a:pt x="10375" y="44450"/>
                  </a:cubicBezTo>
                  <a:cubicBezTo>
                    <a:pt x="10375" y="41910"/>
                    <a:pt x="11645" y="39370"/>
                    <a:pt x="12915" y="38100"/>
                  </a:cubicBezTo>
                  <a:cubicBezTo>
                    <a:pt x="34505" y="35560"/>
                    <a:pt x="57925" y="30480"/>
                    <a:pt x="91137" y="29210"/>
                  </a:cubicBezTo>
                  <a:cubicBezTo>
                    <a:pt x="147182" y="25400"/>
                    <a:pt x="203228" y="22860"/>
                    <a:pt x="261349" y="20320"/>
                  </a:cubicBezTo>
                  <a:cubicBezTo>
                    <a:pt x="300788" y="17780"/>
                    <a:pt x="340227" y="16510"/>
                    <a:pt x="377591" y="13970"/>
                  </a:cubicBezTo>
                  <a:cubicBezTo>
                    <a:pt x="414954" y="11430"/>
                    <a:pt x="454393" y="8890"/>
                    <a:pt x="491757" y="8890"/>
                  </a:cubicBezTo>
                  <a:cubicBezTo>
                    <a:pt x="533272" y="7620"/>
                    <a:pt x="574787" y="10160"/>
                    <a:pt x="616302" y="8890"/>
                  </a:cubicBezTo>
                  <a:cubicBezTo>
                    <a:pt x="668196" y="8890"/>
                    <a:pt x="1608510" y="6350"/>
                    <a:pt x="1660404" y="5080"/>
                  </a:cubicBezTo>
                  <a:cubicBezTo>
                    <a:pt x="1710222" y="3810"/>
                    <a:pt x="1760040" y="2540"/>
                    <a:pt x="1811934" y="2540"/>
                  </a:cubicBezTo>
                  <a:cubicBezTo>
                    <a:pt x="1897040" y="1270"/>
                    <a:pt x="1980070" y="0"/>
                    <a:pt x="2065175" y="0"/>
                  </a:cubicBezTo>
                  <a:cubicBezTo>
                    <a:pt x="2100463" y="0"/>
                    <a:pt x="2137826" y="2540"/>
                    <a:pt x="2173114" y="2540"/>
                  </a:cubicBezTo>
                  <a:cubicBezTo>
                    <a:pt x="2270674" y="3810"/>
                    <a:pt x="2370310" y="5080"/>
                    <a:pt x="2467871" y="7620"/>
                  </a:cubicBezTo>
                  <a:cubicBezTo>
                    <a:pt x="2519764" y="8890"/>
                    <a:pt x="2571658" y="12700"/>
                    <a:pt x="2623552" y="16510"/>
                  </a:cubicBezTo>
                  <a:cubicBezTo>
                    <a:pt x="2636006" y="16510"/>
                    <a:pt x="2648461" y="16510"/>
                    <a:pt x="2658840" y="16510"/>
                  </a:cubicBezTo>
                  <a:cubicBezTo>
                    <a:pt x="2673565" y="17780"/>
                    <a:pt x="2682455" y="20320"/>
                    <a:pt x="2692615" y="21590"/>
                  </a:cubicBezTo>
                  <a:close/>
                  <a:moveTo>
                    <a:pt x="2702775" y="2180016"/>
                  </a:moveTo>
                  <a:cubicBezTo>
                    <a:pt x="2704045" y="2163506"/>
                    <a:pt x="2705315" y="2150806"/>
                    <a:pt x="2705315" y="2138106"/>
                  </a:cubicBezTo>
                  <a:cubicBezTo>
                    <a:pt x="2704045" y="2044350"/>
                    <a:pt x="2702775" y="1956485"/>
                    <a:pt x="2702775" y="1861989"/>
                  </a:cubicBezTo>
                  <a:cubicBezTo>
                    <a:pt x="2702775" y="1818885"/>
                    <a:pt x="2705315" y="1775782"/>
                    <a:pt x="2704045" y="1732678"/>
                  </a:cubicBezTo>
                  <a:cubicBezTo>
                    <a:pt x="2704045" y="1692890"/>
                    <a:pt x="2702775" y="1651444"/>
                    <a:pt x="2701505" y="1611656"/>
                  </a:cubicBezTo>
                  <a:cubicBezTo>
                    <a:pt x="2696425" y="1550316"/>
                    <a:pt x="2684995" y="280417"/>
                    <a:pt x="2684995" y="219077"/>
                  </a:cubicBezTo>
                  <a:cubicBezTo>
                    <a:pt x="2682455" y="167684"/>
                    <a:pt x="2679915" y="114634"/>
                    <a:pt x="2677375" y="63500"/>
                  </a:cubicBezTo>
                  <a:cubicBezTo>
                    <a:pt x="2676105" y="44450"/>
                    <a:pt x="2674835" y="43180"/>
                    <a:pt x="2652612" y="41910"/>
                  </a:cubicBezTo>
                  <a:cubicBezTo>
                    <a:pt x="2646385" y="41910"/>
                    <a:pt x="2642234" y="41910"/>
                    <a:pt x="2636006" y="40640"/>
                  </a:cubicBezTo>
                  <a:cubicBezTo>
                    <a:pt x="2584113" y="36830"/>
                    <a:pt x="2530143" y="31750"/>
                    <a:pt x="2478249" y="30480"/>
                  </a:cubicBezTo>
                  <a:cubicBezTo>
                    <a:pt x="2351629" y="26670"/>
                    <a:pt x="2222932" y="25400"/>
                    <a:pt x="2096311" y="22860"/>
                  </a:cubicBezTo>
                  <a:cubicBezTo>
                    <a:pt x="2077630" y="22860"/>
                    <a:pt x="2056872" y="22860"/>
                    <a:pt x="2038191" y="22860"/>
                  </a:cubicBezTo>
                  <a:cubicBezTo>
                    <a:pt x="2007054" y="22860"/>
                    <a:pt x="1975918" y="22860"/>
                    <a:pt x="1946857" y="22860"/>
                  </a:cubicBezTo>
                  <a:cubicBezTo>
                    <a:pt x="1880434" y="22860"/>
                    <a:pt x="1814010" y="22860"/>
                    <a:pt x="1749661" y="24130"/>
                  </a:cubicBezTo>
                  <a:cubicBezTo>
                    <a:pt x="1693616" y="25400"/>
                    <a:pt x="749150" y="29210"/>
                    <a:pt x="693105" y="29210"/>
                  </a:cubicBezTo>
                  <a:cubicBezTo>
                    <a:pt x="601772" y="29210"/>
                    <a:pt x="510439" y="26670"/>
                    <a:pt x="419106" y="33020"/>
                  </a:cubicBezTo>
                  <a:cubicBezTo>
                    <a:pt x="371363" y="36830"/>
                    <a:pt x="325697" y="36830"/>
                    <a:pt x="280030" y="38100"/>
                  </a:cubicBezTo>
                  <a:cubicBezTo>
                    <a:pt x="201152" y="41910"/>
                    <a:pt x="122273" y="45720"/>
                    <a:pt x="45935" y="50800"/>
                  </a:cubicBezTo>
                  <a:cubicBezTo>
                    <a:pt x="33235" y="50800"/>
                    <a:pt x="30695" y="53340"/>
                    <a:pt x="29425" y="69872"/>
                  </a:cubicBezTo>
                  <a:cubicBezTo>
                    <a:pt x="28155" y="99713"/>
                    <a:pt x="28155" y="129554"/>
                    <a:pt x="26885" y="159395"/>
                  </a:cubicBezTo>
                  <a:cubicBezTo>
                    <a:pt x="25615" y="209130"/>
                    <a:pt x="23075" y="257207"/>
                    <a:pt x="21805" y="306942"/>
                  </a:cubicBezTo>
                  <a:cubicBezTo>
                    <a:pt x="16725" y="359993"/>
                    <a:pt x="23075" y="1656418"/>
                    <a:pt x="25615" y="1709468"/>
                  </a:cubicBezTo>
                  <a:cubicBezTo>
                    <a:pt x="25615" y="1765834"/>
                    <a:pt x="25615" y="1823859"/>
                    <a:pt x="26885" y="1880225"/>
                  </a:cubicBezTo>
                  <a:cubicBezTo>
                    <a:pt x="26885" y="1921671"/>
                    <a:pt x="29425" y="1963117"/>
                    <a:pt x="29425" y="2004562"/>
                  </a:cubicBezTo>
                  <a:cubicBezTo>
                    <a:pt x="29425" y="2049324"/>
                    <a:pt x="29425" y="2094085"/>
                    <a:pt x="28155" y="2138106"/>
                  </a:cubicBezTo>
                  <a:cubicBezTo>
                    <a:pt x="28155" y="2141916"/>
                    <a:pt x="28155" y="2144456"/>
                    <a:pt x="28155" y="2148266"/>
                  </a:cubicBezTo>
                  <a:cubicBezTo>
                    <a:pt x="28155" y="2158426"/>
                    <a:pt x="31965" y="2162236"/>
                    <a:pt x="40855" y="2162236"/>
                  </a:cubicBezTo>
                  <a:cubicBezTo>
                    <a:pt x="62077" y="2162236"/>
                    <a:pt x="91137" y="2163506"/>
                    <a:pt x="118122" y="2163506"/>
                  </a:cubicBezTo>
                  <a:cubicBezTo>
                    <a:pt x="157561" y="2163506"/>
                    <a:pt x="199076" y="2160966"/>
                    <a:pt x="238515" y="2163506"/>
                  </a:cubicBezTo>
                  <a:cubicBezTo>
                    <a:pt x="302864" y="2167316"/>
                    <a:pt x="367212" y="2169856"/>
                    <a:pt x="431560" y="2168586"/>
                  </a:cubicBezTo>
                  <a:cubicBezTo>
                    <a:pt x="473075" y="2167316"/>
                    <a:pt x="512514" y="2169856"/>
                    <a:pt x="554029" y="2169856"/>
                  </a:cubicBezTo>
                  <a:cubicBezTo>
                    <a:pt x="614226" y="2169856"/>
                    <a:pt x="674423" y="2168586"/>
                    <a:pt x="734620" y="2169856"/>
                  </a:cubicBezTo>
                  <a:cubicBezTo>
                    <a:pt x="823877" y="2171126"/>
                    <a:pt x="1803631" y="2160966"/>
                    <a:pt x="1894964" y="2163506"/>
                  </a:cubicBezTo>
                  <a:cubicBezTo>
                    <a:pt x="1934403" y="2164776"/>
                    <a:pt x="1973842" y="2166046"/>
                    <a:pt x="2011206" y="2166046"/>
                  </a:cubicBezTo>
                  <a:cubicBezTo>
                    <a:pt x="2079706" y="2168586"/>
                    <a:pt x="2146129" y="2164776"/>
                    <a:pt x="2214629" y="2168586"/>
                  </a:cubicBezTo>
                  <a:cubicBezTo>
                    <a:pt x="2270674" y="2171126"/>
                    <a:pt x="2326720" y="2171126"/>
                    <a:pt x="2382765" y="2173666"/>
                  </a:cubicBezTo>
                  <a:cubicBezTo>
                    <a:pt x="2465795" y="2177476"/>
                    <a:pt x="2548825" y="2180016"/>
                    <a:pt x="2631855" y="2181286"/>
                  </a:cubicBezTo>
                  <a:cubicBezTo>
                    <a:pt x="2662991" y="2181286"/>
                    <a:pt x="2682455" y="2180016"/>
                    <a:pt x="2702775" y="2180016"/>
                  </a:cubicBezTo>
                  <a:close/>
                </a:path>
              </a:pathLst>
            </a:custGeom>
            <a:solidFill>
              <a:srgbClr val="11799F"/>
            </a:solidFill>
          </p:spPr>
          <p:txBody>
            <a:bodyPr/>
            <a:lstStyle/>
            <a:p>
              <a:endParaRPr lang="en-GB"/>
            </a:p>
          </p:txBody>
        </p:sp>
      </p:grpSp>
      <p:pic>
        <p:nvPicPr>
          <p:cNvPr id="7" name="Google Shape;89;g3f4b85590c9_0_0" descr="UWTSD logo | Discover Dylan Thomas">
            <a:extLst>
              <a:ext uri="{FF2B5EF4-FFF2-40B4-BE49-F238E27FC236}">
                <a16:creationId xmlns:a16="http://schemas.microsoft.com/office/drawing/2014/main" id="{47827CA2-F0F2-6381-E69B-7C4CE62A1ED5}"/>
              </a:ext>
            </a:extLst>
          </p:cNvPr>
          <p:cNvPicPr preferRelativeResize="0"/>
          <p:nvPr/>
        </p:nvPicPr>
        <p:blipFill rotWithShape="1">
          <a:blip r:embed="rId3">
            <a:alphaModFix/>
          </a:blip>
          <a:srcRect/>
          <a:stretch/>
        </p:blipFill>
        <p:spPr>
          <a:xfrm>
            <a:off x="12010666" y="9059513"/>
            <a:ext cx="5822025" cy="1308825"/>
          </a:xfrm>
          <a:prstGeom prst="rect">
            <a:avLst/>
          </a:prstGeom>
          <a:noFill/>
          <a:ln>
            <a:noFill/>
          </a:ln>
        </p:spPr>
      </p:pic>
      <p:sp>
        <p:nvSpPr>
          <p:cNvPr id="9" name="Freeform 9"/>
          <p:cNvSpPr/>
          <p:nvPr/>
        </p:nvSpPr>
        <p:spPr>
          <a:xfrm>
            <a:off x="16144431" y="-1391140"/>
            <a:ext cx="5430215" cy="4839679"/>
          </a:xfrm>
          <a:custGeom>
            <a:avLst/>
            <a:gdLst/>
            <a:ahLst/>
            <a:cxnLst/>
            <a:rect l="l" t="t" r="r" b="b"/>
            <a:pathLst>
              <a:path w="5430215" h="4839679">
                <a:moveTo>
                  <a:pt x="0" y="0"/>
                </a:moveTo>
                <a:lnTo>
                  <a:pt x="5430215" y="0"/>
                </a:lnTo>
                <a:lnTo>
                  <a:pt x="5430215" y="4839680"/>
                </a:lnTo>
                <a:lnTo>
                  <a:pt x="0" y="4839680"/>
                </a:lnTo>
                <a:lnTo>
                  <a:pt x="0" y="0"/>
                </a:lnTo>
                <a:close/>
              </a:path>
            </a:pathLst>
          </a:custGeom>
          <a:blipFill>
            <a:blip r:embed="rId4"/>
            <a:stretch>
              <a:fillRect/>
            </a:stretch>
          </a:blipFill>
        </p:spPr>
        <p:txBody>
          <a:bodyPr/>
          <a:lstStyle/>
          <a:p>
            <a:endParaRPr lang="en-GB"/>
          </a:p>
        </p:txBody>
      </p:sp>
      <p:sp>
        <p:nvSpPr>
          <p:cNvPr id="11" name="Freeform 11"/>
          <p:cNvSpPr/>
          <p:nvPr/>
        </p:nvSpPr>
        <p:spPr>
          <a:xfrm>
            <a:off x="-805933" y="9953732"/>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5"/>
            <a:stretch>
              <a:fillRect/>
            </a:stretch>
          </a:blipFill>
        </p:spPr>
        <p:txBody>
          <a:bodyPr/>
          <a:lstStyle/>
          <a:p>
            <a:endParaRPr lang="en-GB"/>
          </a:p>
        </p:txBody>
      </p:sp>
      <p:sp>
        <p:nvSpPr>
          <p:cNvPr id="12" name="Freeform 12"/>
          <p:cNvSpPr/>
          <p:nvPr/>
        </p:nvSpPr>
        <p:spPr>
          <a:xfrm>
            <a:off x="-873733" y="10172726"/>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6"/>
            <a:stretch>
              <a:fillRect/>
            </a:stretch>
          </a:blipFill>
        </p:spPr>
        <p:txBody>
          <a:bodyPr/>
          <a:lstStyle/>
          <a:p>
            <a:endParaRPr lang="en-GB"/>
          </a:p>
        </p:txBody>
      </p:sp>
      <p:sp>
        <p:nvSpPr>
          <p:cNvPr id="14" name="Freeform 14"/>
          <p:cNvSpPr/>
          <p:nvPr/>
        </p:nvSpPr>
        <p:spPr>
          <a:xfrm>
            <a:off x="10686563" y="3734727"/>
            <a:ext cx="1984999" cy="593019"/>
          </a:xfrm>
          <a:custGeom>
            <a:avLst/>
            <a:gdLst/>
            <a:ahLst/>
            <a:cxnLst/>
            <a:rect l="l" t="t" r="r" b="b"/>
            <a:pathLst>
              <a:path w="1984999" h="593019">
                <a:moveTo>
                  <a:pt x="0" y="0"/>
                </a:moveTo>
                <a:lnTo>
                  <a:pt x="1984999" y="0"/>
                </a:lnTo>
                <a:lnTo>
                  <a:pt x="1984999" y="593019"/>
                </a:lnTo>
                <a:lnTo>
                  <a:pt x="0" y="593019"/>
                </a:lnTo>
                <a:lnTo>
                  <a:pt x="0" y="0"/>
                </a:lnTo>
                <a:close/>
              </a:path>
            </a:pathLst>
          </a:custGeom>
          <a:blipFill>
            <a:blip>
              <a:alphaModFix amt="30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Freeform 15"/>
          <p:cNvSpPr/>
          <p:nvPr/>
        </p:nvSpPr>
        <p:spPr>
          <a:xfrm>
            <a:off x="17856098" y="212946"/>
            <a:ext cx="5775158" cy="4114800"/>
          </a:xfrm>
          <a:custGeom>
            <a:avLst/>
            <a:gdLst/>
            <a:ahLst/>
            <a:cxnLst/>
            <a:rect l="l" t="t" r="r" b="b"/>
            <a:pathLst>
              <a:path w="5775158" h="4114800">
                <a:moveTo>
                  <a:pt x="0" y="0"/>
                </a:moveTo>
                <a:lnTo>
                  <a:pt x="5775157" y="0"/>
                </a:lnTo>
                <a:lnTo>
                  <a:pt x="5775157" y="4114800"/>
                </a:lnTo>
                <a:lnTo>
                  <a:pt x="0" y="4114800"/>
                </a:lnTo>
                <a:lnTo>
                  <a:pt x="0" y="0"/>
                </a:lnTo>
                <a:close/>
              </a:path>
            </a:pathLst>
          </a:custGeom>
          <a:blipFill>
            <a:blip>
              <a:alphaModFix amt="30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6" name="Freeform 16"/>
          <p:cNvSpPr/>
          <p:nvPr/>
        </p:nvSpPr>
        <p:spPr>
          <a:xfrm>
            <a:off x="4237253" y="7282584"/>
            <a:ext cx="696062" cy="599483"/>
          </a:xfrm>
          <a:custGeom>
            <a:avLst/>
            <a:gdLst/>
            <a:ahLst/>
            <a:cxnLst/>
            <a:rect l="l" t="t" r="r" b="b"/>
            <a:pathLst>
              <a:path w="696062" h="599483">
                <a:moveTo>
                  <a:pt x="0" y="0"/>
                </a:moveTo>
                <a:lnTo>
                  <a:pt x="696062" y="0"/>
                </a:lnTo>
                <a:lnTo>
                  <a:pt x="696062" y="599483"/>
                </a:lnTo>
                <a:lnTo>
                  <a:pt x="0" y="599483"/>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7" name="Freeform 17"/>
          <p:cNvSpPr/>
          <p:nvPr/>
        </p:nvSpPr>
        <p:spPr>
          <a:xfrm>
            <a:off x="16838472" y="6981906"/>
            <a:ext cx="2489454" cy="4114800"/>
          </a:xfrm>
          <a:custGeom>
            <a:avLst/>
            <a:gdLst/>
            <a:ahLst/>
            <a:cxnLst/>
            <a:rect l="l" t="t" r="r" b="b"/>
            <a:pathLst>
              <a:path w="2489454" h="4114800">
                <a:moveTo>
                  <a:pt x="0" y="0"/>
                </a:moveTo>
                <a:lnTo>
                  <a:pt x="2489454" y="0"/>
                </a:lnTo>
                <a:lnTo>
                  <a:pt x="2489454" y="4114800"/>
                </a:lnTo>
                <a:lnTo>
                  <a:pt x="0" y="4114800"/>
                </a:lnTo>
                <a:lnTo>
                  <a:pt x="0" y="0"/>
                </a:lnTo>
                <a:close/>
              </a:path>
            </a:pathLst>
          </a:custGeom>
          <a:blipFill>
            <a:blip>
              <a:alphaModFix amt="30000"/>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0" name="TextBox 20"/>
          <p:cNvSpPr txBox="1"/>
          <p:nvPr/>
        </p:nvSpPr>
        <p:spPr>
          <a:xfrm>
            <a:off x="1028700" y="1995212"/>
            <a:ext cx="11607560" cy="2274206"/>
          </a:xfrm>
          <a:prstGeom prst="rect">
            <a:avLst/>
          </a:prstGeom>
        </p:spPr>
        <p:txBody>
          <a:bodyPr lIns="0" tIns="0" rIns="0" bIns="0" rtlCol="0" anchor="t">
            <a:spAutoFit/>
          </a:bodyPr>
          <a:lstStyle/>
          <a:p>
            <a:pPr algn="l">
              <a:lnSpc>
                <a:spcPts val="17574"/>
              </a:lnSpc>
            </a:pPr>
            <a:r>
              <a:rPr lang="en-US" sz="12553" b="1" dirty="0">
                <a:solidFill>
                  <a:srgbClr val="0097B2"/>
                </a:solidFill>
                <a:latin typeface="Poppins Bold"/>
                <a:ea typeface="Poppins Bold"/>
                <a:cs typeface="Poppins Bold"/>
                <a:sym typeface="Poppins Bold"/>
              </a:rPr>
              <a:t>Conclusion</a:t>
            </a:r>
          </a:p>
        </p:txBody>
      </p:sp>
      <p:sp>
        <p:nvSpPr>
          <p:cNvPr id="22" name="TextBox 22"/>
          <p:cNvSpPr txBox="1"/>
          <p:nvPr/>
        </p:nvSpPr>
        <p:spPr>
          <a:xfrm>
            <a:off x="1118305" y="4204589"/>
            <a:ext cx="15026125" cy="2954655"/>
          </a:xfrm>
          <a:prstGeom prst="rect">
            <a:avLst/>
          </a:prstGeom>
        </p:spPr>
        <p:txBody>
          <a:bodyPr wrap="square" lIns="0" tIns="0" rIns="0" bIns="0" rtlCol="0" anchor="t">
            <a:spAutoFit/>
          </a:bodyPr>
          <a:lstStyle/>
          <a:p>
            <a:pPr>
              <a:spcBef>
                <a:spcPts val="600"/>
              </a:spcBef>
              <a:spcAft>
                <a:spcPts val="1200"/>
              </a:spcAft>
            </a:pPr>
            <a:r>
              <a:rPr lang="en-GB" sz="4800" dirty="0"/>
              <a:t>Effective communication is the bedrock of safe, high-quality care. By utilizing frameworks like SURETY, we can ensure our practice remains adaptable, empathetic, and culturally competent.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625345" y="9425117"/>
            <a:ext cx="6152972" cy="4114800"/>
          </a:xfrm>
          <a:custGeom>
            <a:avLst/>
            <a:gdLst/>
            <a:ahLst/>
            <a:cxnLst/>
            <a:rect l="l" t="t" r="r" b="b"/>
            <a:pathLst>
              <a:path w="6152972" h="4114800">
                <a:moveTo>
                  <a:pt x="0" y="0"/>
                </a:moveTo>
                <a:lnTo>
                  <a:pt x="6152972" y="0"/>
                </a:lnTo>
                <a:lnTo>
                  <a:pt x="6152972" y="4114800"/>
                </a:lnTo>
                <a:lnTo>
                  <a:pt x="0" y="4114800"/>
                </a:lnTo>
                <a:lnTo>
                  <a:pt x="0" y="0"/>
                </a:lnTo>
                <a:close/>
              </a:path>
            </a:pathLst>
          </a:custGeom>
          <a:blipFill>
            <a:blip>
              <a:alphaModFix amt="78000"/>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1482759" y="759550"/>
            <a:ext cx="410860" cy="488063"/>
          </a:xfrm>
          <a:custGeom>
            <a:avLst/>
            <a:gdLst/>
            <a:ahLst/>
            <a:cxnLst/>
            <a:rect l="l" t="t" r="r" b="b"/>
            <a:pathLst>
              <a:path w="410860" h="488063">
                <a:moveTo>
                  <a:pt x="0" y="0"/>
                </a:moveTo>
                <a:lnTo>
                  <a:pt x="410860" y="0"/>
                </a:lnTo>
                <a:lnTo>
                  <a:pt x="410860" y="488063"/>
                </a:lnTo>
                <a:lnTo>
                  <a:pt x="0" y="48806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6144431" y="-1391140"/>
            <a:ext cx="5430215" cy="4839679"/>
          </a:xfrm>
          <a:custGeom>
            <a:avLst/>
            <a:gdLst/>
            <a:ahLst/>
            <a:cxnLst/>
            <a:rect l="l" t="t" r="r" b="b"/>
            <a:pathLst>
              <a:path w="5430215" h="4839679">
                <a:moveTo>
                  <a:pt x="0" y="0"/>
                </a:moveTo>
                <a:lnTo>
                  <a:pt x="5430215" y="0"/>
                </a:lnTo>
                <a:lnTo>
                  <a:pt x="5430215" y="4839680"/>
                </a:lnTo>
                <a:lnTo>
                  <a:pt x="0" y="4839680"/>
                </a:lnTo>
                <a:lnTo>
                  <a:pt x="0" y="0"/>
                </a:lnTo>
                <a:close/>
              </a:path>
            </a:pathLst>
          </a:custGeom>
          <a:blipFill>
            <a:blip r:embed="rId4"/>
            <a:stretch>
              <a:fillRect/>
            </a:stretch>
          </a:blipFill>
        </p:spPr>
        <p:txBody>
          <a:bodyPr/>
          <a:lstStyle/>
          <a:p>
            <a:endParaRPr lang="en-GB"/>
          </a:p>
        </p:txBody>
      </p:sp>
      <p:sp>
        <p:nvSpPr>
          <p:cNvPr id="5" name="Freeform 5"/>
          <p:cNvSpPr/>
          <p:nvPr/>
        </p:nvSpPr>
        <p:spPr>
          <a:xfrm>
            <a:off x="-3118101" y="-563369"/>
            <a:ext cx="5534705" cy="5410174"/>
          </a:xfrm>
          <a:custGeom>
            <a:avLst/>
            <a:gdLst/>
            <a:ahLst/>
            <a:cxnLst/>
            <a:rect l="l" t="t" r="r" b="b"/>
            <a:pathLst>
              <a:path w="5534705" h="5410174">
                <a:moveTo>
                  <a:pt x="0" y="0"/>
                </a:moveTo>
                <a:lnTo>
                  <a:pt x="5534706" y="0"/>
                </a:lnTo>
                <a:lnTo>
                  <a:pt x="5534706" y="5410174"/>
                </a:lnTo>
                <a:lnTo>
                  <a:pt x="0" y="5410174"/>
                </a:lnTo>
                <a:lnTo>
                  <a:pt x="0" y="0"/>
                </a:lnTo>
                <a:close/>
              </a:path>
            </a:pathLst>
          </a:custGeom>
          <a:blipFill>
            <a:blip r:embed="rId5"/>
            <a:stretch>
              <a:fillRect/>
            </a:stretch>
          </a:blipFill>
        </p:spPr>
        <p:txBody>
          <a:bodyPr/>
          <a:lstStyle/>
          <a:p>
            <a:endParaRPr lang="en-GB" dirty="0"/>
          </a:p>
        </p:txBody>
      </p:sp>
      <p:sp>
        <p:nvSpPr>
          <p:cNvPr id="6" name="Freeform 6"/>
          <p:cNvSpPr/>
          <p:nvPr/>
        </p:nvSpPr>
        <p:spPr>
          <a:xfrm>
            <a:off x="-805933" y="9039306"/>
            <a:ext cx="2494122" cy="1998416"/>
          </a:xfrm>
          <a:custGeom>
            <a:avLst/>
            <a:gdLst/>
            <a:ahLst/>
            <a:cxnLst/>
            <a:rect l="l" t="t" r="r" b="b"/>
            <a:pathLst>
              <a:path w="2494122" h="1998416">
                <a:moveTo>
                  <a:pt x="0" y="0"/>
                </a:moveTo>
                <a:lnTo>
                  <a:pt x="2494122" y="0"/>
                </a:lnTo>
                <a:lnTo>
                  <a:pt x="2494122" y="1998416"/>
                </a:lnTo>
                <a:lnTo>
                  <a:pt x="0" y="1998416"/>
                </a:lnTo>
                <a:lnTo>
                  <a:pt x="0" y="0"/>
                </a:lnTo>
                <a:close/>
              </a:path>
            </a:pathLst>
          </a:custGeom>
          <a:blipFill>
            <a:blip r:embed="rId6"/>
            <a:stretch>
              <a:fillRect/>
            </a:stretch>
          </a:blipFill>
        </p:spPr>
        <p:txBody>
          <a:bodyPr/>
          <a:lstStyle/>
          <a:p>
            <a:endParaRPr lang="en-GB"/>
          </a:p>
        </p:txBody>
      </p:sp>
      <p:sp>
        <p:nvSpPr>
          <p:cNvPr id="7" name="Freeform 7"/>
          <p:cNvSpPr/>
          <p:nvPr/>
        </p:nvSpPr>
        <p:spPr>
          <a:xfrm>
            <a:off x="-873733" y="9258300"/>
            <a:ext cx="5534705" cy="5410174"/>
          </a:xfrm>
          <a:custGeom>
            <a:avLst/>
            <a:gdLst/>
            <a:ahLst/>
            <a:cxnLst/>
            <a:rect l="l" t="t" r="r" b="b"/>
            <a:pathLst>
              <a:path w="5534705" h="5410174">
                <a:moveTo>
                  <a:pt x="0" y="0"/>
                </a:moveTo>
                <a:lnTo>
                  <a:pt x="5534705" y="0"/>
                </a:lnTo>
                <a:lnTo>
                  <a:pt x="5534705" y="5410174"/>
                </a:lnTo>
                <a:lnTo>
                  <a:pt x="0" y="5410174"/>
                </a:lnTo>
                <a:lnTo>
                  <a:pt x="0" y="0"/>
                </a:lnTo>
                <a:close/>
              </a:path>
            </a:pathLst>
          </a:custGeom>
          <a:blipFill>
            <a:blip r:embed="rId5"/>
            <a:stretch>
              <a:fillRect/>
            </a:stretch>
          </a:blipFill>
        </p:spPr>
        <p:txBody>
          <a:bodyPr/>
          <a:lstStyle/>
          <a:p>
            <a:endParaRPr lang="en-GB"/>
          </a:p>
        </p:txBody>
      </p:sp>
      <p:sp>
        <p:nvSpPr>
          <p:cNvPr id="8" name="Freeform 8"/>
          <p:cNvSpPr/>
          <p:nvPr/>
        </p:nvSpPr>
        <p:spPr>
          <a:xfrm>
            <a:off x="10686563" y="3734727"/>
            <a:ext cx="1984999" cy="593019"/>
          </a:xfrm>
          <a:custGeom>
            <a:avLst/>
            <a:gdLst/>
            <a:ahLst/>
            <a:cxnLst/>
            <a:rect l="l" t="t" r="r" b="b"/>
            <a:pathLst>
              <a:path w="1984999" h="593019">
                <a:moveTo>
                  <a:pt x="0" y="0"/>
                </a:moveTo>
                <a:lnTo>
                  <a:pt x="1984999" y="0"/>
                </a:lnTo>
                <a:lnTo>
                  <a:pt x="1984999" y="593019"/>
                </a:lnTo>
                <a:lnTo>
                  <a:pt x="0" y="593019"/>
                </a:lnTo>
                <a:lnTo>
                  <a:pt x="0" y="0"/>
                </a:lnTo>
                <a:close/>
              </a:path>
            </a:pathLst>
          </a:custGeom>
          <a:blipFill>
            <a:blip>
              <a:alphaModFix amt="30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17856098" y="212946"/>
            <a:ext cx="5775158" cy="4114800"/>
          </a:xfrm>
          <a:custGeom>
            <a:avLst/>
            <a:gdLst/>
            <a:ahLst/>
            <a:cxnLst/>
            <a:rect l="l" t="t" r="r" b="b"/>
            <a:pathLst>
              <a:path w="5775158" h="4114800">
                <a:moveTo>
                  <a:pt x="0" y="0"/>
                </a:moveTo>
                <a:lnTo>
                  <a:pt x="5775157" y="0"/>
                </a:lnTo>
                <a:lnTo>
                  <a:pt x="5775157" y="4114800"/>
                </a:lnTo>
                <a:lnTo>
                  <a:pt x="0" y="4114800"/>
                </a:lnTo>
                <a:lnTo>
                  <a:pt x="0" y="0"/>
                </a:lnTo>
                <a:close/>
              </a:path>
            </a:pathLst>
          </a:custGeom>
          <a:blipFill>
            <a:blip>
              <a:alphaModFix amt="30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Freeform 10"/>
          <p:cNvSpPr/>
          <p:nvPr/>
        </p:nvSpPr>
        <p:spPr>
          <a:xfrm>
            <a:off x="4237253" y="7282584"/>
            <a:ext cx="696062" cy="599483"/>
          </a:xfrm>
          <a:custGeom>
            <a:avLst/>
            <a:gdLst/>
            <a:ahLst/>
            <a:cxnLst/>
            <a:rect l="l" t="t" r="r" b="b"/>
            <a:pathLst>
              <a:path w="696062" h="599483">
                <a:moveTo>
                  <a:pt x="0" y="0"/>
                </a:moveTo>
                <a:lnTo>
                  <a:pt x="696062" y="0"/>
                </a:lnTo>
                <a:lnTo>
                  <a:pt x="696062" y="599483"/>
                </a:lnTo>
                <a:lnTo>
                  <a:pt x="0" y="599483"/>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1" name="Freeform 11"/>
          <p:cNvSpPr/>
          <p:nvPr/>
        </p:nvSpPr>
        <p:spPr>
          <a:xfrm>
            <a:off x="16838472" y="6981906"/>
            <a:ext cx="2489454" cy="4114800"/>
          </a:xfrm>
          <a:custGeom>
            <a:avLst/>
            <a:gdLst/>
            <a:ahLst/>
            <a:cxnLst/>
            <a:rect l="l" t="t" r="r" b="b"/>
            <a:pathLst>
              <a:path w="2489454" h="4114800">
                <a:moveTo>
                  <a:pt x="0" y="0"/>
                </a:moveTo>
                <a:lnTo>
                  <a:pt x="2489454" y="0"/>
                </a:lnTo>
                <a:lnTo>
                  <a:pt x="2489454" y="4114800"/>
                </a:lnTo>
                <a:lnTo>
                  <a:pt x="0" y="4114800"/>
                </a:lnTo>
                <a:lnTo>
                  <a:pt x="0" y="0"/>
                </a:lnTo>
                <a:close/>
              </a:path>
            </a:pathLst>
          </a:custGeom>
          <a:blipFill>
            <a:blip>
              <a:alphaModFix amt="30000"/>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Freeform 12"/>
          <p:cNvSpPr/>
          <p:nvPr/>
        </p:nvSpPr>
        <p:spPr>
          <a:xfrm>
            <a:off x="-4767480" y="-666260"/>
            <a:ext cx="5208608" cy="4114800"/>
          </a:xfrm>
          <a:custGeom>
            <a:avLst/>
            <a:gdLst/>
            <a:ahLst/>
            <a:cxnLst/>
            <a:rect l="l" t="t" r="r" b="b"/>
            <a:pathLst>
              <a:path w="5208608" h="4114800">
                <a:moveTo>
                  <a:pt x="0" y="0"/>
                </a:moveTo>
                <a:lnTo>
                  <a:pt x="5208608" y="0"/>
                </a:lnTo>
                <a:lnTo>
                  <a:pt x="5208608" y="4114800"/>
                </a:lnTo>
                <a:lnTo>
                  <a:pt x="0" y="4114800"/>
                </a:lnTo>
                <a:lnTo>
                  <a:pt x="0" y="0"/>
                </a:lnTo>
                <a:close/>
              </a:path>
            </a:pathLst>
          </a:custGeom>
          <a:blipFill>
            <a:blip>
              <a:alphaModFix amt="3000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3" name="TextBox 13"/>
          <p:cNvSpPr txBox="1"/>
          <p:nvPr/>
        </p:nvSpPr>
        <p:spPr>
          <a:xfrm>
            <a:off x="1028700" y="1995212"/>
            <a:ext cx="11607560" cy="2274206"/>
          </a:xfrm>
          <a:prstGeom prst="rect">
            <a:avLst/>
          </a:prstGeom>
        </p:spPr>
        <p:txBody>
          <a:bodyPr lIns="0" tIns="0" rIns="0" bIns="0" rtlCol="0" anchor="t">
            <a:spAutoFit/>
          </a:bodyPr>
          <a:lstStyle/>
          <a:p>
            <a:pPr algn="l">
              <a:lnSpc>
                <a:spcPts val="17574"/>
              </a:lnSpc>
            </a:pPr>
            <a:r>
              <a:rPr lang="en-US" sz="12553" b="1">
                <a:solidFill>
                  <a:srgbClr val="0097B2"/>
                </a:solidFill>
                <a:latin typeface="Poppins Bold"/>
                <a:ea typeface="Poppins Bold"/>
                <a:cs typeface="Poppins Bold"/>
                <a:sym typeface="Poppins Bold"/>
              </a:rPr>
              <a:t>REFERENCES</a:t>
            </a:r>
          </a:p>
        </p:txBody>
      </p:sp>
      <p:sp>
        <p:nvSpPr>
          <p:cNvPr id="15" name="TextBox 22">
            <a:extLst>
              <a:ext uri="{FF2B5EF4-FFF2-40B4-BE49-F238E27FC236}">
                <a16:creationId xmlns:a16="http://schemas.microsoft.com/office/drawing/2014/main" id="{288BE65C-ECE1-C0BD-8321-3D9C56D8FD40}"/>
              </a:ext>
            </a:extLst>
          </p:cNvPr>
          <p:cNvSpPr txBox="1"/>
          <p:nvPr/>
        </p:nvSpPr>
        <p:spPr>
          <a:xfrm>
            <a:off x="1118306" y="4204589"/>
            <a:ext cx="14578894" cy="3277820"/>
          </a:xfrm>
          <a:prstGeom prst="rect">
            <a:avLst/>
          </a:prstGeom>
        </p:spPr>
        <p:txBody>
          <a:bodyPr wrap="square" lIns="0" tIns="0" rIns="0" bIns="0" rtlCol="0" anchor="t">
            <a:spAutoFit/>
          </a:bodyPr>
          <a:lstStyle/>
          <a:p>
            <a:pPr marL="723900" indent="-723900">
              <a:spcAft>
                <a:spcPts val="1800"/>
              </a:spcAft>
            </a:pPr>
            <a:r>
              <a:rPr lang="en-GB" sz="2400" dirty="0"/>
              <a:t>Bird, C. (2022). Active listening encourages patients to share their perspective. </a:t>
            </a:r>
            <a:r>
              <a:rPr lang="en-GB" sz="2400" i="1" dirty="0"/>
              <a:t>Nursing Times</a:t>
            </a:r>
            <a:r>
              <a:rPr lang="en-GB" sz="2400" dirty="0"/>
              <a:t>, 118(6), p. 12.</a:t>
            </a:r>
          </a:p>
          <a:p>
            <a:pPr marL="723900" indent="-723900">
              <a:spcAft>
                <a:spcPts val="1800"/>
              </a:spcAft>
            </a:pPr>
            <a:r>
              <a:rPr lang="en-GB" sz="2400" dirty="0" err="1"/>
              <a:t>Lorié</a:t>
            </a:r>
            <a:r>
              <a:rPr lang="en-GB" sz="2400" dirty="0"/>
              <a:t>, Á., </a:t>
            </a:r>
            <a:r>
              <a:rPr lang="en-GB" sz="2400" dirty="0" err="1"/>
              <a:t>Reinero</a:t>
            </a:r>
            <a:r>
              <a:rPr lang="en-GB" sz="2400" dirty="0"/>
              <a:t>, D.A., Phillips, M., Zhang, L. and Riess, H. (2017). Culture and nonverbal expressions of empathy in clinical settings: a systematic review. </a:t>
            </a:r>
            <a:r>
              <a:rPr lang="en-GB" sz="2400" i="1" dirty="0"/>
              <a:t>Patient Education and </a:t>
            </a:r>
            <a:r>
              <a:rPr lang="en-GB" sz="2400" i="1" dirty="0" err="1"/>
              <a:t>Counseling</a:t>
            </a:r>
            <a:r>
              <a:rPr lang="en-GB" sz="2400" dirty="0"/>
              <a:t>, 100(3), pp. 411–424.</a:t>
            </a:r>
          </a:p>
          <a:p>
            <a:pPr marL="723900" indent="-723900">
              <a:spcAft>
                <a:spcPts val="1800"/>
              </a:spcAft>
            </a:pPr>
            <a:r>
              <a:rPr lang="en-GB" sz="2400" dirty="0" err="1"/>
              <a:t>Moudatsou</a:t>
            </a:r>
            <a:r>
              <a:rPr lang="en-GB" sz="2400" dirty="0"/>
              <a:t>, M., Stavropoulou, A., </a:t>
            </a:r>
            <a:r>
              <a:rPr lang="en-GB" sz="2400" dirty="0" err="1"/>
              <a:t>Philalithis</a:t>
            </a:r>
            <a:r>
              <a:rPr lang="en-GB" sz="2400" dirty="0"/>
              <a:t>, A. and </a:t>
            </a:r>
            <a:r>
              <a:rPr lang="en-GB" sz="2400" dirty="0" err="1"/>
              <a:t>Koukouli</a:t>
            </a:r>
            <a:r>
              <a:rPr lang="en-GB" sz="2400" dirty="0"/>
              <a:t>, S. (2020). The role of empathy in health and social care professionals. </a:t>
            </a:r>
            <a:r>
              <a:rPr lang="en-GB" sz="2400" i="1" dirty="0"/>
              <a:t>Healthcare</a:t>
            </a:r>
            <a:r>
              <a:rPr lang="en-GB" sz="2400" dirty="0"/>
              <a:t>, 8(1), p. 26.</a:t>
            </a:r>
          </a:p>
          <a:p>
            <a:pPr marL="723900" indent="-723900">
              <a:spcAft>
                <a:spcPts val="1800"/>
              </a:spcAft>
            </a:pPr>
            <a:r>
              <a:rPr lang="en-GB" sz="2400" dirty="0"/>
              <a:t>Stickley, T. (2011). From SOLER to SURETY for effective non-verbal communication. </a:t>
            </a:r>
            <a:r>
              <a:rPr lang="en-GB" sz="2400" i="1" dirty="0"/>
              <a:t>Nurse Education in Practice</a:t>
            </a:r>
            <a:r>
              <a:rPr lang="en-GB" sz="2400" dirty="0"/>
              <a:t>, 11(6), pp. 395–398.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3500</TotalTime>
  <Words>831</Words>
  <Application>Microsoft Office PowerPoint</Application>
  <PresentationFormat>Custom</PresentationFormat>
  <Paragraphs>88</Paragraphs>
  <Slides>10</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Wingdings</vt:lpstr>
      <vt:lpstr>Calibri</vt:lpstr>
      <vt:lpstr>Arial Nova</vt:lpstr>
      <vt:lpstr>Canva Sans</vt:lpstr>
      <vt:lpstr>Aptos</vt:lpstr>
      <vt:lpstr>Canva Sans Bold</vt:lpstr>
      <vt:lpstr>Poppins</vt:lpstr>
      <vt:lpstr>Arial Nova Bold</vt:lpstr>
      <vt:lpstr>Poppins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FERDINAND UKWAYI</dc:creator>
  <cp:lastModifiedBy>Chisom Ikwuoma</cp:lastModifiedBy>
  <cp:revision>12</cp:revision>
  <dcterms:created xsi:type="dcterms:W3CDTF">2006-08-16T00:00:00Z</dcterms:created>
  <dcterms:modified xsi:type="dcterms:W3CDTF">2026-07-15T22:42:37Z</dcterms:modified>
  <dc:identifier>DAHN2b_ursw</dc:identifier>
</cp:coreProperties>
</file>