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8" r:id="rId1"/>
    <p:sldMasterId id="2147483703" r:id="rId2"/>
    <p:sldMasterId id="2147483710" r:id="rId3"/>
  </p:sldMasterIdLst>
  <p:notesMasterIdLst>
    <p:notesMasterId r:id="rId49"/>
  </p:notesMasterIdLst>
  <p:sldIdLst>
    <p:sldId id="256" r:id="rId4"/>
    <p:sldId id="435" r:id="rId5"/>
    <p:sldId id="439" r:id="rId6"/>
    <p:sldId id="440" r:id="rId7"/>
    <p:sldId id="441" r:id="rId8"/>
    <p:sldId id="442" r:id="rId9"/>
    <p:sldId id="443" r:id="rId10"/>
    <p:sldId id="444" r:id="rId11"/>
    <p:sldId id="445" r:id="rId12"/>
    <p:sldId id="352" r:id="rId13"/>
    <p:sldId id="351" r:id="rId14"/>
    <p:sldId id="350" r:id="rId15"/>
    <p:sldId id="393" r:id="rId16"/>
    <p:sldId id="394" r:id="rId17"/>
    <p:sldId id="395" r:id="rId18"/>
    <p:sldId id="414" r:id="rId19"/>
    <p:sldId id="421" r:id="rId20"/>
    <p:sldId id="422" r:id="rId21"/>
    <p:sldId id="423" r:id="rId22"/>
    <p:sldId id="424" r:id="rId23"/>
    <p:sldId id="425" r:id="rId24"/>
    <p:sldId id="275" r:id="rId25"/>
    <p:sldId id="426" r:id="rId26"/>
    <p:sldId id="436" r:id="rId27"/>
    <p:sldId id="437" r:id="rId28"/>
    <p:sldId id="438" r:id="rId29"/>
    <p:sldId id="427" r:id="rId30"/>
    <p:sldId id="431" r:id="rId31"/>
    <p:sldId id="432" r:id="rId32"/>
    <p:sldId id="258" r:id="rId33"/>
    <p:sldId id="433" r:id="rId34"/>
    <p:sldId id="263" r:id="rId35"/>
    <p:sldId id="264" r:id="rId36"/>
    <p:sldId id="262" r:id="rId37"/>
    <p:sldId id="434" r:id="rId38"/>
    <p:sldId id="274" r:id="rId39"/>
    <p:sldId id="365" r:id="rId40"/>
    <p:sldId id="366" r:id="rId41"/>
    <p:sldId id="367" r:id="rId42"/>
    <p:sldId id="364" r:id="rId43"/>
    <p:sldId id="369" r:id="rId44"/>
    <p:sldId id="372" r:id="rId45"/>
    <p:sldId id="370" r:id="rId46"/>
    <p:sldId id="371" r:id="rId47"/>
    <p:sldId id="446" r:id="rId48"/>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414EFF-821C-4A79-9D55-CEDAC94FB541}" v="86" dt="2026-02-16T13:43:12.4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ableStyles" Target="tableStyle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8" Type="http://schemas.openxmlformats.org/officeDocument/2006/relationships/slide" Target="slides/slide5.xml"/><Relationship Id="rId51"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6F0D011B-CFA3-4DC1-A459-B9C4128C9CBB}"/>
    <pc:docChg chg="undo custSel modSld sldOrd">
      <pc:chgData name="Deborah Jenkins" userId="3cd02ba5-e528-4585-978d-4fde2b47730a" providerId="ADAL" clId="{6F0D011B-CFA3-4DC1-A459-B9C4128C9CBB}" dt="2026-02-16T13:43:19.322" v="119" actId="27636"/>
      <pc:docMkLst>
        <pc:docMk/>
      </pc:docMkLst>
      <pc:sldChg chg="modSp mod">
        <pc:chgData name="Deborah Jenkins" userId="3cd02ba5-e528-4585-978d-4fde2b47730a" providerId="ADAL" clId="{6F0D011B-CFA3-4DC1-A459-B9C4128C9CBB}" dt="2026-02-16T13:43:19.322" v="119" actId="27636"/>
        <pc:sldMkLst>
          <pc:docMk/>
          <pc:sldMk cId="3288924045" sldId="424"/>
        </pc:sldMkLst>
        <pc:spChg chg="mod">
          <ac:chgData name="Deborah Jenkins" userId="3cd02ba5-e528-4585-978d-4fde2b47730a" providerId="ADAL" clId="{6F0D011B-CFA3-4DC1-A459-B9C4128C9CBB}" dt="2026-02-16T13:36:47.323" v="14" actId="113"/>
          <ac:spMkLst>
            <pc:docMk/>
            <pc:sldMk cId="3288924045" sldId="424"/>
            <ac:spMk id="2" creationId="{9F617360-9B0B-2906-49B3-33F38BF8F811}"/>
          </ac:spMkLst>
        </pc:spChg>
        <pc:spChg chg="mod">
          <ac:chgData name="Deborah Jenkins" userId="3cd02ba5-e528-4585-978d-4fde2b47730a" providerId="ADAL" clId="{6F0D011B-CFA3-4DC1-A459-B9C4128C9CBB}" dt="2026-02-16T13:43:19.322" v="119" actId="27636"/>
          <ac:spMkLst>
            <pc:docMk/>
            <pc:sldMk cId="3288924045" sldId="424"/>
            <ac:spMk id="3" creationId="{403B6EB5-44B2-C3E8-3A15-E76611AC2EB6}"/>
          </ac:spMkLst>
        </pc:spChg>
      </pc:sldChg>
      <pc:sldChg chg="addSp delSp modSp mod modClrScheme modAnim chgLayout">
        <pc:chgData name="Deborah Jenkins" userId="3cd02ba5-e528-4585-978d-4fde2b47730a" providerId="ADAL" clId="{6F0D011B-CFA3-4DC1-A459-B9C4128C9CBB}" dt="2026-02-16T13:43:12.455" v="117" actId="113"/>
        <pc:sldMkLst>
          <pc:docMk/>
          <pc:sldMk cId="3592799723" sldId="425"/>
        </pc:sldMkLst>
        <pc:spChg chg="mod">
          <ac:chgData name="Deborah Jenkins" userId="3cd02ba5-e528-4585-978d-4fde2b47730a" providerId="ADAL" clId="{6F0D011B-CFA3-4DC1-A459-B9C4128C9CBB}" dt="2026-02-16T13:42:58.008" v="112" actId="1076"/>
          <ac:spMkLst>
            <pc:docMk/>
            <pc:sldMk cId="3592799723" sldId="425"/>
            <ac:spMk id="2" creationId="{47E41F98-D6D3-ECFF-4B03-864A3E800291}"/>
          </ac:spMkLst>
        </pc:spChg>
        <pc:spChg chg="mod ord">
          <ac:chgData name="Deborah Jenkins" userId="3cd02ba5-e528-4585-978d-4fde2b47730a" providerId="ADAL" clId="{6F0D011B-CFA3-4DC1-A459-B9C4128C9CBB}" dt="2026-02-16T13:43:12.455" v="117" actId="113"/>
          <ac:spMkLst>
            <pc:docMk/>
            <pc:sldMk cId="3592799723" sldId="425"/>
            <ac:spMk id="3" creationId="{ABBD80A5-3030-D137-9EFD-D86F1A1BE649}"/>
          </ac:spMkLst>
        </pc:spChg>
        <pc:spChg chg="add">
          <ac:chgData name="Deborah Jenkins" userId="3cd02ba5-e528-4585-978d-4fde2b47730a" providerId="ADAL" clId="{6F0D011B-CFA3-4DC1-A459-B9C4128C9CBB}" dt="2026-02-16T13:40:18.023" v="32"/>
          <ac:spMkLst>
            <pc:docMk/>
            <pc:sldMk cId="3592799723" sldId="425"/>
            <ac:spMk id="5" creationId="{27EB6604-2F7E-B8F6-509B-8F83D6FD7E4E}"/>
          </ac:spMkLst>
        </pc:spChg>
        <pc:spChg chg="add">
          <ac:chgData name="Deborah Jenkins" userId="3cd02ba5-e528-4585-978d-4fde2b47730a" providerId="ADAL" clId="{6F0D011B-CFA3-4DC1-A459-B9C4128C9CBB}" dt="2026-02-16T13:40:23.119" v="33"/>
          <ac:spMkLst>
            <pc:docMk/>
            <pc:sldMk cId="3592799723" sldId="425"/>
            <ac:spMk id="6" creationId="{BE39DAAF-A7DC-09AD-6012-F53B5260810E}"/>
          </ac:spMkLst>
        </pc:spChg>
        <pc:spChg chg="add">
          <ac:chgData name="Deborah Jenkins" userId="3cd02ba5-e528-4585-978d-4fde2b47730a" providerId="ADAL" clId="{6F0D011B-CFA3-4DC1-A459-B9C4128C9CBB}" dt="2026-02-16T13:40:29.700" v="36"/>
          <ac:spMkLst>
            <pc:docMk/>
            <pc:sldMk cId="3592799723" sldId="425"/>
            <ac:spMk id="7" creationId="{2ABE798B-9CA7-4098-C906-AD5DC19E3C66}"/>
          </ac:spMkLst>
        </pc:spChg>
        <pc:spChg chg="add del mod">
          <ac:chgData name="Deborah Jenkins" userId="3cd02ba5-e528-4585-978d-4fde2b47730a" providerId="ADAL" clId="{6F0D011B-CFA3-4DC1-A459-B9C4128C9CBB}" dt="2026-02-16T13:40:55.368" v="40" actId="478"/>
          <ac:spMkLst>
            <pc:docMk/>
            <pc:sldMk cId="3592799723" sldId="425"/>
            <ac:spMk id="8" creationId="{6F56341C-6F60-F1EF-3AAE-ABD7E50CEE38}"/>
          </ac:spMkLst>
        </pc:spChg>
        <pc:picChg chg="add mod">
          <ac:chgData name="Deborah Jenkins" userId="3cd02ba5-e528-4585-978d-4fde2b47730a" providerId="ADAL" clId="{6F0D011B-CFA3-4DC1-A459-B9C4128C9CBB}" dt="2026-02-16T13:43:00.820" v="113" actId="1076"/>
          <ac:picMkLst>
            <pc:docMk/>
            <pc:sldMk cId="3592799723" sldId="425"/>
            <ac:picMk id="4" creationId="{31032609-6415-49CC-2EC4-B960A3B489FF}"/>
          </ac:picMkLst>
        </pc:picChg>
      </pc:sldChg>
      <pc:sldChg chg="mod modShow">
        <pc:chgData name="Deborah Jenkins" userId="3cd02ba5-e528-4585-978d-4fde2b47730a" providerId="ADAL" clId="{6F0D011B-CFA3-4DC1-A459-B9C4128C9CBB}" dt="2026-02-15T15:16:40.144" v="0" actId="729"/>
        <pc:sldMkLst>
          <pc:docMk/>
          <pc:sldMk cId="2269791919" sldId="426"/>
        </pc:sldMkLst>
      </pc:sldChg>
      <pc:sldChg chg="ord">
        <pc:chgData name="Deborah Jenkins" userId="3cd02ba5-e528-4585-978d-4fde2b47730a" providerId="ADAL" clId="{6F0D011B-CFA3-4DC1-A459-B9C4128C9CBB}" dt="2026-02-15T15:16:44.365" v="2"/>
        <pc:sldMkLst>
          <pc:docMk/>
          <pc:sldMk cId="230304735" sldId="436"/>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FD2FB3-FD1F-4B52-B831-D4AAF978CC9A}"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D0B98FCA-9FF2-4BB9-BF23-7D7F0E3CBA60}">
      <dgm:prSet/>
      <dgm:spPr/>
      <dgm:t>
        <a:bodyPr/>
        <a:lstStyle/>
        <a:p>
          <a:r>
            <a:rPr lang="en-GB"/>
            <a:t>For any given event, there are a range of motives or determinants which can be primary or secondary</a:t>
          </a:r>
          <a:endParaRPr lang="en-US"/>
        </a:p>
      </dgm:t>
    </dgm:pt>
    <dgm:pt modelId="{C8D2A33F-11A3-462D-A30A-806F866F620F}" type="parTrans" cxnId="{11D78EC4-626A-47FA-8854-30E9D65524DF}">
      <dgm:prSet/>
      <dgm:spPr/>
      <dgm:t>
        <a:bodyPr/>
        <a:lstStyle/>
        <a:p>
          <a:endParaRPr lang="en-US"/>
        </a:p>
      </dgm:t>
    </dgm:pt>
    <dgm:pt modelId="{9D47D746-E874-4AA8-BB8B-620018E02791}" type="sibTrans" cxnId="{11D78EC4-626A-47FA-8854-30E9D65524DF}">
      <dgm:prSet/>
      <dgm:spPr/>
      <dgm:t>
        <a:bodyPr/>
        <a:lstStyle/>
        <a:p>
          <a:endParaRPr lang="en-US"/>
        </a:p>
      </dgm:t>
    </dgm:pt>
    <dgm:pt modelId="{0E216EC7-FB92-49D1-B621-4D72AA83FC56}">
      <dgm:prSet/>
      <dgm:spPr/>
      <dgm:t>
        <a:bodyPr/>
        <a:lstStyle/>
        <a:p>
          <a:r>
            <a:rPr lang="en-GB"/>
            <a:t>Think about an event you have attended / participated in, why did you go?  List as many reasons as possible</a:t>
          </a:r>
          <a:endParaRPr lang="en-US"/>
        </a:p>
      </dgm:t>
    </dgm:pt>
    <dgm:pt modelId="{8C5AFEFB-5324-42F5-99DA-4E8CDE6CC9E8}" type="parTrans" cxnId="{1C9B4C5F-294A-469E-A764-1ACB2AD061F7}">
      <dgm:prSet/>
      <dgm:spPr/>
      <dgm:t>
        <a:bodyPr/>
        <a:lstStyle/>
        <a:p>
          <a:endParaRPr lang="en-US"/>
        </a:p>
      </dgm:t>
    </dgm:pt>
    <dgm:pt modelId="{6830611E-1706-414A-8F45-D1C52A02F28F}" type="sibTrans" cxnId="{1C9B4C5F-294A-469E-A764-1ACB2AD061F7}">
      <dgm:prSet/>
      <dgm:spPr/>
      <dgm:t>
        <a:bodyPr/>
        <a:lstStyle/>
        <a:p>
          <a:endParaRPr lang="en-US"/>
        </a:p>
      </dgm:t>
    </dgm:pt>
    <dgm:pt modelId="{CA06870E-AB36-494D-AC97-C56CC5784C36}" type="pres">
      <dgm:prSet presAssocID="{BAFD2FB3-FD1F-4B52-B831-D4AAF978CC9A}" presName="hierChild1" presStyleCnt="0">
        <dgm:presLayoutVars>
          <dgm:chPref val="1"/>
          <dgm:dir/>
          <dgm:animOne val="branch"/>
          <dgm:animLvl val="lvl"/>
          <dgm:resizeHandles/>
        </dgm:presLayoutVars>
      </dgm:prSet>
      <dgm:spPr/>
    </dgm:pt>
    <dgm:pt modelId="{F340D6AF-8918-45DC-B999-589427FEFC34}" type="pres">
      <dgm:prSet presAssocID="{D0B98FCA-9FF2-4BB9-BF23-7D7F0E3CBA60}" presName="hierRoot1" presStyleCnt="0"/>
      <dgm:spPr/>
    </dgm:pt>
    <dgm:pt modelId="{749886E2-76CB-44AC-ADEE-B7B5EA510247}" type="pres">
      <dgm:prSet presAssocID="{D0B98FCA-9FF2-4BB9-BF23-7D7F0E3CBA60}" presName="composite" presStyleCnt="0"/>
      <dgm:spPr/>
    </dgm:pt>
    <dgm:pt modelId="{926DE7C5-9948-4C0D-89AE-949513DE8DF1}" type="pres">
      <dgm:prSet presAssocID="{D0B98FCA-9FF2-4BB9-BF23-7D7F0E3CBA60}" presName="background" presStyleLbl="node0" presStyleIdx="0" presStyleCnt="2"/>
      <dgm:spPr/>
    </dgm:pt>
    <dgm:pt modelId="{4291BAAD-87D1-443F-A164-E8E57D5F14D0}" type="pres">
      <dgm:prSet presAssocID="{D0B98FCA-9FF2-4BB9-BF23-7D7F0E3CBA60}" presName="text" presStyleLbl="fgAcc0" presStyleIdx="0" presStyleCnt="2">
        <dgm:presLayoutVars>
          <dgm:chPref val="3"/>
        </dgm:presLayoutVars>
      </dgm:prSet>
      <dgm:spPr/>
    </dgm:pt>
    <dgm:pt modelId="{F7AEDB28-720F-4FB9-9C2E-690B00EB6075}" type="pres">
      <dgm:prSet presAssocID="{D0B98FCA-9FF2-4BB9-BF23-7D7F0E3CBA60}" presName="hierChild2" presStyleCnt="0"/>
      <dgm:spPr/>
    </dgm:pt>
    <dgm:pt modelId="{D17119AA-B786-4EAE-9CDC-24FACC103B2E}" type="pres">
      <dgm:prSet presAssocID="{0E216EC7-FB92-49D1-B621-4D72AA83FC56}" presName="hierRoot1" presStyleCnt="0"/>
      <dgm:spPr/>
    </dgm:pt>
    <dgm:pt modelId="{693409F8-A13B-4ED5-8A85-5C27E38D4899}" type="pres">
      <dgm:prSet presAssocID="{0E216EC7-FB92-49D1-B621-4D72AA83FC56}" presName="composite" presStyleCnt="0"/>
      <dgm:spPr/>
    </dgm:pt>
    <dgm:pt modelId="{33CF1335-4801-4856-866F-62F5BECD8970}" type="pres">
      <dgm:prSet presAssocID="{0E216EC7-FB92-49D1-B621-4D72AA83FC56}" presName="background" presStyleLbl="node0" presStyleIdx="1" presStyleCnt="2"/>
      <dgm:spPr/>
    </dgm:pt>
    <dgm:pt modelId="{838E2E6C-CB1C-480E-9B2E-BCC414780403}" type="pres">
      <dgm:prSet presAssocID="{0E216EC7-FB92-49D1-B621-4D72AA83FC56}" presName="text" presStyleLbl="fgAcc0" presStyleIdx="1" presStyleCnt="2">
        <dgm:presLayoutVars>
          <dgm:chPref val="3"/>
        </dgm:presLayoutVars>
      </dgm:prSet>
      <dgm:spPr/>
    </dgm:pt>
    <dgm:pt modelId="{A1C4CDED-AAC1-4920-A9CC-3F6EFAD298E4}" type="pres">
      <dgm:prSet presAssocID="{0E216EC7-FB92-49D1-B621-4D72AA83FC56}" presName="hierChild2" presStyleCnt="0"/>
      <dgm:spPr/>
    </dgm:pt>
  </dgm:ptLst>
  <dgm:cxnLst>
    <dgm:cxn modelId="{C438813F-D53A-4C4E-B0AB-10E21E032C49}" type="presOf" srcId="{BAFD2FB3-FD1F-4B52-B831-D4AAF978CC9A}" destId="{CA06870E-AB36-494D-AC97-C56CC5784C36}" srcOrd="0" destOrd="0" presId="urn:microsoft.com/office/officeart/2005/8/layout/hierarchy1"/>
    <dgm:cxn modelId="{1C9B4C5F-294A-469E-A764-1ACB2AD061F7}" srcId="{BAFD2FB3-FD1F-4B52-B831-D4AAF978CC9A}" destId="{0E216EC7-FB92-49D1-B621-4D72AA83FC56}" srcOrd="1" destOrd="0" parTransId="{8C5AFEFB-5324-42F5-99DA-4E8CDE6CC9E8}" sibTransId="{6830611E-1706-414A-8F45-D1C52A02F28F}"/>
    <dgm:cxn modelId="{042AE17A-1CE8-4A8D-91B9-51FC5595273E}" type="presOf" srcId="{0E216EC7-FB92-49D1-B621-4D72AA83FC56}" destId="{838E2E6C-CB1C-480E-9B2E-BCC414780403}" srcOrd="0" destOrd="0" presId="urn:microsoft.com/office/officeart/2005/8/layout/hierarchy1"/>
    <dgm:cxn modelId="{8A8511BB-7E9F-4070-B634-80F2B546C5E3}" type="presOf" srcId="{D0B98FCA-9FF2-4BB9-BF23-7D7F0E3CBA60}" destId="{4291BAAD-87D1-443F-A164-E8E57D5F14D0}" srcOrd="0" destOrd="0" presId="urn:microsoft.com/office/officeart/2005/8/layout/hierarchy1"/>
    <dgm:cxn modelId="{11D78EC4-626A-47FA-8854-30E9D65524DF}" srcId="{BAFD2FB3-FD1F-4B52-B831-D4AAF978CC9A}" destId="{D0B98FCA-9FF2-4BB9-BF23-7D7F0E3CBA60}" srcOrd="0" destOrd="0" parTransId="{C8D2A33F-11A3-462D-A30A-806F866F620F}" sibTransId="{9D47D746-E874-4AA8-BB8B-620018E02791}"/>
    <dgm:cxn modelId="{1CD805E3-BB0D-4FCB-8A29-585AC0EFB2CB}" type="presParOf" srcId="{CA06870E-AB36-494D-AC97-C56CC5784C36}" destId="{F340D6AF-8918-45DC-B999-589427FEFC34}" srcOrd="0" destOrd="0" presId="urn:microsoft.com/office/officeart/2005/8/layout/hierarchy1"/>
    <dgm:cxn modelId="{CAB368DA-6838-4207-A14E-E336C6A1FE0E}" type="presParOf" srcId="{F340D6AF-8918-45DC-B999-589427FEFC34}" destId="{749886E2-76CB-44AC-ADEE-B7B5EA510247}" srcOrd="0" destOrd="0" presId="urn:microsoft.com/office/officeart/2005/8/layout/hierarchy1"/>
    <dgm:cxn modelId="{8A9678CE-F624-41ED-8B1E-C2A467788E46}" type="presParOf" srcId="{749886E2-76CB-44AC-ADEE-B7B5EA510247}" destId="{926DE7C5-9948-4C0D-89AE-949513DE8DF1}" srcOrd="0" destOrd="0" presId="urn:microsoft.com/office/officeart/2005/8/layout/hierarchy1"/>
    <dgm:cxn modelId="{944FE8D0-4AA9-4E6E-9C89-2F069DFB0FE7}" type="presParOf" srcId="{749886E2-76CB-44AC-ADEE-B7B5EA510247}" destId="{4291BAAD-87D1-443F-A164-E8E57D5F14D0}" srcOrd="1" destOrd="0" presId="urn:microsoft.com/office/officeart/2005/8/layout/hierarchy1"/>
    <dgm:cxn modelId="{76944C95-A604-4B69-B7D8-7BC7CED443E6}" type="presParOf" srcId="{F340D6AF-8918-45DC-B999-589427FEFC34}" destId="{F7AEDB28-720F-4FB9-9C2E-690B00EB6075}" srcOrd="1" destOrd="0" presId="urn:microsoft.com/office/officeart/2005/8/layout/hierarchy1"/>
    <dgm:cxn modelId="{F7ACD6E5-5C30-4E3C-9AD0-96F4F82A12CE}" type="presParOf" srcId="{CA06870E-AB36-494D-AC97-C56CC5784C36}" destId="{D17119AA-B786-4EAE-9CDC-24FACC103B2E}" srcOrd="1" destOrd="0" presId="urn:microsoft.com/office/officeart/2005/8/layout/hierarchy1"/>
    <dgm:cxn modelId="{972A85AB-2393-4850-A29B-CCAFD691E7DE}" type="presParOf" srcId="{D17119AA-B786-4EAE-9CDC-24FACC103B2E}" destId="{693409F8-A13B-4ED5-8A85-5C27E38D4899}" srcOrd="0" destOrd="0" presId="urn:microsoft.com/office/officeart/2005/8/layout/hierarchy1"/>
    <dgm:cxn modelId="{92B9DD90-61D3-4141-8161-B49EF56AA08B}" type="presParOf" srcId="{693409F8-A13B-4ED5-8A85-5C27E38D4899}" destId="{33CF1335-4801-4856-866F-62F5BECD8970}" srcOrd="0" destOrd="0" presId="urn:microsoft.com/office/officeart/2005/8/layout/hierarchy1"/>
    <dgm:cxn modelId="{E1D258D3-1728-4544-9B61-66E62DA5DFDE}" type="presParOf" srcId="{693409F8-A13B-4ED5-8A85-5C27E38D4899}" destId="{838E2E6C-CB1C-480E-9B2E-BCC414780403}" srcOrd="1" destOrd="0" presId="urn:microsoft.com/office/officeart/2005/8/layout/hierarchy1"/>
    <dgm:cxn modelId="{19D63171-365E-45B7-AA90-AC799F64762A}" type="presParOf" srcId="{D17119AA-B786-4EAE-9CDC-24FACC103B2E}" destId="{A1C4CDED-AAC1-4920-A9CC-3F6EFAD298E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22CF30-4CD3-4B98-8C8F-C4DF27B437FD}"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577153E8-F7BB-4D3B-9972-2AAEA12E274C}">
      <dgm:prSet/>
      <dgm:spPr/>
      <dgm:t>
        <a:bodyPr/>
        <a:lstStyle/>
        <a:p>
          <a:r>
            <a:rPr lang="en-GB" baseline="0"/>
            <a:t>The range of motives impacts upon event attendance </a:t>
          </a:r>
          <a:endParaRPr lang="en-US"/>
        </a:p>
      </dgm:t>
    </dgm:pt>
    <dgm:pt modelId="{94C295A8-60CF-417F-AEDB-E7E71EE09808}" type="parTrans" cxnId="{0758D0B8-F004-4DB6-8BCD-33A4A3311751}">
      <dgm:prSet/>
      <dgm:spPr/>
      <dgm:t>
        <a:bodyPr/>
        <a:lstStyle/>
        <a:p>
          <a:endParaRPr lang="en-US"/>
        </a:p>
      </dgm:t>
    </dgm:pt>
    <dgm:pt modelId="{33C9F87C-A0D2-4646-AA5F-77AF03A00633}" type="sibTrans" cxnId="{0758D0B8-F004-4DB6-8BCD-33A4A3311751}">
      <dgm:prSet/>
      <dgm:spPr/>
      <dgm:t>
        <a:bodyPr/>
        <a:lstStyle/>
        <a:p>
          <a:endParaRPr lang="en-US"/>
        </a:p>
      </dgm:t>
    </dgm:pt>
    <dgm:pt modelId="{6F1F9F7E-D792-4FFD-BE9C-21E15D668B8E}">
      <dgm:prSet/>
      <dgm:spPr/>
      <dgm:t>
        <a:bodyPr/>
        <a:lstStyle/>
        <a:p>
          <a:r>
            <a:rPr lang="en-GB" baseline="0"/>
            <a:t>Facilitates decision making regarding effective event promotion and programming of activities</a:t>
          </a:r>
          <a:endParaRPr lang="en-US"/>
        </a:p>
      </dgm:t>
    </dgm:pt>
    <dgm:pt modelId="{EC46CC54-22D7-4D8C-8816-6736C98BB878}" type="parTrans" cxnId="{58DFC10C-AD3F-4AC2-A19E-91D666056491}">
      <dgm:prSet/>
      <dgm:spPr/>
      <dgm:t>
        <a:bodyPr/>
        <a:lstStyle/>
        <a:p>
          <a:endParaRPr lang="en-US"/>
        </a:p>
      </dgm:t>
    </dgm:pt>
    <dgm:pt modelId="{5E94F7B3-EBEC-44EC-B2CE-20D2A308C03B}" type="sibTrans" cxnId="{58DFC10C-AD3F-4AC2-A19E-91D666056491}">
      <dgm:prSet/>
      <dgm:spPr/>
      <dgm:t>
        <a:bodyPr/>
        <a:lstStyle/>
        <a:p>
          <a:endParaRPr lang="en-US"/>
        </a:p>
      </dgm:t>
    </dgm:pt>
    <dgm:pt modelId="{7C6C8F7B-0CC0-4C29-84F4-2D26848E370C}">
      <dgm:prSet/>
      <dgm:spPr/>
      <dgm:t>
        <a:bodyPr/>
        <a:lstStyle/>
        <a:p>
          <a:r>
            <a:rPr lang="en-GB" baseline="0"/>
            <a:t>Meet expectations resulting in customer satisfaction </a:t>
          </a:r>
          <a:endParaRPr lang="en-US"/>
        </a:p>
      </dgm:t>
    </dgm:pt>
    <dgm:pt modelId="{7164B18F-A2FD-480C-B8DF-BB96CA218D15}" type="parTrans" cxnId="{A0B555E7-CE14-4DA3-A1A3-C851CC474FA2}">
      <dgm:prSet/>
      <dgm:spPr/>
      <dgm:t>
        <a:bodyPr/>
        <a:lstStyle/>
        <a:p>
          <a:endParaRPr lang="en-US"/>
        </a:p>
      </dgm:t>
    </dgm:pt>
    <dgm:pt modelId="{4F586B9F-D0D9-4799-B218-F0E41C1C3521}" type="sibTrans" cxnId="{A0B555E7-CE14-4DA3-A1A3-C851CC474FA2}">
      <dgm:prSet/>
      <dgm:spPr/>
      <dgm:t>
        <a:bodyPr/>
        <a:lstStyle/>
        <a:p>
          <a:endParaRPr lang="en-US"/>
        </a:p>
      </dgm:t>
    </dgm:pt>
    <dgm:pt modelId="{397A639F-92E6-450D-AD30-95C0767F262B}">
      <dgm:prSet/>
      <dgm:spPr/>
      <dgm:t>
        <a:bodyPr/>
        <a:lstStyle/>
        <a:p>
          <a:r>
            <a:rPr lang="en-GB" baseline="0"/>
            <a:t>Relevance to marketing other activities and products</a:t>
          </a:r>
          <a:endParaRPr lang="en-US"/>
        </a:p>
      </dgm:t>
    </dgm:pt>
    <dgm:pt modelId="{B755B1E7-6357-48F4-AFF4-61BD1C5D67FD}" type="parTrans" cxnId="{99955B54-8380-4661-9B2E-0455DE3F4F2F}">
      <dgm:prSet/>
      <dgm:spPr/>
      <dgm:t>
        <a:bodyPr/>
        <a:lstStyle/>
        <a:p>
          <a:endParaRPr lang="en-US"/>
        </a:p>
      </dgm:t>
    </dgm:pt>
    <dgm:pt modelId="{74DEE262-1429-472A-891E-418E6B744D28}" type="sibTrans" cxnId="{99955B54-8380-4661-9B2E-0455DE3F4F2F}">
      <dgm:prSet/>
      <dgm:spPr/>
      <dgm:t>
        <a:bodyPr/>
        <a:lstStyle/>
        <a:p>
          <a:endParaRPr lang="en-US"/>
        </a:p>
      </dgm:t>
    </dgm:pt>
    <dgm:pt modelId="{79282EF8-7050-41A9-80F1-FA06272C4188}" type="pres">
      <dgm:prSet presAssocID="{A422CF30-4CD3-4B98-8C8F-C4DF27B437FD}" presName="vert0" presStyleCnt="0">
        <dgm:presLayoutVars>
          <dgm:dir/>
          <dgm:animOne val="branch"/>
          <dgm:animLvl val="lvl"/>
        </dgm:presLayoutVars>
      </dgm:prSet>
      <dgm:spPr/>
    </dgm:pt>
    <dgm:pt modelId="{00A4D79E-3A44-4533-9374-49A005F68D9A}" type="pres">
      <dgm:prSet presAssocID="{577153E8-F7BB-4D3B-9972-2AAEA12E274C}" presName="thickLine" presStyleLbl="alignNode1" presStyleIdx="0" presStyleCnt="4"/>
      <dgm:spPr/>
    </dgm:pt>
    <dgm:pt modelId="{63466AC4-DF16-46BE-990B-1714D3F28DB1}" type="pres">
      <dgm:prSet presAssocID="{577153E8-F7BB-4D3B-9972-2AAEA12E274C}" presName="horz1" presStyleCnt="0"/>
      <dgm:spPr/>
    </dgm:pt>
    <dgm:pt modelId="{AA9BF08F-7295-4EB6-BF3D-A2904DF5AF01}" type="pres">
      <dgm:prSet presAssocID="{577153E8-F7BB-4D3B-9972-2AAEA12E274C}" presName="tx1" presStyleLbl="revTx" presStyleIdx="0" presStyleCnt="4"/>
      <dgm:spPr/>
    </dgm:pt>
    <dgm:pt modelId="{E16627CE-5E0C-4D73-9299-A844505CAEA1}" type="pres">
      <dgm:prSet presAssocID="{577153E8-F7BB-4D3B-9972-2AAEA12E274C}" presName="vert1" presStyleCnt="0"/>
      <dgm:spPr/>
    </dgm:pt>
    <dgm:pt modelId="{57B97A7D-D481-44F8-B277-AE2D3A4B15EB}" type="pres">
      <dgm:prSet presAssocID="{6F1F9F7E-D792-4FFD-BE9C-21E15D668B8E}" presName="thickLine" presStyleLbl="alignNode1" presStyleIdx="1" presStyleCnt="4"/>
      <dgm:spPr/>
    </dgm:pt>
    <dgm:pt modelId="{EF3B986A-78D7-4D6C-BCD3-6EFD6CDA60C0}" type="pres">
      <dgm:prSet presAssocID="{6F1F9F7E-D792-4FFD-BE9C-21E15D668B8E}" presName="horz1" presStyleCnt="0"/>
      <dgm:spPr/>
    </dgm:pt>
    <dgm:pt modelId="{3FE01A01-3176-41D8-BBA8-997CF48E0F8C}" type="pres">
      <dgm:prSet presAssocID="{6F1F9F7E-D792-4FFD-BE9C-21E15D668B8E}" presName="tx1" presStyleLbl="revTx" presStyleIdx="1" presStyleCnt="4"/>
      <dgm:spPr/>
    </dgm:pt>
    <dgm:pt modelId="{599FFD68-961B-4AF5-A2FA-3ACF4B344CD7}" type="pres">
      <dgm:prSet presAssocID="{6F1F9F7E-D792-4FFD-BE9C-21E15D668B8E}" presName="vert1" presStyleCnt="0"/>
      <dgm:spPr/>
    </dgm:pt>
    <dgm:pt modelId="{270ECB68-FF5C-456F-820F-C88041C3821B}" type="pres">
      <dgm:prSet presAssocID="{7C6C8F7B-0CC0-4C29-84F4-2D26848E370C}" presName="thickLine" presStyleLbl="alignNode1" presStyleIdx="2" presStyleCnt="4"/>
      <dgm:spPr/>
    </dgm:pt>
    <dgm:pt modelId="{126441A5-223A-40FA-A87F-4712D470F43D}" type="pres">
      <dgm:prSet presAssocID="{7C6C8F7B-0CC0-4C29-84F4-2D26848E370C}" presName="horz1" presStyleCnt="0"/>
      <dgm:spPr/>
    </dgm:pt>
    <dgm:pt modelId="{014AD996-EADD-4DF0-80BF-668155AF3567}" type="pres">
      <dgm:prSet presAssocID="{7C6C8F7B-0CC0-4C29-84F4-2D26848E370C}" presName="tx1" presStyleLbl="revTx" presStyleIdx="2" presStyleCnt="4"/>
      <dgm:spPr/>
    </dgm:pt>
    <dgm:pt modelId="{E48F2480-32E0-45E8-B8DA-E24458A2D7F9}" type="pres">
      <dgm:prSet presAssocID="{7C6C8F7B-0CC0-4C29-84F4-2D26848E370C}" presName="vert1" presStyleCnt="0"/>
      <dgm:spPr/>
    </dgm:pt>
    <dgm:pt modelId="{6535F07C-F520-436D-8520-D5A39E7DEB61}" type="pres">
      <dgm:prSet presAssocID="{397A639F-92E6-450D-AD30-95C0767F262B}" presName="thickLine" presStyleLbl="alignNode1" presStyleIdx="3" presStyleCnt="4"/>
      <dgm:spPr/>
    </dgm:pt>
    <dgm:pt modelId="{87A5E451-A15F-4D30-A670-AAF5E7D5154B}" type="pres">
      <dgm:prSet presAssocID="{397A639F-92E6-450D-AD30-95C0767F262B}" presName="horz1" presStyleCnt="0"/>
      <dgm:spPr/>
    </dgm:pt>
    <dgm:pt modelId="{AD99A44C-232E-47BC-A1DD-C5F040D3F2CB}" type="pres">
      <dgm:prSet presAssocID="{397A639F-92E6-450D-AD30-95C0767F262B}" presName="tx1" presStyleLbl="revTx" presStyleIdx="3" presStyleCnt="4"/>
      <dgm:spPr/>
    </dgm:pt>
    <dgm:pt modelId="{D2A8E739-4DCB-4D37-9449-EA3D8898CE83}" type="pres">
      <dgm:prSet presAssocID="{397A639F-92E6-450D-AD30-95C0767F262B}" presName="vert1" presStyleCnt="0"/>
      <dgm:spPr/>
    </dgm:pt>
  </dgm:ptLst>
  <dgm:cxnLst>
    <dgm:cxn modelId="{58DFC10C-AD3F-4AC2-A19E-91D666056491}" srcId="{A422CF30-4CD3-4B98-8C8F-C4DF27B437FD}" destId="{6F1F9F7E-D792-4FFD-BE9C-21E15D668B8E}" srcOrd="1" destOrd="0" parTransId="{EC46CC54-22D7-4D8C-8816-6736C98BB878}" sibTransId="{5E94F7B3-EBEC-44EC-B2CE-20D2A308C03B}"/>
    <dgm:cxn modelId="{F0426748-8C3E-4B1A-8BD2-A79CEE5D80D8}" type="presOf" srcId="{7C6C8F7B-0CC0-4C29-84F4-2D26848E370C}" destId="{014AD996-EADD-4DF0-80BF-668155AF3567}" srcOrd="0" destOrd="0" presId="urn:microsoft.com/office/officeart/2008/layout/LinedList"/>
    <dgm:cxn modelId="{86DB9E4A-BC6F-4364-BEAB-911E4FE6D989}" type="presOf" srcId="{A422CF30-4CD3-4B98-8C8F-C4DF27B437FD}" destId="{79282EF8-7050-41A9-80F1-FA06272C4188}" srcOrd="0" destOrd="0" presId="urn:microsoft.com/office/officeart/2008/layout/LinedList"/>
    <dgm:cxn modelId="{99955B54-8380-4661-9B2E-0455DE3F4F2F}" srcId="{A422CF30-4CD3-4B98-8C8F-C4DF27B437FD}" destId="{397A639F-92E6-450D-AD30-95C0767F262B}" srcOrd="3" destOrd="0" parTransId="{B755B1E7-6357-48F4-AFF4-61BD1C5D67FD}" sibTransId="{74DEE262-1429-472A-891E-418E6B744D28}"/>
    <dgm:cxn modelId="{5EA23078-40A2-476B-9770-902D8E24B04F}" type="presOf" srcId="{6F1F9F7E-D792-4FFD-BE9C-21E15D668B8E}" destId="{3FE01A01-3176-41D8-BBA8-997CF48E0F8C}" srcOrd="0" destOrd="0" presId="urn:microsoft.com/office/officeart/2008/layout/LinedList"/>
    <dgm:cxn modelId="{ACEF18A8-C465-4D8A-BC40-F9D9FDC2B7C8}" type="presOf" srcId="{577153E8-F7BB-4D3B-9972-2AAEA12E274C}" destId="{AA9BF08F-7295-4EB6-BF3D-A2904DF5AF01}" srcOrd="0" destOrd="0" presId="urn:microsoft.com/office/officeart/2008/layout/LinedList"/>
    <dgm:cxn modelId="{0758D0B8-F004-4DB6-8BCD-33A4A3311751}" srcId="{A422CF30-4CD3-4B98-8C8F-C4DF27B437FD}" destId="{577153E8-F7BB-4D3B-9972-2AAEA12E274C}" srcOrd="0" destOrd="0" parTransId="{94C295A8-60CF-417F-AEDB-E7E71EE09808}" sibTransId="{33C9F87C-A0D2-4646-AA5F-77AF03A00633}"/>
    <dgm:cxn modelId="{E89EDACA-D81D-42C2-8363-CAF919FC03ED}" type="presOf" srcId="{397A639F-92E6-450D-AD30-95C0767F262B}" destId="{AD99A44C-232E-47BC-A1DD-C5F040D3F2CB}" srcOrd="0" destOrd="0" presId="urn:microsoft.com/office/officeart/2008/layout/LinedList"/>
    <dgm:cxn modelId="{A0B555E7-CE14-4DA3-A1A3-C851CC474FA2}" srcId="{A422CF30-4CD3-4B98-8C8F-C4DF27B437FD}" destId="{7C6C8F7B-0CC0-4C29-84F4-2D26848E370C}" srcOrd="2" destOrd="0" parTransId="{7164B18F-A2FD-480C-B8DF-BB96CA218D15}" sibTransId="{4F586B9F-D0D9-4799-B218-F0E41C1C3521}"/>
    <dgm:cxn modelId="{DC0C7BDF-F8AB-4CB8-881A-071FFAC9AE77}" type="presParOf" srcId="{79282EF8-7050-41A9-80F1-FA06272C4188}" destId="{00A4D79E-3A44-4533-9374-49A005F68D9A}" srcOrd="0" destOrd="0" presId="urn:microsoft.com/office/officeart/2008/layout/LinedList"/>
    <dgm:cxn modelId="{D635BDB8-4A0B-4737-931D-808A74751080}" type="presParOf" srcId="{79282EF8-7050-41A9-80F1-FA06272C4188}" destId="{63466AC4-DF16-46BE-990B-1714D3F28DB1}" srcOrd="1" destOrd="0" presId="urn:microsoft.com/office/officeart/2008/layout/LinedList"/>
    <dgm:cxn modelId="{8CF8D97D-5B33-4169-AAAC-EFC6C6B722D1}" type="presParOf" srcId="{63466AC4-DF16-46BE-990B-1714D3F28DB1}" destId="{AA9BF08F-7295-4EB6-BF3D-A2904DF5AF01}" srcOrd="0" destOrd="0" presId="urn:microsoft.com/office/officeart/2008/layout/LinedList"/>
    <dgm:cxn modelId="{303E80AF-844E-4693-8E01-6AC0B7FEF3B5}" type="presParOf" srcId="{63466AC4-DF16-46BE-990B-1714D3F28DB1}" destId="{E16627CE-5E0C-4D73-9299-A844505CAEA1}" srcOrd="1" destOrd="0" presId="urn:microsoft.com/office/officeart/2008/layout/LinedList"/>
    <dgm:cxn modelId="{9AE08D21-BEC7-4858-80D3-EC24DAB73158}" type="presParOf" srcId="{79282EF8-7050-41A9-80F1-FA06272C4188}" destId="{57B97A7D-D481-44F8-B277-AE2D3A4B15EB}" srcOrd="2" destOrd="0" presId="urn:microsoft.com/office/officeart/2008/layout/LinedList"/>
    <dgm:cxn modelId="{2302624F-D9EF-4F57-B380-68564324CB72}" type="presParOf" srcId="{79282EF8-7050-41A9-80F1-FA06272C4188}" destId="{EF3B986A-78D7-4D6C-BCD3-6EFD6CDA60C0}" srcOrd="3" destOrd="0" presId="urn:microsoft.com/office/officeart/2008/layout/LinedList"/>
    <dgm:cxn modelId="{3B81DE7E-5DF9-4193-82F7-DAF0834E50DD}" type="presParOf" srcId="{EF3B986A-78D7-4D6C-BCD3-6EFD6CDA60C0}" destId="{3FE01A01-3176-41D8-BBA8-997CF48E0F8C}" srcOrd="0" destOrd="0" presId="urn:microsoft.com/office/officeart/2008/layout/LinedList"/>
    <dgm:cxn modelId="{F9CCA33C-AE37-4323-BA1B-EF4842505EC4}" type="presParOf" srcId="{EF3B986A-78D7-4D6C-BCD3-6EFD6CDA60C0}" destId="{599FFD68-961B-4AF5-A2FA-3ACF4B344CD7}" srcOrd="1" destOrd="0" presId="urn:microsoft.com/office/officeart/2008/layout/LinedList"/>
    <dgm:cxn modelId="{DBC7B3D0-8BB7-4A0E-BE51-931D56E5DB8B}" type="presParOf" srcId="{79282EF8-7050-41A9-80F1-FA06272C4188}" destId="{270ECB68-FF5C-456F-820F-C88041C3821B}" srcOrd="4" destOrd="0" presId="urn:microsoft.com/office/officeart/2008/layout/LinedList"/>
    <dgm:cxn modelId="{40EE8F65-5461-43DC-8E13-99B0659CB022}" type="presParOf" srcId="{79282EF8-7050-41A9-80F1-FA06272C4188}" destId="{126441A5-223A-40FA-A87F-4712D470F43D}" srcOrd="5" destOrd="0" presId="urn:microsoft.com/office/officeart/2008/layout/LinedList"/>
    <dgm:cxn modelId="{72192DFD-3F26-439C-B922-8B371E44641D}" type="presParOf" srcId="{126441A5-223A-40FA-A87F-4712D470F43D}" destId="{014AD996-EADD-4DF0-80BF-668155AF3567}" srcOrd="0" destOrd="0" presId="urn:microsoft.com/office/officeart/2008/layout/LinedList"/>
    <dgm:cxn modelId="{58235CB2-CE79-45A2-8232-E80F6D5D7F01}" type="presParOf" srcId="{126441A5-223A-40FA-A87F-4712D470F43D}" destId="{E48F2480-32E0-45E8-B8DA-E24458A2D7F9}" srcOrd="1" destOrd="0" presId="urn:microsoft.com/office/officeart/2008/layout/LinedList"/>
    <dgm:cxn modelId="{E5D62B19-742C-4D9E-8DCC-C2082DF00BCA}" type="presParOf" srcId="{79282EF8-7050-41A9-80F1-FA06272C4188}" destId="{6535F07C-F520-436D-8520-D5A39E7DEB61}" srcOrd="6" destOrd="0" presId="urn:microsoft.com/office/officeart/2008/layout/LinedList"/>
    <dgm:cxn modelId="{D807D256-15BF-449A-B38D-AFF722B16C80}" type="presParOf" srcId="{79282EF8-7050-41A9-80F1-FA06272C4188}" destId="{87A5E451-A15F-4D30-A670-AAF5E7D5154B}" srcOrd="7" destOrd="0" presId="urn:microsoft.com/office/officeart/2008/layout/LinedList"/>
    <dgm:cxn modelId="{C05800DF-E5D1-470D-9B31-BDB01462E779}" type="presParOf" srcId="{87A5E451-A15F-4D30-A670-AAF5E7D5154B}" destId="{AD99A44C-232E-47BC-A1DD-C5F040D3F2CB}" srcOrd="0" destOrd="0" presId="urn:microsoft.com/office/officeart/2008/layout/LinedList"/>
    <dgm:cxn modelId="{DE5F648D-77D3-427F-A91A-091807F9E2BB}" type="presParOf" srcId="{87A5E451-A15F-4D30-A670-AAF5E7D5154B}" destId="{D2A8E739-4DCB-4D37-9449-EA3D8898CE83}"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04BE71-6376-415E-9E7F-42B7BB573B6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A8F4860-764B-4578-9FDB-C4B1AB13B54E}">
      <dgm:prSet/>
      <dgm:spPr/>
      <dgm:t>
        <a:bodyPr/>
        <a:lstStyle/>
        <a:p>
          <a:pPr>
            <a:defRPr cap="all"/>
          </a:pPr>
          <a:r>
            <a:rPr lang="en-GB"/>
            <a:t>Lets discuss your findings </a:t>
          </a:r>
          <a:endParaRPr lang="en-US"/>
        </a:p>
      </dgm:t>
    </dgm:pt>
    <dgm:pt modelId="{276BE952-8CCB-4B93-9E91-1A200AF75BD6}" type="parTrans" cxnId="{C9DDE0E6-AE06-4AB0-880E-1D86EC3B81AA}">
      <dgm:prSet/>
      <dgm:spPr/>
      <dgm:t>
        <a:bodyPr/>
        <a:lstStyle/>
        <a:p>
          <a:endParaRPr lang="en-US"/>
        </a:p>
      </dgm:t>
    </dgm:pt>
    <dgm:pt modelId="{5EB2EF5A-3292-4CFA-A9A0-100DC651BDAD}" type="sibTrans" cxnId="{C9DDE0E6-AE06-4AB0-880E-1D86EC3B81AA}">
      <dgm:prSet/>
      <dgm:spPr/>
      <dgm:t>
        <a:bodyPr/>
        <a:lstStyle/>
        <a:p>
          <a:endParaRPr lang="en-US"/>
        </a:p>
      </dgm:t>
    </dgm:pt>
    <dgm:pt modelId="{A5F0143E-CD4F-406C-AF06-4D87076A9AF4}">
      <dgm:prSet/>
      <dgm:spPr/>
      <dgm:t>
        <a:bodyPr/>
        <a:lstStyle/>
        <a:p>
          <a:pPr>
            <a:defRPr cap="all"/>
          </a:pPr>
          <a:r>
            <a:rPr lang="en-GB"/>
            <a:t>How does experience link to marketing?</a:t>
          </a:r>
          <a:endParaRPr lang="en-US"/>
        </a:p>
      </dgm:t>
    </dgm:pt>
    <dgm:pt modelId="{B411F7BB-9C44-4B98-A9A0-A32225036EB5}" type="parTrans" cxnId="{A6F5E4D8-0E5A-45E2-96A7-4A050CC9CA65}">
      <dgm:prSet/>
      <dgm:spPr/>
      <dgm:t>
        <a:bodyPr/>
        <a:lstStyle/>
        <a:p>
          <a:endParaRPr lang="en-US"/>
        </a:p>
      </dgm:t>
    </dgm:pt>
    <dgm:pt modelId="{056C5901-EF68-40E6-89BD-8C243E642CE0}" type="sibTrans" cxnId="{A6F5E4D8-0E5A-45E2-96A7-4A050CC9CA65}">
      <dgm:prSet/>
      <dgm:spPr/>
      <dgm:t>
        <a:bodyPr/>
        <a:lstStyle/>
        <a:p>
          <a:endParaRPr lang="en-US"/>
        </a:p>
      </dgm:t>
    </dgm:pt>
    <dgm:pt modelId="{051E0837-2F25-41DB-839A-989432C21D0F}" type="pres">
      <dgm:prSet presAssocID="{4704BE71-6376-415E-9E7F-42B7BB573B6B}" presName="root" presStyleCnt="0">
        <dgm:presLayoutVars>
          <dgm:dir/>
          <dgm:resizeHandles val="exact"/>
        </dgm:presLayoutVars>
      </dgm:prSet>
      <dgm:spPr/>
    </dgm:pt>
    <dgm:pt modelId="{2341729B-6065-4A8D-9644-A3FF84A886A9}" type="pres">
      <dgm:prSet presAssocID="{CA8F4860-764B-4578-9FDB-C4B1AB13B54E}" presName="compNode" presStyleCnt="0"/>
      <dgm:spPr/>
    </dgm:pt>
    <dgm:pt modelId="{2514F650-826D-4A54-84DB-3B663B3F2596}" type="pres">
      <dgm:prSet presAssocID="{CA8F4860-764B-4578-9FDB-C4B1AB13B54E}" presName="iconBgRect" presStyleLbl="bgShp" presStyleIdx="0" presStyleCnt="2"/>
      <dgm:spPr/>
    </dgm:pt>
    <dgm:pt modelId="{7BEC1425-BD03-4544-8374-065C4AACCD35}" type="pres">
      <dgm:prSet presAssocID="{CA8F4860-764B-4578-9FDB-C4B1AB13B54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3C54062A-D05F-40BE-A78B-3A53ED63E6D3}" type="pres">
      <dgm:prSet presAssocID="{CA8F4860-764B-4578-9FDB-C4B1AB13B54E}" presName="spaceRect" presStyleCnt="0"/>
      <dgm:spPr/>
    </dgm:pt>
    <dgm:pt modelId="{9E910EA6-BD90-499D-873F-89AA160F1150}" type="pres">
      <dgm:prSet presAssocID="{CA8F4860-764B-4578-9FDB-C4B1AB13B54E}" presName="textRect" presStyleLbl="revTx" presStyleIdx="0" presStyleCnt="2">
        <dgm:presLayoutVars>
          <dgm:chMax val="1"/>
          <dgm:chPref val="1"/>
        </dgm:presLayoutVars>
      </dgm:prSet>
      <dgm:spPr/>
    </dgm:pt>
    <dgm:pt modelId="{078C620E-109F-4DFC-BF0B-26AF21270DFE}" type="pres">
      <dgm:prSet presAssocID="{5EB2EF5A-3292-4CFA-A9A0-100DC651BDAD}" presName="sibTrans" presStyleCnt="0"/>
      <dgm:spPr/>
    </dgm:pt>
    <dgm:pt modelId="{32416514-7CAD-4EE8-B743-147FAC03E300}" type="pres">
      <dgm:prSet presAssocID="{A5F0143E-CD4F-406C-AF06-4D87076A9AF4}" presName="compNode" presStyleCnt="0"/>
      <dgm:spPr/>
    </dgm:pt>
    <dgm:pt modelId="{36D019BC-4ABB-44E4-9503-45F4ADFCA395}" type="pres">
      <dgm:prSet presAssocID="{A5F0143E-CD4F-406C-AF06-4D87076A9AF4}" presName="iconBgRect" presStyleLbl="bgShp" presStyleIdx="1" presStyleCnt="2"/>
      <dgm:spPr/>
    </dgm:pt>
    <dgm:pt modelId="{2AA94279-B8F8-4F19-8726-CE861BB175ED}" type="pres">
      <dgm:prSet presAssocID="{A5F0143E-CD4F-406C-AF06-4D87076A9AF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nk"/>
        </a:ext>
      </dgm:extLst>
    </dgm:pt>
    <dgm:pt modelId="{25435350-4CD1-4969-81BF-60CDACBC7462}" type="pres">
      <dgm:prSet presAssocID="{A5F0143E-CD4F-406C-AF06-4D87076A9AF4}" presName="spaceRect" presStyleCnt="0"/>
      <dgm:spPr/>
    </dgm:pt>
    <dgm:pt modelId="{94864366-74F4-4250-8ECF-BA1C3C61BC42}" type="pres">
      <dgm:prSet presAssocID="{A5F0143E-CD4F-406C-AF06-4D87076A9AF4}" presName="textRect" presStyleLbl="revTx" presStyleIdx="1" presStyleCnt="2">
        <dgm:presLayoutVars>
          <dgm:chMax val="1"/>
          <dgm:chPref val="1"/>
        </dgm:presLayoutVars>
      </dgm:prSet>
      <dgm:spPr/>
    </dgm:pt>
  </dgm:ptLst>
  <dgm:cxnLst>
    <dgm:cxn modelId="{5BE90033-1C1D-49AE-85E0-1680165429F9}" type="presOf" srcId="{A5F0143E-CD4F-406C-AF06-4D87076A9AF4}" destId="{94864366-74F4-4250-8ECF-BA1C3C61BC42}" srcOrd="0" destOrd="0" presId="urn:microsoft.com/office/officeart/2018/5/layout/IconCircleLabelList"/>
    <dgm:cxn modelId="{58F8AE55-60AC-4510-9DD7-2215E9574C96}" type="presOf" srcId="{CA8F4860-764B-4578-9FDB-C4B1AB13B54E}" destId="{9E910EA6-BD90-499D-873F-89AA160F1150}" srcOrd="0" destOrd="0" presId="urn:microsoft.com/office/officeart/2018/5/layout/IconCircleLabelList"/>
    <dgm:cxn modelId="{6618F89D-29B4-41B3-9E15-032B3C7C5948}" type="presOf" srcId="{4704BE71-6376-415E-9E7F-42B7BB573B6B}" destId="{051E0837-2F25-41DB-839A-989432C21D0F}" srcOrd="0" destOrd="0" presId="urn:microsoft.com/office/officeart/2018/5/layout/IconCircleLabelList"/>
    <dgm:cxn modelId="{A6F5E4D8-0E5A-45E2-96A7-4A050CC9CA65}" srcId="{4704BE71-6376-415E-9E7F-42B7BB573B6B}" destId="{A5F0143E-CD4F-406C-AF06-4D87076A9AF4}" srcOrd="1" destOrd="0" parTransId="{B411F7BB-9C44-4B98-A9A0-A32225036EB5}" sibTransId="{056C5901-EF68-40E6-89BD-8C243E642CE0}"/>
    <dgm:cxn modelId="{C9DDE0E6-AE06-4AB0-880E-1D86EC3B81AA}" srcId="{4704BE71-6376-415E-9E7F-42B7BB573B6B}" destId="{CA8F4860-764B-4578-9FDB-C4B1AB13B54E}" srcOrd="0" destOrd="0" parTransId="{276BE952-8CCB-4B93-9E91-1A200AF75BD6}" sibTransId="{5EB2EF5A-3292-4CFA-A9A0-100DC651BDAD}"/>
    <dgm:cxn modelId="{4305B610-B0E0-4B15-B4F6-F304D1976C51}" type="presParOf" srcId="{051E0837-2F25-41DB-839A-989432C21D0F}" destId="{2341729B-6065-4A8D-9644-A3FF84A886A9}" srcOrd="0" destOrd="0" presId="urn:microsoft.com/office/officeart/2018/5/layout/IconCircleLabelList"/>
    <dgm:cxn modelId="{6634CF0E-9A15-47F6-A313-F99B3A0CC053}" type="presParOf" srcId="{2341729B-6065-4A8D-9644-A3FF84A886A9}" destId="{2514F650-826D-4A54-84DB-3B663B3F2596}" srcOrd="0" destOrd="0" presId="urn:microsoft.com/office/officeart/2018/5/layout/IconCircleLabelList"/>
    <dgm:cxn modelId="{5565FE6C-0248-45DB-B7BB-D05551B772D2}" type="presParOf" srcId="{2341729B-6065-4A8D-9644-A3FF84A886A9}" destId="{7BEC1425-BD03-4544-8374-065C4AACCD35}" srcOrd="1" destOrd="0" presId="urn:microsoft.com/office/officeart/2018/5/layout/IconCircleLabelList"/>
    <dgm:cxn modelId="{11996175-E5D1-43EA-A2D4-65AF7CFFC644}" type="presParOf" srcId="{2341729B-6065-4A8D-9644-A3FF84A886A9}" destId="{3C54062A-D05F-40BE-A78B-3A53ED63E6D3}" srcOrd="2" destOrd="0" presId="urn:microsoft.com/office/officeart/2018/5/layout/IconCircleLabelList"/>
    <dgm:cxn modelId="{E339B9CB-C987-42F7-8C80-BD43A5BB9FCD}" type="presParOf" srcId="{2341729B-6065-4A8D-9644-A3FF84A886A9}" destId="{9E910EA6-BD90-499D-873F-89AA160F1150}" srcOrd="3" destOrd="0" presId="urn:microsoft.com/office/officeart/2018/5/layout/IconCircleLabelList"/>
    <dgm:cxn modelId="{BF58AC14-2184-46A6-ACD6-0795681D7BD4}" type="presParOf" srcId="{051E0837-2F25-41DB-839A-989432C21D0F}" destId="{078C620E-109F-4DFC-BF0B-26AF21270DFE}" srcOrd="1" destOrd="0" presId="urn:microsoft.com/office/officeart/2018/5/layout/IconCircleLabelList"/>
    <dgm:cxn modelId="{C5B84D5E-9BD9-45E0-8B70-D90F1D41B0E3}" type="presParOf" srcId="{051E0837-2F25-41DB-839A-989432C21D0F}" destId="{32416514-7CAD-4EE8-B743-147FAC03E300}" srcOrd="2" destOrd="0" presId="urn:microsoft.com/office/officeart/2018/5/layout/IconCircleLabelList"/>
    <dgm:cxn modelId="{24174D16-69BA-465A-A884-969CB0558AD4}" type="presParOf" srcId="{32416514-7CAD-4EE8-B743-147FAC03E300}" destId="{36D019BC-4ABB-44E4-9503-45F4ADFCA395}" srcOrd="0" destOrd="0" presId="urn:microsoft.com/office/officeart/2018/5/layout/IconCircleLabelList"/>
    <dgm:cxn modelId="{BAB22B6E-4FDD-4EB1-A1C3-90B5CA3DE89B}" type="presParOf" srcId="{32416514-7CAD-4EE8-B743-147FAC03E300}" destId="{2AA94279-B8F8-4F19-8726-CE861BB175ED}" srcOrd="1" destOrd="0" presId="urn:microsoft.com/office/officeart/2018/5/layout/IconCircleLabelList"/>
    <dgm:cxn modelId="{C513D117-2669-4955-A171-5A278E0B7E8B}" type="presParOf" srcId="{32416514-7CAD-4EE8-B743-147FAC03E300}" destId="{25435350-4CD1-4969-81BF-60CDACBC7462}" srcOrd="2" destOrd="0" presId="urn:microsoft.com/office/officeart/2018/5/layout/IconCircleLabelList"/>
    <dgm:cxn modelId="{23BE6945-756A-49BD-873B-6DB07275AA0B}" type="presParOf" srcId="{32416514-7CAD-4EE8-B743-147FAC03E300}" destId="{94864366-74F4-4250-8ECF-BA1C3C61BC4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DE7C5-9948-4C0D-89AE-949513DE8DF1}">
      <dsp:nvSpPr>
        <dsp:cNvPr id="0" name=""/>
        <dsp:cNvSpPr/>
      </dsp:nvSpPr>
      <dsp:spPr>
        <a:xfrm>
          <a:off x="1268" y="6585"/>
          <a:ext cx="4453890" cy="28282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291BAAD-87D1-443F-A164-E8E57D5F14D0}">
      <dsp:nvSpPr>
        <dsp:cNvPr id="0" name=""/>
        <dsp:cNvSpPr/>
      </dsp:nvSpPr>
      <dsp:spPr>
        <a:xfrm>
          <a:off x="496145" y="476718"/>
          <a:ext cx="4453890" cy="28282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For any given event, there are a range of motives or determinants which can be primary or secondary</a:t>
          </a:r>
          <a:endParaRPr lang="en-US" sz="3200" kern="1200"/>
        </a:p>
      </dsp:txBody>
      <dsp:txXfrm>
        <a:off x="578981" y="559554"/>
        <a:ext cx="4288218" cy="2662548"/>
      </dsp:txXfrm>
    </dsp:sp>
    <dsp:sp modelId="{33CF1335-4801-4856-866F-62F5BECD8970}">
      <dsp:nvSpPr>
        <dsp:cNvPr id="0" name=""/>
        <dsp:cNvSpPr/>
      </dsp:nvSpPr>
      <dsp:spPr>
        <a:xfrm>
          <a:off x="5444913" y="6585"/>
          <a:ext cx="4453890" cy="28282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38E2E6C-CB1C-480E-9B2E-BCC414780403}">
      <dsp:nvSpPr>
        <dsp:cNvPr id="0" name=""/>
        <dsp:cNvSpPr/>
      </dsp:nvSpPr>
      <dsp:spPr>
        <a:xfrm>
          <a:off x="5939790" y="476718"/>
          <a:ext cx="4453890" cy="28282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Think about an event you have attended / participated in, why did you go?  List as many reasons as possible</a:t>
          </a:r>
          <a:endParaRPr lang="en-US" sz="3200" kern="1200"/>
        </a:p>
      </dsp:txBody>
      <dsp:txXfrm>
        <a:off x="6022626" y="559554"/>
        <a:ext cx="4288218" cy="26625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4D79E-3A44-4533-9374-49A005F68D9A}">
      <dsp:nvSpPr>
        <dsp:cNvPr id="0" name=""/>
        <dsp:cNvSpPr/>
      </dsp:nvSpPr>
      <dsp:spPr>
        <a:xfrm>
          <a:off x="0" y="0"/>
          <a:ext cx="394149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A9BF08F-7295-4EB6-BF3D-A2904DF5AF01}">
      <dsp:nvSpPr>
        <dsp:cNvPr id="0" name=""/>
        <dsp:cNvSpPr/>
      </dsp:nvSpPr>
      <dsp:spPr>
        <a:xfrm>
          <a:off x="0" y="0"/>
          <a:ext cx="3941499"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The range of motives impacts upon event attendance </a:t>
          </a:r>
          <a:endParaRPr lang="en-US" sz="2000" kern="1200"/>
        </a:p>
      </dsp:txBody>
      <dsp:txXfrm>
        <a:off x="0" y="0"/>
        <a:ext cx="3941499" cy="1038590"/>
      </dsp:txXfrm>
    </dsp:sp>
    <dsp:sp modelId="{57B97A7D-D481-44F8-B277-AE2D3A4B15EB}">
      <dsp:nvSpPr>
        <dsp:cNvPr id="0" name=""/>
        <dsp:cNvSpPr/>
      </dsp:nvSpPr>
      <dsp:spPr>
        <a:xfrm>
          <a:off x="0" y="1038590"/>
          <a:ext cx="3941499" cy="0"/>
        </a:xfrm>
        <a:prstGeom prst="line">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w="6350" cap="flat" cmpd="sng" algn="ctr">
          <a:solidFill>
            <a:schemeClr val="accent5">
              <a:hueOff val="-2252848"/>
              <a:satOff val="-5806"/>
              <a:lumOff val="-392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FE01A01-3176-41D8-BBA8-997CF48E0F8C}">
      <dsp:nvSpPr>
        <dsp:cNvPr id="0" name=""/>
        <dsp:cNvSpPr/>
      </dsp:nvSpPr>
      <dsp:spPr>
        <a:xfrm>
          <a:off x="0" y="1038590"/>
          <a:ext cx="3941499"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Facilitates decision making regarding effective event promotion and programming of activities</a:t>
          </a:r>
          <a:endParaRPr lang="en-US" sz="2000" kern="1200"/>
        </a:p>
      </dsp:txBody>
      <dsp:txXfrm>
        <a:off x="0" y="1038590"/>
        <a:ext cx="3941499" cy="1038590"/>
      </dsp:txXfrm>
    </dsp:sp>
    <dsp:sp modelId="{270ECB68-FF5C-456F-820F-C88041C3821B}">
      <dsp:nvSpPr>
        <dsp:cNvPr id="0" name=""/>
        <dsp:cNvSpPr/>
      </dsp:nvSpPr>
      <dsp:spPr>
        <a:xfrm>
          <a:off x="0" y="2077180"/>
          <a:ext cx="3941499" cy="0"/>
        </a:xfrm>
        <a:prstGeom prst="line">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w="6350" cap="flat" cmpd="sng" algn="ctr">
          <a:solidFill>
            <a:schemeClr val="accent5">
              <a:hueOff val="-4505695"/>
              <a:satOff val="-11613"/>
              <a:lumOff val="-784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14AD996-EADD-4DF0-80BF-668155AF3567}">
      <dsp:nvSpPr>
        <dsp:cNvPr id="0" name=""/>
        <dsp:cNvSpPr/>
      </dsp:nvSpPr>
      <dsp:spPr>
        <a:xfrm>
          <a:off x="0" y="2077180"/>
          <a:ext cx="3941499"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Meet expectations resulting in customer satisfaction </a:t>
          </a:r>
          <a:endParaRPr lang="en-US" sz="2000" kern="1200"/>
        </a:p>
      </dsp:txBody>
      <dsp:txXfrm>
        <a:off x="0" y="2077180"/>
        <a:ext cx="3941499" cy="1038590"/>
      </dsp:txXfrm>
    </dsp:sp>
    <dsp:sp modelId="{6535F07C-F520-436D-8520-D5A39E7DEB61}">
      <dsp:nvSpPr>
        <dsp:cNvPr id="0" name=""/>
        <dsp:cNvSpPr/>
      </dsp:nvSpPr>
      <dsp:spPr>
        <a:xfrm>
          <a:off x="0" y="3115770"/>
          <a:ext cx="3941499"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D99A44C-232E-47BC-A1DD-C5F040D3F2CB}">
      <dsp:nvSpPr>
        <dsp:cNvPr id="0" name=""/>
        <dsp:cNvSpPr/>
      </dsp:nvSpPr>
      <dsp:spPr>
        <a:xfrm>
          <a:off x="0" y="3115770"/>
          <a:ext cx="3941499"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Relevance to marketing other activities and products</a:t>
          </a:r>
          <a:endParaRPr lang="en-US" sz="2000" kern="1200"/>
        </a:p>
      </dsp:txBody>
      <dsp:txXfrm>
        <a:off x="0" y="3115770"/>
        <a:ext cx="3941499" cy="10385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4F650-826D-4A54-84DB-3B663B3F2596}">
      <dsp:nvSpPr>
        <dsp:cNvPr id="0" name=""/>
        <dsp:cNvSpPr/>
      </dsp:nvSpPr>
      <dsp:spPr>
        <a:xfrm>
          <a:off x="2335896" y="13262"/>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EC1425-BD03-4544-8374-065C4AACCD35}">
      <dsp:nvSpPr>
        <dsp:cNvPr id="0" name=""/>
        <dsp:cNvSpPr/>
      </dsp:nvSpPr>
      <dsp:spPr>
        <a:xfrm>
          <a:off x="2752709" y="43007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910EA6-BD90-499D-873F-89AA160F1150}">
      <dsp:nvSpPr>
        <dsp:cNvPr id="0" name=""/>
        <dsp:cNvSpPr/>
      </dsp:nvSpPr>
      <dsp:spPr>
        <a:xfrm>
          <a:off x="1710678" y="257826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Lets discuss your findings </a:t>
          </a:r>
          <a:endParaRPr lang="en-US" sz="2500" kern="1200"/>
        </a:p>
      </dsp:txBody>
      <dsp:txXfrm>
        <a:off x="1710678" y="2578262"/>
        <a:ext cx="3206250" cy="720000"/>
      </dsp:txXfrm>
    </dsp:sp>
    <dsp:sp modelId="{36D019BC-4ABB-44E4-9503-45F4ADFCA395}">
      <dsp:nvSpPr>
        <dsp:cNvPr id="0" name=""/>
        <dsp:cNvSpPr/>
      </dsp:nvSpPr>
      <dsp:spPr>
        <a:xfrm>
          <a:off x="6103240" y="13262"/>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A94279-B8F8-4F19-8726-CE861BB175ED}">
      <dsp:nvSpPr>
        <dsp:cNvPr id="0" name=""/>
        <dsp:cNvSpPr/>
      </dsp:nvSpPr>
      <dsp:spPr>
        <a:xfrm>
          <a:off x="6520053" y="43007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864366-74F4-4250-8ECF-BA1C3C61BC42}">
      <dsp:nvSpPr>
        <dsp:cNvPr id="0" name=""/>
        <dsp:cNvSpPr/>
      </dsp:nvSpPr>
      <dsp:spPr>
        <a:xfrm>
          <a:off x="5478021" y="257826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How does experience link to marketing?</a:t>
          </a:r>
          <a:endParaRPr lang="en-US" sz="2500" kern="1200"/>
        </a:p>
      </dsp:txBody>
      <dsp:txXfrm>
        <a:off x="5478021" y="2578262"/>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11A912-9A04-4A06-835C-2725E364CE7C}"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C6CA26-D6EE-45FA-B173-13B4089374E2}" type="slidenum">
              <a:rPr lang="en-GB" smtClean="0"/>
              <a:t>‹#›</a:t>
            </a:fld>
            <a:endParaRPr lang="en-GB"/>
          </a:p>
        </p:txBody>
      </p:sp>
    </p:spTree>
    <p:extLst>
      <p:ext uri="{BB962C8B-B14F-4D97-AF65-F5344CB8AC3E}">
        <p14:creationId xmlns:p14="http://schemas.microsoft.com/office/powerpoint/2010/main" val="2732677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8B4967A8-80E8-E885-C66B-139FBAF39ACB}"/>
              </a:ext>
            </a:extLst>
          </p:cNvPr>
          <p:cNvSpPr>
            <a:spLocks noGrp="1" noRot="1" noChangeAspect="1" noTextEdit="1"/>
          </p:cNvSpPr>
          <p:nvPr>
            <p:ph type="sldImg"/>
          </p:nvPr>
        </p:nvSpPr>
        <p:spPr>
          <a:ln/>
        </p:spPr>
      </p:sp>
      <p:sp>
        <p:nvSpPr>
          <p:cNvPr id="22531" name="Notes Placeholder 2">
            <a:extLst>
              <a:ext uri="{FF2B5EF4-FFF2-40B4-BE49-F238E27FC236}">
                <a16:creationId xmlns:a16="http://schemas.microsoft.com/office/drawing/2014/main" id="{914C2C0F-AA08-1BED-B74B-5E392A2D20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FA05D12C-2651-C6E0-E60C-5A6AC686FCF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2D9C5E9-DF21-4E9E-8122-52CC7948F069}" type="slidenum">
              <a:rPr lang="en-GB" altLang="en-US"/>
              <a:pPr>
                <a:spcBef>
                  <a:spcPct val="0"/>
                </a:spcBef>
              </a:pPr>
              <a:t>10</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E6F05A58-4EE1-4D6F-A9A3-2889BCD2A26A}"/>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202844DA-77AA-41FF-B19E-0EA3B2433AE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D07367F1-1BF5-43F0-B33E-EAE667DD865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30C5A90-DB71-4E1A-A414-1BA9D13EBE90}" type="slidenum">
              <a:rPr lang="en-GB" altLang="en-US"/>
              <a:pPr>
                <a:spcBef>
                  <a:spcPct val="0"/>
                </a:spcBef>
              </a:pPr>
              <a:t>11</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FBF5DB4-63DB-4592-B23D-950534C36B35}"/>
              </a:ext>
            </a:extLst>
          </p:cNvPr>
          <p:cNvSpPr>
            <a:spLocks noGrp="1" noRot="1" noChangeAspect="1" noTextEdit="1"/>
          </p:cNvSpPr>
          <p:nvPr>
            <p:ph type="sldImg"/>
          </p:nvPr>
        </p:nvSpPr>
        <p:spPr>
          <a:ln/>
        </p:spPr>
      </p:sp>
      <p:sp>
        <p:nvSpPr>
          <p:cNvPr id="20483" name="Notes Placeholder 2">
            <a:extLst>
              <a:ext uri="{FF2B5EF4-FFF2-40B4-BE49-F238E27FC236}">
                <a16:creationId xmlns:a16="http://schemas.microsoft.com/office/drawing/2014/main" id="{1EF27C19-3317-4EFD-992A-174A2B08B1A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E22FECC8-D190-4107-8E67-73461A2855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77ECF13-5CC3-48C0-811A-D6840CB3DFDC}" type="slidenum">
              <a:rPr lang="en-GB" altLang="en-US"/>
              <a:pPr>
                <a:spcBef>
                  <a:spcPct val="0"/>
                </a:spcBef>
              </a:pPr>
              <a:t>12</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628A1FE4-2011-4714-9308-5D140200743C}"/>
              </a:ext>
            </a:extLst>
          </p:cNvPr>
          <p:cNvSpPr>
            <a:spLocks noGrp="1" noRot="1" noChangeAspect="1" noTextEdit="1"/>
          </p:cNvSpPr>
          <p:nvPr>
            <p:ph type="sldImg"/>
          </p:nvPr>
        </p:nvSpPr>
        <p:spPr>
          <a:ln/>
        </p:spPr>
      </p:sp>
      <p:sp>
        <p:nvSpPr>
          <p:cNvPr id="15363" name="Notes Placeholder 2">
            <a:extLst>
              <a:ext uri="{FF2B5EF4-FFF2-40B4-BE49-F238E27FC236}">
                <a16:creationId xmlns:a16="http://schemas.microsoft.com/office/drawing/2014/main" id="{9F2C60F6-E64A-410F-B099-4F136773DA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5364" name="Slide Number Placeholder 3">
            <a:extLst>
              <a:ext uri="{FF2B5EF4-FFF2-40B4-BE49-F238E27FC236}">
                <a16:creationId xmlns:a16="http://schemas.microsoft.com/office/drawing/2014/main" id="{B262478C-9554-4221-9EAE-342E03A1E4D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928F4D-15E5-4343-8479-B4BCA42B8087}" type="slidenum">
              <a:rPr lang="en-GB" altLang="en-US"/>
              <a:pPr>
                <a:spcBef>
                  <a:spcPct val="0"/>
                </a:spcBef>
              </a:pPr>
              <a:t>13</a:t>
            </a:fld>
            <a:endParaRPr lang="en-GB" altLang="en-US"/>
          </a:p>
        </p:txBody>
      </p:sp>
    </p:spTree>
    <p:extLst>
      <p:ext uri="{BB962C8B-B14F-4D97-AF65-F5344CB8AC3E}">
        <p14:creationId xmlns:p14="http://schemas.microsoft.com/office/powerpoint/2010/main" val="34339204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83FE8C85-3136-4367-8DC5-651CF864EC91}"/>
              </a:ext>
            </a:extLst>
          </p:cNvPr>
          <p:cNvSpPr>
            <a:spLocks noGrp="1" noRot="1" noChangeAspect="1" noTextEdit="1"/>
          </p:cNvSpPr>
          <p:nvPr>
            <p:ph type="sldImg"/>
          </p:nvPr>
        </p:nvSpPr>
        <p:spPr>
          <a:ln/>
        </p:spPr>
      </p:sp>
      <p:sp>
        <p:nvSpPr>
          <p:cNvPr id="17411" name="Notes Placeholder 2">
            <a:extLst>
              <a:ext uri="{FF2B5EF4-FFF2-40B4-BE49-F238E27FC236}">
                <a16:creationId xmlns:a16="http://schemas.microsoft.com/office/drawing/2014/main" id="{D71D130D-5DB5-468C-A46A-FD165BD38B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019AACC3-A07D-4A03-BC31-33204D68928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8C9B6CE-E94A-421F-A0D6-CDA959EB1B81}" type="slidenum">
              <a:rPr lang="en-GB" altLang="en-US"/>
              <a:pPr>
                <a:spcBef>
                  <a:spcPct val="0"/>
                </a:spcBef>
              </a:pPr>
              <a:t>14</a:t>
            </a:fld>
            <a:endParaRPr lang="en-GB" altLang="en-US"/>
          </a:p>
        </p:txBody>
      </p:sp>
    </p:spTree>
    <p:extLst>
      <p:ext uri="{BB962C8B-B14F-4D97-AF65-F5344CB8AC3E}">
        <p14:creationId xmlns:p14="http://schemas.microsoft.com/office/powerpoint/2010/main" val="959826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4B50250-D545-4C87-9B79-8250989EFE65}" type="slidenum">
              <a:rPr lang="en-GB" smtClean="0"/>
              <a:t>33</a:t>
            </a:fld>
            <a:endParaRPr lang="en-GB"/>
          </a:p>
        </p:txBody>
      </p:sp>
    </p:spTree>
    <p:extLst>
      <p:ext uri="{BB962C8B-B14F-4D97-AF65-F5344CB8AC3E}">
        <p14:creationId xmlns:p14="http://schemas.microsoft.com/office/powerpoint/2010/main" val="37429940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4B50250-D545-4C87-9B79-8250989EFE65}" type="slidenum">
              <a:rPr lang="en-GB" smtClean="0"/>
              <a:t>36</a:t>
            </a:fld>
            <a:endParaRPr lang="en-GB"/>
          </a:p>
        </p:txBody>
      </p:sp>
    </p:spTree>
    <p:extLst>
      <p:ext uri="{BB962C8B-B14F-4D97-AF65-F5344CB8AC3E}">
        <p14:creationId xmlns:p14="http://schemas.microsoft.com/office/powerpoint/2010/main" val="12491549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DD0A2B37-9492-D247-2E68-2737FC51EBC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1067904C-1B0E-DA30-E431-36649C5CD23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4756" name="Slide Number Placeholder 3">
            <a:extLst>
              <a:ext uri="{FF2B5EF4-FFF2-40B4-BE49-F238E27FC236}">
                <a16:creationId xmlns:a16="http://schemas.microsoft.com/office/drawing/2014/main" id="{C07F6170-2D73-4A7F-BFDB-8CA96B53E2D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6502F39C-B322-4837-B7AE-93F74BE59F54}" type="slidenum">
              <a:rPr lang="en-GB" altLang="en-US" smtClean="0"/>
              <a:pPr fontAlgn="base">
                <a:spcBef>
                  <a:spcPct val="0"/>
                </a:spcBef>
                <a:spcAft>
                  <a:spcPct val="0"/>
                </a:spcAft>
              </a:pPr>
              <a:t>38</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520106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839886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79450AD9-C93A-4E8F-95A7-85A2241B4BF3}"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96488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9450AD9-C93A-4E8F-95A7-85A2241B4BF3}"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2524297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9450AD9-C93A-4E8F-95A7-85A2241B4BF3}" type="datetimeFigureOut">
              <a:rPr lang="en-GB" smtClean="0"/>
              <a:t>16/02/2026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942519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9450AD9-C93A-4E8F-95A7-85A2241B4BF3}" type="datetimeFigureOut">
              <a:rPr lang="en-GB" smtClean="0"/>
              <a:t>16/02/2026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2219321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450AD9-C93A-4E8F-95A7-85A2241B4BF3}" type="datetimeFigureOut">
              <a:rPr lang="en-GB" smtClean="0"/>
              <a:t>16/02/2026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381211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450AD9-C93A-4E8F-95A7-85A2241B4BF3}"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355557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450AD9-C93A-4E8F-95A7-85A2241B4BF3}"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1727644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9450AD9-C93A-4E8F-95A7-85A2241B4BF3}"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1017844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9450AD9-C93A-4E8F-95A7-85A2241B4BF3}"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27259395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79450AD9-C93A-4E8F-95A7-85A2241B4BF3}" type="datetimeFigureOut">
              <a:rPr lang="en-GB" smtClean="0"/>
              <a:t>16/02/2026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29140985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79450AD9-C93A-4E8F-95A7-85A2241B4BF3}" type="datetimeFigureOut">
              <a:rPr lang="en-GB" smtClean="0"/>
              <a:t>16/02/2026</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19951960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FBDC27-E420-4878-9EE6-7B9656D6442A}" type="datetimeFigureOut">
              <a:rPr lang="en-US" dirty="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7425346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872036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969033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795995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025776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5669355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9533001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FBDC27-E420-4878-9EE6-7B9656D6442A}" type="datetimeFigureOut">
              <a:rPr lang="en-US" dirty="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0524356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450AD9-C93A-4E8F-95A7-85A2241B4BF3}" type="datetimeFigureOut">
              <a:rPr lang="en-GB" smtClean="0"/>
              <a:t>16/02/2026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33716723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4885716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07729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10" Type="http://schemas.openxmlformats.org/officeDocument/2006/relationships/image" Target="../media/image3.png"/><Relationship Id="rId4" Type="http://schemas.openxmlformats.org/officeDocument/2006/relationships/slideLayout" Target="../slideLayouts/slideLayout18.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450AD9-C93A-4E8F-95A7-85A2241B4BF3}" type="datetimeFigureOut">
              <a:rPr lang="en-GB" smtClean="0"/>
              <a:t>16/02/2026</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D071EC-F2D6-44CF-BD38-53798C528E0A}" type="slidenum">
              <a:rPr lang="en-GB" smtClean="0"/>
              <a:t>‹#›</a:t>
            </a:fld>
            <a:endParaRPr lang="en-GB"/>
          </a:p>
        </p:txBody>
      </p:sp>
      <p:pic>
        <p:nvPicPr>
          <p:cNvPr id="7" name="Picture 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65519060"/>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2/16/2026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1322239279"/>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3" r:id="rId7"/>
    <p:sldLayoutId id="214748371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996840907"/>
      </p:ext>
    </p:extLst>
  </p:cSld>
  <p:clrMap bg1="lt1" tx1="dk1" bg2="lt2" tx2="dk2" accent1="accent1" accent2="accent2" accent3="accent3" accent4="accent4" accent5="accent5" accent6="accent6" hlink="hlink" folHlink="folHlink"/>
  <p:sldLayoutIdLst>
    <p:sldLayoutId id="2147483711" r:id="rId1"/>
    <p:sldLayoutId id="214748371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8.jpe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www.bundabergnow.com/2020/03/16/events-cancelled-due-to-coronavirus-prevention/" TargetMode="External"/><Relationship Id="rId9" Type="http://schemas.microsoft.com/office/2007/relationships/diagramDrawing" Target="../diagrams/drawing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https://www.youtube.com/embed/1lfDqo5k1Yk?feature=oembed" TargetMode="External"/><Relationship Id="rId1" Type="http://schemas.openxmlformats.org/officeDocument/2006/relationships/video" Target="https://www.youtube.com/embed/rnHoGStbyUY?feature=oembed" TargetMode="Externa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notesSlide" Target="../notesSlides/notesSlide4.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hyperlink" Target="http://owl.excelsior.edu/research/research-process/" TargetMode="External"/><Relationship Id="rId2" Type="http://schemas.openxmlformats.org/officeDocument/2006/relationships/image" Target="../media/image16.jpe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hyperlink" Target="https://www.eventimpacts.com/impact-types/attendance/content/measuring-profile/intermediate-measures" TargetMode="External"/><Relationship Id="rId2" Type="http://schemas.openxmlformats.org/officeDocument/2006/relationships/image" Target="../media/image17.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eventimpacts.com/impact-types/environmental" TargetMode="Externa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hyperlink" Target="https://go.eventmobi.com/en-thankyou-productwebinar?submissionGuid=bba97e40-96bf-44a1-b48e-3e76ec4f5dfb" TargetMode="Externa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22.xml"/><Relationship Id="rId4" Type="http://schemas.openxmlformats.org/officeDocument/2006/relationships/hyperlink" Target="https://embok.org/juliasilvers/embok.html"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3" Type="http://schemas.openxmlformats.org/officeDocument/2006/relationships/hyperlink" Target="https://www.brandwatch.com/p/social-media-tools" TargetMode="External"/><Relationship Id="rId2" Type="http://schemas.openxmlformats.org/officeDocument/2006/relationships/hyperlink" Target="https://www.eventbrite.co.uk/blog/increase-sales-selling-tickets-directly-facebook/" TargetMode="External"/><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3" Type="http://schemas.openxmlformats.org/officeDocument/2006/relationships/hyperlink" Target="https://www.eventbrite.co.uk/blog/create-exciting-virtual-events-engage-audience/" TargetMode="External"/><Relationship Id="rId2" Type="http://schemas.openxmlformats.org/officeDocument/2006/relationships/hyperlink" Target="https://www.eventbrite.co.uk/blog/best-giveaway-ideas-events-jr/" TargetMode="External"/><Relationship Id="rId1" Type="http://schemas.openxmlformats.org/officeDocument/2006/relationships/slideLayout" Target="../slideLayouts/slideLayout16.xml"/><Relationship Id="rId4" Type="http://schemas.openxmlformats.org/officeDocument/2006/relationships/hyperlink" Target="https://www.eventbrite.co.uk/blog/academy/the-top-10-benefits-of-using-rfid-for-events/"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eventbrite.com/blog/asset/ultimate-ticket-pricing-guide-eventbrite/#em-nav-takeaway-4" TargetMode="External"/><Relationship Id="rId2" Type="http://schemas.openxmlformats.org/officeDocument/2006/relationships/hyperlink" Target="https://www.eventbrite.co.uk/blog/asset/ultimate-ticket-pricing-guide-eventbrite/#em-nav-takeaway-4" TargetMode="External"/><Relationship Id="rId1" Type="http://schemas.openxmlformats.org/officeDocument/2006/relationships/slideLayout" Target="../slideLayouts/slideLayout16.xml"/><Relationship Id="rId4" Type="http://schemas.openxmlformats.org/officeDocument/2006/relationships/hyperlink" Target="https://www.eventbrite.co.uk/blog/sponsorship-benefits-ds00/"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Video 4">
            <a:extLst>
              <a:ext uri="{FF2B5EF4-FFF2-40B4-BE49-F238E27FC236}">
                <a16:creationId xmlns:a16="http://schemas.microsoft.com/office/drawing/2014/main" id="{55711878-3268-2609-EF9F-3A7CFE87E28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2" name="Title 1">
            <a:extLst>
              <a:ext uri="{FF2B5EF4-FFF2-40B4-BE49-F238E27FC236}">
                <a16:creationId xmlns:a16="http://schemas.microsoft.com/office/drawing/2014/main" id="{6880CD0B-7BDE-6D0E-A701-CF6A4828CD3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t>Live events </a:t>
            </a:r>
          </a:p>
        </p:txBody>
      </p:sp>
      <p:sp>
        <p:nvSpPr>
          <p:cNvPr id="3" name="Subtitle 2">
            <a:extLst>
              <a:ext uri="{FF2B5EF4-FFF2-40B4-BE49-F238E27FC236}">
                <a16:creationId xmlns:a16="http://schemas.microsoft.com/office/drawing/2014/main" id="{EE15998C-BCFF-37AE-0975-4ECF1F19FD0A}"/>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t>Week 4</a:t>
            </a:r>
          </a:p>
        </p:txBody>
      </p:sp>
    </p:spTree>
    <p:extLst>
      <p:ext uri="{BB962C8B-B14F-4D97-AF65-F5344CB8AC3E}">
        <p14:creationId xmlns:p14="http://schemas.microsoft.com/office/powerpoint/2010/main" val="3712642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26945-1ADC-E6BA-4D54-5948C2B57420}"/>
              </a:ext>
            </a:extLst>
          </p:cNvPr>
          <p:cNvSpPr>
            <a:spLocks noGrp="1"/>
          </p:cNvSpPr>
          <p:nvPr>
            <p:ph type="title"/>
          </p:nvPr>
        </p:nvSpPr>
        <p:spPr/>
        <p:txBody>
          <a:bodyPr/>
          <a:lstStyle/>
          <a:p>
            <a:r>
              <a:rPr lang="en-GB"/>
              <a:t>Event planning </a:t>
            </a:r>
          </a:p>
        </p:txBody>
      </p:sp>
      <p:pic>
        <p:nvPicPr>
          <p:cNvPr id="1026" name="Picture 2" descr="opening hours – Party Mania Cyprus">
            <a:extLst>
              <a:ext uri="{FF2B5EF4-FFF2-40B4-BE49-F238E27FC236}">
                <a16:creationId xmlns:a16="http://schemas.microsoft.com/office/drawing/2014/main" id="{EA14AD9A-36F4-C0F0-5CBA-2CC9C857A1C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31606" y="423811"/>
            <a:ext cx="6800034" cy="4947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3874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048BD-3FA8-B56D-3163-9A0843E4660F}"/>
              </a:ext>
            </a:extLst>
          </p:cNvPr>
          <p:cNvSpPr>
            <a:spLocks noGrp="1"/>
          </p:cNvSpPr>
          <p:nvPr>
            <p:ph type="title"/>
          </p:nvPr>
        </p:nvSpPr>
        <p:spPr/>
        <p:txBody>
          <a:bodyPr/>
          <a:lstStyle/>
          <a:p>
            <a:r>
              <a:rPr lang="en-GB"/>
              <a:t>Event brief</a:t>
            </a:r>
            <a:br>
              <a:rPr lang="en-GB"/>
            </a:br>
            <a:endParaRPr lang="en-GB"/>
          </a:p>
        </p:txBody>
      </p:sp>
      <p:sp>
        <p:nvSpPr>
          <p:cNvPr id="3" name="Content Placeholder 2">
            <a:extLst>
              <a:ext uri="{FF2B5EF4-FFF2-40B4-BE49-F238E27FC236}">
                <a16:creationId xmlns:a16="http://schemas.microsoft.com/office/drawing/2014/main" id="{C9BCD259-1CE3-5936-89CB-9FEF96EE8B8B}"/>
              </a:ext>
            </a:extLst>
          </p:cNvPr>
          <p:cNvSpPr>
            <a:spLocks noGrp="1"/>
          </p:cNvSpPr>
          <p:nvPr>
            <p:ph idx="1"/>
          </p:nvPr>
        </p:nvSpPr>
        <p:spPr>
          <a:xfrm>
            <a:off x="838200" y="1201784"/>
            <a:ext cx="10515600" cy="4264740"/>
          </a:xfrm>
        </p:spPr>
        <p:txBody>
          <a:bodyPr>
            <a:normAutofit fontScale="85000" lnSpcReduction="20000"/>
          </a:bodyPr>
          <a:lstStyle/>
          <a:p>
            <a:pPr>
              <a:lnSpc>
                <a:spcPct val="120000"/>
              </a:lnSpc>
            </a:pPr>
            <a:r>
              <a:rPr lang="en-GB" b="1"/>
              <a:t>1. Introduction to the Event</a:t>
            </a:r>
          </a:p>
          <a:p>
            <a:pPr>
              <a:lnSpc>
                <a:spcPct val="120000"/>
              </a:lnSpc>
              <a:buFont typeface="Arial" panose="020B0604020202020204" pitchFamily="34" charset="0"/>
              <a:buChar char="•"/>
            </a:pPr>
            <a:r>
              <a:rPr lang="en-GB" b="1"/>
              <a:t>Objective</a:t>
            </a:r>
            <a:r>
              <a:rPr lang="en-GB"/>
              <a:t>: To provide an overview of the event, its purpose, and key goals.</a:t>
            </a:r>
          </a:p>
          <a:p>
            <a:pPr>
              <a:lnSpc>
                <a:spcPct val="120000"/>
              </a:lnSpc>
              <a:buFont typeface="Arial" panose="020B0604020202020204" pitchFamily="34" charset="0"/>
              <a:buChar char="•"/>
            </a:pPr>
            <a:r>
              <a:rPr lang="en-GB" b="1"/>
              <a:t>Key Components</a:t>
            </a:r>
            <a:r>
              <a:rPr lang="en-GB"/>
              <a:t>:</a:t>
            </a:r>
          </a:p>
          <a:p>
            <a:pPr marL="742950" lvl="1" indent="-285750">
              <a:lnSpc>
                <a:spcPct val="120000"/>
              </a:lnSpc>
              <a:buFont typeface="Arial" panose="020B0604020202020204" pitchFamily="34" charset="0"/>
              <a:buChar char="•"/>
            </a:pPr>
            <a:r>
              <a:rPr lang="en-GB"/>
              <a:t>Event name and type (e.g., festival, conference, sporting event)</a:t>
            </a:r>
          </a:p>
          <a:p>
            <a:pPr marL="742950" lvl="1" indent="-285750">
              <a:lnSpc>
                <a:spcPct val="120000"/>
              </a:lnSpc>
              <a:buFont typeface="Arial" panose="020B0604020202020204" pitchFamily="34" charset="0"/>
              <a:buChar char="•"/>
            </a:pPr>
            <a:r>
              <a:rPr lang="en-GB"/>
              <a:t>Date, location, and expected attendance</a:t>
            </a:r>
          </a:p>
          <a:p>
            <a:pPr marL="742950" lvl="1" indent="-285750">
              <a:lnSpc>
                <a:spcPct val="120000"/>
              </a:lnSpc>
              <a:buFont typeface="Arial" panose="020B0604020202020204" pitchFamily="34" charset="0"/>
              <a:buChar char="•"/>
            </a:pPr>
            <a:r>
              <a:rPr lang="en-GB"/>
              <a:t>Objectives of the event (e.g., entertainment, cultural significance, community engagement, revenue generation)</a:t>
            </a:r>
          </a:p>
          <a:p>
            <a:pPr marL="742950" lvl="1" indent="-285750">
              <a:lnSpc>
                <a:spcPct val="120000"/>
              </a:lnSpc>
              <a:buFont typeface="Arial" panose="020B0604020202020204" pitchFamily="34" charset="0"/>
              <a:buChar char="•"/>
            </a:pPr>
            <a:endParaRPr lang="en-GB" b="1"/>
          </a:p>
          <a:p>
            <a:pPr marL="742950" lvl="1" indent="-285750">
              <a:lnSpc>
                <a:spcPct val="120000"/>
              </a:lnSpc>
              <a:buFont typeface="Arial" panose="020B0604020202020204" pitchFamily="34" charset="0"/>
              <a:buChar char="•"/>
            </a:pPr>
            <a:r>
              <a:rPr lang="en-GB"/>
              <a:t>Events that align with clear goals tend to see higher satisfaction and success rates. According to Getz (2012), event objectives must be clearly defined to evaluate success and ROI effectively.</a:t>
            </a:r>
          </a:p>
          <a:p>
            <a:endParaRPr lang="en-GB"/>
          </a:p>
        </p:txBody>
      </p:sp>
    </p:spTree>
    <p:extLst>
      <p:ext uri="{BB962C8B-B14F-4D97-AF65-F5344CB8AC3E}">
        <p14:creationId xmlns:p14="http://schemas.microsoft.com/office/powerpoint/2010/main" val="498810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0630A-CC32-272D-FAC2-00BE0552F66F}"/>
              </a:ext>
            </a:extLst>
          </p:cNvPr>
          <p:cNvSpPr>
            <a:spLocks noGrp="1"/>
          </p:cNvSpPr>
          <p:nvPr>
            <p:ph type="title"/>
          </p:nvPr>
        </p:nvSpPr>
        <p:spPr/>
        <p:txBody>
          <a:bodyPr/>
          <a:lstStyle/>
          <a:p>
            <a:r>
              <a:rPr lang="en-GB" b="1"/>
              <a:t>Target Audience</a:t>
            </a:r>
            <a:br>
              <a:rPr lang="en-GB" b="1"/>
            </a:br>
            <a:endParaRPr lang="en-GB"/>
          </a:p>
        </p:txBody>
      </p:sp>
      <p:sp>
        <p:nvSpPr>
          <p:cNvPr id="3" name="Content Placeholder 2">
            <a:extLst>
              <a:ext uri="{FF2B5EF4-FFF2-40B4-BE49-F238E27FC236}">
                <a16:creationId xmlns:a16="http://schemas.microsoft.com/office/drawing/2014/main" id="{BBBC28C8-43A2-6B4E-9814-AE45CACB7E12}"/>
              </a:ext>
            </a:extLst>
          </p:cNvPr>
          <p:cNvSpPr>
            <a:spLocks noGrp="1"/>
          </p:cNvSpPr>
          <p:nvPr>
            <p:ph idx="1"/>
          </p:nvPr>
        </p:nvSpPr>
        <p:spPr/>
        <p:txBody>
          <a:bodyPr>
            <a:normAutofit fontScale="92500" lnSpcReduction="10000"/>
          </a:bodyPr>
          <a:lstStyle/>
          <a:p>
            <a:pPr>
              <a:lnSpc>
                <a:spcPct val="100000"/>
              </a:lnSpc>
              <a:buFont typeface="Arial" panose="020B0604020202020204" pitchFamily="34" charset="0"/>
              <a:buChar char="•"/>
            </a:pPr>
            <a:r>
              <a:rPr lang="en-GB" b="1"/>
              <a:t>Objective</a:t>
            </a:r>
            <a:r>
              <a:rPr lang="en-GB"/>
              <a:t>: Identify and describe the audience the event aims to attract.</a:t>
            </a:r>
          </a:p>
          <a:p>
            <a:pPr>
              <a:lnSpc>
                <a:spcPct val="100000"/>
              </a:lnSpc>
              <a:buFont typeface="Arial" panose="020B0604020202020204" pitchFamily="34" charset="0"/>
              <a:buChar char="•"/>
            </a:pPr>
            <a:r>
              <a:rPr lang="en-GB" b="1"/>
              <a:t>Key Components</a:t>
            </a:r>
            <a:r>
              <a:rPr lang="en-GB"/>
              <a:t>:</a:t>
            </a:r>
          </a:p>
          <a:p>
            <a:pPr marL="742950" lvl="1" indent="-285750">
              <a:lnSpc>
                <a:spcPct val="100000"/>
              </a:lnSpc>
              <a:buFont typeface="Arial" panose="020B0604020202020204" pitchFamily="34" charset="0"/>
              <a:buChar char="•"/>
            </a:pPr>
            <a:r>
              <a:rPr lang="en-GB"/>
              <a:t>Audience demographics (age, gender, income, etc.)</a:t>
            </a:r>
          </a:p>
          <a:p>
            <a:pPr marL="742950" lvl="1" indent="-285750">
              <a:lnSpc>
                <a:spcPct val="100000"/>
              </a:lnSpc>
              <a:buFont typeface="Arial" panose="020B0604020202020204" pitchFamily="34" charset="0"/>
              <a:buChar char="•"/>
            </a:pPr>
            <a:r>
              <a:rPr lang="en-GB"/>
              <a:t>Psychographics (interests, lifestyle, values)</a:t>
            </a:r>
          </a:p>
          <a:p>
            <a:pPr marL="742950" lvl="1" indent="-285750">
              <a:lnSpc>
                <a:spcPct val="100000"/>
              </a:lnSpc>
              <a:buFont typeface="Arial" panose="020B0604020202020204" pitchFamily="34" charset="0"/>
              <a:buChar char="•"/>
            </a:pPr>
            <a:r>
              <a:rPr lang="en-GB"/>
              <a:t>Market segmentation strategies (e.g., generational marketing, niche markets)</a:t>
            </a:r>
          </a:p>
          <a:p>
            <a:pPr marL="742950" lvl="1" indent="-285750">
              <a:lnSpc>
                <a:spcPct val="100000"/>
              </a:lnSpc>
              <a:buFont typeface="Arial" panose="020B0604020202020204" pitchFamily="34" charset="0"/>
              <a:buChar char="•"/>
            </a:pPr>
            <a:endParaRPr lang="en-GB" b="1"/>
          </a:p>
          <a:p>
            <a:pPr marL="742950" lvl="1" indent="-285750">
              <a:lnSpc>
                <a:spcPct val="100000"/>
              </a:lnSpc>
              <a:buFont typeface="Arial" panose="020B0604020202020204" pitchFamily="34" charset="0"/>
              <a:buChar char="•"/>
            </a:pPr>
            <a:r>
              <a:rPr lang="en-GB"/>
              <a:t>Targeted marketing efforts result in better engagement and attendance. Morrison (2013) emphasizes that audience segmentation helps in tailoring marketing campaigns to meet specific consumer needs and increase engagement.</a:t>
            </a:r>
          </a:p>
          <a:p>
            <a:endParaRPr lang="en-GB"/>
          </a:p>
        </p:txBody>
      </p:sp>
    </p:spTree>
    <p:extLst>
      <p:ext uri="{BB962C8B-B14F-4D97-AF65-F5344CB8AC3E}">
        <p14:creationId xmlns:p14="http://schemas.microsoft.com/office/powerpoint/2010/main" val="3953940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2409B-594F-1CEC-E878-2462D8985021}"/>
              </a:ext>
            </a:extLst>
          </p:cNvPr>
          <p:cNvSpPr>
            <a:spLocks noGrp="1"/>
          </p:cNvSpPr>
          <p:nvPr>
            <p:ph type="title"/>
          </p:nvPr>
        </p:nvSpPr>
        <p:spPr>
          <a:xfrm>
            <a:off x="88556" y="134466"/>
            <a:ext cx="10515600" cy="1325563"/>
          </a:xfrm>
        </p:spPr>
        <p:txBody>
          <a:bodyPr anchor="ctr">
            <a:normAutofit/>
          </a:bodyPr>
          <a:lstStyle/>
          <a:p>
            <a:r>
              <a:rPr lang="en-GB" sz="3600" b="1"/>
              <a:t>Event Marketing Strategy</a:t>
            </a:r>
            <a:br>
              <a:rPr lang="en-GB" sz="3600" b="1"/>
            </a:br>
            <a:endParaRPr lang="en-GB" sz="3600"/>
          </a:p>
        </p:txBody>
      </p:sp>
      <p:sp>
        <p:nvSpPr>
          <p:cNvPr id="3" name="Content Placeholder 2">
            <a:extLst>
              <a:ext uri="{FF2B5EF4-FFF2-40B4-BE49-F238E27FC236}">
                <a16:creationId xmlns:a16="http://schemas.microsoft.com/office/drawing/2014/main" id="{D5034F4C-E726-5BA6-6C72-B3986C46F225}"/>
              </a:ext>
            </a:extLst>
          </p:cNvPr>
          <p:cNvSpPr>
            <a:spLocks noGrp="1"/>
          </p:cNvSpPr>
          <p:nvPr>
            <p:ph sz="half" idx="1"/>
          </p:nvPr>
        </p:nvSpPr>
        <p:spPr>
          <a:xfrm>
            <a:off x="172995" y="1252150"/>
            <a:ext cx="5821405" cy="4874329"/>
          </a:xfrm>
        </p:spPr>
        <p:txBody>
          <a:bodyPr>
            <a:normAutofit fontScale="92500" lnSpcReduction="20000"/>
          </a:bodyPr>
          <a:lstStyle/>
          <a:p>
            <a:pPr>
              <a:lnSpc>
                <a:spcPct val="110000"/>
              </a:lnSpc>
              <a:buFont typeface="Arial" panose="020B0604020202020204" pitchFamily="34" charset="0"/>
              <a:buChar char="•"/>
            </a:pPr>
            <a:r>
              <a:rPr lang="en-GB" sz="1900" b="1"/>
              <a:t>Objective</a:t>
            </a:r>
            <a:r>
              <a:rPr lang="en-GB" sz="1900"/>
              <a:t>: Outline the marketing strategy to promote the event.</a:t>
            </a:r>
          </a:p>
          <a:p>
            <a:pPr>
              <a:lnSpc>
                <a:spcPct val="110000"/>
              </a:lnSpc>
              <a:buFont typeface="Arial" panose="020B0604020202020204" pitchFamily="34" charset="0"/>
              <a:buChar char="•"/>
            </a:pPr>
            <a:r>
              <a:rPr lang="en-GB" sz="1900" b="1"/>
              <a:t>Key Components</a:t>
            </a:r>
            <a:r>
              <a:rPr lang="en-GB" sz="1900"/>
              <a:t>:</a:t>
            </a:r>
          </a:p>
          <a:p>
            <a:pPr marL="742950" lvl="1" indent="-285750">
              <a:lnSpc>
                <a:spcPct val="110000"/>
              </a:lnSpc>
              <a:buFont typeface="Arial" panose="020B0604020202020204" pitchFamily="34" charset="0"/>
              <a:buChar char="•"/>
            </a:pPr>
            <a:r>
              <a:rPr lang="en-GB" sz="1900"/>
              <a:t>Digital marketing approach (social media, influencers, email campaigns)</a:t>
            </a:r>
          </a:p>
          <a:p>
            <a:pPr marL="742950" lvl="1" indent="-285750">
              <a:lnSpc>
                <a:spcPct val="110000"/>
              </a:lnSpc>
              <a:buFont typeface="Arial" panose="020B0604020202020204" pitchFamily="34" charset="0"/>
              <a:buChar char="•"/>
            </a:pPr>
            <a:r>
              <a:rPr lang="en-GB" sz="1900"/>
              <a:t>Traditional marketing (posters, local promotions, partnerships)</a:t>
            </a:r>
          </a:p>
          <a:p>
            <a:pPr marL="742950" lvl="1" indent="-285750">
              <a:lnSpc>
                <a:spcPct val="110000"/>
              </a:lnSpc>
              <a:buFont typeface="Arial" panose="020B0604020202020204" pitchFamily="34" charset="0"/>
              <a:buChar char="•"/>
            </a:pPr>
            <a:r>
              <a:rPr lang="en-GB" sz="1900"/>
              <a:t>SOSTAC planning model (Situation, Objectives, Strategy, Tactics, Action, Control)</a:t>
            </a:r>
          </a:p>
          <a:p>
            <a:pPr marL="742950" lvl="1" indent="-285750">
              <a:lnSpc>
                <a:spcPct val="110000"/>
              </a:lnSpc>
              <a:buFont typeface="Arial" panose="020B0604020202020204" pitchFamily="34" charset="0"/>
              <a:buChar char="•"/>
            </a:pPr>
            <a:endParaRPr lang="en-GB" sz="1900" b="1"/>
          </a:p>
          <a:p>
            <a:pPr marL="742950" lvl="1" indent="-285750">
              <a:lnSpc>
                <a:spcPct val="110000"/>
              </a:lnSpc>
              <a:buFont typeface="Arial" panose="020B0604020202020204" pitchFamily="34" charset="0"/>
              <a:buChar char="•"/>
            </a:pPr>
            <a:r>
              <a:rPr lang="en-GB" sz="1900"/>
              <a:t>The SOSTAC model offers a comprehensive framework to design and execute event marketing strategies. According to Chaffey and Ellis-Chadwick (2016), integrating digital and traditional marketing techniques enhances outreach and engagement for events.</a:t>
            </a:r>
          </a:p>
          <a:p>
            <a:endParaRPr lang="en-GB" sz="1300"/>
          </a:p>
        </p:txBody>
      </p:sp>
      <p:pic>
        <p:nvPicPr>
          <p:cNvPr id="4" name="Picture 3">
            <a:extLst>
              <a:ext uri="{FF2B5EF4-FFF2-40B4-BE49-F238E27FC236}">
                <a16:creationId xmlns:a16="http://schemas.microsoft.com/office/drawing/2014/main" id="{AD55B8FB-0625-2B88-5955-B81415EDCFE6}"/>
              </a:ext>
            </a:extLst>
          </p:cNvPr>
          <p:cNvPicPr>
            <a:picLocks noChangeAspect="1"/>
          </p:cNvPicPr>
          <p:nvPr/>
        </p:nvPicPr>
        <p:blipFill>
          <a:blip r:embed="rId2"/>
          <a:stretch>
            <a:fillRect/>
          </a:stretch>
        </p:blipFill>
        <p:spPr>
          <a:xfrm>
            <a:off x="6197600" y="1842098"/>
            <a:ext cx="5156200" cy="3776916"/>
          </a:xfrm>
          <a:prstGeom prst="rect">
            <a:avLst/>
          </a:prstGeom>
          <a:noFill/>
        </p:spPr>
      </p:pic>
    </p:spTree>
    <p:extLst>
      <p:ext uri="{BB962C8B-B14F-4D97-AF65-F5344CB8AC3E}">
        <p14:creationId xmlns:p14="http://schemas.microsoft.com/office/powerpoint/2010/main" val="2612663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53957-0D6E-1704-F93C-D8290581A95B}"/>
              </a:ext>
            </a:extLst>
          </p:cNvPr>
          <p:cNvSpPr>
            <a:spLocks noGrp="1"/>
          </p:cNvSpPr>
          <p:nvPr>
            <p:ph type="title"/>
          </p:nvPr>
        </p:nvSpPr>
        <p:spPr/>
        <p:txBody>
          <a:bodyPr/>
          <a:lstStyle/>
          <a:p>
            <a:r>
              <a:rPr lang="en-GB" sz="3600" b="1"/>
              <a:t>Event Logistics and Operations</a:t>
            </a:r>
            <a:br>
              <a:rPr lang="en-GB" b="1"/>
            </a:br>
            <a:endParaRPr lang="en-GB"/>
          </a:p>
        </p:txBody>
      </p:sp>
      <p:sp>
        <p:nvSpPr>
          <p:cNvPr id="3" name="Content Placeholder 2">
            <a:extLst>
              <a:ext uri="{FF2B5EF4-FFF2-40B4-BE49-F238E27FC236}">
                <a16:creationId xmlns:a16="http://schemas.microsoft.com/office/drawing/2014/main" id="{00CBD6B0-11B3-7657-CFD9-F91549C107DE}"/>
              </a:ext>
            </a:extLst>
          </p:cNvPr>
          <p:cNvSpPr>
            <a:spLocks noGrp="1"/>
          </p:cNvSpPr>
          <p:nvPr>
            <p:ph idx="1"/>
          </p:nvPr>
        </p:nvSpPr>
        <p:spPr>
          <a:xfrm>
            <a:off x="185057" y="1355363"/>
            <a:ext cx="10515600" cy="4470672"/>
          </a:xfrm>
        </p:spPr>
        <p:txBody>
          <a:bodyPr>
            <a:normAutofit fontScale="92500"/>
          </a:bodyPr>
          <a:lstStyle/>
          <a:p>
            <a:pPr>
              <a:lnSpc>
                <a:spcPct val="120000"/>
              </a:lnSpc>
              <a:buFont typeface="Arial" panose="020B0604020202020204" pitchFamily="34" charset="0"/>
              <a:buChar char="•"/>
            </a:pPr>
            <a:r>
              <a:rPr lang="en-GB" b="1"/>
              <a:t>Objective</a:t>
            </a:r>
            <a:r>
              <a:rPr lang="en-GB"/>
              <a:t>: Discuss the logistics involved in running the event successfully.</a:t>
            </a:r>
          </a:p>
          <a:p>
            <a:pPr>
              <a:lnSpc>
                <a:spcPct val="120000"/>
              </a:lnSpc>
              <a:buFont typeface="Arial" panose="020B0604020202020204" pitchFamily="34" charset="0"/>
              <a:buChar char="•"/>
            </a:pPr>
            <a:r>
              <a:rPr lang="en-GB" b="1"/>
              <a:t>Key Components</a:t>
            </a:r>
            <a:r>
              <a:rPr lang="en-GB"/>
              <a:t>:</a:t>
            </a:r>
          </a:p>
          <a:p>
            <a:pPr marL="742950" lvl="1" indent="-285750">
              <a:lnSpc>
                <a:spcPct val="120000"/>
              </a:lnSpc>
              <a:buFont typeface="Arial" panose="020B0604020202020204" pitchFamily="34" charset="0"/>
              <a:buChar char="•"/>
            </a:pPr>
            <a:r>
              <a:rPr lang="en-GB"/>
              <a:t>Venue management and layout</a:t>
            </a:r>
          </a:p>
          <a:p>
            <a:pPr marL="742950" lvl="1" indent="-285750">
              <a:lnSpc>
                <a:spcPct val="120000"/>
              </a:lnSpc>
              <a:buFont typeface="Arial" panose="020B0604020202020204" pitchFamily="34" charset="0"/>
              <a:buChar char="•"/>
            </a:pPr>
            <a:r>
              <a:rPr lang="en-GB"/>
              <a:t>Staff and volunteer management</a:t>
            </a:r>
          </a:p>
          <a:p>
            <a:pPr marL="742950" lvl="1" indent="-285750">
              <a:lnSpc>
                <a:spcPct val="120000"/>
              </a:lnSpc>
              <a:buFont typeface="Arial" panose="020B0604020202020204" pitchFamily="34" charset="0"/>
              <a:buChar char="•"/>
            </a:pPr>
            <a:r>
              <a:rPr lang="en-GB"/>
              <a:t>Supplier coordination (e.g., food vendors, stage equipment)</a:t>
            </a:r>
          </a:p>
          <a:p>
            <a:pPr marL="742950" lvl="1" indent="-285750">
              <a:lnSpc>
                <a:spcPct val="120000"/>
              </a:lnSpc>
              <a:buFont typeface="Arial" panose="020B0604020202020204" pitchFamily="34" charset="0"/>
              <a:buChar char="•"/>
            </a:pPr>
            <a:r>
              <a:rPr lang="en-GB"/>
              <a:t>Security and crowd control</a:t>
            </a:r>
          </a:p>
          <a:p>
            <a:pPr marL="742950" lvl="1" indent="-285750">
              <a:lnSpc>
                <a:spcPct val="120000"/>
              </a:lnSpc>
              <a:buFont typeface="Arial" panose="020B0604020202020204" pitchFamily="34" charset="0"/>
              <a:buChar char="•"/>
            </a:pPr>
            <a:r>
              <a:rPr lang="en-GB"/>
              <a:t>Efficient event logistics play a crucial role in customer satisfaction and event success. Shone and Parry (2010) suggest that proper planning and management of event logistics minimize operational risks and ensure smooth execution.</a:t>
            </a:r>
          </a:p>
          <a:p>
            <a:endParaRPr lang="en-GB"/>
          </a:p>
        </p:txBody>
      </p:sp>
    </p:spTree>
    <p:extLst>
      <p:ext uri="{BB962C8B-B14F-4D97-AF65-F5344CB8AC3E}">
        <p14:creationId xmlns:p14="http://schemas.microsoft.com/office/powerpoint/2010/main" val="2909976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B74F0-BD91-A2A1-886A-495EC6821FBA}"/>
              </a:ext>
            </a:extLst>
          </p:cNvPr>
          <p:cNvSpPr>
            <a:spLocks noGrp="1"/>
          </p:cNvSpPr>
          <p:nvPr>
            <p:ph type="title"/>
          </p:nvPr>
        </p:nvSpPr>
        <p:spPr/>
        <p:txBody>
          <a:bodyPr/>
          <a:lstStyle/>
          <a:p>
            <a:r>
              <a:rPr lang="en-GB" b="1"/>
              <a:t>Risk Management</a:t>
            </a:r>
            <a:br>
              <a:rPr lang="en-GB" b="1"/>
            </a:br>
            <a:endParaRPr lang="en-GB"/>
          </a:p>
        </p:txBody>
      </p:sp>
      <p:sp>
        <p:nvSpPr>
          <p:cNvPr id="3" name="Content Placeholder 2">
            <a:extLst>
              <a:ext uri="{FF2B5EF4-FFF2-40B4-BE49-F238E27FC236}">
                <a16:creationId xmlns:a16="http://schemas.microsoft.com/office/drawing/2014/main" id="{AEFABFDB-F8D8-20DD-DC55-63FAB469328D}"/>
              </a:ext>
            </a:extLst>
          </p:cNvPr>
          <p:cNvSpPr>
            <a:spLocks noGrp="1"/>
          </p:cNvSpPr>
          <p:nvPr>
            <p:ph idx="1"/>
          </p:nvPr>
        </p:nvSpPr>
        <p:spPr>
          <a:xfrm>
            <a:off x="498565" y="1414146"/>
            <a:ext cx="10515600" cy="4666614"/>
          </a:xfrm>
        </p:spPr>
        <p:txBody>
          <a:bodyPr>
            <a:normAutofit lnSpcReduction="10000"/>
          </a:bodyPr>
          <a:lstStyle/>
          <a:p>
            <a:pPr>
              <a:lnSpc>
                <a:spcPct val="110000"/>
              </a:lnSpc>
              <a:buFont typeface="Arial" panose="020B0604020202020204" pitchFamily="34" charset="0"/>
              <a:buChar char="•"/>
            </a:pPr>
            <a:r>
              <a:rPr lang="en-GB" b="1"/>
              <a:t>Objective</a:t>
            </a:r>
            <a:r>
              <a:rPr lang="en-GB"/>
              <a:t>: Address potential risks and the measures in place to mitigate them.</a:t>
            </a:r>
          </a:p>
          <a:p>
            <a:pPr>
              <a:lnSpc>
                <a:spcPct val="110000"/>
              </a:lnSpc>
              <a:buFont typeface="Arial" panose="020B0604020202020204" pitchFamily="34" charset="0"/>
              <a:buChar char="•"/>
            </a:pPr>
            <a:r>
              <a:rPr lang="en-GB" b="1"/>
              <a:t>Key Components</a:t>
            </a:r>
            <a:r>
              <a:rPr lang="en-GB"/>
              <a:t>:</a:t>
            </a:r>
          </a:p>
          <a:p>
            <a:pPr marL="742950" lvl="1" indent="-285750">
              <a:lnSpc>
                <a:spcPct val="110000"/>
              </a:lnSpc>
              <a:buFont typeface="Arial" panose="020B0604020202020204" pitchFamily="34" charset="0"/>
              <a:buChar char="•"/>
            </a:pPr>
            <a:r>
              <a:rPr lang="en-GB"/>
              <a:t>Health and safety risks (e.g., fire, medical emergencies, crowd control)</a:t>
            </a:r>
          </a:p>
          <a:p>
            <a:pPr marL="742950" lvl="1" indent="-285750">
              <a:lnSpc>
                <a:spcPct val="110000"/>
              </a:lnSpc>
              <a:buFont typeface="Arial" panose="020B0604020202020204" pitchFamily="34" charset="0"/>
              <a:buChar char="•"/>
            </a:pPr>
            <a:r>
              <a:rPr lang="en-GB"/>
              <a:t>Financial risks (e.g., budgeting errors, sponsorship issues)</a:t>
            </a:r>
          </a:p>
          <a:p>
            <a:pPr marL="742950" lvl="1" indent="-285750">
              <a:lnSpc>
                <a:spcPct val="110000"/>
              </a:lnSpc>
              <a:buFont typeface="Arial" panose="020B0604020202020204" pitchFamily="34" charset="0"/>
              <a:buChar char="•"/>
            </a:pPr>
            <a:r>
              <a:rPr lang="en-GB"/>
              <a:t>Environmental risks (e.g., weather conditions, sustainability concerns)</a:t>
            </a:r>
          </a:p>
          <a:p>
            <a:pPr marL="742950" lvl="1" indent="-285750">
              <a:lnSpc>
                <a:spcPct val="110000"/>
              </a:lnSpc>
              <a:buFont typeface="Arial" panose="020B0604020202020204" pitchFamily="34" charset="0"/>
              <a:buChar char="•"/>
            </a:pPr>
            <a:r>
              <a:rPr lang="en-GB" b="1"/>
              <a:t>Research</a:t>
            </a:r>
            <a:r>
              <a:rPr lang="en-GB"/>
              <a:t>: Risk management is essential in ensuring the safety and success of events. Getz (2007) highlights that identifying and preparing for potential risks helps in reducing operational disruptions and maintaining event reputation.</a:t>
            </a:r>
          </a:p>
          <a:p>
            <a:endParaRPr lang="en-GB"/>
          </a:p>
        </p:txBody>
      </p:sp>
    </p:spTree>
    <p:extLst>
      <p:ext uri="{BB962C8B-B14F-4D97-AF65-F5344CB8AC3E}">
        <p14:creationId xmlns:p14="http://schemas.microsoft.com/office/powerpoint/2010/main" val="2678361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0DBC-3D9F-CE5E-CB46-36BF847E409B}"/>
              </a:ext>
            </a:extLst>
          </p:cNvPr>
          <p:cNvSpPr>
            <a:spLocks noGrp="1"/>
          </p:cNvSpPr>
          <p:nvPr>
            <p:ph type="title"/>
          </p:nvPr>
        </p:nvSpPr>
        <p:spPr/>
        <p:txBody>
          <a:bodyPr/>
          <a:lstStyle/>
          <a:p>
            <a:r>
              <a:rPr lang="en-GB" b="1"/>
              <a:t>Sustainability and Environmental Impact</a:t>
            </a:r>
            <a:br>
              <a:rPr lang="en-GB" b="1"/>
            </a:br>
            <a:endParaRPr lang="en-GB"/>
          </a:p>
        </p:txBody>
      </p:sp>
      <p:sp>
        <p:nvSpPr>
          <p:cNvPr id="3" name="Content Placeholder 2">
            <a:extLst>
              <a:ext uri="{FF2B5EF4-FFF2-40B4-BE49-F238E27FC236}">
                <a16:creationId xmlns:a16="http://schemas.microsoft.com/office/drawing/2014/main" id="{A35FA621-D7E9-BA37-2119-62D3B8B2E4ED}"/>
              </a:ext>
            </a:extLst>
          </p:cNvPr>
          <p:cNvSpPr>
            <a:spLocks noGrp="1"/>
          </p:cNvSpPr>
          <p:nvPr>
            <p:ph idx="1"/>
          </p:nvPr>
        </p:nvSpPr>
        <p:spPr/>
        <p:txBody>
          <a:bodyPr>
            <a:normAutofit fontScale="85000" lnSpcReduction="10000"/>
          </a:bodyPr>
          <a:lstStyle/>
          <a:p>
            <a:pPr>
              <a:lnSpc>
                <a:spcPct val="120000"/>
              </a:lnSpc>
              <a:buFont typeface="Arial" panose="020B0604020202020204" pitchFamily="34" charset="0"/>
              <a:buChar char="•"/>
            </a:pPr>
            <a:r>
              <a:rPr lang="en-GB" b="1"/>
              <a:t>Objective</a:t>
            </a:r>
            <a:r>
              <a:rPr lang="en-GB"/>
              <a:t>: Highlight efforts to reduce the environmental footprint of the event.</a:t>
            </a:r>
          </a:p>
          <a:p>
            <a:pPr>
              <a:lnSpc>
                <a:spcPct val="120000"/>
              </a:lnSpc>
              <a:buFont typeface="Arial" panose="020B0604020202020204" pitchFamily="34" charset="0"/>
              <a:buChar char="•"/>
            </a:pPr>
            <a:r>
              <a:rPr lang="en-GB" b="1"/>
              <a:t>Key Components</a:t>
            </a:r>
            <a:r>
              <a:rPr lang="en-GB"/>
              <a:t>:</a:t>
            </a:r>
          </a:p>
          <a:p>
            <a:pPr marL="742950" lvl="1" indent="-285750">
              <a:lnSpc>
                <a:spcPct val="120000"/>
              </a:lnSpc>
              <a:buFont typeface="Arial" panose="020B0604020202020204" pitchFamily="34" charset="0"/>
              <a:buChar char="•"/>
            </a:pPr>
            <a:r>
              <a:rPr lang="en-GB"/>
              <a:t>Waste management (recycling, reducing plastic use)</a:t>
            </a:r>
          </a:p>
          <a:p>
            <a:pPr marL="742950" lvl="1" indent="-285750">
              <a:lnSpc>
                <a:spcPct val="120000"/>
              </a:lnSpc>
              <a:buFont typeface="Arial" panose="020B0604020202020204" pitchFamily="34" charset="0"/>
              <a:buChar char="•"/>
            </a:pPr>
            <a:r>
              <a:rPr lang="en-GB"/>
              <a:t>Sustainable energy use (solar power, LED lighting)</a:t>
            </a:r>
          </a:p>
          <a:p>
            <a:pPr marL="742950" lvl="1" indent="-285750">
              <a:lnSpc>
                <a:spcPct val="120000"/>
              </a:lnSpc>
              <a:buFont typeface="Arial" panose="020B0604020202020204" pitchFamily="34" charset="0"/>
              <a:buChar char="•"/>
            </a:pPr>
            <a:r>
              <a:rPr lang="en-GB"/>
              <a:t>Travel and transport options (encouraging public transport, carpooling)</a:t>
            </a:r>
          </a:p>
          <a:p>
            <a:pPr marL="742950" lvl="1" indent="-285750">
              <a:lnSpc>
                <a:spcPct val="120000"/>
              </a:lnSpc>
              <a:buFont typeface="Arial" panose="020B0604020202020204" pitchFamily="34" charset="0"/>
              <a:buChar char="•"/>
            </a:pPr>
            <a:r>
              <a:rPr lang="en-GB"/>
              <a:t>Sustainability has become a critical factor in event management. Mair and Jago (2010) emphasize that adopting eco-friendly practices not only minimizes environmental damage but also enhances the event's appeal to environmentally conscious attendees.</a:t>
            </a:r>
          </a:p>
          <a:p>
            <a:endParaRPr lang="en-GB"/>
          </a:p>
        </p:txBody>
      </p:sp>
    </p:spTree>
    <p:extLst>
      <p:ext uri="{BB962C8B-B14F-4D97-AF65-F5344CB8AC3E}">
        <p14:creationId xmlns:p14="http://schemas.microsoft.com/office/powerpoint/2010/main" val="3381311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CD870-9B6C-3E83-DAE7-329D91C3FB6A}"/>
              </a:ext>
            </a:extLst>
          </p:cNvPr>
          <p:cNvSpPr>
            <a:spLocks noGrp="1"/>
          </p:cNvSpPr>
          <p:nvPr>
            <p:ph type="title"/>
          </p:nvPr>
        </p:nvSpPr>
        <p:spPr/>
        <p:txBody>
          <a:bodyPr/>
          <a:lstStyle/>
          <a:p>
            <a:r>
              <a:rPr lang="en-GB" b="1"/>
              <a:t>Post-Event Evaluation</a:t>
            </a:r>
            <a:br>
              <a:rPr lang="en-GB" b="1"/>
            </a:br>
            <a:endParaRPr lang="en-GB"/>
          </a:p>
        </p:txBody>
      </p:sp>
      <p:sp>
        <p:nvSpPr>
          <p:cNvPr id="3" name="Content Placeholder 2">
            <a:extLst>
              <a:ext uri="{FF2B5EF4-FFF2-40B4-BE49-F238E27FC236}">
                <a16:creationId xmlns:a16="http://schemas.microsoft.com/office/drawing/2014/main" id="{D0055156-8131-38FC-A8C1-B73D3237C805}"/>
              </a:ext>
            </a:extLst>
          </p:cNvPr>
          <p:cNvSpPr>
            <a:spLocks noGrp="1"/>
          </p:cNvSpPr>
          <p:nvPr>
            <p:ph idx="1"/>
          </p:nvPr>
        </p:nvSpPr>
        <p:spPr/>
        <p:txBody>
          <a:bodyPr>
            <a:normAutofit fontScale="85000" lnSpcReduction="10000"/>
          </a:bodyPr>
          <a:lstStyle/>
          <a:p>
            <a:pPr>
              <a:lnSpc>
                <a:spcPct val="120000"/>
              </a:lnSpc>
              <a:buFont typeface="Arial" panose="020B0604020202020204" pitchFamily="34" charset="0"/>
              <a:buChar char="•"/>
            </a:pPr>
            <a:r>
              <a:rPr lang="en-GB" b="1"/>
              <a:t>Objective</a:t>
            </a:r>
            <a:r>
              <a:rPr lang="en-GB"/>
              <a:t>: Define the methods for evaluating the event’s success.</a:t>
            </a:r>
          </a:p>
          <a:p>
            <a:pPr>
              <a:lnSpc>
                <a:spcPct val="120000"/>
              </a:lnSpc>
              <a:buFont typeface="Arial" panose="020B0604020202020204" pitchFamily="34" charset="0"/>
              <a:buChar char="•"/>
            </a:pPr>
            <a:r>
              <a:rPr lang="en-GB" b="1"/>
              <a:t>Key Components</a:t>
            </a:r>
            <a:r>
              <a:rPr lang="en-GB"/>
              <a:t>:</a:t>
            </a:r>
          </a:p>
          <a:p>
            <a:pPr marL="742950" lvl="1" indent="-285750">
              <a:lnSpc>
                <a:spcPct val="120000"/>
              </a:lnSpc>
              <a:buFont typeface="Arial" panose="020B0604020202020204" pitchFamily="34" charset="0"/>
              <a:buChar char="•"/>
            </a:pPr>
            <a:r>
              <a:rPr lang="en-GB"/>
              <a:t>Key Performance Indicators (KPIs) (e.g., attendance numbers, social media engagement, revenue generated)</a:t>
            </a:r>
          </a:p>
          <a:p>
            <a:pPr marL="742950" lvl="1" indent="-285750">
              <a:lnSpc>
                <a:spcPct val="120000"/>
              </a:lnSpc>
              <a:buFont typeface="Arial" panose="020B0604020202020204" pitchFamily="34" charset="0"/>
              <a:buChar char="•"/>
            </a:pPr>
            <a:r>
              <a:rPr lang="en-GB"/>
              <a:t>Surveys and feedback from attendees</a:t>
            </a:r>
          </a:p>
          <a:p>
            <a:pPr marL="742950" lvl="1" indent="-285750">
              <a:lnSpc>
                <a:spcPct val="120000"/>
              </a:lnSpc>
              <a:buFont typeface="Arial" panose="020B0604020202020204" pitchFamily="34" charset="0"/>
              <a:buChar char="•"/>
            </a:pPr>
            <a:r>
              <a:rPr lang="en-GB"/>
              <a:t>Sponsor and stakeholder reports</a:t>
            </a:r>
          </a:p>
          <a:p>
            <a:pPr marL="742950" lvl="1" indent="-285750">
              <a:lnSpc>
                <a:spcPct val="120000"/>
              </a:lnSpc>
              <a:buFont typeface="Arial" panose="020B0604020202020204" pitchFamily="34" charset="0"/>
              <a:buChar char="•"/>
            </a:pPr>
            <a:r>
              <a:rPr lang="en-GB"/>
              <a:t>Successful events are often those that undergo detailed post-event evaluation. Measuring KPIs and gathering audience feedback allows for continuous improvement. </a:t>
            </a:r>
            <a:r>
              <a:rPr lang="en-GB" err="1"/>
              <a:t>Bowdin</a:t>
            </a:r>
            <a:r>
              <a:rPr lang="en-GB"/>
              <a:t> et al. (2011) note that regular post-event analysis leads to better planning for future events.</a:t>
            </a:r>
          </a:p>
          <a:p>
            <a:endParaRPr lang="en-GB"/>
          </a:p>
        </p:txBody>
      </p:sp>
    </p:spTree>
    <p:extLst>
      <p:ext uri="{BB962C8B-B14F-4D97-AF65-F5344CB8AC3E}">
        <p14:creationId xmlns:p14="http://schemas.microsoft.com/office/powerpoint/2010/main" val="1720016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31EBF8A4-0C55-8C66-E72C-4C1C63DB0253}"/>
              </a:ext>
            </a:extLst>
          </p:cNvPr>
          <p:cNvSpPr>
            <a:spLocks noGrp="1"/>
          </p:cNvSpPr>
          <p:nvPr>
            <p:ph type="title"/>
          </p:nvPr>
        </p:nvSpPr>
        <p:spPr/>
        <p:txBody>
          <a:bodyPr/>
          <a:lstStyle/>
          <a:p>
            <a:r>
              <a:rPr lang="en-GB" altLang="en-US"/>
              <a:t>Event Motives</a:t>
            </a:r>
          </a:p>
        </p:txBody>
      </p:sp>
      <p:graphicFrame>
        <p:nvGraphicFramePr>
          <p:cNvPr id="5" name="Content Placeholder 4">
            <a:extLst>
              <a:ext uri="{FF2B5EF4-FFF2-40B4-BE49-F238E27FC236}">
                <a16:creationId xmlns:a16="http://schemas.microsoft.com/office/drawing/2014/main" id="{36F442FB-3DB6-B918-0DC3-6830DC991596}"/>
              </a:ext>
            </a:extLst>
          </p:cNvPr>
          <p:cNvGraphicFramePr>
            <a:graphicFrameLocks noGrp="1"/>
          </p:cNvGraphicFramePr>
          <p:nvPr>
            <p:ph idx="1"/>
          </p:nvPr>
        </p:nvGraphicFramePr>
        <p:xfrm>
          <a:off x="1981200" y="1428750"/>
          <a:ext cx="8229600" cy="38862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pPr>
                        <a:spcAft>
                          <a:spcPts val="600"/>
                        </a:spcAft>
                      </a:pPr>
                      <a:r>
                        <a:rPr lang="en-GB">
                          <a:solidFill>
                            <a:schemeClr val="tx1"/>
                          </a:solidFill>
                        </a:rPr>
                        <a:t>Examples of Social Motives</a:t>
                      </a:r>
                    </a:p>
                    <a:p>
                      <a:pPr>
                        <a:spcAft>
                          <a:spcPts val="600"/>
                        </a:spcAft>
                      </a:pPr>
                      <a:r>
                        <a:rPr lang="en-GB" b="0">
                          <a:solidFill>
                            <a:schemeClr val="tx1"/>
                          </a:solidFill>
                        </a:rPr>
                        <a:t>- Social interaction</a:t>
                      </a:r>
                      <a:r>
                        <a:rPr lang="en-GB" b="0" baseline="0">
                          <a:solidFill>
                            <a:schemeClr val="tx1"/>
                          </a:solidFill>
                        </a:rPr>
                        <a:t> with others</a:t>
                      </a:r>
                    </a:p>
                    <a:p>
                      <a:pPr>
                        <a:spcAft>
                          <a:spcPts val="600"/>
                        </a:spcAft>
                      </a:pPr>
                      <a:r>
                        <a:rPr lang="en-GB" b="0" baseline="0">
                          <a:solidFill>
                            <a:schemeClr val="tx1"/>
                          </a:solidFill>
                        </a:rPr>
                        <a:t>- Creation of community spirit</a:t>
                      </a:r>
                    </a:p>
                    <a:p>
                      <a:pPr>
                        <a:spcAft>
                          <a:spcPts val="600"/>
                        </a:spcAft>
                      </a:pPr>
                      <a:r>
                        <a:rPr lang="en-GB" b="0" baseline="0">
                          <a:solidFill>
                            <a:schemeClr val="tx1"/>
                          </a:solidFill>
                        </a:rPr>
                        <a:t>- Status or recognition of achievement</a:t>
                      </a:r>
                    </a:p>
                    <a:p>
                      <a:pPr marL="87313" indent="-87313">
                        <a:spcAft>
                          <a:spcPts val="600"/>
                        </a:spcAft>
                      </a:pPr>
                      <a:r>
                        <a:rPr lang="en-GB" b="0" baseline="0">
                          <a:solidFill>
                            <a:schemeClr val="tx1"/>
                          </a:solidFill>
                        </a:rPr>
                        <a:t>- Philanthropy or charitable contributions</a:t>
                      </a:r>
                      <a:endParaRPr lang="en-GB" b="0">
                        <a:solidFill>
                          <a:schemeClr val="tx1"/>
                        </a:solidFill>
                      </a:endParaRPr>
                    </a:p>
                    <a:p>
                      <a:endParaRPr lang="en-GB">
                        <a:solidFill>
                          <a:schemeClr val="tx1"/>
                        </a:solidFill>
                      </a:endParaRPr>
                    </a:p>
                  </a:txBody>
                  <a:tcPr>
                    <a:solidFill>
                      <a:schemeClr val="accent2">
                        <a:lumMod val="40000"/>
                        <a:lumOff val="60000"/>
                      </a:schemeClr>
                    </a:solidFill>
                  </a:tcPr>
                </a:tc>
                <a:tc>
                  <a:txBody>
                    <a:bodyPr/>
                    <a:lstStyle/>
                    <a:p>
                      <a:pPr>
                        <a:spcAft>
                          <a:spcPts val="600"/>
                        </a:spcAft>
                      </a:pPr>
                      <a:r>
                        <a:rPr lang="en-GB">
                          <a:solidFill>
                            <a:schemeClr val="tx1"/>
                          </a:solidFill>
                        </a:rPr>
                        <a:t>Examples of Organisational</a:t>
                      </a:r>
                      <a:r>
                        <a:rPr lang="en-GB" baseline="0">
                          <a:solidFill>
                            <a:schemeClr val="tx1"/>
                          </a:solidFill>
                        </a:rPr>
                        <a:t> Motives</a:t>
                      </a:r>
                    </a:p>
                    <a:p>
                      <a:pPr>
                        <a:spcAft>
                          <a:spcPts val="600"/>
                        </a:spcAft>
                      </a:pPr>
                      <a:r>
                        <a:rPr lang="en-GB" b="0" baseline="0">
                          <a:solidFill>
                            <a:schemeClr val="tx1"/>
                          </a:solidFill>
                        </a:rPr>
                        <a:t>- The need to make sales</a:t>
                      </a:r>
                    </a:p>
                    <a:p>
                      <a:pPr marL="174625" indent="-174625">
                        <a:spcAft>
                          <a:spcPts val="600"/>
                        </a:spcAft>
                      </a:pPr>
                      <a:r>
                        <a:rPr lang="en-GB" b="0" baseline="0">
                          <a:solidFill>
                            <a:schemeClr val="tx1"/>
                          </a:solidFill>
                        </a:rPr>
                        <a:t>- The need to have organisational  presence</a:t>
                      </a:r>
                    </a:p>
                    <a:p>
                      <a:pPr>
                        <a:spcAft>
                          <a:spcPts val="600"/>
                        </a:spcAft>
                      </a:pPr>
                      <a:r>
                        <a:rPr lang="en-GB" b="0" baseline="0">
                          <a:solidFill>
                            <a:schemeClr val="tx1"/>
                          </a:solidFill>
                        </a:rPr>
                        <a:t>- Status or recognition</a:t>
                      </a:r>
                    </a:p>
                    <a:p>
                      <a:pPr>
                        <a:spcAft>
                          <a:spcPts val="600"/>
                        </a:spcAft>
                      </a:pPr>
                      <a:r>
                        <a:rPr lang="en-GB" b="0" baseline="0">
                          <a:solidFill>
                            <a:schemeClr val="tx1"/>
                          </a:solidFill>
                        </a:rPr>
                        <a:t>- Sponsorship or community support</a:t>
                      </a:r>
                      <a:endParaRPr lang="en-GB" b="0">
                        <a:solidFill>
                          <a:schemeClr val="tx1"/>
                        </a:solidFill>
                      </a:endParaRPr>
                    </a:p>
                  </a:txBody>
                  <a:tcPr>
                    <a:solidFill>
                      <a:schemeClr val="accent2">
                        <a:lumMod val="40000"/>
                        <a:lumOff val="60000"/>
                      </a:schemeClr>
                    </a:solidFill>
                  </a:tcPr>
                </a:tc>
                <a:extLst>
                  <a:ext uri="{0D108BD9-81ED-4DB2-BD59-A6C34878D82A}">
                    <a16:rowId xmlns:a16="http://schemas.microsoft.com/office/drawing/2014/main" val="10000"/>
                  </a:ext>
                </a:extLst>
              </a:tr>
              <a:tr h="370840">
                <a:tc>
                  <a:txBody>
                    <a:bodyPr/>
                    <a:lstStyle/>
                    <a:p>
                      <a:pPr>
                        <a:spcAft>
                          <a:spcPts val="600"/>
                        </a:spcAft>
                      </a:pPr>
                      <a:r>
                        <a:rPr lang="en-GB" b="1">
                          <a:solidFill>
                            <a:schemeClr val="tx1"/>
                          </a:solidFill>
                        </a:rPr>
                        <a:t>Examples of Physiological</a:t>
                      </a:r>
                      <a:r>
                        <a:rPr lang="en-GB" b="1" baseline="0">
                          <a:solidFill>
                            <a:schemeClr val="tx1"/>
                          </a:solidFill>
                        </a:rPr>
                        <a:t> Motives</a:t>
                      </a:r>
                    </a:p>
                    <a:p>
                      <a:pPr>
                        <a:spcAft>
                          <a:spcPts val="600"/>
                        </a:spcAft>
                      </a:pPr>
                      <a:r>
                        <a:rPr lang="en-GB" b="0" baseline="0">
                          <a:solidFill>
                            <a:schemeClr val="tx1"/>
                          </a:solidFill>
                        </a:rPr>
                        <a:t>- Relaxation or recognition with others</a:t>
                      </a:r>
                    </a:p>
                    <a:p>
                      <a:pPr>
                        <a:spcAft>
                          <a:spcPts val="600"/>
                        </a:spcAft>
                      </a:pPr>
                      <a:r>
                        <a:rPr lang="en-GB" b="0" baseline="0">
                          <a:solidFill>
                            <a:schemeClr val="tx1"/>
                          </a:solidFill>
                        </a:rPr>
                        <a:t>- Exercise or physical challenge</a:t>
                      </a:r>
                    </a:p>
                    <a:p>
                      <a:pPr>
                        <a:spcAft>
                          <a:spcPts val="600"/>
                        </a:spcAft>
                      </a:pPr>
                      <a:r>
                        <a:rPr lang="en-GB" b="0" baseline="0">
                          <a:solidFill>
                            <a:schemeClr val="tx1"/>
                          </a:solidFill>
                        </a:rPr>
                        <a:t>- To eat, drink or be entertained</a:t>
                      </a:r>
                    </a:p>
                    <a:p>
                      <a:endParaRPr lang="en-GB" b="0">
                        <a:solidFill>
                          <a:schemeClr val="tx1"/>
                        </a:solidFill>
                      </a:endParaRPr>
                    </a:p>
                  </a:txBody>
                  <a:tcPr>
                    <a:solidFill>
                      <a:schemeClr val="accent2">
                        <a:lumMod val="40000"/>
                        <a:lumOff val="60000"/>
                      </a:schemeClr>
                    </a:solidFill>
                  </a:tcPr>
                </a:tc>
                <a:tc>
                  <a:txBody>
                    <a:bodyPr/>
                    <a:lstStyle/>
                    <a:p>
                      <a:pPr>
                        <a:spcAft>
                          <a:spcPts val="600"/>
                        </a:spcAft>
                      </a:pPr>
                      <a:r>
                        <a:rPr lang="en-GB" b="1">
                          <a:solidFill>
                            <a:schemeClr val="tx1"/>
                          </a:solidFill>
                        </a:rPr>
                        <a:t>Examples of Personal</a:t>
                      </a:r>
                      <a:r>
                        <a:rPr lang="en-GB" b="1" baseline="0">
                          <a:solidFill>
                            <a:schemeClr val="tx1"/>
                          </a:solidFill>
                        </a:rPr>
                        <a:t> Motives</a:t>
                      </a:r>
                    </a:p>
                    <a:p>
                      <a:pPr>
                        <a:spcAft>
                          <a:spcPts val="600"/>
                        </a:spcAft>
                      </a:pPr>
                      <a:r>
                        <a:rPr lang="en-GB" b="0" baseline="0">
                          <a:solidFill>
                            <a:schemeClr val="tx1"/>
                          </a:solidFill>
                        </a:rPr>
                        <a:t>- Seeking new experiences</a:t>
                      </a:r>
                    </a:p>
                    <a:p>
                      <a:pPr>
                        <a:spcAft>
                          <a:spcPts val="600"/>
                        </a:spcAft>
                      </a:pPr>
                      <a:r>
                        <a:rPr lang="en-GB" b="0" baseline="0">
                          <a:solidFill>
                            <a:schemeClr val="tx1"/>
                          </a:solidFill>
                        </a:rPr>
                        <a:t>- Learning and education</a:t>
                      </a:r>
                    </a:p>
                    <a:p>
                      <a:pPr>
                        <a:spcAft>
                          <a:spcPts val="600"/>
                        </a:spcAft>
                      </a:pPr>
                      <a:r>
                        <a:rPr lang="en-GB" b="0" baseline="0">
                          <a:solidFill>
                            <a:schemeClr val="tx1"/>
                          </a:solidFill>
                        </a:rPr>
                        <a:t>- Creativity and exploration</a:t>
                      </a:r>
                    </a:p>
                    <a:p>
                      <a:pPr>
                        <a:spcAft>
                          <a:spcPts val="600"/>
                        </a:spcAft>
                      </a:pPr>
                      <a:r>
                        <a:rPr lang="en-GB" b="0" baseline="0">
                          <a:solidFill>
                            <a:schemeClr val="tx1"/>
                          </a:solidFill>
                        </a:rPr>
                        <a:t>- Fulfilment of ambitions</a:t>
                      </a:r>
                      <a:endParaRPr lang="en-GB" b="0">
                        <a:solidFill>
                          <a:schemeClr val="tx1"/>
                        </a:solidFill>
                      </a:endParaRPr>
                    </a:p>
                  </a:txBody>
                  <a:tcPr>
                    <a:solidFill>
                      <a:schemeClr val="accent2">
                        <a:lumMod val="40000"/>
                        <a:lumOff val="60000"/>
                      </a:schemeClr>
                    </a:solidFill>
                  </a:tcPr>
                </a:tc>
                <a:extLst>
                  <a:ext uri="{0D108BD9-81ED-4DB2-BD59-A6C34878D82A}">
                    <a16:rowId xmlns:a16="http://schemas.microsoft.com/office/drawing/2014/main" val="10001"/>
                  </a:ext>
                </a:extLst>
              </a:tr>
            </a:tbl>
          </a:graphicData>
        </a:graphic>
      </p:graphicFrame>
      <p:sp>
        <p:nvSpPr>
          <p:cNvPr id="21518" name="Text Box 11">
            <a:extLst>
              <a:ext uri="{FF2B5EF4-FFF2-40B4-BE49-F238E27FC236}">
                <a16:creationId xmlns:a16="http://schemas.microsoft.com/office/drawing/2014/main" id="{167E8B46-528B-D52A-88EF-5E43E8496297}"/>
              </a:ext>
            </a:extLst>
          </p:cNvPr>
          <p:cNvSpPr txBox="1">
            <a:spLocks noChangeArrowheads="1"/>
          </p:cNvSpPr>
          <p:nvPr/>
        </p:nvSpPr>
        <p:spPr bwMode="auto">
          <a:xfrm>
            <a:off x="1537901" y="5429250"/>
            <a:ext cx="85359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a:solidFill>
                  <a:schemeClr val="tx1"/>
                </a:solidFill>
                <a:latin typeface="Times New Roman" panose="02020603050405020304" pitchFamily="18" charset="0"/>
              </a:defRPr>
            </a:lvl1pPr>
            <a:lvl2pPr marL="742950" indent="-285750">
              <a:spcBef>
                <a:spcPct val="20000"/>
              </a:spcBef>
              <a:buClr>
                <a:schemeClr val="accent1"/>
              </a:buClr>
              <a:buChar char="–"/>
              <a:defRPr kumimoji="1" sz="2800">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9pPr>
          </a:lstStyle>
          <a:p>
            <a:pPr algn="r" eaLnBrk="1" hangingPunct="1">
              <a:spcBef>
                <a:spcPct val="50000"/>
              </a:spcBef>
              <a:buClrTx/>
              <a:buSzTx/>
              <a:buFontTx/>
              <a:buNone/>
            </a:pPr>
            <a:r>
              <a:rPr kumimoji="0" lang="en-GB" altLang="en-US" sz="1800" b="1">
                <a:latin typeface="Arial" panose="020B0604020202020204" pitchFamily="34" charset="0"/>
              </a:rPr>
              <a:t>Adapted from McDonnell et al (1999) cited in Shone &amp; Parry (2011, p.27)</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A292EC3-7E10-4214-B210-05611EAA6122}"/>
              </a:ext>
            </a:extLst>
          </p:cNvPr>
          <p:cNvSpPr>
            <a:spLocks noGrp="1"/>
          </p:cNvSpPr>
          <p:nvPr>
            <p:ph type="title"/>
          </p:nvPr>
        </p:nvSpPr>
        <p:spPr>
          <a:xfrm>
            <a:off x="685801" y="685800"/>
            <a:ext cx="10396882" cy="1151965"/>
          </a:xfrm>
        </p:spPr>
        <p:txBody>
          <a:bodyPr>
            <a:normAutofit/>
          </a:bodyPr>
          <a:lstStyle/>
          <a:p>
            <a:r>
              <a:rPr lang="en-GB" altLang="en-US" sz="3800"/>
              <a:t>Why do people attend / participate in events?</a:t>
            </a:r>
          </a:p>
        </p:txBody>
      </p:sp>
      <p:graphicFrame>
        <p:nvGraphicFramePr>
          <p:cNvPr id="19463" name="Content Placeholder 2">
            <a:extLst>
              <a:ext uri="{FF2B5EF4-FFF2-40B4-BE49-F238E27FC236}">
                <a16:creationId xmlns:a16="http://schemas.microsoft.com/office/drawing/2014/main" id="{445A0D8E-DD57-46F6-8CB2-F1BD44AD607E}"/>
              </a:ext>
            </a:extLst>
          </p:cNvPr>
          <p:cNvGraphicFramePr>
            <a:graphicFrameLocks noGrp="1"/>
          </p:cNvGraphicFramePr>
          <p:nvPr>
            <p:ph idx="1"/>
          </p:nvPr>
        </p:nvGraphicFramePr>
        <p:xfrm>
          <a:off x="685800" y="2063750"/>
          <a:ext cx="10394950" cy="3311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outdoor, night&#10;&#10;Description automatically generated">
            <a:extLst>
              <a:ext uri="{FF2B5EF4-FFF2-40B4-BE49-F238E27FC236}">
                <a16:creationId xmlns:a16="http://schemas.microsoft.com/office/drawing/2014/main" id="{783D73B1-9F73-6CAE-5833-7B265529355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999" r="-1" b="-1"/>
          <a:stretch/>
        </p:blipFill>
        <p:spPr>
          <a:xfrm>
            <a:off x="5901598" y="10"/>
            <a:ext cx="6290402" cy="5342699"/>
          </a:xfrm>
          <a:prstGeom prst="rect">
            <a:avLst/>
          </a:prstGeom>
        </p:spPr>
      </p:pic>
      <p:sp>
        <p:nvSpPr>
          <p:cNvPr id="19458" name="Title 1">
            <a:extLst>
              <a:ext uri="{FF2B5EF4-FFF2-40B4-BE49-F238E27FC236}">
                <a16:creationId xmlns:a16="http://schemas.microsoft.com/office/drawing/2014/main" id="{A8B823C9-3032-495A-8AB9-5F8CFBC2CA19}"/>
              </a:ext>
            </a:extLst>
          </p:cNvPr>
          <p:cNvSpPr>
            <a:spLocks noGrp="1"/>
          </p:cNvSpPr>
          <p:nvPr>
            <p:ph type="title"/>
          </p:nvPr>
        </p:nvSpPr>
        <p:spPr>
          <a:xfrm>
            <a:off x="804672" y="365125"/>
            <a:ext cx="5266155" cy="1325563"/>
          </a:xfrm>
        </p:spPr>
        <p:txBody>
          <a:bodyPr>
            <a:normAutofit/>
          </a:bodyPr>
          <a:lstStyle/>
          <a:p>
            <a:r>
              <a:rPr lang="en-GB" altLang="en-US" sz="2800"/>
              <a:t>The Importance of Understanding Attendee Motivation</a:t>
            </a:r>
          </a:p>
        </p:txBody>
      </p:sp>
      <p:graphicFrame>
        <p:nvGraphicFramePr>
          <p:cNvPr id="19461" name="Content Placeholder 2">
            <a:extLst>
              <a:ext uri="{FF2B5EF4-FFF2-40B4-BE49-F238E27FC236}">
                <a16:creationId xmlns:a16="http://schemas.microsoft.com/office/drawing/2014/main" id="{9C3415EF-51FE-4551-85A3-6FE57F57512F}"/>
              </a:ext>
            </a:extLst>
          </p:cNvPr>
          <p:cNvGraphicFramePr>
            <a:graphicFrameLocks noGrp="1"/>
          </p:cNvGraphicFramePr>
          <p:nvPr>
            <p:ph idx="1"/>
          </p:nvPr>
        </p:nvGraphicFramePr>
        <p:xfrm>
          <a:off x="804672" y="2022601"/>
          <a:ext cx="3941499" cy="41543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FB5416FC-AFCB-4F54-8D42-6899EEA1ABCB}"/>
              </a:ext>
            </a:extLst>
          </p:cNvPr>
          <p:cNvSpPr>
            <a:spLocks noGrp="1" noChangeArrowheads="1"/>
          </p:cNvSpPr>
          <p:nvPr>
            <p:ph type="title"/>
          </p:nvPr>
        </p:nvSpPr>
        <p:spPr>
          <a:xfrm>
            <a:off x="787480" y="157076"/>
            <a:ext cx="3072869" cy="1728436"/>
          </a:xfrm>
        </p:spPr>
        <p:txBody>
          <a:bodyPr>
            <a:normAutofit fontScale="90000"/>
          </a:bodyPr>
          <a:lstStyle/>
          <a:p>
            <a:r>
              <a:rPr lang="en-GB" altLang="en-US" sz="2800" b="1"/>
              <a:t>What Goes into Preparing a City &amp; Stadium for a Super Bowl? | NFL Explained</a:t>
            </a:r>
          </a:p>
        </p:txBody>
      </p:sp>
      <p:pic>
        <p:nvPicPr>
          <p:cNvPr id="3" name="Online Media 2" title="What Goes into Preparing a City &amp; Stadium for a Super Bowl? | NFL Explained">
            <a:hlinkClick r:id="" action="ppaction://media"/>
            <a:extLst>
              <a:ext uri="{FF2B5EF4-FFF2-40B4-BE49-F238E27FC236}">
                <a16:creationId xmlns:a16="http://schemas.microsoft.com/office/drawing/2014/main" id="{AC834D19-BB30-749F-848B-7675D7CC3C4D}"/>
              </a:ext>
            </a:extLst>
          </p:cNvPr>
          <p:cNvPicPr>
            <a:picLocks noGrp="1" noRot="1" noChangeAspect="1"/>
          </p:cNvPicPr>
          <p:nvPr>
            <p:ph idx="1"/>
            <a:videoFile r:link="rId1"/>
          </p:nvPr>
        </p:nvPicPr>
        <p:blipFill>
          <a:blip r:embed="rId5"/>
          <a:stretch>
            <a:fillRect/>
          </a:stretch>
        </p:blipFill>
        <p:spPr>
          <a:xfrm>
            <a:off x="4494213" y="1651000"/>
            <a:ext cx="7478712" cy="4206875"/>
          </a:xfrm>
          <a:prstGeom prst="rect">
            <a:avLst/>
          </a:prstGeom>
        </p:spPr>
      </p:pic>
      <p:pic>
        <p:nvPicPr>
          <p:cNvPr id="2" name="Online Media 1" title="NFL International Series 2012 Highlights at Wembley">
            <a:hlinkClick r:id="" action="ppaction://media"/>
            <a:extLst>
              <a:ext uri="{FF2B5EF4-FFF2-40B4-BE49-F238E27FC236}">
                <a16:creationId xmlns:a16="http://schemas.microsoft.com/office/drawing/2014/main" id="{CFAD4962-D882-480C-9A07-1608BF0C4C32}"/>
              </a:ext>
            </a:extLst>
          </p:cNvPr>
          <p:cNvPicPr>
            <a:picLocks noRot="1" noChangeAspect="1"/>
          </p:cNvPicPr>
          <p:nvPr>
            <a:videoFile r:link="rId2"/>
          </p:nvPr>
        </p:nvPicPr>
        <p:blipFill>
          <a:blip r:embed="rId6"/>
          <a:stretch>
            <a:fillRect/>
          </a:stretch>
        </p:blipFill>
        <p:spPr>
          <a:xfrm>
            <a:off x="464958" y="2000250"/>
            <a:ext cx="3234579" cy="2255202"/>
          </a:xfrm>
          <a:prstGeom prst="rect">
            <a:avLst/>
          </a:prstGeom>
        </p:spPr>
      </p:pic>
    </p:spTree>
    <p:extLst>
      <p:ext uri="{BB962C8B-B14F-4D97-AF65-F5344CB8AC3E}">
        <p14:creationId xmlns:p14="http://schemas.microsoft.com/office/powerpoint/2010/main" val="2201417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p:cMediaNode vol="80000">
                <p:cTn id="17" fill="hold" display="0">
                  <p:stCondLst>
                    <p:cond delay="indefinite"/>
                  </p:stCondLst>
                </p:cTn>
                <p:tgtEl>
                  <p:spTgt spid="3"/>
                </p:tgtEl>
              </p:cMediaNode>
            </p:video>
            <p:seq concurrent="1" nextAc="seek">
              <p:cTn id="18" restart="whenNotActive" fill="hold" evtFilter="cancelBubble" nodeType="interactiveSeq">
                <p:stCondLst>
                  <p:cond evt="onClick" delay="0">
                    <p:tgtEl>
                      <p:spTgt spid="3"/>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549CE09D-6279-43F6-9866-5EDE42C28292}"/>
              </a:ext>
            </a:extLst>
          </p:cNvPr>
          <p:cNvSpPr>
            <a:spLocks noGrp="1" noChangeArrowheads="1"/>
          </p:cNvSpPr>
          <p:nvPr>
            <p:ph type="title"/>
          </p:nvPr>
        </p:nvSpPr>
        <p:spPr>
          <a:xfrm>
            <a:off x="4965430" y="629268"/>
            <a:ext cx="6586491" cy="1286160"/>
          </a:xfrm>
        </p:spPr>
        <p:txBody>
          <a:bodyPr anchor="b">
            <a:normAutofit/>
          </a:bodyPr>
          <a:lstStyle/>
          <a:p>
            <a:r>
              <a:rPr lang="en-GB" altLang="en-US"/>
              <a:t>Consumer experience </a:t>
            </a:r>
          </a:p>
        </p:txBody>
      </p:sp>
      <p:sp>
        <p:nvSpPr>
          <p:cNvPr id="16387" name="Rectangle 3">
            <a:extLst>
              <a:ext uri="{FF2B5EF4-FFF2-40B4-BE49-F238E27FC236}">
                <a16:creationId xmlns:a16="http://schemas.microsoft.com/office/drawing/2014/main" id="{52E750A0-DD4F-4EC2-BC1F-77AD4B0EF875}"/>
              </a:ext>
            </a:extLst>
          </p:cNvPr>
          <p:cNvSpPr>
            <a:spLocks noGrp="1" noChangeArrowheads="1"/>
          </p:cNvSpPr>
          <p:nvPr>
            <p:ph idx="1"/>
          </p:nvPr>
        </p:nvSpPr>
        <p:spPr>
          <a:xfrm>
            <a:off x="4880523" y="2000794"/>
            <a:ext cx="6586489" cy="3785419"/>
          </a:xfrm>
        </p:spPr>
        <p:txBody>
          <a:bodyPr>
            <a:normAutofit fontScale="92500"/>
          </a:bodyPr>
          <a:lstStyle/>
          <a:p>
            <a:r>
              <a:rPr lang="en-GB" altLang="en-US"/>
              <a:t>Spend 5 minutes and prepare a mind map to represent the NFL Tour as a sport event and consumer experiences gained at that event.</a:t>
            </a:r>
          </a:p>
          <a:p>
            <a:r>
              <a:rPr lang="en-GB" altLang="en-US"/>
              <a:t>What are the feelings/emotions the consumer goes through?</a:t>
            </a:r>
          </a:p>
          <a:p>
            <a:r>
              <a:rPr lang="en-GB" altLang="en-US"/>
              <a:t>What tangible elements is the consumer looking for?</a:t>
            </a:r>
          </a:p>
          <a:p>
            <a:r>
              <a:rPr lang="en-GB" altLang="en-US"/>
              <a:t>How can we use these variables to determine customer satisfaction?</a:t>
            </a:r>
          </a:p>
        </p:txBody>
      </p:sp>
      <p:pic>
        <p:nvPicPr>
          <p:cNvPr id="16389" name="Picture 16388" descr="Sticky notes on a wall">
            <a:extLst>
              <a:ext uri="{FF2B5EF4-FFF2-40B4-BE49-F238E27FC236}">
                <a16:creationId xmlns:a16="http://schemas.microsoft.com/office/drawing/2014/main" id="{F77C9154-D64F-0A07-F6B2-9F886BFDF0D3}"/>
              </a:ext>
            </a:extLst>
          </p:cNvPr>
          <p:cNvPicPr>
            <a:picLocks noChangeAspect="1"/>
          </p:cNvPicPr>
          <p:nvPr/>
        </p:nvPicPr>
        <p:blipFill rotWithShape="1">
          <a:blip r:embed="rId3"/>
          <a:srcRect l="26295" r="26559" b="2"/>
          <a:stretch/>
        </p:blipFill>
        <p:spPr>
          <a:xfrm>
            <a:off x="20" y="10"/>
            <a:ext cx="4635571" cy="6857990"/>
          </a:xfrm>
          <a:prstGeom prst="rect">
            <a:avLst/>
          </a:prstGeom>
          <a:effectLst/>
        </p:spPr>
      </p:pic>
    </p:spTree>
    <p:extLst>
      <p:ext uri="{BB962C8B-B14F-4D97-AF65-F5344CB8AC3E}">
        <p14:creationId xmlns:p14="http://schemas.microsoft.com/office/powerpoint/2010/main" val="2744382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E3B395AB-ECC7-4FD3-9241-3AAB0438321E}"/>
              </a:ext>
            </a:extLst>
          </p:cNvPr>
          <p:cNvSpPr>
            <a:spLocks noGrp="1"/>
          </p:cNvSpPr>
          <p:nvPr>
            <p:ph type="title"/>
          </p:nvPr>
        </p:nvSpPr>
        <p:spPr>
          <a:xfrm>
            <a:off x="685801" y="685800"/>
            <a:ext cx="10396882" cy="1151965"/>
          </a:xfrm>
        </p:spPr>
        <p:txBody>
          <a:bodyPr>
            <a:normAutofit/>
          </a:bodyPr>
          <a:lstStyle/>
          <a:p>
            <a:r>
              <a:rPr lang="en-GB" altLang="en-US"/>
              <a:t>Consumer experience cont…</a:t>
            </a:r>
          </a:p>
        </p:txBody>
      </p:sp>
      <p:graphicFrame>
        <p:nvGraphicFramePr>
          <p:cNvPr id="18437" name="Content Placeholder 2">
            <a:extLst>
              <a:ext uri="{FF2B5EF4-FFF2-40B4-BE49-F238E27FC236}">
                <a16:creationId xmlns:a16="http://schemas.microsoft.com/office/drawing/2014/main" id="{72E23D23-1284-43F9-8C14-B1FADC6CFF84}"/>
              </a:ext>
            </a:extLst>
          </p:cNvPr>
          <p:cNvGraphicFramePr>
            <a:graphicFrameLocks noGrp="1"/>
          </p:cNvGraphicFramePr>
          <p:nvPr>
            <p:ph idx="1"/>
          </p:nvPr>
        </p:nvGraphicFramePr>
        <p:xfrm>
          <a:off x="685800" y="2063750"/>
          <a:ext cx="10394950" cy="3311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538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C8754D56-3027-4D81-9E02-0D1531231010}"/>
              </a:ext>
            </a:extLst>
          </p:cNvPr>
          <p:cNvSpPr>
            <a:spLocks noGrp="1"/>
          </p:cNvSpPr>
          <p:nvPr>
            <p:ph type="title"/>
          </p:nvPr>
        </p:nvSpPr>
        <p:spPr>
          <a:xfrm>
            <a:off x="686834" y="1153572"/>
            <a:ext cx="3200400" cy="4461163"/>
          </a:xfrm>
        </p:spPr>
        <p:txBody>
          <a:bodyPr>
            <a:normAutofit/>
          </a:bodyPr>
          <a:lstStyle/>
          <a:p>
            <a:r>
              <a:rPr lang="en-GB" altLang="en-US" b="1"/>
              <a:t>The consumer experience</a:t>
            </a:r>
          </a:p>
        </p:txBody>
      </p:sp>
      <p:sp>
        <p:nvSpPr>
          <p:cNvPr id="19459" name="Content Placeholder 2">
            <a:extLst>
              <a:ext uri="{FF2B5EF4-FFF2-40B4-BE49-F238E27FC236}">
                <a16:creationId xmlns:a16="http://schemas.microsoft.com/office/drawing/2014/main" id="{E66750A6-ADA7-457F-A04C-5C6756C55B5C}"/>
              </a:ext>
            </a:extLst>
          </p:cNvPr>
          <p:cNvSpPr>
            <a:spLocks noGrp="1"/>
          </p:cNvSpPr>
          <p:nvPr>
            <p:ph idx="1"/>
          </p:nvPr>
        </p:nvSpPr>
        <p:spPr>
          <a:xfrm>
            <a:off x="4447308" y="591344"/>
            <a:ext cx="6906491" cy="5585619"/>
          </a:xfrm>
        </p:spPr>
        <p:txBody>
          <a:bodyPr anchor="ctr">
            <a:normAutofit/>
          </a:bodyPr>
          <a:lstStyle/>
          <a:p>
            <a:r>
              <a:rPr lang="en-GB" altLang="en-US"/>
              <a:t>Consider the event you are running</a:t>
            </a:r>
          </a:p>
          <a:p>
            <a:r>
              <a:rPr lang="en-GB" altLang="en-US"/>
              <a:t>design a checklist which will aid your observation of the event as an event  manager/researcher </a:t>
            </a:r>
          </a:p>
          <a:p>
            <a:r>
              <a:rPr lang="en-GB" altLang="en-US"/>
              <a:t>Make sure you consider elements of consumer experience, motivation and marketing effectiveness</a:t>
            </a:r>
          </a:p>
          <a:p>
            <a:pPr marL="0" indent="0">
              <a:buNone/>
            </a:pPr>
            <a:endParaRPr lang="en-GB" altLang="en-US"/>
          </a:p>
        </p:txBody>
      </p:sp>
    </p:spTree>
    <p:extLst>
      <p:ext uri="{BB962C8B-B14F-4D97-AF65-F5344CB8AC3E}">
        <p14:creationId xmlns:p14="http://schemas.microsoft.com/office/powerpoint/2010/main" val="3804836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1B895759-4B02-435B-8E11-E6562D802398}"/>
              </a:ext>
            </a:extLst>
          </p:cNvPr>
          <p:cNvSpPr>
            <a:spLocks noGrp="1"/>
          </p:cNvSpPr>
          <p:nvPr>
            <p:ph type="title"/>
          </p:nvPr>
        </p:nvSpPr>
        <p:spPr/>
        <p:txBody>
          <a:bodyPr anchor="ctr">
            <a:normAutofit/>
          </a:bodyPr>
          <a:lstStyle/>
          <a:p>
            <a:r>
              <a:rPr lang="en-GB" altLang="en-US" b="1"/>
              <a:t>Experience Economy</a:t>
            </a:r>
          </a:p>
        </p:txBody>
      </p:sp>
      <p:sp>
        <p:nvSpPr>
          <p:cNvPr id="20483" name="Content Placeholder 2">
            <a:extLst>
              <a:ext uri="{FF2B5EF4-FFF2-40B4-BE49-F238E27FC236}">
                <a16:creationId xmlns:a16="http://schemas.microsoft.com/office/drawing/2014/main" id="{FE9B936B-0DFE-4FE3-B8F2-7A630B06497A}"/>
              </a:ext>
            </a:extLst>
          </p:cNvPr>
          <p:cNvSpPr>
            <a:spLocks noGrp="1"/>
          </p:cNvSpPr>
          <p:nvPr>
            <p:ph sz="quarter" idx="13"/>
          </p:nvPr>
        </p:nvSpPr>
        <p:spPr>
          <a:xfrm>
            <a:off x="685800" y="1690688"/>
            <a:ext cx="10394707" cy="4512404"/>
          </a:xfrm>
        </p:spPr>
        <p:txBody>
          <a:bodyPr>
            <a:noAutofit/>
          </a:bodyPr>
          <a:lstStyle/>
          <a:p>
            <a:r>
              <a:rPr lang="en-GB" altLang="en-US"/>
              <a:t>Consumers demand authentic, individual designed experiences (Bladen et al, 2012)</a:t>
            </a:r>
          </a:p>
          <a:p>
            <a:r>
              <a:rPr lang="en-GB" altLang="en-US"/>
              <a:t>Moved to purchase products to services</a:t>
            </a:r>
          </a:p>
          <a:p>
            <a:r>
              <a:rPr lang="en-GB" altLang="en-US"/>
              <a:t>Services are delivered to customers as a packaged experience</a:t>
            </a:r>
          </a:p>
          <a:p>
            <a:r>
              <a:rPr lang="en-GB" altLang="en-US"/>
              <a:t>How has the event industry evolved to meet the expectations of experience?</a:t>
            </a:r>
          </a:p>
          <a:p>
            <a:r>
              <a:rPr lang="en-GB" altLang="en-US"/>
              <a:t>Value and premium expenditure justified on the basis of unique customer experiences</a:t>
            </a:r>
          </a:p>
        </p:txBody>
      </p:sp>
    </p:spTree>
    <p:extLst>
      <p:ext uri="{BB962C8B-B14F-4D97-AF65-F5344CB8AC3E}">
        <p14:creationId xmlns:p14="http://schemas.microsoft.com/office/powerpoint/2010/main" val="3199936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92FAD-0D6E-C06C-6663-D3242DA6B9DC}"/>
              </a:ext>
            </a:extLst>
          </p:cNvPr>
          <p:cNvSpPr>
            <a:spLocks noGrp="1"/>
          </p:cNvSpPr>
          <p:nvPr>
            <p:ph type="title"/>
          </p:nvPr>
        </p:nvSpPr>
        <p:spPr>
          <a:xfrm>
            <a:off x="195648" y="-137383"/>
            <a:ext cx="10515600" cy="1325563"/>
          </a:xfrm>
        </p:spPr>
        <p:txBody>
          <a:bodyPr>
            <a:normAutofit/>
          </a:bodyPr>
          <a:lstStyle/>
          <a:p>
            <a:r>
              <a:rPr lang="en-GB" sz="3600" b="1"/>
              <a:t>ATTENDANCE: MEASURING PROFILE</a:t>
            </a:r>
          </a:p>
        </p:txBody>
      </p:sp>
      <p:sp>
        <p:nvSpPr>
          <p:cNvPr id="3" name="Content Placeholder 2">
            <a:extLst>
              <a:ext uri="{FF2B5EF4-FFF2-40B4-BE49-F238E27FC236}">
                <a16:creationId xmlns:a16="http://schemas.microsoft.com/office/drawing/2014/main" id="{04833DC0-EDFC-8B2A-5650-8BB27C1EBF8F}"/>
              </a:ext>
            </a:extLst>
          </p:cNvPr>
          <p:cNvSpPr>
            <a:spLocks noGrp="1"/>
          </p:cNvSpPr>
          <p:nvPr>
            <p:ph idx="1"/>
          </p:nvPr>
        </p:nvSpPr>
        <p:spPr>
          <a:xfrm>
            <a:off x="591064" y="1389020"/>
            <a:ext cx="10515600" cy="4351338"/>
          </a:xfrm>
        </p:spPr>
        <p:txBody>
          <a:bodyPr>
            <a:normAutofit fontScale="85000" lnSpcReduction="20000"/>
          </a:bodyPr>
          <a:lstStyle/>
          <a:p>
            <a:pPr>
              <a:lnSpc>
                <a:spcPct val="110000"/>
              </a:lnSpc>
            </a:pPr>
            <a:r>
              <a:rPr lang="en-GB"/>
              <a:t>What are the Measures?</a:t>
            </a:r>
          </a:p>
          <a:p>
            <a:pPr algn="ctr">
              <a:lnSpc>
                <a:spcPct val="110000"/>
              </a:lnSpc>
              <a:buFont typeface="Wingdings" panose="05000000000000000000" pitchFamily="2" charset="2"/>
              <a:buChar char="ü"/>
            </a:pPr>
            <a:r>
              <a:rPr lang="en-GB"/>
              <a:t>Profile of people attending the event</a:t>
            </a:r>
          </a:p>
          <a:p>
            <a:pPr algn="ctr">
              <a:lnSpc>
                <a:spcPct val="110000"/>
              </a:lnSpc>
              <a:buFont typeface="Wingdings" panose="05000000000000000000" pitchFamily="2" charset="2"/>
              <a:buChar char="ü"/>
            </a:pPr>
            <a:r>
              <a:rPr lang="en-GB"/>
              <a:t>Representativeness of event audience</a:t>
            </a:r>
          </a:p>
          <a:p>
            <a:pPr algn="ctr">
              <a:lnSpc>
                <a:spcPct val="110000"/>
              </a:lnSpc>
              <a:buFont typeface="Wingdings" panose="05000000000000000000" pitchFamily="2" charset="2"/>
              <a:buChar char="ü"/>
            </a:pPr>
            <a:r>
              <a:rPr lang="en-GB"/>
              <a:t>Audience development</a:t>
            </a:r>
          </a:p>
          <a:p>
            <a:pPr>
              <a:lnSpc>
                <a:spcPct val="110000"/>
              </a:lnSpc>
            </a:pPr>
            <a:r>
              <a:rPr lang="en-GB"/>
              <a:t>Intermediate attendance measures understand the type of people attending events in more detail. Are likely to include an element of </a:t>
            </a:r>
            <a:r>
              <a:rPr lang="en-GB" b="1"/>
              <a:t>bespoke research </a:t>
            </a:r>
            <a:r>
              <a:rPr lang="en-GB"/>
              <a:t>to profile the people attending the event.</a:t>
            </a:r>
          </a:p>
          <a:p>
            <a:pPr>
              <a:lnSpc>
                <a:spcPct val="110000"/>
              </a:lnSpc>
            </a:pPr>
            <a:r>
              <a:rPr lang="en-GB" u="sng"/>
              <a:t>Such as </a:t>
            </a:r>
            <a:r>
              <a:rPr lang="en-GB"/>
              <a:t>: Residence, sex, age, socio-economic group, disability, ethnicity, educational attainment and employment status are just some of the areas in which attendees can be assessed. Their reason for attendance may impact on other areas of impact measurement.</a:t>
            </a:r>
          </a:p>
        </p:txBody>
      </p:sp>
      <p:sp>
        <p:nvSpPr>
          <p:cNvPr id="5" name="TextBox 4">
            <a:extLst>
              <a:ext uri="{FF2B5EF4-FFF2-40B4-BE49-F238E27FC236}">
                <a16:creationId xmlns:a16="http://schemas.microsoft.com/office/drawing/2014/main" id="{59D62119-5BAB-A41F-0DF0-8DC46D611F12}"/>
              </a:ext>
            </a:extLst>
          </p:cNvPr>
          <p:cNvSpPr txBox="1"/>
          <p:nvPr/>
        </p:nvSpPr>
        <p:spPr>
          <a:xfrm>
            <a:off x="3562234" y="6488668"/>
            <a:ext cx="8480639" cy="369332"/>
          </a:xfrm>
          <a:prstGeom prst="rect">
            <a:avLst/>
          </a:prstGeom>
          <a:noFill/>
        </p:spPr>
        <p:txBody>
          <a:bodyPr wrap="square">
            <a:spAutoFit/>
          </a:bodyPr>
          <a:lstStyle/>
          <a:p>
            <a:r>
              <a:rPr lang="en-GB"/>
              <a:t>https://www.eventimpacts.com/impact-types/attendance/content/measuring-profile</a:t>
            </a:r>
          </a:p>
        </p:txBody>
      </p:sp>
    </p:spTree>
    <p:extLst>
      <p:ext uri="{BB962C8B-B14F-4D97-AF65-F5344CB8AC3E}">
        <p14:creationId xmlns:p14="http://schemas.microsoft.com/office/powerpoint/2010/main" val="353935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F1CF04-D40A-04DC-2148-BF282305B4FF}"/>
              </a:ext>
            </a:extLst>
          </p:cNvPr>
          <p:cNvSpPr>
            <a:spLocks noGrp="1"/>
          </p:cNvSpPr>
          <p:nvPr>
            <p:ph idx="1"/>
          </p:nvPr>
        </p:nvSpPr>
        <p:spPr>
          <a:xfrm>
            <a:off x="434294" y="726101"/>
            <a:ext cx="7673862" cy="4351338"/>
          </a:xfrm>
        </p:spPr>
        <p:txBody>
          <a:bodyPr>
            <a:normAutofit fontScale="92500" lnSpcReduction="20000"/>
          </a:bodyPr>
          <a:lstStyle/>
          <a:p>
            <a:pPr>
              <a:lnSpc>
                <a:spcPct val="100000"/>
              </a:lnSpc>
            </a:pPr>
            <a:r>
              <a:rPr lang="en-GB" b="1"/>
              <a:t>Profile information </a:t>
            </a:r>
            <a:r>
              <a:rPr lang="en-GB"/>
              <a:t>is also likely to </a:t>
            </a:r>
            <a:r>
              <a:rPr lang="en-GB" b="1"/>
              <a:t>influence other elements </a:t>
            </a:r>
            <a:r>
              <a:rPr lang="en-GB"/>
              <a:t>of an event evaluation such as </a:t>
            </a:r>
            <a:r>
              <a:rPr lang="en-GB" b="1"/>
              <a:t>the extent </a:t>
            </a:r>
            <a:r>
              <a:rPr lang="en-GB"/>
              <a:t>of attendance/participation by specific target audience/group. </a:t>
            </a:r>
          </a:p>
          <a:p>
            <a:pPr>
              <a:lnSpc>
                <a:spcPct val="100000"/>
              </a:lnSpc>
            </a:pPr>
            <a:r>
              <a:rPr lang="en-GB"/>
              <a:t>Measuring this may then allow comparisons against local or national averages, or benchmarks from other events.</a:t>
            </a:r>
          </a:p>
          <a:p>
            <a:pPr marL="0" indent="0">
              <a:lnSpc>
                <a:spcPct val="100000"/>
              </a:lnSpc>
              <a:buNone/>
            </a:pPr>
            <a:r>
              <a:rPr lang="en-GB" b="1"/>
              <a:t>Routes to Measurement</a:t>
            </a:r>
          </a:p>
          <a:p>
            <a:pPr>
              <a:lnSpc>
                <a:spcPct val="100000"/>
              </a:lnSpc>
            </a:pPr>
            <a:r>
              <a:rPr lang="en-GB"/>
              <a:t>Whilst a basic level of </a:t>
            </a:r>
            <a:r>
              <a:rPr lang="en-GB" b="1"/>
              <a:t>profiling </a:t>
            </a:r>
            <a:r>
              <a:rPr lang="en-GB"/>
              <a:t>may be possible through an assessment of existing data (e.g. postcodes from ticket sales data), </a:t>
            </a:r>
            <a:r>
              <a:rPr lang="en-GB" b="1"/>
              <a:t>primary research </a:t>
            </a:r>
            <a:r>
              <a:rPr lang="en-GB"/>
              <a:t>will be required to </a:t>
            </a:r>
            <a:r>
              <a:rPr lang="en-GB" b="1"/>
              <a:t>survey attendees </a:t>
            </a:r>
            <a:r>
              <a:rPr lang="en-GB"/>
              <a:t>at the event. </a:t>
            </a:r>
          </a:p>
        </p:txBody>
      </p:sp>
      <p:sp>
        <p:nvSpPr>
          <p:cNvPr id="5" name="TextBox 4">
            <a:extLst>
              <a:ext uri="{FF2B5EF4-FFF2-40B4-BE49-F238E27FC236}">
                <a16:creationId xmlns:a16="http://schemas.microsoft.com/office/drawing/2014/main" id="{50C421BC-1FB3-965D-3BAF-95C095074102}"/>
              </a:ext>
            </a:extLst>
          </p:cNvPr>
          <p:cNvSpPr txBox="1"/>
          <p:nvPr/>
        </p:nvSpPr>
        <p:spPr>
          <a:xfrm>
            <a:off x="4358915" y="5077439"/>
            <a:ext cx="7914047" cy="646331"/>
          </a:xfrm>
          <a:prstGeom prst="rect">
            <a:avLst/>
          </a:prstGeom>
          <a:noFill/>
        </p:spPr>
        <p:txBody>
          <a:bodyPr wrap="square">
            <a:spAutoFit/>
          </a:bodyPr>
          <a:lstStyle/>
          <a:p>
            <a:r>
              <a:rPr lang="en-GB"/>
              <a:t>https://www.eventimpacts.com/impact-types/attendance/content/measuring-profile</a:t>
            </a:r>
          </a:p>
        </p:txBody>
      </p:sp>
      <p:pic>
        <p:nvPicPr>
          <p:cNvPr id="7" name="Picture 6" descr="Logo&#10;&#10;Description automatically generated with medium confidence">
            <a:extLst>
              <a:ext uri="{FF2B5EF4-FFF2-40B4-BE49-F238E27FC236}">
                <a16:creationId xmlns:a16="http://schemas.microsoft.com/office/drawing/2014/main" id="{9853A48B-3040-6F34-FF8E-9F356C0A78C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31891" y="2024678"/>
            <a:ext cx="3895789" cy="1956022"/>
          </a:xfrm>
          <a:prstGeom prst="rect">
            <a:avLst/>
          </a:prstGeom>
        </p:spPr>
      </p:pic>
    </p:spTree>
    <p:extLst>
      <p:ext uri="{BB962C8B-B14F-4D97-AF65-F5344CB8AC3E}">
        <p14:creationId xmlns:p14="http://schemas.microsoft.com/office/powerpoint/2010/main" val="3435110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17360-9B0B-2906-49B3-33F38BF8F811}"/>
              </a:ext>
            </a:extLst>
          </p:cNvPr>
          <p:cNvSpPr>
            <a:spLocks noGrp="1"/>
          </p:cNvSpPr>
          <p:nvPr>
            <p:ph type="title"/>
          </p:nvPr>
        </p:nvSpPr>
        <p:spPr>
          <a:xfrm>
            <a:off x="686834" y="1153572"/>
            <a:ext cx="3200400" cy="4461163"/>
          </a:xfrm>
        </p:spPr>
        <p:txBody>
          <a:bodyPr>
            <a:normAutofit/>
          </a:bodyPr>
          <a:lstStyle/>
          <a:p>
            <a:r>
              <a:rPr lang="en-GB" sz="4100" b="1"/>
              <a:t>ATTENDANCE: </a:t>
            </a:r>
            <a:r>
              <a:rPr lang="en-GB" sz="4100"/>
              <a:t>BASIC MEASURES</a:t>
            </a:r>
          </a:p>
        </p:txBody>
      </p:sp>
      <p:sp>
        <p:nvSpPr>
          <p:cNvPr id="3" name="Content Placeholder 2">
            <a:extLst>
              <a:ext uri="{FF2B5EF4-FFF2-40B4-BE49-F238E27FC236}">
                <a16:creationId xmlns:a16="http://schemas.microsoft.com/office/drawing/2014/main" id="{403B6EB5-44B2-C3E8-3A15-E76611AC2EB6}"/>
              </a:ext>
            </a:extLst>
          </p:cNvPr>
          <p:cNvSpPr>
            <a:spLocks noGrp="1"/>
          </p:cNvSpPr>
          <p:nvPr>
            <p:ph idx="1"/>
          </p:nvPr>
        </p:nvSpPr>
        <p:spPr>
          <a:xfrm>
            <a:off x="4447308" y="591344"/>
            <a:ext cx="6906491" cy="5585619"/>
          </a:xfrm>
        </p:spPr>
        <p:txBody>
          <a:bodyPr anchor="ctr">
            <a:normAutofit lnSpcReduction="10000"/>
          </a:bodyPr>
          <a:lstStyle/>
          <a:p>
            <a:pPr marL="0" indent="0">
              <a:buNone/>
            </a:pPr>
            <a:r>
              <a:rPr lang="en-GB" b="0" i="0">
                <a:effectLst/>
                <a:latin typeface="museo-sans-500"/>
              </a:rPr>
              <a:t>considerations such as:</a:t>
            </a:r>
          </a:p>
          <a:p>
            <a:pPr>
              <a:buFont typeface="Arial" panose="020B0604020202020204" pitchFamily="34" charset="0"/>
              <a:buChar char="•"/>
            </a:pPr>
            <a:r>
              <a:rPr lang="en-GB" b="0" i="0">
                <a:effectLst/>
                <a:latin typeface="museo-sans-500"/>
              </a:rPr>
              <a:t>What do you want to know?</a:t>
            </a:r>
          </a:p>
          <a:p>
            <a:pPr>
              <a:buFont typeface="Arial" panose="020B0604020202020204" pitchFamily="34" charset="0"/>
              <a:buChar char="•"/>
            </a:pPr>
            <a:r>
              <a:rPr lang="en-GB" b="0" i="0">
                <a:effectLst/>
                <a:latin typeface="museo-sans-500"/>
              </a:rPr>
              <a:t>How will the data be used?</a:t>
            </a:r>
          </a:p>
          <a:p>
            <a:pPr>
              <a:buFont typeface="Arial" panose="020B0604020202020204" pitchFamily="34" charset="0"/>
              <a:buChar char="•"/>
            </a:pPr>
            <a:r>
              <a:rPr lang="en-GB" b="0" i="0">
                <a:effectLst/>
                <a:latin typeface="museo-sans-500"/>
              </a:rPr>
              <a:t>What impacts will collecting the data have on the time and cost of data collection?</a:t>
            </a:r>
          </a:p>
          <a:p>
            <a:pPr>
              <a:buFont typeface="Arial" panose="020B0604020202020204" pitchFamily="34" charset="0"/>
              <a:buChar char="•"/>
            </a:pPr>
            <a:endParaRPr lang="en-GB" b="0" i="0">
              <a:effectLst/>
              <a:latin typeface="museo-sans-500"/>
            </a:endParaRPr>
          </a:p>
          <a:p>
            <a:r>
              <a:rPr lang="en-GB" b="1" cap="all"/>
              <a:t>Audience Profiles</a:t>
            </a:r>
          </a:p>
          <a:p>
            <a:r>
              <a:rPr lang="en-GB"/>
              <a:t>Building a profile of attendees and being able to segment them by demographics, behaviours and attitudes adds another layer of detail to the evaluation process that enables more insightful analysis of event data.</a:t>
            </a:r>
            <a:endParaRPr lang="en-GB">
              <a:hlinkClick r:id="" action="ppaction://noaction"/>
            </a:endParaRPr>
          </a:p>
          <a:p>
            <a:endParaRPr lang="en-GB"/>
          </a:p>
          <a:p>
            <a:endParaRPr lang="en-GB"/>
          </a:p>
        </p:txBody>
      </p:sp>
    </p:spTree>
    <p:extLst>
      <p:ext uri="{BB962C8B-B14F-4D97-AF65-F5344CB8AC3E}">
        <p14:creationId xmlns:p14="http://schemas.microsoft.com/office/powerpoint/2010/main" val="32889240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41F98-D6D3-ECFF-4B03-864A3E800291}"/>
              </a:ext>
            </a:extLst>
          </p:cNvPr>
          <p:cNvSpPr>
            <a:spLocks noGrp="1"/>
          </p:cNvSpPr>
          <p:nvPr>
            <p:ph type="title"/>
          </p:nvPr>
        </p:nvSpPr>
        <p:spPr>
          <a:xfrm>
            <a:off x="100148" y="84274"/>
            <a:ext cx="7365274" cy="1325563"/>
          </a:xfrm>
        </p:spPr>
        <p:txBody>
          <a:bodyPr anchor="ctr">
            <a:normAutofit/>
          </a:bodyPr>
          <a:lstStyle/>
          <a:p>
            <a:r>
              <a:rPr lang="en-GB" sz="3600" b="1"/>
              <a:t>INTERMEDIATE MEASURES</a:t>
            </a:r>
          </a:p>
        </p:txBody>
      </p:sp>
      <p:pic>
        <p:nvPicPr>
          <p:cNvPr id="4" name="Picture 3" descr="A group of people standing in a tent&#10;&#10;AI-generated content may be incorrect.">
            <a:extLst>
              <a:ext uri="{FF2B5EF4-FFF2-40B4-BE49-F238E27FC236}">
                <a16:creationId xmlns:a16="http://schemas.microsoft.com/office/drawing/2014/main" id="{31032609-6415-49CC-2EC4-B960A3B489FF}"/>
              </a:ext>
            </a:extLst>
          </p:cNvPr>
          <p:cNvPicPr>
            <a:picLocks noChangeAspect="1"/>
          </p:cNvPicPr>
          <p:nvPr/>
        </p:nvPicPr>
        <p:blipFill>
          <a:blip r:embed="rId2"/>
          <a:srcRect r="10001" b="1"/>
          <a:stretch>
            <a:fillRect/>
          </a:stretch>
        </p:blipFill>
        <p:spPr>
          <a:xfrm>
            <a:off x="420189" y="1825625"/>
            <a:ext cx="5156200" cy="3809862"/>
          </a:xfrm>
          <a:prstGeom prst="rect">
            <a:avLst/>
          </a:prstGeom>
          <a:noFill/>
        </p:spPr>
      </p:pic>
      <p:sp>
        <p:nvSpPr>
          <p:cNvPr id="3" name="Content Placeholder 2">
            <a:extLst>
              <a:ext uri="{FF2B5EF4-FFF2-40B4-BE49-F238E27FC236}">
                <a16:creationId xmlns:a16="http://schemas.microsoft.com/office/drawing/2014/main" id="{ABBD80A5-3030-D137-9EFD-D86F1A1BE649}"/>
              </a:ext>
            </a:extLst>
          </p:cNvPr>
          <p:cNvSpPr>
            <a:spLocks noGrp="1"/>
          </p:cNvSpPr>
          <p:nvPr>
            <p:ph sz="half" idx="2"/>
          </p:nvPr>
        </p:nvSpPr>
        <p:spPr>
          <a:xfrm>
            <a:off x="6197600" y="613954"/>
            <a:ext cx="5156200" cy="5021533"/>
          </a:xfrm>
        </p:spPr>
        <p:txBody>
          <a:bodyPr>
            <a:normAutofit fontScale="92500" lnSpcReduction="10000"/>
          </a:bodyPr>
          <a:lstStyle/>
          <a:p>
            <a:pPr marL="0" indent="0">
              <a:buNone/>
            </a:pPr>
            <a:r>
              <a:rPr lang="en-GB" sz="2400" b="1"/>
              <a:t>D</a:t>
            </a:r>
            <a:r>
              <a:rPr lang="en-GB" sz="2400" b="1" i="0">
                <a:effectLst/>
              </a:rPr>
              <a:t>ata collection techniques can be used to sample an event population </a:t>
            </a:r>
            <a:r>
              <a:rPr lang="en-GB" sz="2400" b="0" i="0">
                <a:effectLst/>
              </a:rPr>
              <a:t>–</a:t>
            </a:r>
          </a:p>
          <a:p>
            <a:pPr marL="0" indent="0">
              <a:buNone/>
            </a:pPr>
            <a:r>
              <a:rPr lang="en-GB" sz="2400"/>
              <a:t>1.</a:t>
            </a:r>
            <a:r>
              <a:rPr lang="en-GB" sz="2400" b="0" i="0">
                <a:effectLst/>
              </a:rPr>
              <a:t> </a:t>
            </a:r>
            <a:r>
              <a:rPr lang="en-GB" sz="2400"/>
              <a:t>On-site Surveys (Face-to-Face)</a:t>
            </a:r>
          </a:p>
          <a:p>
            <a:r>
              <a:rPr lang="en-GB" sz="2400"/>
              <a:t>Online / Post-Event Surveys</a:t>
            </a:r>
          </a:p>
          <a:p>
            <a:r>
              <a:rPr lang="en-GB" sz="2400"/>
              <a:t>Observation &amp; Footfall Tracking</a:t>
            </a:r>
            <a:endParaRPr lang="en-GB" sz="2400">
              <a:hlinkClick r:id="rId3"/>
            </a:endParaRPr>
          </a:p>
          <a:p>
            <a:r>
              <a:rPr lang="en-GB" sz="2400"/>
              <a:t>Advantages :</a:t>
            </a:r>
          </a:p>
          <a:p>
            <a:pPr marL="0" indent="0">
              <a:buNone/>
            </a:pPr>
            <a:r>
              <a:rPr lang="en-GB" sz="2400"/>
              <a:t>1. High response rate / Can clarify questions immediately</a:t>
            </a:r>
          </a:p>
          <a:p>
            <a:r>
              <a:rPr lang="en-GB" sz="2400"/>
              <a:t>Disadvantages:</a:t>
            </a:r>
            <a:endParaRPr lang="en-GB" sz="2400" b="0" i="0">
              <a:effectLst/>
            </a:endParaRPr>
          </a:p>
          <a:p>
            <a:r>
              <a:rPr lang="en-GB" sz="2400"/>
              <a:t>Time-consuming and labour-intensive</a:t>
            </a:r>
            <a:endParaRPr lang="en-GB" sz="2400" b="0" i="0">
              <a:effectLst/>
            </a:endParaRPr>
          </a:p>
          <a:p>
            <a:r>
              <a:rPr lang="en-GB" sz="2400" b="0" i="0">
                <a:effectLst/>
              </a:rPr>
              <a:t>There may be instances where data is required from non-attendees or the population at large so secondary research would be needed. </a:t>
            </a:r>
          </a:p>
          <a:p>
            <a:endParaRPr lang="en-GB" sz="2400">
              <a:hlinkClick r:id="" action="ppaction://noaction"/>
            </a:endParaRPr>
          </a:p>
          <a:p>
            <a:endParaRPr lang="en-GB" sz="2400"/>
          </a:p>
          <a:p>
            <a:endParaRPr lang="en-GB" sz="2400"/>
          </a:p>
        </p:txBody>
      </p:sp>
    </p:spTree>
    <p:extLst>
      <p:ext uri="{BB962C8B-B14F-4D97-AF65-F5344CB8AC3E}">
        <p14:creationId xmlns:p14="http://schemas.microsoft.com/office/powerpoint/2010/main" val="3592799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6D259-80B4-477F-9455-FD9289D19562}"/>
              </a:ext>
            </a:extLst>
          </p:cNvPr>
          <p:cNvSpPr>
            <a:spLocks noGrp="1"/>
          </p:cNvSpPr>
          <p:nvPr>
            <p:ph type="title"/>
          </p:nvPr>
        </p:nvSpPr>
        <p:spPr>
          <a:xfrm>
            <a:off x="209006" y="97492"/>
            <a:ext cx="4368602" cy="1956841"/>
          </a:xfrm>
        </p:spPr>
        <p:txBody>
          <a:bodyPr anchor="b">
            <a:normAutofit/>
          </a:bodyPr>
          <a:lstStyle/>
          <a:p>
            <a:r>
              <a:rPr lang="en-GB" sz="5400"/>
              <a:t>Event planning impacts</a:t>
            </a:r>
          </a:p>
        </p:txBody>
      </p:sp>
      <p:sp>
        <p:nvSpPr>
          <p:cNvPr id="3" name="Content Placeholder 2">
            <a:extLst>
              <a:ext uri="{FF2B5EF4-FFF2-40B4-BE49-F238E27FC236}">
                <a16:creationId xmlns:a16="http://schemas.microsoft.com/office/drawing/2014/main" id="{3473BCEE-C468-46B9-A1F2-0625600934F1}"/>
              </a:ext>
            </a:extLst>
          </p:cNvPr>
          <p:cNvSpPr>
            <a:spLocks noGrp="1"/>
          </p:cNvSpPr>
          <p:nvPr>
            <p:ph sz="quarter" idx="13"/>
          </p:nvPr>
        </p:nvSpPr>
        <p:spPr>
          <a:xfrm>
            <a:off x="568234" y="2461419"/>
            <a:ext cx="4243589" cy="3320668"/>
          </a:xfrm>
        </p:spPr>
        <p:txBody>
          <a:bodyPr>
            <a:normAutofit/>
          </a:bodyPr>
          <a:lstStyle/>
          <a:p>
            <a:r>
              <a:rPr lang="en-GB"/>
              <a:t>Economic</a:t>
            </a:r>
          </a:p>
          <a:p>
            <a:r>
              <a:rPr lang="en-GB"/>
              <a:t>Environmental</a:t>
            </a:r>
          </a:p>
          <a:p>
            <a:r>
              <a:rPr lang="en-GB"/>
              <a:t>Social</a:t>
            </a:r>
          </a:p>
          <a:p>
            <a:r>
              <a:rPr lang="en-GB"/>
              <a:t>Primary risk</a:t>
            </a:r>
          </a:p>
          <a:p>
            <a:r>
              <a:rPr lang="en-GB"/>
              <a:t>Secondary risk </a:t>
            </a:r>
          </a:p>
          <a:p>
            <a:r>
              <a:rPr lang="en-GB"/>
              <a:t>Sustainability </a:t>
            </a:r>
          </a:p>
          <a:p>
            <a:endParaRPr lang="en-GB" sz="2200"/>
          </a:p>
        </p:txBody>
      </p:sp>
      <p:pic>
        <p:nvPicPr>
          <p:cNvPr id="5" name="Picture 4" descr="Pipes over the sea">
            <a:extLst>
              <a:ext uri="{FF2B5EF4-FFF2-40B4-BE49-F238E27FC236}">
                <a16:creationId xmlns:a16="http://schemas.microsoft.com/office/drawing/2014/main" id="{25E4B273-1EB1-F4D7-C6FE-DFCAC1A2F1E7}"/>
              </a:ext>
            </a:extLst>
          </p:cNvPr>
          <p:cNvPicPr>
            <a:picLocks noChangeAspect="1"/>
          </p:cNvPicPr>
          <p:nvPr/>
        </p:nvPicPr>
        <p:blipFill rotWithShape="1">
          <a:blip r:embed="rId2"/>
          <a:srcRect l="8690" r="1608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374823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F6BCA-2F95-1234-88D5-54D3F53E3FFC}"/>
              </a:ext>
            </a:extLst>
          </p:cNvPr>
          <p:cNvSpPr>
            <a:spLocks noGrp="1"/>
          </p:cNvSpPr>
          <p:nvPr>
            <p:ph type="title"/>
          </p:nvPr>
        </p:nvSpPr>
        <p:spPr>
          <a:xfrm>
            <a:off x="314325" y="332020"/>
            <a:ext cx="5046529" cy="556419"/>
          </a:xfrm>
        </p:spPr>
        <p:txBody>
          <a:bodyPr>
            <a:normAutofit fontScale="90000"/>
          </a:bodyPr>
          <a:lstStyle/>
          <a:p>
            <a:r>
              <a:rPr lang="en-GB" sz="3600" b="1"/>
              <a:t>ENVIRONMENTAL</a:t>
            </a:r>
          </a:p>
        </p:txBody>
      </p:sp>
      <p:sp>
        <p:nvSpPr>
          <p:cNvPr id="3" name="Content Placeholder 2">
            <a:extLst>
              <a:ext uri="{FF2B5EF4-FFF2-40B4-BE49-F238E27FC236}">
                <a16:creationId xmlns:a16="http://schemas.microsoft.com/office/drawing/2014/main" id="{AA6CA01C-9090-07A8-65E9-98E43CAAFF73}"/>
              </a:ext>
            </a:extLst>
          </p:cNvPr>
          <p:cNvSpPr>
            <a:spLocks noGrp="1"/>
          </p:cNvSpPr>
          <p:nvPr>
            <p:ph idx="1"/>
          </p:nvPr>
        </p:nvSpPr>
        <p:spPr>
          <a:xfrm>
            <a:off x="57150" y="1028700"/>
            <a:ext cx="7308537" cy="5829290"/>
          </a:xfrm>
        </p:spPr>
        <p:txBody>
          <a:bodyPr>
            <a:normAutofit fontScale="92500"/>
          </a:bodyPr>
          <a:lstStyle/>
          <a:p>
            <a:pPr marL="0" indent="0">
              <a:lnSpc>
                <a:spcPct val="120000"/>
              </a:lnSpc>
              <a:buNone/>
            </a:pPr>
            <a:r>
              <a:rPr lang="en-GB" sz="2000" b="1"/>
              <a:t>Why measure Environmental Impact? </a:t>
            </a:r>
          </a:p>
          <a:p>
            <a:pPr>
              <a:lnSpc>
                <a:spcPct val="120000"/>
              </a:lnSpc>
            </a:pPr>
            <a:r>
              <a:rPr lang="en-GB" sz="2000" b="0" i="0">
                <a:effectLst/>
                <a:latin typeface="museo-sans-500"/>
              </a:rPr>
              <a:t> Explicit impacts , for example, land use for stadia or emissions created by visitor travel to and from events. </a:t>
            </a:r>
            <a:r>
              <a:rPr lang="en-GB" sz="2000" b="1" i="0">
                <a:effectLst/>
                <a:latin typeface="museo-sans-500"/>
              </a:rPr>
              <a:t>Others are hidden</a:t>
            </a:r>
            <a:r>
              <a:rPr lang="en-GB" sz="2000" b="0" i="0">
                <a:effectLst/>
                <a:latin typeface="museo-sans-500"/>
              </a:rPr>
              <a:t>, for example, the carbon emissions generated in the production of merchandise</a:t>
            </a:r>
          </a:p>
          <a:p>
            <a:pPr>
              <a:lnSpc>
                <a:spcPct val="120000"/>
              </a:lnSpc>
            </a:pPr>
            <a:r>
              <a:rPr lang="en-GB" sz="2000" b="1"/>
              <a:t>Issues of sustainable development </a:t>
            </a:r>
            <a:r>
              <a:rPr lang="en-GB" sz="2000"/>
              <a:t>are also increasingly important to potential event sponsors, participants and visitors. </a:t>
            </a:r>
          </a:p>
          <a:p>
            <a:pPr>
              <a:lnSpc>
                <a:spcPct val="120000"/>
              </a:lnSpc>
            </a:pPr>
            <a:r>
              <a:rPr lang="en-GB" sz="2000"/>
              <a:t>Careful consideration of </a:t>
            </a:r>
            <a:r>
              <a:rPr lang="en-GB" sz="2000" b="1"/>
              <a:t>environmental impacts </a:t>
            </a:r>
            <a:r>
              <a:rPr lang="en-GB" sz="2000"/>
              <a:t>is also a pillar of </a:t>
            </a:r>
            <a:r>
              <a:rPr lang="en-GB" sz="2000" b="1"/>
              <a:t>corporate social responsibility and represents sound strategic management.</a:t>
            </a:r>
          </a:p>
          <a:p>
            <a:pPr>
              <a:lnSpc>
                <a:spcPct val="120000"/>
              </a:lnSpc>
            </a:pPr>
            <a:r>
              <a:rPr lang="en-GB" sz="2000"/>
              <a:t>Understanding the </a:t>
            </a:r>
            <a:r>
              <a:rPr lang="en-GB" sz="2000" b="1"/>
              <a:t>drivers of environmental impacts </a:t>
            </a:r>
            <a:r>
              <a:rPr lang="en-GB" sz="2000"/>
              <a:t>help to be more cost effective. Effective communication of environmental credentials can affect the level and quality of sponsorship/funding.</a:t>
            </a:r>
          </a:p>
          <a:p>
            <a:pPr>
              <a:lnSpc>
                <a:spcPct val="120000"/>
              </a:lnSpc>
            </a:pPr>
            <a:endParaRPr lang="en-GB" sz="2000"/>
          </a:p>
          <a:p>
            <a:pPr>
              <a:lnSpc>
                <a:spcPct val="120000"/>
              </a:lnSpc>
            </a:pPr>
            <a:r>
              <a:rPr lang="en-GB" sz="2000">
                <a:hlinkClick r:id="rId2"/>
              </a:rPr>
              <a:t>https://www.eventimpacts.com/impact-types/environmental</a:t>
            </a:r>
            <a:endParaRPr lang="en-GB" sz="2000"/>
          </a:p>
          <a:p>
            <a:endParaRPr lang="en-GB" sz="1000"/>
          </a:p>
        </p:txBody>
      </p:sp>
      <p:pic>
        <p:nvPicPr>
          <p:cNvPr id="4" name="Picture 3">
            <a:extLst>
              <a:ext uri="{FF2B5EF4-FFF2-40B4-BE49-F238E27FC236}">
                <a16:creationId xmlns:a16="http://schemas.microsoft.com/office/drawing/2014/main" id="{5055FBD8-7EB5-102A-D486-1CBE3074A784}"/>
              </a:ext>
            </a:extLst>
          </p:cNvPr>
          <p:cNvPicPr>
            <a:picLocks noChangeAspect="1"/>
          </p:cNvPicPr>
          <p:nvPr/>
        </p:nvPicPr>
        <p:blipFill rotWithShape="1">
          <a:blip r:embed="rId3"/>
          <a:srcRect l="19945" r="22236"/>
          <a:stretch/>
        </p:blipFill>
        <p:spPr>
          <a:xfrm>
            <a:off x="7145471" y="10"/>
            <a:ext cx="504652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26979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16B740-76E5-315E-0073-A17628B73626}"/>
              </a:ext>
            </a:extLst>
          </p:cNvPr>
          <p:cNvSpPr>
            <a:spLocks noGrp="1"/>
          </p:cNvSpPr>
          <p:nvPr>
            <p:ph idx="1"/>
          </p:nvPr>
        </p:nvSpPr>
        <p:spPr>
          <a:xfrm>
            <a:off x="838200" y="1825626"/>
            <a:ext cx="10515600" cy="4235540"/>
          </a:xfrm>
        </p:spPr>
        <p:txBody>
          <a:bodyPr>
            <a:normAutofit fontScale="70000" lnSpcReduction="20000"/>
          </a:bodyPr>
          <a:lstStyle/>
          <a:p>
            <a:pPr>
              <a:lnSpc>
                <a:spcPct val="120000"/>
              </a:lnSpc>
            </a:pPr>
            <a:r>
              <a:rPr lang="en-GB" sz="2800" b="1"/>
              <a:t>ISO 20121, </a:t>
            </a:r>
            <a:r>
              <a:rPr lang="en-GB" sz="2800"/>
              <a:t>the </a:t>
            </a:r>
            <a:r>
              <a:rPr lang="en-GB" sz="2800" b="1">
                <a:highlight>
                  <a:srgbClr val="FFFF00"/>
                </a:highlight>
              </a:rPr>
              <a:t>International Standard on Sustainable Event Management </a:t>
            </a:r>
            <a:r>
              <a:rPr lang="en-GB" sz="2800"/>
              <a:t>developed to help the event industry put sustainability first when planning and staging events. Based on the British Standard BS 8901 (Specification for a sustainability management system for events), </a:t>
            </a:r>
          </a:p>
          <a:p>
            <a:pPr>
              <a:lnSpc>
                <a:spcPct val="120000"/>
              </a:lnSpc>
            </a:pPr>
            <a:r>
              <a:rPr lang="en-GB" sz="2800" b="1"/>
              <a:t>ISO 20121 </a:t>
            </a:r>
            <a:r>
              <a:rPr lang="en-GB" sz="2800"/>
              <a:t>enables event organisers and businesses to identify the potential impacts of an event, how to reduce any negative impacts on the environment, communities and local economy, and leave a positive legacy.</a:t>
            </a:r>
          </a:p>
          <a:p>
            <a:pPr>
              <a:lnSpc>
                <a:spcPct val="120000"/>
              </a:lnSpc>
            </a:pPr>
            <a:r>
              <a:rPr lang="en-GB" b="0" i="0">
                <a:solidFill>
                  <a:srgbClr val="212529"/>
                </a:solidFill>
                <a:effectLst/>
                <a:latin typeface="Inter var ISO"/>
              </a:rPr>
              <a:t>ISO 20121 is a beacon for </a:t>
            </a:r>
            <a:r>
              <a:rPr lang="en-GB" b="1" i="0">
                <a:solidFill>
                  <a:srgbClr val="212529"/>
                </a:solidFill>
                <a:effectLst/>
                <a:latin typeface="Inter var ISO"/>
              </a:rPr>
              <a:t>sustainable event management</a:t>
            </a:r>
            <a:r>
              <a:rPr lang="en-GB" b="0" i="0">
                <a:solidFill>
                  <a:srgbClr val="212529"/>
                </a:solidFill>
                <a:effectLst/>
                <a:latin typeface="Inter var ISO"/>
              </a:rPr>
              <a:t>, guiding organizations to seamlessly </a:t>
            </a:r>
            <a:r>
              <a:rPr lang="en-GB" b="1" i="0">
                <a:solidFill>
                  <a:srgbClr val="212529"/>
                </a:solidFill>
                <a:effectLst/>
                <a:latin typeface="Inter var ISO"/>
              </a:rPr>
              <a:t>integrate sustainability into every facet of their event planning and execution</a:t>
            </a:r>
            <a:r>
              <a:rPr lang="en-GB" b="0" i="0">
                <a:solidFill>
                  <a:srgbClr val="212529"/>
                </a:solidFill>
                <a:effectLst/>
                <a:latin typeface="Inter var ISO"/>
              </a:rPr>
              <a:t>. With a keen eye on social, economic, and environmental impacts, this standard is pivotal for events that aspire to leave a lasting positive legacy. This standard applies to </a:t>
            </a:r>
            <a:r>
              <a:rPr lang="en-GB" b="1" i="0">
                <a:solidFill>
                  <a:srgbClr val="212529"/>
                </a:solidFill>
                <a:effectLst/>
                <a:latin typeface="Inter var ISO"/>
              </a:rPr>
              <a:t>events of all types and sizes</a:t>
            </a:r>
            <a:r>
              <a:rPr lang="en-GB" b="0" i="0">
                <a:solidFill>
                  <a:srgbClr val="212529"/>
                </a:solidFill>
                <a:effectLst/>
                <a:latin typeface="Inter var ISO"/>
              </a:rPr>
              <a:t>, encouraging organizations to manage social, economic, and environmental impacts responsibly.</a:t>
            </a:r>
            <a:endParaRPr lang="en-GB"/>
          </a:p>
        </p:txBody>
      </p:sp>
      <p:sp>
        <p:nvSpPr>
          <p:cNvPr id="5" name="Title 4">
            <a:extLst>
              <a:ext uri="{FF2B5EF4-FFF2-40B4-BE49-F238E27FC236}">
                <a16:creationId xmlns:a16="http://schemas.microsoft.com/office/drawing/2014/main" id="{9DD3B621-1701-0554-347D-CB64C001B974}"/>
              </a:ext>
            </a:extLst>
          </p:cNvPr>
          <p:cNvSpPr>
            <a:spLocks noGrp="1"/>
          </p:cNvSpPr>
          <p:nvPr>
            <p:ph type="title"/>
          </p:nvPr>
        </p:nvSpPr>
        <p:spPr>
          <a:xfrm>
            <a:off x="47897" y="134052"/>
            <a:ext cx="10515600" cy="1325563"/>
          </a:xfrm>
        </p:spPr>
        <p:txBody>
          <a:bodyPr/>
          <a:lstStyle/>
          <a:p>
            <a:r>
              <a:rPr lang="en-GB" sz="4400" b="1"/>
              <a:t>ISO 20121</a:t>
            </a:r>
            <a:endParaRPr lang="en-GB"/>
          </a:p>
        </p:txBody>
      </p:sp>
    </p:spTree>
    <p:extLst>
      <p:ext uri="{BB962C8B-B14F-4D97-AF65-F5344CB8AC3E}">
        <p14:creationId xmlns:p14="http://schemas.microsoft.com/office/powerpoint/2010/main" val="2303047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9D533-F4A7-53EA-5EA9-9BDCCD1F84C3}"/>
              </a:ext>
            </a:extLst>
          </p:cNvPr>
          <p:cNvSpPr>
            <a:spLocks noGrp="1"/>
          </p:cNvSpPr>
          <p:nvPr>
            <p:ph type="title"/>
          </p:nvPr>
        </p:nvSpPr>
        <p:spPr/>
        <p:txBody>
          <a:bodyPr/>
          <a:lstStyle/>
          <a:p>
            <a:r>
              <a:rPr lang="en-GB" b="0" i="0">
                <a:solidFill>
                  <a:srgbClr val="212529"/>
                </a:solidFill>
                <a:effectLst/>
                <a:latin typeface="Inter var ISO"/>
              </a:rPr>
              <a:t>Why is ISO 20121 important?</a:t>
            </a:r>
            <a:br>
              <a:rPr lang="en-GB" b="0" i="0">
                <a:solidFill>
                  <a:srgbClr val="212529"/>
                </a:solidFill>
                <a:effectLst/>
                <a:latin typeface="Inter var ISO"/>
              </a:rPr>
            </a:br>
            <a:endParaRPr lang="en-GB"/>
          </a:p>
        </p:txBody>
      </p:sp>
      <p:sp>
        <p:nvSpPr>
          <p:cNvPr id="3" name="Content Placeholder 2">
            <a:extLst>
              <a:ext uri="{FF2B5EF4-FFF2-40B4-BE49-F238E27FC236}">
                <a16:creationId xmlns:a16="http://schemas.microsoft.com/office/drawing/2014/main" id="{BDE23725-944E-2AE9-4929-C5758FF28FE8}"/>
              </a:ext>
            </a:extLst>
          </p:cNvPr>
          <p:cNvSpPr>
            <a:spLocks noGrp="1"/>
          </p:cNvSpPr>
          <p:nvPr>
            <p:ph idx="1"/>
          </p:nvPr>
        </p:nvSpPr>
        <p:spPr/>
        <p:txBody>
          <a:bodyPr>
            <a:normAutofit fontScale="85000" lnSpcReduction="20000"/>
          </a:bodyPr>
          <a:lstStyle/>
          <a:p>
            <a:pPr algn="l">
              <a:lnSpc>
                <a:spcPct val="120000"/>
              </a:lnSpc>
            </a:pPr>
            <a:r>
              <a:rPr lang="en-GB" b="0" i="0">
                <a:solidFill>
                  <a:srgbClr val="212529"/>
                </a:solidFill>
                <a:effectLst/>
                <a:latin typeface="Inter var ISO"/>
              </a:rPr>
              <a:t>In today's event management, the push for sustainability is paramount. ISO 20121 emerges as a pivotal resource, guiding organizations toward</a:t>
            </a:r>
            <a:r>
              <a:rPr lang="en-GB" b="1" i="0">
                <a:solidFill>
                  <a:srgbClr val="212529"/>
                </a:solidFill>
                <a:effectLst/>
                <a:latin typeface="Inter var ISO"/>
              </a:rPr>
              <a:t> practices that are more ethical, eco-friendly, and socially conscious</a:t>
            </a:r>
            <a:r>
              <a:rPr lang="en-GB" b="0" i="0">
                <a:solidFill>
                  <a:srgbClr val="212529"/>
                </a:solidFill>
                <a:effectLst/>
                <a:latin typeface="Inter var ISO"/>
              </a:rPr>
              <a:t>. </a:t>
            </a:r>
          </a:p>
          <a:p>
            <a:pPr algn="l">
              <a:lnSpc>
                <a:spcPct val="120000"/>
              </a:lnSpc>
            </a:pPr>
            <a:r>
              <a:rPr lang="en-GB" b="0" i="0">
                <a:solidFill>
                  <a:srgbClr val="212529"/>
                </a:solidFill>
                <a:effectLst/>
                <a:latin typeface="Inter var ISO"/>
              </a:rPr>
              <a:t>Highlighting new focuses on </a:t>
            </a:r>
            <a:r>
              <a:rPr lang="en-GB" b="1" i="0">
                <a:solidFill>
                  <a:srgbClr val="212529"/>
                </a:solidFill>
                <a:effectLst/>
                <a:latin typeface="Inter var ISO"/>
              </a:rPr>
              <a:t>human and children's rights</a:t>
            </a:r>
            <a:r>
              <a:rPr lang="en-GB" b="0" i="0">
                <a:solidFill>
                  <a:srgbClr val="212529"/>
                </a:solidFill>
                <a:effectLst/>
                <a:latin typeface="Inter var ISO"/>
              </a:rPr>
              <a:t>, along with </a:t>
            </a:r>
            <a:r>
              <a:rPr lang="en-GB" b="1" i="0">
                <a:solidFill>
                  <a:srgbClr val="212529"/>
                </a:solidFill>
                <a:effectLst/>
                <a:latin typeface="Inter var ISO"/>
              </a:rPr>
              <a:t>event legacies</a:t>
            </a:r>
            <a:r>
              <a:rPr lang="en-GB" b="0" i="0">
                <a:solidFill>
                  <a:srgbClr val="212529"/>
                </a:solidFill>
                <a:effectLst/>
                <a:latin typeface="Inter var ISO"/>
              </a:rPr>
              <a:t>, the standard showcases sustainability's transformative role in the industry. </a:t>
            </a:r>
          </a:p>
          <a:p>
            <a:pPr algn="l">
              <a:lnSpc>
                <a:spcPct val="120000"/>
              </a:lnSpc>
            </a:pPr>
            <a:r>
              <a:rPr lang="en-GB" b="0" i="0">
                <a:solidFill>
                  <a:srgbClr val="212529"/>
                </a:solidFill>
                <a:effectLst/>
                <a:latin typeface="Inter var ISO"/>
              </a:rPr>
              <a:t>It offers </a:t>
            </a:r>
            <a:r>
              <a:rPr lang="en-GB" b="1" i="0">
                <a:solidFill>
                  <a:srgbClr val="212529"/>
                </a:solidFill>
                <a:effectLst/>
                <a:latin typeface="Inter var ISO"/>
              </a:rPr>
              <a:t>various conformity demonstration methods</a:t>
            </a:r>
            <a:r>
              <a:rPr lang="en-GB" b="0" i="0">
                <a:solidFill>
                  <a:srgbClr val="212529"/>
                </a:solidFill>
                <a:effectLst/>
                <a:latin typeface="Inter var ISO"/>
              </a:rPr>
              <a:t>, including self-declaration, supplier validation, and third-party certification, making sustainable practices attainable for all organizations, especially SMEs facing certification costs.</a:t>
            </a:r>
          </a:p>
          <a:p>
            <a:endParaRPr lang="en-GB"/>
          </a:p>
        </p:txBody>
      </p:sp>
      <p:sp>
        <p:nvSpPr>
          <p:cNvPr id="5" name="TextBox 4">
            <a:extLst>
              <a:ext uri="{FF2B5EF4-FFF2-40B4-BE49-F238E27FC236}">
                <a16:creationId xmlns:a16="http://schemas.microsoft.com/office/drawing/2014/main" id="{ACF81F0F-1E31-14D6-5630-91A25ECA1BAF}"/>
              </a:ext>
            </a:extLst>
          </p:cNvPr>
          <p:cNvSpPr txBox="1"/>
          <p:nvPr/>
        </p:nvSpPr>
        <p:spPr>
          <a:xfrm>
            <a:off x="5595801" y="5530334"/>
            <a:ext cx="6097088" cy="369332"/>
          </a:xfrm>
          <a:prstGeom prst="rect">
            <a:avLst/>
          </a:prstGeom>
          <a:noFill/>
        </p:spPr>
        <p:txBody>
          <a:bodyPr wrap="square">
            <a:spAutoFit/>
          </a:bodyPr>
          <a:lstStyle/>
          <a:p>
            <a:r>
              <a:rPr lang="en-GB"/>
              <a:t>https://www.iso.org/standard/86389</a:t>
            </a:r>
          </a:p>
        </p:txBody>
      </p:sp>
    </p:spTree>
    <p:extLst>
      <p:ext uri="{BB962C8B-B14F-4D97-AF65-F5344CB8AC3E}">
        <p14:creationId xmlns:p14="http://schemas.microsoft.com/office/powerpoint/2010/main" val="20543762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CB90C-7C32-316B-16DA-99FA740FB532}"/>
              </a:ext>
            </a:extLst>
          </p:cNvPr>
          <p:cNvSpPr>
            <a:spLocks noGrp="1"/>
          </p:cNvSpPr>
          <p:nvPr>
            <p:ph type="title"/>
          </p:nvPr>
        </p:nvSpPr>
        <p:spPr>
          <a:xfrm>
            <a:off x="152400" y="95114"/>
            <a:ext cx="10515600" cy="1325563"/>
          </a:xfrm>
        </p:spPr>
        <p:txBody>
          <a:bodyPr/>
          <a:lstStyle/>
          <a:p>
            <a:r>
              <a:rPr lang="en-GB" b="0" i="0">
                <a:solidFill>
                  <a:srgbClr val="212529"/>
                </a:solidFill>
                <a:effectLst/>
                <a:latin typeface="Inter var ISO"/>
              </a:rPr>
              <a:t>Benefits</a:t>
            </a:r>
            <a:br>
              <a:rPr lang="en-GB" b="0" i="0">
                <a:solidFill>
                  <a:srgbClr val="212529"/>
                </a:solidFill>
                <a:effectLst/>
                <a:latin typeface="Inter var ISO"/>
              </a:rPr>
            </a:br>
            <a:endParaRPr lang="en-GB" b="1"/>
          </a:p>
        </p:txBody>
      </p:sp>
      <p:sp>
        <p:nvSpPr>
          <p:cNvPr id="3" name="Content Placeholder 2">
            <a:extLst>
              <a:ext uri="{FF2B5EF4-FFF2-40B4-BE49-F238E27FC236}">
                <a16:creationId xmlns:a16="http://schemas.microsoft.com/office/drawing/2014/main" id="{26FCC140-C030-6456-97F4-478112E8F0C5}"/>
              </a:ext>
            </a:extLst>
          </p:cNvPr>
          <p:cNvSpPr>
            <a:spLocks noGrp="1"/>
          </p:cNvSpPr>
          <p:nvPr>
            <p:ph idx="1"/>
          </p:nvPr>
        </p:nvSpPr>
        <p:spPr>
          <a:xfrm>
            <a:off x="407125" y="1420677"/>
            <a:ext cx="10515600" cy="4340043"/>
          </a:xfrm>
        </p:spPr>
        <p:txBody>
          <a:bodyPr>
            <a:normAutofit lnSpcReduction="10000"/>
          </a:bodyPr>
          <a:lstStyle/>
          <a:p>
            <a:pPr algn="l">
              <a:buFont typeface="Arial" panose="020B0604020202020204" pitchFamily="34" charset="0"/>
              <a:buChar char="•"/>
            </a:pPr>
            <a:r>
              <a:rPr lang="en-GB" b="1" i="0">
                <a:solidFill>
                  <a:srgbClr val="212529"/>
                </a:solidFill>
                <a:effectLst/>
                <a:latin typeface="Inter var ISO"/>
              </a:rPr>
              <a:t> Reduces environmental impact</a:t>
            </a:r>
            <a:r>
              <a:rPr lang="en-GB" b="0" i="0">
                <a:solidFill>
                  <a:srgbClr val="212529"/>
                </a:solidFill>
                <a:effectLst/>
                <a:latin typeface="Inter var ISO"/>
              </a:rPr>
              <a:t> of events</a:t>
            </a:r>
          </a:p>
          <a:p>
            <a:pPr algn="l">
              <a:buFont typeface="Arial" panose="020B0604020202020204" pitchFamily="34" charset="0"/>
              <a:buChar char="•"/>
            </a:pPr>
            <a:r>
              <a:rPr lang="en-GB" b="1" i="0">
                <a:solidFill>
                  <a:srgbClr val="212529"/>
                </a:solidFill>
                <a:effectLst/>
                <a:latin typeface="Inter var ISO"/>
              </a:rPr>
              <a:t> </a:t>
            </a:r>
            <a:r>
              <a:rPr lang="en-GB" b="0" i="0">
                <a:solidFill>
                  <a:srgbClr val="212529"/>
                </a:solidFill>
                <a:effectLst/>
                <a:latin typeface="Inter var ISO"/>
              </a:rPr>
              <a:t>Fosters a holistic approach to sustainability, considering </a:t>
            </a:r>
            <a:r>
              <a:rPr lang="en-GB" b="1" i="0">
                <a:solidFill>
                  <a:srgbClr val="212529"/>
                </a:solidFill>
                <a:effectLst/>
                <a:latin typeface="Inter var ISO"/>
              </a:rPr>
              <a:t>economic, environmental, and social impacts</a:t>
            </a:r>
            <a:endParaRPr lang="en-GB" b="0" i="0">
              <a:solidFill>
                <a:srgbClr val="212529"/>
              </a:solidFill>
              <a:effectLst/>
              <a:latin typeface="Inter var ISO"/>
            </a:endParaRPr>
          </a:p>
          <a:p>
            <a:pPr algn="l">
              <a:buFont typeface="Arial" panose="020B0604020202020204" pitchFamily="34" charset="0"/>
              <a:buChar char="•"/>
            </a:pPr>
            <a:r>
              <a:rPr lang="en-GB" b="1" i="0">
                <a:solidFill>
                  <a:srgbClr val="212529"/>
                </a:solidFill>
                <a:effectLst/>
                <a:latin typeface="Inter var ISO"/>
              </a:rPr>
              <a:t> </a:t>
            </a:r>
            <a:r>
              <a:rPr lang="en-GB" b="0" i="0">
                <a:solidFill>
                  <a:srgbClr val="212529"/>
                </a:solidFill>
                <a:effectLst/>
                <a:latin typeface="Inter var ISO"/>
              </a:rPr>
              <a:t>Improves </a:t>
            </a:r>
            <a:r>
              <a:rPr lang="en-GB" b="1" i="0">
                <a:solidFill>
                  <a:srgbClr val="212529"/>
                </a:solidFill>
                <a:effectLst/>
                <a:latin typeface="Inter var ISO"/>
              </a:rPr>
              <a:t>stakeholder engagement and satisfaction</a:t>
            </a:r>
            <a:endParaRPr lang="en-GB" b="0" i="0">
              <a:solidFill>
                <a:srgbClr val="212529"/>
              </a:solidFill>
              <a:effectLst/>
              <a:latin typeface="Inter var ISO"/>
            </a:endParaRPr>
          </a:p>
          <a:p>
            <a:pPr algn="l">
              <a:buFont typeface="Arial" panose="020B0604020202020204" pitchFamily="34" charset="0"/>
              <a:buChar char="•"/>
            </a:pPr>
            <a:r>
              <a:rPr lang="en-GB" b="0" i="0">
                <a:solidFill>
                  <a:srgbClr val="212529"/>
                </a:solidFill>
                <a:effectLst/>
                <a:latin typeface="Inter var ISO"/>
              </a:rPr>
              <a:t> Strengthens </a:t>
            </a:r>
            <a:r>
              <a:rPr lang="en-GB" b="1" i="0">
                <a:solidFill>
                  <a:srgbClr val="212529"/>
                </a:solidFill>
                <a:effectLst/>
                <a:latin typeface="Inter var ISO"/>
              </a:rPr>
              <a:t>organisational reputation and brand value</a:t>
            </a:r>
            <a:endParaRPr lang="en-GB" b="0" i="0">
              <a:solidFill>
                <a:srgbClr val="212529"/>
              </a:solidFill>
              <a:effectLst/>
              <a:latin typeface="Inter var ISO"/>
            </a:endParaRPr>
          </a:p>
          <a:p>
            <a:pPr algn="l">
              <a:buFont typeface="Arial" panose="020B0604020202020204" pitchFamily="34" charset="0"/>
              <a:buChar char="•"/>
            </a:pPr>
            <a:r>
              <a:rPr lang="en-GB" b="1" i="0">
                <a:solidFill>
                  <a:srgbClr val="212529"/>
                </a:solidFill>
                <a:effectLst/>
                <a:latin typeface="Inter var ISO"/>
              </a:rPr>
              <a:t> </a:t>
            </a:r>
            <a:r>
              <a:rPr lang="en-GB" b="0" i="0">
                <a:solidFill>
                  <a:srgbClr val="212529"/>
                </a:solidFill>
                <a:effectLst/>
                <a:latin typeface="Inter var ISO"/>
              </a:rPr>
              <a:t>Offers </a:t>
            </a:r>
            <a:r>
              <a:rPr lang="en-GB" b="1" i="0">
                <a:solidFill>
                  <a:srgbClr val="212529"/>
                </a:solidFill>
                <a:effectLst/>
                <a:latin typeface="Inter var ISO"/>
              </a:rPr>
              <a:t>versatile pathways for conformity assessment</a:t>
            </a:r>
            <a:r>
              <a:rPr lang="en-GB" b="0" i="0">
                <a:solidFill>
                  <a:srgbClr val="212529"/>
                </a:solidFill>
                <a:effectLst/>
                <a:latin typeface="Inter var ISO"/>
              </a:rPr>
              <a:t>, catering to organisations of all sizes.</a:t>
            </a:r>
          </a:p>
          <a:p>
            <a:pPr algn="l">
              <a:buFont typeface="Arial" panose="020B0604020202020204" pitchFamily="34" charset="0"/>
              <a:buChar char="•"/>
            </a:pPr>
            <a:r>
              <a:rPr lang="en-GB" b="0" i="0">
                <a:solidFill>
                  <a:srgbClr val="212529"/>
                </a:solidFill>
                <a:effectLst/>
                <a:latin typeface="Inter var ISO"/>
              </a:rPr>
              <a:t>Who needs it? - </a:t>
            </a:r>
            <a:r>
              <a:rPr lang="en-GB" b="0" i="0">
                <a:solidFill>
                  <a:srgbClr val="333333"/>
                </a:solidFill>
                <a:effectLst/>
                <a:latin typeface="Inter var ISO"/>
              </a:rPr>
              <a:t>Any organisation involved in </a:t>
            </a:r>
            <a:r>
              <a:rPr lang="en-GB" b="1" i="0">
                <a:solidFill>
                  <a:srgbClr val="333333"/>
                </a:solidFill>
                <a:effectLst/>
                <a:latin typeface="Inter var ISO"/>
              </a:rPr>
              <a:t>event planning, management, or delivery</a:t>
            </a:r>
            <a:r>
              <a:rPr lang="en-GB" b="0" i="0">
                <a:solidFill>
                  <a:srgbClr val="333333"/>
                </a:solidFill>
                <a:effectLst/>
                <a:latin typeface="Inter var ISO"/>
              </a:rPr>
              <a:t>, seeking to integrate sustainability into their operations.</a:t>
            </a:r>
            <a:endParaRPr lang="en-GB" b="0" i="0">
              <a:solidFill>
                <a:srgbClr val="212529"/>
              </a:solidFill>
              <a:effectLst/>
              <a:latin typeface="Inter var ISO"/>
            </a:endParaRPr>
          </a:p>
          <a:p>
            <a:pPr algn="l">
              <a:buFont typeface="Arial" panose="020B0604020202020204" pitchFamily="34" charset="0"/>
              <a:buChar char="•"/>
            </a:pPr>
            <a:endParaRPr lang="en-GB" b="0" i="0">
              <a:solidFill>
                <a:srgbClr val="212529"/>
              </a:solidFill>
              <a:effectLst/>
              <a:latin typeface="Inter var ISO"/>
            </a:endParaRPr>
          </a:p>
          <a:p>
            <a:endParaRPr lang="en-GB"/>
          </a:p>
        </p:txBody>
      </p:sp>
    </p:spTree>
    <p:extLst>
      <p:ext uri="{BB962C8B-B14F-4D97-AF65-F5344CB8AC3E}">
        <p14:creationId xmlns:p14="http://schemas.microsoft.com/office/powerpoint/2010/main" val="26790604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5E5B0-C533-DEA4-84FF-35FDE46F22B7}"/>
              </a:ext>
            </a:extLst>
          </p:cNvPr>
          <p:cNvSpPr>
            <a:spLocks noGrp="1"/>
          </p:cNvSpPr>
          <p:nvPr>
            <p:ph type="title"/>
          </p:nvPr>
        </p:nvSpPr>
        <p:spPr>
          <a:xfrm>
            <a:off x="113211" y="88729"/>
            <a:ext cx="5393361" cy="613569"/>
          </a:xfrm>
        </p:spPr>
        <p:txBody>
          <a:bodyPr>
            <a:normAutofit/>
          </a:bodyPr>
          <a:lstStyle/>
          <a:p>
            <a:r>
              <a:rPr lang="en-GB" sz="3600" b="1"/>
              <a:t>ECONOMIC</a:t>
            </a:r>
          </a:p>
        </p:txBody>
      </p:sp>
      <p:sp>
        <p:nvSpPr>
          <p:cNvPr id="3" name="Content Placeholder 2">
            <a:extLst>
              <a:ext uri="{FF2B5EF4-FFF2-40B4-BE49-F238E27FC236}">
                <a16:creationId xmlns:a16="http://schemas.microsoft.com/office/drawing/2014/main" id="{2BFC44E3-6D3E-4C22-4916-804484A7919F}"/>
              </a:ext>
            </a:extLst>
          </p:cNvPr>
          <p:cNvSpPr>
            <a:spLocks noGrp="1"/>
          </p:cNvSpPr>
          <p:nvPr>
            <p:ph idx="1"/>
          </p:nvPr>
        </p:nvSpPr>
        <p:spPr>
          <a:xfrm>
            <a:off x="325150" y="833211"/>
            <a:ext cx="7635240" cy="5629275"/>
          </a:xfrm>
        </p:spPr>
        <p:txBody>
          <a:bodyPr>
            <a:normAutofit/>
          </a:bodyPr>
          <a:lstStyle/>
          <a:p>
            <a:pPr>
              <a:lnSpc>
                <a:spcPct val="100000"/>
              </a:lnSpc>
            </a:pPr>
            <a:r>
              <a:rPr lang="en-GB" sz="2200"/>
              <a:t>Economic impact measurement has become a </a:t>
            </a:r>
            <a:r>
              <a:rPr lang="en-GB" sz="2200" b="1"/>
              <a:t>powerful and persuasive tool </a:t>
            </a:r>
            <a:r>
              <a:rPr lang="en-GB" sz="2200"/>
              <a:t>for those looking to capture and evidence of financial benefits hosting of a major event. </a:t>
            </a:r>
          </a:p>
          <a:p>
            <a:pPr>
              <a:lnSpc>
                <a:spcPct val="100000"/>
              </a:lnSpc>
            </a:pPr>
            <a:r>
              <a:rPr lang="en-GB" sz="2200" b="1"/>
              <a:t>Measuring economic impact </a:t>
            </a:r>
            <a:r>
              <a:rPr lang="en-GB" sz="2200"/>
              <a:t>allows public sector bodies to </a:t>
            </a:r>
            <a:r>
              <a:rPr lang="en-GB" sz="2200" b="1"/>
              <a:t>evaluate economic return </a:t>
            </a:r>
            <a:r>
              <a:rPr lang="en-GB" sz="2200"/>
              <a:t>on investment and demonstrates how events drive economic benefits - allowing event organisers </a:t>
            </a:r>
            <a:r>
              <a:rPr lang="en-GB" sz="2200" b="1"/>
              <a:t>develop practices which maximise these benefits.  </a:t>
            </a:r>
          </a:p>
          <a:p>
            <a:pPr>
              <a:lnSpc>
                <a:spcPct val="100000"/>
              </a:lnSpc>
            </a:pPr>
            <a:r>
              <a:rPr lang="en-GB" sz="2200" b="1"/>
              <a:t>Impact economically </a:t>
            </a:r>
            <a:r>
              <a:rPr lang="en-GB" sz="2200"/>
              <a:t>is the t</a:t>
            </a:r>
            <a:r>
              <a:rPr lang="en-GB" sz="2200" b="0" i="0">
                <a:effectLst/>
              </a:rPr>
              <a:t>otal amount of additional expenditure generated within a defined area, as a direct consequence of staging the event.</a:t>
            </a:r>
          </a:p>
          <a:p>
            <a:pPr>
              <a:lnSpc>
                <a:spcPct val="100000"/>
              </a:lnSpc>
            </a:pPr>
            <a:r>
              <a:rPr lang="en-GB" sz="2200" b="0" i="0">
                <a:effectLst/>
              </a:rPr>
              <a:t>Based on visitor and organiser spending, </a:t>
            </a:r>
            <a:r>
              <a:rPr lang="en-GB" sz="2200" b="1" i="0">
                <a:effectLst/>
              </a:rPr>
              <a:t>Direct Economic Impact</a:t>
            </a:r>
            <a:r>
              <a:rPr lang="en-GB" sz="2200" b="0" i="0">
                <a:effectLst/>
              </a:rPr>
              <a:t> is an assessment of the net increase in spending as a result of the event.</a:t>
            </a:r>
            <a:endParaRPr lang="en-GB" sz="2200"/>
          </a:p>
        </p:txBody>
      </p:sp>
      <p:pic>
        <p:nvPicPr>
          <p:cNvPr id="4" name="Picture 3">
            <a:extLst>
              <a:ext uri="{FF2B5EF4-FFF2-40B4-BE49-F238E27FC236}">
                <a16:creationId xmlns:a16="http://schemas.microsoft.com/office/drawing/2014/main" id="{2EB2A03F-69FE-94DC-5E02-2E091ECCBFAD}"/>
              </a:ext>
            </a:extLst>
          </p:cNvPr>
          <p:cNvPicPr>
            <a:picLocks noChangeAspect="1"/>
          </p:cNvPicPr>
          <p:nvPr/>
        </p:nvPicPr>
        <p:blipFill rotWithShape="1">
          <a:blip r:embed="rId2"/>
          <a:srcRect l="14415" r="18833" b="-2"/>
          <a:stretch/>
        </p:blipFill>
        <p:spPr>
          <a:xfrm>
            <a:off x="8049231" y="814637"/>
            <a:ext cx="3861866" cy="3861866"/>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1859906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9AF0E-69B3-CDC8-6094-078780EB1361}"/>
              </a:ext>
            </a:extLst>
          </p:cNvPr>
          <p:cNvSpPr>
            <a:spLocks noGrp="1"/>
          </p:cNvSpPr>
          <p:nvPr>
            <p:ph type="title"/>
          </p:nvPr>
        </p:nvSpPr>
        <p:spPr>
          <a:xfrm>
            <a:off x="4942368" y="130538"/>
            <a:ext cx="6586491" cy="520744"/>
          </a:xfrm>
        </p:spPr>
        <p:txBody>
          <a:bodyPr anchor="b">
            <a:normAutofit fontScale="90000"/>
          </a:bodyPr>
          <a:lstStyle/>
          <a:p>
            <a:r>
              <a:rPr lang="en-GB" sz="3600" b="1"/>
              <a:t>SOCIAL</a:t>
            </a:r>
          </a:p>
        </p:txBody>
      </p:sp>
      <p:sp>
        <p:nvSpPr>
          <p:cNvPr id="3" name="Content Placeholder 2">
            <a:extLst>
              <a:ext uri="{FF2B5EF4-FFF2-40B4-BE49-F238E27FC236}">
                <a16:creationId xmlns:a16="http://schemas.microsoft.com/office/drawing/2014/main" id="{589F8DFB-D613-CBE4-C419-74DEC62DF106}"/>
              </a:ext>
            </a:extLst>
          </p:cNvPr>
          <p:cNvSpPr>
            <a:spLocks noGrp="1"/>
          </p:cNvSpPr>
          <p:nvPr>
            <p:ph idx="1"/>
          </p:nvPr>
        </p:nvSpPr>
        <p:spPr>
          <a:xfrm>
            <a:off x="4854534" y="1012852"/>
            <a:ext cx="6586489" cy="5531278"/>
          </a:xfrm>
        </p:spPr>
        <p:txBody>
          <a:bodyPr>
            <a:noAutofit/>
          </a:bodyPr>
          <a:lstStyle/>
          <a:p>
            <a:pPr>
              <a:lnSpc>
                <a:spcPct val="100000"/>
              </a:lnSpc>
            </a:pPr>
            <a:r>
              <a:rPr lang="en-GB" sz="2200"/>
              <a:t>Most people involved in staging major events have experienced their potential to have </a:t>
            </a:r>
            <a:r>
              <a:rPr lang="en-GB" sz="2200" b="1"/>
              <a:t>positive effects </a:t>
            </a:r>
            <a:r>
              <a:rPr lang="en-GB" sz="2200"/>
              <a:t>on the people and communities that interact with them. </a:t>
            </a:r>
          </a:p>
          <a:p>
            <a:pPr>
              <a:lnSpc>
                <a:spcPct val="100000"/>
              </a:lnSpc>
            </a:pPr>
            <a:r>
              <a:rPr lang="en-GB" sz="2200" b="1"/>
              <a:t>Major events </a:t>
            </a:r>
            <a:r>
              <a:rPr lang="en-GB" sz="2200"/>
              <a:t>have the power to mobilise large numbers of people and create meaningful impacts on their lives in a number of different ways. At a basic level this might simply be the creation of an enjoyable or pleasurable experience for spectators. </a:t>
            </a:r>
          </a:p>
          <a:p>
            <a:pPr>
              <a:lnSpc>
                <a:spcPct val="100000"/>
              </a:lnSpc>
            </a:pPr>
            <a:r>
              <a:rPr lang="en-GB" sz="2200"/>
              <a:t>At an advanced level this might be the creation of an opportunity that </a:t>
            </a:r>
            <a:r>
              <a:rPr lang="en-GB" sz="2200" b="1"/>
              <a:t>positively changes peoples' long-term behaviour. </a:t>
            </a:r>
            <a:endParaRPr lang="en-GB" sz="2200"/>
          </a:p>
        </p:txBody>
      </p:sp>
      <p:pic>
        <p:nvPicPr>
          <p:cNvPr id="5" name="Picture 4" descr="One in a crowd">
            <a:extLst>
              <a:ext uri="{FF2B5EF4-FFF2-40B4-BE49-F238E27FC236}">
                <a16:creationId xmlns:a16="http://schemas.microsoft.com/office/drawing/2014/main" id="{CDC86C0C-90F1-1562-A649-E711909A78F5}"/>
              </a:ext>
            </a:extLst>
          </p:cNvPr>
          <p:cNvPicPr>
            <a:picLocks noChangeAspect="1"/>
          </p:cNvPicPr>
          <p:nvPr/>
        </p:nvPicPr>
        <p:blipFill rotWithShape="1">
          <a:blip r:embed="rId2"/>
          <a:srcRect l="28748" r="20557"/>
          <a:stretch/>
        </p:blipFill>
        <p:spPr>
          <a:xfrm>
            <a:off x="20" y="10"/>
            <a:ext cx="4635571" cy="6857990"/>
          </a:xfrm>
          <a:prstGeom prst="rect">
            <a:avLst/>
          </a:prstGeom>
          <a:effectLst/>
        </p:spPr>
      </p:pic>
    </p:spTree>
    <p:extLst>
      <p:ext uri="{BB962C8B-B14F-4D97-AF65-F5344CB8AC3E}">
        <p14:creationId xmlns:p14="http://schemas.microsoft.com/office/powerpoint/2010/main" val="1126764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139FB-9DAD-C352-C34F-B90BC3ECACF3}"/>
              </a:ext>
            </a:extLst>
          </p:cNvPr>
          <p:cNvSpPr>
            <a:spLocks noGrp="1"/>
          </p:cNvSpPr>
          <p:nvPr>
            <p:ph type="title"/>
          </p:nvPr>
        </p:nvSpPr>
        <p:spPr>
          <a:xfrm>
            <a:off x="4965430" y="629268"/>
            <a:ext cx="6586491" cy="1286160"/>
          </a:xfrm>
        </p:spPr>
        <p:txBody>
          <a:bodyPr anchor="b">
            <a:normAutofit fontScale="90000"/>
          </a:bodyPr>
          <a:lstStyle/>
          <a:p>
            <a:r>
              <a:rPr lang="en-GB" sz="3600" b="1"/>
              <a:t>Why Measure Satisfaction Impacts?</a:t>
            </a:r>
            <a:br>
              <a:rPr lang="en-GB" sz="3600" b="1"/>
            </a:br>
            <a:endParaRPr lang="en-GB" sz="3600" b="1"/>
          </a:p>
        </p:txBody>
      </p:sp>
      <p:sp>
        <p:nvSpPr>
          <p:cNvPr id="3" name="Content Placeholder 2">
            <a:extLst>
              <a:ext uri="{FF2B5EF4-FFF2-40B4-BE49-F238E27FC236}">
                <a16:creationId xmlns:a16="http://schemas.microsoft.com/office/drawing/2014/main" id="{8FDF7EEB-0ADE-DCA1-7A21-B54C28C7A31C}"/>
              </a:ext>
            </a:extLst>
          </p:cNvPr>
          <p:cNvSpPr>
            <a:spLocks noGrp="1"/>
          </p:cNvSpPr>
          <p:nvPr>
            <p:ph idx="1"/>
          </p:nvPr>
        </p:nvSpPr>
        <p:spPr>
          <a:xfrm>
            <a:off x="5024214" y="1915428"/>
            <a:ext cx="6586489" cy="3785419"/>
          </a:xfrm>
        </p:spPr>
        <p:txBody>
          <a:bodyPr>
            <a:normAutofit/>
          </a:bodyPr>
          <a:lstStyle/>
          <a:p>
            <a:pPr>
              <a:lnSpc>
                <a:spcPct val="100000"/>
              </a:lnSpc>
            </a:pPr>
            <a:r>
              <a:rPr lang="en-GB" sz="2600"/>
              <a:t>People's satisfaction with their event experience is perhaps the most basic outcome that event organisers should seek to evaluate. </a:t>
            </a:r>
          </a:p>
          <a:p>
            <a:pPr>
              <a:lnSpc>
                <a:spcPct val="100000"/>
              </a:lnSpc>
            </a:pPr>
            <a:r>
              <a:rPr lang="en-GB" sz="2600"/>
              <a:t> Satisfaction is </a:t>
            </a:r>
            <a:r>
              <a:rPr lang="en-GB" sz="2600" b="1"/>
              <a:t>not a social impact </a:t>
            </a:r>
            <a:r>
              <a:rPr lang="en-GB" sz="2600"/>
              <a:t>but an </a:t>
            </a:r>
            <a:r>
              <a:rPr lang="en-GB" sz="2600" b="1"/>
              <a:t>enjoyable event experience - </a:t>
            </a:r>
            <a:r>
              <a:rPr lang="en-GB" sz="2600"/>
              <a:t>a precursor to outcomes such as increasing civic pride among local people and enhancing the reputation of the local area among visitors.</a:t>
            </a:r>
          </a:p>
          <a:p>
            <a:endParaRPr lang="en-GB" sz="2000"/>
          </a:p>
        </p:txBody>
      </p:sp>
      <p:pic>
        <p:nvPicPr>
          <p:cNvPr id="5" name="Picture 4" descr="Rear-view of rows of people watching a film in a theater">
            <a:extLst>
              <a:ext uri="{FF2B5EF4-FFF2-40B4-BE49-F238E27FC236}">
                <a16:creationId xmlns:a16="http://schemas.microsoft.com/office/drawing/2014/main" id="{307D81DB-A41C-08CD-E395-F6CD1F659C22}"/>
              </a:ext>
            </a:extLst>
          </p:cNvPr>
          <p:cNvPicPr>
            <a:picLocks noChangeAspect="1"/>
          </p:cNvPicPr>
          <p:nvPr/>
        </p:nvPicPr>
        <p:blipFill rotWithShape="1">
          <a:blip r:embed="rId2"/>
          <a:srcRect l="24888" r="29993" b="-1"/>
          <a:stretch/>
        </p:blipFill>
        <p:spPr>
          <a:xfrm>
            <a:off x="20" y="10"/>
            <a:ext cx="4635571" cy="6857990"/>
          </a:xfrm>
          <a:prstGeom prst="rect">
            <a:avLst/>
          </a:prstGeom>
          <a:effectLst/>
        </p:spPr>
      </p:pic>
    </p:spTree>
    <p:extLst>
      <p:ext uri="{BB962C8B-B14F-4D97-AF65-F5344CB8AC3E}">
        <p14:creationId xmlns:p14="http://schemas.microsoft.com/office/powerpoint/2010/main" val="373665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2D118-A560-411F-9EFB-7E9C81524C38}"/>
              </a:ext>
            </a:extLst>
          </p:cNvPr>
          <p:cNvSpPr>
            <a:spLocks noGrp="1"/>
          </p:cNvSpPr>
          <p:nvPr>
            <p:ph type="ctrTitle"/>
          </p:nvPr>
        </p:nvSpPr>
        <p:spPr>
          <a:xfrm>
            <a:off x="7464614" y="1783959"/>
            <a:ext cx="4087306" cy="2889114"/>
          </a:xfrm>
        </p:spPr>
        <p:txBody>
          <a:bodyPr anchor="b">
            <a:normAutofit/>
          </a:bodyPr>
          <a:lstStyle/>
          <a:p>
            <a:pPr algn="l"/>
            <a:r>
              <a:rPr lang="en-GB" sz="5000" b="1"/>
              <a:t>Event planning considerations </a:t>
            </a:r>
          </a:p>
        </p:txBody>
      </p:sp>
      <p:pic>
        <p:nvPicPr>
          <p:cNvPr id="3" name="Picture 2">
            <a:extLst>
              <a:ext uri="{FF2B5EF4-FFF2-40B4-BE49-F238E27FC236}">
                <a16:creationId xmlns:a16="http://schemas.microsoft.com/office/drawing/2014/main" id="{C3A0F60D-EC1D-A2B7-59F5-07DC7E37B725}"/>
              </a:ext>
            </a:extLst>
          </p:cNvPr>
          <p:cNvPicPr>
            <a:picLocks noChangeAspect="1"/>
          </p:cNvPicPr>
          <p:nvPr/>
        </p:nvPicPr>
        <p:blipFill rotWithShape="1">
          <a:blip r:embed="rId2"/>
          <a:srcRect l="15880" r="15709"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141439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CA27E-C041-81CA-53D0-42AC6B3CD12F}"/>
              </a:ext>
            </a:extLst>
          </p:cNvPr>
          <p:cNvSpPr>
            <a:spLocks noGrp="1"/>
          </p:cNvSpPr>
          <p:nvPr>
            <p:ph type="title"/>
          </p:nvPr>
        </p:nvSpPr>
        <p:spPr>
          <a:xfrm>
            <a:off x="838200" y="365125"/>
            <a:ext cx="10515600" cy="392521"/>
          </a:xfrm>
        </p:spPr>
        <p:txBody>
          <a:bodyPr>
            <a:normAutofit fontScale="90000"/>
          </a:bodyPr>
          <a:lstStyle/>
          <a:p>
            <a:r>
              <a:rPr lang="en-GB" sz="3600" b="1"/>
              <a:t>Learn from the experts </a:t>
            </a:r>
          </a:p>
        </p:txBody>
      </p:sp>
      <p:sp>
        <p:nvSpPr>
          <p:cNvPr id="3" name="Content Placeholder 2">
            <a:extLst>
              <a:ext uri="{FF2B5EF4-FFF2-40B4-BE49-F238E27FC236}">
                <a16:creationId xmlns:a16="http://schemas.microsoft.com/office/drawing/2014/main" id="{DDFEE4B5-8695-1314-533C-4CCE1382EA1C}"/>
              </a:ext>
            </a:extLst>
          </p:cNvPr>
          <p:cNvSpPr>
            <a:spLocks noGrp="1"/>
          </p:cNvSpPr>
          <p:nvPr>
            <p:ph idx="1"/>
          </p:nvPr>
        </p:nvSpPr>
        <p:spPr>
          <a:xfrm>
            <a:off x="65315" y="1149531"/>
            <a:ext cx="12017828" cy="5027432"/>
          </a:xfrm>
        </p:spPr>
        <p:txBody>
          <a:bodyPr>
            <a:normAutofit/>
          </a:bodyPr>
          <a:lstStyle/>
          <a:p>
            <a:r>
              <a:rPr lang="en-GB">
                <a:hlinkClick r:id="rId2"/>
              </a:rPr>
              <a:t>https://go.eventmobi.com/en-thankyou-productwebinar?submissionGuid=bba97e40-96bf-44a1-b48e-3e76ec4f5dfb</a:t>
            </a:r>
            <a:endParaRPr lang="en-GB"/>
          </a:p>
          <a:p>
            <a:r>
              <a:rPr lang="en-GB" sz="2400" b="1" i="0">
                <a:solidFill>
                  <a:srgbClr val="FFB81C"/>
                </a:solidFill>
                <a:effectLst/>
                <a:latin typeface="Lato" panose="020F0502020204030203" pitchFamily="34" charset="0"/>
              </a:rPr>
              <a:t>Deliver</a:t>
            </a:r>
            <a:r>
              <a:rPr lang="en-GB" sz="2400" b="1" i="0">
                <a:solidFill>
                  <a:srgbClr val="231F1F"/>
                </a:solidFill>
                <a:effectLst/>
                <a:latin typeface="Lato" panose="020F0502020204030203" pitchFamily="34" charset="0"/>
              </a:rPr>
              <a:t> </a:t>
            </a:r>
            <a:r>
              <a:rPr lang="en-GB" sz="2400" b="1" i="0">
                <a:solidFill>
                  <a:srgbClr val="2D3540"/>
                </a:solidFill>
                <a:effectLst/>
                <a:latin typeface="Lato" panose="020F0502020204030203" pitchFamily="34" charset="0"/>
              </a:rPr>
              <a:t>Flawless In-Person Events</a:t>
            </a:r>
            <a:endParaRPr lang="en-GB" sz="2400" b="1" i="0">
              <a:solidFill>
                <a:srgbClr val="231F1F"/>
              </a:solidFill>
              <a:effectLst/>
              <a:latin typeface="Lato" panose="020F0502020204030203" pitchFamily="34" charset="0"/>
            </a:endParaRPr>
          </a:p>
          <a:p>
            <a:r>
              <a:rPr lang="en-GB" sz="2400" b="1" i="0">
                <a:solidFill>
                  <a:srgbClr val="FFB81C"/>
                </a:solidFill>
                <a:effectLst/>
                <a:latin typeface="Lato" panose="020F0502020204030203" pitchFamily="34" charset="0"/>
              </a:rPr>
              <a:t>Design</a:t>
            </a:r>
            <a:r>
              <a:rPr lang="en-GB" sz="2400" b="1" i="0">
                <a:solidFill>
                  <a:srgbClr val="231F1F"/>
                </a:solidFill>
                <a:effectLst/>
                <a:latin typeface="Lato" panose="020F0502020204030203" pitchFamily="34" charset="0"/>
              </a:rPr>
              <a:t> </a:t>
            </a:r>
            <a:r>
              <a:rPr lang="en-GB" sz="2400" b="1" i="0">
                <a:solidFill>
                  <a:srgbClr val="2D3540"/>
                </a:solidFill>
                <a:effectLst/>
                <a:latin typeface="Lato" panose="020F0502020204030203" pitchFamily="34" charset="0"/>
              </a:rPr>
              <a:t>Your Attendee Journey</a:t>
            </a:r>
            <a:endParaRPr lang="en-GB" sz="2400" b="1" i="0">
              <a:solidFill>
                <a:srgbClr val="231F1F"/>
              </a:solidFill>
              <a:effectLst/>
              <a:latin typeface="Lato" panose="020F0502020204030203" pitchFamily="34" charset="0"/>
            </a:endParaRPr>
          </a:p>
          <a:p>
            <a:r>
              <a:rPr lang="en-GB" sz="2400" b="1" i="0">
                <a:solidFill>
                  <a:srgbClr val="FFB81C"/>
                </a:solidFill>
                <a:effectLst/>
                <a:latin typeface="Lato" panose="020F0502020204030203" pitchFamily="34" charset="0"/>
              </a:rPr>
              <a:t>Build and Manage </a:t>
            </a:r>
            <a:r>
              <a:rPr lang="en-GB" sz="2400" b="1" i="0">
                <a:solidFill>
                  <a:srgbClr val="1D252D"/>
                </a:solidFill>
                <a:effectLst/>
                <a:latin typeface="Lato" panose="020F0502020204030203" pitchFamily="34" charset="0"/>
              </a:rPr>
              <a:t>Your Events</a:t>
            </a:r>
            <a:endParaRPr lang="en-GB" sz="2400" b="1" i="0">
              <a:solidFill>
                <a:srgbClr val="231F1F"/>
              </a:solidFill>
              <a:effectLst/>
              <a:latin typeface="Lato" panose="020F0502020204030203" pitchFamily="34" charset="0"/>
            </a:endParaRPr>
          </a:p>
          <a:p>
            <a:r>
              <a:rPr lang="en-GB" sz="2400" b="1" i="0">
                <a:solidFill>
                  <a:srgbClr val="FFB81C"/>
                </a:solidFill>
                <a:effectLst/>
                <a:latin typeface="Lato" panose="020F0502020204030203" pitchFamily="34" charset="0"/>
              </a:rPr>
              <a:t>Stream, Host &amp; Share </a:t>
            </a:r>
            <a:r>
              <a:rPr lang="en-GB" sz="2400" b="1" i="0">
                <a:solidFill>
                  <a:srgbClr val="1D252D"/>
                </a:solidFill>
                <a:effectLst/>
                <a:latin typeface="Lato" panose="020F0502020204030203" pitchFamily="34" charset="0"/>
              </a:rPr>
              <a:t>High-Quality Video Content</a:t>
            </a:r>
            <a:endParaRPr lang="en-GB" sz="2400" b="1" i="0">
              <a:solidFill>
                <a:srgbClr val="494A52"/>
              </a:solidFill>
              <a:effectLst/>
              <a:latin typeface="Lato" panose="020F0502020204030203" pitchFamily="34" charset="0"/>
            </a:endParaRPr>
          </a:p>
          <a:p>
            <a:r>
              <a:rPr lang="en-GB" sz="2400" b="1" i="0">
                <a:solidFill>
                  <a:srgbClr val="FFB81C"/>
                </a:solidFill>
                <a:effectLst/>
                <a:latin typeface="Lato" panose="020F0502020204030203" pitchFamily="34" charset="0"/>
              </a:rPr>
              <a:t>Turn Your Attendees</a:t>
            </a:r>
            <a:r>
              <a:rPr lang="en-GB" sz="2400" b="1" i="0">
                <a:solidFill>
                  <a:srgbClr val="2D3540"/>
                </a:solidFill>
                <a:effectLst/>
                <a:latin typeface="Lato" panose="020F0502020204030203" pitchFamily="34" charset="0"/>
              </a:rPr>
              <a:t> </a:t>
            </a:r>
            <a:r>
              <a:rPr lang="en-GB" sz="2400" b="1" i="0">
                <a:solidFill>
                  <a:srgbClr val="1D252D"/>
                </a:solidFill>
                <a:effectLst/>
                <a:latin typeface="Lato" panose="020F0502020204030203" pitchFamily="34" charset="0"/>
              </a:rPr>
              <a:t>Into Active Participants</a:t>
            </a:r>
            <a:endParaRPr lang="en-GB" sz="2400" b="1" i="0">
              <a:solidFill>
                <a:srgbClr val="231F1F"/>
              </a:solidFill>
              <a:effectLst/>
              <a:latin typeface="Lato" panose="020F0502020204030203" pitchFamily="34" charset="0"/>
            </a:endParaRPr>
          </a:p>
          <a:p>
            <a:r>
              <a:rPr lang="en-GB" sz="2400" b="1" i="0">
                <a:solidFill>
                  <a:srgbClr val="FFB81C"/>
                </a:solidFill>
                <a:effectLst/>
                <a:latin typeface="Lato" panose="020F0502020204030203" pitchFamily="34" charset="0"/>
              </a:rPr>
              <a:t>Generate Revenue</a:t>
            </a:r>
            <a:r>
              <a:rPr lang="en-GB" sz="2400" b="1" i="0">
                <a:solidFill>
                  <a:srgbClr val="231F1F"/>
                </a:solidFill>
                <a:effectLst/>
                <a:latin typeface="Lato" panose="020F0502020204030203" pitchFamily="34" charset="0"/>
              </a:rPr>
              <a:t> W</a:t>
            </a:r>
            <a:r>
              <a:rPr lang="en-GB" sz="2400" b="1" i="0">
                <a:solidFill>
                  <a:srgbClr val="2D3540"/>
                </a:solidFill>
                <a:effectLst/>
                <a:latin typeface="Lato" panose="020F0502020204030203" pitchFamily="34" charset="0"/>
              </a:rPr>
              <a:t>ith Your Events</a:t>
            </a:r>
            <a:endParaRPr lang="en-GB" sz="2400" b="1" i="0">
              <a:solidFill>
                <a:srgbClr val="231F1F"/>
              </a:solidFill>
              <a:effectLst/>
              <a:latin typeface="Lato" panose="020F0502020204030203" pitchFamily="34" charset="0"/>
            </a:endParaRPr>
          </a:p>
          <a:p>
            <a:r>
              <a:rPr lang="en-GB" sz="2400" b="1" i="0">
                <a:solidFill>
                  <a:srgbClr val="FFB81C"/>
                </a:solidFill>
                <a:effectLst/>
                <a:latin typeface="Lato" panose="020F0502020204030203" pitchFamily="34" charset="0"/>
              </a:rPr>
              <a:t>Turn Your Event Space</a:t>
            </a:r>
            <a:r>
              <a:rPr lang="en-GB" sz="2400" b="1" i="0">
                <a:solidFill>
                  <a:srgbClr val="2D3540"/>
                </a:solidFill>
                <a:effectLst/>
                <a:latin typeface="Lato" panose="020F0502020204030203" pitchFamily="34" charset="0"/>
              </a:rPr>
              <a:t> </a:t>
            </a:r>
            <a:r>
              <a:rPr lang="en-GB" sz="2400" b="1" i="0">
                <a:solidFill>
                  <a:srgbClr val="000000"/>
                </a:solidFill>
                <a:effectLst/>
                <a:latin typeface="Lato" panose="020F0502020204030203" pitchFamily="34" charset="0"/>
              </a:rPr>
              <a:t>Into a Learning, Meeting &amp; Content hub</a:t>
            </a:r>
            <a:endParaRPr lang="en-GB" sz="2400" b="1" i="0">
              <a:solidFill>
                <a:srgbClr val="231F1F"/>
              </a:solidFill>
              <a:effectLst/>
              <a:latin typeface="Lato" panose="020F0502020204030203" pitchFamily="34" charset="0"/>
            </a:endParaRPr>
          </a:p>
          <a:p>
            <a:r>
              <a:rPr lang="en-GB" sz="2400" b="1" i="0">
                <a:solidFill>
                  <a:srgbClr val="FFB81C"/>
                </a:solidFill>
                <a:effectLst/>
                <a:latin typeface="Lato" panose="020F0502020204030203" pitchFamily="34" charset="0"/>
              </a:rPr>
              <a:t>Measure Your Event Success </a:t>
            </a:r>
            <a:r>
              <a:rPr lang="en-GB" sz="2400" b="1" i="0">
                <a:solidFill>
                  <a:srgbClr val="1D252D"/>
                </a:solidFill>
                <a:effectLst/>
                <a:latin typeface="Lato" panose="020F0502020204030203" pitchFamily="34" charset="0"/>
              </a:rPr>
              <a:t>With Powerful Analytics</a:t>
            </a:r>
            <a:endParaRPr lang="en-GB" sz="2400" b="1" i="0">
              <a:solidFill>
                <a:srgbClr val="231F1F"/>
              </a:solidFill>
              <a:effectLst/>
              <a:latin typeface="Lato" panose="020F0502020204030203" pitchFamily="34" charset="0"/>
            </a:endParaRPr>
          </a:p>
          <a:p>
            <a:endParaRPr lang="en-GB"/>
          </a:p>
        </p:txBody>
      </p:sp>
    </p:spTree>
    <p:extLst>
      <p:ext uri="{BB962C8B-B14F-4D97-AF65-F5344CB8AC3E}">
        <p14:creationId xmlns:p14="http://schemas.microsoft.com/office/powerpoint/2010/main" val="8388846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3"/>
          <p:cNvSpPr>
            <a:spLocks/>
          </p:cNvSpPr>
          <p:nvPr/>
        </p:nvSpPr>
        <p:spPr bwMode="auto">
          <a:xfrm>
            <a:off x="7044280" y="585216"/>
            <a:ext cx="2995070" cy="331234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b="1">
                <a:latin typeface="+mj-lt"/>
                <a:ea typeface="+mj-ea"/>
                <a:cs typeface="+mj-cs"/>
              </a:rPr>
              <a:t>	</a:t>
            </a:r>
            <a:br>
              <a:rPr lang="en-US" sz="3800" b="1">
                <a:latin typeface="+mj-lt"/>
                <a:ea typeface="+mj-ea"/>
                <a:cs typeface="+mj-cs"/>
              </a:rPr>
            </a:br>
            <a:r>
              <a:rPr lang="en-US" sz="3800" b="1">
                <a:latin typeface="+mj-lt"/>
                <a:ea typeface="+mj-ea"/>
                <a:cs typeface="+mj-cs"/>
              </a:rPr>
              <a:t>The key areas </a:t>
            </a:r>
            <a:br>
              <a:rPr lang="en-US" sz="3800" b="1">
                <a:latin typeface="+mj-lt"/>
                <a:ea typeface="+mj-ea"/>
                <a:cs typeface="+mj-cs"/>
              </a:rPr>
            </a:br>
            <a:r>
              <a:rPr lang="en-US" sz="3800" b="1">
                <a:latin typeface="+mj-lt"/>
                <a:ea typeface="+mj-ea"/>
                <a:cs typeface="+mj-cs"/>
              </a:rPr>
              <a:t>of managing </a:t>
            </a:r>
            <a:br>
              <a:rPr lang="en-US" sz="3800" b="1">
                <a:latin typeface="+mj-lt"/>
                <a:ea typeface="+mj-ea"/>
                <a:cs typeface="+mj-cs"/>
              </a:rPr>
            </a:br>
            <a:r>
              <a:rPr lang="en-US" sz="3800" b="1">
                <a:latin typeface="+mj-lt"/>
                <a:ea typeface="+mj-ea"/>
                <a:cs typeface="+mj-cs"/>
              </a:rPr>
              <a:t>event operations</a:t>
            </a:r>
          </a:p>
        </p:txBody>
      </p:sp>
      <p:sp>
        <p:nvSpPr>
          <p:cNvPr id="5" name="TextBox 4">
            <a:extLst>
              <a:ext uri="{FF2B5EF4-FFF2-40B4-BE49-F238E27FC236}">
                <a16:creationId xmlns:a16="http://schemas.microsoft.com/office/drawing/2014/main" id="{D4C5136A-48AF-493B-8C5A-C3A3165E11BB}"/>
              </a:ext>
            </a:extLst>
          </p:cNvPr>
          <p:cNvSpPr txBox="1"/>
          <p:nvPr/>
        </p:nvSpPr>
        <p:spPr>
          <a:xfrm>
            <a:off x="6858000" y="6094803"/>
            <a:ext cx="2995070" cy="2044715"/>
          </a:xfrm>
          <a:prstGeom prst="rect">
            <a:avLst/>
          </a:prstGeom>
        </p:spPr>
        <p:txBody>
          <a:bodyPr vert="horz" lIns="91440" tIns="45720" rIns="91440" bIns="45720" rtlCol="0">
            <a:normAutofit/>
          </a:bodyPr>
          <a:lstStyle/>
          <a:p>
            <a:pPr>
              <a:lnSpc>
                <a:spcPct val="90000"/>
              </a:lnSpc>
              <a:spcBef>
                <a:spcPts val="1000"/>
              </a:spcBef>
            </a:pPr>
            <a:r>
              <a:rPr lang="en-US" sz="1600"/>
              <a:t>Bladen et al 2012</a:t>
            </a:r>
          </a:p>
        </p:txBody>
      </p:sp>
      <p:pic>
        <p:nvPicPr>
          <p:cNvPr id="14337" name="Picture 4" descr="Events fig 04"/>
          <p:cNvPicPr>
            <a:picLocks noChangeAspect="1" noChangeArrowheads="1"/>
          </p:cNvPicPr>
          <p:nvPr/>
        </p:nvPicPr>
        <p:blipFill>
          <a:blip r:embed="rId2"/>
          <a:stretch>
            <a:fillRect/>
          </a:stretch>
        </p:blipFill>
        <p:spPr bwMode="auto">
          <a:xfrm>
            <a:off x="566875" y="292970"/>
            <a:ext cx="5690234" cy="5557479"/>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0A95C5-F84A-47AD-B89F-FE58439BF23E}"/>
              </a:ext>
            </a:extLst>
          </p:cNvPr>
          <p:cNvPicPr>
            <a:picLocks noChangeAspect="1"/>
          </p:cNvPicPr>
          <p:nvPr/>
        </p:nvPicPr>
        <p:blipFill rotWithShape="1">
          <a:blip r:embed="rId3"/>
          <a:srcRect l="30583" t="20000" r="31000" b="11555"/>
          <a:stretch/>
        </p:blipFill>
        <p:spPr>
          <a:xfrm>
            <a:off x="1930400" y="91440"/>
            <a:ext cx="9865360" cy="5981948"/>
          </a:xfrm>
          <a:prstGeom prst="rect">
            <a:avLst/>
          </a:prstGeom>
        </p:spPr>
      </p:pic>
      <p:sp>
        <p:nvSpPr>
          <p:cNvPr id="4" name="Oval 3">
            <a:extLst>
              <a:ext uri="{FF2B5EF4-FFF2-40B4-BE49-F238E27FC236}">
                <a16:creationId xmlns:a16="http://schemas.microsoft.com/office/drawing/2014/main" id="{64C8482D-79F6-428D-A2E7-D1E018FC5E28}"/>
              </a:ext>
            </a:extLst>
          </p:cNvPr>
          <p:cNvSpPr/>
          <p:nvPr/>
        </p:nvSpPr>
        <p:spPr>
          <a:xfrm rot="11215782" flipV="1">
            <a:off x="7812387" y="6068995"/>
            <a:ext cx="2428875" cy="55306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FUNCTIONAL</a:t>
            </a:r>
          </a:p>
          <a:p>
            <a:pPr algn="ctr"/>
            <a:r>
              <a:rPr lang="en-GB"/>
              <a:t>DOMAINS </a:t>
            </a:r>
          </a:p>
        </p:txBody>
      </p:sp>
      <p:cxnSp>
        <p:nvCxnSpPr>
          <p:cNvPr id="6" name="Straight Arrow Connector 5">
            <a:extLst>
              <a:ext uri="{FF2B5EF4-FFF2-40B4-BE49-F238E27FC236}">
                <a16:creationId xmlns:a16="http://schemas.microsoft.com/office/drawing/2014/main" id="{E0DEDE64-A256-4045-AC7B-100BD45DF510}"/>
              </a:ext>
            </a:extLst>
          </p:cNvPr>
          <p:cNvCxnSpPr>
            <a:cxnSpLocks/>
            <a:stCxn id="4" idx="7"/>
          </p:cNvCxnSpPr>
          <p:nvPr/>
        </p:nvCxnSpPr>
        <p:spPr>
          <a:xfrm flipH="1" flipV="1">
            <a:off x="7343775" y="5857875"/>
            <a:ext cx="854178" cy="18993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5" name="TextBox 4">
            <a:extLst>
              <a:ext uri="{FF2B5EF4-FFF2-40B4-BE49-F238E27FC236}">
                <a16:creationId xmlns:a16="http://schemas.microsoft.com/office/drawing/2014/main" id="{2E008AB9-5629-CBFA-3A1B-E4531B236BA5}"/>
              </a:ext>
            </a:extLst>
          </p:cNvPr>
          <p:cNvSpPr txBox="1"/>
          <p:nvPr/>
        </p:nvSpPr>
        <p:spPr>
          <a:xfrm>
            <a:off x="83276" y="31355"/>
            <a:ext cx="6097088" cy="646331"/>
          </a:xfrm>
          <a:prstGeom prst="rect">
            <a:avLst/>
          </a:prstGeom>
          <a:noFill/>
        </p:spPr>
        <p:txBody>
          <a:bodyPr wrap="square">
            <a:spAutoFit/>
          </a:bodyPr>
          <a:lstStyle/>
          <a:p>
            <a:r>
              <a:rPr lang="en-GB">
                <a:hlinkClick r:id="rId4"/>
              </a:rPr>
              <a:t>https://embok.org/juliasilvers/embok.html</a:t>
            </a:r>
            <a:endParaRPr lang="en-GB"/>
          </a:p>
          <a:p>
            <a:endParaRPr lang="en-GB"/>
          </a:p>
        </p:txBody>
      </p:sp>
    </p:spTree>
    <p:extLst>
      <p:ext uri="{BB962C8B-B14F-4D97-AF65-F5344CB8AC3E}">
        <p14:creationId xmlns:p14="http://schemas.microsoft.com/office/powerpoint/2010/main" val="35692458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06A43-A335-4823-85DB-36EBD05B3A7C}"/>
              </a:ext>
            </a:extLst>
          </p:cNvPr>
          <p:cNvSpPr>
            <a:spLocks noGrp="1"/>
          </p:cNvSpPr>
          <p:nvPr>
            <p:ph type="title"/>
          </p:nvPr>
        </p:nvSpPr>
        <p:spPr>
          <a:xfrm>
            <a:off x="19593" y="0"/>
            <a:ext cx="10646230" cy="555171"/>
          </a:xfrm>
        </p:spPr>
        <p:txBody>
          <a:bodyPr anchor="b">
            <a:normAutofit fontScale="90000"/>
          </a:bodyPr>
          <a:lstStyle/>
          <a:p>
            <a:r>
              <a:rPr lang="en-GB" sz="3600" b="1" i="0">
                <a:effectLst/>
              </a:rPr>
              <a:t>Event operations using the areas of EMBOK impact domains </a:t>
            </a:r>
            <a:r>
              <a:rPr lang="en-GB" sz="3400" b="0" i="0">
                <a:effectLst/>
                <a:latin typeface="Verdana" panose="020B0604030504040204" pitchFamily="34" charset="0"/>
              </a:rPr>
              <a:t> </a:t>
            </a:r>
            <a:endParaRPr lang="en-GB" sz="3400"/>
          </a:p>
        </p:txBody>
      </p:sp>
      <p:sp>
        <p:nvSpPr>
          <p:cNvPr id="3" name="Content Placeholder 2">
            <a:extLst>
              <a:ext uri="{FF2B5EF4-FFF2-40B4-BE49-F238E27FC236}">
                <a16:creationId xmlns:a16="http://schemas.microsoft.com/office/drawing/2014/main" id="{72F9E4B4-66CE-42BA-AA55-F78572A66B13}"/>
              </a:ext>
            </a:extLst>
          </p:cNvPr>
          <p:cNvSpPr>
            <a:spLocks noGrp="1"/>
          </p:cNvSpPr>
          <p:nvPr>
            <p:ph sz="quarter" idx="13"/>
          </p:nvPr>
        </p:nvSpPr>
        <p:spPr>
          <a:xfrm>
            <a:off x="-84909" y="679268"/>
            <a:ext cx="12096206" cy="6021977"/>
          </a:xfrm>
        </p:spPr>
        <p:txBody>
          <a:bodyPr>
            <a:noAutofit/>
          </a:bodyPr>
          <a:lstStyle/>
          <a:p>
            <a:pPr>
              <a:lnSpc>
                <a:spcPct val="100000"/>
              </a:lnSpc>
              <a:buFont typeface="Arial" panose="020B0604020202020204" pitchFamily="34" charset="0"/>
              <a:buChar char="•"/>
            </a:pPr>
            <a:r>
              <a:rPr lang="en-GB" sz="2000" b="0" i="0">
                <a:solidFill>
                  <a:srgbClr val="0D0D0D"/>
                </a:solidFill>
                <a:effectLst/>
              </a:rPr>
              <a:t>By incorporating </a:t>
            </a:r>
            <a:r>
              <a:rPr lang="en-GB" sz="2000" b="1" i="0">
                <a:solidFill>
                  <a:srgbClr val="0D0D0D"/>
                </a:solidFill>
                <a:effectLst/>
              </a:rPr>
              <a:t>these EMBOK impact domains into event operations</a:t>
            </a:r>
            <a:r>
              <a:rPr lang="en-GB" sz="2000" b="0" i="0">
                <a:solidFill>
                  <a:srgbClr val="0D0D0D"/>
                </a:solidFill>
                <a:effectLst/>
              </a:rPr>
              <a:t>, organizers can ensure a comprehensive and structured approach to planning and executing successful events while addressing the diverse needs and challenges associated with event management.</a:t>
            </a:r>
            <a:endParaRPr lang="en-GB" sz="2000" b="0" i="0">
              <a:effectLst/>
            </a:endParaRPr>
          </a:p>
          <a:p>
            <a:pPr>
              <a:lnSpc>
                <a:spcPct val="100000"/>
              </a:lnSpc>
              <a:buFont typeface="Arial" panose="020B0604020202020204" pitchFamily="34" charset="0"/>
              <a:buChar char="•"/>
            </a:pPr>
            <a:r>
              <a:rPr lang="en-GB" sz="2000" b="1" i="0">
                <a:effectLst/>
              </a:rPr>
              <a:t>Event Management </a:t>
            </a:r>
            <a:r>
              <a:rPr lang="en-GB" sz="2000" b="0" i="0">
                <a:effectLst/>
              </a:rPr>
              <a:t>- involves overseeing all aspects of planning, organizing, and executing an event. This includes managing resources, coordinating teams, and ensuring that tasks are completed on time and within budget. Effective management ensures that the event runs smoothly and achieves its objectives.</a:t>
            </a:r>
          </a:p>
          <a:p>
            <a:pPr>
              <a:lnSpc>
                <a:spcPct val="100000"/>
              </a:lnSpc>
              <a:buFont typeface="Arial" panose="020B0604020202020204" pitchFamily="34" charset="0"/>
              <a:buChar char="•"/>
            </a:pPr>
            <a:r>
              <a:rPr lang="en-GB" sz="2000" b="1" i="0">
                <a:effectLst/>
              </a:rPr>
              <a:t>Data Analysis </a:t>
            </a:r>
            <a:r>
              <a:rPr lang="en-GB" sz="2000" b="0" i="0">
                <a:effectLst/>
              </a:rPr>
              <a:t>- gathering and interpreting data to make </a:t>
            </a:r>
            <a:r>
              <a:rPr lang="en-GB" sz="2000" b="1" i="0">
                <a:effectLst/>
              </a:rPr>
              <a:t>informed decisions and improve event operations</a:t>
            </a:r>
            <a:r>
              <a:rPr lang="en-GB" sz="2000" b="0" i="0">
                <a:effectLst/>
              </a:rPr>
              <a:t>. This may include </a:t>
            </a:r>
            <a:r>
              <a:rPr lang="en-GB" sz="2000" b="0" i="0" err="1">
                <a:effectLst/>
              </a:rPr>
              <a:t>analyzing</a:t>
            </a:r>
            <a:r>
              <a:rPr lang="en-GB" sz="2000" b="0" i="0">
                <a:effectLst/>
              </a:rPr>
              <a:t> attendee demographics, feedback, and performance metrics to identify areas for improvement and optimize future events.</a:t>
            </a:r>
            <a:endParaRPr lang="en-GB" sz="2000" b="0" i="0">
              <a:solidFill>
                <a:srgbClr val="0D0D0D"/>
              </a:solidFill>
              <a:effectLst/>
            </a:endParaRPr>
          </a:p>
          <a:p>
            <a:pPr>
              <a:lnSpc>
                <a:spcPct val="100000"/>
              </a:lnSpc>
              <a:buFont typeface="Arial" panose="020B0604020202020204" pitchFamily="34" charset="0"/>
              <a:buChar char="•"/>
            </a:pPr>
            <a:r>
              <a:rPr lang="en-GB" sz="2000" b="1" i="0">
                <a:effectLst/>
              </a:rPr>
              <a:t>Communication</a:t>
            </a:r>
            <a:r>
              <a:rPr lang="en-GB" sz="2000" b="0" i="0">
                <a:effectLst/>
              </a:rPr>
              <a:t> - essential for </a:t>
            </a:r>
            <a:r>
              <a:rPr lang="en-GB" sz="2000" b="1" i="0">
                <a:effectLst/>
              </a:rPr>
              <a:t>coordinating activities, conveying information, and building relationships </a:t>
            </a:r>
            <a:r>
              <a:rPr lang="en-GB" sz="2000" b="0" i="0">
                <a:effectLst/>
              </a:rPr>
              <a:t>with stakeholders. This includes communicating event details to participants, coordinating with vendors and suppliers, and addressing any concerns or issues that may arise during the planning process or on the day of the event.</a:t>
            </a:r>
          </a:p>
          <a:p>
            <a:pPr>
              <a:lnSpc>
                <a:spcPct val="100000"/>
              </a:lnSpc>
              <a:buFont typeface="Arial" panose="020B0604020202020204" pitchFamily="34" charset="0"/>
              <a:buChar char="•"/>
            </a:pPr>
            <a:r>
              <a:rPr lang="en-GB" sz="2000" b="1" i="0">
                <a:effectLst/>
              </a:rPr>
              <a:t>Decision Optimization </a:t>
            </a:r>
            <a:r>
              <a:rPr lang="en-GB" sz="2000" b="0" i="0">
                <a:effectLst/>
              </a:rPr>
              <a:t>- </a:t>
            </a:r>
            <a:r>
              <a:rPr lang="en-GB" sz="2000" b="0" i="0">
                <a:solidFill>
                  <a:srgbClr val="0D0D0D"/>
                </a:solidFill>
                <a:effectLst/>
              </a:rPr>
              <a:t>identifying the best course of action to achieve desired outcomes while considering constraints and objectives. In event operations, this may involve </a:t>
            </a:r>
            <a:r>
              <a:rPr lang="en-GB" sz="2000" b="1" i="0">
                <a:solidFill>
                  <a:srgbClr val="0D0D0D"/>
                </a:solidFill>
                <a:effectLst/>
              </a:rPr>
              <a:t>optimizing resource allocation, scheduling, and logistical arrangements to maximize efficiency and minimize costs.</a:t>
            </a:r>
            <a:endParaRPr lang="en-GB" sz="2000" b="1" i="0">
              <a:effectLst/>
            </a:endParaRPr>
          </a:p>
        </p:txBody>
      </p:sp>
    </p:spTree>
    <p:extLst>
      <p:ext uri="{BB962C8B-B14F-4D97-AF65-F5344CB8AC3E}">
        <p14:creationId xmlns:p14="http://schemas.microsoft.com/office/powerpoint/2010/main" val="3053970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D64A1-D81A-7F1E-F470-03BE389EE005}"/>
              </a:ext>
            </a:extLst>
          </p:cNvPr>
          <p:cNvSpPr>
            <a:spLocks noGrp="1"/>
          </p:cNvSpPr>
          <p:nvPr>
            <p:ph type="title"/>
          </p:nvPr>
        </p:nvSpPr>
        <p:spPr/>
        <p:txBody>
          <a:bodyPr>
            <a:normAutofit/>
          </a:bodyPr>
          <a:lstStyle/>
          <a:p>
            <a:r>
              <a:rPr lang="en-GB" sz="4000" b="1" i="0">
                <a:effectLst/>
                <a:highlight>
                  <a:srgbClr val="FFFF00"/>
                </a:highlight>
              </a:rPr>
              <a:t>Event operations using the areas of EMBOK impact domains</a:t>
            </a:r>
            <a:endParaRPr lang="en-GB" sz="4000">
              <a:highlight>
                <a:srgbClr val="FFFF00"/>
              </a:highlight>
            </a:endParaRPr>
          </a:p>
        </p:txBody>
      </p:sp>
      <p:sp>
        <p:nvSpPr>
          <p:cNvPr id="3" name="Content Placeholder 2">
            <a:extLst>
              <a:ext uri="{FF2B5EF4-FFF2-40B4-BE49-F238E27FC236}">
                <a16:creationId xmlns:a16="http://schemas.microsoft.com/office/drawing/2014/main" id="{048FA91A-C553-74ED-5047-CC050328BFE0}"/>
              </a:ext>
            </a:extLst>
          </p:cNvPr>
          <p:cNvSpPr>
            <a:spLocks noGrp="1"/>
          </p:cNvSpPr>
          <p:nvPr>
            <p:ph sz="quarter" idx="13"/>
          </p:nvPr>
        </p:nvSpPr>
        <p:spPr>
          <a:xfrm>
            <a:off x="613955" y="1795608"/>
            <a:ext cx="8712926" cy="4056553"/>
          </a:xfrm>
        </p:spPr>
        <p:txBody>
          <a:bodyPr>
            <a:normAutofit fontScale="47500" lnSpcReduction="20000"/>
          </a:bodyPr>
          <a:lstStyle/>
          <a:p>
            <a:pPr>
              <a:lnSpc>
                <a:spcPct val="120000"/>
              </a:lnSpc>
              <a:buFont typeface="Arial" panose="020B0604020202020204" pitchFamily="34" charset="0"/>
              <a:buChar char="•"/>
            </a:pPr>
            <a:r>
              <a:rPr lang="en-GB" sz="3800" b="0" i="0">
                <a:effectLst/>
              </a:rPr>
              <a:t>Scheduling - crucial for coordinating various activities and ensuring that they occur at the right time and in the right sequence. This includes scheduling tasks, meetings, rehearsals, and other activities leading up to the event, as well as managing the event schedule on the day of the event to ensure that everything runs smoothly and according to plan.</a:t>
            </a:r>
          </a:p>
          <a:p>
            <a:pPr>
              <a:lnSpc>
                <a:spcPct val="120000"/>
              </a:lnSpc>
              <a:buFont typeface="Arial" panose="020B0604020202020204" pitchFamily="34" charset="0"/>
              <a:buChar char="•"/>
            </a:pPr>
            <a:r>
              <a:rPr lang="en-GB" sz="3800" b="0" i="0">
                <a:effectLst/>
              </a:rPr>
              <a:t>Risk Analysis - identifying potential risks and uncertainties that may affect the success of an event and developing strategies to mitigate them. This includes assessing risks related to safety, security, financial management, and external factors such as weather or political unrest.</a:t>
            </a:r>
          </a:p>
          <a:p>
            <a:pPr>
              <a:lnSpc>
                <a:spcPct val="120000"/>
              </a:lnSpc>
            </a:pPr>
            <a:r>
              <a:rPr lang="en-GB" sz="3800"/>
              <a:t>By integrating these areas into event operations within the EMBOK impact domains framework, organizers can enhance their ability to plan, execute, and evaluate events effectively, ensuring that they meet objectives, exceed expectations, and deliver a positive experience for participants and stakeholders alike.</a:t>
            </a:r>
          </a:p>
          <a:p>
            <a:endParaRPr lang="en-GB"/>
          </a:p>
        </p:txBody>
      </p:sp>
    </p:spTree>
    <p:extLst>
      <p:ext uri="{BB962C8B-B14F-4D97-AF65-F5344CB8AC3E}">
        <p14:creationId xmlns:p14="http://schemas.microsoft.com/office/powerpoint/2010/main" val="276006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C2CC2-AED7-4AB0-BD21-AA9BEBA4D617}"/>
              </a:ext>
            </a:extLst>
          </p:cNvPr>
          <p:cNvSpPr>
            <a:spLocks noGrp="1"/>
          </p:cNvSpPr>
          <p:nvPr>
            <p:ph type="title"/>
          </p:nvPr>
        </p:nvSpPr>
        <p:spPr>
          <a:xfrm>
            <a:off x="691547" y="4519749"/>
            <a:ext cx="10805790" cy="1270279"/>
          </a:xfrm>
        </p:spPr>
        <p:txBody>
          <a:bodyPr vert="horz" lIns="91440" tIns="45720" rIns="91440" bIns="45720" rtlCol="0" anchor="b">
            <a:normAutofit fontScale="90000"/>
          </a:bodyPr>
          <a:lstStyle/>
          <a:p>
            <a:pPr algn="ctr"/>
            <a:r>
              <a:rPr lang="en-GB" sz="2400" b="0" i="0">
                <a:solidFill>
                  <a:srgbClr val="9399A1"/>
                </a:solidFill>
                <a:effectLst/>
                <a:latin typeface="Verdana" panose="020B0604030504040204" pitchFamily="34" charset="0"/>
              </a:rPr>
              <a:t>The EMBOK term for these areas is </a:t>
            </a:r>
            <a:r>
              <a:rPr lang="en-GB" sz="2400" b="1" i="1">
                <a:solidFill>
                  <a:srgbClr val="9399A1"/>
                </a:solidFill>
                <a:effectLst/>
                <a:latin typeface="Verdana" panose="020B0604030504040204" pitchFamily="34" charset="0"/>
              </a:rPr>
              <a:t>Knowledge Domains</a:t>
            </a:r>
            <a:r>
              <a:rPr lang="en-GB" sz="2400" b="0" i="0">
                <a:solidFill>
                  <a:srgbClr val="9399A1"/>
                </a:solidFill>
                <a:effectLst/>
                <a:latin typeface="Verdana" panose="020B0604030504040204" pitchFamily="34" charset="0"/>
              </a:rPr>
              <a:t>. Every event manager, from festival organisers to conference planners, must manage each of these areas. They represent the temporary Departments or Divisions of the event management.</a:t>
            </a:r>
            <a:endParaRPr lang="en-US" sz="6600"/>
          </a:p>
        </p:txBody>
      </p:sp>
      <p:pic>
        <p:nvPicPr>
          <p:cNvPr id="4" name="Content Placeholder 3" descr="Table&#10;&#10;Description automatically generated">
            <a:extLst>
              <a:ext uri="{FF2B5EF4-FFF2-40B4-BE49-F238E27FC236}">
                <a16:creationId xmlns:a16="http://schemas.microsoft.com/office/drawing/2014/main" id="{3251DDB1-2E83-470C-A451-256A275FDDF3}"/>
              </a:ext>
            </a:extLst>
          </p:cNvPr>
          <p:cNvPicPr>
            <a:picLocks noGrp="1" noChangeAspect="1"/>
          </p:cNvPicPr>
          <p:nvPr>
            <p:ph sz="quarter" idx="13"/>
          </p:nvPr>
        </p:nvPicPr>
        <p:blipFill>
          <a:blip r:embed="rId3"/>
          <a:stretch>
            <a:fillRect/>
          </a:stretch>
        </p:blipFill>
        <p:spPr>
          <a:xfrm>
            <a:off x="691547" y="1160444"/>
            <a:ext cx="10805789" cy="2576897"/>
          </a:xfrm>
          <a:prstGeom prst="rect">
            <a:avLst/>
          </a:prstGeom>
        </p:spPr>
      </p:pic>
    </p:spTree>
    <p:extLst>
      <p:ext uri="{BB962C8B-B14F-4D97-AF65-F5344CB8AC3E}">
        <p14:creationId xmlns:p14="http://schemas.microsoft.com/office/powerpoint/2010/main" val="17780666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0AE33-0861-D29A-A317-14D5F13850EF}"/>
              </a:ext>
            </a:extLst>
          </p:cNvPr>
          <p:cNvSpPr>
            <a:spLocks noGrp="1"/>
          </p:cNvSpPr>
          <p:nvPr>
            <p:ph type="title"/>
          </p:nvPr>
        </p:nvSpPr>
        <p:spPr>
          <a:xfrm>
            <a:off x="109945" y="-132670"/>
            <a:ext cx="12082055" cy="1325563"/>
          </a:xfrm>
        </p:spPr>
        <p:txBody>
          <a:bodyPr rtlCol="0">
            <a:normAutofit/>
          </a:bodyPr>
          <a:lstStyle/>
          <a:p>
            <a:pPr>
              <a:defRPr/>
            </a:pPr>
            <a:r>
              <a:rPr lang="en-GB" sz="3200" b="1">
                <a:solidFill>
                  <a:srgbClr val="4B4D63"/>
                </a:solidFill>
              </a:rPr>
              <a:t>Diversifying event revenues and experimenting with new monetisation strategies</a:t>
            </a:r>
            <a:r>
              <a:rPr lang="en-GB" sz="3200">
                <a:solidFill>
                  <a:srgbClr val="4B4D63"/>
                </a:solidFill>
              </a:rPr>
              <a:t>.</a:t>
            </a:r>
            <a:endParaRPr lang="en-GB" sz="3200"/>
          </a:p>
        </p:txBody>
      </p:sp>
      <p:sp>
        <p:nvSpPr>
          <p:cNvPr id="3" name="Content Placeholder 2">
            <a:extLst>
              <a:ext uri="{FF2B5EF4-FFF2-40B4-BE49-F238E27FC236}">
                <a16:creationId xmlns:a16="http://schemas.microsoft.com/office/drawing/2014/main" id="{10CC7E25-636A-EFAE-0CF8-C856286DFCB1}"/>
              </a:ext>
            </a:extLst>
          </p:cNvPr>
          <p:cNvSpPr>
            <a:spLocks noGrp="1"/>
          </p:cNvSpPr>
          <p:nvPr>
            <p:ph idx="1"/>
          </p:nvPr>
        </p:nvSpPr>
        <p:spPr>
          <a:xfrm>
            <a:off x="-1" y="1052514"/>
            <a:ext cx="11985171" cy="4897437"/>
          </a:xfrm>
        </p:spPr>
        <p:txBody>
          <a:bodyPr rtlCol="0">
            <a:normAutofit fontScale="32500" lnSpcReduction="20000"/>
          </a:bodyPr>
          <a:lstStyle/>
          <a:p>
            <a:pPr>
              <a:defRPr/>
            </a:pPr>
            <a:r>
              <a:rPr lang="en-GB" sz="7400" b="1">
                <a:solidFill>
                  <a:srgbClr val="4B4D63"/>
                </a:solidFill>
              </a:rPr>
              <a:t>Creative tactics could include</a:t>
            </a:r>
            <a:r>
              <a:rPr lang="en-GB" sz="7400">
                <a:solidFill>
                  <a:srgbClr val="4B4D63"/>
                </a:solidFill>
              </a:rPr>
              <a:t>:</a:t>
            </a:r>
          </a:p>
          <a:p>
            <a:pPr>
              <a:lnSpc>
                <a:spcPct val="120000"/>
              </a:lnSpc>
              <a:defRPr/>
            </a:pPr>
            <a:r>
              <a:rPr lang="en-GB" sz="5500" b="1">
                <a:solidFill>
                  <a:srgbClr val="324B8C"/>
                </a:solidFill>
              </a:rPr>
              <a:t>View virtual experiences as a complementary channel - </a:t>
            </a:r>
            <a:r>
              <a:rPr lang="en-GB" sz="5500">
                <a:solidFill>
                  <a:srgbClr val="1E0A3C"/>
                </a:solidFill>
              </a:rPr>
              <a:t>hybrid events have many advantages</a:t>
            </a:r>
            <a:r>
              <a:rPr lang="en-GB" sz="5500">
                <a:solidFill>
                  <a:srgbClr val="4B4D63"/>
                </a:solidFill>
              </a:rPr>
              <a:t> and allow to expand  reach and attract attendees from around the world. -  online-only, consider adding those to the mix to increase the frequency of  events and maintain a steady stream of revenue throughout the year. </a:t>
            </a:r>
          </a:p>
          <a:p>
            <a:pPr>
              <a:lnSpc>
                <a:spcPct val="120000"/>
              </a:lnSpc>
              <a:defRPr/>
            </a:pPr>
            <a:r>
              <a:rPr lang="en-GB" sz="5500" b="1">
                <a:solidFill>
                  <a:srgbClr val="324B8C"/>
                </a:solidFill>
              </a:rPr>
              <a:t>Consider different ticket types - </a:t>
            </a:r>
            <a:r>
              <a:rPr lang="en-GB" sz="5500">
                <a:solidFill>
                  <a:srgbClr val="4B4D63"/>
                </a:solidFill>
              </a:rPr>
              <a:t>There’s no average attendee, so why should your ticket type be one-size-fits-all? - premium experiences, </a:t>
            </a:r>
            <a:r>
              <a:rPr lang="en-GB" sz="5500" b="1">
                <a:solidFill>
                  <a:srgbClr val="4B4D63"/>
                </a:solidFill>
              </a:rPr>
              <a:t>VIP ticket encourages added revenue</a:t>
            </a:r>
            <a:r>
              <a:rPr lang="en-GB" sz="5500">
                <a:solidFill>
                  <a:srgbClr val="4B4D63"/>
                </a:solidFill>
              </a:rPr>
              <a:t>. online advance ticket purchases (50% in UK, 47% in Ireland) and in-person day-of-event ticket purchases (36% in UK, 36% in Ireland- offering early bird discounts and other incentives to more attendees to purchase tickets in advance. </a:t>
            </a:r>
          </a:p>
          <a:p>
            <a:pPr>
              <a:lnSpc>
                <a:spcPct val="120000"/>
              </a:lnSpc>
              <a:defRPr/>
            </a:pPr>
            <a:r>
              <a:rPr lang="en-GB" sz="5500" b="1">
                <a:solidFill>
                  <a:srgbClr val="324B8C"/>
                </a:solidFill>
              </a:rPr>
              <a:t>Expand secondary revenue sources - </a:t>
            </a:r>
            <a:r>
              <a:rPr lang="en-GB" sz="5500">
                <a:solidFill>
                  <a:srgbClr val="4B4D63"/>
                </a:solidFill>
              </a:rPr>
              <a:t>Merchandise and concessions are often overlooked – less than one in five event creators in the UK and Ireland cite them as a source of revenue. one in four event creators take advantage of grants or donations (23% UK, 29% Ireland), sponsorship (23% UK, 26% Ireland) and partnerships </a:t>
            </a:r>
            <a:r>
              <a:rPr lang="en-GB" sz="5500" b="1">
                <a:solidFill>
                  <a:srgbClr val="4B4D63"/>
                </a:solidFill>
              </a:rPr>
              <a:t>crowdfunding </a:t>
            </a:r>
            <a:r>
              <a:rPr lang="en-GB" sz="5500">
                <a:solidFill>
                  <a:srgbClr val="4B4D63"/>
                </a:solidFill>
              </a:rPr>
              <a:t>could provide a much-needed cash injection.</a:t>
            </a:r>
          </a:p>
          <a:p>
            <a:pPr>
              <a:lnSpc>
                <a:spcPct val="120000"/>
              </a:lnSpc>
              <a:defRPr/>
            </a:pPr>
            <a:r>
              <a:rPr lang="en-GB" sz="5500" b="1">
                <a:solidFill>
                  <a:srgbClr val="324B8C"/>
                </a:solidFill>
              </a:rPr>
              <a:t>Consider new ways to sell and non-traditional ways to monetise events - </a:t>
            </a:r>
            <a:r>
              <a:rPr lang="en-GB" sz="5500">
                <a:solidFill>
                  <a:srgbClr val="4B4D63"/>
                </a:solidFill>
              </a:rPr>
              <a:t>This could include </a:t>
            </a:r>
            <a:r>
              <a:rPr lang="en-GB" sz="5500" b="1">
                <a:solidFill>
                  <a:srgbClr val="4B4D63"/>
                </a:solidFill>
              </a:rPr>
              <a:t>bundling merchandise with tickets or promoting merchandise through contests </a:t>
            </a:r>
            <a:r>
              <a:rPr lang="en-GB" sz="5500">
                <a:solidFill>
                  <a:srgbClr val="4B4D63"/>
                </a:solidFill>
              </a:rPr>
              <a:t>and challenges, as well as subscriptions (for example, one fee that gives an attendee access to several events throughout the year), live-streams or pay-per-view content. </a:t>
            </a:r>
          </a:p>
          <a:p>
            <a:pPr>
              <a:defRPr/>
            </a:pPr>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A3CD07BE-A199-5C4E-BD9D-70B427B27CC8}"/>
              </a:ext>
            </a:extLst>
          </p:cNvPr>
          <p:cNvSpPr>
            <a:spLocks noGrp="1" noChangeArrowheads="1"/>
          </p:cNvSpPr>
          <p:nvPr>
            <p:ph type="title"/>
          </p:nvPr>
        </p:nvSpPr>
        <p:spPr>
          <a:xfrm>
            <a:off x="84909" y="-71845"/>
            <a:ext cx="11268891" cy="1762534"/>
          </a:xfrm>
        </p:spPr>
        <p:txBody>
          <a:bodyPr anchor="ctr">
            <a:normAutofit/>
          </a:bodyPr>
          <a:lstStyle/>
          <a:p>
            <a:pPr eaLnBrk="1" hangingPunct="1"/>
            <a:r>
              <a:rPr lang="en-GB" altLang="en-US"/>
              <a:t>Add-Ons to Boost Your Event Income</a:t>
            </a:r>
            <a:br>
              <a:rPr lang="en-GB" altLang="en-US" b="1"/>
            </a:br>
            <a:endParaRPr lang="en-GB" altLang="en-US"/>
          </a:p>
        </p:txBody>
      </p:sp>
      <p:sp>
        <p:nvSpPr>
          <p:cNvPr id="34819" name="Content Placeholder 2">
            <a:extLst>
              <a:ext uri="{FF2B5EF4-FFF2-40B4-BE49-F238E27FC236}">
                <a16:creationId xmlns:a16="http://schemas.microsoft.com/office/drawing/2014/main" id="{FF5B08C1-3174-5C8D-AC2F-2056C4761C65}"/>
              </a:ext>
            </a:extLst>
          </p:cNvPr>
          <p:cNvSpPr>
            <a:spLocks noGrp="1" noChangeArrowheads="1"/>
          </p:cNvSpPr>
          <p:nvPr>
            <p:ph sz="half" idx="1"/>
          </p:nvPr>
        </p:nvSpPr>
        <p:spPr>
          <a:xfrm>
            <a:off x="84909" y="1064623"/>
            <a:ext cx="7850777" cy="5112340"/>
          </a:xfrm>
        </p:spPr>
        <p:txBody>
          <a:bodyPr>
            <a:normAutofit/>
          </a:bodyPr>
          <a:lstStyle/>
          <a:p>
            <a:pPr eaLnBrk="1" hangingPunct="1">
              <a:lnSpc>
                <a:spcPct val="100000"/>
              </a:lnSpc>
            </a:pPr>
            <a:r>
              <a:rPr lang="en-GB" altLang="en-US" sz="2000" b="1"/>
              <a:t>Sponsorship packages – companies benefits</a:t>
            </a:r>
          </a:p>
          <a:p>
            <a:pPr eaLnBrk="1" hangingPunct="1">
              <a:lnSpc>
                <a:spcPct val="100000"/>
              </a:lnSpc>
            </a:pPr>
            <a:r>
              <a:rPr lang="en-GB" altLang="en-US" sz="2000" b="1"/>
              <a:t>Online advertising - </a:t>
            </a:r>
            <a:r>
              <a:rPr lang="en-GB" altLang="en-US" sz="2000"/>
              <a:t>Posting sponsored guest posts on your event blog or doing social media shout-outs on your channels for a fee are also great strategies</a:t>
            </a:r>
          </a:p>
          <a:p>
            <a:pPr eaLnBrk="1" hangingPunct="1">
              <a:lnSpc>
                <a:spcPct val="100000"/>
              </a:lnSpc>
            </a:pPr>
            <a:r>
              <a:rPr lang="en-GB" altLang="en-US" sz="2000" b="1"/>
              <a:t>Offline advertising - </a:t>
            </a:r>
            <a:r>
              <a:rPr lang="en-GB" altLang="en-US" sz="2000"/>
              <a:t>Charge companies to distribute flyers and marketing materials at event, or to offer freebies in goodie bags, giving plenty of added value for attendees.  feature advertising on speaker talks or keynote presentations.</a:t>
            </a:r>
          </a:p>
          <a:p>
            <a:pPr eaLnBrk="1" hangingPunct="1">
              <a:lnSpc>
                <a:spcPct val="100000"/>
              </a:lnSpc>
            </a:pPr>
            <a:r>
              <a:rPr lang="en-GB" altLang="en-US" sz="2000" b="1"/>
              <a:t>VIP ticket sales - I</a:t>
            </a:r>
            <a:r>
              <a:rPr lang="en-GB" altLang="en-US" sz="2000"/>
              <a:t>ntroducing ticket tiers and VIP options, which give </a:t>
            </a:r>
            <a:r>
              <a:rPr lang="en-GB" altLang="en-US" sz="2000" b="1"/>
              <a:t>extra perks to attendees</a:t>
            </a:r>
            <a:r>
              <a:rPr lang="en-GB" altLang="en-US" sz="2000"/>
              <a:t>. These additions should </a:t>
            </a:r>
            <a:r>
              <a:rPr lang="en-GB" altLang="en-US" sz="2000" b="1"/>
              <a:t>enhance their experience</a:t>
            </a:r>
            <a:r>
              <a:rPr lang="en-GB" altLang="en-US" sz="2000"/>
              <a:t>, so might include the likes of personal access to well-known speakers, front row seats, or entry to a </a:t>
            </a:r>
            <a:r>
              <a:rPr lang="en-GB" altLang="en-US" sz="2000" b="1"/>
              <a:t>VIP area complete with free merchandise</a:t>
            </a:r>
            <a:r>
              <a:rPr lang="en-GB" altLang="en-US" sz="2000"/>
              <a:t>.</a:t>
            </a:r>
            <a:endParaRPr lang="en-GB" altLang="en-US" sz="2000" b="1"/>
          </a:p>
          <a:p>
            <a:pPr eaLnBrk="1" hangingPunct="1">
              <a:lnSpc>
                <a:spcPct val="100000"/>
              </a:lnSpc>
            </a:pPr>
            <a:endParaRPr lang="en-GB" altLang="en-US" sz="2000" b="1"/>
          </a:p>
          <a:p>
            <a:pPr eaLnBrk="1" hangingPunct="1"/>
            <a:endParaRPr lang="en-GB" altLang="en-US" sz="1500"/>
          </a:p>
        </p:txBody>
      </p:sp>
      <p:pic>
        <p:nvPicPr>
          <p:cNvPr id="2" name="Picture 1">
            <a:extLst>
              <a:ext uri="{FF2B5EF4-FFF2-40B4-BE49-F238E27FC236}">
                <a16:creationId xmlns:a16="http://schemas.microsoft.com/office/drawing/2014/main" id="{029FE8EC-4CCC-8AD0-BB31-B2238E3EC91C}"/>
              </a:ext>
            </a:extLst>
          </p:cNvPr>
          <p:cNvPicPr>
            <a:picLocks noChangeAspect="1"/>
          </p:cNvPicPr>
          <p:nvPr/>
        </p:nvPicPr>
        <p:blipFill>
          <a:blip r:embed="rId3"/>
          <a:stretch>
            <a:fillRect/>
          </a:stretch>
        </p:blipFill>
        <p:spPr>
          <a:xfrm>
            <a:off x="7883433" y="1525828"/>
            <a:ext cx="4223657" cy="252363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2CB53-50ED-6E75-60AE-FC5B51EAD337}"/>
              </a:ext>
            </a:extLst>
          </p:cNvPr>
          <p:cNvSpPr>
            <a:spLocks noGrp="1"/>
          </p:cNvSpPr>
          <p:nvPr>
            <p:ph type="title"/>
          </p:nvPr>
        </p:nvSpPr>
        <p:spPr>
          <a:xfrm>
            <a:off x="57875" y="98834"/>
            <a:ext cx="10483850" cy="887412"/>
          </a:xfrm>
        </p:spPr>
        <p:txBody>
          <a:bodyPr rtlCol="0">
            <a:normAutofit fontScale="90000"/>
          </a:bodyPr>
          <a:lstStyle/>
          <a:p>
            <a:pPr>
              <a:defRPr/>
            </a:pPr>
            <a:r>
              <a:rPr lang="en-GB" sz="4000" b="1">
                <a:solidFill>
                  <a:srgbClr val="13002D"/>
                </a:solidFill>
              </a:rPr>
              <a:t>Your Event’s Complete Social Media Advertising Calendar</a:t>
            </a:r>
            <a:br>
              <a:rPr lang="en-GB" b="1">
                <a:solidFill>
                  <a:srgbClr val="13002D"/>
                </a:solidFill>
                <a:latin typeface="NeuePlak"/>
              </a:rPr>
            </a:br>
            <a:endParaRPr lang="en-GB"/>
          </a:p>
        </p:txBody>
      </p:sp>
      <p:sp>
        <p:nvSpPr>
          <p:cNvPr id="3" name="Content Placeholder 2">
            <a:extLst>
              <a:ext uri="{FF2B5EF4-FFF2-40B4-BE49-F238E27FC236}">
                <a16:creationId xmlns:a16="http://schemas.microsoft.com/office/drawing/2014/main" id="{12E69D98-90F3-B3CB-D6EC-945524964E53}"/>
              </a:ext>
            </a:extLst>
          </p:cNvPr>
          <p:cNvSpPr>
            <a:spLocks noGrp="1"/>
          </p:cNvSpPr>
          <p:nvPr>
            <p:ph idx="1"/>
          </p:nvPr>
        </p:nvSpPr>
        <p:spPr>
          <a:xfrm>
            <a:off x="188505" y="758599"/>
            <a:ext cx="11509284" cy="4930275"/>
          </a:xfrm>
        </p:spPr>
        <p:txBody>
          <a:bodyPr rtlCol="0">
            <a:normAutofit fontScale="77500" lnSpcReduction="20000"/>
          </a:bodyPr>
          <a:lstStyle/>
          <a:p>
            <a:pPr>
              <a:lnSpc>
                <a:spcPct val="120000"/>
              </a:lnSpc>
              <a:defRPr/>
            </a:pPr>
            <a:r>
              <a:rPr lang="en-GB" sz="2900" b="1">
                <a:solidFill>
                  <a:srgbClr val="1E0A3C"/>
                </a:solidFill>
              </a:rPr>
              <a:t>Event announcement phase - </a:t>
            </a:r>
            <a:r>
              <a:rPr lang="en-GB" sz="2900">
                <a:solidFill>
                  <a:srgbClr val="4B4D63"/>
                </a:solidFill>
              </a:rPr>
              <a:t>While spreading awareness of event is a noble cause, ultimately, you don’t just want people to know about it. </a:t>
            </a:r>
            <a:r>
              <a:rPr lang="en-GB" sz="2900" b="1">
                <a:solidFill>
                  <a:srgbClr val="4B4D63"/>
                </a:solidFill>
              </a:rPr>
              <a:t>You want them to buy tickets to it</a:t>
            </a:r>
            <a:r>
              <a:rPr lang="en-GB" sz="2900">
                <a:solidFill>
                  <a:srgbClr val="4B4D63"/>
                </a:solidFill>
              </a:rPr>
              <a:t>. During the awareness stage of ad campaign, the goal is to link interested viewers to eventual ticket sales.</a:t>
            </a:r>
          </a:p>
          <a:p>
            <a:pPr>
              <a:lnSpc>
                <a:spcPct val="120000"/>
              </a:lnSpc>
              <a:defRPr/>
            </a:pPr>
            <a:r>
              <a:rPr lang="en-GB" sz="2900" b="1">
                <a:solidFill>
                  <a:srgbClr val="1E0A3C"/>
                </a:solidFill>
              </a:rPr>
              <a:t>Run this campaign - </a:t>
            </a:r>
            <a:r>
              <a:rPr lang="en-GB" sz="2900">
                <a:solidFill>
                  <a:srgbClr val="4B4D63"/>
                </a:solidFill>
              </a:rPr>
              <a:t>Load event to Facebook through Eventbrite’s </a:t>
            </a:r>
            <a:r>
              <a:rPr lang="en-GB" sz="2900">
                <a:solidFill>
                  <a:srgbClr val="4B4D63"/>
                </a:solidFill>
                <a:hlinkClick r:id="rId2"/>
              </a:rPr>
              <a:t>Add to Facebook integration</a:t>
            </a:r>
            <a:r>
              <a:rPr lang="en-GB" sz="2900">
                <a:solidFill>
                  <a:srgbClr val="4B4D63"/>
                </a:solidFill>
              </a:rPr>
              <a:t>, and run an Event RSVP campaign. The bonus here is that any time a fan RSVPs “yes” to the event, that RSVP is shared with their networks, widening reach.</a:t>
            </a:r>
          </a:p>
          <a:p>
            <a:pPr>
              <a:lnSpc>
                <a:spcPct val="120000"/>
              </a:lnSpc>
              <a:defRPr/>
            </a:pPr>
            <a:r>
              <a:rPr lang="en-GB" sz="2900">
                <a:solidFill>
                  <a:srgbClr val="4B4D63"/>
                </a:solidFill>
              </a:rPr>
              <a:t> </a:t>
            </a:r>
            <a:r>
              <a:rPr lang="en-GB" sz="2900" b="1">
                <a:solidFill>
                  <a:srgbClr val="4B4D63"/>
                </a:solidFill>
              </a:rPr>
              <a:t>Ticket on-sale phase - </a:t>
            </a:r>
            <a:r>
              <a:rPr lang="en-GB" sz="2900">
                <a:solidFill>
                  <a:srgbClr val="4B4D63"/>
                </a:solidFill>
              </a:rPr>
              <a:t>Good early-stage event promotion, see a surge in sales when tickets become available., convince people to buy tickets now</a:t>
            </a:r>
          </a:p>
          <a:p>
            <a:pPr>
              <a:lnSpc>
                <a:spcPct val="120000"/>
              </a:lnSpc>
              <a:defRPr/>
            </a:pPr>
            <a:r>
              <a:rPr lang="en-GB" sz="2900">
                <a:solidFill>
                  <a:srgbClr val="4B4D63"/>
                </a:solidFill>
              </a:rPr>
              <a:t>ad strategy has to be innovative</a:t>
            </a:r>
            <a:r>
              <a:rPr lang="en-GB" sz="2900" b="1">
                <a:solidFill>
                  <a:srgbClr val="4B4D63"/>
                </a:solidFill>
              </a:rPr>
              <a:t>. Instant incentive </a:t>
            </a:r>
            <a:r>
              <a:rPr lang="en-GB" sz="2900">
                <a:solidFill>
                  <a:srgbClr val="4B4D63"/>
                </a:solidFill>
              </a:rPr>
              <a:t>to buy might include a short-lived promo deal or a social contest offering discounted tickets, VIP upgrades, free parking passes, and other perks.</a:t>
            </a:r>
          </a:p>
          <a:p>
            <a:pPr>
              <a:lnSpc>
                <a:spcPct val="120000"/>
              </a:lnSpc>
              <a:defRPr/>
            </a:pPr>
            <a:r>
              <a:rPr lang="en-GB" sz="2900">
                <a:solidFill>
                  <a:srgbClr val="1E0A3C"/>
                </a:solidFill>
              </a:rPr>
              <a:t>Week of the event – </a:t>
            </a:r>
            <a:r>
              <a:rPr lang="en-GB" sz="2900" b="1">
                <a:solidFill>
                  <a:srgbClr val="1E0A3C"/>
                </a:solidFill>
              </a:rPr>
              <a:t>fence sitters to push </a:t>
            </a:r>
            <a:r>
              <a:rPr lang="en-GB" sz="2900">
                <a:solidFill>
                  <a:srgbClr val="1E0A3C"/>
                </a:solidFill>
              </a:rPr>
              <a:t>- </a:t>
            </a:r>
            <a:r>
              <a:rPr lang="en-GB" sz="2900">
                <a:solidFill>
                  <a:srgbClr val="4B4D63"/>
                </a:solidFill>
              </a:rPr>
              <a:t>perfect time to push the conversion campaigns.</a:t>
            </a:r>
            <a:r>
              <a:rPr lang="en-GB" sz="2900">
                <a:solidFill>
                  <a:srgbClr val="1E0A3C"/>
                </a:solidFill>
              </a:rPr>
              <a:t> </a:t>
            </a:r>
            <a:endParaRPr lang="en-GB" sz="2900" b="1">
              <a:solidFill>
                <a:srgbClr val="1E0A3C"/>
              </a:solidFill>
            </a:endParaRPr>
          </a:p>
          <a:p>
            <a:pPr>
              <a:defRPr/>
            </a:pPr>
            <a:r>
              <a:rPr lang="en-GB">
                <a:hlinkClick r:id="rId3"/>
              </a:rPr>
              <a:t>https://www.brandwatch.com/p/social-media-tools</a:t>
            </a:r>
            <a:endParaRPr lang="en-GB"/>
          </a:p>
          <a:p>
            <a:pPr>
              <a:defRPr/>
            </a:pPr>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293A7-EDFD-5E98-7CE0-105A2FFD76C6}"/>
              </a:ext>
            </a:extLst>
          </p:cNvPr>
          <p:cNvSpPr>
            <a:spLocks noGrp="1"/>
          </p:cNvSpPr>
          <p:nvPr>
            <p:ph type="title"/>
          </p:nvPr>
        </p:nvSpPr>
        <p:spPr>
          <a:xfrm>
            <a:off x="0" y="226922"/>
            <a:ext cx="10448653" cy="1325562"/>
          </a:xfrm>
        </p:spPr>
        <p:txBody>
          <a:bodyPr rtlCol="0">
            <a:normAutofit fontScale="90000"/>
          </a:bodyPr>
          <a:lstStyle/>
          <a:p>
            <a:pPr>
              <a:defRPr/>
            </a:pPr>
            <a:r>
              <a:rPr lang="en-GB" sz="4000" b="1">
                <a:solidFill>
                  <a:srgbClr val="13002D"/>
                </a:solidFill>
              </a:rPr>
              <a:t>How to Increase Event Income Without Overcharging Attendees</a:t>
            </a:r>
            <a:br>
              <a:rPr lang="en-GB" b="1">
                <a:solidFill>
                  <a:srgbClr val="13002D"/>
                </a:solidFill>
                <a:latin typeface="NeuePlak"/>
              </a:rPr>
            </a:br>
            <a:endParaRPr lang="en-GB"/>
          </a:p>
        </p:txBody>
      </p:sp>
      <p:sp>
        <p:nvSpPr>
          <p:cNvPr id="3" name="Content Placeholder 2">
            <a:extLst>
              <a:ext uri="{FF2B5EF4-FFF2-40B4-BE49-F238E27FC236}">
                <a16:creationId xmlns:a16="http://schemas.microsoft.com/office/drawing/2014/main" id="{CAED99EA-8B85-24B7-D8A0-24BBDD210F6D}"/>
              </a:ext>
            </a:extLst>
          </p:cNvPr>
          <p:cNvSpPr>
            <a:spLocks noGrp="1"/>
          </p:cNvSpPr>
          <p:nvPr>
            <p:ph idx="1"/>
          </p:nvPr>
        </p:nvSpPr>
        <p:spPr>
          <a:xfrm>
            <a:off x="181973" y="1298259"/>
            <a:ext cx="11809730" cy="4352925"/>
          </a:xfrm>
        </p:spPr>
        <p:txBody>
          <a:bodyPr rtlCol="0">
            <a:normAutofit fontScale="77500" lnSpcReduction="20000"/>
          </a:bodyPr>
          <a:lstStyle/>
          <a:p>
            <a:pPr>
              <a:lnSpc>
                <a:spcPct val="120000"/>
              </a:lnSpc>
              <a:defRPr/>
            </a:pPr>
            <a:r>
              <a:rPr lang="en-GB" b="1">
                <a:solidFill>
                  <a:srgbClr val="1E0A3C"/>
                </a:solidFill>
              </a:rPr>
              <a:t>Event sponsorship equals free drinks - </a:t>
            </a:r>
            <a:r>
              <a:rPr lang="en-GB">
                <a:solidFill>
                  <a:srgbClr val="4B4D63"/>
                </a:solidFill>
              </a:rPr>
              <a:t>Providing a drink as part of the ticket package is a great opportunity to make your attendees happy. approaching a drinks sponsor who fits your target demographic and could do with the exposure. </a:t>
            </a:r>
            <a:endParaRPr lang="en-GB" b="1">
              <a:solidFill>
                <a:srgbClr val="1E0A3C"/>
              </a:solidFill>
            </a:endParaRPr>
          </a:p>
          <a:p>
            <a:pPr>
              <a:lnSpc>
                <a:spcPct val="120000"/>
              </a:lnSpc>
              <a:defRPr/>
            </a:pPr>
            <a:r>
              <a:rPr lang="en-GB" b="1">
                <a:solidFill>
                  <a:srgbClr val="1E0A3C"/>
                </a:solidFill>
              </a:rPr>
              <a:t>Special access and premium packages - </a:t>
            </a:r>
            <a:r>
              <a:rPr lang="en-GB">
                <a:solidFill>
                  <a:srgbClr val="4B4D63"/>
                </a:solidFill>
              </a:rPr>
              <a:t> meet and greet for a select number of attendees. offer a photo opportunity with the talent or even organise a short, exclusive performance for premium package holders.</a:t>
            </a:r>
          </a:p>
          <a:p>
            <a:pPr>
              <a:lnSpc>
                <a:spcPct val="120000"/>
              </a:lnSpc>
              <a:defRPr/>
            </a:pPr>
            <a:r>
              <a:rPr lang="en-GB" b="1">
                <a:solidFill>
                  <a:srgbClr val="1E0A3C"/>
                </a:solidFill>
              </a:rPr>
              <a:t>Add an influential figure - </a:t>
            </a:r>
            <a:r>
              <a:rPr lang="en-GB">
                <a:solidFill>
                  <a:srgbClr val="4B4D63"/>
                </a:solidFill>
              </a:rPr>
              <a:t>someone of stature to  line-up, increases perceived value of ticket. Consider demographic and choose a VIP who’s current and well-known. Younger adults, for instance, are more likely to be interested in celebrities from reality TV / online influencers.</a:t>
            </a:r>
          </a:p>
          <a:p>
            <a:pPr>
              <a:lnSpc>
                <a:spcPct val="120000"/>
              </a:lnSpc>
              <a:defRPr/>
            </a:pPr>
            <a:r>
              <a:rPr lang="en-GB" b="1">
                <a:solidFill>
                  <a:srgbClr val="1E0A3C"/>
                </a:solidFill>
              </a:rPr>
              <a:t>Smart marketing within your event budget - </a:t>
            </a:r>
            <a:r>
              <a:rPr lang="en-GB">
                <a:solidFill>
                  <a:srgbClr val="4B4D63"/>
                </a:solidFill>
              </a:rPr>
              <a:t>A good social media strategy is key to widening reach and making the best use of resources. </a:t>
            </a:r>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60CA716D-B0E6-4E1F-C46E-72C8138CDE35}"/>
              </a:ext>
            </a:extLst>
          </p:cNvPr>
          <p:cNvSpPr>
            <a:spLocks noGrp="1" noChangeArrowheads="1"/>
          </p:cNvSpPr>
          <p:nvPr>
            <p:ph type="title"/>
          </p:nvPr>
        </p:nvSpPr>
        <p:spPr>
          <a:xfrm>
            <a:off x="0" y="29369"/>
            <a:ext cx="7886700" cy="1325563"/>
          </a:xfrm>
        </p:spPr>
        <p:txBody>
          <a:bodyPr/>
          <a:lstStyle/>
          <a:p>
            <a:pPr eaLnBrk="1" hangingPunct="1"/>
            <a:r>
              <a:rPr lang="en-GB" altLang="en-US" b="1">
                <a:solidFill>
                  <a:srgbClr val="1E0A3C"/>
                </a:solidFill>
              </a:rPr>
              <a:t>Exclusive VIP event ideas</a:t>
            </a:r>
            <a:br>
              <a:rPr lang="en-GB" altLang="en-US" b="1">
                <a:solidFill>
                  <a:srgbClr val="1E0A3C"/>
                </a:solidFill>
                <a:latin typeface="NeuePlak"/>
              </a:rPr>
            </a:br>
            <a:endParaRPr lang="en-GB" altLang="en-US"/>
          </a:p>
        </p:txBody>
      </p:sp>
      <p:sp>
        <p:nvSpPr>
          <p:cNvPr id="3" name="Content Placeholder 2">
            <a:extLst>
              <a:ext uri="{FF2B5EF4-FFF2-40B4-BE49-F238E27FC236}">
                <a16:creationId xmlns:a16="http://schemas.microsoft.com/office/drawing/2014/main" id="{CD18C648-0E9F-7FCF-1486-9C181B34622E}"/>
              </a:ext>
            </a:extLst>
          </p:cNvPr>
          <p:cNvSpPr>
            <a:spLocks noGrp="1"/>
          </p:cNvSpPr>
          <p:nvPr>
            <p:ph idx="1"/>
          </p:nvPr>
        </p:nvSpPr>
        <p:spPr>
          <a:xfrm>
            <a:off x="72255" y="881563"/>
            <a:ext cx="11958636" cy="4932363"/>
          </a:xfrm>
        </p:spPr>
        <p:txBody>
          <a:bodyPr rtlCol="0">
            <a:noAutofit/>
          </a:bodyPr>
          <a:lstStyle/>
          <a:p>
            <a:pPr>
              <a:lnSpc>
                <a:spcPct val="120000"/>
              </a:lnSpc>
              <a:defRPr/>
            </a:pPr>
            <a:r>
              <a:rPr lang="en-GB" sz="1700" b="1">
                <a:solidFill>
                  <a:srgbClr val="4B4D63"/>
                </a:solidFill>
              </a:rPr>
              <a:t>VIP-only can be a great marketing tool</a:t>
            </a:r>
            <a:r>
              <a:rPr lang="en-GB" sz="1700">
                <a:solidFill>
                  <a:srgbClr val="4B4D63"/>
                </a:solidFill>
              </a:rPr>
              <a:t>. Attract A-list attendees with these types of VIP events:</a:t>
            </a:r>
          </a:p>
          <a:p>
            <a:pPr>
              <a:lnSpc>
                <a:spcPct val="120000"/>
              </a:lnSpc>
              <a:defRPr/>
            </a:pPr>
            <a:r>
              <a:rPr lang="en-GB" sz="1700" b="1">
                <a:solidFill>
                  <a:srgbClr val="1E0A3C"/>
                </a:solidFill>
              </a:rPr>
              <a:t>Invitation-only event - </a:t>
            </a:r>
            <a:r>
              <a:rPr lang="en-GB" sz="1700" b="1">
                <a:solidFill>
                  <a:srgbClr val="4B4D63"/>
                </a:solidFill>
              </a:rPr>
              <a:t>Use FOMO </a:t>
            </a:r>
            <a:r>
              <a:rPr lang="en-GB" sz="1700">
                <a:solidFill>
                  <a:srgbClr val="4B4D63"/>
                </a:solidFill>
              </a:rPr>
              <a:t>with an invite-only VIP event. The guest list might include top donors to a charity, thought leaders in industry, or a blend of influencers, celebrities, and artists. An exclusive event makes attendees feel valued and more likely to attend.</a:t>
            </a:r>
          </a:p>
          <a:p>
            <a:pPr>
              <a:lnSpc>
                <a:spcPct val="120000"/>
              </a:lnSpc>
              <a:defRPr/>
            </a:pPr>
            <a:r>
              <a:rPr lang="en-GB" sz="1700" b="1">
                <a:solidFill>
                  <a:srgbClr val="1E0A3C"/>
                </a:solidFill>
              </a:rPr>
              <a:t>Awards ceremony - </a:t>
            </a:r>
            <a:r>
              <a:rPr lang="en-GB" sz="1700">
                <a:solidFill>
                  <a:srgbClr val="4B4D63"/>
                </a:solidFill>
              </a:rPr>
              <a:t>Awards ceremonies are a sure way to gather industry elites. Recognise and reward VIPs, whether they’re top donors, performers, or social media influencers. Take the ceremony to the next level with performances and catering.</a:t>
            </a:r>
          </a:p>
          <a:p>
            <a:pPr>
              <a:lnSpc>
                <a:spcPct val="120000"/>
              </a:lnSpc>
              <a:defRPr/>
            </a:pPr>
            <a:r>
              <a:rPr lang="en-GB" sz="1700" b="1">
                <a:solidFill>
                  <a:srgbClr val="1E0A3C"/>
                </a:solidFill>
              </a:rPr>
              <a:t>Formal dinner - </a:t>
            </a:r>
            <a:r>
              <a:rPr lang="en-GB" sz="1700">
                <a:solidFill>
                  <a:srgbClr val="4B4D63"/>
                </a:solidFill>
              </a:rPr>
              <a:t>Plan a formal dinner and invite organisation’s VIPs. have a celebrity presence at the dinner. Invite a local sports hero, artist, or influencer to raise publicity. This also drives networking possibilities for  guests.</a:t>
            </a:r>
          </a:p>
          <a:p>
            <a:pPr>
              <a:lnSpc>
                <a:spcPct val="120000"/>
              </a:lnSpc>
              <a:defRPr/>
            </a:pPr>
            <a:r>
              <a:rPr lang="en-GB" sz="1700" b="1">
                <a:solidFill>
                  <a:srgbClr val="1E0A3C"/>
                </a:solidFill>
              </a:rPr>
              <a:t>Exclusive fireside chat - </a:t>
            </a:r>
            <a:r>
              <a:rPr lang="en-GB" sz="1700">
                <a:solidFill>
                  <a:srgbClr val="4B4D63"/>
                </a:solidFill>
              </a:rPr>
              <a:t>Facilitate mingling among VIPs with a special fireside chat. Invite conference speakers and create a cosy setting for everyone to gather around. This allows attendees to address questions and comments in an intimate and exclusive setting.</a:t>
            </a:r>
          </a:p>
          <a:p>
            <a:pPr>
              <a:lnSpc>
                <a:spcPct val="120000"/>
              </a:lnSpc>
              <a:defRPr/>
            </a:pPr>
            <a:r>
              <a:rPr lang="en-GB" sz="1700" b="1">
                <a:solidFill>
                  <a:srgbClr val="1E0A3C"/>
                </a:solidFill>
              </a:rPr>
              <a:t>VIP tastings - </a:t>
            </a:r>
            <a:r>
              <a:rPr lang="en-GB" sz="1700">
                <a:solidFill>
                  <a:srgbClr val="4B4D63"/>
                </a:solidFill>
              </a:rPr>
              <a:t>Treat VIPs to a special dining experience with wine or food experts. Tastings are a great way to attract the foodie demographic of VIPs. </a:t>
            </a:r>
          </a:p>
          <a:p>
            <a:pPr>
              <a:lnSpc>
                <a:spcPct val="120000"/>
              </a:lnSpc>
              <a:defRPr/>
            </a:pPr>
            <a:r>
              <a:rPr lang="en-GB" sz="1700">
                <a:solidFill>
                  <a:srgbClr val="4B4D63"/>
                </a:solidFill>
              </a:rPr>
              <a:t>Event and budget, you might want to consider </a:t>
            </a:r>
            <a:r>
              <a:rPr lang="en-GB" sz="1700" b="1">
                <a:solidFill>
                  <a:srgbClr val="4B4D63"/>
                </a:solidFill>
              </a:rPr>
              <a:t>inviting a celebrity to VIP event</a:t>
            </a:r>
            <a:r>
              <a:rPr lang="en-GB" sz="1700">
                <a:solidFill>
                  <a:srgbClr val="4B4D63"/>
                </a:solidFill>
              </a:rPr>
              <a:t>. </a:t>
            </a:r>
            <a:endParaRPr lang="en-GB" sz="17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2">
            <a:extLst>
              <a:ext uri="{FF2B5EF4-FFF2-40B4-BE49-F238E27FC236}">
                <a16:creationId xmlns:a16="http://schemas.microsoft.com/office/drawing/2014/main" id="{80CD57B0-32C5-CD96-100F-B5D3565C38CD}"/>
              </a:ext>
            </a:extLst>
          </p:cNvPr>
          <p:cNvSpPr>
            <a:spLocks noGrp="1" noChangeArrowheads="1"/>
          </p:cNvSpPr>
          <p:nvPr>
            <p:ph idx="1"/>
          </p:nvPr>
        </p:nvSpPr>
        <p:spPr>
          <a:xfrm>
            <a:off x="111034" y="188913"/>
            <a:ext cx="9479054" cy="5543550"/>
          </a:xfrm>
        </p:spPr>
        <p:txBody>
          <a:bodyPr rtlCol="0">
            <a:normAutofit lnSpcReduction="10000"/>
          </a:bodyPr>
          <a:lstStyle/>
          <a:p>
            <a:pPr eaLnBrk="1" hangingPunct="1">
              <a:lnSpc>
                <a:spcPct val="120000"/>
              </a:lnSpc>
              <a:defRPr/>
            </a:pPr>
            <a:r>
              <a:rPr lang="en-GB" altLang="en-US" sz="1900" b="1">
                <a:solidFill>
                  <a:srgbClr val="1E0A3C"/>
                </a:solidFill>
              </a:rPr>
              <a:t>Breakfast briefing - </a:t>
            </a:r>
            <a:r>
              <a:rPr lang="en-GB" altLang="en-US" sz="1900">
                <a:solidFill>
                  <a:srgbClr val="4B4D63"/>
                </a:solidFill>
              </a:rPr>
              <a:t>Morning events are a great way to reach business audiences with busy schedules. Consider partnering with a local catering company to provide an impressive spread and wow your VIP guests.</a:t>
            </a:r>
          </a:p>
          <a:p>
            <a:pPr eaLnBrk="1" hangingPunct="1">
              <a:lnSpc>
                <a:spcPct val="120000"/>
              </a:lnSpc>
              <a:defRPr/>
            </a:pPr>
            <a:r>
              <a:rPr lang="en-GB" altLang="en-US" sz="1900" b="1">
                <a:solidFill>
                  <a:srgbClr val="1E0A3C"/>
                </a:solidFill>
              </a:rPr>
              <a:t> VIP pop-up - </a:t>
            </a:r>
            <a:r>
              <a:rPr lang="en-GB" altLang="en-US" sz="1900">
                <a:solidFill>
                  <a:srgbClr val="4B4D63"/>
                </a:solidFill>
              </a:rPr>
              <a:t>Set up a temporary and exclusive event that speaks to  VIPs’ interests. Announce big news at an exclusive pop-up dinner or roll out a new fashion line with local elites. Provide incentives that attract attendees who are making last-minute plans.</a:t>
            </a:r>
          </a:p>
          <a:p>
            <a:pPr eaLnBrk="1" hangingPunct="1">
              <a:lnSpc>
                <a:spcPct val="120000"/>
              </a:lnSpc>
              <a:defRPr/>
            </a:pPr>
            <a:r>
              <a:rPr lang="en-GB" altLang="en-US" sz="1900" b="1">
                <a:solidFill>
                  <a:srgbClr val="1E0A3C"/>
                </a:solidFill>
              </a:rPr>
              <a:t> Secret VIP event - </a:t>
            </a:r>
            <a:r>
              <a:rPr lang="en-GB" altLang="en-US" sz="1900">
                <a:solidFill>
                  <a:srgbClr val="4B4D63"/>
                </a:solidFill>
              </a:rPr>
              <a:t>Adding mystery to an event engages the public’s curiosity. Whether it’s a surprise speaker or performer, secret meet-and-greet, or bonus Q&amp;A, tease the excitement of VIP guests to drive ticket sales to exclusive events.</a:t>
            </a:r>
          </a:p>
          <a:p>
            <a:pPr eaLnBrk="1" hangingPunct="1">
              <a:lnSpc>
                <a:spcPct val="120000"/>
              </a:lnSpc>
              <a:defRPr/>
            </a:pPr>
            <a:r>
              <a:rPr lang="en-GB" altLang="en-US" sz="1900" b="1">
                <a:solidFill>
                  <a:srgbClr val="1E0A3C"/>
                </a:solidFill>
              </a:rPr>
              <a:t> Exclusive tour - </a:t>
            </a:r>
            <a:r>
              <a:rPr lang="en-GB" altLang="en-US" sz="1900">
                <a:solidFill>
                  <a:srgbClr val="4B4D63"/>
                </a:solidFill>
              </a:rPr>
              <a:t>Make your VIP guests feel even more like insiders with an exclusive tour. A city tour is great for out-of-towners to get to know their new surroundings. Team up with local breweries or museums to give your VIPs an insider experience</a:t>
            </a:r>
          </a:p>
          <a:p>
            <a:pPr eaLnBrk="1" hangingPunct="1">
              <a:lnSpc>
                <a:spcPct val="120000"/>
              </a:lnSpc>
              <a:defRPr/>
            </a:pPr>
            <a:r>
              <a:rPr lang="en-GB" altLang="en-US" sz="1900" b="1">
                <a:solidFill>
                  <a:srgbClr val="1E0A3C"/>
                </a:solidFill>
              </a:rPr>
              <a:t> Invite industry celebs - </a:t>
            </a:r>
            <a:r>
              <a:rPr lang="en-GB" altLang="en-US" sz="1900">
                <a:solidFill>
                  <a:srgbClr val="4B4D63"/>
                </a:solidFill>
              </a:rPr>
              <a:t>Make sure you bring in figures who are notable within your audience and who would make your VIPs excited to attend. Sometimes, a single name is all it takes to give a VIP event the buzz it deserves.</a:t>
            </a:r>
            <a:endParaRPr lang="en-GB" altLang="en-US" sz="19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891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8914">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891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8914">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891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D70A3DF2-FD27-CFC7-0B81-7DB2AFEF808E}"/>
              </a:ext>
            </a:extLst>
          </p:cNvPr>
          <p:cNvSpPr>
            <a:spLocks noGrp="1" noChangeArrowheads="1"/>
          </p:cNvSpPr>
          <p:nvPr>
            <p:ph type="title"/>
          </p:nvPr>
        </p:nvSpPr>
        <p:spPr>
          <a:xfrm>
            <a:off x="0" y="280987"/>
            <a:ext cx="9499419" cy="400050"/>
          </a:xfrm>
        </p:spPr>
        <p:txBody>
          <a:bodyPr>
            <a:normAutofit fontScale="90000"/>
          </a:bodyPr>
          <a:lstStyle/>
          <a:p>
            <a:pPr eaLnBrk="1" hangingPunct="1"/>
            <a:r>
              <a:rPr lang="en-GB" altLang="en-US" sz="4000" b="1">
                <a:solidFill>
                  <a:srgbClr val="1E0A3C"/>
                </a:solidFill>
              </a:rPr>
              <a:t>Add a VIP element to your public event</a:t>
            </a:r>
            <a:br>
              <a:rPr lang="en-GB" altLang="en-US" b="1">
                <a:solidFill>
                  <a:srgbClr val="1E0A3C"/>
                </a:solidFill>
              </a:rPr>
            </a:br>
            <a:endParaRPr lang="en-GB" altLang="en-US"/>
          </a:p>
        </p:txBody>
      </p:sp>
      <p:sp>
        <p:nvSpPr>
          <p:cNvPr id="3" name="Content Placeholder 2">
            <a:extLst>
              <a:ext uri="{FF2B5EF4-FFF2-40B4-BE49-F238E27FC236}">
                <a16:creationId xmlns:a16="http://schemas.microsoft.com/office/drawing/2014/main" id="{72C8E7B3-3FA4-DB58-0EB4-842B03B642F6}"/>
              </a:ext>
            </a:extLst>
          </p:cNvPr>
          <p:cNvSpPr>
            <a:spLocks noGrp="1"/>
          </p:cNvSpPr>
          <p:nvPr>
            <p:ph idx="1"/>
          </p:nvPr>
        </p:nvSpPr>
        <p:spPr>
          <a:xfrm>
            <a:off x="78377" y="765175"/>
            <a:ext cx="9960973" cy="5411788"/>
          </a:xfrm>
        </p:spPr>
        <p:txBody>
          <a:bodyPr rtlCol="0">
            <a:normAutofit fontScale="70000" lnSpcReduction="20000"/>
          </a:bodyPr>
          <a:lstStyle/>
          <a:p>
            <a:pPr>
              <a:lnSpc>
                <a:spcPct val="120000"/>
              </a:lnSpc>
              <a:defRPr/>
            </a:pPr>
            <a:r>
              <a:rPr lang="en-GB" sz="2300" b="1">
                <a:solidFill>
                  <a:srgbClr val="1E0A3C"/>
                </a:solidFill>
              </a:rPr>
              <a:t>VIP lounge - </a:t>
            </a:r>
            <a:r>
              <a:rPr lang="en-GB" sz="2300">
                <a:solidFill>
                  <a:srgbClr val="4B4D63"/>
                </a:solidFill>
              </a:rPr>
              <a:t>Creating a VIP experience doesn’t mean you have to start from scratch. Add an exclusive lounge or restricted access point to a prime location of the venue. Make sure that VIPs feel taken care of by offering complimentary drinks and special seating.</a:t>
            </a:r>
          </a:p>
          <a:p>
            <a:pPr>
              <a:lnSpc>
                <a:spcPct val="120000"/>
              </a:lnSpc>
              <a:defRPr/>
            </a:pPr>
            <a:r>
              <a:rPr lang="en-GB" sz="2300" b="1">
                <a:solidFill>
                  <a:srgbClr val="1E0A3C"/>
                </a:solidFill>
              </a:rPr>
              <a:t>Transportation - </a:t>
            </a:r>
            <a:r>
              <a:rPr lang="en-GB" sz="2300">
                <a:solidFill>
                  <a:srgbClr val="4B4D63"/>
                </a:solidFill>
              </a:rPr>
              <a:t>The VIP experience doesn’t have to begin onsite. Extend the experience by offering a well-located VIP parking or VIP shuttles from a central location to the event. Or, partner with a rideshare company like Uber to provide discounted rides to VIPs.</a:t>
            </a:r>
          </a:p>
          <a:p>
            <a:pPr>
              <a:lnSpc>
                <a:spcPct val="120000"/>
              </a:lnSpc>
              <a:defRPr/>
            </a:pPr>
            <a:r>
              <a:rPr lang="en-GB" sz="2300" b="1">
                <a:solidFill>
                  <a:srgbClr val="1E0A3C"/>
                </a:solidFill>
              </a:rPr>
              <a:t> Giveaways - </a:t>
            </a:r>
            <a:r>
              <a:rPr lang="en-GB" sz="2300">
                <a:solidFill>
                  <a:srgbClr val="4B4D63"/>
                </a:solidFill>
              </a:rPr>
              <a:t>Build excitement by sending out exclusive </a:t>
            </a:r>
            <a:r>
              <a:rPr lang="en-GB" sz="2300">
                <a:solidFill>
                  <a:srgbClr val="4B4D63"/>
                </a:solidFill>
                <a:hlinkClick r:id="rId2"/>
              </a:rPr>
              <a:t>giveaways</a:t>
            </a:r>
            <a:r>
              <a:rPr lang="en-GB" sz="2300">
                <a:solidFill>
                  <a:srgbClr val="4B4D63"/>
                </a:solidFill>
              </a:rPr>
              <a:t>. You can direct message followers on social media with exclusive discount codes. Surprise influencers and fans with VIP ticket giveaways or other prizes on social media. Encourage them to post about the VIP packages to increase awareness.</a:t>
            </a:r>
          </a:p>
          <a:p>
            <a:pPr>
              <a:lnSpc>
                <a:spcPct val="120000"/>
              </a:lnSpc>
              <a:defRPr/>
            </a:pPr>
            <a:r>
              <a:rPr lang="en-GB" sz="2300" b="1">
                <a:solidFill>
                  <a:srgbClr val="1E0A3C"/>
                </a:solidFill>
              </a:rPr>
              <a:t>Digital access to event content - </a:t>
            </a:r>
            <a:r>
              <a:rPr lang="en-GB" sz="2300">
                <a:solidFill>
                  <a:srgbClr val="4B4D63"/>
                </a:solidFill>
                <a:hlinkClick r:id="rId3"/>
              </a:rPr>
              <a:t>Thinking about streaming a seminar online</a:t>
            </a:r>
            <a:r>
              <a:rPr lang="en-GB" sz="2300">
                <a:solidFill>
                  <a:srgbClr val="4B4D63"/>
                </a:solidFill>
              </a:rPr>
              <a:t>? Live streaming and recording events have huge benefits for eventgoers and hosts. They can raise awareness during and after the fact. Give VIPs a special access code in case they miss the event or want to relive it virtually.</a:t>
            </a:r>
          </a:p>
          <a:p>
            <a:pPr>
              <a:lnSpc>
                <a:spcPct val="120000"/>
              </a:lnSpc>
              <a:defRPr/>
            </a:pPr>
            <a:r>
              <a:rPr lang="en-GB" sz="2300" b="1">
                <a:solidFill>
                  <a:srgbClr val="1E0A3C"/>
                </a:solidFill>
              </a:rPr>
              <a:t>Add a techy touch - </a:t>
            </a:r>
            <a:r>
              <a:rPr lang="en-GB" sz="2300">
                <a:solidFill>
                  <a:srgbClr val="4B4D63"/>
                </a:solidFill>
              </a:rPr>
              <a:t>Use technology to provide VIPs with a cutting-edge experience. Wristbands with services like </a:t>
            </a:r>
            <a:r>
              <a:rPr lang="en-GB" sz="2300">
                <a:solidFill>
                  <a:srgbClr val="4B4D63"/>
                </a:solidFill>
                <a:hlinkClick r:id="rId4"/>
              </a:rPr>
              <a:t>RFID (radio-frequency identification)</a:t>
            </a:r>
            <a:r>
              <a:rPr lang="en-GB" sz="2300">
                <a:solidFill>
                  <a:srgbClr val="4B4D63"/>
                </a:solidFill>
              </a:rPr>
              <a:t> make it easier to enter events, pay for merchandise, food, and drink, and prevent fraud.</a:t>
            </a:r>
          </a:p>
          <a:p>
            <a:pPr>
              <a:lnSpc>
                <a:spcPct val="120000"/>
              </a:lnSpc>
              <a:defRPr/>
            </a:pPr>
            <a:r>
              <a:rPr lang="en-GB" sz="2300" b="1">
                <a:solidFill>
                  <a:srgbClr val="1E0A3C"/>
                </a:solidFill>
              </a:rPr>
              <a:t> VIP goodie bags - </a:t>
            </a:r>
            <a:r>
              <a:rPr lang="en-GB" sz="2300">
                <a:solidFill>
                  <a:srgbClr val="4B4D63"/>
                </a:solidFill>
              </a:rPr>
              <a:t>Customise a goodie bag with premium merch not available to all attendees. If you really want to go for it, get sponsors involved to offer more high-end gifts, like massages, tickets to shows, or wine.</a:t>
            </a:r>
          </a:p>
          <a:p>
            <a:pPr>
              <a:defRPr/>
            </a:pPr>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754A5-32AA-114E-26B5-89C40C16E5F3}"/>
              </a:ext>
            </a:extLst>
          </p:cNvPr>
          <p:cNvSpPr>
            <a:spLocks noGrp="1"/>
          </p:cNvSpPr>
          <p:nvPr>
            <p:ph idx="1"/>
          </p:nvPr>
        </p:nvSpPr>
        <p:spPr>
          <a:xfrm>
            <a:off x="60960" y="68671"/>
            <a:ext cx="10515600" cy="6279878"/>
          </a:xfrm>
        </p:spPr>
        <p:txBody>
          <a:bodyPr rtlCol="0">
            <a:normAutofit fontScale="25000" lnSpcReduction="20000"/>
          </a:bodyPr>
          <a:lstStyle/>
          <a:p>
            <a:pPr>
              <a:lnSpc>
                <a:spcPct val="120000"/>
              </a:lnSpc>
              <a:defRPr/>
            </a:pPr>
            <a:r>
              <a:rPr lang="en-GB" sz="5600" b="1">
                <a:solidFill>
                  <a:srgbClr val="1E0A3C"/>
                </a:solidFill>
              </a:rPr>
              <a:t>Upgrade the basics - </a:t>
            </a:r>
            <a:r>
              <a:rPr lang="en-GB" sz="5600">
                <a:solidFill>
                  <a:srgbClr val="4B4D63"/>
                </a:solidFill>
              </a:rPr>
              <a:t>Keep in mind that standard perks like VIP toilets or special check-in lanes go a long way. If you host a family-friendly event, include a supervised area to keep children entertained while your VIPs enjoy the adult activities.</a:t>
            </a:r>
          </a:p>
          <a:p>
            <a:pPr>
              <a:lnSpc>
                <a:spcPct val="120000"/>
              </a:lnSpc>
              <a:defRPr/>
            </a:pPr>
            <a:r>
              <a:rPr lang="en-GB" sz="5600" b="1">
                <a:solidFill>
                  <a:srgbClr val="1E0A3C"/>
                </a:solidFill>
              </a:rPr>
              <a:t>VIP loyalty programme -  </a:t>
            </a:r>
            <a:r>
              <a:rPr lang="en-GB" sz="5600">
                <a:solidFill>
                  <a:srgbClr val="4B4D63"/>
                </a:solidFill>
              </a:rPr>
              <a:t>A VIP programme engages members beyond the scope of one event. Keep them in the loop with surprise presale codes, discounts on sponsor services, and year-long memberships related to your industry.</a:t>
            </a:r>
          </a:p>
          <a:p>
            <a:pPr>
              <a:lnSpc>
                <a:spcPct val="120000"/>
              </a:lnSpc>
              <a:defRPr/>
            </a:pPr>
            <a:r>
              <a:rPr lang="en-GB" sz="5600" b="1">
                <a:solidFill>
                  <a:srgbClr val="1E0A3C"/>
                </a:solidFill>
              </a:rPr>
              <a:t>Exclusive access to performers - </a:t>
            </a:r>
            <a:r>
              <a:rPr lang="en-GB" sz="5600">
                <a:solidFill>
                  <a:srgbClr val="4B4D63"/>
                </a:solidFill>
              </a:rPr>
              <a:t>VIPs are drawn to packages that give them access to an exclusive community. </a:t>
            </a:r>
            <a:r>
              <a:rPr lang="en-GB" sz="5600">
                <a:solidFill>
                  <a:srgbClr val="4B4D63"/>
                </a:solidFill>
                <a:hlinkClick r:id="rId2"/>
              </a:rPr>
              <a:t>Tier your ticket pri</a:t>
            </a:r>
            <a:r>
              <a:rPr lang="en-GB" sz="5600">
                <a:solidFill>
                  <a:srgbClr val="4B4D63"/>
                </a:solidFill>
                <a:hlinkClick r:id="rId3"/>
              </a:rPr>
              <a:t>ces</a:t>
            </a:r>
            <a:r>
              <a:rPr lang="en-GB" sz="5600">
                <a:solidFill>
                  <a:srgbClr val="4B4D63"/>
                </a:solidFill>
              </a:rPr>
              <a:t>, and reward the highest payers with VIP-only access to areas with the artists or performers.</a:t>
            </a:r>
          </a:p>
          <a:p>
            <a:pPr>
              <a:lnSpc>
                <a:spcPct val="120000"/>
              </a:lnSpc>
              <a:defRPr/>
            </a:pPr>
            <a:r>
              <a:rPr lang="en-GB" sz="5600" b="1">
                <a:solidFill>
                  <a:srgbClr val="1E0A3C"/>
                </a:solidFill>
              </a:rPr>
              <a:t>Early access through strategic partnerships - </a:t>
            </a:r>
            <a:r>
              <a:rPr lang="en-GB" sz="5600">
                <a:solidFill>
                  <a:srgbClr val="4B4D63"/>
                </a:solidFill>
              </a:rPr>
              <a:t>It can be hard to compete with bigger events, especially when it comes to VIP offerings. Align yourself with brands that appeal to your VIPs and create strategic </a:t>
            </a:r>
            <a:r>
              <a:rPr lang="en-GB" sz="5600">
                <a:solidFill>
                  <a:srgbClr val="4B4D63"/>
                </a:solidFill>
                <a:hlinkClick r:id="rId4"/>
              </a:rPr>
              <a:t>partnerships</a:t>
            </a:r>
            <a:r>
              <a:rPr lang="en-GB" sz="5600">
                <a:solidFill>
                  <a:srgbClr val="4B4D63"/>
                </a:solidFill>
              </a:rPr>
              <a:t>. Whether sponsors add a few extra items to goodie bags or organise an entirely separate pop-up event, it’s a win-win.</a:t>
            </a:r>
          </a:p>
          <a:p>
            <a:pPr>
              <a:lnSpc>
                <a:spcPct val="120000"/>
              </a:lnSpc>
              <a:defRPr/>
            </a:pPr>
            <a:r>
              <a:rPr lang="en-GB" sz="5600" b="1">
                <a:solidFill>
                  <a:srgbClr val="1E0A3C"/>
                </a:solidFill>
              </a:rPr>
              <a:t>Offer VIP freebies at the event - </a:t>
            </a:r>
            <a:r>
              <a:rPr lang="en-GB" sz="5600">
                <a:solidFill>
                  <a:srgbClr val="4B4D63"/>
                </a:solidFill>
              </a:rPr>
              <a:t>The biggest fans are going to go all out for your event. Make VIP pricing more alluring by including the added goodies for free. From drinks to food to speciality merch, give attendees more reasons to be willing to splurge on the VIP tier.</a:t>
            </a:r>
          </a:p>
          <a:p>
            <a:pPr>
              <a:lnSpc>
                <a:spcPct val="120000"/>
              </a:lnSpc>
              <a:defRPr/>
            </a:pPr>
            <a:r>
              <a:rPr lang="en-GB" sz="5600" b="1">
                <a:solidFill>
                  <a:srgbClr val="1E0A3C"/>
                </a:solidFill>
              </a:rPr>
              <a:t>Capitalise on holidays - </a:t>
            </a:r>
            <a:r>
              <a:rPr lang="en-GB" sz="5600">
                <a:solidFill>
                  <a:srgbClr val="4B4D63"/>
                </a:solidFill>
              </a:rPr>
              <a:t>People go big for holidays, large or small. - attendees’ favourite day to secure more VIP ticket sales. For example, </a:t>
            </a:r>
            <a:r>
              <a:rPr lang="en-GB" sz="5600" err="1">
                <a:solidFill>
                  <a:srgbClr val="4B4D63"/>
                </a:solidFill>
              </a:rPr>
              <a:t>st</a:t>
            </a:r>
            <a:r>
              <a:rPr lang="en-GB" sz="5600">
                <a:solidFill>
                  <a:srgbClr val="4B4D63"/>
                </a:solidFill>
              </a:rPr>
              <a:t> Patricks day – link to sponsors</a:t>
            </a:r>
          </a:p>
          <a:p>
            <a:pPr>
              <a:lnSpc>
                <a:spcPct val="120000"/>
              </a:lnSpc>
              <a:defRPr/>
            </a:pPr>
            <a:r>
              <a:rPr lang="en-GB" sz="5600" b="1">
                <a:solidFill>
                  <a:srgbClr val="1E0A3C"/>
                </a:solidFill>
              </a:rPr>
              <a:t>Make it a multi-day event - </a:t>
            </a:r>
            <a:r>
              <a:rPr lang="en-GB" sz="5600">
                <a:solidFill>
                  <a:srgbClr val="4B4D63"/>
                </a:solidFill>
              </a:rPr>
              <a:t>If you have the time, budget, and resources, creating a multi-day event makes it easier for VIPs to attend at least one of your dates. Do something different for VIPs each day of the event. For example, if you’re hosting a culinary event, treat VIPs to on-site demonstrations on day one, and a special dinner to mingle with the chef on day two.</a:t>
            </a:r>
          </a:p>
          <a:p>
            <a:pPr>
              <a:lnSpc>
                <a:spcPct val="120000"/>
              </a:lnSpc>
              <a:defRPr/>
            </a:pPr>
            <a:r>
              <a:rPr lang="en-GB" sz="5600" b="1">
                <a:solidFill>
                  <a:srgbClr val="1E0A3C"/>
                </a:solidFill>
              </a:rPr>
              <a:t>Quiet rooms - </a:t>
            </a:r>
            <a:r>
              <a:rPr lang="en-GB" sz="5600">
                <a:solidFill>
                  <a:srgbClr val="4B4D63"/>
                </a:solidFill>
              </a:rPr>
              <a:t>Hosting a conference? Consider adding a room where VIP attendees can literally and figuratively recharge. An area to get work done, charge their phones, and maybe even enjoy 5-10 minute massages.</a:t>
            </a:r>
          </a:p>
          <a:p>
            <a:pPr>
              <a:lnSpc>
                <a:spcPct val="120000"/>
              </a:lnSpc>
              <a:defRPr/>
            </a:pPr>
            <a:r>
              <a:rPr lang="en-GB" sz="5600" b="1">
                <a:solidFill>
                  <a:srgbClr val="1E0A3C"/>
                </a:solidFill>
              </a:rPr>
              <a:t>Bag drop-off - </a:t>
            </a:r>
            <a:r>
              <a:rPr lang="en-GB" sz="5600">
                <a:solidFill>
                  <a:srgbClr val="4B4D63"/>
                </a:solidFill>
              </a:rPr>
              <a:t>Don’t underestimate the power of safely storing items like coats, bags, and other gear. Give it a concierge service vibe for a VIP experience that surpasses basic coat checks.</a:t>
            </a:r>
          </a:p>
          <a:p>
            <a:pPr>
              <a:defRPr/>
            </a:pPr>
            <a:endParaRPr lang="en-GB"/>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9B7DD-670D-4CEC-70DE-1158CFCAD79B}"/>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A9A5AD2A-5094-2821-1503-F2EDEB817870}"/>
              </a:ext>
            </a:extLst>
          </p:cNvPr>
          <p:cNvSpPr>
            <a:spLocks noGrp="1"/>
          </p:cNvSpPr>
          <p:nvPr>
            <p:ph idx="1"/>
          </p:nvPr>
        </p:nvSpPr>
        <p:spPr/>
        <p:txBody>
          <a:bodyPr>
            <a:normAutofit fontScale="77500" lnSpcReduction="20000"/>
          </a:bodyPr>
          <a:lstStyle/>
          <a:p>
            <a:pPr>
              <a:lnSpc>
                <a:spcPct val="110000"/>
              </a:lnSpc>
            </a:pPr>
            <a:r>
              <a:rPr lang="en-GB"/>
              <a:t>Getz, D. (2012). Event Studies: Theory, Research and Policy for Planned Events. </a:t>
            </a:r>
            <a:r>
              <a:rPr lang="en-GB" err="1"/>
              <a:t>Routledge.Morrison</a:t>
            </a:r>
            <a:r>
              <a:rPr lang="en-GB"/>
              <a:t>, </a:t>
            </a:r>
          </a:p>
          <a:p>
            <a:pPr>
              <a:lnSpc>
                <a:spcPct val="110000"/>
              </a:lnSpc>
            </a:pPr>
            <a:r>
              <a:rPr lang="en-GB"/>
              <a:t>A. M. (2013). Marketing and Managing Tourism Destinations. </a:t>
            </a:r>
            <a:r>
              <a:rPr lang="en-GB" err="1"/>
              <a:t>Routledge.Chaffey</a:t>
            </a:r>
            <a:r>
              <a:rPr lang="en-GB"/>
              <a:t>, D., &amp; Ellis-Chadwick, F. (2016). </a:t>
            </a:r>
          </a:p>
          <a:p>
            <a:pPr>
              <a:lnSpc>
                <a:spcPct val="110000"/>
              </a:lnSpc>
            </a:pPr>
            <a:r>
              <a:rPr lang="en-GB"/>
              <a:t>Digital Marketing: Strategy, Implementation, and Practice. </a:t>
            </a:r>
            <a:r>
              <a:rPr lang="en-GB" err="1"/>
              <a:t>Pearson.Shone</a:t>
            </a:r>
            <a:r>
              <a:rPr lang="en-GB"/>
              <a:t>, A., &amp; Parry, B. (2010). Successful Event Management: A Practical Handbook. Cengage Learning.</a:t>
            </a:r>
          </a:p>
          <a:p>
            <a:pPr>
              <a:lnSpc>
                <a:spcPct val="110000"/>
              </a:lnSpc>
            </a:pPr>
            <a:r>
              <a:rPr lang="en-GB"/>
              <a:t>Mair, J., &amp; Jago, L. (2010). The development of a conceptual model of greening in the business events tourism sector. Journal of Sustainable Tourism.</a:t>
            </a:r>
          </a:p>
          <a:p>
            <a:pPr>
              <a:lnSpc>
                <a:spcPct val="110000"/>
              </a:lnSpc>
            </a:pPr>
            <a:r>
              <a:rPr lang="en-GB" err="1"/>
              <a:t>Bowdin</a:t>
            </a:r>
            <a:r>
              <a:rPr lang="en-GB"/>
              <a:t>, G., Allen, J., O'Toole, W., Harris, R., &amp; McDonnell, I. (2011). Events Management. Routledge.</a:t>
            </a:r>
          </a:p>
        </p:txBody>
      </p:sp>
    </p:spTree>
    <p:extLst>
      <p:ext uri="{BB962C8B-B14F-4D97-AF65-F5344CB8AC3E}">
        <p14:creationId xmlns:p14="http://schemas.microsoft.com/office/powerpoint/2010/main" val="1938316954"/>
      </p:ext>
    </p:extLst>
  </p:cSld>
  <p:clrMapOvr>
    <a:masterClrMapping/>
  </p:clrMapOvr>
</p:sld>
</file>

<file path=ppt/theme/theme1.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AccessTheme1 1</Template>
  <Application>Microsoft Office PowerPoint</Application>
  <PresentationFormat>Widescreen</PresentationFormat>
  <Slides>45</Slides>
  <Notes>8</Notes>
  <HiddenSlides>0</HiddenSlides>
  <ScaleCrop>false</ScaleCrop>
  <HeadingPairs>
    <vt:vector size="4" baseType="variant">
      <vt:variant>
        <vt:lpstr>Theme</vt:lpstr>
      </vt:variant>
      <vt:variant>
        <vt:i4>3</vt:i4>
      </vt:variant>
      <vt:variant>
        <vt:lpstr>Slide Titles</vt:lpstr>
      </vt:variant>
      <vt:variant>
        <vt:i4>45</vt:i4>
      </vt:variant>
    </vt:vector>
  </HeadingPairs>
  <TitlesOfParts>
    <vt:vector size="48" baseType="lpstr">
      <vt:lpstr>AccessTheme1</vt:lpstr>
      <vt:lpstr>Accessible 2</vt:lpstr>
      <vt:lpstr>Sub Title 1</vt:lpstr>
      <vt:lpstr>Live events </vt:lpstr>
      <vt:lpstr>Event planning </vt:lpstr>
      <vt:lpstr>Event brief </vt:lpstr>
      <vt:lpstr>Target Audience </vt:lpstr>
      <vt:lpstr>Event Marketing Strategy </vt:lpstr>
      <vt:lpstr>Event Logistics and Operations </vt:lpstr>
      <vt:lpstr>Risk Management </vt:lpstr>
      <vt:lpstr>Sustainability and Environmental Impact </vt:lpstr>
      <vt:lpstr>Post-Event Evaluation </vt:lpstr>
      <vt:lpstr>Event Motives</vt:lpstr>
      <vt:lpstr>Why do people attend / participate in events?</vt:lpstr>
      <vt:lpstr>The Importance of Understanding Attendee Motivation</vt:lpstr>
      <vt:lpstr>What Goes into Preparing a City &amp; Stadium for a Super Bowl? | NFL Explained</vt:lpstr>
      <vt:lpstr>Consumer experience </vt:lpstr>
      <vt:lpstr>Consumer experience cont…</vt:lpstr>
      <vt:lpstr>The consumer experience</vt:lpstr>
      <vt:lpstr>Experience Economy</vt:lpstr>
      <vt:lpstr>ATTENDANCE: MEASURING PROFILE</vt:lpstr>
      <vt:lpstr>PowerPoint Presentation</vt:lpstr>
      <vt:lpstr>ATTENDANCE: BASIC MEASURES</vt:lpstr>
      <vt:lpstr>INTERMEDIATE MEASURES</vt:lpstr>
      <vt:lpstr>Event planning impacts</vt:lpstr>
      <vt:lpstr>ENVIRONMENTAL</vt:lpstr>
      <vt:lpstr>ISO 20121</vt:lpstr>
      <vt:lpstr>Why is ISO 20121 important? </vt:lpstr>
      <vt:lpstr>Benefits </vt:lpstr>
      <vt:lpstr>ECONOMIC</vt:lpstr>
      <vt:lpstr>SOCIAL</vt:lpstr>
      <vt:lpstr>Why Measure Satisfaction Impacts? </vt:lpstr>
      <vt:lpstr>Event planning considerations </vt:lpstr>
      <vt:lpstr>Learn from the experts </vt:lpstr>
      <vt:lpstr>PowerPoint Presentation</vt:lpstr>
      <vt:lpstr>PowerPoint Presentation</vt:lpstr>
      <vt:lpstr>Event operations using the areas of EMBOK impact domains  </vt:lpstr>
      <vt:lpstr>Event operations using the areas of EMBOK impact domains</vt:lpstr>
      <vt:lpstr>The EMBOK term for these areas is Knowledge Domains. Every event manager, from festival organisers to conference planners, must manage each of these areas. They represent the temporary Departments or Divisions of the event management.</vt:lpstr>
      <vt:lpstr>Diversifying event revenues and experimenting with new monetisation strategies.</vt:lpstr>
      <vt:lpstr>Add-Ons to Boost Your Event Income </vt:lpstr>
      <vt:lpstr>Your Event’s Complete Social Media Advertising Calendar </vt:lpstr>
      <vt:lpstr>How to Increase Event Income Without Overcharging Attendees </vt:lpstr>
      <vt:lpstr>Exclusive VIP event ideas </vt:lpstr>
      <vt:lpstr>PowerPoint Presentation</vt:lpstr>
      <vt:lpstr>Add a VIP element to your public event </vt:lpstr>
      <vt:lpstr>PowerPoint Presentation</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Live events </dc:title>
  <dc:creator>Deborah Jenkins</dc:creator>
  <cp:revision>1</cp:revision>
  <dcterms:created xsi:type="dcterms:W3CDTF">2023-02-21T09:26:04Z</dcterms:created>
  <dcterms:modified xsi:type="dcterms:W3CDTF">2026-02-16T15:42:59Z</dcterms:modified>
</cp:coreProperties>
</file>