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312" r:id="rId4"/>
    <p:sldId id="281" r:id="rId5"/>
    <p:sldId id="311" r:id="rId6"/>
    <p:sldId id="286" r:id="rId7"/>
    <p:sldId id="287" r:id="rId8"/>
    <p:sldId id="288" r:id="rId9"/>
    <p:sldId id="289" r:id="rId10"/>
    <p:sldId id="290" r:id="rId11"/>
    <p:sldId id="291" r:id="rId12"/>
    <p:sldId id="292" r:id="rId13"/>
    <p:sldId id="293" r:id="rId14"/>
    <p:sldId id="294" r:id="rId15"/>
    <p:sldId id="282" r:id="rId16"/>
    <p:sldId id="313" r:id="rId17"/>
    <p:sldId id="295" r:id="rId18"/>
    <p:sldId id="296" r:id="rId19"/>
    <p:sldId id="297" r:id="rId20"/>
    <p:sldId id="298" r:id="rId21"/>
    <p:sldId id="299" r:id="rId22"/>
    <p:sldId id="300" r:id="rId23"/>
    <p:sldId id="301" r:id="rId24"/>
    <p:sldId id="302" r:id="rId25"/>
    <p:sldId id="303" r:id="rId26"/>
    <p:sldId id="304" r:id="rId27"/>
    <p:sldId id="305" r:id="rId28"/>
    <p:sldId id="306" r:id="rId29"/>
    <p:sldId id="307" r:id="rId30"/>
    <p:sldId id="308" r:id="rId31"/>
    <p:sldId id="309" r:id="rId32"/>
    <p:sldId id="283" r:id="rId33"/>
    <p:sldId id="284" r:id="rId34"/>
    <p:sldId id="310" r:id="rId35"/>
    <p:sldId id="285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5" d="100"/>
          <a:sy n="115" d="100"/>
        </p:scale>
        <p:origin x="1494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 dirty="0" smtClean="0"/>
              <a:t>Click to edit Master text styles</a:t>
            </a:r>
          </a:p>
          <a:p>
            <a:pPr lvl="1"/>
            <a:r>
              <a:rPr lang="en-GB" noProof="0" dirty="0" smtClean="0"/>
              <a:t>Second level</a:t>
            </a:r>
          </a:p>
          <a:p>
            <a:pPr lvl="2"/>
            <a:r>
              <a:rPr lang="en-GB" noProof="0" dirty="0" smtClean="0"/>
              <a:t>Third level</a:t>
            </a:r>
          </a:p>
          <a:p>
            <a:pPr lvl="3"/>
            <a:r>
              <a:rPr lang="en-GB" noProof="0" dirty="0" smtClean="0"/>
              <a:t>Fourth level</a:t>
            </a:r>
          </a:p>
          <a:p>
            <a:pPr lvl="4"/>
            <a:r>
              <a:rPr lang="en-GB" noProof="0" dirty="0" smtClean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mailto:C.Lohmann-Hancock@uwtsd.ac.uk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learning.gov.wales/resources/browse-all/family-and-community-engagement-toolkit/?lang=en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www.gov.uk/guidance/household-projections-notes-and-definitions-for-data-analysts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Narrow%20definition%20of%20family.docx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5" Type="http://schemas.openxmlformats.org/officeDocument/2006/relationships/hyperlink" Target="Broad%20definition%20of%20family.docx" TargetMode="External"/><Relationship Id="rId4" Type="http://schemas.openxmlformats.org/officeDocument/2006/relationships/image" Target="../media/image9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ewsocialtrends.org/files/2012/03/PewSocialTrends-2012-BoomerangGeneration.pdf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nservatives.com/manifesto" TargetMode="External"/><Relationship Id="rId2" Type="http://schemas.openxmlformats.org/officeDocument/2006/relationships/hyperlink" Target="http://www.labour.org.uk/page/-/BritainCanBeBetter-TheLabourPartyManifesto2015.pdf" TargetMode="Externa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wsocialtrends.org/files/2012/03/PewSocialTrends-2012-BoomerangGeneration.pdf" TargetMode="External"/><Relationship Id="rId2" Type="http://schemas.openxmlformats.org/officeDocument/2006/relationships/hyperlink" Target="http://www.thefreedictionary.comn/family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egislation.gov.uk/ukpga/2010/15/pdfs/ukpga_20100015_en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4797152"/>
            <a:ext cx="9073008" cy="936104"/>
          </a:xfrm>
        </p:spPr>
        <p:txBody>
          <a:bodyPr>
            <a:normAutofit fontScale="90000"/>
          </a:bodyPr>
          <a:lstStyle/>
          <a:p>
            <a:pPr algn="l"/>
            <a:r>
              <a:rPr lang="en-US" sz="3600" b="1" dirty="0" smtClean="0"/>
              <a:t>SJSI6022 Individuals and Families: Living in a Contemporary World - Families &amp; Households</a:t>
            </a:r>
            <a:endParaRPr lang="en-US" sz="3600" b="1" dirty="0"/>
          </a:p>
        </p:txBody>
      </p:sp>
      <p:sp>
        <p:nvSpPr>
          <p:cNvPr id="9" name="Rectangle 8"/>
          <p:cNvSpPr/>
          <p:nvPr/>
        </p:nvSpPr>
        <p:spPr>
          <a:xfrm>
            <a:off x="467544" y="404664"/>
            <a:ext cx="2952328" cy="2520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508104" y="404664"/>
            <a:ext cx="3384376" cy="20609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779912" y="3068960"/>
            <a:ext cx="2196244" cy="151216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059832" y="6035361"/>
            <a:ext cx="58326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Dr Caroline Lohmann-Hancock</a:t>
            </a:r>
          </a:p>
          <a:p>
            <a:r>
              <a:rPr lang="en-GB" sz="2000" b="1" dirty="0" smtClean="0">
                <a:hlinkClick r:id="rId2"/>
              </a:rPr>
              <a:t>C.Lohmann-Hancock@uwtsd.ac.uk</a:t>
            </a:r>
            <a:endParaRPr lang="en-GB" sz="2000" b="1" dirty="0"/>
          </a:p>
          <a:p>
            <a:endParaRPr lang="en-GB" sz="2000" b="1" dirty="0" smtClean="0"/>
          </a:p>
        </p:txBody>
      </p:sp>
      <p:sp>
        <p:nvSpPr>
          <p:cNvPr id="12" name="Rectangle 11"/>
          <p:cNvSpPr/>
          <p:nvPr/>
        </p:nvSpPr>
        <p:spPr>
          <a:xfrm>
            <a:off x="467543" y="3068960"/>
            <a:ext cx="3137137" cy="151216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3604681" y="404664"/>
            <a:ext cx="1728192" cy="158417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6804248" y="2636913"/>
            <a:ext cx="208823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4389" y="2806277"/>
            <a:ext cx="1767950" cy="93260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654698"/>
            <a:ext cx="2525266" cy="202021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0104" y="701671"/>
            <a:ext cx="3000375" cy="152400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3604681" y="2060848"/>
            <a:ext cx="172819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6804248" y="4077072"/>
            <a:ext cx="2088232" cy="50405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5508104" y="2636913"/>
            <a:ext cx="1080120" cy="28803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3156234"/>
            <a:ext cx="1944216" cy="1337620"/>
          </a:xfrm>
          <a:prstGeom prst="rect">
            <a:avLst/>
          </a:prstGeom>
        </p:spPr>
      </p:pic>
      <p:sp>
        <p:nvSpPr>
          <p:cNvPr id="20" name="Rectangle 19"/>
          <p:cNvSpPr/>
          <p:nvPr/>
        </p:nvSpPr>
        <p:spPr>
          <a:xfrm>
            <a:off x="6048164" y="3068960"/>
            <a:ext cx="612068" cy="15121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Module Learning Outcomes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2132856"/>
            <a:ext cx="8856984" cy="4525963"/>
          </a:xfrm>
        </p:spPr>
        <p:txBody>
          <a:bodyPr>
            <a:normAutofit/>
          </a:bodyPr>
          <a:lstStyle/>
          <a:p>
            <a:pPr marL="971550" lvl="1" indent="-514350" hangingPunct="0">
              <a:buFont typeface="+mj-lt"/>
              <a:buAutoNum type="arabicPeriod"/>
            </a:pPr>
            <a:r>
              <a:rPr lang="en-GB" sz="2400" dirty="0"/>
              <a:t>critically reflect upon the various representations of what constitutes ‘family’ in the 21st century;</a:t>
            </a:r>
          </a:p>
          <a:p>
            <a:pPr marL="971550" lvl="1" indent="-514350" hangingPunct="0">
              <a:buFont typeface="+mj-lt"/>
              <a:buAutoNum type="arabicPeriod"/>
            </a:pPr>
            <a:r>
              <a:rPr lang="en-GB" sz="2400" dirty="0"/>
              <a:t>critically explore the relationship between the individual, ‘family’ and contemporary sustainable society;</a:t>
            </a:r>
          </a:p>
          <a:p>
            <a:pPr marL="971550" lvl="1" indent="-514350" hangingPunct="0">
              <a:buFont typeface="+mj-lt"/>
              <a:buAutoNum type="arabicPeriod"/>
            </a:pPr>
            <a:r>
              <a:rPr lang="en-GB" sz="2400" dirty="0"/>
              <a:t>critically reflect upon why there are tensions between the individual, family and contemporary society in the post-modern age and sustainable communities;</a:t>
            </a:r>
          </a:p>
          <a:p>
            <a:pPr marL="971550" lvl="1" indent="-514350" hangingPunct="0">
              <a:buFont typeface="+mj-lt"/>
              <a:buAutoNum type="arabicPeriod"/>
            </a:pPr>
            <a:r>
              <a:rPr lang="en-GB" sz="2400" dirty="0"/>
              <a:t>organise their knowledge and learning through use of a range of information resources, and present their work appropriately</a:t>
            </a:r>
            <a:r>
              <a:rPr lang="en-GB" sz="2400" dirty="0" smtClean="0"/>
              <a:t>.</a:t>
            </a: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321179" y="1196752"/>
            <a:ext cx="83529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Upon the successful completion of this module, the student should be able to demonstrate the ability to: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 smtClean="0"/>
              <a:t>Families &amp; Community</a:t>
            </a:r>
            <a:endParaRPr lang="en-GB" dirty="0"/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1844824"/>
            <a:ext cx="1008112" cy="1008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9842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274638"/>
            <a:ext cx="749808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Representations of what Constitutes ‘Family’ in 21st Century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04664"/>
          </a:xfrm>
        </p:spPr>
        <p:txBody>
          <a:bodyPr>
            <a:normAutofit/>
          </a:bodyPr>
          <a:lstStyle/>
          <a:p>
            <a:r>
              <a:rPr lang="en-GB" dirty="0" smtClean="0"/>
              <a:t>Involves an understanding of;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483768" y="2311585"/>
            <a:ext cx="4032448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Politics</a:t>
            </a:r>
            <a:endParaRPr lang="en-GB" sz="2800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Society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Culture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Religion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Sexual orientation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Age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Class</a:t>
            </a: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716016" y="5877272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Equalities Act 2010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691325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156" y="116632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b="1" dirty="0" smtClean="0"/>
              <a:t>Group Task – 21</a:t>
            </a:r>
            <a:r>
              <a:rPr lang="en-GB" sz="3600" b="1" baseline="30000" dirty="0" smtClean="0"/>
              <a:t>st</a:t>
            </a:r>
            <a:r>
              <a:rPr lang="en-GB" sz="3600" b="1" dirty="0" smtClean="0"/>
              <a:t> Century ‘Happy Families’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251" y="1628800"/>
            <a:ext cx="8229600" cy="1080120"/>
          </a:xfrm>
        </p:spPr>
        <p:txBody>
          <a:bodyPr/>
          <a:lstStyle/>
          <a:p>
            <a:r>
              <a:rPr lang="en-GB" dirty="0" smtClean="0"/>
              <a:t>Take a look at the ‘traditional’ family that you have been given.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21251" y="1052736"/>
            <a:ext cx="47988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Work in small groups</a:t>
            </a:r>
            <a:endParaRPr lang="en-GB" sz="3200" b="1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395535" y="2636912"/>
            <a:ext cx="4823091" cy="64807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What are your thoughts?</a:t>
            </a: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395533" y="3284984"/>
            <a:ext cx="8255317" cy="64807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You have been asked to modernise this concept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21251" y="4293096"/>
            <a:ext cx="822959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Using the cards that you have been given create at least three 21</a:t>
            </a:r>
            <a:r>
              <a:rPr lang="en-GB" sz="3200" baseline="30000" dirty="0"/>
              <a:t>st</a:t>
            </a:r>
            <a:r>
              <a:rPr lang="en-GB" sz="3200" dirty="0"/>
              <a:t> Century </a:t>
            </a:r>
            <a:r>
              <a:rPr lang="en-GB" sz="3200" dirty="0" smtClean="0"/>
              <a:t>families</a:t>
            </a:r>
            <a:endParaRPr lang="en-GB" sz="3200" dirty="0"/>
          </a:p>
        </p:txBody>
      </p:sp>
      <p:sp>
        <p:nvSpPr>
          <p:cNvPr id="9" name="TextBox 8"/>
          <p:cNvSpPr txBox="1"/>
          <p:nvPr/>
        </p:nvSpPr>
        <p:spPr>
          <a:xfrm>
            <a:off x="395536" y="5370314"/>
            <a:ext cx="72728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/>
              <a:t>Share these with the larger group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548169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/>
      <p:bldP spid="8" grpId="0"/>
      <p:bldP spid="5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 smtClean="0"/>
              <a:t>Definitions of Family: 1949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family is a social group characterized by common residence, economic cooperation and reproduction. </a:t>
            </a:r>
          </a:p>
          <a:p>
            <a:r>
              <a:rPr lang="en-GB" dirty="0" smtClean="0"/>
              <a:t>It includes adults of both sexes, at least two of whom maintain a socially approved sexual relationship, and one or more children, own or adopted, of the sexually cohabiting couple </a:t>
            </a:r>
          </a:p>
          <a:p>
            <a:pPr marL="82296" indent="0" algn="r">
              <a:buNone/>
            </a:pPr>
            <a:r>
              <a:rPr lang="en-GB" sz="1800" dirty="0" smtClean="0"/>
              <a:t>(Murdock, 1949)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650211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 smtClean="0"/>
              <a:t>Definitions of Family: 1987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network of related kin </a:t>
            </a:r>
          </a:p>
          <a:p>
            <a:pPr marL="82296" indent="0" algn="r">
              <a:buNone/>
            </a:pPr>
            <a:r>
              <a:rPr lang="en-GB" sz="1800" dirty="0" smtClean="0"/>
              <a:t>(Goldthorpe, 1987)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303102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 smtClean="0"/>
              <a:t>Definitions of Family: 1992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family is the building block of society. It’s nursery, a school, a hospital, a leisure place, a place of refuge and a place of rest . . . . </a:t>
            </a:r>
          </a:p>
          <a:p>
            <a:r>
              <a:rPr lang="en-GB" dirty="0" smtClean="0"/>
              <a:t>It’s the preparation for the rest of our life and women run it </a:t>
            </a:r>
          </a:p>
          <a:p>
            <a:pPr marL="82296" indent="0" algn="r">
              <a:buNone/>
            </a:pPr>
            <a:r>
              <a:rPr lang="en-GB" sz="2000" dirty="0" smtClean="0"/>
              <a:t>(Margaret Thatcher, 1992</a:t>
            </a:r>
            <a:r>
              <a:rPr lang="en-GB" sz="2000" i="1" dirty="0" smtClean="0"/>
              <a:t> cited in </a:t>
            </a:r>
            <a:r>
              <a:rPr lang="en-GB" sz="2000" dirty="0" smtClean="0"/>
              <a:t> Steel, Kidd &amp; Brown, 2011)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303102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 smtClean="0"/>
              <a:t>Definitions of Family: 1993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group of persons directly linked by kin connections, adult members of which assume responsibility of caring for children </a:t>
            </a:r>
          </a:p>
          <a:p>
            <a:pPr marL="82296" indent="0" algn="r">
              <a:buNone/>
            </a:pPr>
            <a:r>
              <a:rPr lang="en-GB" sz="1800" dirty="0" smtClean="0"/>
              <a:t>(Gittens, 1993).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303102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 smtClean="0"/>
              <a:t>Definitions of Family: 2009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 the people we are related to by blood or marriage, the family of origin is the family we are born into </a:t>
            </a:r>
          </a:p>
          <a:p>
            <a:pPr marL="82296" indent="0" algn="r">
              <a:buNone/>
            </a:pPr>
            <a:r>
              <a:rPr lang="en-GB" sz="2000" dirty="0" smtClean="0"/>
              <a:t>(Lawson and Garrod, 2009)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303102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 smtClean="0"/>
              <a:t>Definitions of Family: 2011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 the members of the family under one roof </a:t>
            </a:r>
          </a:p>
          <a:p>
            <a:pPr marL="82296" indent="0" algn="r">
              <a:buNone/>
            </a:pPr>
            <a:r>
              <a:rPr lang="en-GB" sz="2000" dirty="0" smtClean="0"/>
              <a:t>(Farlax, 2011)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303102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 smtClean="0"/>
              <a:t>Definitions of Family: 2011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set of parents and children, or of relations, living together or not </a:t>
            </a:r>
          </a:p>
          <a:p>
            <a:pPr marL="82296" indent="0" algn="r">
              <a:buNone/>
            </a:pPr>
            <a:r>
              <a:rPr lang="en-GB" sz="2000" dirty="0" smtClean="0"/>
              <a:t>(Concise Oxford Dictionary, 2011)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303102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Definitions of Household: 2007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person living alone or a group of people who share the same address and share one meal a day and/or the living accommodation </a:t>
            </a:r>
          </a:p>
          <a:p>
            <a:pPr marL="82296" indent="0" algn="r">
              <a:buNone/>
            </a:pPr>
            <a:r>
              <a:rPr lang="en-GB" sz="2400" dirty="0" smtClean="0"/>
              <a:t>(Lawson and Garrod, 2001)</a:t>
            </a:r>
          </a:p>
          <a:p>
            <a:endParaRPr lang="en-GB" dirty="0" smtClean="0"/>
          </a:p>
          <a:p>
            <a:r>
              <a:rPr lang="en-GB" dirty="0" smtClean="0"/>
              <a:t>Others would describe the above as being a ‘family’</a:t>
            </a:r>
          </a:p>
        </p:txBody>
      </p:sp>
    </p:spTree>
    <p:extLst>
      <p:ext uri="{BB962C8B-B14F-4D97-AF65-F5344CB8AC3E}">
        <p14:creationId xmlns:p14="http://schemas.microsoft.com/office/powerpoint/2010/main" val="3181777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 of Household: 2011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 household is a physical structure that can contain an individual or a social group that may or may not be considered a family, who co-reside, usually involving sleeping under the same roof and typically sharing a range of domestic activities. </a:t>
            </a:r>
          </a:p>
          <a:p>
            <a:endParaRPr lang="en-GB" dirty="0" smtClean="0"/>
          </a:p>
          <a:p>
            <a:r>
              <a:rPr lang="en-GB" dirty="0" smtClean="0"/>
              <a:t>Thus, the concept of household directs attention towards everyday practical living arrangements.</a:t>
            </a:r>
          </a:p>
          <a:p>
            <a:pPr marL="82296" indent="0" algn="r">
              <a:buNone/>
            </a:pPr>
            <a:r>
              <a:rPr lang="en-GB" sz="2000" dirty="0" smtClean="0"/>
              <a:t>(Ribbens McCarthy &amp; Edwards, 2011)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019437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5616" y="188640"/>
            <a:ext cx="7498080" cy="1143000"/>
          </a:xfrm>
        </p:spPr>
        <p:txBody>
          <a:bodyPr>
            <a:normAutofit/>
          </a:bodyPr>
          <a:lstStyle/>
          <a:p>
            <a:r>
              <a:rPr lang="en-GB" dirty="0" smtClean="0"/>
              <a:t>Family versus Household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4653136"/>
            <a:ext cx="7776864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sz="2800" dirty="0"/>
              <a:t>Again these terms are politically charged and will be explored in more detail in later lectures</a:t>
            </a:r>
          </a:p>
          <a:p>
            <a:pPr marL="402336" lvl="1" indent="0" algn="r">
              <a:buNone/>
            </a:pPr>
            <a:r>
              <a:rPr lang="en-GB" sz="2800" dirty="0"/>
              <a:t>(Steel, Kidd &amp; Brown, 2012)</a:t>
            </a:r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67544" y="1340768"/>
            <a:ext cx="77768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Family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 smtClean="0"/>
              <a:t>A social </a:t>
            </a:r>
            <a:r>
              <a:rPr lang="en-GB" sz="3200" dirty="0"/>
              <a:t>group of some form</a:t>
            </a:r>
          </a:p>
          <a:p>
            <a:endParaRPr lang="en-GB" sz="3200" dirty="0"/>
          </a:p>
        </p:txBody>
      </p:sp>
      <p:sp>
        <p:nvSpPr>
          <p:cNvPr id="8" name="TextBox 7"/>
          <p:cNvSpPr txBox="1"/>
          <p:nvPr/>
        </p:nvSpPr>
        <p:spPr>
          <a:xfrm>
            <a:off x="467544" y="2591033"/>
            <a:ext cx="777686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Household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200" dirty="0"/>
              <a:t>a group of people who share same address or living accommodation</a:t>
            </a:r>
          </a:p>
          <a:p>
            <a:endParaRPr lang="en-GB" sz="3200" dirty="0"/>
          </a:p>
        </p:txBody>
      </p:sp>
      <p:pic>
        <p:nvPicPr>
          <p:cNvPr id="10" name="Picture 9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0482" y="3220938"/>
            <a:ext cx="861958" cy="856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348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en-GB" dirty="0" smtClean="0"/>
              <a:t>Discussion Point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11560" y="908720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Narrow</a:t>
            </a:r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6632701" y="889556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Broad</a:t>
            </a:r>
            <a:endParaRPr lang="en-GB" sz="28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7394" y="1196752"/>
            <a:ext cx="1296144" cy="129614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11560" y="1412776"/>
            <a:ext cx="266429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‘A </a:t>
            </a:r>
            <a:r>
              <a:rPr lang="en-GB" sz="2400" dirty="0"/>
              <a:t>group of persons directly linked by kin connections, adult members of which assume responsibility of caring for children </a:t>
            </a:r>
            <a:r>
              <a:rPr lang="en-GB" sz="2400" dirty="0" smtClean="0"/>
              <a:t>‘</a:t>
            </a:r>
            <a:endParaRPr lang="en-GB" sz="2400" dirty="0"/>
          </a:p>
          <a:p>
            <a:pPr algn="r"/>
            <a:r>
              <a:rPr lang="en-GB" dirty="0" err="1" smtClean="0"/>
              <a:t>Gittens</a:t>
            </a:r>
            <a:r>
              <a:rPr lang="en-GB" dirty="0" smtClean="0"/>
              <a:t> (1993) 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724128" y="1412776"/>
            <a:ext cx="3240360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‘Two or more persons who share resources, share responsibility for decisions, share values and goals, and have a commitment to one another over time.‘</a:t>
            </a:r>
            <a:endParaRPr lang="en-GB" sz="2400" dirty="0"/>
          </a:p>
          <a:p>
            <a:pPr algn="r"/>
            <a:r>
              <a:rPr lang="en-GB" dirty="0" err="1" smtClean="0"/>
              <a:t>AHEA</a:t>
            </a:r>
            <a:r>
              <a:rPr lang="en-GB" dirty="0" smtClean="0"/>
              <a:t> cited in Newman &amp; </a:t>
            </a:r>
            <a:r>
              <a:rPr lang="en-GB" dirty="0" err="1" smtClean="0"/>
              <a:t>Grauerholz</a:t>
            </a:r>
            <a:r>
              <a:rPr lang="en-GB" dirty="0" smtClean="0"/>
              <a:t>  (2002) 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395536" y="4653136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In two groups, list the positive and negative aspects of these two definitions.</a:t>
            </a:r>
            <a:endParaRPr lang="en-GB" sz="2400" dirty="0"/>
          </a:p>
        </p:txBody>
      </p:sp>
      <p:pic>
        <p:nvPicPr>
          <p:cNvPr id="10" name="Picture 9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5246543"/>
            <a:ext cx="892467" cy="892467"/>
          </a:xfrm>
          <a:prstGeom prst="rect">
            <a:avLst/>
          </a:prstGeom>
        </p:spPr>
      </p:pic>
      <p:pic>
        <p:nvPicPr>
          <p:cNvPr id="11" name="Picture 10">
            <a:hlinkClick r:id="rId5" action="ppaction://hlinkfile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7564" y="5246542"/>
            <a:ext cx="892467" cy="892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2133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Common Family Characteristics:</a:t>
            </a:r>
            <a:br>
              <a:rPr lang="en-GB" dirty="0" smtClean="0"/>
            </a:br>
            <a:r>
              <a:rPr lang="en-GB" dirty="0" smtClean="0"/>
              <a:t>Common Identity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Separate individuals but part of a family group</a:t>
            </a:r>
          </a:p>
          <a:p>
            <a:r>
              <a:rPr lang="en-GB" dirty="0" smtClean="0"/>
              <a:t>Continues despite distance and time</a:t>
            </a:r>
          </a:p>
          <a:p>
            <a:r>
              <a:rPr lang="en-GB" dirty="0" smtClean="0"/>
              <a:t>Participation in family gatherings and family focused celebrations</a:t>
            </a:r>
          </a:p>
          <a:p>
            <a:r>
              <a:rPr lang="en-GB" dirty="0" smtClean="0"/>
              <a:t>Family memories recalled, discussed and forged through new experiences, such memories are critical to identities</a:t>
            </a:r>
          </a:p>
          <a:p>
            <a:pPr marL="82296" indent="0" algn="r">
              <a:buNone/>
            </a:pPr>
            <a:r>
              <a:rPr lang="en-GB" sz="2400" dirty="0" smtClean="0"/>
              <a:t>(McKie &amp; Callan, 2012, p. 21)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00756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smtClean="0"/>
              <a:t>Common Family Characteristics:</a:t>
            </a:r>
            <a:br>
              <a:rPr lang="en-GB" sz="3200" dirty="0" smtClean="0"/>
            </a:br>
            <a:r>
              <a:rPr lang="en-GB" sz="3200" dirty="0" smtClean="0"/>
              <a:t>Economic Co-operation and Ownership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Creation and allocation of resources across families</a:t>
            </a:r>
          </a:p>
          <a:p>
            <a:pPr lvl="1"/>
            <a:r>
              <a:rPr lang="en-GB" dirty="0" smtClean="0"/>
              <a:t>Money earned income</a:t>
            </a:r>
          </a:p>
          <a:p>
            <a:pPr lvl="1"/>
            <a:r>
              <a:rPr lang="en-GB" dirty="0" smtClean="0"/>
              <a:t>Money from investment,</a:t>
            </a:r>
          </a:p>
          <a:p>
            <a:pPr lvl="1"/>
            <a:r>
              <a:rPr lang="en-GB" dirty="0" smtClean="0"/>
              <a:t>Benefits from governments</a:t>
            </a:r>
          </a:p>
          <a:p>
            <a:pPr lvl="1"/>
            <a:r>
              <a:rPr lang="en-GB" dirty="0" smtClean="0"/>
              <a:t>Goods, services, gifts of furniture, no cost care</a:t>
            </a:r>
          </a:p>
          <a:p>
            <a:r>
              <a:rPr lang="en-GB" dirty="0" smtClean="0"/>
              <a:t>Economic cooperation is core to most families and interweaves members across generations and locations through everyday exchanges and legacies on the death of members</a:t>
            </a:r>
          </a:p>
          <a:p>
            <a:pPr marL="402336" lvl="1" indent="0" algn="r">
              <a:buNone/>
            </a:pPr>
            <a:r>
              <a:rPr lang="en-GB" sz="1900" dirty="0"/>
              <a:t>(McKie &amp; Callan, 2012, p. 21)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7748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/>
              <a:t>Common Family Characteristics:</a:t>
            </a:r>
            <a:br>
              <a:rPr lang="en-GB" sz="3600" dirty="0" smtClean="0"/>
            </a:br>
            <a:r>
              <a:rPr lang="en-GB" sz="3600" dirty="0" smtClean="0"/>
              <a:t>Reproduction of the Next Generation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Birth of children – usually a celebration</a:t>
            </a:r>
          </a:p>
          <a:p>
            <a:r>
              <a:rPr lang="en-GB" dirty="0" smtClean="0"/>
              <a:t>Health and well-being of children</a:t>
            </a:r>
          </a:p>
          <a:p>
            <a:r>
              <a:rPr lang="en-GB" dirty="0" smtClean="0"/>
              <a:t>Major investment in the development and futures of children whether born, adopted or the joining of two families through marriage</a:t>
            </a:r>
          </a:p>
          <a:p>
            <a:r>
              <a:rPr lang="en-GB" dirty="0" smtClean="0"/>
              <a:t>Relatives and friends play their part, child care etc.</a:t>
            </a:r>
          </a:p>
          <a:p>
            <a:pPr lvl="1"/>
            <a:r>
              <a:rPr lang="en-GB" dirty="0" smtClean="0"/>
              <a:t>Babysitting, transportation, support with homework, sports activities, listening ear</a:t>
            </a:r>
          </a:p>
          <a:p>
            <a:r>
              <a:rPr lang="en-GB" dirty="0" smtClean="0"/>
              <a:t>Today, many more people are childless out of choice in comparison with a century ago. </a:t>
            </a:r>
          </a:p>
          <a:p>
            <a:r>
              <a:rPr lang="en-GB" dirty="0" smtClean="0"/>
              <a:t>Households are also becoming childless as a result of children growing up, moving away or being estranged</a:t>
            </a:r>
          </a:p>
          <a:p>
            <a:endParaRPr lang="en-GB" dirty="0" smtClean="0"/>
          </a:p>
          <a:p>
            <a:pPr marL="402336" lvl="1" indent="0" algn="r">
              <a:buNone/>
            </a:pPr>
            <a:r>
              <a:rPr lang="en-GB" sz="2600" dirty="0"/>
              <a:t>(McKie &amp; Callan, 2012, p. 21)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443366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Common Family Characteristics:</a:t>
            </a:r>
            <a:br>
              <a:rPr lang="en-GB" dirty="0" smtClean="0"/>
            </a:br>
            <a:r>
              <a:rPr lang="en-GB" dirty="0" smtClean="0"/>
              <a:t>Care Work and Domestic Labour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Individuals need provision of food, accommodation, place to sleep and basic hygiene</a:t>
            </a:r>
          </a:p>
          <a:p>
            <a:pPr lvl="1"/>
            <a:r>
              <a:rPr lang="en-GB" dirty="0" smtClean="0"/>
              <a:t>Illness and wellbeing supported through interdependency</a:t>
            </a:r>
          </a:p>
          <a:p>
            <a:r>
              <a:rPr lang="en-GB" dirty="0" smtClean="0"/>
              <a:t>Predominately, even in the 21st century</a:t>
            </a:r>
          </a:p>
          <a:p>
            <a:pPr lvl="1"/>
            <a:r>
              <a:rPr lang="en-GB" dirty="0" smtClean="0"/>
              <a:t>Still considered to be adult women and girl children’s work</a:t>
            </a:r>
          </a:p>
          <a:p>
            <a:pPr lvl="1"/>
            <a:r>
              <a:rPr lang="en-GB" dirty="0" smtClean="0"/>
              <a:t>Men may feel that they are being ‘edged out’ of the care of their families/children</a:t>
            </a:r>
          </a:p>
          <a:p>
            <a:endParaRPr lang="en-GB" dirty="0" smtClean="0"/>
          </a:p>
          <a:p>
            <a:r>
              <a:rPr lang="en-GB" dirty="0" smtClean="0"/>
              <a:t>The sometimes blurred identities of, for example, man/father and of women/mother lead to tensions and struggles between the individual and the myriad of roles they can inhabit</a:t>
            </a:r>
          </a:p>
          <a:p>
            <a:pPr marL="82296" indent="0" algn="r">
              <a:buNone/>
            </a:pPr>
            <a:r>
              <a:rPr lang="en-GB" sz="2600" dirty="0"/>
              <a:t>(McKie &amp; Callan, 2012, p. 21)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3366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Common Family Characteristics:</a:t>
            </a:r>
            <a:br>
              <a:rPr lang="en-GB" dirty="0" smtClean="0"/>
            </a:br>
            <a:r>
              <a:rPr lang="en-GB" dirty="0" smtClean="0"/>
              <a:t>Co-residence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Living under the same roof is a qualification for immediate family membership, but the next generation of family members grow up and move out and then move back in</a:t>
            </a:r>
          </a:p>
          <a:p>
            <a:endParaRPr lang="en-GB" dirty="0" smtClean="0"/>
          </a:p>
          <a:p>
            <a:r>
              <a:rPr lang="en-GB" dirty="0" smtClean="0"/>
              <a:t>In European middle-class households </a:t>
            </a:r>
          </a:p>
          <a:p>
            <a:pPr lvl="1"/>
            <a:r>
              <a:rPr lang="en-GB" dirty="0" smtClean="0"/>
              <a:t>Boomerang Generation</a:t>
            </a:r>
          </a:p>
          <a:p>
            <a:pPr marL="402336" lvl="1" indent="0" algn="r">
              <a:buNone/>
            </a:pPr>
            <a:r>
              <a:rPr lang="en-GB" sz="2000" dirty="0" smtClean="0"/>
              <a:t>(Parker, 2012)</a:t>
            </a:r>
          </a:p>
          <a:p>
            <a:pPr marL="402336" lvl="1" indent="0">
              <a:buNone/>
            </a:pPr>
            <a:endParaRPr lang="en-GB" sz="2000" dirty="0" smtClean="0"/>
          </a:p>
          <a:p>
            <a:pPr marL="402336" lvl="1" indent="0">
              <a:buNone/>
            </a:pPr>
            <a:r>
              <a:rPr lang="en-GB" sz="2000" dirty="0" smtClean="0"/>
              <a:t>See: Parker</a:t>
            </a:r>
            <a:r>
              <a:rPr lang="en-GB" sz="2000" dirty="0"/>
              <a:t>, K (2012) </a:t>
            </a:r>
            <a:r>
              <a:rPr lang="en-GB" sz="2000" i="1" dirty="0"/>
              <a:t>The Boomerang Generation: Feeling OK about Living with Mom and Dad </a:t>
            </a:r>
            <a:r>
              <a:rPr lang="en-GB" sz="2000" u="sng" dirty="0">
                <a:hlinkClick r:id="rId2"/>
              </a:rPr>
              <a:t>http://www.pewsocialtrends.org/files/2012/03/PewSocialTrends-2012-BoomerangGeneration.pdf</a:t>
            </a:r>
            <a:r>
              <a:rPr lang="en-GB" sz="2000" dirty="0"/>
              <a:t> </a:t>
            </a:r>
          </a:p>
          <a:p>
            <a:pPr marL="402336" lvl="1" indent="0" algn="r">
              <a:buNone/>
            </a:pPr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3443366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Changing Nature of Family:</a:t>
            </a:r>
            <a:br>
              <a:rPr lang="en-GB" dirty="0" smtClean="0"/>
            </a:br>
            <a:r>
              <a:rPr lang="en-GB" dirty="0" smtClean="0"/>
              <a:t>A Few Challenges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The transition to parenthood being postponed as women pursue careers;</a:t>
            </a:r>
          </a:p>
          <a:p>
            <a:r>
              <a:rPr lang="en-GB" dirty="0" smtClean="0"/>
              <a:t>Child-bearing more likely to be compressed into a small number of years and at a later age, especially among well-educated women;</a:t>
            </a:r>
          </a:p>
          <a:p>
            <a:r>
              <a:rPr lang="en-GB" dirty="0" smtClean="0"/>
              <a:t>First births occurring as women approach the age of 30, and increasingly among middle-class women aged 40;</a:t>
            </a:r>
          </a:p>
          <a:p>
            <a:r>
              <a:rPr lang="en-GB" dirty="0" smtClean="0"/>
              <a:t>Fertility rates declining in several countries;</a:t>
            </a:r>
          </a:p>
          <a:p>
            <a:r>
              <a:rPr lang="en-GB" dirty="0" smtClean="0"/>
              <a:t>Cohabitation rates increasing;</a:t>
            </a:r>
          </a:p>
          <a:p>
            <a:r>
              <a:rPr lang="en-GB" dirty="0" smtClean="0"/>
              <a:t>Children increasingly experience transitions between different family living arrangements living with one parent or step-parents;</a:t>
            </a:r>
          </a:p>
          <a:p>
            <a:r>
              <a:rPr lang="en-GB" dirty="0" smtClean="0"/>
              <a:t>More people are living alone </a:t>
            </a:r>
          </a:p>
          <a:p>
            <a:pPr marL="82296" indent="0" algn="r">
              <a:buNone/>
            </a:pPr>
            <a:r>
              <a:rPr lang="en-GB" sz="2600" dirty="0" smtClean="0"/>
              <a:t>(Steel, Kidd and Brown, 2012)</a:t>
            </a:r>
          </a:p>
        </p:txBody>
      </p:sp>
    </p:spTree>
    <p:extLst>
      <p:ext uri="{BB962C8B-B14F-4D97-AF65-F5344CB8AC3E}">
        <p14:creationId xmlns:p14="http://schemas.microsoft.com/office/powerpoint/2010/main" val="3317291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Challenges to the Ideal Family Form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‘The Case against perfection’ (Sandel, 2004).</a:t>
            </a:r>
          </a:p>
          <a:p>
            <a:pPr lvl="1"/>
            <a:r>
              <a:rPr lang="en-GB" dirty="0" smtClean="0"/>
              <a:t>Not just referring to beauty but also our lives</a:t>
            </a:r>
          </a:p>
          <a:p>
            <a:r>
              <a:rPr lang="en-GB" dirty="0" smtClean="0"/>
              <a:t>Each era ‘legitimises’ a particular ‘version’ of family</a:t>
            </a:r>
          </a:p>
          <a:p>
            <a:pPr lvl="1"/>
            <a:r>
              <a:rPr lang="en-GB" dirty="0" smtClean="0"/>
              <a:t>Identity of members</a:t>
            </a:r>
          </a:p>
          <a:p>
            <a:pPr lvl="1"/>
            <a:r>
              <a:rPr lang="en-GB" dirty="0" smtClean="0"/>
              <a:t>Rights and responsibilities </a:t>
            </a:r>
          </a:p>
          <a:p>
            <a:pPr lvl="2"/>
            <a:r>
              <a:rPr lang="en-GB" dirty="0" smtClean="0"/>
              <a:t>Towards children</a:t>
            </a:r>
          </a:p>
          <a:p>
            <a:pPr lvl="2"/>
            <a:r>
              <a:rPr lang="en-GB" dirty="0" smtClean="0"/>
              <a:t>Towards each other (Coltrane &amp; Collins, 2001)</a:t>
            </a:r>
          </a:p>
        </p:txBody>
      </p:sp>
    </p:spTree>
    <p:extLst>
      <p:ext uri="{BB962C8B-B14F-4D97-AF65-F5344CB8AC3E}">
        <p14:creationId xmlns:p14="http://schemas.microsoft.com/office/powerpoint/2010/main" val="1338716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‘Ideal’ Family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80% of Canadians considered that:</a:t>
            </a:r>
          </a:p>
          <a:p>
            <a:pPr lvl="1"/>
            <a:r>
              <a:rPr lang="en-GB" dirty="0" smtClean="0"/>
              <a:t>2 heterosexual parents plus children equals the ideal family (Ipsos Reid Poll, 2010)</a:t>
            </a:r>
          </a:p>
          <a:p>
            <a:r>
              <a:rPr lang="en-GB" dirty="0" smtClean="0"/>
              <a:t>Similar statistics in the USA</a:t>
            </a:r>
          </a:p>
          <a:p>
            <a:pPr lvl="1"/>
            <a:r>
              <a:rPr lang="en-GB" dirty="0" smtClean="0"/>
              <a:t>Husband, wife and children</a:t>
            </a:r>
          </a:p>
          <a:p>
            <a:endParaRPr lang="en-GB" dirty="0"/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1217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Outside the Ideal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Fewer </a:t>
            </a:r>
            <a:r>
              <a:rPr lang="en-GB" dirty="0" smtClean="0"/>
              <a:t>considered that the following presentations constituted a ‘family’:</a:t>
            </a:r>
          </a:p>
          <a:p>
            <a:pPr lvl="1"/>
            <a:r>
              <a:rPr lang="en-GB" dirty="0" smtClean="0"/>
              <a:t>Single-parent families</a:t>
            </a:r>
          </a:p>
          <a:p>
            <a:pPr lvl="1"/>
            <a:r>
              <a:rPr lang="en-GB" dirty="0" smtClean="0"/>
              <a:t>Married couples without children</a:t>
            </a:r>
          </a:p>
          <a:p>
            <a:pPr lvl="1"/>
            <a:r>
              <a:rPr lang="en-GB" dirty="0" smtClean="0"/>
              <a:t>Cohabitating couples with children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7748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Families in the UK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Families have changed</a:t>
            </a:r>
          </a:p>
          <a:p>
            <a:pPr lvl="1"/>
            <a:r>
              <a:rPr lang="en-GB" dirty="0"/>
              <a:t>The last 100 years have seen changes in legislation, technology, attitudes and expectations</a:t>
            </a:r>
          </a:p>
          <a:p>
            <a:r>
              <a:rPr lang="en-GB" dirty="0"/>
              <a:t>that have led to:</a:t>
            </a:r>
          </a:p>
          <a:p>
            <a:pPr lvl="1"/>
            <a:r>
              <a:rPr lang="en-GB" dirty="0" smtClean="0"/>
              <a:t>a </a:t>
            </a:r>
            <a:r>
              <a:rPr lang="en-GB" dirty="0"/>
              <a:t>massive feminisation of the workforce since the second world war;</a:t>
            </a:r>
          </a:p>
          <a:p>
            <a:pPr lvl="1"/>
            <a:r>
              <a:rPr lang="en-GB" dirty="0" smtClean="0"/>
              <a:t>widespread </a:t>
            </a:r>
            <a:r>
              <a:rPr lang="en-GB" dirty="0"/>
              <a:t>contraception leading to deferred decisions about the start of families; and</a:t>
            </a:r>
          </a:p>
          <a:p>
            <a:pPr lvl="1"/>
            <a:r>
              <a:rPr lang="en-GB" dirty="0" smtClean="0"/>
              <a:t>divorce</a:t>
            </a:r>
            <a:r>
              <a:rPr lang="en-GB" dirty="0"/>
              <a:t>, remarriage and cohabitation becoming much more acceptable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8740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Family and Social Attitudes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relaxation of societal </a:t>
            </a:r>
            <a:r>
              <a:rPr lang="en-GB" dirty="0" smtClean="0"/>
              <a:t>attitudes</a:t>
            </a:r>
          </a:p>
          <a:p>
            <a:pPr lvl="1"/>
            <a:r>
              <a:rPr lang="en-GB" dirty="0" smtClean="0"/>
              <a:t>no </a:t>
            </a:r>
            <a:r>
              <a:rPr lang="en-GB" dirty="0"/>
              <a:t>longer seen as </a:t>
            </a:r>
            <a:r>
              <a:rPr lang="en-GB" dirty="0" smtClean="0"/>
              <a:t>unusual to </a:t>
            </a:r>
            <a:r>
              <a:rPr lang="en-GB" dirty="0"/>
              <a:t>be involved in a ‘complicated’ family </a:t>
            </a:r>
            <a:r>
              <a:rPr lang="en-GB" dirty="0" smtClean="0"/>
              <a:t>structure</a:t>
            </a:r>
          </a:p>
          <a:p>
            <a:r>
              <a:rPr lang="en-GB" dirty="0" smtClean="0"/>
              <a:t>Families no </a:t>
            </a:r>
            <a:r>
              <a:rPr lang="en-GB" dirty="0"/>
              <a:t>longer </a:t>
            </a:r>
            <a:r>
              <a:rPr lang="en-GB" dirty="0" smtClean="0"/>
              <a:t>made </a:t>
            </a:r>
            <a:r>
              <a:rPr lang="en-GB" dirty="0"/>
              <a:t>up </a:t>
            </a:r>
            <a:r>
              <a:rPr lang="en-GB" dirty="0" smtClean="0"/>
              <a:t>of married </a:t>
            </a:r>
            <a:r>
              <a:rPr lang="en-GB" dirty="0"/>
              <a:t>parents living with their </a:t>
            </a:r>
            <a:r>
              <a:rPr lang="en-GB" dirty="0" smtClean="0"/>
              <a:t>children</a:t>
            </a:r>
            <a:endParaRPr lang="en-GB" dirty="0"/>
          </a:p>
          <a:p>
            <a:r>
              <a:rPr lang="en-GB" dirty="0" smtClean="0"/>
              <a:t>7 in 10 </a:t>
            </a:r>
            <a:r>
              <a:rPr lang="en-GB" dirty="0"/>
              <a:t>households are still </a:t>
            </a:r>
            <a:r>
              <a:rPr lang="en-GB" dirty="0" smtClean="0"/>
              <a:t>headed up </a:t>
            </a:r>
            <a:r>
              <a:rPr lang="en-GB" dirty="0"/>
              <a:t>by married </a:t>
            </a:r>
            <a:r>
              <a:rPr lang="en-GB" dirty="0" smtClean="0"/>
              <a:t>couples</a:t>
            </a:r>
          </a:p>
          <a:p>
            <a:pPr lvl="1"/>
            <a:r>
              <a:rPr lang="en-GB" dirty="0" smtClean="0"/>
              <a:t>Now declining</a:t>
            </a:r>
          </a:p>
        </p:txBody>
      </p:sp>
    </p:spTree>
    <p:extLst>
      <p:ext uri="{BB962C8B-B14F-4D97-AF65-F5344CB8AC3E}">
        <p14:creationId xmlns:p14="http://schemas.microsoft.com/office/powerpoint/2010/main" val="1491039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Families in the UK 21</a:t>
            </a:r>
            <a:r>
              <a:rPr lang="en-GB" baseline="30000" dirty="0" smtClean="0"/>
              <a:t>st</a:t>
            </a:r>
            <a:r>
              <a:rPr lang="en-GB" dirty="0" smtClean="0"/>
              <a:t> Century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Families are now a mix of </a:t>
            </a:r>
          </a:p>
          <a:p>
            <a:pPr lvl="1"/>
            <a:r>
              <a:rPr lang="en-GB" dirty="0" smtClean="0"/>
              <a:t>Cohabiting parents</a:t>
            </a:r>
          </a:p>
          <a:p>
            <a:pPr lvl="2"/>
            <a:r>
              <a:rPr lang="en-GB" dirty="0" smtClean="0"/>
              <a:t>1960 2%</a:t>
            </a:r>
          </a:p>
          <a:p>
            <a:pPr lvl="2"/>
            <a:r>
              <a:rPr lang="en-GB" dirty="0" smtClean="0"/>
              <a:t>1998 75%</a:t>
            </a:r>
          </a:p>
          <a:p>
            <a:pPr lvl="1"/>
            <a:r>
              <a:rPr lang="en-GB" dirty="0" smtClean="0"/>
              <a:t>Stepfamilies</a:t>
            </a:r>
          </a:p>
          <a:p>
            <a:pPr lvl="2"/>
            <a:r>
              <a:rPr lang="en-GB" dirty="0" smtClean="0"/>
              <a:t>2 in 5 of all remarriages </a:t>
            </a:r>
          </a:p>
          <a:p>
            <a:pPr lvl="1"/>
            <a:r>
              <a:rPr lang="en-GB" dirty="0" smtClean="0"/>
              <a:t>Single </a:t>
            </a:r>
            <a:r>
              <a:rPr lang="en-GB" dirty="0"/>
              <a:t>parent </a:t>
            </a:r>
            <a:r>
              <a:rPr lang="en-GB" dirty="0" smtClean="0"/>
              <a:t>families</a:t>
            </a:r>
          </a:p>
          <a:p>
            <a:pPr lvl="2"/>
            <a:r>
              <a:rPr lang="en-GB" dirty="0" smtClean="0"/>
              <a:t>2006 14%</a:t>
            </a:r>
          </a:p>
          <a:p>
            <a:pPr lvl="1"/>
            <a:r>
              <a:rPr lang="en-GB" dirty="0" smtClean="0"/>
              <a:t>Those </a:t>
            </a:r>
            <a:r>
              <a:rPr lang="en-GB" dirty="0"/>
              <a:t>living apart </a:t>
            </a:r>
            <a:r>
              <a:rPr lang="en-GB" dirty="0" smtClean="0"/>
              <a:t>together</a:t>
            </a:r>
          </a:p>
          <a:p>
            <a:pPr lvl="1"/>
            <a:r>
              <a:rPr lang="en-GB" dirty="0" smtClean="0"/>
              <a:t>Civil partnerships . . .</a:t>
            </a:r>
          </a:p>
          <a:p>
            <a:pPr lvl="2"/>
            <a:r>
              <a:rPr lang="en-GB" dirty="0" smtClean="0"/>
              <a:t>Since 2007 26,787 civil partnerships</a:t>
            </a:r>
          </a:p>
          <a:p>
            <a:pPr lvl="1"/>
            <a:r>
              <a:rPr lang="en-GB" dirty="0" smtClean="0"/>
              <a:t>as </a:t>
            </a:r>
            <a:r>
              <a:rPr lang="en-GB" dirty="0"/>
              <a:t>well as the traditional nuclear </a:t>
            </a:r>
            <a:r>
              <a:rPr lang="en-GB" dirty="0" smtClean="0"/>
              <a:t>family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8655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031161" cy="64168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635896" y="15007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400" b="1" dirty="0" smtClean="0">
                <a:solidFill>
                  <a:srgbClr val="FF0000"/>
                </a:solidFill>
              </a:rPr>
              <a:t>2007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3916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7063756"/>
              </p:ext>
            </p:extLst>
          </p:nvPr>
        </p:nvGraphicFramePr>
        <p:xfrm>
          <a:off x="0" y="658925"/>
          <a:ext cx="9144000" cy="64287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5736"/>
                <a:gridCol w="3096344"/>
                <a:gridCol w="3851920"/>
              </a:tblGrid>
              <a:tr h="576611">
                <a:tc>
                  <a:txBody>
                    <a:bodyPr/>
                    <a:lstStyle/>
                    <a:p>
                      <a:r>
                        <a:rPr lang="en-GB" dirty="0" smtClean="0"/>
                        <a:t>Ideal Family Form</a:t>
                      </a:r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dirty="0" smtClean="0"/>
                        <a:t>Alternative Family Forms 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548136">
                <a:tc>
                  <a:txBody>
                    <a:bodyPr/>
                    <a:lstStyle/>
                    <a:p>
                      <a:r>
                        <a:rPr lang="en-GB" dirty="0" smtClean="0"/>
                        <a:t>Two</a:t>
                      </a:r>
                      <a:r>
                        <a:rPr lang="en-GB" baseline="0" dirty="0" smtClean="0"/>
                        <a:t> parents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One parent;</a:t>
                      </a:r>
                      <a:r>
                        <a:rPr lang="en-GB" baseline="0" dirty="0" smtClean="0"/>
                        <a:t>  </a:t>
                      </a:r>
                    </a:p>
                    <a:p>
                      <a:r>
                        <a:rPr lang="en-GB" baseline="0" dirty="0" smtClean="0"/>
                        <a:t>No parents;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 smtClean="0"/>
                        <a:t>Multiple parents</a:t>
                      </a:r>
                      <a:endParaRPr lang="en-GB" dirty="0" smtClean="0"/>
                    </a:p>
                    <a:p>
                      <a:endParaRPr lang="en-GB" dirty="0"/>
                    </a:p>
                  </a:txBody>
                  <a:tcPr/>
                </a:tc>
              </a:tr>
              <a:tr h="556128">
                <a:tc>
                  <a:txBody>
                    <a:bodyPr/>
                    <a:lstStyle/>
                    <a:p>
                      <a:r>
                        <a:rPr lang="en-GB" dirty="0" smtClean="0"/>
                        <a:t>Married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Cohabiting;</a:t>
                      </a:r>
                      <a:r>
                        <a:rPr lang="en-GB" baseline="0" dirty="0" smtClean="0"/>
                        <a:t>  </a:t>
                      </a:r>
                    </a:p>
                    <a:p>
                      <a:r>
                        <a:rPr lang="en-GB" baseline="0" dirty="0" smtClean="0"/>
                        <a:t>Planning to marry;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 smtClean="0"/>
                        <a:t>Staying single;  </a:t>
                      </a:r>
                    </a:p>
                    <a:p>
                      <a:r>
                        <a:rPr lang="en-GB" baseline="0" dirty="0" smtClean="0"/>
                        <a:t>Divorced</a:t>
                      </a:r>
                      <a:endParaRPr lang="en-GB" dirty="0" smtClean="0"/>
                    </a:p>
                  </a:txBody>
                  <a:tcPr/>
                </a:tc>
              </a:tr>
              <a:tr h="576611">
                <a:tc>
                  <a:txBody>
                    <a:bodyPr/>
                    <a:lstStyle/>
                    <a:p>
                      <a:r>
                        <a:rPr lang="en-GB" dirty="0" smtClean="0"/>
                        <a:t>Heterosexual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Homosexual;  </a:t>
                      </a:r>
                    </a:p>
                    <a:p>
                      <a:r>
                        <a:rPr lang="en-GB" dirty="0" smtClean="0"/>
                        <a:t>Bisexual;</a:t>
                      </a:r>
                      <a:r>
                        <a:rPr lang="en-GB" baseline="0" dirty="0" smtClean="0"/>
                        <a:t>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 smtClean="0"/>
                        <a:t>Non-sexual;  </a:t>
                      </a:r>
                    </a:p>
                    <a:p>
                      <a:r>
                        <a:rPr lang="en-GB" baseline="0" dirty="0" smtClean="0"/>
                        <a:t>Transsexual</a:t>
                      </a:r>
                      <a:endParaRPr lang="en-GB" dirty="0" smtClean="0"/>
                    </a:p>
                  </a:txBody>
                  <a:tcPr/>
                </a:tc>
              </a:tr>
              <a:tr h="721962">
                <a:tc>
                  <a:txBody>
                    <a:bodyPr/>
                    <a:lstStyle/>
                    <a:p>
                      <a:r>
                        <a:rPr lang="en-GB" dirty="0" smtClean="0"/>
                        <a:t>Two biological parents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One or more social parent(s)</a:t>
                      </a:r>
                      <a:r>
                        <a:rPr lang="en-GB" baseline="0" dirty="0" smtClean="0"/>
                        <a:t> through artificial insemination;  Surrogacy; 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 smtClean="0"/>
                        <a:t>Adoption;</a:t>
                      </a:r>
                    </a:p>
                    <a:p>
                      <a:r>
                        <a:rPr lang="en-GB" baseline="0" dirty="0" smtClean="0"/>
                        <a:t>Foster care;  </a:t>
                      </a:r>
                    </a:p>
                    <a:p>
                      <a:r>
                        <a:rPr lang="en-GB" baseline="0" dirty="0" smtClean="0"/>
                        <a:t>Kinship (related headed household)</a:t>
                      </a:r>
                      <a:endParaRPr lang="en-GB" dirty="0" smtClean="0"/>
                    </a:p>
                  </a:txBody>
                  <a:tcPr/>
                </a:tc>
              </a:tr>
              <a:tr h="576611">
                <a:tc>
                  <a:txBody>
                    <a:bodyPr/>
                    <a:lstStyle/>
                    <a:p>
                      <a:r>
                        <a:rPr lang="en-GB" dirty="0" smtClean="0"/>
                        <a:t>Co-resident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Part-time resident;  </a:t>
                      </a:r>
                    </a:p>
                    <a:p>
                      <a:r>
                        <a:rPr lang="en-GB" dirty="0" smtClean="0"/>
                        <a:t>Shared</a:t>
                      </a:r>
                      <a:r>
                        <a:rPr lang="en-GB" baseline="0" dirty="0" smtClean="0"/>
                        <a:t> custody;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 smtClean="0"/>
                        <a:t>Visitation access to children</a:t>
                      </a:r>
                      <a:endParaRPr lang="en-GB" dirty="0" smtClean="0"/>
                    </a:p>
                    <a:p>
                      <a:endParaRPr lang="en-GB" dirty="0"/>
                    </a:p>
                  </a:txBody>
                  <a:tcPr/>
                </a:tc>
              </a:tr>
              <a:tr h="701240">
                <a:tc>
                  <a:txBody>
                    <a:bodyPr/>
                    <a:lstStyle/>
                    <a:p>
                      <a:r>
                        <a:rPr lang="en-GB" dirty="0" smtClean="0"/>
                        <a:t>One (male)</a:t>
                      </a:r>
                      <a:r>
                        <a:rPr lang="en-GB" baseline="0" dirty="0" smtClean="0"/>
                        <a:t> breadwinner</a:t>
                      </a:r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dirty="0" smtClean="0"/>
                        <a:t>Dual</a:t>
                      </a:r>
                      <a:r>
                        <a:rPr lang="en-GB" baseline="0" dirty="0" smtClean="0"/>
                        <a:t> earner couple; 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 smtClean="0"/>
                        <a:t>Job cycling in/’out reverse role families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 smtClean="0"/>
                        <a:t>Female as breadwinner; Male as primary caregiver</a:t>
                      </a:r>
                      <a:endParaRPr lang="en-GB" dirty="0" smtClean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 smtClean="0"/>
                    </a:p>
                  </a:txBody>
                  <a:tcPr/>
                </a:tc>
              </a:tr>
              <a:tr h="925256">
                <a:tc>
                  <a:txBody>
                    <a:bodyPr/>
                    <a:lstStyle/>
                    <a:p>
                      <a:r>
                        <a:rPr lang="en-GB" dirty="0" smtClean="0"/>
                        <a:t>Child care only by</a:t>
                      </a:r>
                      <a:r>
                        <a:rPr lang="en-GB" baseline="0" dirty="0" smtClean="0"/>
                        <a:t> parents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Childcare</a:t>
                      </a:r>
                      <a:r>
                        <a:rPr lang="en-GB" baseline="0" dirty="0" smtClean="0"/>
                        <a:t> by parents and/or relatives;  </a:t>
                      </a:r>
                    </a:p>
                    <a:p>
                      <a:r>
                        <a:rPr lang="en-GB" baseline="0" dirty="0" smtClean="0"/>
                        <a:t>Staff in child care centres or family day care homes;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 smtClean="0"/>
                        <a:t>Siblings; </a:t>
                      </a:r>
                    </a:p>
                    <a:p>
                      <a:r>
                        <a:rPr lang="en-GB" baseline="0" dirty="0" smtClean="0"/>
                        <a:t>Neighbours;  </a:t>
                      </a:r>
                    </a:p>
                    <a:p>
                      <a:r>
                        <a:rPr lang="en-GB" baseline="0" dirty="0" smtClean="0"/>
                        <a:t>Members of the childcare cooperatives; </a:t>
                      </a:r>
                    </a:p>
                    <a:p>
                      <a:r>
                        <a:rPr lang="en-GB" baseline="0" dirty="0" smtClean="0"/>
                        <a:t>Members of a collective community</a:t>
                      </a:r>
                      <a:endParaRPr lang="en-GB" dirty="0" smtClean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971600" y="-27384"/>
            <a:ext cx="8172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>
                <a:solidFill>
                  <a:srgbClr val="FF0000"/>
                </a:solidFill>
              </a:rPr>
              <a:t>Assumptions Underlying the ‘Ideal Family’ Form </a:t>
            </a:r>
          </a:p>
          <a:p>
            <a:pPr algn="ctr"/>
            <a:r>
              <a:rPr lang="en-GB" sz="2000" dirty="0" smtClean="0">
                <a:solidFill>
                  <a:srgbClr val="FF0000"/>
                </a:solidFill>
              </a:rPr>
              <a:t>versus Alternative Family Forms</a:t>
            </a:r>
            <a:endParaRPr lang="en-GB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8061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Future Sessions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Changing Parental Roles</a:t>
            </a:r>
          </a:p>
          <a:p>
            <a:r>
              <a:rPr lang="en-GB" dirty="0" smtClean="0"/>
              <a:t>Divorce, Remarriage, Single parenthood and Cohabitation</a:t>
            </a:r>
          </a:p>
          <a:p>
            <a:r>
              <a:rPr lang="en-GB" dirty="0" smtClean="0"/>
              <a:t>Same-Gender Families</a:t>
            </a:r>
          </a:p>
          <a:p>
            <a:r>
              <a:rPr lang="en-GB" dirty="0" smtClean="0"/>
              <a:t>How Many ‘Parents’ are Too Many? </a:t>
            </a:r>
          </a:p>
          <a:p>
            <a:r>
              <a:rPr lang="en-GB" dirty="0" smtClean="0"/>
              <a:t>Many Mothers, Many Fathers, Many Others: Insight into Other Cultures</a:t>
            </a:r>
          </a:p>
          <a:p>
            <a:r>
              <a:rPr lang="en-GB" dirty="0" smtClean="0"/>
              <a:t>All About Relatives and Fictive Relatives</a:t>
            </a:r>
          </a:p>
          <a:p>
            <a:r>
              <a:rPr lang="en-GB" dirty="0" smtClean="0"/>
              <a:t>Multiple Caregivers</a:t>
            </a:r>
          </a:p>
          <a:p>
            <a:r>
              <a:rPr lang="en-GB" dirty="0" smtClean="0"/>
              <a:t>Depictions of Family in the Media: Beyond the ‘Ideal’ Family Form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600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49808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Representations of What Constitutes ‘Family’ in 21st Century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Family versus Household</a:t>
            </a:r>
          </a:p>
          <a:p>
            <a:pPr lvl="1"/>
            <a:r>
              <a:rPr lang="en-GB" dirty="0" smtClean="0"/>
              <a:t>Politically charged</a:t>
            </a:r>
          </a:p>
          <a:p>
            <a:pPr lvl="1"/>
            <a:r>
              <a:rPr lang="en-GB" dirty="0" smtClean="0"/>
              <a:t>‘family at the heart of policy agendas’ since 2010</a:t>
            </a:r>
          </a:p>
          <a:p>
            <a:pPr lvl="1"/>
            <a:r>
              <a:rPr lang="en-GB" dirty="0" smtClean="0"/>
              <a:t>Who is supported as a ‘family’?</a:t>
            </a:r>
          </a:p>
          <a:p>
            <a:pPr lvl="1"/>
            <a:r>
              <a:rPr lang="en-GB" dirty="0" smtClean="0"/>
              <a:t>Who is not supported as a ‘family’?</a:t>
            </a:r>
          </a:p>
          <a:p>
            <a:r>
              <a:rPr lang="en-GB" dirty="0" smtClean="0"/>
              <a:t>The positioning of Political Parties on ‘families’ linked to votes</a:t>
            </a:r>
          </a:p>
          <a:p>
            <a:pPr lvl="1"/>
            <a:endParaRPr lang="en-GB" dirty="0"/>
          </a:p>
          <a:p>
            <a:pPr marL="402336" lvl="1" indent="0" algn="r">
              <a:buNone/>
            </a:pPr>
            <a:r>
              <a:rPr lang="en-GB" sz="1800" dirty="0"/>
              <a:t>(Steel, Kidd &amp; Brown, 2012)</a:t>
            </a:r>
            <a:endParaRPr lang="en-GB" sz="1800" dirty="0" smtClean="0"/>
          </a:p>
        </p:txBody>
      </p:sp>
    </p:spTree>
    <p:extLst>
      <p:ext uri="{BB962C8B-B14F-4D97-AF65-F5344CB8AC3E}">
        <p14:creationId xmlns:p14="http://schemas.microsoft.com/office/powerpoint/2010/main" val="1608811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Task for Next Week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5"/>
            <a:ext cx="8229600" cy="3744416"/>
          </a:xfrm>
        </p:spPr>
        <p:txBody>
          <a:bodyPr>
            <a:normAutofit/>
          </a:bodyPr>
          <a:lstStyle/>
          <a:p>
            <a:r>
              <a:rPr lang="en-GB" dirty="0" smtClean="0"/>
              <a:t>Included below are the two web links to the Conservative and Labour manifestos; please take time to read through and consider how each party considers ‘family’?</a:t>
            </a:r>
          </a:p>
          <a:p>
            <a:pPr lvl="1"/>
            <a:r>
              <a:rPr lang="en-GB" dirty="0" smtClean="0"/>
              <a:t>What is considered a ‘good’ family?</a:t>
            </a:r>
          </a:p>
          <a:p>
            <a:pPr lvl="1"/>
            <a:r>
              <a:rPr lang="en-GB" dirty="0" smtClean="0"/>
              <a:t>What is considered a ‘bad’ family?</a:t>
            </a:r>
          </a:p>
          <a:p>
            <a:r>
              <a:rPr lang="en-GB" dirty="0" smtClean="0"/>
              <a:t>Bring your comments to next week’s lecture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05305" y="4994047"/>
            <a:ext cx="8712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http://www.labour.org.uk/page/-/</a:t>
            </a:r>
            <a:r>
              <a:rPr lang="en-GB" dirty="0" smtClean="0">
                <a:hlinkClick r:id="rId2"/>
              </a:rPr>
              <a:t>BritainCanBeBetter-TheLabourPartyManifesto2015.pdf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23528" y="5517232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www.conservatives.com/manifesto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8624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525963"/>
          </a:xfrm>
        </p:spPr>
        <p:txBody>
          <a:bodyPr>
            <a:normAutofit fontScale="47500" lnSpcReduction="20000"/>
          </a:bodyPr>
          <a:lstStyle/>
          <a:p>
            <a:r>
              <a:rPr lang="en-GB" dirty="0"/>
              <a:t>Conservative Party (</a:t>
            </a:r>
            <a:r>
              <a:rPr lang="en-GB" dirty="0" smtClean="0"/>
              <a:t>2015) </a:t>
            </a:r>
            <a:r>
              <a:rPr lang="en-GB" i="1" dirty="0" smtClean="0"/>
              <a:t>The </a:t>
            </a:r>
            <a:r>
              <a:rPr lang="en-GB" i="1" dirty="0"/>
              <a:t>conservative Manifesto </a:t>
            </a:r>
            <a:r>
              <a:rPr lang="en-GB" i="1" dirty="0" smtClean="0"/>
              <a:t>2015,</a:t>
            </a:r>
            <a:r>
              <a:rPr lang="en-GB" dirty="0" smtClean="0"/>
              <a:t> </a:t>
            </a:r>
            <a:r>
              <a:rPr lang="en-GB" dirty="0"/>
              <a:t>Millbank, London: Conservative Party.</a:t>
            </a:r>
          </a:p>
          <a:p>
            <a:r>
              <a:rPr lang="en-GB" dirty="0"/>
              <a:t>Farlax (2011) </a:t>
            </a:r>
            <a:r>
              <a:rPr lang="en-GB" i="1" dirty="0"/>
              <a:t>The Free Dictionary Online: </a:t>
            </a:r>
            <a:r>
              <a:rPr lang="en-GB" i="1" u="sng" dirty="0">
                <a:hlinkClick r:id="rId2"/>
              </a:rPr>
              <a:t>http://www.thefreedictionary.comn/family</a:t>
            </a:r>
            <a:r>
              <a:rPr lang="en-GB" i="1" dirty="0"/>
              <a:t>.</a:t>
            </a:r>
            <a:endParaRPr lang="en-GB" dirty="0"/>
          </a:p>
          <a:p>
            <a:r>
              <a:rPr lang="en-GB" dirty="0" err="1"/>
              <a:t>Gittens</a:t>
            </a:r>
            <a:r>
              <a:rPr lang="en-GB" dirty="0"/>
              <a:t>, D (1993) </a:t>
            </a:r>
            <a:r>
              <a:rPr lang="en-GB" i="1" dirty="0"/>
              <a:t>The Family in Question: Changing Households and Familiar Ideologies, </a:t>
            </a:r>
            <a:r>
              <a:rPr lang="en-GB" dirty="0"/>
              <a:t>Basingstoke: Macmillan.</a:t>
            </a:r>
          </a:p>
          <a:p>
            <a:r>
              <a:rPr lang="en-GB" dirty="0"/>
              <a:t>Goldthorpe, JH (1987) </a:t>
            </a:r>
            <a:r>
              <a:rPr lang="en-GB" i="1" dirty="0"/>
              <a:t>Social Mobility and Class Structure in Modern Britain, </a:t>
            </a:r>
            <a:r>
              <a:rPr lang="en-GB" dirty="0"/>
              <a:t>Oxford: Clarendon Press.</a:t>
            </a:r>
          </a:p>
          <a:p>
            <a:r>
              <a:rPr lang="en-GB" dirty="0"/>
              <a:t>Labour Party (</a:t>
            </a:r>
            <a:r>
              <a:rPr lang="en-GB" dirty="0" smtClean="0"/>
              <a:t>2015) </a:t>
            </a:r>
            <a:r>
              <a:rPr lang="en-GB" i="1" dirty="0"/>
              <a:t>The Labour Party Manifesto </a:t>
            </a:r>
            <a:r>
              <a:rPr lang="en-GB" i="1" dirty="0" smtClean="0"/>
              <a:t>2015, </a:t>
            </a:r>
            <a:r>
              <a:rPr lang="en-GB" i="1" dirty="0"/>
              <a:t>Brewery Road, </a:t>
            </a:r>
            <a:r>
              <a:rPr lang="en-GB" dirty="0"/>
              <a:t>London: Labour Party.</a:t>
            </a:r>
          </a:p>
          <a:p>
            <a:r>
              <a:rPr lang="en-GB" dirty="0"/>
              <a:t>Lawson, T &amp; Garrod, J (2001)</a:t>
            </a:r>
            <a:r>
              <a:rPr lang="en-GB" i="1" dirty="0"/>
              <a:t> Dictionary of Sociology, </a:t>
            </a:r>
            <a:r>
              <a:rPr lang="en-GB" dirty="0"/>
              <a:t>Chicago, Illinois: </a:t>
            </a:r>
            <a:r>
              <a:rPr lang="en-GB" dirty="0" err="1"/>
              <a:t>Hodder</a:t>
            </a:r>
            <a:r>
              <a:rPr lang="en-GB" dirty="0"/>
              <a:t> &amp; Stoughton Educational.</a:t>
            </a:r>
            <a:r>
              <a:rPr lang="en-GB" i="1" dirty="0"/>
              <a:t> </a:t>
            </a:r>
            <a:endParaRPr lang="en-GB" dirty="0"/>
          </a:p>
          <a:p>
            <a:r>
              <a:rPr lang="en-GB" dirty="0"/>
              <a:t>Lawson, T &amp; Garrod, J (2009) </a:t>
            </a:r>
            <a:r>
              <a:rPr lang="en-GB" i="1" dirty="0"/>
              <a:t>A-Z Sociology Handbook, </a:t>
            </a:r>
            <a:r>
              <a:rPr lang="en-GB" dirty="0" err="1"/>
              <a:t>Deddington</a:t>
            </a:r>
            <a:r>
              <a:rPr lang="en-GB" dirty="0"/>
              <a:t>, Oxon: Philip Allan Updates.</a:t>
            </a:r>
          </a:p>
          <a:p>
            <a:r>
              <a:rPr lang="en-GB" dirty="0" err="1"/>
              <a:t>McKie</a:t>
            </a:r>
            <a:r>
              <a:rPr lang="en-GB" dirty="0"/>
              <a:t>, L &amp; </a:t>
            </a:r>
            <a:r>
              <a:rPr lang="en-GB" dirty="0" err="1"/>
              <a:t>Callan</a:t>
            </a:r>
            <a:r>
              <a:rPr lang="en-GB" dirty="0"/>
              <a:t>, S (2012) </a:t>
            </a:r>
            <a:r>
              <a:rPr lang="en-GB" i="1" dirty="0"/>
              <a:t>Understanding Families: A Global Introduction, </a:t>
            </a:r>
            <a:r>
              <a:rPr lang="en-GB" dirty="0"/>
              <a:t>London: Sage.</a:t>
            </a:r>
          </a:p>
          <a:p>
            <a:r>
              <a:rPr lang="en-GB" dirty="0"/>
              <a:t>Murdock, GP (1949)</a:t>
            </a:r>
            <a:r>
              <a:rPr lang="en-GB" i="1" dirty="0"/>
              <a:t> Social Structure, </a:t>
            </a:r>
            <a:r>
              <a:rPr lang="en-GB" dirty="0"/>
              <a:t>New York: Macmillan.</a:t>
            </a:r>
          </a:p>
          <a:p>
            <a:r>
              <a:rPr lang="en-GB" dirty="0"/>
              <a:t>OUP (2011) </a:t>
            </a:r>
            <a:r>
              <a:rPr lang="en-GB" i="1" dirty="0"/>
              <a:t>Concise Oxford Dictionary, </a:t>
            </a:r>
            <a:r>
              <a:rPr lang="en-GB" dirty="0"/>
              <a:t>Oxford: OUP</a:t>
            </a:r>
            <a:r>
              <a:rPr lang="en-GB" dirty="0" smtClean="0"/>
              <a:t>.</a:t>
            </a:r>
          </a:p>
          <a:p>
            <a:r>
              <a:rPr lang="en-GB" dirty="0" smtClean="0"/>
              <a:t>Newman, D. &amp; </a:t>
            </a:r>
            <a:r>
              <a:rPr lang="en-GB" dirty="0" err="1" smtClean="0"/>
              <a:t>Grauerholz</a:t>
            </a:r>
            <a:r>
              <a:rPr lang="en-GB" dirty="0" smtClean="0"/>
              <a:t>, L. (2002) </a:t>
            </a:r>
            <a:r>
              <a:rPr lang="en-GB" i="1" dirty="0" smtClean="0"/>
              <a:t>Sociology of Families </a:t>
            </a:r>
            <a:r>
              <a:rPr lang="en-GB" dirty="0" smtClean="0"/>
              <a:t>Thousand Oaks: Pine Forge Press</a:t>
            </a:r>
            <a:endParaRPr lang="en-GB" dirty="0"/>
          </a:p>
          <a:p>
            <a:r>
              <a:rPr lang="en-GB" dirty="0" err="1" smtClean="0"/>
              <a:t>Parke</a:t>
            </a:r>
            <a:r>
              <a:rPr lang="en-GB" dirty="0" smtClean="0"/>
              <a:t>, R.D. (2013) </a:t>
            </a:r>
            <a:r>
              <a:rPr lang="en-GB" i="1" dirty="0" smtClean="0"/>
              <a:t>Future Families: Diverse Forms, Rich Possibilities, </a:t>
            </a:r>
            <a:r>
              <a:rPr lang="en-GB" dirty="0" smtClean="0"/>
              <a:t>Chichester, Sussex: Wiley Blackwell.</a:t>
            </a:r>
          </a:p>
          <a:p>
            <a:r>
              <a:rPr lang="en-GB" dirty="0" smtClean="0"/>
              <a:t>Parker</a:t>
            </a:r>
            <a:r>
              <a:rPr lang="en-GB" dirty="0"/>
              <a:t>, K (2012) </a:t>
            </a:r>
            <a:r>
              <a:rPr lang="en-GB" i="1" dirty="0"/>
              <a:t>The Boomerang Generation: Feeling OK about Living with Mom and Dad </a:t>
            </a:r>
            <a:r>
              <a:rPr lang="en-GB" u="sng" dirty="0">
                <a:hlinkClick r:id="rId3"/>
              </a:rPr>
              <a:t>http://www.pewsocialtrends.org/files/2012/03/PewSocialTrends-2012-BoomerangGeneration.pdf</a:t>
            </a:r>
            <a:r>
              <a:rPr lang="en-GB" dirty="0"/>
              <a:t> </a:t>
            </a:r>
          </a:p>
          <a:p>
            <a:r>
              <a:rPr lang="en-GB" dirty="0"/>
              <a:t>Ribbens McCarthy, J &amp; Edwards, R (2011) </a:t>
            </a:r>
            <a:r>
              <a:rPr lang="en-GB" i="1" dirty="0"/>
              <a:t>Key concepts in Family Studies, </a:t>
            </a:r>
            <a:r>
              <a:rPr lang="en-GB" dirty="0"/>
              <a:t>London: Sage.</a:t>
            </a:r>
          </a:p>
          <a:p>
            <a:r>
              <a:rPr lang="en-GB" dirty="0"/>
              <a:t>Steel, L, Kidd, W &amp; Brown, A (2012) </a:t>
            </a:r>
            <a:r>
              <a:rPr lang="en-GB" i="1" dirty="0"/>
              <a:t>The Family, </a:t>
            </a:r>
            <a:r>
              <a:rPr lang="en-GB" dirty="0"/>
              <a:t>Basingstoke, Hampshire: Palgrave Macmillan.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7779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268760"/>
            <a:ext cx="8856984" cy="4525963"/>
          </a:xfrm>
        </p:spPr>
        <p:txBody>
          <a:bodyPr>
            <a:noAutofit/>
          </a:bodyPr>
          <a:lstStyle/>
          <a:p>
            <a:r>
              <a:rPr lang="en-GB" sz="2800" dirty="0"/>
              <a:t>Conservative Party (</a:t>
            </a:r>
            <a:r>
              <a:rPr lang="en-GB" sz="2800" dirty="0" smtClean="0"/>
              <a:t>2015) </a:t>
            </a:r>
            <a:r>
              <a:rPr lang="en-GB" sz="2800" i="1" dirty="0" smtClean="0"/>
              <a:t>The </a:t>
            </a:r>
            <a:r>
              <a:rPr lang="en-GB" sz="2800" i="1" dirty="0"/>
              <a:t>Conservative Manifesto </a:t>
            </a:r>
            <a:r>
              <a:rPr lang="en-GB" sz="2800" i="1" dirty="0" smtClean="0"/>
              <a:t>2015,</a:t>
            </a:r>
            <a:r>
              <a:rPr lang="en-GB" sz="2800" dirty="0" smtClean="0"/>
              <a:t> </a:t>
            </a:r>
            <a:r>
              <a:rPr lang="en-GB" sz="2800" dirty="0"/>
              <a:t>Millbank, London: Conservative Party.</a:t>
            </a:r>
          </a:p>
          <a:p>
            <a:r>
              <a:rPr lang="en-GB" sz="2800" dirty="0"/>
              <a:t>HMSO (2010) The Equalities Act 2010, </a:t>
            </a:r>
            <a:r>
              <a:rPr lang="en-GB" sz="2800" dirty="0">
                <a:hlinkClick r:id="rId2"/>
              </a:rPr>
              <a:t>http://www.legislation.gov.uk/ukpga/2010/15/pdfs/ukpga_20100015_en.pdf</a:t>
            </a:r>
            <a:endParaRPr lang="en-GB" sz="2800" dirty="0"/>
          </a:p>
          <a:p>
            <a:r>
              <a:rPr lang="en-GB" sz="2800" dirty="0" smtClean="0"/>
              <a:t>Labour </a:t>
            </a:r>
            <a:r>
              <a:rPr lang="en-GB" sz="2800" dirty="0"/>
              <a:t>Party (</a:t>
            </a:r>
            <a:r>
              <a:rPr lang="en-GB" sz="2800" dirty="0" smtClean="0"/>
              <a:t>2015) </a:t>
            </a:r>
            <a:r>
              <a:rPr lang="en-GB" sz="2800" i="1" dirty="0"/>
              <a:t>The Labour Party Manifesto </a:t>
            </a:r>
            <a:r>
              <a:rPr lang="en-GB" sz="2800" i="1" dirty="0" smtClean="0"/>
              <a:t>2015, </a:t>
            </a:r>
            <a:r>
              <a:rPr lang="en-GB" sz="2800" dirty="0"/>
              <a:t>Brewery Road, London: Labour Party.</a:t>
            </a:r>
          </a:p>
          <a:p>
            <a:r>
              <a:rPr lang="en-GB" sz="2800" dirty="0" smtClean="0"/>
              <a:t>Steel</a:t>
            </a:r>
            <a:r>
              <a:rPr lang="en-GB" sz="2800" dirty="0"/>
              <a:t>, L, Kidd, W &amp; Brown, A (2012) </a:t>
            </a:r>
            <a:r>
              <a:rPr lang="en-GB" sz="2800" i="1" dirty="0"/>
              <a:t>The Family, </a:t>
            </a:r>
            <a:r>
              <a:rPr lang="en-GB" sz="2800" dirty="0"/>
              <a:t>Basingstoke, Hampshire: Palgrave Macmillan.</a:t>
            </a:r>
          </a:p>
          <a:p>
            <a:endParaRPr lang="en-GB" sz="2800" dirty="0" smtClean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656337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WTSD PPT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586</TotalTime>
  <Words>2187</Words>
  <Application>Microsoft Office PowerPoint</Application>
  <PresentationFormat>On-screen Show (4:3)</PresentationFormat>
  <Paragraphs>255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8" baseType="lpstr">
      <vt:lpstr>Arial</vt:lpstr>
      <vt:lpstr>Calibri</vt:lpstr>
      <vt:lpstr>UWTSD PPT Template</vt:lpstr>
      <vt:lpstr>SJSI6022 Individuals and Families: Living in a Contemporary World - Families &amp; Households</vt:lpstr>
      <vt:lpstr>Module Learning Outcomes</vt:lpstr>
      <vt:lpstr>Families &amp; Community</vt:lpstr>
      <vt:lpstr>Representations of what Constitutes ‘Family’ in 21st Century</vt:lpstr>
      <vt:lpstr>Group Task – 21st Century ‘Happy Families’</vt:lpstr>
      <vt:lpstr>Definitions of Family: 1949</vt:lpstr>
      <vt:lpstr>Definitions of Family: 1987</vt:lpstr>
      <vt:lpstr>Definitions of Family: 1992</vt:lpstr>
      <vt:lpstr>Definitions of Family: 1993</vt:lpstr>
      <vt:lpstr>Definitions of Family: 2009</vt:lpstr>
      <vt:lpstr>Definitions of Family: 2011</vt:lpstr>
      <vt:lpstr>Definitions of Family: 2011</vt:lpstr>
      <vt:lpstr>Definitions of Household: 2007</vt:lpstr>
      <vt:lpstr>Definition of Household: 2011</vt:lpstr>
      <vt:lpstr>Family versus Household</vt:lpstr>
      <vt:lpstr>Discussion Point</vt:lpstr>
      <vt:lpstr>Common Family Characteristics: Common Identity</vt:lpstr>
      <vt:lpstr>Common Family Characteristics: Economic Co-operation and Ownership</vt:lpstr>
      <vt:lpstr>Common Family Characteristics: Reproduction of the Next Generation</vt:lpstr>
      <vt:lpstr>Common Family Characteristics: Care Work and Domestic Labour</vt:lpstr>
      <vt:lpstr>Common Family Characteristics: Co-residence</vt:lpstr>
      <vt:lpstr>Changing Nature of Family: A Few Challenges</vt:lpstr>
      <vt:lpstr>Challenges to the Ideal Family Form</vt:lpstr>
      <vt:lpstr>‘Ideal’ Family</vt:lpstr>
      <vt:lpstr>Outside the Ideal</vt:lpstr>
      <vt:lpstr>Families in the UK</vt:lpstr>
      <vt:lpstr>Family and Social Attitudes</vt:lpstr>
      <vt:lpstr>Families in the UK 21st Century</vt:lpstr>
      <vt:lpstr>PowerPoint Presentation</vt:lpstr>
      <vt:lpstr>PowerPoint Presentation</vt:lpstr>
      <vt:lpstr>Future Sessions</vt:lpstr>
      <vt:lpstr>Representations of What Constitutes ‘Family’ in 21st Century</vt:lpstr>
      <vt:lpstr>Task for Next Week</vt:lpstr>
      <vt:lpstr>Reference List</vt:lpstr>
      <vt:lpstr>Reference List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SJSI5021 Hot Topics Module Outline</dc:title>
  <dc:creator>Ken Dicks</dc:creator>
  <cp:lastModifiedBy>Caroline Lohmann-Hancock</cp:lastModifiedBy>
  <cp:revision>38</cp:revision>
  <dcterms:created xsi:type="dcterms:W3CDTF">2016-09-29T11:33:04Z</dcterms:created>
  <dcterms:modified xsi:type="dcterms:W3CDTF">2017-12-21T16:30:20Z</dcterms:modified>
</cp:coreProperties>
</file>