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handoutMasterIdLst>
    <p:handoutMasterId r:id="rId16"/>
  </p:handoutMasterIdLst>
  <p:sldIdLst>
    <p:sldId id="277" r:id="rId2"/>
    <p:sldId id="455" r:id="rId3"/>
    <p:sldId id="456" r:id="rId4"/>
    <p:sldId id="461" r:id="rId5"/>
    <p:sldId id="442" r:id="rId6"/>
    <p:sldId id="462" r:id="rId7"/>
    <p:sldId id="458" r:id="rId8"/>
    <p:sldId id="457" r:id="rId9"/>
    <p:sldId id="460" r:id="rId10"/>
    <p:sldId id="452" r:id="rId11"/>
    <p:sldId id="459" r:id="rId12"/>
    <p:sldId id="454" r:id="rId13"/>
    <p:sldId id="450" r:id="rId1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94576" autoAdjust="0"/>
  </p:normalViewPr>
  <p:slideViewPr>
    <p:cSldViewPr>
      <p:cViewPr varScale="1">
        <p:scale>
          <a:sx n="102" d="100"/>
          <a:sy n="102" d="100"/>
        </p:scale>
        <p:origin x="582"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txBody>
          <a:bodyPr/>
          <a:lstStyle/>
          <a:p>
            <a:endParaRPr lang="en-GB"/>
          </a:p>
        </p:txBody>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22/04/2026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22/04/2026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22/04/2026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22/04/2026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22/04/2026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cancerresearchuk.org/health-by-cancer-type/lung-cancer" TargetMode="External"/><Relationship Id="rId2" Type="http://schemas.openxmlformats.org/officeDocument/2006/relationships/hyperlink" Target="http://www.uk/condition/lung-cancer" TargetMode="External"/><Relationship Id="rId1" Type="http://schemas.openxmlformats.org/officeDocument/2006/relationships/slideLayout" Target="../slideLayouts/slideLayout2.xml"/><Relationship Id="rId5" Type="http://schemas.openxmlformats.org/officeDocument/2006/relationships/hyperlink" Target="https://www.blf.org.uk/" TargetMode="External"/><Relationship Id="rId4" Type="http://schemas.openxmlformats.org/officeDocument/2006/relationships/hyperlink" Target="https://www.who/news-room/fact-sheets/detail/canc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2430827</a:t>
            </a:r>
          </a:p>
          <a:p>
            <a:pPr algn="l" eaLnBrk="1" hangingPunct="1"/>
            <a:r>
              <a:rPr lang="en-GB" altLang="en-US" sz="2800" b="1" dirty="0">
                <a:solidFill>
                  <a:schemeClr val="bg1"/>
                </a:solidFill>
              </a:rPr>
              <a:t>Student name: Hanan Mohamed Nur</a:t>
            </a:r>
          </a:p>
          <a:p>
            <a:pPr algn="l" eaLnBrk="1" hangingPunct="1"/>
            <a:r>
              <a:rPr lang="en-GB" altLang="en-US" sz="2800" b="1" dirty="0">
                <a:solidFill>
                  <a:schemeClr val="bg1"/>
                </a:solidFill>
              </a:rPr>
              <a:t>Lecturer Name: Dr </a:t>
            </a:r>
            <a:r>
              <a:rPr lang="en-GB" altLang="en-US" sz="2800" b="1" dirty="0" err="1">
                <a:solidFill>
                  <a:schemeClr val="bg1"/>
                </a:solidFill>
              </a:rPr>
              <a:t>soban</a:t>
            </a:r>
            <a:r>
              <a:rPr lang="en-GB" altLang="en-US" sz="2800" b="1" dirty="0">
                <a:solidFill>
                  <a:schemeClr val="bg1"/>
                </a:solidFill>
              </a:rPr>
              <a:t> </a:t>
            </a:r>
            <a:r>
              <a:rPr lang="en-GB" altLang="en-US" sz="2800" b="1">
                <a:solidFill>
                  <a:schemeClr val="bg1"/>
                </a:solidFill>
              </a:rPr>
              <a:t>sadiq</a:t>
            </a:r>
            <a:endParaRPr lang="en-GB" altLang="en-US" sz="2800" b="1" dirty="0">
              <a:solidFill>
                <a:schemeClr val="bg1"/>
              </a:solidFill>
            </a:endParaRP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4" name="Audio 3">
            <a:hlinkClick r:id="" action="ppaction://media"/>
            <a:extLst>
              <a:ext uri="{FF2B5EF4-FFF2-40B4-BE49-F238E27FC236}">
                <a16:creationId xmlns:a16="http://schemas.microsoft.com/office/drawing/2014/main" id="{6020B5FB-A476-5D06-32ED-FAAF15370DF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29156"/>
    </mc:Choice>
    <mc:Fallback xmlns="">
      <p:transition spd="slow" advTm="5291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717032" y="709736"/>
            <a:ext cx="12107688" cy="850106"/>
          </a:xfrm>
        </p:spPr>
        <p:txBody>
          <a:bodyPr/>
          <a:lstStyle/>
          <a:p>
            <a:r>
              <a:rPr lang="en-GB" sz="20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250825" y="1772816"/>
            <a:ext cx="8147248" cy="3917032"/>
          </a:xfrm>
        </p:spPr>
        <p:txBody>
          <a:bodyPr/>
          <a:lstStyle/>
          <a:p>
            <a:pPr marL="0" indent="0">
              <a:buNone/>
            </a:pPr>
            <a:r>
              <a:rPr lang="en-GB" sz="1600" dirty="0"/>
              <a:t>This case study focuses on a fictional patient diagnosed with lung cancer. The aim is to demonstrate knowledge of human body functioning by exploring the anatomy and physiology of the respiratory system, examining how cancer affects this systems, and developing a person- centred care plan.</a:t>
            </a:r>
          </a:p>
          <a:p>
            <a:pPr marL="0" indent="0">
              <a:buNone/>
            </a:pPr>
            <a:r>
              <a:rPr lang="en-GB" sz="1600" dirty="0"/>
              <a:t> </a:t>
            </a:r>
          </a:p>
          <a:p>
            <a:pPr marL="0" indent="0">
              <a:buNone/>
            </a:pPr>
            <a:r>
              <a:rPr lang="en-GB" sz="1600" dirty="0"/>
              <a:t>The study also includes demographic information, risk factors, lifestyle behaviours, and evidence- based recommendations deigned with NHS and NCE guidelines.</a:t>
            </a:r>
          </a:p>
          <a:p>
            <a:pPr marL="0" indent="0">
              <a:buNone/>
            </a:pPr>
            <a:r>
              <a:rPr lang="en-GB" sz="1600" dirty="0"/>
              <a:t>The chosen condition is non – small cell lung cancer (BSCLC),one of the most common types of cancer in the UK.This case study will highlight how the disease impacts normal respiratory function and outline appropriate care strategies. </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1044028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827584" y="692696"/>
            <a:ext cx="5987008" cy="418058"/>
          </a:xfrm>
        </p:spPr>
        <p:txBody>
          <a:bodyPr/>
          <a:lstStyle/>
          <a:p>
            <a:r>
              <a:rPr lang="en-GB" sz="2000" b="1" dirty="0"/>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611560" y="1340768"/>
            <a:ext cx="8229600" cy="4104456"/>
          </a:xfrm>
        </p:spPr>
        <p:txBody>
          <a:bodyPr/>
          <a:lstStyle/>
          <a:p>
            <a:pPr marL="0" indent="0">
              <a:buNone/>
            </a:pPr>
            <a:r>
              <a:rPr lang="en-GB" sz="1600" b="1" dirty="0"/>
              <a:t>Name: </a:t>
            </a:r>
            <a:r>
              <a:rPr lang="en-GB" sz="1600" dirty="0"/>
              <a:t>John smith                                                                                                               </a:t>
            </a:r>
            <a:r>
              <a:rPr lang="en-GB" sz="1600" b="1" dirty="0"/>
              <a:t>Age:65 </a:t>
            </a:r>
            <a:r>
              <a:rPr lang="en-GB" sz="1600" dirty="0"/>
              <a:t>years                                                                                                                                                                                                                                                </a:t>
            </a:r>
            <a:r>
              <a:rPr lang="en-GB" sz="1600" b="1" dirty="0"/>
              <a:t>gender: </a:t>
            </a:r>
            <a:r>
              <a:rPr lang="en-GB" sz="1600" dirty="0"/>
              <a:t>male                                                                                                               </a:t>
            </a:r>
            <a:r>
              <a:rPr lang="en-GB" sz="1600" b="1" dirty="0"/>
              <a:t>ethnicity: </a:t>
            </a:r>
            <a:r>
              <a:rPr lang="en-GB" sz="1600" dirty="0"/>
              <a:t>white British                                                                                               </a:t>
            </a:r>
            <a:r>
              <a:rPr lang="en-GB" sz="1600" b="1" dirty="0"/>
              <a:t>occupation: </a:t>
            </a:r>
            <a:r>
              <a:rPr lang="en-GB" sz="1600" dirty="0"/>
              <a:t>retired constriction worker                                                                            </a:t>
            </a:r>
            <a:r>
              <a:rPr lang="en-GB" sz="1600" b="1" dirty="0"/>
              <a:t>Marital status: </a:t>
            </a:r>
            <a:r>
              <a:rPr lang="en-GB" sz="1600" dirty="0"/>
              <a:t>widowed                                                                                                                                      </a:t>
            </a:r>
            <a:r>
              <a:rPr lang="en-GB" sz="1600" b="1" dirty="0"/>
              <a:t>living situation: </a:t>
            </a:r>
            <a:r>
              <a:rPr lang="en-GB" sz="1600" dirty="0"/>
              <a:t>lives alone in a council flat                                                                   </a:t>
            </a:r>
            <a:r>
              <a:rPr lang="en-GB" sz="1600" b="1" dirty="0"/>
              <a:t>height: </a:t>
            </a:r>
            <a:r>
              <a:rPr lang="en-GB" sz="1600" dirty="0"/>
              <a:t>1:75m                                                                                                                </a:t>
            </a:r>
            <a:r>
              <a:rPr lang="en-GB" sz="1600" b="1" dirty="0"/>
              <a:t>weight: </a:t>
            </a:r>
            <a:r>
              <a:rPr lang="en-GB" sz="1600" dirty="0"/>
              <a:t>85kg                                                                                                                                        </a:t>
            </a:r>
            <a:r>
              <a:rPr lang="en-GB" sz="1600" b="1" dirty="0"/>
              <a:t>MBI: </a:t>
            </a:r>
            <a:r>
              <a:rPr lang="en-GB" sz="1600" dirty="0"/>
              <a:t>27.8(overweight)                                                                                                                                                                    </a:t>
            </a:r>
            <a:r>
              <a:rPr lang="en-GB" sz="1600" b="1" dirty="0"/>
              <a:t>medical history</a:t>
            </a:r>
          </a:p>
          <a:p>
            <a:pPr marL="0" indent="0">
              <a:buNone/>
            </a:pPr>
            <a:r>
              <a:rPr lang="en-GB" sz="1600" b="1" dirty="0"/>
              <a:t>                                                                                                                                         </a:t>
            </a:r>
            <a:r>
              <a:rPr lang="en-GB" sz="1600" dirty="0"/>
              <a:t>chronic obstructive pulmonary disease(COPD)                                                                                                  Hypertension  </a:t>
            </a:r>
          </a:p>
          <a:p>
            <a:pPr marL="0" indent="0">
              <a:buNone/>
            </a:pPr>
            <a:r>
              <a:rPr lang="en-GB" sz="1600" dirty="0"/>
              <a:t>                                                                                                                                       smoking history( 40 years, 20 cigarettes day             </a:t>
            </a:r>
            <a:r>
              <a:rPr lang="en-GB" sz="1600" dirty="0">
                <a:solidFill>
                  <a:srgbClr val="C0C0C0"/>
                </a:solidFill>
              </a:rPr>
              <a:t>                                                                                                                                                         </a:t>
            </a:r>
          </a:p>
          <a:p>
            <a:pPr marL="0" indent="0">
              <a:buNone/>
            </a:pPr>
            <a:r>
              <a:rPr lang="en-GB" sz="1800" dirty="0">
                <a:solidFill>
                  <a:schemeClr val="bg1"/>
                </a:solidFill>
              </a:rPr>
              <a:t>                                                                      </a:t>
            </a:r>
          </a:p>
          <a:p>
            <a:pPr marL="0" indent="0">
              <a:buNone/>
            </a:pPr>
            <a:endParaRPr lang="en-GB" sz="1800" dirty="0">
              <a:solidFill>
                <a:srgbClr val="0070C0"/>
              </a:solidFill>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196154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44CB-130C-46F3-43CA-1C2D2FB375E3}"/>
              </a:ext>
            </a:extLst>
          </p:cNvPr>
          <p:cNvSpPr>
            <a:spLocks noGrp="1"/>
          </p:cNvSpPr>
          <p:nvPr>
            <p:ph type="title"/>
          </p:nvPr>
        </p:nvSpPr>
        <p:spPr>
          <a:xfrm>
            <a:off x="-3492896" y="769267"/>
            <a:ext cx="11963672" cy="1143000"/>
          </a:xfrm>
        </p:spPr>
        <p:txBody>
          <a:bodyPr/>
          <a:lstStyle/>
          <a:p>
            <a:r>
              <a:rPr lang="en-GB" sz="2000" dirty="0"/>
              <a:t>Information abut the person</a:t>
            </a:r>
          </a:p>
        </p:txBody>
      </p:sp>
      <p:sp>
        <p:nvSpPr>
          <p:cNvPr id="3" name="Content Placeholder 2">
            <a:extLst>
              <a:ext uri="{FF2B5EF4-FFF2-40B4-BE49-F238E27FC236}">
                <a16:creationId xmlns:a16="http://schemas.microsoft.com/office/drawing/2014/main" id="{B8D61BED-2EB7-4967-0DC4-E47BE4E47B69}"/>
              </a:ext>
            </a:extLst>
          </p:cNvPr>
          <p:cNvSpPr>
            <a:spLocks noGrp="1"/>
          </p:cNvSpPr>
          <p:nvPr>
            <p:ph idx="1"/>
          </p:nvPr>
        </p:nvSpPr>
        <p:spPr/>
        <p:txBody>
          <a:bodyPr/>
          <a:lstStyle/>
          <a:p>
            <a:r>
              <a:rPr lang="en-GB" sz="1600" dirty="0"/>
              <a:t>Current diagnosis: stage </a:t>
            </a:r>
            <a:r>
              <a:rPr lang="en-GB" sz="1600" dirty="0" err="1"/>
              <a:t>ll</a:t>
            </a:r>
            <a:r>
              <a:rPr lang="en-GB" sz="1600" dirty="0"/>
              <a:t> Non- small call lung cancer </a:t>
            </a:r>
          </a:p>
          <a:p>
            <a:r>
              <a:rPr lang="en-GB" sz="1600" dirty="0"/>
              <a:t>Symptoms </a:t>
            </a:r>
          </a:p>
          <a:p>
            <a:r>
              <a:rPr lang="en-GB" sz="1600" dirty="0"/>
              <a:t>Persistent cough </a:t>
            </a:r>
          </a:p>
          <a:p>
            <a:r>
              <a:rPr lang="en-GB" sz="1600" dirty="0"/>
              <a:t>Shortness of breath</a:t>
            </a:r>
          </a:p>
          <a:p>
            <a:r>
              <a:rPr lang="en-GB" sz="1600" dirty="0"/>
              <a:t>Cheats pain </a:t>
            </a:r>
          </a:p>
          <a:p>
            <a:r>
              <a:rPr lang="en-GB" sz="1600" dirty="0"/>
              <a:t>Fatigue </a:t>
            </a:r>
          </a:p>
          <a:p>
            <a:r>
              <a:rPr lang="en-GB" sz="1600" dirty="0"/>
              <a:t>Unintentional weight loss </a:t>
            </a:r>
          </a:p>
          <a:p>
            <a:endParaRPr lang="en-GB" sz="1600" dirty="0"/>
          </a:p>
        </p:txBody>
      </p:sp>
      <p:sp>
        <p:nvSpPr>
          <p:cNvPr id="4" name="Date Placeholder 3">
            <a:extLst>
              <a:ext uri="{FF2B5EF4-FFF2-40B4-BE49-F238E27FC236}">
                <a16:creationId xmlns:a16="http://schemas.microsoft.com/office/drawing/2014/main" id="{21B95243-9C0E-A7A4-06A8-D44886C529C6}"/>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89747CDE-83BD-5F9E-9F75-80C924C8125D}"/>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26783184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84584" y="332656"/>
            <a:ext cx="8229600" cy="1440160"/>
          </a:xfrm>
        </p:spPr>
        <p:txBody>
          <a:bodyPr/>
          <a:lstStyle/>
          <a:p>
            <a:pPr algn="ctr"/>
            <a:r>
              <a:rPr lang="en-GB" sz="2000" b="1" dirty="0">
                <a:cs typeface="Arial" panose="020B0604020202020204" pitchFamily="34" charset="0"/>
              </a:rPr>
              <a:t>Anatomy and Physiology of the respiratory system </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323528" y="1268760"/>
            <a:ext cx="8363272" cy="4248473"/>
          </a:xfrm>
        </p:spPr>
        <p:txBody>
          <a:bodyPr/>
          <a:lstStyle/>
          <a:p>
            <a:pPr marL="0" indent="0">
              <a:buNone/>
            </a:pPr>
            <a:r>
              <a:rPr lang="en-GB" sz="1600" dirty="0"/>
              <a:t>the respiratory system is responsible for gas exchange, allowing oxygen to enter the bloodstream and Carbone dioxide to be removed. It consists of:</a:t>
            </a:r>
          </a:p>
          <a:p>
            <a:pPr marL="0" indent="0">
              <a:buNone/>
            </a:pPr>
            <a:r>
              <a:rPr lang="en-GB" sz="1600" dirty="0"/>
              <a:t>. Upper respiratory trace: nose, nasal cavity pharynx</a:t>
            </a:r>
          </a:p>
          <a:p>
            <a:pPr marL="0" indent="0">
              <a:buNone/>
            </a:pPr>
            <a:r>
              <a:rPr lang="en-GB" sz="1600" dirty="0"/>
              <a:t>. Lower respiratory tract: trachea, bronchi, bronchioles and lungs</a:t>
            </a:r>
          </a:p>
          <a:p>
            <a:pPr marL="0" indent="0">
              <a:buNone/>
            </a:pPr>
            <a:r>
              <a:rPr lang="en-GB" sz="1600" dirty="0"/>
              <a:t>The lungs tiny air sacs called alveoli, where gas exchange through the alveolar walls, while Carbone dioxide diffuses out to be exhaled.</a:t>
            </a:r>
          </a:p>
          <a:p>
            <a:pPr marL="0" indent="0">
              <a:buNone/>
            </a:pPr>
            <a:r>
              <a:rPr lang="en-GB" sz="1600" dirty="0"/>
              <a:t>The diaphragm and intercostal muscles assist in breathing by contracting and </a:t>
            </a:r>
            <a:r>
              <a:rPr lang="en-GB" sz="1600" dirty="0" err="1"/>
              <a:t>reaxing</a:t>
            </a:r>
            <a:r>
              <a:rPr lang="en-GB" sz="1600" dirty="0"/>
              <a:t> to allow air movement.</a:t>
            </a:r>
          </a:p>
          <a:p>
            <a:pPr marL="0" indent="0">
              <a:buNone/>
            </a:pPr>
            <a:r>
              <a:rPr lang="en-GB" sz="1600" dirty="0"/>
              <a:t>In a healthy individual </a:t>
            </a:r>
          </a:p>
          <a:p>
            <a:pPr marL="0" indent="0">
              <a:buNone/>
            </a:pPr>
            <a:r>
              <a:rPr lang="en-GB" sz="1600" dirty="0"/>
              <a:t>. Oxygen is transported to body cells for energy production</a:t>
            </a:r>
          </a:p>
          <a:p>
            <a:pPr marL="0" indent="0">
              <a:buNone/>
            </a:pPr>
            <a:r>
              <a:rPr lang="en-GB" sz="1600" dirty="0">
                <a:solidFill>
                  <a:srgbClr val="5F5F5F"/>
                </a:solidFill>
              </a:rPr>
              <a:t>. Carbone dioxide is removed as wasted </a:t>
            </a:r>
          </a:p>
          <a:p>
            <a:pPr marL="0" indent="0">
              <a:buNone/>
            </a:pPr>
            <a:r>
              <a:rPr lang="en-GB" sz="1600" b="1" dirty="0">
                <a:solidFill>
                  <a:srgbClr val="5F5F5F"/>
                </a:solidFill>
              </a:rPr>
              <a:t>Impact of lung disrupts normal respiratory function in several ways:</a:t>
            </a:r>
          </a:p>
          <a:p>
            <a:pPr marL="0" indent="0">
              <a:buNone/>
            </a:pPr>
            <a:r>
              <a:rPr lang="en-GB" sz="1600" b="1" dirty="0">
                <a:solidFill>
                  <a:srgbClr val="5F5F5F"/>
                </a:solidFill>
              </a:rPr>
              <a:t>Tumour growth </a:t>
            </a:r>
          </a:p>
          <a:p>
            <a:pPr marL="0" indent="0">
              <a:buNone/>
            </a:pPr>
            <a:r>
              <a:rPr lang="en-GB" sz="1600" dirty="0">
                <a:solidFill>
                  <a:srgbClr val="5F5F5F"/>
                </a:solidFill>
              </a:rPr>
              <a:t>Cancer cells from a tumour that can block airways, reducing airflow and oxygen intake.</a:t>
            </a:r>
            <a:endParaRPr lang="en-GB" sz="1600" dirty="0"/>
          </a:p>
        </p:txBody>
      </p:sp>
    </p:spTree>
    <p:extLst>
      <p:ext uri="{BB962C8B-B14F-4D97-AF65-F5344CB8AC3E}">
        <p14:creationId xmlns:p14="http://schemas.microsoft.com/office/powerpoint/2010/main" val="711734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0DBC1-D2B4-F622-6295-66C1467AF559}"/>
              </a:ext>
            </a:extLst>
          </p:cNvPr>
          <p:cNvSpPr>
            <a:spLocks noGrp="1"/>
          </p:cNvSpPr>
          <p:nvPr>
            <p:ph type="title"/>
          </p:nvPr>
        </p:nvSpPr>
        <p:spPr>
          <a:xfrm>
            <a:off x="-2412776" y="0"/>
            <a:ext cx="8229600" cy="1974850"/>
          </a:xfrm>
        </p:spPr>
        <p:txBody>
          <a:bodyPr/>
          <a:lstStyle/>
          <a:p>
            <a:r>
              <a:rPr lang="en-GB" sz="1600" b="1" dirty="0"/>
              <a:t>Damage to lung tissue </a:t>
            </a:r>
          </a:p>
        </p:txBody>
      </p:sp>
      <p:sp>
        <p:nvSpPr>
          <p:cNvPr id="3" name="Content Placeholder 2">
            <a:extLst>
              <a:ext uri="{FF2B5EF4-FFF2-40B4-BE49-F238E27FC236}">
                <a16:creationId xmlns:a16="http://schemas.microsoft.com/office/drawing/2014/main" id="{528C181E-9DC5-C891-3855-0CB50A32533C}"/>
              </a:ext>
            </a:extLst>
          </p:cNvPr>
          <p:cNvSpPr>
            <a:spLocks noGrp="1"/>
          </p:cNvSpPr>
          <p:nvPr>
            <p:ph idx="1"/>
          </p:nvPr>
        </p:nvSpPr>
        <p:spPr>
          <a:xfrm>
            <a:off x="323528" y="1124744"/>
            <a:ext cx="8820472" cy="4464496"/>
          </a:xfrm>
        </p:spPr>
        <p:txBody>
          <a:bodyPr/>
          <a:lstStyle/>
          <a:p>
            <a:pPr marL="0" indent="0">
              <a:buNone/>
            </a:pPr>
            <a:r>
              <a:rPr lang="en-GB" sz="1600" dirty="0"/>
              <a:t>Healthy alveoli are replaced or compressed, impairing gas exchange </a:t>
            </a:r>
          </a:p>
          <a:p>
            <a:pPr marL="0" indent="0">
              <a:buNone/>
            </a:pPr>
            <a:r>
              <a:rPr lang="en-GB" sz="1600" b="1" dirty="0"/>
              <a:t>Inflammation and fluid build- up:</a:t>
            </a:r>
          </a:p>
          <a:p>
            <a:pPr marL="0" indent="0">
              <a:buNone/>
            </a:pPr>
            <a:r>
              <a:rPr lang="en-GB" sz="1600" dirty="0"/>
              <a:t>This can cause pleural effusion (fluid around the lungs ) making breathing difficult.</a:t>
            </a:r>
          </a:p>
          <a:p>
            <a:pPr marL="0" indent="0">
              <a:buNone/>
            </a:pPr>
            <a:r>
              <a:rPr lang="en-GB" sz="1600" dirty="0"/>
              <a:t>Metastasis </a:t>
            </a:r>
          </a:p>
          <a:p>
            <a:pPr marL="0" indent="0">
              <a:buNone/>
            </a:pPr>
            <a:r>
              <a:rPr lang="en-GB" sz="1600" dirty="0"/>
              <a:t>Cancer may spread to other organs such as the brain, liver, or bones.</a:t>
            </a:r>
          </a:p>
          <a:p>
            <a:pPr marL="0" indent="0">
              <a:buNone/>
            </a:pPr>
            <a:r>
              <a:rPr lang="en-GB" sz="1600" dirty="0"/>
              <a:t>For Johan, this COPD  worsens the condition, further reducing lung capacity and oxygen levels</a:t>
            </a:r>
          </a:p>
          <a:p>
            <a:pPr marL="0" indent="0">
              <a:buNone/>
            </a:pPr>
            <a:endParaRPr lang="en-GB" sz="1600" dirty="0"/>
          </a:p>
          <a:p>
            <a:pPr marL="0" indent="0">
              <a:buNone/>
            </a:pPr>
            <a:r>
              <a:rPr lang="en-GB" sz="1600" b="1" dirty="0"/>
              <a:t>Lifestyle and health behaviour</a:t>
            </a:r>
          </a:p>
          <a:p>
            <a:pPr marL="0" indent="0">
              <a:buNone/>
            </a:pPr>
            <a:r>
              <a:rPr lang="en-GB" sz="1600" dirty="0"/>
              <a:t>Johan daily routine includes:</a:t>
            </a:r>
          </a:p>
          <a:p>
            <a:pPr marL="0" indent="0">
              <a:buNone/>
            </a:pPr>
            <a:r>
              <a:rPr lang="en-GB" sz="1600" dirty="0"/>
              <a:t>Walkin up late due to fatigue</a:t>
            </a:r>
          </a:p>
          <a:p>
            <a:pPr marL="0" indent="0">
              <a:buNone/>
            </a:pPr>
            <a:r>
              <a:rPr lang="en-GB" sz="1600" dirty="0"/>
              <a:t>Limited physical activity </a:t>
            </a:r>
          </a:p>
          <a:p>
            <a:pPr marL="0" indent="0">
              <a:buNone/>
            </a:pPr>
            <a:r>
              <a:rPr lang="en-GB" sz="1600" dirty="0"/>
              <a:t>Smoking (still ongoing despite diagnosis)</a:t>
            </a:r>
          </a:p>
          <a:p>
            <a:pPr marL="0" indent="0">
              <a:buNone/>
            </a:pPr>
            <a:r>
              <a:rPr lang="en-GB" sz="1600" dirty="0"/>
              <a:t>Poor diet (processed foods low fruit vegetable intake)</a:t>
            </a:r>
          </a:p>
          <a:p>
            <a:pPr marL="0" indent="0">
              <a:buNone/>
            </a:pPr>
            <a:r>
              <a:rPr lang="en-GB" sz="1600" dirty="0"/>
              <a:t>Minimal social interaction </a:t>
            </a:r>
          </a:p>
          <a:p>
            <a:pPr marL="0" indent="0">
              <a:buNone/>
            </a:pPr>
            <a:r>
              <a:rPr lang="en-GB" sz="1600" dirty="0"/>
              <a:t>These behaviours negatively impact his condition, slowing recovery and worsening symptoms.</a:t>
            </a:r>
          </a:p>
          <a:p>
            <a:pPr marL="0" indent="0">
              <a:buNone/>
            </a:pPr>
            <a:r>
              <a:rPr lang="en-GB" sz="1600" dirty="0"/>
              <a:t> </a:t>
            </a:r>
          </a:p>
        </p:txBody>
      </p:sp>
      <p:sp>
        <p:nvSpPr>
          <p:cNvPr id="4" name="Date Placeholder 3">
            <a:extLst>
              <a:ext uri="{FF2B5EF4-FFF2-40B4-BE49-F238E27FC236}">
                <a16:creationId xmlns:a16="http://schemas.microsoft.com/office/drawing/2014/main" id="{3349995E-243D-919F-5731-F991DB7F515C}"/>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0684B974-D9B4-B627-71A4-DD8471C50B77}"/>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268934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1260648" y="735695"/>
            <a:ext cx="4608512" cy="922114"/>
          </a:xfrm>
        </p:spPr>
        <p:txBody>
          <a:bodyPr/>
          <a:lstStyle/>
          <a:p>
            <a:r>
              <a:rPr lang="en-GB" sz="1600" b="1" dirty="0"/>
              <a:t>Care plan</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332616" y="1556432"/>
            <a:ext cx="8363272" cy="4608513"/>
          </a:xfrm>
        </p:spPr>
        <p:txBody>
          <a:bodyPr/>
          <a:lstStyle/>
          <a:p>
            <a:pPr marL="0" indent="0">
              <a:buNone/>
            </a:pPr>
            <a:r>
              <a:rPr lang="en-GB" sz="1600" dirty="0"/>
              <a:t>1. Care Routine </a:t>
            </a:r>
          </a:p>
          <a:p>
            <a:pPr marL="0" indent="0">
              <a:buNone/>
            </a:pPr>
            <a:r>
              <a:rPr lang="en-GB" sz="1600" dirty="0"/>
              <a:t>. Support smoking cessation programmes</a:t>
            </a:r>
          </a:p>
          <a:p>
            <a:pPr marL="0" indent="0">
              <a:buNone/>
            </a:pPr>
            <a:r>
              <a:rPr lang="en-GB" sz="1600" dirty="0"/>
              <a:t>. Encourage balanced diet (high protein fruits, vegetables) </a:t>
            </a:r>
          </a:p>
          <a:p>
            <a:pPr marL="0" indent="0">
              <a:buNone/>
            </a:pPr>
            <a:r>
              <a:rPr lang="en-GB" sz="1600" dirty="0"/>
              <a:t>. Pronate light physical activity ( walking, breathing exercises)</a:t>
            </a:r>
          </a:p>
          <a:p>
            <a:pPr marL="0" indent="0">
              <a:buNone/>
            </a:pPr>
            <a:r>
              <a:rPr lang="en-GB" sz="1600" dirty="0"/>
              <a:t>. Ensure medication adherence (</a:t>
            </a:r>
            <a:r>
              <a:rPr lang="en-GB" sz="1600" dirty="0" err="1"/>
              <a:t>e.g</a:t>
            </a:r>
            <a:r>
              <a:rPr lang="en-GB" sz="1600" dirty="0"/>
              <a:t>, inhalers, chemotherapy)</a:t>
            </a:r>
          </a:p>
          <a:p>
            <a:pPr marL="0" indent="0">
              <a:buNone/>
            </a:pPr>
            <a:endParaRPr lang="en-GB" sz="1600" dirty="0">
              <a:solidFill>
                <a:srgbClr val="0070C0"/>
              </a:solidFill>
            </a:endParaRPr>
          </a:p>
          <a:p>
            <a:pPr marL="0" indent="0">
              <a:buNone/>
            </a:pPr>
            <a:r>
              <a:rPr lang="en-GB" sz="1600" dirty="0"/>
              <a:t>2 monitoring </a:t>
            </a:r>
          </a:p>
          <a:p>
            <a:pPr marL="0" indent="0">
              <a:buNone/>
            </a:pPr>
            <a:r>
              <a:rPr lang="en-GB" sz="1600" dirty="0"/>
              <a:t>. Regular lung function tests </a:t>
            </a:r>
          </a:p>
          <a:p>
            <a:pPr marL="0" indent="0">
              <a:buNone/>
            </a:pPr>
            <a:r>
              <a:rPr lang="en-GB" sz="1600" dirty="0"/>
              <a:t>. Oxygen saturation monitoring </a:t>
            </a:r>
          </a:p>
          <a:p>
            <a:pPr marL="0" indent="0">
              <a:buNone/>
            </a:pPr>
            <a:r>
              <a:rPr lang="en-GB" sz="1600" dirty="0"/>
              <a:t>. Weight tracking </a:t>
            </a:r>
          </a:p>
          <a:p>
            <a:pPr marL="0" indent="0">
              <a:buNone/>
            </a:pPr>
            <a:r>
              <a:rPr lang="en-GB" sz="1600" dirty="0"/>
              <a:t>. Monitoring for side effects of treatment</a:t>
            </a:r>
          </a:p>
          <a:p>
            <a:pPr marL="0" indent="0">
              <a:buNone/>
            </a:pPr>
            <a:endParaRPr lang="en-GB" sz="1600" dirty="0"/>
          </a:p>
          <a:p>
            <a:pPr marL="0" indent="0">
              <a:buNone/>
            </a:pPr>
            <a:r>
              <a:rPr lang="en-GB" sz="1600" dirty="0"/>
              <a:t>      </a:t>
            </a:r>
            <a:r>
              <a:rPr lang="en-GB" sz="1600" dirty="0">
                <a:solidFill>
                  <a:srgbClr val="0070C0"/>
                </a:solidFill>
              </a:rPr>
              <a:t>. </a:t>
            </a: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20709468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4834880" cy="1210146"/>
          </a:xfrm>
        </p:spPr>
        <p:txBody>
          <a:bodyPr/>
          <a:lstStyle/>
          <a:p>
            <a:r>
              <a:rPr lang="en-GB" sz="1600" b="1" dirty="0"/>
              <a:t>Care planning( person-Centred) </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p:txBody>
          <a:bodyPr/>
          <a:lstStyle/>
          <a:p>
            <a:pPr marL="0" indent="0">
              <a:buNone/>
            </a:pPr>
            <a:r>
              <a:rPr lang="en-GB" sz="1600" dirty="0"/>
              <a:t>Care should be tailored to Johan needs: </a:t>
            </a:r>
          </a:p>
          <a:p>
            <a:pPr marL="0" indent="0">
              <a:buNone/>
            </a:pPr>
            <a:r>
              <a:rPr lang="en-GB" sz="1600" dirty="0"/>
              <a:t>. Respect independence while providing support </a:t>
            </a:r>
          </a:p>
          <a:p>
            <a:pPr marL="0" indent="0">
              <a:buNone/>
            </a:pPr>
            <a:r>
              <a:rPr lang="en-GB" sz="1600" dirty="0"/>
              <a:t>. Involved him in decision- making </a:t>
            </a:r>
          </a:p>
          <a:p>
            <a:pPr marL="0" indent="0">
              <a:buNone/>
            </a:pPr>
            <a:r>
              <a:rPr lang="en-GB" sz="1600" dirty="0"/>
              <a:t>. Address emotional wellbeing (grief from widowhood)</a:t>
            </a:r>
          </a:p>
          <a:p>
            <a:pPr marL="0" indent="0">
              <a:buNone/>
            </a:pPr>
            <a:r>
              <a:rPr lang="en-GB" sz="1600" dirty="0"/>
              <a:t>Communication </a:t>
            </a:r>
          </a:p>
          <a:p>
            <a:pPr marL="0" indent="0">
              <a:buNone/>
            </a:pPr>
            <a:r>
              <a:rPr lang="en-GB" sz="1600" dirty="0"/>
              <a:t>Effective compunction is essential</a:t>
            </a:r>
          </a:p>
          <a:p>
            <a:pPr marL="0" indent="0">
              <a:buNone/>
            </a:pPr>
            <a:r>
              <a:rPr lang="en-GB" sz="1600" dirty="0"/>
              <a:t>. Use clear, simple language </a:t>
            </a:r>
          </a:p>
          <a:p>
            <a:pPr marL="0" indent="0">
              <a:buNone/>
            </a:pPr>
            <a:r>
              <a:rPr lang="en-GB" sz="1600" dirty="0"/>
              <a:t>. Provide emotional support </a:t>
            </a:r>
          </a:p>
          <a:p>
            <a:pPr marL="0" indent="0">
              <a:buNone/>
            </a:pPr>
            <a:r>
              <a:rPr lang="en-GB" sz="1600" dirty="0"/>
              <a:t>. Encourage questions </a:t>
            </a:r>
          </a:p>
          <a:p>
            <a:pPr marL="0" indent="0">
              <a:buNone/>
            </a:pPr>
            <a:r>
              <a:rPr lang="en-GB" sz="1600" dirty="0"/>
              <a:t>. Involve multidisciplinary team ( doctors, nurses, social workers) </a:t>
            </a:r>
          </a:p>
          <a:p>
            <a:pPr marL="0" indent="0">
              <a:buNone/>
            </a:pPr>
            <a:endParaRPr lang="en-GB" sz="1600" dirty="0">
              <a:solidFill>
                <a:srgbClr val="0070C0"/>
              </a:solidFill>
            </a:endParaRPr>
          </a:p>
          <a:p>
            <a:pPr marL="0" indent="0">
              <a:buNone/>
            </a:pPr>
            <a:endParaRPr lang="en-GB" sz="1600" dirty="0">
              <a:solidFill>
                <a:srgbClr val="0070C0"/>
              </a:solidFil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4254894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p:txBody>
          <a:bodyPr/>
          <a:lstStyle/>
          <a:p>
            <a:pPr marL="0" indent="0">
              <a:buNone/>
            </a:pPr>
            <a:r>
              <a:rPr lang="en-GB" sz="1600" dirty="0"/>
              <a:t>Ethical considerations </a:t>
            </a:r>
          </a:p>
          <a:p>
            <a:pPr marL="0" indent="0">
              <a:buNone/>
            </a:pPr>
            <a:r>
              <a:rPr lang="en-GB" sz="1600" dirty="0"/>
              <a:t>. Autonomy: respect Johan choices( e.g., smoking decisions)</a:t>
            </a:r>
          </a:p>
          <a:p>
            <a:pPr marL="0" indent="0">
              <a:buNone/>
            </a:pPr>
            <a:r>
              <a:rPr lang="en-GB" sz="1600" dirty="0"/>
              <a:t>. Confidentiality: protect personal information </a:t>
            </a:r>
          </a:p>
          <a:p>
            <a:pPr marL="0" indent="0">
              <a:buNone/>
            </a:pPr>
            <a:r>
              <a:rPr lang="en-GB" sz="1600" dirty="0"/>
              <a:t>. Dignity: treat with respect</a:t>
            </a:r>
          </a:p>
          <a:p>
            <a:pPr marL="0" indent="0">
              <a:buNone/>
            </a:pPr>
            <a:r>
              <a:rPr lang="en-GB" sz="1600" dirty="0"/>
              <a:t>. Deformed consent: ensure understanding of treatment options</a:t>
            </a: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6" name="Graphic 5">
            <a:extLst>
              <a:ext uri="{FF2B5EF4-FFF2-40B4-BE49-F238E27FC236}">
                <a16:creationId xmlns:a16="http://schemas.microsoft.com/office/drawing/2014/main" id="{AA5B550C-E8D0-F211-A6E8-1AD577E350F4}"/>
              </a:ext>
            </a:extLst>
          </p:cNvPr>
          <p:cNvPicPr>
            <a:picLocks noChangeAspect="1"/>
            <a:extLst>
              <a:ext uri="{51228E76-BA90-4043-B771-695A4F85340A}">
                <alf:liveFeedProps xmlns:alf="http://schemas.microsoft.com/office/drawing/2021/livefeed"/>
              </a:ext>
            </a:extLst>
          </p:cNvPicPr>
          <p:nvPr/>
        </p:nvPicPr>
        <p:blipFill>
          <a:blip>
            <a:extLst>
              <a:ext uri="{96DAC541-7B7A-43D3-8B79-37D633B846F1}">
                <asvg:svgBlip xmlns:asvg="http://schemas.microsoft.com/office/drawing/2016/SVG/main" r:embed="rId2"/>
              </a:ext>
            </a:extLst>
          </a:blip>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260648"/>
            <a:ext cx="3923928" cy="1728192"/>
          </a:xfrm>
        </p:spPr>
        <p:txBody>
          <a:bodyPr/>
          <a:lstStyle/>
          <a:p>
            <a:pPr algn="ctr"/>
            <a:r>
              <a:rPr lang="en-GB" sz="2000" b="1" dirty="0">
                <a:cs typeface="Arial" panose="020B0604020202020204" pitchFamily="34" charset="0"/>
              </a:rPr>
              <a:t>lifestyle risk factor </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755576" y="1268760"/>
            <a:ext cx="7931224" cy="4248473"/>
          </a:xfrm>
        </p:spPr>
        <p:txBody>
          <a:bodyPr/>
          <a:lstStyle/>
          <a:p>
            <a:pPr marL="0" indent="0">
              <a:buNone/>
            </a:pPr>
            <a:r>
              <a:rPr lang="en-GB" sz="1600" dirty="0"/>
              <a:t>Long –term smoking (primary cause of lung cancer)</a:t>
            </a:r>
          </a:p>
          <a:p>
            <a:pPr marL="0" indent="0">
              <a:buNone/>
            </a:pPr>
            <a:r>
              <a:rPr lang="en-GB" sz="1600" dirty="0"/>
              <a:t>Sedentary lifestyle </a:t>
            </a:r>
          </a:p>
          <a:p>
            <a:pPr marL="0" indent="0">
              <a:buNone/>
            </a:pPr>
            <a:r>
              <a:rPr lang="en-GB" sz="1600" dirty="0"/>
              <a:t>Poor diet</a:t>
            </a:r>
          </a:p>
          <a:p>
            <a:pPr marL="0" indent="0">
              <a:buNone/>
            </a:pPr>
            <a:r>
              <a:rPr lang="en-GB" sz="1600" dirty="0"/>
              <a:t>Alcoohol consumption (moderate)</a:t>
            </a:r>
          </a:p>
          <a:p>
            <a:pPr marL="0" indent="0">
              <a:buNone/>
            </a:pPr>
            <a:endParaRPr lang="en-GB" sz="1600" dirty="0"/>
          </a:p>
          <a:p>
            <a:pPr marL="0" indent="0">
              <a:buNone/>
            </a:pPr>
            <a:r>
              <a:rPr lang="en-GB" sz="1600" b="1" dirty="0"/>
              <a:t>Environmental risk factors:</a:t>
            </a:r>
          </a:p>
          <a:p>
            <a:pPr marL="0" indent="0">
              <a:buNone/>
            </a:pPr>
            <a:r>
              <a:rPr lang="en-GB" sz="1600" dirty="0"/>
              <a:t>Exposure to dust and chemicals during construction work </a:t>
            </a:r>
          </a:p>
          <a:p>
            <a:pPr marL="0" indent="0">
              <a:buNone/>
            </a:pPr>
            <a:r>
              <a:rPr lang="en-GB" sz="1600" dirty="0"/>
              <a:t>Possible asbestos exposure</a:t>
            </a:r>
          </a:p>
          <a:p>
            <a:pPr marL="0" indent="0">
              <a:buNone/>
            </a:pPr>
            <a:endParaRPr lang="en-GB" sz="1600" b="1" dirty="0"/>
          </a:p>
          <a:p>
            <a:pPr marL="0" indent="0">
              <a:buNone/>
            </a:pPr>
            <a:r>
              <a:rPr lang="en-GB" sz="1600" b="1" dirty="0"/>
              <a:t>Medical risk factors </a:t>
            </a:r>
          </a:p>
          <a:p>
            <a:pPr marL="0" indent="0">
              <a:buNone/>
            </a:pPr>
            <a:r>
              <a:rPr lang="en-GB" sz="1600" dirty="0"/>
              <a:t>COPD</a:t>
            </a:r>
          </a:p>
          <a:p>
            <a:pPr marL="0" indent="0">
              <a:buNone/>
            </a:pPr>
            <a:r>
              <a:rPr lang="en-GB" sz="1600" dirty="0"/>
              <a:t>Age (over 60)</a:t>
            </a:r>
          </a:p>
          <a:p>
            <a:pPr marL="0" indent="0">
              <a:buNone/>
            </a:pPr>
            <a:r>
              <a:rPr lang="en-GB" sz="1600" dirty="0"/>
              <a:t>Male gender (slightly higher risk)</a:t>
            </a:r>
          </a:p>
          <a:p>
            <a:pPr marL="0" indent="0">
              <a:buNone/>
            </a:pPr>
            <a:endParaRPr lang="en-GB" sz="1600" b="1" dirty="0"/>
          </a:p>
        </p:txBody>
      </p:sp>
    </p:spTree>
    <p:extLst>
      <p:ext uri="{BB962C8B-B14F-4D97-AF65-F5344CB8AC3E}">
        <p14:creationId xmlns:p14="http://schemas.microsoft.com/office/powerpoint/2010/main" val="16887273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0" y="332656"/>
            <a:ext cx="8316416" cy="1143000"/>
          </a:xfrm>
        </p:spPr>
        <p:txBody>
          <a:bodyPr/>
          <a:lstStyle/>
          <a:p>
            <a:r>
              <a:rPr lang="en-GB" sz="1800" b="1" dirty="0"/>
              <a:t>Recommendations Evidence – Based (NHS&amp; NICE Guidelines )</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683568" y="1196752"/>
            <a:ext cx="8003232" cy="4392488"/>
          </a:xfrm>
        </p:spPr>
        <p:txBody>
          <a:bodyPr/>
          <a:lstStyle/>
          <a:p>
            <a:pPr marL="0" indent="0">
              <a:buNone/>
            </a:pPr>
            <a:r>
              <a:rPr lang="en-GB" sz="1600" dirty="0"/>
              <a:t>1. smoking </a:t>
            </a:r>
          </a:p>
          <a:p>
            <a:pPr marL="0" indent="0">
              <a:buNone/>
            </a:pPr>
            <a:r>
              <a:rPr lang="en-GB" sz="1600" dirty="0"/>
              <a:t>cessation refer to NHS Stop smoking service, provide nicotine replacement therapy( NRT) </a:t>
            </a:r>
          </a:p>
          <a:p>
            <a:pPr marL="0" indent="0">
              <a:buNone/>
            </a:pPr>
            <a:r>
              <a:rPr lang="en-GB" sz="1600" dirty="0"/>
              <a:t>2. Treatment </a:t>
            </a:r>
          </a:p>
          <a:p>
            <a:pPr marL="0" indent="0">
              <a:buNone/>
            </a:pPr>
            <a:r>
              <a:rPr lang="en-GB" sz="1600" dirty="0"/>
              <a:t>options surgery, chemotherapy, radiotherapy, immunotherapy.</a:t>
            </a:r>
          </a:p>
          <a:p>
            <a:pPr marL="0" indent="0">
              <a:buNone/>
            </a:pPr>
            <a:endParaRPr lang="en-GB" sz="1600" dirty="0"/>
          </a:p>
          <a:p>
            <a:pPr marL="0" indent="0">
              <a:buNone/>
            </a:pPr>
            <a:r>
              <a:rPr lang="en-GB" sz="1600" dirty="0"/>
              <a:t>(Nice recommendation personalised treatment based on cancer stage and patient condition) </a:t>
            </a:r>
          </a:p>
          <a:p>
            <a:pPr marL="0" indent="0">
              <a:buNone/>
            </a:pPr>
            <a:r>
              <a:rPr lang="en-GB" sz="1600" dirty="0"/>
              <a:t>3.Nutritional </a:t>
            </a:r>
          </a:p>
          <a:p>
            <a:pPr marL="0" indent="0">
              <a:buNone/>
            </a:pPr>
            <a:r>
              <a:rPr lang="en-GB" sz="1600" dirty="0"/>
              <a:t>support dietitian referral, high- calorie, nutrient- rich diet</a:t>
            </a:r>
          </a:p>
          <a:p>
            <a:pPr marL="0" indent="0">
              <a:buNone/>
            </a:pPr>
            <a:r>
              <a:rPr lang="en-GB" sz="1600" dirty="0"/>
              <a:t>4. Psychological </a:t>
            </a:r>
          </a:p>
          <a:p>
            <a:pPr marL="0" indent="0">
              <a:buNone/>
            </a:pPr>
            <a:r>
              <a:rPr lang="en-GB" sz="1600" dirty="0"/>
              <a:t>support counselling services, support group ( Macmillan cancer support)</a:t>
            </a:r>
          </a:p>
          <a:p>
            <a:pPr marL="0" indent="0">
              <a:buNone/>
            </a:pPr>
            <a:r>
              <a:rPr lang="en-GB" sz="1600" dirty="0"/>
              <a:t>5. Palliative care</a:t>
            </a:r>
          </a:p>
          <a:p>
            <a:pPr marL="0" indent="0">
              <a:buNone/>
            </a:pPr>
            <a:r>
              <a:rPr lang="en-GB" sz="1600" dirty="0"/>
              <a:t>If condition progresses </a:t>
            </a:r>
          </a:p>
          <a:p>
            <a:pPr marL="0" indent="0">
              <a:buNone/>
            </a:pPr>
            <a:r>
              <a:rPr lang="en-GB" sz="1600" dirty="0"/>
              <a:t>Pain, management, symptom control, end –of –life planning </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8727668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a:xfrm>
            <a:off x="457200" y="274638"/>
            <a:ext cx="2602632" cy="1143000"/>
          </a:xfrm>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48464" y="1340768"/>
            <a:ext cx="8579296" cy="4032449"/>
          </a:xfrm>
        </p:spPr>
        <p:txBody>
          <a:bodyPr/>
          <a:lstStyle/>
          <a:p>
            <a:pPr marL="0" indent="0">
              <a:buNone/>
            </a:pPr>
            <a:r>
              <a:rPr lang="en-GB" sz="1600" dirty="0"/>
              <a:t>This case study has explored the impact of lung cancer on the respiratory system and overall health. John smith condition demonstrates how lifestyle factors such as smoking significantly contribute to disease development. The study highlighted the importance of understanding anatomy and physiology, recognising risk factors, and implementing a person –centred care plan.</a:t>
            </a:r>
          </a:p>
          <a:p>
            <a:pPr marL="0" indent="0">
              <a:buNone/>
            </a:pPr>
            <a:endParaRPr lang="en-GB" sz="1600" dirty="0"/>
          </a:p>
          <a:p>
            <a:pPr marL="0" indent="0">
              <a:buNone/>
            </a:pPr>
            <a:r>
              <a:rPr lang="en-GB" sz="1600" dirty="0"/>
              <a:t>Effective care requires a multidisciplinary approach, clear communication, ethical consideration, and adherence to NHS and NICE guidelines. By addressing both physical and emotional needs, healthcare professionals can improve quality of life and support better health outcomes.</a:t>
            </a:r>
          </a:p>
          <a:p>
            <a:pPr marL="0" indent="0">
              <a:buNone/>
            </a:pPr>
            <a:r>
              <a:rPr lang="en-GB" sz="1600" dirty="0"/>
              <a:t> </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2785443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395536" y="1268760"/>
            <a:ext cx="8229600" cy="4392488"/>
          </a:xfrm>
        </p:spPr>
        <p:txBody>
          <a:bodyPr/>
          <a:lstStyle/>
          <a:p>
            <a:pPr marL="0" indent="0">
              <a:buNone/>
            </a:pPr>
            <a:r>
              <a:rPr lang="en-GB" sz="1600" b="1" dirty="0"/>
              <a:t>.  NHS (2023) Lung cancer. Available at https; </a:t>
            </a:r>
            <a:r>
              <a:rPr lang="en-GB" sz="1600" b="1" dirty="0">
                <a:hlinkClick r:id="rId2">
                  <a:extLst>
                    <a:ext uri="{A12FA001-AC4F-418D-AE19-62706E023703}">
                      <ahyp:hlinkClr xmlns:ahyp="http://schemas.microsoft.com/office/drawing/2018/hyperlinkcolor" val="tx"/>
                    </a:ext>
                  </a:extLst>
                </a:hlinkClick>
              </a:rPr>
              <a:t>www.uk/condition/lung-cancer</a:t>
            </a:r>
            <a:endParaRPr lang="en-GB" sz="1600" b="1" dirty="0"/>
          </a:p>
          <a:p>
            <a:pPr marL="0" indent="0">
              <a:buNone/>
            </a:pPr>
            <a:r>
              <a:rPr lang="en-GB" sz="1600" b="1" dirty="0"/>
              <a:t>.  National institute for health and care excellence(2019) lung </a:t>
            </a:r>
            <a:r>
              <a:rPr lang="en-GB" sz="1600" b="1" dirty="0" err="1"/>
              <a:t>cancer:diagnosis</a:t>
            </a:r>
            <a:r>
              <a:rPr lang="en-GB" sz="1600" b="1" dirty="0"/>
              <a:t> and             management(NG122). Available at :https://www.nice.org.uk/guidance/122</a:t>
            </a:r>
          </a:p>
          <a:p>
            <a:pPr marL="0" indent="0">
              <a:buNone/>
            </a:pPr>
            <a:r>
              <a:rPr lang="en-GB" sz="1600" b="1" dirty="0"/>
              <a:t>.  Cancer research UK (2024)lung cancer statistics. Available at </a:t>
            </a:r>
            <a:r>
              <a:rPr lang="en-GB" sz="1600" b="1" dirty="0">
                <a:hlinkClick r:id="rId3">
                  <a:extLst>
                    <a:ext uri="{A12FA001-AC4F-418D-AE19-62706E023703}">
                      <ahyp:hlinkClr xmlns:ahyp="http://schemas.microsoft.com/office/drawing/2018/hyperlinkcolor" val="tx"/>
                    </a:ext>
                  </a:extLst>
                </a:hlinkClick>
              </a:rPr>
              <a:t>https://www.cancerresearchuk.org/health-by-cancer-type/lung-cancer</a:t>
            </a:r>
            <a:endParaRPr lang="en-GB" sz="1600" b="1" dirty="0"/>
          </a:p>
          <a:p>
            <a:pPr marL="0" indent="0">
              <a:buNone/>
            </a:pPr>
            <a:r>
              <a:rPr lang="en-GB" sz="1600" b="1" dirty="0"/>
              <a:t>.  World health organization (2023)cancer available at </a:t>
            </a:r>
            <a:r>
              <a:rPr lang="en-GB" sz="1600" b="1" dirty="0">
                <a:hlinkClick r:id="rId4">
                  <a:extLst>
                    <a:ext uri="{A12FA001-AC4F-418D-AE19-62706E023703}">
                      <ahyp:hlinkClr xmlns:ahyp="http://schemas.microsoft.com/office/drawing/2018/hyperlinkcolor" val="tx"/>
                    </a:ext>
                  </a:extLst>
                </a:hlinkClick>
              </a:rPr>
              <a:t>https://www.who/news-room/fact-sheets/detail/cancer</a:t>
            </a:r>
            <a:endParaRPr lang="en-GB" sz="1600" b="1" dirty="0"/>
          </a:p>
          <a:p>
            <a:pPr marL="0" indent="0">
              <a:buNone/>
            </a:pPr>
            <a:r>
              <a:rPr lang="en-GB" sz="1600" b="1" dirty="0"/>
              <a:t>. Macmillan cancer support(2023)lung cancer overview. Available at: https://www.macmillan.org.uk/cancer-information-and-support/lung-cancer</a:t>
            </a:r>
          </a:p>
          <a:p>
            <a:pPr marL="0" indent="0">
              <a:buNone/>
            </a:pPr>
            <a:r>
              <a:rPr lang="en-GB" sz="1600" b="1" dirty="0"/>
              <a:t>.  Tortora ,</a:t>
            </a:r>
            <a:r>
              <a:rPr lang="en-GB" sz="1600" b="1" dirty="0" err="1"/>
              <a:t>G.J.and</a:t>
            </a:r>
            <a:r>
              <a:rPr lang="en-GB" sz="1600" b="1" dirty="0"/>
              <a:t> Derrickson,(2021)principles of anatomy and physiology.16thedn.Hoboken:wiley.</a:t>
            </a:r>
          </a:p>
          <a:p>
            <a:pPr marL="0" indent="0">
              <a:buNone/>
            </a:pPr>
            <a:r>
              <a:rPr lang="en-GB" sz="1600" b="1" dirty="0"/>
              <a:t>.  British lung foundation (2022)lung conditions and breathing problems. Available       at </a:t>
            </a:r>
            <a:r>
              <a:rPr lang="en-GB" sz="1600" b="1" dirty="0">
                <a:hlinkClick r:id="rId5">
                  <a:extLst>
                    <a:ext uri="{A12FA001-AC4F-418D-AE19-62706E023703}">
                      <ahyp:hlinkClr xmlns:ahyp="http://schemas.microsoft.com/office/drawing/2018/hyperlinkcolor" val="tx"/>
                    </a:ext>
                  </a:extLst>
                </a:hlinkClick>
              </a:rPr>
              <a:t>https://www.blf.org.uk</a:t>
            </a:r>
            <a:r>
              <a:rPr lang="en-GB" sz="1600" b="1" dirty="0"/>
              <a:t>     </a:t>
            </a:r>
          </a:p>
          <a:p>
            <a:pPr marL="0" indent="0">
              <a:buNone/>
            </a:pPr>
            <a:r>
              <a:rPr lang="en-GB" sz="1600" b="1" dirty="0"/>
              <a:t>.  Kumar, v, abbas, Akan aster, J.C. (2020)Robbins and citron pathologic basis of diseases. 10</a:t>
            </a:r>
            <a:r>
              <a:rPr lang="en-GB" sz="1600" b="1" baseline="30000" dirty="0"/>
              <a:t>th</a:t>
            </a:r>
            <a:r>
              <a:rPr lang="en-GB" sz="1600" b="1" dirty="0"/>
              <a:t> edn.Philadelphia:Elsevier.</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5210010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700</TotalTime>
  <Words>1166</Words>
  <Application>Microsoft Office PowerPoint</Application>
  <PresentationFormat>On-screen Show (4:3)</PresentationFormat>
  <Paragraphs>148</Paragraphs>
  <Slides>13</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Myriad Pro</vt:lpstr>
      <vt:lpstr>Verdana</vt:lpstr>
      <vt:lpstr>20140311PresentationUWTSDTemplate</vt:lpstr>
      <vt:lpstr>PowerPoint Presentation</vt:lpstr>
      <vt:lpstr>Introduction</vt:lpstr>
      <vt:lpstr>Information about the person</vt:lpstr>
      <vt:lpstr>Information abut the person</vt:lpstr>
      <vt:lpstr>Anatomy and Physiology of the respiratory system </vt:lpstr>
      <vt:lpstr>Damage to lung tissue </vt:lpstr>
      <vt:lpstr>Care plan</vt:lpstr>
      <vt:lpstr>Care planning( person-Centred) </vt:lpstr>
      <vt:lpstr> </vt:lpstr>
      <vt:lpstr>lifestyle risk factor </vt:lpstr>
      <vt:lpstr>Recommendations Evidence – Based (NHS&amp; NICE Guidelines )</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Hanan Mohamed'Nur (2430827)</cp:lastModifiedBy>
  <cp:revision>238</cp:revision>
  <cp:lastPrinted>2018-07-09T15:27:01Z</cp:lastPrinted>
  <dcterms:created xsi:type="dcterms:W3CDTF">2002-10-07T19:43:58Z</dcterms:created>
  <dcterms:modified xsi:type="dcterms:W3CDTF">2026-04-22T08:16:41Z</dcterms:modified>
</cp:coreProperties>
</file>