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57" r:id="rId3"/>
    <p:sldId id="258" r:id="rId4"/>
    <p:sldId id="264" r:id="rId5"/>
    <p:sldId id="268" r:id="rId6"/>
    <p:sldId id="270" r:id="rId7"/>
    <p:sldId id="271" r:id="rId8"/>
    <p:sldId id="269" r:id="rId9"/>
    <p:sldId id="265" r:id="rId10"/>
    <p:sldId id="277" r:id="rId11"/>
    <p:sldId id="278" r:id="rId12"/>
    <p:sldId id="279" r:id="rId13"/>
    <p:sldId id="280" r:id="rId14"/>
    <p:sldId id="281" r:id="rId15"/>
    <p:sldId id="282" r:id="rId16"/>
    <p:sldId id="285" r:id="rId17"/>
    <p:sldId id="272" r:id="rId18"/>
    <p:sldId id="266" r:id="rId19"/>
    <p:sldId id="275" r:id="rId20"/>
    <p:sldId id="276" r:id="rId21"/>
    <p:sldId id="273" r:id="rId22"/>
    <p:sldId id="284" r:id="rId23"/>
    <p:sldId id="286" r:id="rId24"/>
    <p:sldId id="274" r:id="rId25"/>
    <p:sldId id="259" r:id="rId26"/>
    <p:sldId id="263" r:id="rId27"/>
    <p:sldId id="287"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B504D9-1BB5-4C1D-BD4B-6AE7AE19D17D}" v="2" dt="2024-10-08T00:28:49.2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0"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ra Murphy" userId="d46a31dd703fabe3" providerId="LiveId" clId="{04B504D9-1BB5-4C1D-BD4B-6AE7AE19D17D}"/>
    <pc:docChg chg="custSel addSld modSld">
      <pc:chgData name="Tara Murphy" userId="d46a31dd703fabe3" providerId="LiveId" clId="{04B504D9-1BB5-4C1D-BD4B-6AE7AE19D17D}" dt="2024-10-08T07:59:45.686" v="180" actId="122"/>
      <pc:docMkLst>
        <pc:docMk/>
      </pc:docMkLst>
      <pc:sldChg chg="modSp mod">
        <pc:chgData name="Tara Murphy" userId="d46a31dd703fabe3" providerId="LiveId" clId="{04B504D9-1BB5-4C1D-BD4B-6AE7AE19D17D}" dt="2024-10-08T07:56:39.724" v="20" actId="313"/>
        <pc:sldMkLst>
          <pc:docMk/>
          <pc:sldMk cId="639185512" sldId="258"/>
        </pc:sldMkLst>
        <pc:spChg chg="mod">
          <ac:chgData name="Tara Murphy" userId="d46a31dd703fabe3" providerId="LiveId" clId="{04B504D9-1BB5-4C1D-BD4B-6AE7AE19D17D}" dt="2024-10-08T07:56:39.724" v="20" actId="313"/>
          <ac:spMkLst>
            <pc:docMk/>
            <pc:sldMk cId="639185512" sldId="258"/>
            <ac:spMk id="2" creationId="{F522E2AC-6956-E732-A6AD-F4FAEF815483}"/>
          </ac:spMkLst>
        </pc:spChg>
      </pc:sldChg>
      <pc:sldChg chg="modSp mod">
        <pc:chgData name="Tara Murphy" userId="d46a31dd703fabe3" providerId="LiveId" clId="{04B504D9-1BB5-4C1D-BD4B-6AE7AE19D17D}" dt="2024-10-08T07:59:45.686" v="180" actId="122"/>
        <pc:sldMkLst>
          <pc:docMk/>
          <pc:sldMk cId="1158552901" sldId="259"/>
        </pc:sldMkLst>
        <pc:spChg chg="mod">
          <ac:chgData name="Tara Murphy" userId="d46a31dd703fabe3" providerId="LiveId" clId="{04B504D9-1BB5-4C1D-BD4B-6AE7AE19D17D}" dt="2024-10-08T07:59:45.686" v="180" actId="122"/>
          <ac:spMkLst>
            <pc:docMk/>
            <pc:sldMk cId="1158552901" sldId="259"/>
            <ac:spMk id="3" creationId="{EA277D9D-4183-340A-93D1-F06FF3CAD0B0}"/>
          </ac:spMkLst>
        </pc:spChg>
      </pc:sldChg>
      <pc:sldChg chg="modSp mod">
        <pc:chgData name="Tara Murphy" userId="d46a31dd703fabe3" providerId="LiveId" clId="{04B504D9-1BB5-4C1D-BD4B-6AE7AE19D17D}" dt="2024-10-08T07:56:47.206" v="24" actId="313"/>
        <pc:sldMkLst>
          <pc:docMk/>
          <pc:sldMk cId="1529311674" sldId="264"/>
        </pc:sldMkLst>
        <pc:spChg chg="mod">
          <ac:chgData name="Tara Murphy" userId="d46a31dd703fabe3" providerId="LiveId" clId="{04B504D9-1BB5-4C1D-BD4B-6AE7AE19D17D}" dt="2024-10-08T07:56:47.206" v="24" actId="313"/>
          <ac:spMkLst>
            <pc:docMk/>
            <pc:sldMk cId="1529311674" sldId="264"/>
            <ac:spMk id="2" creationId="{5BA97C5A-6C8E-7B11-8978-EC6D96E9D108}"/>
          </ac:spMkLst>
        </pc:spChg>
      </pc:sldChg>
      <pc:sldChg chg="modSp mod">
        <pc:chgData name="Tara Murphy" userId="d46a31dd703fabe3" providerId="LiveId" clId="{04B504D9-1BB5-4C1D-BD4B-6AE7AE19D17D}" dt="2024-10-08T07:58:32.360" v="179" actId="20577"/>
        <pc:sldMkLst>
          <pc:docMk/>
          <pc:sldMk cId="1127089127" sldId="268"/>
        </pc:sldMkLst>
        <pc:spChg chg="mod">
          <ac:chgData name="Tara Murphy" userId="d46a31dd703fabe3" providerId="LiveId" clId="{04B504D9-1BB5-4C1D-BD4B-6AE7AE19D17D}" dt="2024-10-08T07:58:32.360" v="179" actId="20577"/>
          <ac:spMkLst>
            <pc:docMk/>
            <pc:sldMk cId="1127089127" sldId="268"/>
            <ac:spMk id="2" creationId="{210461CE-886F-4086-28E9-21C064F43554}"/>
          </ac:spMkLst>
        </pc:spChg>
      </pc:sldChg>
      <pc:sldChg chg="addSp modSp new mod">
        <pc:chgData name="Tara Murphy" userId="d46a31dd703fabe3" providerId="LiveId" clId="{04B504D9-1BB5-4C1D-BD4B-6AE7AE19D17D}" dt="2024-10-08T00:29:04.880" v="11" actId="1076"/>
        <pc:sldMkLst>
          <pc:docMk/>
          <pc:sldMk cId="3894749202" sldId="287"/>
        </pc:sldMkLst>
        <pc:spChg chg="add mod">
          <ac:chgData name="Tara Murphy" userId="d46a31dd703fabe3" providerId="LiveId" clId="{04B504D9-1BB5-4C1D-BD4B-6AE7AE19D17D}" dt="2024-10-08T00:29:04.880" v="11" actId="1076"/>
          <ac:spMkLst>
            <pc:docMk/>
            <pc:sldMk cId="3894749202" sldId="287"/>
            <ac:spMk id="4" creationId="{152DA532-9045-E937-12E6-E08B9B3501D9}"/>
          </ac:spMkLst>
        </pc:spChg>
        <pc:picChg chg="add mod">
          <ac:chgData name="Tara Murphy" userId="d46a31dd703fabe3" providerId="LiveId" clId="{04B504D9-1BB5-4C1D-BD4B-6AE7AE19D17D}" dt="2024-10-08T00:28:56.554" v="9" actId="1076"/>
          <ac:picMkLst>
            <pc:docMk/>
            <pc:sldMk cId="3894749202" sldId="287"/>
            <ac:picMk id="3" creationId="{03D6A707-6FE5-8805-5D73-C39215D77DB8}"/>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817712-68A6-4F1B-AFFF-3534E2A665B2}" type="doc">
      <dgm:prSet loTypeId="urn:microsoft.com/office/officeart/2008/layout/LinedList" loCatId="list" qsTypeId="urn:microsoft.com/office/officeart/2005/8/quickstyle/simple5" qsCatId="simple" csTypeId="urn:microsoft.com/office/officeart/2005/8/colors/colorful5" csCatId="colorful"/>
      <dgm:spPr/>
      <dgm:t>
        <a:bodyPr/>
        <a:lstStyle/>
        <a:p>
          <a:endParaRPr lang="en-US"/>
        </a:p>
      </dgm:t>
    </dgm:pt>
    <dgm:pt modelId="{B6A219F4-E9FA-47FF-8D39-123D23C98BF1}">
      <dgm:prSet/>
      <dgm:spPr/>
      <dgm:t>
        <a:bodyPr/>
        <a:lstStyle/>
        <a:p>
          <a:r>
            <a:rPr lang="en-GB" dirty="0"/>
            <a:t>Judith Butler, a prominent philosopher and gender theorist, has had a significant influence on how we understand </a:t>
          </a:r>
          <a:r>
            <a:rPr lang="en-GB" b="1" dirty="0"/>
            <a:t>gender diversity</a:t>
          </a:r>
          <a:r>
            <a:rPr lang="en-GB" dirty="0"/>
            <a:t> today. In her groundbreaking work </a:t>
          </a:r>
          <a:r>
            <a:rPr lang="en-GB" i="1" dirty="0"/>
            <a:t>"Gender Trouble"</a:t>
          </a:r>
          <a:r>
            <a:rPr lang="en-GB" dirty="0"/>
            <a:t> (1990), Butler challenges the traditional, binary views of gender as something that is fixed and tied strictly to biological sex. Instead, she argues that </a:t>
          </a:r>
          <a:r>
            <a:rPr lang="en-GB" b="1" dirty="0"/>
            <a:t>gender is performative</a:t>
          </a:r>
          <a:r>
            <a:rPr lang="en-GB" dirty="0"/>
            <a:t>—meaning that it is not something we are, but something we do repeatedly through behaviours, language, and societal roles.</a:t>
          </a:r>
          <a:endParaRPr lang="en-US" dirty="0"/>
        </a:p>
      </dgm:t>
    </dgm:pt>
    <dgm:pt modelId="{1FD957F5-6FB2-4F99-BFF7-B9B452403C67}" type="parTrans" cxnId="{20B5C8EB-9ACE-4861-967F-32A2BBA9562E}">
      <dgm:prSet/>
      <dgm:spPr/>
      <dgm:t>
        <a:bodyPr/>
        <a:lstStyle/>
        <a:p>
          <a:endParaRPr lang="en-US"/>
        </a:p>
      </dgm:t>
    </dgm:pt>
    <dgm:pt modelId="{5621C394-0E00-4AA7-9A17-7EE6F951EFF3}" type="sibTrans" cxnId="{20B5C8EB-9ACE-4861-967F-32A2BBA9562E}">
      <dgm:prSet/>
      <dgm:spPr/>
      <dgm:t>
        <a:bodyPr/>
        <a:lstStyle/>
        <a:p>
          <a:endParaRPr lang="en-US"/>
        </a:p>
      </dgm:t>
    </dgm:pt>
    <dgm:pt modelId="{ECAEBBDC-2B9E-42DA-8EAA-340F4970357D}">
      <dgm:prSet/>
      <dgm:spPr/>
      <dgm:t>
        <a:bodyPr/>
        <a:lstStyle/>
        <a:p>
          <a:r>
            <a:rPr lang="en-GB" dirty="0"/>
            <a:t>Butler’s concept of </a:t>
          </a:r>
          <a:r>
            <a:rPr lang="en-GB" b="1" dirty="0"/>
            <a:t>gender performativity</a:t>
          </a:r>
          <a:r>
            <a:rPr lang="en-GB" dirty="0"/>
            <a:t> suggests that what we understand as "masculine" or "feminine" is not innate, but rather the result of repeated social actions that reinforce these categories. This challenges the idea that there are only two natural genders—male and female—and opens up the possibility for </a:t>
          </a:r>
          <a:r>
            <a:rPr lang="en-GB" b="1" dirty="0"/>
            <a:t>gender diversity</a:t>
          </a:r>
          <a:r>
            <a:rPr lang="en-GB" dirty="0"/>
            <a:t>, where individuals can identify and express themselves outside of these traditional norms.</a:t>
          </a:r>
          <a:endParaRPr lang="en-US" dirty="0"/>
        </a:p>
      </dgm:t>
    </dgm:pt>
    <dgm:pt modelId="{9D8391F5-39FB-4797-9417-231386C34084}" type="parTrans" cxnId="{470F5F76-05DA-41E5-9A28-C7CA65E3EB3A}">
      <dgm:prSet/>
      <dgm:spPr/>
      <dgm:t>
        <a:bodyPr/>
        <a:lstStyle/>
        <a:p>
          <a:endParaRPr lang="en-US"/>
        </a:p>
      </dgm:t>
    </dgm:pt>
    <dgm:pt modelId="{C7C2124D-1273-4BD4-B9C8-DC193633B8B0}" type="sibTrans" cxnId="{470F5F76-05DA-41E5-9A28-C7CA65E3EB3A}">
      <dgm:prSet/>
      <dgm:spPr/>
      <dgm:t>
        <a:bodyPr/>
        <a:lstStyle/>
        <a:p>
          <a:endParaRPr lang="en-US"/>
        </a:p>
      </dgm:t>
    </dgm:pt>
    <dgm:pt modelId="{1F1BF796-031F-49AF-81C3-03DC9BD968B6}" type="pres">
      <dgm:prSet presAssocID="{4B817712-68A6-4F1B-AFFF-3534E2A665B2}" presName="vert0" presStyleCnt="0">
        <dgm:presLayoutVars>
          <dgm:dir/>
          <dgm:animOne val="branch"/>
          <dgm:animLvl val="lvl"/>
        </dgm:presLayoutVars>
      </dgm:prSet>
      <dgm:spPr/>
    </dgm:pt>
    <dgm:pt modelId="{31BA9096-0F6F-4F9E-8DA7-130C633DAD78}" type="pres">
      <dgm:prSet presAssocID="{B6A219F4-E9FA-47FF-8D39-123D23C98BF1}" presName="thickLine" presStyleLbl="alignNode1" presStyleIdx="0" presStyleCnt="2"/>
      <dgm:spPr/>
    </dgm:pt>
    <dgm:pt modelId="{A15ADFE7-8E3B-4331-A65F-D34D5774AFD6}" type="pres">
      <dgm:prSet presAssocID="{B6A219F4-E9FA-47FF-8D39-123D23C98BF1}" presName="horz1" presStyleCnt="0"/>
      <dgm:spPr/>
    </dgm:pt>
    <dgm:pt modelId="{A6CCB886-FE33-43D7-8925-3E963C2AB5CB}" type="pres">
      <dgm:prSet presAssocID="{B6A219F4-E9FA-47FF-8D39-123D23C98BF1}" presName="tx1" presStyleLbl="revTx" presStyleIdx="0" presStyleCnt="2"/>
      <dgm:spPr/>
    </dgm:pt>
    <dgm:pt modelId="{C61F6498-DED6-4A1F-AF4C-D6D0A22CEDCB}" type="pres">
      <dgm:prSet presAssocID="{B6A219F4-E9FA-47FF-8D39-123D23C98BF1}" presName="vert1" presStyleCnt="0"/>
      <dgm:spPr/>
    </dgm:pt>
    <dgm:pt modelId="{1B6128ED-64D2-4ACB-9228-BFA65D234395}" type="pres">
      <dgm:prSet presAssocID="{ECAEBBDC-2B9E-42DA-8EAA-340F4970357D}" presName="thickLine" presStyleLbl="alignNode1" presStyleIdx="1" presStyleCnt="2"/>
      <dgm:spPr/>
    </dgm:pt>
    <dgm:pt modelId="{CB8FB4D1-921B-4C07-8582-C95F47BF50AC}" type="pres">
      <dgm:prSet presAssocID="{ECAEBBDC-2B9E-42DA-8EAA-340F4970357D}" presName="horz1" presStyleCnt="0"/>
      <dgm:spPr/>
    </dgm:pt>
    <dgm:pt modelId="{E14433ED-0C75-480C-B0CB-24A5EB541FF2}" type="pres">
      <dgm:prSet presAssocID="{ECAEBBDC-2B9E-42DA-8EAA-340F4970357D}" presName="tx1" presStyleLbl="revTx" presStyleIdx="1" presStyleCnt="2"/>
      <dgm:spPr/>
    </dgm:pt>
    <dgm:pt modelId="{012A9A22-3D87-4EAA-8F33-B6E29449C18E}" type="pres">
      <dgm:prSet presAssocID="{ECAEBBDC-2B9E-42DA-8EAA-340F4970357D}" presName="vert1" presStyleCnt="0"/>
      <dgm:spPr/>
    </dgm:pt>
  </dgm:ptLst>
  <dgm:cxnLst>
    <dgm:cxn modelId="{81B3F021-44F9-48DB-8C90-05DC0A29ADEA}" type="presOf" srcId="{B6A219F4-E9FA-47FF-8D39-123D23C98BF1}" destId="{A6CCB886-FE33-43D7-8925-3E963C2AB5CB}" srcOrd="0" destOrd="0" presId="urn:microsoft.com/office/officeart/2008/layout/LinedList"/>
    <dgm:cxn modelId="{319CF575-895D-4536-9C26-8BF14F8F4075}" type="presOf" srcId="{4B817712-68A6-4F1B-AFFF-3534E2A665B2}" destId="{1F1BF796-031F-49AF-81C3-03DC9BD968B6}" srcOrd="0" destOrd="0" presId="urn:microsoft.com/office/officeart/2008/layout/LinedList"/>
    <dgm:cxn modelId="{470F5F76-05DA-41E5-9A28-C7CA65E3EB3A}" srcId="{4B817712-68A6-4F1B-AFFF-3534E2A665B2}" destId="{ECAEBBDC-2B9E-42DA-8EAA-340F4970357D}" srcOrd="1" destOrd="0" parTransId="{9D8391F5-39FB-4797-9417-231386C34084}" sibTransId="{C7C2124D-1273-4BD4-B9C8-DC193633B8B0}"/>
    <dgm:cxn modelId="{CAC4CA8E-873E-4D29-A7EF-E685337BF921}" type="presOf" srcId="{ECAEBBDC-2B9E-42DA-8EAA-340F4970357D}" destId="{E14433ED-0C75-480C-B0CB-24A5EB541FF2}" srcOrd="0" destOrd="0" presId="urn:microsoft.com/office/officeart/2008/layout/LinedList"/>
    <dgm:cxn modelId="{20B5C8EB-9ACE-4861-967F-32A2BBA9562E}" srcId="{4B817712-68A6-4F1B-AFFF-3534E2A665B2}" destId="{B6A219F4-E9FA-47FF-8D39-123D23C98BF1}" srcOrd="0" destOrd="0" parTransId="{1FD957F5-6FB2-4F99-BFF7-B9B452403C67}" sibTransId="{5621C394-0E00-4AA7-9A17-7EE6F951EFF3}"/>
    <dgm:cxn modelId="{1A0F7984-FF39-45DF-A89D-51D5BBA5E04F}" type="presParOf" srcId="{1F1BF796-031F-49AF-81C3-03DC9BD968B6}" destId="{31BA9096-0F6F-4F9E-8DA7-130C633DAD78}" srcOrd="0" destOrd="0" presId="urn:microsoft.com/office/officeart/2008/layout/LinedList"/>
    <dgm:cxn modelId="{5828523B-0954-4538-B06F-CABCF3CE29CF}" type="presParOf" srcId="{1F1BF796-031F-49AF-81C3-03DC9BD968B6}" destId="{A15ADFE7-8E3B-4331-A65F-D34D5774AFD6}" srcOrd="1" destOrd="0" presId="urn:microsoft.com/office/officeart/2008/layout/LinedList"/>
    <dgm:cxn modelId="{935448EB-5C27-45C2-9468-2458B7FD36F4}" type="presParOf" srcId="{A15ADFE7-8E3B-4331-A65F-D34D5774AFD6}" destId="{A6CCB886-FE33-43D7-8925-3E963C2AB5CB}" srcOrd="0" destOrd="0" presId="urn:microsoft.com/office/officeart/2008/layout/LinedList"/>
    <dgm:cxn modelId="{5D6FA524-4CAE-449B-8DAB-39C1AFE00F16}" type="presParOf" srcId="{A15ADFE7-8E3B-4331-A65F-D34D5774AFD6}" destId="{C61F6498-DED6-4A1F-AF4C-D6D0A22CEDCB}" srcOrd="1" destOrd="0" presId="urn:microsoft.com/office/officeart/2008/layout/LinedList"/>
    <dgm:cxn modelId="{21AA38F2-709C-4431-93C1-5711FAF6090E}" type="presParOf" srcId="{1F1BF796-031F-49AF-81C3-03DC9BD968B6}" destId="{1B6128ED-64D2-4ACB-9228-BFA65D234395}" srcOrd="2" destOrd="0" presId="urn:microsoft.com/office/officeart/2008/layout/LinedList"/>
    <dgm:cxn modelId="{B0714707-2C2A-4D05-9AB4-D40C42AB952C}" type="presParOf" srcId="{1F1BF796-031F-49AF-81C3-03DC9BD968B6}" destId="{CB8FB4D1-921B-4C07-8582-C95F47BF50AC}" srcOrd="3" destOrd="0" presId="urn:microsoft.com/office/officeart/2008/layout/LinedList"/>
    <dgm:cxn modelId="{7740C9F4-659E-409D-B091-60F4B5E84007}" type="presParOf" srcId="{CB8FB4D1-921B-4C07-8582-C95F47BF50AC}" destId="{E14433ED-0C75-480C-B0CB-24A5EB541FF2}" srcOrd="0" destOrd="0" presId="urn:microsoft.com/office/officeart/2008/layout/LinedList"/>
    <dgm:cxn modelId="{7DD5DE53-2CD8-4005-871B-40F99F8464E5}" type="presParOf" srcId="{CB8FB4D1-921B-4C07-8582-C95F47BF50AC}" destId="{012A9A22-3D87-4EAA-8F33-B6E29449C18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BA9096-0F6F-4F9E-8DA7-130C633DAD78}">
      <dsp:nvSpPr>
        <dsp:cNvPr id="0" name=""/>
        <dsp:cNvSpPr/>
      </dsp:nvSpPr>
      <dsp:spPr>
        <a:xfrm>
          <a:off x="0" y="0"/>
          <a:ext cx="5809487"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6CCB886-FE33-43D7-8925-3E963C2AB5CB}">
      <dsp:nvSpPr>
        <dsp:cNvPr id="0" name=""/>
        <dsp:cNvSpPr/>
      </dsp:nvSpPr>
      <dsp:spPr>
        <a:xfrm>
          <a:off x="0" y="0"/>
          <a:ext cx="5809487" cy="2783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Judith Butler, a prominent philosopher and gender theorist, has had a significant influence on how we understand </a:t>
          </a:r>
          <a:r>
            <a:rPr lang="en-GB" sz="1800" b="1" kern="1200" dirty="0"/>
            <a:t>gender diversity</a:t>
          </a:r>
          <a:r>
            <a:rPr lang="en-GB" sz="1800" kern="1200" dirty="0"/>
            <a:t> today. In her groundbreaking work </a:t>
          </a:r>
          <a:r>
            <a:rPr lang="en-GB" sz="1800" i="1" kern="1200" dirty="0"/>
            <a:t>"Gender Trouble"</a:t>
          </a:r>
          <a:r>
            <a:rPr lang="en-GB" sz="1800" kern="1200" dirty="0"/>
            <a:t> (1990), Butler challenges the traditional, binary views of gender as something that is fixed and tied strictly to biological sex. Instead, she argues that </a:t>
          </a:r>
          <a:r>
            <a:rPr lang="en-GB" sz="1800" b="1" kern="1200" dirty="0"/>
            <a:t>gender is performative</a:t>
          </a:r>
          <a:r>
            <a:rPr lang="en-GB" sz="1800" kern="1200" dirty="0"/>
            <a:t>—meaning that it is not something we are, but something we do repeatedly through behaviours, language, and societal roles.</a:t>
          </a:r>
          <a:endParaRPr lang="en-US" sz="1800" kern="1200" dirty="0"/>
        </a:p>
      </dsp:txBody>
      <dsp:txXfrm>
        <a:off x="0" y="0"/>
        <a:ext cx="5809487" cy="2783839"/>
      </dsp:txXfrm>
    </dsp:sp>
    <dsp:sp modelId="{1B6128ED-64D2-4ACB-9228-BFA65D234395}">
      <dsp:nvSpPr>
        <dsp:cNvPr id="0" name=""/>
        <dsp:cNvSpPr/>
      </dsp:nvSpPr>
      <dsp:spPr>
        <a:xfrm>
          <a:off x="0" y="2783839"/>
          <a:ext cx="5809487" cy="0"/>
        </a:xfrm>
        <a:prstGeom prst="line">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w="12700" cap="flat" cmpd="sng" algn="ctr">
          <a:solidFill>
            <a:schemeClr val="accent5">
              <a:hueOff val="-12152150"/>
              <a:satOff val="-826"/>
              <a:lumOff val="1961"/>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14433ED-0C75-480C-B0CB-24A5EB541FF2}">
      <dsp:nvSpPr>
        <dsp:cNvPr id="0" name=""/>
        <dsp:cNvSpPr/>
      </dsp:nvSpPr>
      <dsp:spPr>
        <a:xfrm>
          <a:off x="0" y="2783839"/>
          <a:ext cx="5809487" cy="2783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Butler’s concept of </a:t>
          </a:r>
          <a:r>
            <a:rPr lang="en-GB" sz="1800" b="1" kern="1200" dirty="0"/>
            <a:t>gender performativity</a:t>
          </a:r>
          <a:r>
            <a:rPr lang="en-GB" sz="1800" kern="1200" dirty="0"/>
            <a:t> suggests that what we understand as "masculine" or "feminine" is not innate, but rather the result of repeated social actions that reinforce these categories. This challenges the idea that there are only two natural genders—male and female—and opens up the possibility for </a:t>
          </a:r>
          <a:r>
            <a:rPr lang="en-GB" sz="1800" b="1" kern="1200" dirty="0"/>
            <a:t>gender diversity</a:t>
          </a:r>
          <a:r>
            <a:rPr lang="en-GB" sz="1800" kern="1200" dirty="0"/>
            <a:t>, where individuals can identify and express themselves outside of these traditional norms.</a:t>
          </a:r>
          <a:endParaRPr lang="en-US" sz="1800" kern="1200" dirty="0"/>
        </a:p>
      </dsp:txBody>
      <dsp:txXfrm>
        <a:off x="0" y="2783839"/>
        <a:ext cx="5809487" cy="278383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84E926-FE8B-4044-9DC8-46D962843721}" type="datetimeFigureOut">
              <a:rPr lang="en-GB" smtClean="0"/>
              <a:t>08/10/2024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CB8BBF-A42F-4067-AB49-12F9FB7483CE}" type="slidenum">
              <a:rPr lang="en-GB" smtClean="0"/>
              <a:t>‹#›</a:t>
            </a:fld>
            <a:endParaRPr lang="en-GB"/>
          </a:p>
        </p:txBody>
      </p:sp>
    </p:spTree>
    <p:extLst>
      <p:ext uri="{BB962C8B-B14F-4D97-AF65-F5344CB8AC3E}">
        <p14:creationId xmlns:p14="http://schemas.microsoft.com/office/powerpoint/2010/main" val="24708516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41DF9-29D9-1441-B85F-DD4727F2243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FDF9EF4-FF85-5A05-2639-7F4DF98DD0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0A7AB4F-8146-C7B6-8F3D-78050723A3AD}"/>
              </a:ext>
            </a:extLst>
          </p:cNvPr>
          <p:cNvSpPr>
            <a:spLocks noGrp="1"/>
          </p:cNvSpPr>
          <p:nvPr>
            <p:ph type="dt" sz="half" idx="10"/>
          </p:nvPr>
        </p:nvSpPr>
        <p:spPr/>
        <p:txBody>
          <a:bodyPr/>
          <a:lstStyle/>
          <a:p>
            <a:fld id="{6DC39C86-14ED-46B4-AF47-60DF7944B458}" type="datetimeFigureOut">
              <a:rPr lang="en-GB" smtClean="0"/>
              <a:t>08/10/2024</a:t>
            </a:fld>
            <a:endParaRPr lang="en-GB"/>
          </a:p>
        </p:txBody>
      </p:sp>
      <p:sp>
        <p:nvSpPr>
          <p:cNvPr id="5" name="Footer Placeholder 4">
            <a:extLst>
              <a:ext uri="{FF2B5EF4-FFF2-40B4-BE49-F238E27FC236}">
                <a16:creationId xmlns:a16="http://schemas.microsoft.com/office/drawing/2014/main" id="{52B3F0B6-A0F5-742C-6844-0DC4A0A8DC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719927-25D2-36AF-EC6F-D44E43631019}"/>
              </a:ext>
            </a:extLst>
          </p:cNvPr>
          <p:cNvSpPr>
            <a:spLocks noGrp="1"/>
          </p:cNvSpPr>
          <p:nvPr>
            <p:ph type="sldNum" sz="quarter" idx="12"/>
          </p:nvPr>
        </p:nvSpPr>
        <p:spPr/>
        <p:txBody>
          <a:bodyPr/>
          <a:lstStyle/>
          <a:p>
            <a:fld id="{5979C507-14A7-4FC9-BA75-D8AB708DDB8E}" type="slidenum">
              <a:rPr lang="en-GB" smtClean="0"/>
              <a:t>‹#›</a:t>
            </a:fld>
            <a:endParaRPr lang="en-GB"/>
          </a:p>
        </p:txBody>
      </p:sp>
    </p:spTree>
    <p:extLst>
      <p:ext uri="{BB962C8B-B14F-4D97-AF65-F5344CB8AC3E}">
        <p14:creationId xmlns:p14="http://schemas.microsoft.com/office/powerpoint/2010/main" val="35713901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45243-1414-7703-4AF1-7A8D39ABBF1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D3E191B-148C-CCFF-F155-2BE50E1BE33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383E7C5-6062-B69E-E41B-1CCA4E5C5467}"/>
              </a:ext>
            </a:extLst>
          </p:cNvPr>
          <p:cNvSpPr>
            <a:spLocks noGrp="1"/>
          </p:cNvSpPr>
          <p:nvPr>
            <p:ph type="dt" sz="half" idx="10"/>
          </p:nvPr>
        </p:nvSpPr>
        <p:spPr/>
        <p:txBody>
          <a:bodyPr/>
          <a:lstStyle/>
          <a:p>
            <a:fld id="{6DC39C86-14ED-46B4-AF47-60DF7944B458}" type="datetimeFigureOut">
              <a:rPr lang="en-GB" smtClean="0"/>
              <a:t>08/10/2024</a:t>
            </a:fld>
            <a:endParaRPr lang="en-GB"/>
          </a:p>
        </p:txBody>
      </p:sp>
      <p:sp>
        <p:nvSpPr>
          <p:cNvPr id="5" name="Footer Placeholder 4">
            <a:extLst>
              <a:ext uri="{FF2B5EF4-FFF2-40B4-BE49-F238E27FC236}">
                <a16:creationId xmlns:a16="http://schemas.microsoft.com/office/drawing/2014/main" id="{56E66149-E233-E9DB-131E-1E7F776FDB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E1D818-8CE3-D4B8-9C14-0432437E9AFD}"/>
              </a:ext>
            </a:extLst>
          </p:cNvPr>
          <p:cNvSpPr>
            <a:spLocks noGrp="1"/>
          </p:cNvSpPr>
          <p:nvPr>
            <p:ph type="sldNum" sz="quarter" idx="12"/>
          </p:nvPr>
        </p:nvSpPr>
        <p:spPr/>
        <p:txBody>
          <a:bodyPr/>
          <a:lstStyle/>
          <a:p>
            <a:fld id="{5979C507-14A7-4FC9-BA75-D8AB708DDB8E}" type="slidenum">
              <a:rPr lang="en-GB" smtClean="0"/>
              <a:t>‹#›</a:t>
            </a:fld>
            <a:endParaRPr lang="en-GB"/>
          </a:p>
        </p:txBody>
      </p:sp>
    </p:spTree>
    <p:extLst>
      <p:ext uri="{BB962C8B-B14F-4D97-AF65-F5344CB8AC3E}">
        <p14:creationId xmlns:p14="http://schemas.microsoft.com/office/powerpoint/2010/main" val="2070808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88998-B0B7-BCAB-A581-087FAC8E80C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D8E01E9-8587-76C6-48D5-D2810FAC421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5D92539-8B75-A083-B1E6-C1AECD5A0CF4}"/>
              </a:ext>
            </a:extLst>
          </p:cNvPr>
          <p:cNvSpPr>
            <a:spLocks noGrp="1"/>
          </p:cNvSpPr>
          <p:nvPr>
            <p:ph type="dt" sz="half" idx="10"/>
          </p:nvPr>
        </p:nvSpPr>
        <p:spPr/>
        <p:txBody>
          <a:bodyPr/>
          <a:lstStyle/>
          <a:p>
            <a:fld id="{6DC39C86-14ED-46B4-AF47-60DF7944B458}" type="datetimeFigureOut">
              <a:rPr lang="en-GB" smtClean="0"/>
              <a:t>08/10/2024</a:t>
            </a:fld>
            <a:endParaRPr lang="en-GB"/>
          </a:p>
        </p:txBody>
      </p:sp>
      <p:sp>
        <p:nvSpPr>
          <p:cNvPr id="5" name="Footer Placeholder 4">
            <a:extLst>
              <a:ext uri="{FF2B5EF4-FFF2-40B4-BE49-F238E27FC236}">
                <a16:creationId xmlns:a16="http://schemas.microsoft.com/office/drawing/2014/main" id="{F8097C15-9C34-DED1-EB4A-9CCB73D677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132CB4-0ADA-18CD-B46A-FD72ED7DA83F}"/>
              </a:ext>
            </a:extLst>
          </p:cNvPr>
          <p:cNvSpPr>
            <a:spLocks noGrp="1"/>
          </p:cNvSpPr>
          <p:nvPr>
            <p:ph type="sldNum" sz="quarter" idx="12"/>
          </p:nvPr>
        </p:nvSpPr>
        <p:spPr/>
        <p:txBody>
          <a:bodyPr/>
          <a:lstStyle/>
          <a:p>
            <a:fld id="{5979C507-14A7-4FC9-BA75-D8AB708DDB8E}" type="slidenum">
              <a:rPr lang="en-GB" smtClean="0"/>
              <a:t>‹#›</a:t>
            </a:fld>
            <a:endParaRPr lang="en-GB"/>
          </a:p>
        </p:txBody>
      </p:sp>
    </p:spTree>
    <p:extLst>
      <p:ext uri="{BB962C8B-B14F-4D97-AF65-F5344CB8AC3E}">
        <p14:creationId xmlns:p14="http://schemas.microsoft.com/office/powerpoint/2010/main" val="30462835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7FD70-95BB-C2DA-7751-46289579E91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D3D51A6-914A-CE53-ABCB-2B87751FB4F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27733CC-ACF7-2748-2554-01795DE3EA5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4AB1212-BEC3-2D5C-B60A-8E9CF5947B0E}"/>
              </a:ext>
            </a:extLst>
          </p:cNvPr>
          <p:cNvSpPr>
            <a:spLocks noGrp="1"/>
          </p:cNvSpPr>
          <p:nvPr>
            <p:ph type="dt" sz="half" idx="10"/>
          </p:nvPr>
        </p:nvSpPr>
        <p:spPr/>
        <p:txBody>
          <a:bodyPr/>
          <a:lstStyle/>
          <a:p>
            <a:fld id="{6DC39C86-14ED-46B4-AF47-60DF7944B458}" type="datetimeFigureOut">
              <a:rPr lang="en-GB" smtClean="0"/>
              <a:t>08/10/2024</a:t>
            </a:fld>
            <a:endParaRPr lang="en-GB"/>
          </a:p>
        </p:txBody>
      </p:sp>
      <p:sp>
        <p:nvSpPr>
          <p:cNvPr id="6" name="Footer Placeholder 5">
            <a:extLst>
              <a:ext uri="{FF2B5EF4-FFF2-40B4-BE49-F238E27FC236}">
                <a16:creationId xmlns:a16="http://schemas.microsoft.com/office/drawing/2014/main" id="{4BCB0E58-1E77-B862-ABDD-CDDA3EB73A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D8AC53-F07C-AF33-60B7-A3F93395E44E}"/>
              </a:ext>
            </a:extLst>
          </p:cNvPr>
          <p:cNvSpPr>
            <a:spLocks noGrp="1"/>
          </p:cNvSpPr>
          <p:nvPr>
            <p:ph type="sldNum" sz="quarter" idx="12"/>
          </p:nvPr>
        </p:nvSpPr>
        <p:spPr/>
        <p:txBody>
          <a:bodyPr/>
          <a:lstStyle/>
          <a:p>
            <a:fld id="{5979C507-14A7-4FC9-BA75-D8AB708DDB8E}" type="slidenum">
              <a:rPr lang="en-GB" smtClean="0"/>
              <a:t>‹#›</a:t>
            </a:fld>
            <a:endParaRPr lang="en-GB"/>
          </a:p>
        </p:txBody>
      </p:sp>
    </p:spTree>
    <p:extLst>
      <p:ext uri="{BB962C8B-B14F-4D97-AF65-F5344CB8AC3E}">
        <p14:creationId xmlns:p14="http://schemas.microsoft.com/office/powerpoint/2010/main" val="3220557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0218F-E762-2B2D-363C-64296088AD9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2254148-23FC-5E37-1A9D-484E83FE327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95F567A-82E2-15C3-322E-5F5503B0EDE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96115DC-CB41-3F07-F718-60708C775E4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7C4FF77-ABB7-5075-4684-CE6B257F05C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1E60B42-4028-0DBA-23B9-CBD4146EB823}"/>
              </a:ext>
            </a:extLst>
          </p:cNvPr>
          <p:cNvSpPr>
            <a:spLocks noGrp="1"/>
          </p:cNvSpPr>
          <p:nvPr>
            <p:ph type="dt" sz="half" idx="10"/>
          </p:nvPr>
        </p:nvSpPr>
        <p:spPr/>
        <p:txBody>
          <a:bodyPr/>
          <a:lstStyle/>
          <a:p>
            <a:fld id="{6DC39C86-14ED-46B4-AF47-60DF7944B458}" type="datetimeFigureOut">
              <a:rPr lang="en-GB" smtClean="0"/>
              <a:t>08/10/2024</a:t>
            </a:fld>
            <a:endParaRPr lang="en-GB"/>
          </a:p>
        </p:txBody>
      </p:sp>
      <p:sp>
        <p:nvSpPr>
          <p:cNvPr id="8" name="Footer Placeholder 7">
            <a:extLst>
              <a:ext uri="{FF2B5EF4-FFF2-40B4-BE49-F238E27FC236}">
                <a16:creationId xmlns:a16="http://schemas.microsoft.com/office/drawing/2014/main" id="{40840B0F-26C3-3457-3D7B-89409C3B8A0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6DD827-4E33-D77A-048E-245116BD0693}"/>
              </a:ext>
            </a:extLst>
          </p:cNvPr>
          <p:cNvSpPr>
            <a:spLocks noGrp="1"/>
          </p:cNvSpPr>
          <p:nvPr>
            <p:ph type="sldNum" sz="quarter" idx="12"/>
          </p:nvPr>
        </p:nvSpPr>
        <p:spPr/>
        <p:txBody>
          <a:bodyPr/>
          <a:lstStyle/>
          <a:p>
            <a:fld id="{5979C507-14A7-4FC9-BA75-D8AB708DDB8E}" type="slidenum">
              <a:rPr lang="en-GB" smtClean="0"/>
              <a:t>‹#›</a:t>
            </a:fld>
            <a:endParaRPr lang="en-GB"/>
          </a:p>
        </p:txBody>
      </p:sp>
    </p:spTree>
    <p:extLst>
      <p:ext uri="{BB962C8B-B14F-4D97-AF65-F5344CB8AC3E}">
        <p14:creationId xmlns:p14="http://schemas.microsoft.com/office/powerpoint/2010/main" val="7120711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22D9A-7671-4142-2039-0F82E5EA818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8A05B1D-0C90-C21D-9465-41DD5A857E58}"/>
              </a:ext>
            </a:extLst>
          </p:cNvPr>
          <p:cNvSpPr>
            <a:spLocks noGrp="1"/>
          </p:cNvSpPr>
          <p:nvPr>
            <p:ph type="dt" sz="half" idx="10"/>
          </p:nvPr>
        </p:nvSpPr>
        <p:spPr/>
        <p:txBody>
          <a:bodyPr/>
          <a:lstStyle/>
          <a:p>
            <a:fld id="{6DC39C86-14ED-46B4-AF47-60DF7944B458}" type="datetimeFigureOut">
              <a:rPr lang="en-GB" smtClean="0"/>
              <a:t>08/10/2024</a:t>
            </a:fld>
            <a:endParaRPr lang="en-GB"/>
          </a:p>
        </p:txBody>
      </p:sp>
      <p:sp>
        <p:nvSpPr>
          <p:cNvPr id="4" name="Footer Placeholder 3">
            <a:extLst>
              <a:ext uri="{FF2B5EF4-FFF2-40B4-BE49-F238E27FC236}">
                <a16:creationId xmlns:a16="http://schemas.microsoft.com/office/drawing/2014/main" id="{79686EC6-5F3C-23D0-5238-B1F4591C6D7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9085507-7912-8F55-52DE-9FAD63BBD707}"/>
              </a:ext>
            </a:extLst>
          </p:cNvPr>
          <p:cNvSpPr>
            <a:spLocks noGrp="1"/>
          </p:cNvSpPr>
          <p:nvPr>
            <p:ph type="sldNum" sz="quarter" idx="12"/>
          </p:nvPr>
        </p:nvSpPr>
        <p:spPr/>
        <p:txBody>
          <a:bodyPr/>
          <a:lstStyle/>
          <a:p>
            <a:fld id="{5979C507-14A7-4FC9-BA75-D8AB708DDB8E}" type="slidenum">
              <a:rPr lang="en-GB" smtClean="0"/>
              <a:t>‹#›</a:t>
            </a:fld>
            <a:endParaRPr lang="en-GB"/>
          </a:p>
        </p:txBody>
      </p:sp>
    </p:spTree>
    <p:extLst>
      <p:ext uri="{BB962C8B-B14F-4D97-AF65-F5344CB8AC3E}">
        <p14:creationId xmlns:p14="http://schemas.microsoft.com/office/powerpoint/2010/main" val="12571957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09ADBA-CF2D-6E55-45E7-91B52EAC9837}"/>
              </a:ext>
            </a:extLst>
          </p:cNvPr>
          <p:cNvSpPr>
            <a:spLocks noGrp="1"/>
          </p:cNvSpPr>
          <p:nvPr>
            <p:ph type="dt" sz="half" idx="10"/>
          </p:nvPr>
        </p:nvSpPr>
        <p:spPr/>
        <p:txBody>
          <a:bodyPr/>
          <a:lstStyle/>
          <a:p>
            <a:fld id="{6DC39C86-14ED-46B4-AF47-60DF7944B458}" type="datetimeFigureOut">
              <a:rPr lang="en-GB" smtClean="0"/>
              <a:t>08/10/2024</a:t>
            </a:fld>
            <a:endParaRPr lang="en-GB"/>
          </a:p>
        </p:txBody>
      </p:sp>
      <p:sp>
        <p:nvSpPr>
          <p:cNvPr id="3" name="Footer Placeholder 2">
            <a:extLst>
              <a:ext uri="{FF2B5EF4-FFF2-40B4-BE49-F238E27FC236}">
                <a16:creationId xmlns:a16="http://schemas.microsoft.com/office/drawing/2014/main" id="{F0AAB2D3-A6EF-CEA7-2388-3E496303713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929236B-D5D9-F0B7-D903-037EA680D32B}"/>
              </a:ext>
            </a:extLst>
          </p:cNvPr>
          <p:cNvSpPr>
            <a:spLocks noGrp="1"/>
          </p:cNvSpPr>
          <p:nvPr>
            <p:ph type="sldNum" sz="quarter" idx="12"/>
          </p:nvPr>
        </p:nvSpPr>
        <p:spPr/>
        <p:txBody>
          <a:bodyPr/>
          <a:lstStyle/>
          <a:p>
            <a:fld id="{5979C507-14A7-4FC9-BA75-D8AB708DDB8E}" type="slidenum">
              <a:rPr lang="en-GB" smtClean="0"/>
              <a:t>‹#›</a:t>
            </a:fld>
            <a:endParaRPr lang="en-GB"/>
          </a:p>
        </p:txBody>
      </p:sp>
    </p:spTree>
    <p:extLst>
      <p:ext uri="{BB962C8B-B14F-4D97-AF65-F5344CB8AC3E}">
        <p14:creationId xmlns:p14="http://schemas.microsoft.com/office/powerpoint/2010/main" val="25047156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34B5F-B47B-6DE5-6716-11C9A099DA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5FC42D3-97FF-7A50-C9E3-8F7DD2A0BE9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2F421F1-65DB-FA36-0792-A53C6B177E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96597CD-AA99-BF93-CE4C-FB876963DE89}"/>
              </a:ext>
            </a:extLst>
          </p:cNvPr>
          <p:cNvSpPr>
            <a:spLocks noGrp="1"/>
          </p:cNvSpPr>
          <p:nvPr>
            <p:ph type="dt" sz="half" idx="10"/>
          </p:nvPr>
        </p:nvSpPr>
        <p:spPr/>
        <p:txBody>
          <a:bodyPr/>
          <a:lstStyle/>
          <a:p>
            <a:fld id="{6DC39C86-14ED-46B4-AF47-60DF7944B458}" type="datetimeFigureOut">
              <a:rPr lang="en-GB" smtClean="0"/>
              <a:t>08/10/2024</a:t>
            </a:fld>
            <a:endParaRPr lang="en-GB"/>
          </a:p>
        </p:txBody>
      </p:sp>
      <p:sp>
        <p:nvSpPr>
          <p:cNvPr id="6" name="Footer Placeholder 5">
            <a:extLst>
              <a:ext uri="{FF2B5EF4-FFF2-40B4-BE49-F238E27FC236}">
                <a16:creationId xmlns:a16="http://schemas.microsoft.com/office/drawing/2014/main" id="{5589931B-A610-8360-1273-909CDFEC43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727A17-A874-4250-C9F6-39EA73DF1D2B}"/>
              </a:ext>
            </a:extLst>
          </p:cNvPr>
          <p:cNvSpPr>
            <a:spLocks noGrp="1"/>
          </p:cNvSpPr>
          <p:nvPr>
            <p:ph type="sldNum" sz="quarter" idx="12"/>
          </p:nvPr>
        </p:nvSpPr>
        <p:spPr/>
        <p:txBody>
          <a:bodyPr/>
          <a:lstStyle/>
          <a:p>
            <a:fld id="{5979C507-14A7-4FC9-BA75-D8AB708DDB8E}" type="slidenum">
              <a:rPr lang="en-GB" smtClean="0"/>
              <a:t>‹#›</a:t>
            </a:fld>
            <a:endParaRPr lang="en-GB"/>
          </a:p>
        </p:txBody>
      </p:sp>
    </p:spTree>
    <p:extLst>
      <p:ext uri="{BB962C8B-B14F-4D97-AF65-F5344CB8AC3E}">
        <p14:creationId xmlns:p14="http://schemas.microsoft.com/office/powerpoint/2010/main" val="7415601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33BD4-A531-0FC9-9EA3-10C30C8FAD7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465DB08-EF6B-B671-1E7C-6E9BD4E232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1E96C5D-B94B-1C9D-968D-829A963531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4AFBC29-1FA6-9870-EDB3-9A890FB43E1A}"/>
              </a:ext>
            </a:extLst>
          </p:cNvPr>
          <p:cNvSpPr>
            <a:spLocks noGrp="1"/>
          </p:cNvSpPr>
          <p:nvPr>
            <p:ph type="dt" sz="half" idx="10"/>
          </p:nvPr>
        </p:nvSpPr>
        <p:spPr/>
        <p:txBody>
          <a:bodyPr/>
          <a:lstStyle/>
          <a:p>
            <a:fld id="{6DC39C86-14ED-46B4-AF47-60DF7944B458}" type="datetimeFigureOut">
              <a:rPr lang="en-GB" smtClean="0"/>
              <a:t>08/10/2024</a:t>
            </a:fld>
            <a:endParaRPr lang="en-GB"/>
          </a:p>
        </p:txBody>
      </p:sp>
      <p:sp>
        <p:nvSpPr>
          <p:cNvPr id="6" name="Footer Placeholder 5">
            <a:extLst>
              <a:ext uri="{FF2B5EF4-FFF2-40B4-BE49-F238E27FC236}">
                <a16:creationId xmlns:a16="http://schemas.microsoft.com/office/drawing/2014/main" id="{03E0311C-B2F9-3F7F-5BE4-C753FB5566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AD258B-8020-DAEE-1424-9CDBEC336A88}"/>
              </a:ext>
            </a:extLst>
          </p:cNvPr>
          <p:cNvSpPr>
            <a:spLocks noGrp="1"/>
          </p:cNvSpPr>
          <p:nvPr>
            <p:ph type="sldNum" sz="quarter" idx="12"/>
          </p:nvPr>
        </p:nvSpPr>
        <p:spPr/>
        <p:txBody>
          <a:bodyPr/>
          <a:lstStyle/>
          <a:p>
            <a:fld id="{5979C507-14A7-4FC9-BA75-D8AB708DDB8E}" type="slidenum">
              <a:rPr lang="en-GB" smtClean="0"/>
              <a:t>‹#›</a:t>
            </a:fld>
            <a:endParaRPr lang="en-GB"/>
          </a:p>
        </p:txBody>
      </p:sp>
    </p:spTree>
    <p:extLst>
      <p:ext uri="{BB962C8B-B14F-4D97-AF65-F5344CB8AC3E}">
        <p14:creationId xmlns:p14="http://schemas.microsoft.com/office/powerpoint/2010/main" val="730242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E2326-B49C-1B38-7EA1-0E50BD8B1BD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B9B7380-0CC2-BB96-0B6A-F63C3CA187E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16E982F-1F39-F1CA-7B58-657EB01D224E}"/>
              </a:ext>
            </a:extLst>
          </p:cNvPr>
          <p:cNvSpPr>
            <a:spLocks noGrp="1"/>
          </p:cNvSpPr>
          <p:nvPr>
            <p:ph type="dt" sz="half" idx="10"/>
          </p:nvPr>
        </p:nvSpPr>
        <p:spPr/>
        <p:txBody>
          <a:bodyPr/>
          <a:lstStyle/>
          <a:p>
            <a:fld id="{6DC39C86-14ED-46B4-AF47-60DF7944B458}" type="datetimeFigureOut">
              <a:rPr lang="en-GB" smtClean="0"/>
              <a:t>08/10/2024</a:t>
            </a:fld>
            <a:endParaRPr lang="en-GB"/>
          </a:p>
        </p:txBody>
      </p:sp>
      <p:sp>
        <p:nvSpPr>
          <p:cNvPr id="5" name="Footer Placeholder 4">
            <a:extLst>
              <a:ext uri="{FF2B5EF4-FFF2-40B4-BE49-F238E27FC236}">
                <a16:creationId xmlns:a16="http://schemas.microsoft.com/office/drawing/2014/main" id="{CE0D9F21-0328-62AD-4ED3-5B43B951E4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E8503C-CF74-6EDA-E814-4C9FDD9FE3CB}"/>
              </a:ext>
            </a:extLst>
          </p:cNvPr>
          <p:cNvSpPr>
            <a:spLocks noGrp="1"/>
          </p:cNvSpPr>
          <p:nvPr>
            <p:ph type="sldNum" sz="quarter" idx="12"/>
          </p:nvPr>
        </p:nvSpPr>
        <p:spPr/>
        <p:txBody>
          <a:bodyPr/>
          <a:lstStyle/>
          <a:p>
            <a:fld id="{5979C507-14A7-4FC9-BA75-D8AB708DDB8E}" type="slidenum">
              <a:rPr lang="en-GB" smtClean="0"/>
              <a:t>‹#›</a:t>
            </a:fld>
            <a:endParaRPr lang="en-GB"/>
          </a:p>
        </p:txBody>
      </p:sp>
    </p:spTree>
    <p:extLst>
      <p:ext uri="{BB962C8B-B14F-4D97-AF65-F5344CB8AC3E}">
        <p14:creationId xmlns:p14="http://schemas.microsoft.com/office/powerpoint/2010/main" val="517338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3498252-FE75-9F5E-48CD-482685779CF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5EA0A01-A0DD-4535-9BEF-027BCC12004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532B88E-C386-802F-4161-C968743AA05F}"/>
              </a:ext>
            </a:extLst>
          </p:cNvPr>
          <p:cNvSpPr>
            <a:spLocks noGrp="1"/>
          </p:cNvSpPr>
          <p:nvPr>
            <p:ph type="dt" sz="half" idx="10"/>
          </p:nvPr>
        </p:nvSpPr>
        <p:spPr/>
        <p:txBody>
          <a:bodyPr/>
          <a:lstStyle/>
          <a:p>
            <a:fld id="{6DC39C86-14ED-46B4-AF47-60DF7944B458}" type="datetimeFigureOut">
              <a:rPr lang="en-GB" smtClean="0"/>
              <a:t>08/10/2024</a:t>
            </a:fld>
            <a:endParaRPr lang="en-GB"/>
          </a:p>
        </p:txBody>
      </p:sp>
      <p:sp>
        <p:nvSpPr>
          <p:cNvPr id="5" name="Footer Placeholder 4">
            <a:extLst>
              <a:ext uri="{FF2B5EF4-FFF2-40B4-BE49-F238E27FC236}">
                <a16:creationId xmlns:a16="http://schemas.microsoft.com/office/drawing/2014/main" id="{A6787F6C-9A4A-FB0A-6DCC-EC65E57F0E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8D4903-0D32-6F3B-44DD-EE13D54D74DE}"/>
              </a:ext>
            </a:extLst>
          </p:cNvPr>
          <p:cNvSpPr>
            <a:spLocks noGrp="1"/>
          </p:cNvSpPr>
          <p:nvPr>
            <p:ph type="sldNum" sz="quarter" idx="12"/>
          </p:nvPr>
        </p:nvSpPr>
        <p:spPr/>
        <p:txBody>
          <a:bodyPr/>
          <a:lstStyle/>
          <a:p>
            <a:fld id="{5979C507-14A7-4FC9-BA75-D8AB708DDB8E}" type="slidenum">
              <a:rPr lang="en-GB" smtClean="0"/>
              <a:t>‹#›</a:t>
            </a:fld>
            <a:endParaRPr lang="en-GB"/>
          </a:p>
        </p:txBody>
      </p:sp>
    </p:spTree>
    <p:extLst>
      <p:ext uri="{BB962C8B-B14F-4D97-AF65-F5344CB8AC3E}">
        <p14:creationId xmlns:p14="http://schemas.microsoft.com/office/powerpoint/2010/main" val="192242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45454B-90EE-EE16-BD50-AEDFE8F450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5A4D78B-F232-A785-5B9A-58BF3918E2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31320E0-A84A-BC57-B6BA-08C3CB53026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DC39C86-14ED-46B4-AF47-60DF7944B458}" type="datetimeFigureOut">
              <a:rPr lang="en-GB" smtClean="0"/>
              <a:t>08/10/2024</a:t>
            </a:fld>
            <a:endParaRPr lang="en-GB"/>
          </a:p>
        </p:txBody>
      </p:sp>
      <p:sp>
        <p:nvSpPr>
          <p:cNvPr id="5" name="Footer Placeholder 4">
            <a:extLst>
              <a:ext uri="{FF2B5EF4-FFF2-40B4-BE49-F238E27FC236}">
                <a16:creationId xmlns:a16="http://schemas.microsoft.com/office/drawing/2014/main" id="{7CAEC93D-2C73-CE50-9FFC-FA277AC98F1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FE6825C-7B6C-CAD5-4CB9-CAAD95D58E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979C507-14A7-4FC9-BA75-D8AB708DDB8E}" type="slidenum">
              <a:rPr lang="en-GB" smtClean="0"/>
              <a:t>‹#›</a:t>
            </a:fld>
            <a:endParaRPr lang="en-GB"/>
          </a:p>
        </p:txBody>
      </p:sp>
    </p:spTree>
    <p:extLst>
      <p:ext uri="{BB962C8B-B14F-4D97-AF65-F5344CB8AC3E}">
        <p14:creationId xmlns:p14="http://schemas.microsoft.com/office/powerpoint/2010/main" val="40884873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1.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Motorcycle Racing">
            <a:extLst>
              <a:ext uri="{FF2B5EF4-FFF2-40B4-BE49-F238E27FC236}">
                <a16:creationId xmlns:a16="http://schemas.microsoft.com/office/drawing/2014/main" id="{9A9279A7-43D1-384D-0B85-392EDD39E0C0}"/>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3"/>
          <a:stretch/>
        </p:blipFill>
        <p:spPr>
          <a:xfrm>
            <a:off x="20" y="-22"/>
            <a:ext cx="12191977" cy="6858022"/>
          </a:xfrm>
          <a:prstGeom prst="rect">
            <a:avLst/>
          </a:prstGeom>
        </p:spPr>
      </p:pic>
      <p:sp>
        <p:nvSpPr>
          <p:cNvPr id="10" name="Rectangle 9">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A4EDE3-7E49-1BC0-C62B-0A3D520C0303}"/>
              </a:ext>
            </a:extLst>
          </p:cNvPr>
          <p:cNvSpPr>
            <a:spLocks noGrp="1"/>
          </p:cNvSpPr>
          <p:nvPr>
            <p:ph type="ctrTitle"/>
          </p:nvPr>
        </p:nvSpPr>
        <p:spPr>
          <a:xfrm>
            <a:off x="-3050" y="419946"/>
            <a:ext cx="6728970" cy="4172373"/>
          </a:xfrm>
        </p:spPr>
        <p:txBody>
          <a:bodyPr anchor="t">
            <a:normAutofit fontScale="90000"/>
          </a:bodyPr>
          <a:lstStyle/>
          <a:p>
            <a:r>
              <a:rPr lang="en-GB" b="1" dirty="0">
                <a:solidFill>
                  <a:srgbClr val="FFFFFF"/>
                </a:solidFill>
                <a:latin typeface="Calisto MT" panose="02040603050505030304" pitchFamily="18" charset="0"/>
              </a:rPr>
              <a:t>Breaking the Mold: Diversity Unleashed, Gender, Sexuality, </a:t>
            </a:r>
            <a:br>
              <a:rPr lang="en-GB" b="1" dirty="0">
                <a:solidFill>
                  <a:srgbClr val="FFFFFF"/>
                </a:solidFill>
                <a:latin typeface="Calisto MT" panose="02040603050505030304" pitchFamily="18" charset="0"/>
              </a:rPr>
            </a:br>
            <a:r>
              <a:rPr lang="en-GB" b="1" dirty="0">
                <a:solidFill>
                  <a:srgbClr val="FFFFFF"/>
                </a:solidFill>
                <a:latin typeface="Calisto MT" panose="02040603050505030304" pitchFamily="18" charset="0"/>
              </a:rPr>
              <a:t>and Relationship </a:t>
            </a:r>
            <a:br>
              <a:rPr lang="en-GB" b="1" dirty="0">
                <a:solidFill>
                  <a:srgbClr val="FFFFFF"/>
                </a:solidFill>
                <a:latin typeface="Calisto MT" panose="02040603050505030304" pitchFamily="18" charset="0"/>
              </a:rPr>
            </a:br>
            <a:r>
              <a:rPr lang="en-GB" b="1" dirty="0">
                <a:solidFill>
                  <a:srgbClr val="FFFFFF"/>
                </a:solidFill>
                <a:latin typeface="Calisto MT" panose="02040603050505030304" pitchFamily="18" charset="0"/>
              </a:rPr>
              <a:t>Diversity (GSRD)</a:t>
            </a:r>
            <a:br>
              <a:rPr lang="en-GB" b="1" dirty="0">
                <a:solidFill>
                  <a:srgbClr val="FFFFFF"/>
                </a:solidFill>
                <a:latin typeface="Calisto MT" panose="02040603050505030304" pitchFamily="18" charset="0"/>
              </a:rPr>
            </a:br>
            <a:br>
              <a:rPr lang="en-GB" b="1" dirty="0">
                <a:solidFill>
                  <a:srgbClr val="FFFFFF"/>
                </a:solidFill>
                <a:latin typeface="Calisto MT" panose="02040603050505030304" pitchFamily="18" charset="0"/>
              </a:rPr>
            </a:br>
            <a:r>
              <a:rPr lang="en-GB" b="1" dirty="0">
                <a:solidFill>
                  <a:srgbClr val="FFFFFF"/>
                </a:solidFill>
                <a:latin typeface="Calisto MT" panose="02040603050505030304" pitchFamily="18" charset="0"/>
              </a:rPr>
              <a:t>Mx Tara Murphy</a:t>
            </a:r>
            <a:br>
              <a:rPr lang="en-GB" sz="4800" dirty="0">
                <a:solidFill>
                  <a:srgbClr val="FFFFFF"/>
                </a:solidFill>
                <a:latin typeface="Calisto MT" panose="02040603050505030304" pitchFamily="18" charset="0"/>
              </a:rPr>
            </a:br>
            <a:endParaRPr lang="en-GB" sz="4800" dirty="0">
              <a:solidFill>
                <a:srgbClr val="FFFFFF"/>
              </a:solidFill>
              <a:latin typeface="Calisto MT" panose="02040603050505030304" pitchFamily="18" charset="0"/>
            </a:endParaRPr>
          </a:p>
        </p:txBody>
      </p:sp>
      <p:sp>
        <p:nvSpPr>
          <p:cNvPr id="12" name="Rectangle 11">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8218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9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Family together at home">
            <a:extLst>
              <a:ext uri="{FF2B5EF4-FFF2-40B4-BE49-F238E27FC236}">
                <a16:creationId xmlns:a16="http://schemas.microsoft.com/office/drawing/2014/main" id="{0F9E50FE-4E21-3EC8-F74A-978CBF832ADF}"/>
              </a:ext>
            </a:extLst>
          </p:cNvPr>
          <p:cNvPicPr>
            <a:picLocks noChangeAspect="1"/>
          </p:cNvPicPr>
          <p:nvPr/>
        </p:nvPicPr>
        <p:blipFill>
          <a:blip r:embed="rId2">
            <a:extLst>
              <a:ext uri="{28A0092B-C50C-407E-A947-70E740481C1C}">
                <a14:useLocalDpi xmlns:a14="http://schemas.microsoft.com/office/drawing/2010/main" val="0"/>
              </a:ext>
            </a:extLst>
          </a:blip>
          <a:srcRect l="436" r="27632" b="-1"/>
          <a:stretch/>
        </p:blipFill>
        <p:spPr>
          <a:xfrm>
            <a:off x="10753" y="3720"/>
            <a:ext cx="7390243" cy="6857990"/>
          </a:xfrm>
          <a:prstGeom prst="rect">
            <a:avLst/>
          </a:prstGeom>
        </p:spPr>
      </p:pic>
      <p:sp>
        <p:nvSpPr>
          <p:cNvPr id="11" name="Rectangle 10">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extBox 1">
            <a:extLst>
              <a:ext uri="{FF2B5EF4-FFF2-40B4-BE49-F238E27FC236}">
                <a16:creationId xmlns:a16="http://schemas.microsoft.com/office/drawing/2014/main" id="{02ACA006-3881-74C2-6D01-A35F1443BBB8}"/>
              </a:ext>
            </a:extLst>
          </p:cNvPr>
          <p:cNvSpPr txBox="1"/>
          <p:nvPr/>
        </p:nvSpPr>
        <p:spPr>
          <a:xfrm>
            <a:off x="7467062" y="142240"/>
            <a:ext cx="4603018" cy="5839068"/>
          </a:xfrm>
          <a:prstGeom prst="rect">
            <a:avLst/>
          </a:prstGeom>
        </p:spPr>
        <p:txBody>
          <a:bodyPr vert="horz" lIns="91440" tIns="45720" rIns="91440" bIns="45720" rtlCol="0" anchor="t">
            <a:noAutofit/>
          </a:bodyPr>
          <a:lstStyle/>
          <a:p>
            <a:pPr algn="ctr">
              <a:lnSpc>
                <a:spcPct val="90000"/>
              </a:lnSpc>
              <a:spcAft>
                <a:spcPts val="600"/>
              </a:spcAft>
            </a:pPr>
            <a:r>
              <a:rPr lang="en-US" sz="3200" dirty="0"/>
              <a:t>21st-century British culture, gender, sexuality, and relationships </a:t>
            </a:r>
          </a:p>
          <a:p>
            <a:pPr algn="ctr">
              <a:lnSpc>
                <a:spcPct val="90000"/>
              </a:lnSpc>
              <a:spcAft>
                <a:spcPts val="600"/>
              </a:spcAft>
            </a:pPr>
            <a:endParaRPr lang="en-US" sz="3200" dirty="0"/>
          </a:p>
          <a:p>
            <a:pPr algn="ctr">
              <a:lnSpc>
                <a:spcPct val="90000"/>
              </a:lnSpc>
              <a:spcAft>
                <a:spcPts val="600"/>
              </a:spcAft>
            </a:pPr>
            <a:r>
              <a:rPr lang="en-US" sz="3200" dirty="0"/>
              <a:t>How to be ‘normal’</a:t>
            </a:r>
          </a:p>
          <a:p>
            <a:pPr indent="-228600" algn="ctr">
              <a:lnSpc>
                <a:spcPct val="90000"/>
              </a:lnSpc>
              <a:spcAft>
                <a:spcPts val="600"/>
              </a:spcAft>
              <a:buFont typeface="Arial" panose="020B0604020202020204" pitchFamily="34" charset="0"/>
              <a:buChar char="•"/>
            </a:pPr>
            <a:endParaRPr lang="en-US" sz="3200" dirty="0"/>
          </a:p>
          <a:p>
            <a:pPr algn="ctr">
              <a:lnSpc>
                <a:spcPct val="90000"/>
              </a:lnSpc>
              <a:spcAft>
                <a:spcPts val="600"/>
              </a:spcAft>
            </a:pPr>
            <a:r>
              <a:rPr lang="en-US" sz="3200" dirty="0"/>
              <a:t>The ‘normal’ gender</a:t>
            </a:r>
          </a:p>
          <a:p>
            <a:pPr indent="-228600" algn="ctr">
              <a:lnSpc>
                <a:spcPct val="90000"/>
              </a:lnSpc>
              <a:spcAft>
                <a:spcPts val="600"/>
              </a:spcAft>
              <a:buFont typeface="Arial" panose="020B0604020202020204" pitchFamily="34" charset="0"/>
              <a:buChar char="•"/>
            </a:pPr>
            <a:endParaRPr lang="en-US" sz="3200" dirty="0"/>
          </a:p>
          <a:p>
            <a:pPr algn="ctr">
              <a:lnSpc>
                <a:spcPct val="90000"/>
              </a:lnSpc>
              <a:spcAft>
                <a:spcPts val="600"/>
              </a:spcAft>
            </a:pPr>
            <a:r>
              <a:rPr lang="en-US" sz="3200" dirty="0"/>
              <a:t>The ‘normal’ sexuality</a:t>
            </a:r>
          </a:p>
          <a:p>
            <a:pPr indent="-228600" algn="ctr">
              <a:lnSpc>
                <a:spcPct val="90000"/>
              </a:lnSpc>
              <a:spcAft>
                <a:spcPts val="600"/>
              </a:spcAft>
              <a:buFont typeface="Arial" panose="020B0604020202020204" pitchFamily="34" charset="0"/>
              <a:buChar char="•"/>
            </a:pPr>
            <a:endParaRPr lang="en-US" sz="3200" dirty="0"/>
          </a:p>
          <a:p>
            <a:pPr algn="ctr">
              <a:lnSpc>
                <a:spcPct val="90000"/>
              </a:lnSpc>
              <a:spcAft>
                <a:spcPts val="600"/>
              </a:spcAft>
            </a:pPr>
            <a:r>
              <a:rPr lang="en-US" sz="3200" dirty="0"/>
              <a:t>The ‘normal’ Relationship</a:t>
            </a:r>
          </a:p>
        </p:txBody>
      </p:sp>
    </p:spTree>
    <p:extLst>
      <p:ext uri="{BB962C8B-B14F-4D97-AF65-F5344CB8AC3E}">
        <p14:creationId xmlns:p14="http://schemas.microsoft.com/office/powerpoint/2010/main" val="41960574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F522E2AC-6956-E732-A6AD-F4FAEF815483}"/>
              </a:ext>
            </a:extLst>
          </p:cNvPr>
          <p:cNvSpPr txBox="1"/>
          <p:nvPr/>
        </p:nvSpPr>
        <p:spPr>
          <a:xfrm>
            <a:off x="203200" y="264160"/>
            <a:ext cx="5371870" cy="5838527"/>
          </a:xfrm>
          <a:prstGeom prst="rect">
            <a:avLst/>
          </a:prstGeom>
        </p:spPr>
        <p:txBody>
          <a:bodyPr vert="horz" lIns="91440" tIns="45720" rIns="91440" bIns="45720" rtlCol="0">
            <a:normAutofit fontScale="92500" lnSpcReduction="10000"/>
          </a:bodyPr>
          <a:lstStyle/>
          <a:p>
            <a:pPr algn="ctr">
              <a:lnSpc>
                <a:spcPct val="90000"/>
              </a:lnSpc>
              <a:spcAft>
                <a:spcPts val="600"/>
              </a:spcAft>
            </a:pPr>
            <a:r>
              <a:rPr lang="en-US" sz="2400" u="sng" dirty="0"/>
              <a:t> </a:t>
            </a:r>
            <a:r>
              <a:rPr lang="en-US" sz="2800" u="sng" dirty="0"/>
              <a:t>Gender current ‘norms’</a:t>
            </a:r>
          </a:p>
          <a:p>
            <a:pPr>
              <a:lnSpc>
                <a:spcPct val="90000"/>
              </a:lnSpc>
              <a:spcAft>
                <a:spcPts val="600"/>
              </a:spcAft>
            </a:pPr>
            <a:endParaRPr lang="en-US" sz="2400" dirty="0"/>
          </a:p>
          <a:p>
            <a:pPr>
              <a:lnSpc>
                <a:spcPct val="90000"/>
              </a:lnSpc>
              <a:spcAft>
                <a:spcPts val="600"/>
              </a:spcAft>
            </a:pPr>
            <a:r>
              <a:rPr lang="en-US" sz="2400" dirty="0"/>
              <a:t> • A person must have a gender, it is not possible to be a person without one.</a:t>
            </a:r>
          </a:p>
          <a:p>
            <a:pPr>
              <a:lnSpc>
                <a:spcPct val="90000"/>
              </a:lnSpc>
              <a:spcAft>
                <a:spcPts val="600"/>
              </a:spcAft>
            </a:pPr>
            <a:r>
              <a:rPr lang="en-US" sz="2400" dirty="0"/>
              <a:t> • That gender is binary: a person can only be a man or a woman. </a:t>
            </a:r>
          </a:p>
          <a:p>
            <a:pPr>
              <a:lnSpc>
                <a:spcPct val="90000"/>
              </a:lnSpc>
              <a:spcAft>
                <a:spcPts val="600"/>
              </a:spcAft>
            </a:pPr>
            <a:r>
              <a:rPr lang="en-US" sz="2400" dirty="0"/>
              <a:t>• Gender remains the same throughout life, based on what it was assumed to be at birth depending on a person’s visible genitalia (i.e. people are assumed to be cisgender – remaining in the gender that was assumed at birth). In some cases their genitalia will have been altered surgically to make them fit cultural norms for a boy or a girl.</a:t>
            </a:r>
          </a:p>
          <a:p>
            <a:pPr>
              <a:lnSpc>
                <a:spcPct val="90000"/>
              </a:lnSpc>
              <a:spcAft>
                <a:spcPts val="600"/>
              </a:spcAft>
            </a:pPr>
            <a:r>
              <a:rPr lang="en-US" sz="2400" dirty="0"/>
              <a:t> • Men will be masculine, women will be feminine. </a:t>
            </a:r>
          </a:p>
          <a:p>
            <a:pPr marL="342900" indent="-342900">
              <a:lnSpc>
                <a:spcPct val="90000"/>
              </a:lnSpc>
              <a:spcAft>
                <a:spcPts val="600"/>
              </a:spcAft>
              <a:buFont typeface="Arial" panose="020B0604020202020204" pitchFamily="34" charset="0"/>
              <a:buChar char="•"/>
            </a:pPr>
            <a:r>
              <a:rPr lang="en-US" sz="2400" dirty="0"/>
              <a:t>XX or XY Chromosomes </a:t>
            </a:r>
          </a:p>
        </p:txBody>
      </p:sp>
      <p:pic>
        <p:nvPicPr>
          <p:cNvPr id="4" name="Picture 3" descr="A baby shoes and pacifier on a pink and blue background&#10;&#10;Description automatically generated">
            <a:extLst>
              <a:ext uri="{FF2B5EF4-FFF2-40B4-BE49-F238E27FC236}">
                <a16:creationId xmlns:a16="http://schemas.microsoft.com/office/drawing/2014/main" id="{1F9C2918-FB8C-817B-AF98-BCC2930911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80610" y="1863762"/>
            <a:ext cx="4737650" cy="3152690"/>
          </a:xfrm>
          <a:prstGeom prst="rect">
            <a:avLst/>
          </a:prstGeom>
        </p:spPr>
      </p:pic>
    </p:spTree>
    <p:extLst>
      <p:ext uri="{BB962C8B-B14F-4D97-AF65-F5344CB8AC3E}">
        <p14:creationId xmlns:p14="http://schemas.microsoft.com/office/powerpoint/2010/main" val="6391855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Two women in white dresses&#10;&#10;Description automatically generated">
            <a:extLst>
              <a:ext uri="{FF2B5EF4-FFF2-40B4-BE49-F238E27FC236}">
                <a16:creationId xmlns:a16="http://schemas.microsoft.com/office/drawing/2014/main" id="{A4377ECA-2362-D487-22E7-16F0AA0657D9}"/>
              </a:ext>
            </a:extLst>
          </p:cNvPr>
          <p:cNvPicPr>
            <a:picLocks noChangeAspect="1"/>
          </p:cNvPicPr>
          <p:nvPr/>
        </p:nvPicPr>
        <p:blipFill>
          <a:blip r:embed="rId2">
            <a:extLst>
              <a:ext uri="{28A0092B-C50C-407E-A947-70E740481C1C}">
                <a14:useLocalDpi xmlns:a14="http://schemas.microsoft.com/office/drawing/2010/main" val="0"/>
              </a:ext>
            </a:extLst>
          </a:blip>
          <a:srcRect l="21449" r="21448" b="-1"/>
          <a:stretch/>
        </p:blipFill>
        <p:spPr>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2" name="TextBox 1">
            <a:extLst>
              <a:ext uri="{FF2B5EF4-FFF2-40B4-BE49-F238E27FC236}">
                <a16:creationId xmlns:a16="http://schemas.microsoft.com/office/drawing/2014/main" id="{5BA97C5A-6C8E-7B11-8978-EC6D96E9D108}"/>
              </a:ext>
            </a:extLst>
          </p:cNvPr>
          <p:cNvSpPr txBox="1"/>
          <p:nvPr/>
        </p:nvSpPr>
        <p:spPr>
          <a:xfrm>
            <a:off x="4198966" y="457200"/>
            <a:ext cx="3810000" cy="5791199"/>
          </a:xfrm>
          <a:prstGeom prst="rect">
            <a:avLst/>
          </a:prstGeom>
        </p:spPr>
        <p:txBody>
          <a:bodyPr vert="horz" lIns="91440" tIns="45720" rIns="91440" bIns="45720" rtlCol="0">
            <a:noAutofit/>
          </a:bodyPr>
          <a:lstStyle/>
          <a:p>
            <a:pPr algn="ctr">
              <a:lnSpc>
                <a:spcPct val="90000"/>
              </a:lnSpc>
              <a:spcAft>
                <a:spcPts val="600"/>
              </a:spcAft>
            </a:pPr>
            <a:r>
              <a:rPr lang="en-US" sz="2000" u="sng" dirty="0">
                <a:solidFill>
                  <a:schemeClr val="tx1">
                    <a:lumMod val="85000"/>
                    <a:lumOff val="15000"/>
                  </a:schemeClr>
                </a:solidFill>
              </a:rPr>
              <a:t>Sexuality current ‘norms’</a:t>
            </a:r>
          </a:p>
          <a:p>
            <a:pPr>
              <a:lnSpc>
                <a:spcPct val="90000"/>
              </a:lnSpc>
              <a:spcAft>
                <a:spcPts val="600"/>
              </a:spcAft>
            </a:pPr>
            <a:r>
              <a:rPr lang="en-US" sz="2000" dirty="0">
                <a:solidFill>
                  <a:schemeClr val="tx1">
                    <a:lumMod val="85000"/>
                    <a:lumOff val="15000"/>
                  </a:schemeClr>
                </a:solidFill>
              </a:rPr>
              <a:t> • A person must have a sexuality, it is not possible to be a person without one.</a:t>
            </a:r>
          </a:p>
          <a:p>
            <a:pPr>
              <a:lnSpc>
                <a:spcPct val="90000"/>
              </a:lnSpc>
              <a:spcAft>
                <a:spcPts val="600"/>
              </a:spcAft>
            </a:pPr>
            <a:r>
              <a:rPr lang="en-US" sz="2000" dirty="0">
                <a:solidFill>
                  <a:schemeClr val="tx1">
                    <a:lumMod val="85000"/>
                    <a:lumOff val="15000"/>
                  </a:schemeClr>
                </a:solidFill>
              </a:rPr>
              <a:t> • That sexuality is binary: a person can only be straight or gay.</a:t>
            </a:r>
          </a:p>
          <a:p>
            <a:pPr>
              <a:lnSpc>
                <a:spcPct val="90000"/>
              </a:lnSpc>
              <a:spcAft>
                <a:spcPts val="600"/>
              </a:spcAft>
            </a:pPr>
            <a:r>
              <a:rPr lang="en-US" sz="2000" dirty="0">
                <a:solidFill>
                  <a:schemeClr val="tx1">
                    <a:lumMod val="85000"/>
                    <a:lumOff val="15000"/>
                  </a:schemeClr>
                </a:solidFill>
              </a:rPr>
              <a:t> • Sexuality remains the same throughout life: people are ‘born gay’ or ‘born straight’.</a:t>
            </a:r>
          </a:p>
          <a:p>
            <a:pPr>
              <a:lnSpc>
                <a:spcPct val="90000"/>
              </a:lnSpc>
              <a:spcAft>
                <a:spcPts val="600"/>
              </a:spcAft>
            </a:pPr>
            <a:r>
              <a:rPr lang="en-US" sz="2000" dirty="0">
                <a:solidFill>
                  <a:schemeClr val="tx1">
                    <a:lumMod val="85000"/>
                    <a:lumOff val="15000"/>
                  </a:schemeClr>
                </a:solidFill>
              </a:rPr>
              <a:t> • Sexuality is all about gender: our gender and the gender we are attracted to. Related to this, being ‘same-sex’ attracted may also make gay men more feminine or lesbians more masculine.</a:t>
            </a:r>
          </a:p>
        </p:txBody>
      </p:sp>
      <p:pic>
        <p:nvPicPr>
          <p:cNvPr id="5" name="Picture 4" descr="A cartoon of a bride and groom holding flowers&#10;&#10;Description automatically generated">
            <a:extLst>
              <a:ext uri="{FF2B5EF4-FFF2-40B4-BE49-F238E27FC236}">
                <a16:creationId xmlns:a16="http://schemas.microsoft.com/office/drawing/2014/main" id="{6D89C58B-EA7B-AD1C-C133-3AEE68F83477}"/>
              </a:ext>
            </a:extLst>
          </p:cNvPr>
          <p:cNvPicPr>
            <a:picLocks noChangeAspect="1"/>
          </p:cNvPicPr>
          <p:nvPr/>
        </p:nvPicPr>
        <p:blipFill>
          <a:blip r:embed="rId3">
            <a:extLst>
              <a:ext uri="{28A0092B-C50C-407E-A947-70E740481C1C}">
                <a14:useLocalDpi xmlns:a14="http://schemas.microsoft.com/office/drawing/2010/main" val="0"/>
              </a:ext>
            </a:extLst>
          </a:blip>
          <a:srcRect l="23030" r="24309"/>
          <a:stretch/>
        </p:blipFill>
        <p:spPr>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Tree>
    <p:extLst>
      <p:ext uri="{BB962C8B-B14F-4D97-AF65-F5344CB8AC3E}">
        <p14:creationId xmlns:p14="http://schemas.microsoft.com/office/powerpoint/2010/main" val="15293116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with lipstick on his cheek and a person with her arms crossed&#10;&#10;Description automatically generated">
            <a:extLst>
              <a:ext uri="{FF2B5EF4-FFF2-40B4-BE49-F238E27FC236}">
                <a16:creationId xmlns:a16="http://schemas.microsoft.com/office/drawing/2014/main" id="{F6B1E9BF-51F1-3E01-8AC3-9877A92F3577}"/>
              </a:ext>
            </a:extLst>
          </p:cNvPr>
          <p:cNvPicPr>
            <a:picLocks noChangeAspect="1"/>
          </p:cNvPicPr>
          <p:nvPr/>
        </p:nvPicPr>
        <p:blipFill>
          <a:blip r:embed="rId2">
            <a:extLst>
              <a:ext uri="{28A0092B-C50C-407E-A947-70E740481C1C}">
                <a14:useLocalDpi xmlns:a14="http://schemas.microsoft.com/office/drawing/2010/main" val="0"/>
              </a:ext>
            </a:extLst>
          </a:blip>
          <a:srcRect r="1" b="12545"/>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2" name="TextBox 1">
            <a:extLst>
              <a:ext uri="{FF2B5EF4-FFF2-40B4-BE49-F238E27FC236}">
                <a16:creationId xmlns:a16="http://schemas.microsoft.com/office/drawing/2014/main" id="{210461CE-886F-4086-28E9-21C064F43554}"/>
              </a:ext>
            </a:extLst>
          </p:cNvPr>
          <p:cNvSpPr txBox="1"/>
          <p:nvPr/>
        </p:nvSpPr>
        <p:spPr>
          <a:xfrm>
            <a:off x="6797004" y="670559"/>
            <a:ext cx="4555782" cy="5445076"/>
          </a:xfrm>
          <a:prstGeom prst="rect">
            <a:avLst/>
          </a:prstGeom>
        </p:spPr>
        <p:txBody>
          <a:bodyPr vert="horz" lIns="91440" tIns="45720" rIns="91440" bIns="45720" rtlCol="0" anchor="t">
            <a:normAutofit lnSpcReduction="10000"/>
          </a:bodyPr>
          <a:lstStyle/>
          <a:p>
            <a:pPr algn="ctr">
              <a:lnSpc>
                <a:spcPct val="90000"/>
              </a:lnSpc>
              <a:spcAft>
                <a:spcPts val="600"/>
              </a:spcAft>
            </a:pPr>
            <a:r>
              <a:rPr lang="en-US" sz="2000" u="sng" dirty="0"/>
              <a:t>Relationships current ‘norms’</a:t>
            </a:r>
          </a:p>
          <a:p>
            <a:pPr>
              <a:lnSpc>
                <a:spcPct val="90000"/>
              </a:lnSpc>
              <a:spcAft>
                <a:spcPts val="600"/>
              </a:spcAft>
            </a:pPr>
            <a:r>
              <a:rPr lang="en-US" sz="2000" dirty="0"/>
              <a:t> • A person must have romantic attractions; it is not possible to be a person without them.</a:t>
            </a:r>
          </a:p>
          <a:p>
            <a:pPr>
              <a:lnSpc>
                <a:spcPct val="90000"/>
              </a:lnSpc>
              <a:spcAft>
                <a:spcPts val="600"/>
              </a:spcAft>
            </a:pPr>
            <a:r>
              <a:rPr lang="en-US" sz="2000" dirty="0"/>
              <a:t> • It is normal and healthy to form a long-term monogamous relationship</a:t>
            </a:r>
          </a:p>
          <a:p>
            <a:pPr>
              <a:lnSpc>
                <a:spcPct val="90000"/>
              </a:lnSpc>
              <a:spcAft>
                <a:spcPts val="600"/>
              </a:spcAft>
            </a:pPr>
            <a:r>
              <a:rPr lang="en-US" sz="2000" dirty="0"/>
              <a:t>• Deviations from this are seen as less healthy or even abnormal.</a:t>
            </a:r>
          </a:p>
          <a:p>
            <a:pPr marL="342900" indent="-342900">
              <a:lnSpc>
                <a:spcPct val="90000"/>
              </a:lnSpc>
              <a:spcAft>
                <a:spcPts val="600"/>
              </a:spcAft>
              <a:buFont typeface="Arial" panose="020B0604020202020204" pitchFamily="34" charset="0"/>
              <a:buChar char="•"/>
            </a:pPr>
            <a:r>
              <a:rPr lang="en-US" sz="2000" dirty="0"/>
              <a:t>‘infidelity, cheating and affairs’  are negative and the negative emotions that surround them need to be shown by the ‘cheated on’ partner.</a:t>
            </a:r>
          </a:p>
          <a:p>
            <a:pPr marL="342900" indent="-342900">
              <a:lnSpc>
                <a:spcPct val="90000"/>
              </a:lnSpc>
              <a:spcAft>
                <a:spcPts val="600"/>
              </a:spcAft>
              <a:buFont typeface="Arial" panose="020B0604020202020204" pitchFamily="34" charset="0"/>
              <a:buChar char="•"/>
            </a:pPr>
            <a:r>
              <a:rPr lang="en-US" sz="2000" dirty="0"/>
              <a:t>One true love and soul mate</a:t>
            </a:r>
          </a:p>
          <a:p>
            <a:pPr marL="342900" indent="-342900">
              <a:lnSpc>
                <a:spcPct val="90000"/>
              </a:lnSpc>
              <a:spcAft>
                <a:spcPts val="600"/>
              </a:spcAft>
              <a:buFont typeface="Arial" panose="020B0604020202020204" pitchFamily="34" charset="0"/>
              <a:buChar char="•"/>
            </a:pPr>
            <a:r>
              <a:rPr lang="en-US" sz="2000" dirty="0"/>
              <a:t>Commitment, is sexual fidelity.</a:t>
            </a:r>
          </a:p>
          <a:p>
            <a:pPr marL="342900" indent="-342900">
              <a:lnSpc>
                <a:spcPct val="90000"/>
              </a:lnSpc>
              <a:spcAft>
                <a:spcPts val="600"/>
              </a:spcAft>
              <a:buFont typeface="Arial" panose="020B0604020202020204" pitchFamily="34" charset="0"/>
              <a:buChar char="•"/>
            </a:pPr>
            <a:r>
              <a:rPr lang="en-US" sz="2000" dirty="0"/>
              <a:t>There are clear distinctions between ‘friend’ and ‘lover’</a:t>
            </a:r>
          </a:p>
          <a:p>
            <a:pPr marL="342900" indent="-342900">
              <a:lnSpc>
                <a:spcPct val="90000"/>
              </a:lnSpc>
              <a:spcAft>
                <a:spcPts val="600"/>
              </a:spcAft>
              <a:buFont typeface="Arial" panose="020B0604020202020204" pitchFamily="34" charset="0"/>
              <a:buChar char="•"/>
            </a:pPr>
            <a:r>
              <a:rPr lang="en-US" sz="2000" dirty="0"/>
              <a:t>Having sex with more than one person shows you are not serious about those people</a:t>
            </a:r>
          </a:p>
          <a:p>
            <a:pPr>
              <a:lnSpc>
                <a:spcPct val="90000"/>
              </a:lnSpc>
              <a:spcAft>
                <a:spcPts val="600"/>
              </a:spcAft>
            </a:pPr>
            <a:endParaRPr lang="en-US" sz="2000" dirty="0"/>
          </a:p>
        </p:txBody>
      </p:sp>
    </p:spTree>
    <p:extLst>
      <p:ext uri="{BB962C8B-B14F-4D97-AF65-F5344CB8AC3E}">
        <p14:creationId xmlns:p14="http://schemas.microsoft.com/office/powerpoint/2010/main" val="11270891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420ECA-E58E-4712-0E15-1D547228B747}"/>
              </a:ext>
            </a:extLst>
          </p:cNvPr>
          <p:cNvSpPr>
            <a:spLocks noGrp="1"/>
          </p:cNvSpPr>
          <p:nvPr>
            <p:ph type="title"/>
          </p:nvPr>
        </p:nvSpPr>
        <p:spPr>
          <a:xfrm>
            <a:off x="976722" y="355600"/>
            <a:ext cx="4418275" cy="2148841"/>
          </a:xfrm>
        </p:spPr>
        <p:txBody>
          <a:bodyPr anchor="t">
            <a:normAutofit/>
          </a:bodyPr>
          <a:lstStyle/>
          <a:p>
            <a:r>
              <a:rPr lang="en-GB" sz="3700" dirty="0"/>
              <a:t>Situating the current view in time and place</a:t>
            </a:r>
            <a:br>
              <a:rPr lang="en-GB" sz="3700" dirty="0"/>
            </a:br>
            <a:endParaRPr lang="en-GB" sz="3700" dirty="0"/>
          </a:p>
        </p:txBody>
      </p:sp>
      <p:pic>
        <p:nvPicPr>
          <p:cNvPr id="6" name="Picture 5" descr="A person standing next to a person in a car&#10;&#10;Description automatically generated">
            <a:extLst>
              <a:ext uri="{FF2B5EF4-FFF2-40B4-BE49-F238E27FC236}">
                <a16:creationId xmlns:a16="http://schemas.microsoft.com/office/drawing/2014/main" id="{9D22D87F-0304-03F6-B1B5-C4577A890B8F}"/>
              </a:ext>
            </a:extLst>
          </p:cNvPr>
          <p:cNvPicPr>
            <a:picLocks noChangeAspect="1"/>
          </p:cNvPicPr>
          <p:nvPr/>
        </p:nvPicPr>
        <p:blipFill>
          <a:blip r:embed="rId2">
            <a:extLst>
              <a:ext uri="{28A0092B-C50C-407E-A947-70E740481C1C}">
                <a14:useLocalDpi xmlns:a14="http://schemas.microsoft.com/office/drawing/2010/main" val="0"/>
              </a:ext>
            </a:extLst>
          </a:blip>
          <a:srcRect r="3775" b="-2"/>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4" name="Rectangle 1">
            <a:extLst>
              <a:ext uri="{FF2B5EF4-FFF2-40B4-BE49-F238E27FC236}">
                <a16:creationId xmlns:a16="http://schemas.microsoft.com/office/drawing/2014/main" id="{4A51EADD-8AD7-7E95-94A8-7F7D09B70B98}"/>
              </a:ext>
            </a:extLst>
          </p:cNvPr>
          <p:cNvSpPr>
            <a:spLocks noGrp="1" noChangeArrowheads="1"/>
          </p:cNvSpPr>
          <p:nvPr>
            <p:ph idx="1"/>
          </p:nvPr>
        </p:nvSpPr>
        <p:spPr bwMode="auto">
          <a:xfrm>
            <a:off x="6797004" y="355600"/>
            <a:ext cx="4988596" cy="626871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L="0" indent="0" eaLnBrk="0" fontAlgn="base" hangingPunct="0">
              <a:spcBef>
                <a:spcPct val="0"/>
              </a:spcBef>
              <a:spcAft>
                <a:spcPts val="600"/>
              </a:spcAft>
              <a:buNone/>
            </a:pPr>
            <a:r>
              <a:rPr kumimoji="0" lang="en-US" altLang="en-US" sz="2400" b="1" i="0" u="none" strike="noStrike" cap="none" normalizeH="0" baseline="0" dirty="0">
                <a:ln>
                  <a:noFill/>
                </a:ln>
                <a:effectLst/>
                <a:latin typeface="Arial" panose="020B0604020202020204" pitchFamily="34" charset="0"/>
              </a:rPr>
              <a:t>Current examples:</a:t>
            </a:r>
          </a:p>
          <a:p>
            <a:pPr marL="0" indent="0" eaLnBrk="0" fontAlgn="base" hangingPunct="0">
              <a:spcBef>
                <a:spcPct val="0"/>
              </a:spcBef>
              <a:spcAft>
                <a:spcPts val="600"/>
              </a:spcAft>
              <a:buNone/>
            </a:pPr>
            <a:r>
              <a:rPr kumimoji="0" lang="en-US" altLang="en-US" sz="2400" b="0" i="0" u="none" strike="noStrike" cap="none" normalizeH="0" baseline="0" dirty="0">
                <a:ln>
                  <a:noFill/>
                </a:ln>
                <a:effectLst/>
                <a:latin typeface="Arial" panose="020B0604020202020204" pitchFamily="34" charset="0"/>
              </a:rPr>
              <a:t>Choosing a restroom</a:t>
            </a:r>
          </a:p>
          <a:p>
            <a:pPr marL="0" indent="0" eaLnBrk="0" fontAlgn="base" hangingPunct="0">
              <a:spcBef>
                <a:spcPct val="0"/>
              </a:spcBef>
              <a:spcAft>
                <a:spcPts val="600"/>
              </a:spcAft>
              <a:buNone/>
            </a:pPr>
            <a:r>
              <a:rPr kumimoji="0" lang="en-US" altLang="en-US" sz="2400" b="0" i="0" u="none" strike="noStrike" cap="none" normalizeH="0" baseline="0" dirty="0">
                <a:ln>
                  <a:noFill/>
                </a:ln>
                <a:effectLst/>
                <a:latin typeface="Arial" panose="020B0604020202020204" pitchFamily="34" charset="0"/>
              </a:rPr>
              <a:t>Announcing baby’s gender</a:t>
            </a:r>
          </a:p>
          <a:p>
            <a:pPr marL="0" indent="0" eaLnBrk="0" fontAlgn="base" hangingPunct="0">
              <a:spcBef>
                <a:spcPct val="0"/>
              </a:spcBef>
              <a:spcAft>
                <a:spcPts val="600"/>
              </a:spcAft>
              <a:buNone/>
            </a:pPr>
            <a:r>
              <a:rPr kumimoji="0" lang="en-US" altLang="en-US" sz="2400" b="0" i="0" u="none" strike="noStrike" cap="none" normalizeH="0" baseline="0" dirty="0">
                <a:ln>
                  <a:noFill/>
                </a:ln>
                <a:effectLst/>
                <a:latin typeface="Arial" panose="020B0604020202020204" pitchFamily="34" charset="0"/>
              </a:rPr>
              <a:t>Asking about relationships (e.g., "met a nice boy/girl?")</a:t>
            </a:r>
          </a:p>
          <a:p>
            <a:pPr marL="0" indent="0" eaLnBrk="0" fontAlgn="base" hangingPunct="0">
              <a:spcBef>
                <a:spcPct val="0"/>
              </a:spcBef>
              <a:spcAft>
                <a:spcPts val="600"/>
              </a:spcAft>
              <a:buNone/>
            </a:pPr>
            <a:r>
              <a:rPr kumimoji="0" lang="en-US" altLang="en-US" sz="2400" b="0" i="0" u="none" strike="noStrike" cap="none" normalizeH="0" baseline="0" dirty="0">
                <a:ln>
                  <a:noFill/>
                </a:ln>
                <a:effectLst/>
                <a:latin typeface="Arial" panose="020B0604020202020204" pitchFamily="34" charset="0"/>
              </a:rPr>
              <a:t>Pressuring to conform (e.g., marriage expectations)</a:t>
            </a:r>
          </a:p>
          <a:p>
            <a:pPr marL="457200" marR="0" lvl="1" indent="0" defTabSz="914400" rtl="0" eaLnBrk="0" fontAlgn="base" latinLnBrk="0" hangingPunct="0">
              <a:spcBef>
                <a:spcPct val="0"/>
              </a:spcBef>
              <a:spcAft>
                <a:spcPts val="600"/>
              </a:spcAft>
              <a:buClrTx/>
              <a:buSzTx/>
              <a:buNone/>
              <a:tabLst/>
            </a:pPr>
            <a:endParaRPr kumimoji="0" lang="en-US" altLang="en-US"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r>
              <a:rPr kumimoji="0" lang="en-US" altLang="en-US" sz="2400" b="1" i="0" u="none" strike="noStrike" cap="none" normalizeH="0" baseline="0" dirty="0">
                <a:ln>
                  <a:noFill/>
                </a:ln>
                <a:effectLst/>
                <a:latin typeface="Arial" panose="020B0604020202020204" pitchFamily="34" charset="0"/>
              </a:rPr>
              <a:t>Challenging the Norms</a:t>
            </a:r>
            <a:endParaRPr kumimoji="0" lang="en-US" altLang="en-US" sz="24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r>
              <a:rPr kumimoji="0" lang="en-US" altLang="en-US" sz="2400" b="0" i="0" u="none" strike="noStrike" cap="none" normalizeH="0" baseline="0" dirty="0">
                <a:ln>
                  <a:noFill/>
                </a:ln>
                <a:effectLst/>
                <a:latin typeface="Arial" panose="020B0604020202020204" pitchFamily="34" charset="0"/>
              </a:rPr>
              <a:t>Our current understanding is not universal or timeless</a:t>
            </a:r>
          </a:p>
          <a:p>
            <a:pPr marL="0" marR="0" lvl="0" indent="0" defTabSz="914400" rtl="0" eaLnBrk="0" fontAlgn="base" latinLnBrk="0" hangingPunct="0">
              <a:spcBef>
                <a:spcPct val="0"/>
              </a:spcBef>
              <a:spcAft>
                <a:spcPts val="600"/>
              </a:spcAft>
              <a:buClrTx/>
              <a:buSzTx/>
              <a:buNone/>
              <a:tabLst/>
            </a:pPr>
            <a:r>
              <a:rPr kumimoji="0" lang="en-US" altLang="en-US" sz="2400" b="0" i="0" u="none" strike="noStrike" cap="none" normalizeH="0" baseline="0" dirty="0">
                <a:ln>
                  <a:noFill/>
                </a:ln>
                <a:effectLst/>
                <a:latin typeface="Arial" panose="020B0604020202020204" pitchFamily="34" charset="0"/>
              </a:rPr>
              <a:t>Gender, sexuality, and relationship norms have shifted over time</a:t>
            </a:r>
          </a:p>
          <a:p>
            <a:pPr marL="0" marR="0" lvl="0" indent="0" defTabSz="914400" rtl="0" eaLnBrk="0" fontAlgn="base" latinLnBrk="0" hangingPunct="0">
              <a:spcBef>
                <a:spcPct val="0"/>
              </a:spcBef>
              <a:spcAft>
                <a:spcPts val="600"/>
              </a:spcAft>
              <a:buClrTx/>
              <a:buSzTx/>
              <a:buNone/>
              <a:tabLst/>
            </a:pPr>
            <a:r>
              <a:rPr kumimoji="0" lang="en-US" altLang="en-US" sz="2400" b="0" i="0" u="none" strike="noStrike" cap="none" normalizeH="0" baseline="0" dirty="0">
                <a:ln>
                  <a:noFill/>
                </a:ln>
                <a:effectLst/>
                <a:latin typeface="Arial" panose="020B0604020202020204" pitchFamily="34" charset="0"/>
              </a:rPr>
              <a:t>Variations exist across different cultures and historical periods</a:t>
            </a:r>
          </a:p>
          <a:p>
            <a:pPr marL="0" marR="0" lvl="0" indent="0" defTabSz="914400" rtl="0" eaLnBrk="0" fontAlgn="base" latinLnBrk="0" hangingPunct="0">
              <a:spcBef>
                <a:spcPct val="0"/>
              </a:spcBef>
              <a:spcAft>
                <a:spcPts val="600"/>
              </a:spcAft>
              <a:buClrTx/>
              <a:buSzTx/>
              <a:buFontTx/>
              <a:buNone/>
              <a:tabLst/>
            </a:pPr>
            <a:endParaRPr kumimoji="0" lang="en-US" altLang="en-US" sz="20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33119775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couple of people kissing&#10;&#10;Description automatically generated">
            <a:extLst>
              <a:ext uri="{FF2B5EF4-FFF2-40B4-BE49-F238E27FC236}">
                <a16:creationId xmlns:a16="http://schemas.microsoft.com/office/drawing/2014/main" id="{182C3ABE-5B0F-E3AB-A1EF-303C68D9EDA9}"/>
              </a:ext>
            </a:extLst>
          </p:cNvPr>
          <p:cNvPicPr>
            <a:picLocks noChangeAspect="1"/>
          </p:cNvPicPr>
          <p:nvPr/>
        </p:nvPicPr>
        <p:blipFill>
          <a:blip r:embed="rId2">
            <a:extLst>
              <a:ext uri="{28A0092B-C50C-407E-A947-70E740481C1C}">
                <a14:useLocalDpi xmlns:a14="http://schemas.microsoft.com/office/drawing/2010/main" val="0"/>
              </a:ext>
            </a:extLst>
          </a:blip>
          <a:srcRect t="21891" b="7186"/>
          <a:stretch/>
        </p:blipFill>
        <p:spPr>
          <a:xfrm>
            <a:off x="2522358" y="10"/>
            <a:ext cx="9669642" cy="6857990"/>
          </a:xfrm>
          <a:prstGeom prst="rect">
            <a:avLst/>
          </a:prstGeom>
        </p:spPr>
      </p:pic>
      <p:sp>
        <p:nvSpPr>
          <p:cNvPr id="19" name="Rectangle 18">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D46C0A-B852-991D-CD05-6F2B92C7602D}"/>
              </a:ext>
            </a:extLst>
          </p:cNvPr>
          <p:cNvSpPr>
            <a:spLocks noGrp="1"/>
          </p:cNvSpPr>
          <p:nvPr>
            <p:ph type="title"/>
          </p:nvPr>
        </p:nvSpPr>
        <p:spPr>
          <a:xfrm>
            <a:off x="535665" y="1582986"/>
            <a:ext cx="3973385" cy="3692028"/>
          </a:xfrm>
          <a:noFill/>
        </p:spPr>
        <p:txBody>
          <a:bodyPr vert="horz" lIns="91440" tIns="45720" rIns="91440" bIns="45720" rtlCol="0" anchor="b">
            <a:normAutofit/>
          </a:bodyPr>
          <a:lstStyle/>
          <a:p>
            <a:r>
              <a:rPr lang="en-US" sz="3600" dirty="0"/>
              <a:t>What challenges might individuals face when their gender, sexuality, or relationship choices fall outside of traditional norms?</a:t>
            </a:r>
          </a:p>
        </p:txBody>
      </p:sp>
    </p:spTree>
    <p:extLst>
      <p:ext uri="{BB962C8B-B14F-4D97-AF65-F5344CB8AC3E}">
        <p14:creationId xmlns:p14="http://schemas.microsoft.com/office/powerpoint/2010/main" val="1696593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7" name="Group 16">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B6119BF6-8F25-AD62-369E-11B37FA6FAF7}"/>
              </a:ext>
            </a:extLst>
          </p:cNvPr>
          <p:cNvSpPr>
            <a:spLocks noGrp="1"/>
          </p:cNvSpPr>
          <p:nvPr>
            <p:ph type="title"/>
          </p:nvPr>
        </p:nvSpPr>
        <p:spPr>
          <a:xfrm>
            <a:off x="1143000" y="1676400"/>
            <a:ext cx="3810000" cy="3505200"/>
          </a:xfrm>
        </p:spPr>
        <p:txBody>
          <a:bodyPr anchor="t">
            <a:normAutofit/>
          </a:bodyPr>
          <a:lstStyle/>
          <a:p>
            <a:r>
              <a:rPr lang="en-GB" sz="3400"/>
              <a:t>Understanding the binary and hierarchical views of gender, sexuality, and relationships is crucial in mental health and therapy.</a:t>
            </a:r>
          </a:p>
        </p:txBody>
      </p:sp>
      <p:sp>
        <p:nvSpPr>
          <p:cNvPr id="3" name="Content Placeholder 2">
            <a:extLst>
              <a:ext uri="{FF2B5EF4-FFF2-40B4-BE49-F238E27FC236}">
                <a16:creationId xmlns:a16="http://schemas.microsoft.com/office/drawing/2014/main" id="{B2700154-CAAC-F2BF-8920-0D165C87EC59}"/>
              </a:ext>
            </a:extLst>
          </p:cNvPr>
          <p:cNvSpPr>
            <a:spLocks noGrp="1"/>
          </p:cNvSpPr>
          <p:nvPr>
            <p:ph idx="1"/>
          </p:nvPr>
        </p:nvSpPr>
        <p:spPr>
          <a:xfrm>
            <a:off x="4856480" y="1391920"/>
            <a:ext cx="6736080" cy="4358640"/>
          </a:xfrm>
        </p:spPr>
        <p:txBody>
          <a:bodyPr>
            <a:normAutofit/>
          </a:bodyPr>
          <a:lstStyle/>
          <a:p>
            <a:pPr marL="0" indent="0" algn="ctr">
              <a:buNone/>
            </a:pPr>
            <a:r>
              <a:rPr lang="en-GB" sz="2000" dirty="0">
                <a:solidFill>
                  <a:schemeClr val="tx1">
                    <a:alpha val="55000"/>
                  </a:schemeClr>
                </a:solidFill>
              </a:rPr>
              <a:t>These views can lead to struggles in three main ways: </a:t>
            </a:r>
          </a:p>
          <a:p>
            <a:pPr marL="0" indent="0" algn="ctr">
              <a:buNone/>
            </a:pPr>
            <a:r>
              <a:rPr lang="en-GB" sz="2000" dirty="0">
                <a:solidFill>
                  <a:schemeClr val="tx1">
                    <a:alpha val="55000"/>
                  </a:schemeClr>
                </a:solidFill>
              </a:rPr>
              <a:t>First, people who conform to these norms may experience mental health issues from rigidly adhering to them, like cisgender heterosexual men suppressing emotions to appear masculine, which can contribute to high suicide rates. </a:t>
            </a:r>
          </a:p>
          <a:p>
            <a:pPr marL="0" indent="0" algn="ctr">
              <a:buNone/>
            </a:pPr>
            <a:r>
              <a:rPr lang="en-GB" sz="2000" dirty="0">
                <a:solidFill>
                  <a:schemeClr val="tx1">
                    <a:alpha val="55000"/>
                  </a:schemeClr>
                </a:solidFill>
              </a:rPr>
              <a:t>Second, those who deviate from these norms (e.g., women, LGBTQ+ individuals) face marginalization and discrimination, leading to higher mental health problems. </a:t>
            </a:r>
          </a:p>
          <a:p>
            <a:pPr marL="0" indent="0" algn="ctr">
              <a:buNone/>
            </a:pPr>
            <a:r>
              <a:rPr lang="en-GB" sz="2000" dirty="0">
                <a:solidFill>
                  <a:schemeClr val="tx1">
                    <a:alpha val="55000"/>
                  </a:schemeClr>
                </a:solidFill>
              </a:rPr>
              <a:t>Lastly, those outside the binary (e.g., bisexual, non-binary, asexual individuals) often struggle with invisibility, erasure, and societal suspicion, further exacerbating mental health challenges.</a:t>
            </a:r>
          </a:p>
        </p:txBody>
      </p:sp>
    </p:spTree>
    <p:extLst>
      <p:ext uri="{BB962C8B-B14F-4D97-AF65-F5344CB8AC3E}">
        <p14:creationId xmlns:p14="http://schemas.microsoft.com/office/powerpoint/2010/main" val="33594757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colorful symbols&#10;&#10;Description automatically generated">
            <a:extLst>
              <a:ext uri="{FF2B5EF4-FFF2-40B4-BE49-F238E27FC236}">
                <a16:creationId xmlns:a16="http://schemas.microsoft.com/office/drawing/2014/main" id="{A739AE6F-D557-6A8D-4FDA-43F750AA2178}"/>
              </a:ext>
            </a:extLst>
          </p:cNvPr>
          <p:cNvPicPr>
            <a:picLocks noChangeAspect="1"/>
          </p:cNvPicPr>
          <p:nvPr/>
        </p:nvPicPr>
        <p:blipFill>
          <a:blip r:embed="rId2">
            <a:extLst>
              <a:ext uri="{28A0092B-C50C-407E-A947-70E740481C1C}">
                <a14:useLocalDpi xmlns:a14="http://schemas.microsoft.com/office/drawing/2010/main" val="0"/>
              </a:ext>
            </a:extLst>
          </a:blip>
          <a:srcRect t="10495" b="18582"/>
          <a:stretch/>
        </p:blipFill>
        <p:spPr>
          <a:xfrm>
            <a:off x="2522358" y="10"/>
            <a:ext cx="9669642" cy="6857990"/>
          </a:xfrm>
          <a:prstGeom prst="rect">
            <a:avLst/>
          </a:prstGeom>
        </p:spPr>
      </p:pic>
      <p:sp>
        <p:nvSpPr>
          <p:cNvPr id="12" name="Rectangle 11">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9073F8-AB12-7270-9549-DB381E2D7F56}"/>
              </a:ext>
            </a:extLst>
          </p:cNvPr>
          <p:cNvSpPr>
            <a:spLocks noGrp="1"/>
          </p:cNvSpPr>
          <p:nvPr>
            <p:ph type="ctrTitle"/>
          </p:nvPr>
        </p:nvSpPr>
        <p:spPr>
          <a:xfrm>
            <a:off x="88628" y="32247"/>
            <a:ext cx="3973385" cy="3692028"/>
          </a:xfrm>
          <a:noFill/>
        </p:spPr>
        <p:txBody>
          <a:bodyPr>
            <a:normAutofit/>
          </a:bodyPr>
          <a:lstStyle/>
          <a:p>
            <a:pPr algn="l"/>
            <a:r>
              <a:rPr lang="en-GB" sz="5200" dirty="0"/>
              <a:t>GSRD – </a:t>
            </a:r>
            <a:r>
              <a:rPr lang="en-GB" sz="5200" b="1" dirty="0"/>
              <a:t>G</a:t>
            </a:r>
            <a:r>
              <a:rPr lang="en-GB" sz="5200" dirty="0"/>
              <a:t>ender, </a:t>
            </a:r>
            <a:r>
              <a:rPr lang="en-GB" sz="5200" b="1" dirty="0"/>
              <a:t>S</a:t>
            </a:r>
            <a:r>
              <a:rPr lang="en-GB" sz="5200" dirty="0"/>
              <a:t>exuality &amp; </a:t>
            </a:r>
            <a:r>
              <a:rPr lang="en-GB" sz="5200" b="1" dirty="0"/>
              <a:t>R</a:t>
            </a:r>
            <a:r>
              <a:rPr lang="en-GB" sz="5200" dirty="0"/>
              <a:t>elationship </a:t>
            </a:r>
            <a:r>
              <a:rPr lang="en-GB" sz="5200" b="1" dirty="0"/>
              <a:t>D</a:t>
            </a:r>
            <a:r>
              <a:rPr lang="en-GB" sz="5200" dirty="0"/>
              <a:t>iversity </a:t>
            </a:r>
          </a:p>
        </p:txBody>
      </p:sp>
      <p:sp>
        <p:nvSpPr>
          <p:cNvPr id="3" name="Subtitle 2">
            <a:extLst>
              <a:ext uri="{FF2B5EF4-FFF2-40B4-BE49-F238E27FC236}">
                <a16:creationId xmlns:a16="http://schemas.microsoft.com/office/drawing/2014/main" id="{F21A018E-B0DE-8787-F909-C1485F208D64}"/>
              </a:ext>
            </a:extLst>
          </p:cNvPr>
          <p:cNvSpPr>
            <a:spLocks noGrp="1"/>
          </p:cNvSpPr>
          <p:nvPr>
            <p:ph type="subTitle" idx="1"/>
          </p:nvPr>
        </p:nvSpPr>
        <p:spPr>
          <a:xfrm>
            <a:off x="159748" y="3756512"/>
            <a:ext cx="4869451" cy="2603648"/>
          </a:xfrm>
          <a:noFill/>
        </p:spPr>
        <p:txBody>
          <a:bodyPr>
            <a:normAutofit/>
          </a:bodyPr>
          <a:lstStyle/>
          <a:p>
            <a:r>
              <a:rPr lang="en-GB" sz="2000" dirty="0"/>
              <a:t>We need to recognize the problems that come with gender, sexuality &amp; relationships norms and the kinds of assumptions and how they impact the lives and mental health of people who are marginalized, because of their gender, sexuality, or relationship diversity. It’s about understanding how these issues show up in their day-to-day experiences.</a:t>
            </a:r>
          </a:p>
        </p:txBody>
      </p:sp>
    </p:spTree>
    <p:extLst>
      <p:ext uri="{BB962C8B-B14F-4D97-AF65-F5344CB8AC3E}">
        <p14:creationId xmlns:p14="http://schemas.microsoft.com/office/powerpoint/2010/main" val="2638111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E0C5A1E-CD37-30D3-1CC3-361663FA820A}"/>
              </a:ext>
            </a:extLst>
          </p:cNvPr>
          <p:cNvSpPr txBox="1"/>
          <p:nvPr/>
        </p:nvSpPr>
        <p:spPr>
          <a:xfrm>
            <a:off x="630936" y="640080"/>
            <a:ext cx="4818888" cy="148132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kern="1200">
                <a:solidFill>
                  <a:schemeClr val="tx1"/>
                </a:solidFill>
                <a:latin typeface="+mj-lt"/>
                <a:ea typeface="+mj-ea"/>
                <a:cs typeface="+mj-cs"/>
              </a:rPr>
              <a:t>GRSD what is happening now?</a:t>
            </a:r>
          </a:p>
        </p:txBody>
      </p:sp>
      <p:sp>
        <p:nvSpPr>
          <p:cNvPr id="1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EC8BA5-C0C1-815F-0007-EC908FFCC2F6}"/>
              </a:ext>
            </a:extLst>
          </p:cNvPr>
          <p:cNvSpPr>
            <a:spLocks noGrp="1"/>
          </p:cNvSpPr>
          <p:nvPr>
            <p:ph idx="1"/>
          </p:nvPr>
        </p:nvSpPr>
        <p:spPr>
          <a:xfrm>
            <a:off x="335280" y="2642616"/>
            <a:ext cx="5659120" cy="4070668"/>
          </a:xfrm>
        </p:spPr>
        <p:txBody>
          <a:bodyPr vert="horz" lIns="91440" tIns="45720" rIns="91440" bIns="45720" rtlCol="0" anchor="t">
            <a:normAutofit/>
          </a:bodyPr>
          <a:lstStyle/>
          <a:p>
            <a:pPr marL="0" indent="0" algn="ctr">
              <a:buNone/>
            </a:pPr>
            <a:r>
              <a:rPr lang="en-US" sz="2400" b="1" dirty="0"/>
              <a:t>Expanding Terminology</a:t>
            </a:r>
            <a:r>
              <a:rPr lang="en-US" sz="2400" dirty="0"/>
              <a:t>: The language around gender, sexuality, and relationships has expanded significantly, with more inclusive terms such as non-binary, genderqueer, pansexual, and polyamorous gaining recognition. This reflects a broader understanding that identities and relationships exist on a spectrum, rather than fitting into rigid, binary categories.</a:t>
            </a:r>
          </a:p>
          <a:p>
            <a:pPr marL="0" indent="0" algn="ctr">
              <a:buNone/>
            </a:pPr>
            <a:r>
              <a:rPr lang="en-US" sz="2400" dirty="0"/>
              <a:t>*</a:t>
            </a:r>
            <a:r>
              <a:rPr lang="en-US" sz="2400" dirty="0" err="1"/>
              <a:t>Customise</a:t>
            </a:r>
            <a:r>
              <a:rPr lang="en-US" sz="2400" dirty="0"/>
              <a:t> your connection</a:t>
            </a:r>
          </a:p>
          <a:p>
            <a:pPr marL="0" algn="ctr"/>
            <a:endParaRPr lang="en-US" sz="2000" dirty="0"/>
          </a:p>
        </p:txBody>
      </p:sp>
      <p:pic>
        <p:nvPicPr>
          <p:cNvPr id="6" name="Picture 5" descr="A group of colorful squares with words&#10;&#10;Description automatically generated">
            <a:extLst>
              <a:ext uri="{FF2B5EF4-FFF2-40B4-BE49-F238E27FC236}">
                <a16:creationId xmlns:a16="http://schemas.microsoft.com/office/drawing/2014/main" id="{9C2EB8D2-47D9-A32E-91B1-4B00DC4041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9048" y="1384522"/>
            <a:ext cx="5458968" cy="4088956"/>
          </a:xfrm>
          <a:prstGeom prst="rect">
            <a:avLst/>
          </a:prstGeom>
        </p:spPr>
      </p:pic>
    </p:spTree>
    <p:extLst>
      <p:ext uri="{BB962C8B-B14F-4D97-AF65-F5344CB8AC3E}">
        <p14:creationId xmlns:p14="http://schemas.microsoft.com/office/powerpoint/2010/main" val="8750051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31264C-4A75-2224-3CBD-D4B2EA31CCE8}"/>
              </a:ext>
            </a:extLst>
          </p:cNvPr>
          <p:cNvSpPr>
            <a:spLocks noGrp="1"/>
          </p:cNvSpPr>
          <p:nvPr>
            <p:ph idx="1"/>
          </p:nvPr>
        </p:nvSpPr>
        <p:spPr>
          <a:xfrm>
            <a:off x="836680" y="213360"/>
            <a:ext cx="6002110" cy="6309360"/>
          </a:xfrm>
        </p:spPr>
        <p:txBody>
          <a:bodyPr>
            <a:normAutofit fontScale="92500" lnSpcReduction="10000"/>
          </a:bodyPr>
          <a:lstStyle/>
          <a:p>
            <a:pPr marL="0" indent="0" algn="ctr">
              <a:buNone/>
            </a:pPr>
            <a:r>
              <a:rPr lang="en-GB" dirty="0"/>
              <a:t>Increased Visibility and Representation: Media, activism, and social movements have brought greater visibility to diverse gender identities and sexual orientations. Mainstream representation of LGBTQ+ individuals, as well as people in non-monogamous or non-traditional relationships, has grown, helping to normalize these experiences and reduce stigma.</a:t>
            </a:r>
          </a:p>
          <a:p>
            <a:pPr marL="0" indent="0" algn="ctr">
              <a:buNone/>
            </a:pPr>
            <a:endParaRPr lang="en-GB" dirty="0"/>
          </a:p>
          <a:p>
            <a:pPr marL="0" indent="0" algn="ctr">
              <a:buNone/>
            </a:pPr>
            <a:endParaRPr lang="en-GB" dirty="0"/>
          </a:p>
          <a:p>
            <a:pPr marL="0" indent="0" algn="ctr">
              <a:buNone/>
            </a:pPr>
            <a:r>
              <a:rPr lang="en-GB" dirty="0"/>
              <a:t>What now? Question: There is a heteronormative couple they have been together for 10 years, one male one female married in a monogamous relationship, the female ‘comes out’ as non-binary. </a:t>
            </a:r>
          </a:p>
        </p:txBody>
      </p:sp>
      <p:pic>
        <p:nvPicPr>
          <p:cNvPr id="5" name="Picture 4" descr="A group of people holding hands&#10;&#10;Description automatically generated">
            <a:extLst>
              <a:ext uri="{FF2B5EF4-FFF2-40B4-BE49-F238E27FC236}">
                <a16:creationId xmlns:a16="http://schemas.microsoft.com/office/drawing/2014/main" id="{91DACBCA-4329-49D3-C730-FFA1E5D037A8}"/>
              </a:ext>
            </a:extLst>
          </p:cNvPr>
          <p:cNvPicPr>
            <a:picLocks noChangeAspect="1"/>
          </p:cNvPicPr>
          <p:nvPr/>
        </p:nvPicPr>
        <p:blipFill>
          <a:blip r:embed="rId2">
            <a:extLst>
              <a:ext uri="{28A0092B-C50C-407E-A947-70E740481C1C}">
                <a14:useLocalDpi xmlns:a14="http://schemas.microsoft.com/office/drawing/2010/main" val="0"/>
              </a:ext>
            </a:extLst>
          </a:blip>
          <a:srcRect r="27201"/>
          <a:stretch/>
        </p:blipFill>
        <p:spPr>
          <a:xfrm>
            <a:off x="7199440" y="10"/>
            <a:ext cx="4992560" cy="6857990"/>
          </a:xfrm>
          <a:prstGeom prst="rect">
            <a:avLst/>
          </a:prstGeom>
          <a:effectLst/>
        </p:spPr>
      </p:pic>
    </p:spTree>
    <p:extLst>
      <p:ext uri="{BB962C8B-B14F-4D97-AF65-F5344CB8AC3E}">
        <p14:creationId xmlns:p14="http://schemas.microsoft.com/office/powerpoint/2010/main" val="41407916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9192C51-B764-4A9B-9587-5EF8B628B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710AC0-2FDB-58D4-30D2-BF151BB8EA87}"/>
              </a:ext>
            </a:extLst>
          </p:cNvPr>
          <p:cNvSpPr>
            <a:spLocks noGrp="1"/>
          </p:cNvSpPr>
          <p:nvPr>
            <p:ph idx="1"/>
          </p:nvPr>
        </p:nvSpPr>
        <p:spPr>
          <a:xfrm>
            <a:off x="648930" y="914400"/>
            <a:ext cx="5181508" cy="5214688"/>
          </a:xfrm>
        </p:spPr>
        <p:txBody>
          <a:bodyPr>
            <a:normAutofit/>
          </a:bodyPr>
          <a:lstStyle/>
          <a:p>
            <a:pPr marL="0" indent="0" algn="ctr">
              <a:buNone/>
            </a:pPr>
            <a:r>
              <a:rPr lang="en-GB" dirty="0"/>
              <a:t>Legal and Policy Changes: Laws and policies around the world are slowly evolving to protect the rights of people across the GSRD spectrum. This includes anti-discrimination laws, the recognition of non-binary or third-gender categories on legal documents, and the growing movement to ban unnecessary medical interventions on intersex infants.</a:t>
            </a:r>
          </a:p>
          <a:p>
            <a:pPr marL="0" indent="0" algn="ctr">
              <a:buNone/>
            </a:pPr>
            <a:r>
              <a:rPr lang="en-GB" dirty="0"/>
              <a:t>*The Equality Act (2010)</a:t>
            </a:r>
          </a:p>
          <a:p>
            <a:pPr algn="ctr"/>
            <a:endParaRPr lang="en-GB" dirty="0"/>
          </a:p>
        </p:txBody>
      </p:sp>
      <p:pic>
        <p:nvPicPr>
          <p:cNvPr id="5" name="Picture 4" descr="A yellow sign with black text&#10;&#10;Description automatically generated">
            <a:extLst>
              <a:ext uri="{FF2B5EF4-FFF2-40B4-BE49-F238E27FC236}">
                <a16:creationId xmlns:a16="http://schemas.microsoft.com/office/drawing/2014/main" id="{84964306-065F-02EB-1331-F6E7A4490B7C}"/>
              </a:ext>
            </a:extLst>
          </p:cNvPr>
          <p:cNvPicPr>
            <a:picLocks noChangeAspect="1"/>
          </p:cNvPicPr>
          <p:nvPr/>
        </p:nvPicPr>
        <p:blipFill>
          <a:blip r:embed="rId2">
            <a:extLst>
              <a:ext uri="{28A0092B-C50C-407E-A947-70E740481C1C}">
                <a14:useLocalDpi xmlns:a14="http://schemas.microsoft.com/office/drawing/2010/main" val="0"/>
              </a:ext>
            </a:extLst>
          </a:blip>
          <a:srcRect l="18439" r="19632" b="-1"/>
          <a:stretch/>
        </p:blipFill>
        <p:spPr>
          <a:xfrm>
            <a:off x="6189155" y="10"/>
            <a:ext cx="6002844" cy="6857990"/>
          </a:xfrm>
          <a:prstGeom prst="rect">
            <a:avLst/>
          </a:prstGeom>
          <a:effectLst/>
        </p:spPr>
      </p:pic>
    </p:spTree>
    <p:extLst>
      <p:ext uri="{BB962C8B-B14F-4D97-AF65-F5344CB8AC3E}">
        <p14:creationId xmlns:p14="http://schemas.microsoft.com/office/powerpoint/2010/main" val="7541775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7FE649-1E4A-98EB-48F9-7ECFA89B2571}"/>
              </a:ext>
            </a:extLst>
          </p:cNvPr>
          <p:cNvSpPr>
            <a:spLocks noGrp="1"/>
          </p:cNvSpPr>
          <p:nvPr>
            <p:ph idx="1"/>
          </p:nvPr>
        </p:nvSpPr>
        <p:spPr>
          <a:xfrm>
            <a:off x="838200" y="487680"/>
            <a:ext cx="4619621" cy="5689283"/>
          </a:xfrm>
        </p:spPr>
        <p:txBody>
          <a:bodyPr>
            <a:normAutofit/>
          </a:bodyPr>
          <a:lstStyle/>
          <a:p>
            <a:pPr marL="0" indent="0" algn="ctr">
              <a:buNone/>
            </a:pPr>
            <a:r>
              <a:rPr lang="en-GB" dirty="0"/>
              <a:t>Intersectionality: </a:t>
            </a:r>
          </a:p>
          <a:p>
            <a:pPr marL="0" indent="0" algn="ctr">
              <a:buNone/>
            </a:pPr>
            <a:r>
              <a:rPr lang="en-GB" dirty="0"/>
              <a:t>There is increasing recognition of how gender, sexuality, and relationships intersect with other identities, such as race, class, disability, and culture. This more nuanced understanding acknowledges that the experiences of marginalization are not the same for everyone and are shaped by multiple factors.</a:t>
            </a:r>
          </a:p>
          <a:p>
            <a:endParaRPr lang="en-GB" sz="2000" dirty="0"/>
          </a:p>
        </p:txBody>
      </p:sp>
      <p:pic>
        <p:nvPicPr>
          <p:cNvPr id="5" name="Picture 4" descr="A person with a rainbow flag&#10;&#10;Description automatically generated">
            <a:extLst>
              <a:ext uri="{FF2B5EF4-FFF2-40B4-BE49-F238E27FC236}">
                <a16:creationId xmlns:a16="http://schemas.microsoft.com/office/drawing/2014/main" id="{D63743CE-094E-042A-619E-803217F4E0D9}"/>
              </a:ext>
            </a:extLst>
          </p:cNvPr>
          <p:cNvPicPr>
            <a:picLocks noChangeAspect="1"/>
          </p:cNvPicPr>
          <p:nvPr/>
        </p:nvPicPr>
        <p:blipFill>
          <a:blip r:embed="rId2">
            <a:extLst>
              <a:ext uri="{28A0092B-C50C-407E-A947-70E740481C1C}">
                <a14:useLocalDpi xmlns:a14="http://schemas.microsoft.com/office/drawing/2010/main" val="0"/>
              </a:ext>
            </a:extLst>
          </a:blip>
          <a:srcRect l="6527" r="6527"/>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0035860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8749A1D-6ECC-4C5A-4590-6E0ED92BC664}"/>
              </a:ext>
            </a:extLst>
          </p:cNvPr>
          <p:cNvSpPr>
            <a:spLocks noGrp="1"/>
          </p:cNvSpPr>
          <p:nvPr>
            <p:ph idx="1"/>
          </p:nvPr>
        </p:nvSpPr>
        <p:spPr>
          <a:xfrm>
            <a:off x="355600" y="721360"/>
            <a:ext cx="5300750" cy="5960447"/>
          </a:xfrm>
        </p:spPr>
        <p:txBody>
          <a:bodyPr>
            <a:normAutofit lnSpcReduction="10000"/>
          </a:bodyPr>
          <a:lstStyle/>
          <a:p>
            <a:pPr marL="0" indent="0" algn="ctr">
              <a:buNone/>
            </a:pPr>
            <a:r>
              <a:rPr lang="en-GB" dirty="0"/>
              <a:t>Shifting Norms Around Relationships: Relationship diversity is being increasingly acknowledged, with more acceptance of non-monogamous relationships, polyamory, and a move away from the assumption that lifelong, monogamous relationships are the norm for everyone. People are exploring different ways of connecting and relating, challenging traditional models of family and partnership.</a:t>
            </a:r>
          </a:p>
          <a:p>
            <a:pPr marL="0" indent="0" algn="ctr">
              <a:buNone/>
            </a:pPr>
            <a:r>
              <a:rPr lang="en-GB" dirty="0"/>
              <a:t>*Example playing Uno with Jess, Tom (Tina), Laura and that man</a:t>
            </a:r>
          </a:p>
          <a:p>
            <a:pPr algn="ctr"/>
            <a:endParaRPr lang="en-GB" sz="2000" dirty="0"/>
          </a:p>
        </p:txBody>
      </p:sp>
      <p:pic>
        <p:nvPicPr>
          <p:cNvPr id="5" name="Picture 4" descr="A group of people lying on the ground&#10;&#10;Description automatically generated">
            <a:extLst>
              <a:ext uri="{FF2B5EF4-FFF2-40B4-BE49-F238E27FC236}">
                <a16:creationId xmlns:a16="http://schemas.microsoft.com/office/drawing/2014/main" id="{0A2DB326-24FF-D4B2-2A42-33A2FACBEC2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80610" y="1692614"/>
            <a:ext cx="4737650" cy="3494987"/>
          </a:xfrm>
          <a:prstGeom prst="rect">
            <a:avLst/>
          </a:prstGeom>
        </p:spPr>
      </p:pic>
    </p:spTree>
    <p:extLst>
      <p:ext uri="{BB962C8B-B14F-4D97-AF65-F5344CB8AC3E}">
        <p14:creationId xmlns:p14="http://schemas.microsoft.com/office/powerpoint/2010/main" val="24958516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3AB471-D561-1FE8-785C-BD883C97339E}"/>
              </a:ext>
            </a:extLst>
          </p:cNvPr>
          <p:cNvSpPr>
            <a:spLocks noGrp="1"/>
          </p:cNvSpPr>
          <p:nvPr>
            <p:ph idx="1"/>
          </p:nvPr>
        </p:nvSpPr>
        <p:spPr>
          <a:xfrm>
            <a:off x="838200" y="406400"/>
            <a:ext cx="4619621" cy="5770563"/>
          </a:xfrm>
        </p:spPr>
        <p:txBody>
          <a:bodyPr>
            <a:normAutofit lnSpcReduction="10000"/>
          </a:bodyPr>
          <a:lstStyle/>
          <a:p>
            <a:pPr marL="0" indent="0" algn="ctr">
              <a:buNone/>
            </a:pPr>
            <a:r>
              <a:rPr lang="en-GB" dirty="0"/>
              <a:t>Mental Health and Wellbeing: There is growing awareness in the mental health field about the unique challenges faced by people who fall under GSRD. Therapists are increasingly being trained to understand and support these clients with cultural competence, ensuring that diverse identities and relationships are respected and validated in therapeutic contexts.</a:t>
            </a:r>
          </a:p>
          <a:p>
            <a:pPr marL="0" indent="0" algn="ctr">
              <a:buNone/>
            </a:pPr>
            <a:r>
              <a:rPr lang="en-GB" dirty="0"/>
              <a:t>*Cultural change is shown in the therapy room</a:t>
            </a:r>
          </a:p>
        </p:txBody>
      </p:sp>
      <p:pic>
        <p:nvPicPr>
          <p:cNvPr id="5" name="Picture 4" descr="A group of people holding a flag&#10;&#10;Description automatically generated">
            <a:extLst>
              <a:ext uri="{FF2B5EF4-FFF2-40B4-BE49-F238E27FC236}">
                <a16:creationId xmlns:a16="http://schemas.microsoft.com/office/drawing/2014/main" id="{93968FC9-5459-05F9-D73D-7D1A479D8AF2}"/>
              </a:ext>
            </a:extLst>
          </p:cNvPr>
          <p:cNvPicPr>
            <a:picLocks noChangeAspect="1"/>
          </p:cNvPicPr>
          <p:nvPr/>
        </p:nvPicPr>
        <p:blipFill>
          <a:blip r:embed="rId2">
            <a:extLst>
              <a:ext uri="{28A0092B-C50C-407E-A947-70E740481C1C}">
                <a14:useLocalDpi xmlns:a14="http://schemas.microsoft.com/office/drawing/2010/main" val="0"/>
              </a:ext>
            </a:extLst>
          </a:blip>
          <a:srcRect l="32192" r="19118"/>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7517294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5EB9E57-BC3A-2C34-463D-D2A09036A88A}"/>
              </a:ext>
            </a:extLst>
          </p:cNvPr>
          <p:cNvSpPr>
            <a:spLocks noGrp="1"/>
          </p:cNvSpPr>
          <p:nvPr>
            <p:ph idx="1"/>
          </p:nvPr>
        </p:nvSpPr>
        <p:spPr>
          <a:xfrm>
            <a:off x="172720" y="568960"/>
            <a:ext cx="5397901" cy="5206199"/>
          </a:xfrm>
        </p:spPr>
        <p:txBody>
          <a:bodyPr anchor="t">
            <a:normAutofit/>
          </a:bodyPr>
          <a:lstStyle/>
          <a:p>
            <a:pPr marL="0" indent="0" algn="ctr">
              <a:buNone/>
            </a:pPr>
            <a:r>
              <a:rPr lang="en-GB" sz="4400" dirty="0">
                <a:solidFill>
                  <a:schemeClr val="tx2"/>
                </a:solidFill>
              </a:rPr>
              <a:t>Have you noticed any shifts or changes within your therapy practice? </a:t>
            </a:r>
          </a:p>
          <a:p>
            <a:pPr marL="0" indent="0">
              <a:buNone/>
            </a:pPr>
            <a:endParaRPr lang="en-GB" sz="1800" dirty="0">
              <a:solidFill>
                <a:schemeClr val="tx2"/>
              </a:solidFill>
            </a:endParaRPr>
          </a:p>
          <a:p>
            <a:pPr marL="0" indent="0" algn="ctr">
              <a:buNone/>
            </a:pPr>
            <a:r>
              <a:rPr lang="en-GB" dirty="0">
                <a:solidFill>
                  <a:schemeClr val="tx2"/>
                </a:solidFill>
              </a:rPr>
              <a:t>Please ensure that all client names and identifying information remain confidential.</a:t>
            </a:r>
          </a:p>
        </p:txBody>
      </p:sp>
      <p:grpSp>
        <p:nvGrpSpPr>
          <p:cNvPr id="31" name="Group 30">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32" name="Freeform: Shape 31">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A group of colorful heads with text&#10;&#10;Description automatically generated with medium confidence">
            <a:extLst>
              <a:ext uri="{FF2B5EF4-FFF2-40B4-BE49-F238E27FC236}">
                <a16:creationId xmlns:a16="http://schemas.microsoft.com/office/drawing/2014/main" id="{DD056084-E941-54B1-15D5-3972BDF849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08392" y="2425458"/>
            <a:ext cx="4142232" cy="2930628"/>
          </a:xfrm>
          <a:prstGeom prst="rect">
            <a:avLst/>
          </a:prstGeom>
        </p:spPr>
      </p:pic>
    </p:spTree>
    <p:extLst>
      <p:ext uri="{BB962C8B-B14F-4D97-AF65-F5344CB8AC3E}">
        <p14:creationId xmlns:p14="http://schemas.microsoft.com/office/powerpoint/2010/main" val="38009411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802A10B-27AC-2FEB-B84D-5CF6E6A17F4D}"/>
              </a:ext>
            </a:extLst>
          </p:cNvPr>
          <p:cNvSpPr>
            <a:spLocks noGrp="1"/>
          </p:cNvSpPr>
          <p:nvPr>
            <p:ph type="title"/>
          </p:nvPr>
        </p:nvSpPr>
        <p:spPr>
          <a:xfrm>
            <a:off x="643468" y="643467"/>
            <a:ext cx="4620584" cy="3268133"/>
          </a:xfrm>
        </p:spPr>
        <p:txBody>
          <a:bodyPr vert="horz" lIns="91440" tIns="45720" rIns="91440" bIns="45720" rtlCol="0" anchor="b">
            <a:normAutofit/>
          </a:bodyPr>
          <a:lstStyle/>
          <a:p>
            <a:r>
              <a:rPr lang="en-US" kern="1200" dirty="0">
                <a:solidFill>
                  <a:schemeClr val="tx1"/>
                </a:solidFill>
                <a:latin typeface="+mj-lt"/>
                <a:ea typeface="+mj-ea"/>
                <a:cs typeface="+mj-cs"/>
              </a:rPr>
              <a:t>Sex, Gender Relationships </a:t>
            </a:r>
            <a:br>
              <a:rPr lang="en-US" kern="1200" dirty="0">
                <a:solidFill>
                  <a:schemeClr val="tx1"/>
                </a:solidFill>
                <a:latin typeface="+mj-lt"/>
                <a:ea typeface="+mj-ea"/>
                <a:cs typeface="+mj-cs"/>
              </a:rPr>
            </a:br>
            <a:r>
              <a:rPr lang="en-US" kern="1200" dirty="0">
                <a:solidFill>
                  <a:schemeClr val="tx1"/>
                </a:solidFill>
                <a:latin typeface="+mj-lt"/>
                <a:ea typeface="+mj-ea"/>
                <a:cs typeface="+mj-cs"/>
              </a:rPr>
              <a:t>Variations, facts and Diversity </a:t>
            </a:r>
          </a:p>
        </p:txBody>
      </p:sp>
      <p:pic>
        <p:nvPicPr>
          <p:cNvPr id="5" name="Picture 4" descr="A book cover of a person&#10;&#10;Description automatically generated">
            <a:extLst>
              <a:ext uri="{FF2B5EF4-FFF2-40B4-BE49-F238E27FC236}">
                <a16:creationId xmlns:a16="http://schemas.microsoft.com/office/drawing/2014/main" id="{F4F3F1FB-0213-5A06-DA5D-69CD63D5F3A0}"/>
              </a:ext>
            </a:extLst>
          </p:cNvPr>
          <p:cNvPicPr>
            <a:picLocks noChangeAspect="1"/>
          </p:cNvPicPr>
          <p:nvPr/>
        </p:nvPicPr>
        <p:blipFill>
          <a:blip r:embed="rId2">
            <a:extLst>
              <a:ext uri="{28A0092B-C50C-407E-A947-70E740481C1C}">
                <a14:useLocalDpi xmlns:a14="http://schemas.microsoft.com/office/drawing/2010/main" val="0"/>
              </a:ext>
            </a:extLst>
          </a:blip>
          <a:srcRect l="31341" r="31652"/>
          <a:stretch/>
        </p:blipFill>
        <p:spPr>
          <a:xfrm>
            <a:off x="7113065" y="643467"/>
            <a:ext cx="3928655" cy="5571066"/>
          </a:xfrm>
          <a:prstGeom prst="rect">
            <a:avLst/>
          </a:prstGeom>
        </p:spPr>
      </p:pic>
      <p:sp>
        <p:nvSpPr>
          <p:cNvPr id="6" name="TextBox 5">
            <a:extLst>
              <a:ext uri="{FF2B5EF4-FFF2-40B4-BE49-F238E27FC236}">
                <a16:creationId xmlns:a16="http://schemas.microsoft.com/office/drawing/2014/main" id="{7ADF3AB4-F904-CB3A-9602-54A982FE9CBE}"/>
              </a:ext>
            </a:extLst>
          </p:cNvPr>
          <p:cNvSpPr txBox="1"/>
          <p:nvPr/>
        </p:nvSpPr>
        <p:spPr>
          <a:xfrm>
            <a:off x="152400" y="4338320"/>
            <a:ext cx="6502400" cy="2088842"/>
          </a:xfrm>
          <a:prstGeom prst="rect">
            <a:avLst/>
          </a:prstGeom>
          <a:noFill/>
        </p:spPr>
        <p:txBody>
          <a:bodyPr wrap="square" rtlCol="0">
            <a:spAutoFit/>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a:ln>
                  <a:noFill/>
                </a:ln>
                <a:solidFill>
                  <a:srgbClr val="0E2841"/>
                </a:solidFill>
                <a:effectLst/>
                <a:uLnTx/>
                <a:uFillTx/>
                <a:latin typeface="Aptos" panose="02110004020202020204"/>
                <a:ea typeface="+mn-ea"/>
                <a:cs typeface="+mn-cs"/>
              </a:rPr>
              <a:t>Do not expect your client to educate you, but do be open to the nuances of their unique lived experience and meanings of their sexual identities and practices. Aim to demonstrate comfort discussing the variety of GSRD sexual practices</a:t>
            </a:r>
            <a:endParaRPr kumimoji="0" lang="en-GB" sz="2400" b="0" i="0" u="none" strike="noStrike" kern="1200" cap="none" spc="0" normalizeH="0" baseline="0" noProof="0" dirty="0">
              <a:ln>
                <a:noFill/>
              </a:ln>
              <a:solidFill>
                <a:srgbClr val="0E2841"/>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6186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blue cell division&#10;&#10;Description automatically generated with medium confidence">
            <a:extLst>
              <a:ext uri="{FF2B5EF4-FFF2-40B4-BE49-F238E27FC236}">
                <a16:creationId xmlns:a16="http://schemas.microsoft.com/office/drawing/2014/main" id="{6536151D-7E34-8A99-543F-678BE0F6F3C4}"/>
              </a:ext>
            </a:extLst>
          </p:cNvPr>
          <p:cNvPicPr>
            <a:picLocks noChangeAspect="1"/>
          </p:cNvPicPr>
          <p:nvPr/>
        </p:nvPicPr>
        <p:blipFill>
          <a:blip r:embed="rId2">
            <a:extLst>
              <a:ext uri="{28A0092B-C50C-407E-A947-70E740481C1C}">
                <a14:useLocalDpi xmlns:a14="http://schemas.microsoft.com/office/drawing/2010/main" val="0"/>
              </a:ext>
            </a:extLst>
          </a:blip>
          <a:srcRect t="5436"/>
          <a:stretch/>
        </p:blipFill>
        <p:spPr>
          <a:xfrm>
            <a:off x="2522356" y="10"/>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AA23603-2ED7-C492-3D6D-B5F32F13F973}"/>
              </a:ext>
            </a:extLst>
          </p:cNvPr>
          <p:cNvSpPr>
            <a:spLocks noGrp="1"/>
          </p:cNvSpPr>
          <p:nvPr>
            <p:ph type="ctrTitle"/>
          </p:nvPr>
        </p:nvSpPr>
        <p:spPr>
          <a:xfrm>
            <a:off x="482600" y="0"/>
            <a:ext cx="3822189" cy="803275"/>
          </a:xfrm>
        </p:spPr>
        <p:txBody>
          <a:bodyPr vert="horz" lIns="91440" tIns="45720" rIns="91440" bIns="45720" rtlCol="0" anchor="ctr">
            <a:normAutofit/>
          </a:bodyPr>
          <a:lstStyle/>
          <a:p>
            <a:pPr algn="l"/>
            <a:r>
              <a:rPr lang="en-US" sz="4000" dirty="0"/>
              <a:t>Chromosomes </a:t>
            </a:r>
          </a:p>
        </p:txBody>
      </p:sp>
      <p:sp>
        <p:nvSpPr>
          <p:cNvPr id="3" name="Subtitle 2">
            <a:extLst>
              <a:ext uri="{FF2B5EF4-FFF2-40B4-BE49-F238E27FC236}">
                <a16:creationId xmlns:a16="http://schemas.microsoft.com/office/drawing/2014/main" id="{9F3DB9F3-CBDA-F2AB-C238-05FC9D5F304E}"/>
              </a:ext>
            </a:extLst>
          </p:cNvPr>
          <p:cNvSpPr>
            <a:spLocks noGrp="1"/>
          </p:cNvSpPr>
          <p:nvPr>
            <p:ph type="subTitle" idx="1"/>
          </p:nvPr>
        </p:nvSpPr>
        <p:spPr>
          <a:xfrm>
            <a:off x="482600" y="803275"/>
            <a:ext cx="3822189" cy="5689283"/>
          </a:xfrm>
        </p:spPr>
        <p:txBody>
          <a:bodyPr vert="horz" lIns="91440" tIns="45720" rIns="91440" bIns="45720" rtlCol="0">
            <a:normAutofit fontScale="70000" lnSpcReduction="20000"/>
          </a:bodyPr>
          <a:lstStyle/>
          <a:p>
            <a:pPr marL="628650" indent="-342900" algn="l">
              <a:buFont typeface="Arial" panose="020B0604020202020204" pitchFamily="34" charset="0"/>
              <a:buChar char="•"/>
            </a:pPr>
            <a:r>
              <a:rPr lang="en-US" sz="2000" dirty="0"/>
              <a:t>Klinefelter syndrome</a:t>
            </a:r>
          </a:p>
          <a:p>
            <a:pPr marL="342900" indent="-342900" algn="l">
              <a:buFont typeface="Arial" panose="020B0604020202020204" pitchFamily="34" charset="0"/>
              <a:buChar char="•"/>
            </a:pPr>
            <a:r>
              <a:rPr lang="en-US" sz="2000" dirty="0"/>
              <a:t> Turner Syndrome (XO) Chromosomes</a:t>
            </a:r>
          </a:p>
          <a:p>
            <a:pPr marL="342900" indent="-342900" algn="l">
              <a:buFont typeface="Arial" panose="020B0604020202020204" pitchFamily="34" charset="0"/>
              <a:buChar char="•"/>
            </a:pPr>
            <a:r>
              <a:rPr lang="en-US" sz="2000" dirty="0"/>
              <a:t>Triple X Syndrome (XXX) Chromosomes</a:t>
            </a:r>
          </a:p>
          <a:p>
            <a:pPr marL="342900" indent="-342900" algn="l">
              <a:buFont typeface="Arial" panose="020B0604020202020204" pitchFamily="34" charset="0"/>
              <a:buChar char="•"/>
            </a:pPr>
            <a:r>
              <a:rPr lang="en-US" sz="2000" dirty="0"/>
              <a:t> XYY Syndrome (XYY) Chromosomes</a:t>
            </a:r>
          </a:p>
          <a:p>
            <a:pPr marL="342900" indent="-342900" algn="l">
              <a:buFont typeface="Arial" panose="020B0604020202020204" pitchFamily="34" charset="0"/>
              <a:buChar char="•"/>
            </a:pPr>
            <a:r>
              <a:rPr lang="en-US" sz="2000" dirty="0"/>
              <a:t> Androgen Insensitivity Syndrome (AIS)</a:t>
            </a:r>
          </a:p>
          <a:p>
            <a:pPr marL="342900" indent="-342900" algn="l">
              <a:buFont typeface="Arial" panose="020B0604020202020204" pitchFamily="34" charset="0"/>
              <a:buChar char="•"/>
            </a:pPr>
            <a:r>
              <a:rPr lang="en-US" sz="2000" dirty="0"/>
              <a:t> 5-Alpha-Reductase Deficiency Chromosomes</a:t>
            </a:r>
          </a:p>
          <a:p>
            <a:pPr marL="571500" indent="-342900" algn="l">
              <a:buFont typeface="Arial" panose="020B0604020202020204" pitchFamily="34" charset="0"/>
              <a:buChar char="•"/>
            </a:pPr>
            <a:r>
              <a:rPr lang="en-US" sz="2000" dirty="0" err="1"/>
              <a:t>Swyer</a:t>
            </a:r>
            <a:r>
              <a:rPr lang="en-US" sz="2000" dirty="0"/>
              <a:t> Syndrome (XY Gonadal Dysgenesis) </a:t>
            </a:r>
          </a:p>
          <a:p>
            <a:pPr marL="571500" indent="-342900" algn="l">
              <a:buFont typeface="Arial" panose="020B0604020202020204" pitchFamily="34" charset="0"/>
              <a:buChar char="•"/>
            </a:pPr>
            <a:r>
              <a:rPr lang="en-US" sz="2000" dirty="0"/>
              <a:t>Mosaicism Chromosomes:</a:t>
            </a:r>
          </a:p>
          <a:p>
            <a:pPr marL="571500" indent="-342900" algn="l">
              <a:buFont typeface="Arial" panose="020B0604020202020204" pitchFamily="34" charset="0"/>
              <a:buChar char="•"/>
            </a:pPr>
            <a:r>
              <a:rPr lang="en-US" sz="2000" dirty="0"/>
              <a:t>Congenital Adrenal Hyperplasia (CAH)</a:t>
            </a:r>
          </a:p>
          <a:p>
            <a:pPr marL="571500" indent="-342900" algn="l">
              <a:buFont typeface="Arial" panose="020B0604020202020204" pitchFamily="34" charset="0"/>
              <a:buChar char="•"/>
            </a:pPr>
            <a:r>
              <a:rPr lang="en-US" sz="2000" dirty="0" err="1"/>
              <a:t>Ovotesticular</a:t>
            </a:r>
            <a:r>
              <a:rPr lang="en-US" sz="2000" dirty="0"/>
              <a:t> Disorder (formerly known as True Hermaphroditism)</a:t>
            </a:r>
          </a:p>
          <a:p>
            <a:pPr marL="571500" indent="-342900" algn="l">
              <a:buFont typeface="Arial" panose="020B0604020202020204" pitchFamily="34" charset="0"/>
              <a:buChar char="•"/>
            </a:pPr>
            <a:r>
              <a:rPr lang="en-US" sz="2000" dirty="0"/>
              <a:t>Mixed Gonadal Dysgenesis (MGD)</a:t>
            </a:r>
          </a:p>
          <a:p>
            <a:pPr marL="571500" indent="-342900" algn="l">
              <a:buFont typeface="Arial" panose="020B0604020202020204" pitchFamily="34" charset="0"/>
              <a:buChar char="•"/>
            </a:pPr>
            <a:r>
              <a:rPr lang="en-US" sz="2000" dirty="0"/>
              <a:t>Frasier Syndrome</a:t>
            </a:r>
          </a:p>
          <a:p>
            <a:pPr marL="571500" indent="-342900" algn="l">
              <a:buFont typeface="Arial" panose="020B0604020202020204" pitchFamily="34" charset="0"/>
              <a:buChar char="•"/>
            </a:pPr>
            <a:r>
              <a:rPr lang="en-US" sz="2000" dirty="0"/>
              <a:t>Turner Mosaicism</a:t>
            </a:r>
          </a:p>
          <a:p>
            <a:pPr marL="571500" indent="-342900" algn="l">
              <a:buFont typeface="Arial" panose="020B0604020202020204" pitchFamily="34" charset="0"/>
              <a:buChar char="•"/>
            </a:pPr>
            <a:r>
              <a:rPr lang="en-US" sz="2000" dirty="0"/>
              <a:t>47, XXXY Syndrome</a:t>
            </a:r>
          </a:p>
          <a:p>
            <a:pPr marL="571500" indent="-342900" algn="l">
              <a:buFont typeface="Arial" panose="020B0604020202020204" pitchFamily="34" charset="0"/>
              <a:buChar char="•"/>
            </a:pPr>
            <a:r>
              <a:rPr lang="en-US" sz="2000" dirty="0"/>
              <a:t>Chimerism</a:t>
            </a:r>
          </a:p>
          <a:p>
            <a:pPr marL="571500" indent="-342900" algn="l">
              <a:buFont typeface="Arial" panose="020B0604020202020204" pitchFamily="34" charset="0"/>
              <a:buChar char="•"/>
            </a:pPr>
            <a:r>
              <a:rPr lang="en-US" sz="2000" dirty="0"/>
              <a:t>XX Male Syndrome (De La Chapelle Syndrome)</a:t>
            </a:r>
          </a:p>
          <a:p>
            <a:pPr marL="571500" indent="-342900" algn="l">
              <a:buFont typeface="Arial" panose="020B0604020202020204" pitchFamily="34" charset="0"/>
              <a:buChar char="•"/>
            </a:pPr>
            <a:r>
              <a:rPr lang="en-US" sz="2000" dirty="0"/>
              <a:t>46, XX Testicular Disorder of Sex Development (DSD)</a:t>
            </a:r>
          </a:p>
          <a:p>
            <a:pPr marL="400050" indent="-171450" algn="l">
              <a:buFont typeface="Arial" panose="020B0604020202020204" pitchFamily="34" charset="0"/>
              <a:buChar char="•"/>
            </a:pPr>
            <a:endParaRPr lang="en-US" sz="500" dirty="0"/>
          </a:p>
          <a:p>
            <a:pPr marL="171450" indent="-171450" algn="l">
              <a:buFont typeface="Arial" panose="020B0604020202020204" pitchFamily="34" charset="0"/>
              <a:buChar char="•"/>
            </a:pPr>
            <a:endParaRPr lang="en-US" sz="500" dirty="0"/>
          </a:p>
          <a:p>
            <a:pPr indent="-228600" algn="l">
              <a:buFont typeface="Arial" panose="020B0604020202020204" pitchFamily="34" charset="0"/>
              <a:buChar char="•"/>
            </a:pPr>
            <a:endParaRPr lang="en-US" sz="500" dirty="0"/>
          </a:p>
          <a:p>
            <a:pPr indent="-228600" algn="l">
              <a:buFont typeface="Arial" panose="020B0604020202020204" pitchFamily="34" charset="0"/>
              <a:buChar char="•"/>
            </a:pPr>
            <a:endParaRPr lang="en-US" sz="500" dirty="0"/>
          </a:p>
        </p:txBody>
      </p:sp>
    </p:spTree>
    <p:extLst>
      <p:ext uri="{BB962C8B-B14F-4D97-AF65-F5344CB8AC3E}">
        <p14:creationId xmlns:p14="http://schemas.microsoft.com/office/powerpoint/2010/main" val="27463536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5A19D-965F-AA59-A552-F0A62FF62E6B}"/>
              </a:ext>
            </a:extLst>
          </p:cNvPr>
          <p:cNvSpPr>
            <a:spLocks noGrp="1"/>
          </p:cNvSpPr>
          <p:nvPr>
            <p:ph type="title"/>
          </p:nvPr>
        </p:nvSpPr>
        <p:spPr>
          <a:xfrm>
            <a:off x="8079978" y="385791"/>
            <a:ext cx="3369234" cy="599729"/>
          </a:xfrm>
        </p:spPr>
        <p:txBody>
          <a:bodyPr anchor="b">
            <a:normAutofit/>
          </a:bodyPr>
          <a:lstStyle/>
          <a:p>
            <a:pPr algn="ctr"/>
            <a:r>
              <a:rPr lang="en-GB" sz="3200" dirty="0"/>
              <a:t>"</a:t>
            </a:r>
            <a:r>
              <a:rPr lang="en-GB" sz="3200" b="1" dirty="0" err="1"/>
              <a:t>Guevedoces</a:t>
            </a:r>
            <a:r>
              <a:rPr lang="en-GB" sz="3200" dirty="0"/>
              <a:t>"</a:t>
            </a:r>
          </a:p>
        </p:txBody>
      </p:sp>
      <p:pic>
        <p:nvPicPr>
          <p:cNvPr id="5" name="Picture 4" descr="A close-up of a couple of children&#10;&#10;Description automatically generated">
            <a:extLst>
              <a:ext uri="{FF2B5EF4-FFF2-40B4-BE49-F238E27FC236}">
                <a16:creationId xmlns:a16="http://schemas.microsoft.com/office/drawing/2014/main" id="{FC67D1F0-DFCF-F971-7564-DF37AE52F661}"/>
              </a:ext>
            </a:extLst>
          </p:cNvPr>
          <p:cNvPicPr>
            <a:picLocks noChangeAspect="1"/>
          </p:cNvPicPr>
          <p:nvPr/>
        </p:nvPicPr>
        <p:blipFill>
          <a:blip r:embed="rId2">
            <a:extLst>
              <a:ext uri="{28A0092B-C50C-407E-A947-70E740481C1C}">
                <a14:useLocalDpi xmlns:a14="http://schemas.microsoft.com/office/drawing/2010/main" val="0"/>
              </a:ext>
            </a:extLst>
          </a:blip>
          <a:srcRect l="13943" r="14396"/>
          <a:stretch/>
        </p:blipFill>
        <p:spPr>
          <a:xfrm>
            <a:off x="-1" y="3720"/>
            <a:ext cx="7390243" cy="6857990"/>
          </a:xfrm>
          <a:prstGeom prst="rect">
            <a:avLst/>
          </a:prstGeom>
        </p:spPr>
      </p:pic>
      <p:sp>
        <p:nvSpPr>
          <p:cNvPr id="10" name="Rectangle 9">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a:extLst>
              <a:ext uri="{FF2B5EF4-FFF2-40B4-BE49-F238E27FC236}">
                <a16:creationId xmlns:a16="http://schemas.microsoft.com/office/drawing/2014/main" id="{6604A72C-2F7E-9764-B360-DA590C927220}"/>
              </a:ext>
            </a:extLst>
          </p:cNvPr>
          <p:cNvSpPr>
            <a:spLocks noGrp="1"/>
          </p:cNvSpPr>
          <p:nvPr>
            <p:ph idx="1"/>
          </p:nvPr>
        </p:nvSpPr>
        <p:spPr>
          <a:xfrm>
            <a:off x="7680960" y="1412240"/>
            <a:ext cx="4246880" cy="4569068"/>
          </a:xfrm>
        </p:spPr>
        <p:txBody>
          <a:bodyPr anchor="t">
            <a:normAutofit fontScale="70000" lnSpcReduction="20000"/>
          </a:bodyPr>
          <a:lstStyle/>
          <a:p>
            <a:pPr marL="0" indent="0" algn="ctr">
              <a:buNone/>
            </a:pPr>
            <a:r>
              <a:rPr lang="en-GB" dirty="0"/>
              <a:t>BBC The Extraordinary making of me (Micheal Mosley) </a:t>
            </a:r>
          </a:p>
          <a:p>
            <a:pPr marL="0" indent="0" algn="ctr">
              <a:buNone/>
            </a:pPr>
            <a:r>
              <a:rPr lang="en-GB" dirty="0"/>
              <a:t>Community in the Dominican Republic</a:t>
            </a:r>
          </a:p>
          <a:p>
            <a:pPr marL="0" indent="0" algn="ctr">
              <a:buNone/>
            </a:pPr>
            <a:r>
              <a:rPr lang="en-GB" dirty="0"/>
              <a:t>"</a:t>
            </a:r>
            <a:r>
              <a:rPr lang="en-GB" dirty="0" err="1"/>
              <a:t>Guevedoces</a:t>
            </a:r>
            <a:r>
              <a:rPr lang="en-GB" dirty="0"/>
              <a:t>", which effectively translates as "penis at twelve".</a:t>
            </a:r>
          </a:p>
          <a:p>
            <a:pPr marL="0" indent="0" algn="ctr">
              <a:buNone/>
            </a:pPr>
            <a:r>
              <a:rPr lang="en-GB" dirty="0"/>
              <a:t>______________________________</a:t>
            </a:r>
          </a:p>
          <a:p>
            <a:pPr marL="0" indent="0" algn="ctr">
              <a:buNone/>
            </a:pPr>
            <a:r>
              <a:rPr lang="en-GB" dirty="0"/>
              <a:t>Androgen Insensitivity Syndrome (AIS)</a:t>
            </a:r>
          </a:p>
          <a:p>
            <a:pPr marL="0" indent="0" algn="ctr">
              <a:buNone/>
            </a:pPr>
            <a:r>
              <a:rPr lang="en-GB" dirty="0"/>
              <a:t>Congenital Adrenal Hyperplasia (CAH)</a:t>
            </a:r>
          </a:p>
          <a:p>
            <a:pPr marL="0" indent="0" algn="ctr">
              <a:buNone/>
            </a:pPr>
            <a:r>
              <a:rPr lang="en-GB" dirty="0"/>
              <a:t>5-Alpha-Reductase Deficiency </a:t>
            </a:r>
          </a:p>
          <a:p>
            <a:pPr marL="0" indent="0" algn="ctr">
              <a:buNone/>
            </a:pPr>
            <a:r>
              <a:rPr lang="en-GB" dirty="0" err="1"/>
              <a:t>Ovotesticular</a:t>
            </a:r>
            <a:r>
              <a:rPr lang="en-GB" dirty="0"/>
              <a:t> Disorder</a:t>
            </a:r>
          </a:p>
          <a:p>
            <a:pPr marL="0" indent="0" algn="ctr">
              <a:buNone/>
            </a:pPr>
            <a:r>
              <a:rPr lang="en-GB" dirty="0"/>
              <a:t>Mixed Gonadal Dysgenesis</a:t>
            </a:r>
          </a:p>
          <a:p>
            <a:pPr marL="0" indent="0" algn="ctr">
              <a:buNone/>
            </a:pPr>
            <a:r>
              <a:rPr lang="en-GB" dirty="0"/>
              <a:t>Cloacal Exstrophy</a:t>
            </a:r>
          </a:p>
        </p:txBody>
      </p:sp>
    </p:spTree>
    <p:extLst>
      <p:ext uri="{BB962C8B-B14F-4D97-AF65-F5344CB8AC3E}">
        <p14:creationId xmlns:p14="http://schemas.microsoft.com/office/powerpoint/2010/main" val="13233028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02510F-7A96-170E-1ADA-A98D760C4942}"/>
              </a:ext>
            </a:extLst>
          </p:cNvPr>
          <p:cNvSpPr>
            <a:spLocks noGrp="1"/>
          </p:cNvSpPr>
          <p:nvPr>
            <p:ph idx="1"/>
          </p:nvPr>
        </p:nvSpPr>
        <p:spPr>
          <a:xfrm>
            <a:off x="1412240" y="182881"/>
            <a:ext cx="8514080" cy="660400"/>
          </a:xfrm>
        </p:spPr>
        <p:txBody>
          <a:bodyPr>
            <a:noAutofit/>
          </a:bodyPr>
          <a:lstStyle/>
          <a:p>
            <a:pPr marL="0" indent="0" algn="ctr">
              <a:buNone/>
            </a:pPr>
            <a:r>
              <a:rPr lang="en-GB" sz="4800" dirty="0"/>
              <a:t>Intersexed Activists and Bodies</a:t>
            </a:r>
          </a:p>
          <a:p>
            <a:pPr marL="0" indent="0" algn="ctr">
              <a:buNone/>
            </a:pPr>
            <a:r>
              <a:rPr lang="en-GB" sz="4800" dirty="0"/>
              <a:t> </a:t>
            </a:r>
          </a:p>
        </p:txBody>
      </p:sp>
      <p:sp>
        <p:nvSpPr>
          <p:cNvPr id="4" name="Rectangle 1">
            <a:extLst>
              <a:ext uri="{FF2B5EF4-FFF2-40B4-BE49-F238E27FC236}">
                <a16:creationId xmlns:a16="http://schemas.microsoft.com/office/drawing/2014/main" id="{B0F96A4C-8C70-6337-2AD4-F7D630701508}"/>
              </a:ext>
            </a:extLst>
          </p:cNvPr>
          <p:cNvSpPr>
            <a:spLocks noChangeArrowheads="1"/>
          </p:cNvSpPr>
          <p:nvPr/>
        </p:nvSpPr>
        <p:spPr bwMode="auto">
          <a:xfrm>
            <a:off x="355600" y="1012954"/>
            <a:ext cx="4937760" cy="48320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2800" i="0" u="none" strike="noStrike" cap="none" normalizeH="0" baseline="0" dirty="0">
                <a:ln>
                  <a:noFill/>
                </a:ln>
                <a:solidFill>
                  <a:schemeClr val="tx1"/>
                </a:solidFill>
                <a:effectLst/>
                <a:latin typeface="Arial" panose="020B0604020202020204" pitchFamily="34" charset="0"/>
              </a:rPr>
              <a:t>Sex Assignment at Birth</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280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2800" i="0" u="none" strike="noStrike" cap="none" normalizeH="0" baseline="0" dirty="0">
                <a:ln>
                  <a:noFill/>
                </a:ln>
                <a:solidFill>
                  <a:schemeClr val="tx1"/>
                </a:solidFill>
                <a:effectLst/>
                <a:latin typeface="Arial" panose="020B0604020202020204" pitchFamily="34" charset="0"/>
              </a:rPr>
              <a:t>Current Legal Landscape</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280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2800" i="0" u="none" strike="noStrike" cap="none" normalizeH="0" baseline="0" dirty="0">
                <a:ln>
                  <a:noFill/>
                </a:ln>
                <a:solidFill>
                  <a:schemeClr val="tx1"/>
                </a:solidFill>
                <a:effectLst/>
                <a:latin typeface="Arial" panose="020B0604020202020204" pitchFamily="34" charset="0"/>
              </a:rPr>
              <a:t>Body Development</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280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2800" i="0" u="none" strike="noStrike" cap="none" normalizeH="0" baseline="0" dirty="0">
                <a:ln>
                  <a:noFill/>
                </a:ln>
                <a:solidFill>
                  <a:schemeClr val="tx1"/>
                </a:solidFill>
                <a:effectLst/>
                <a:latin typeface="Arial" panose="020B0604020202020204" pitchFamily="34" charset="0"/>
              </a:rPr>
              <a:t>Physical Interventions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280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2800" i="0" u="none" strike="noStrike" cap="none" normalizeH="0" baseline="0" dirty="0">
                <a:ln>
                  <a:noFill/>
                </a:ln>
                <a:solidFill>
                  <a:schemeClr val="tx1"/>
                </a:solidFill>
                <a:effectLst/>
                <a:latin typeface="Arial" panose="020B0604020202020204" pitchFamily="34" charset="0"/>
              </a:rPr>
              <a:t>Unintended Changes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280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2800" i="0" u="none" strike="noStrike" cap="none" normalizeH="0" baseline="0" dirty="0">
                <a:ln>
                  <a:noFill/>
                </a:ln>
                <a:solidFill>
                  <a:schemeClr val="tx1"/>
                </a:solidFill>
                <a:effectLst/>
                <a:latin typeface="Arial" panose="020B0604020202020204" pitchFamily="34" charset="0"/>
              </a:rPr>
              <a:t>Activist Efforts</a:t>
            </a:r>
          </a:p>
        </p:txBody>
      </p:sp>
      <p:pic>
        <p:nvPicPr>
          <p:cNvPr id="6" name="Picture 5" descr="A group of people holding signs&#10;&#10;Description automatically generated">
            <a:extLst>
              <a:ext uri="{FF2B5EF4-FFF2-40B4-BE49-F238E27FC236}">
                <a16:creationId xmlns:a16="http://schemas.microsoft.com/office/drawing/2014/main" id="{4630EB11-BB5B-33A0-3B5E-6DF215FEF27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13580" y="1223010"/>
            <a:ext cx="7416165" cy="4944110"/>
          </a:xfrm>
          <a:prstGeom prst="rect">
            <a:avLst/>
          </a:prstGeom>
        </p:spPr>
      </p:pic>
    </p:spTree>
    <p:extLst>
      <p:ext uri="{BB962C8B-B14F-4D97-AF65-F5344CB8AC3E}">
        <p14:creationId xmlns:p14="http://schemas.microsoft.com/office/powerpoint/2010/main" val="5763816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A18414-E540-1782-E1BF-ED179134833B}"/>
              </a:ext>
            </a:extLst>
          </p:cNvPr>
          <p:cNvSpPr>
            <a:spLocks noGrp="1"/>
          </p:cNvSpPr>
          <p:nvPr>
            <p:ph type="title"/>
          </p:nvPr>
        </p:nvSpPr>
        <p:spPr>
          <a:xfrm>
            <a:off x="804672" y="-16714"/>
            <a:ext cx="4766330" cy="1454051"/>
          </a:xfrm>
        </p:spPr>
        <p:txBody>
          <a:bodyPr>
            <a:normAutofit/>
          </a:bodyPr>
          <a:lstStyle/>
          <a:p>
            <a:r>
              <a:rPr lang="en-GB" sz="3600" dirty="0">
                <a:solidFill>
                  <a:schemeClr val="tx2"/>
                </a:solidFill>
              </a:rPr>
              <a:t>Gender troubles </a:t>
            </a:r>
          </a:p>
        </p:txBody>
      </p:sp>
      <p:grpSp>
        <p:nvGrpSpPr>
          <p:cNvPr id="19" name="Group 18">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20" name="Freeform: Shape 19">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Picture 6" descr="A couple of people standing together&#10;&#10;Description automatically generated">
            <a:extLst>
              <a:ext uri="{FF2B5EF4-FFF2-40B4-BE49-F238E27FC236}">
                <a16:creationId xmlns:a16="http://schemas.microsoft.com/office/drawing/2014/main" id="{7D7289AB-6BD6-204E-E504-589B5736FF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08392" y="2369796"/>
            <a:ext cx="4142232" cy="3041951"/>
          </a:xfrm>
          <a:prstGeom prst="rect">
            <a:avLst/>
          </a:prstGeom>
        </p:spPr>
      </p:pic>
      <p:graphicFrame>
        <p:nvGraphicFramePr>
          <p:cNvPr id="5" name="Content Placeholder 2">
            <a:extLst>
              <a:ext uri="{FF2B5EF4-FFF2-40B4-BE49-F238E27FC236}">
                <a16:creationId xmlns:a16="http://schemas.microsoft.com/office/drawing/2014/main" id="{7CE1CF52-698B-313C-32D9-616838FAD5A5}"/>
              </a:ext>
            </a:extLst>
          </p:cNvPr>
          <p:cNvGraphicFramePr>
            <a:graphicFrameLocks noGrp="1"/>
          </p:cNvGraphicFramePr>
          <p:nvPr>
            <p:ph idx="1"/>
            <p:extLst>
              <p:ext uri="{D42A27DB-BD31-4B8C-83A1-F6EECF244321}">
                <p14:modId xmlns:p14="http://schemas.microsoft.com/office/powerpoint/2010/main" val="1156543390"/>
              </p:ext>
            </p:extLst>
          </p:nvPr>
        </p:nvGraphicFramePr>
        <p:xfrm>
          <a:off x="286512" y="1106931"/>
          <a:ext cx="5809488" cy="55676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060950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yellow gingerbread person with different colored symbols&#10;&#10;Description automatically generated">
            <a:extLst>
              <a:ext uri="{FF2B5EF4-FFF2-40B4-BE49-F238E27FC236}">
                <a16:creationId xmlns:a16="http://schemas.microsoft.com/office/drawing/2014/main" id="{5F5AD3B2-05B3-9C41-3B1B-6D34D964EB1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17041" y="0"/>
            <a:ext cx="9077354" cy="6931350"/>
          </a:xfrm>
        </p:spPr>
      </p:pic>
    </p:spTree>
    <p:extLst>
      <p:ext uri="{BB962C8B-B14F-4D97-AF65-F5344CB8AC3E}">
        <p14:creationId xmlns:p14="http://schemas.microsoft.com/office/powerpoint/2010/main" val="7694281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26AE352-1CB1-BCA6-F2C2-353D9830D7E4}"/>
              </a:ext>
            </a:extLst>
          </p:cNvPr>
          <p:cNvSpPr>
            <a:spLocks noGrp="1"/>
          </p:cNvSpPr>
          <p:nvPr>
            <p:ph idx="1"/>
          </p:nvPr>
        </p:nvSpPr>
        <p:spPr>
          <a:xfrm>
            <a:off x="526146" y="1365043"/>
            <a:ext cx="4765949" cy="3353476"/>
          </a:xfrm>
        </p:spPr>
        <p:txBody>
          <a:bodyPr anchor="t">
            <a:noAutofit/>
          </a:bodyPr>
          <a:lstStyle/>
          <a:p>
            <a:pPr marL="0" indent="0" algn="ctr">
              <a:buNone/>
            </a:pPr>
            <a:r>
              <a:rPr lang="en-GB" sz="4800" dirty="0">
                <a:solidFill>
                  <a:schemeClr val="tx2"/>
                </a:solidFill>
              </a:rPr>
              <a:t>How could relationship diversity help ‘the unhappy partner’?</a:t>
            </a:r>
          </a:p>
          <a:p>
            <a:pPr marL="0" indent="0" algn="ctr">
              <a:buNone/>
            </a:pPr>
            <a:r>
              <a:rPr lang="en-GB" sz="4800" dirty="0">
                <a:solidFill>
                  <a:schemeClr val="tx2"/>
                </a:solidFill>
              </a:rPr>
              <a:t>Scenario </a:t>
            </a: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Cartoon child with her hands up and a question mark and x mark&#10;&#10;Description automatically generated">
            <a:extLst>
              <a:ext uri="{FF2B5EF4-FFF2-40B4-BE49-F238E27FC236}">
                <a16:creationId xmlns:a16="http://schemas.microsoft.com/office/drawing/2014/main" id="{2220E3E0-CE7F-BC7F-A8E2-ADD775162F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08392" y="2508302"/>
            <a:ext cx="4142232" cy="2764939"/>
          </a:xfrm>
          <a:prstGeom prst="rect">
            <a:avLst/>
          </a:prstGeom>
        </p:spPr>
      </p:pic>
    </p:spTree>
    <p:extLst>
      <p:ext uri="{BB962C8B-B14F-4D97-AF65-F5344CB8AC3E}">
        <p14:creationId xmlns:p14="http://schemas.microsoft.com/office/powerpoint/2010/main" val="29788595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EAB9E6-6849-9D04-7B6C-84FFD41F397E}"/>
              </a:ext>
            </a:extLst>
          </p:cNvPr>
          <p:cNvSpPr>
            <a:spLocks noGrp="1"/>
          </p:cNvSpPr>
          <p:nvPr>
            <p:ph type="title"/>
          </p:nvPr>
        </p:nvSpPr>
        <p:spPr>
          <a:xfrm>
            <a:off x="0" y="101600"/>
            <a:ext cx="7196391" cy="1100933"/>
          </a:xfrm>
        </p:spPr>
        <p:txBody>
          <a:bodyPr>
            <a:normAutofit fontScale="90000"/>
          </a:bodyPr>
          <a:lstStyle/>
          <a:p>
            <a:r>
              <a:rPr lang="en-GB" sz="4000" dirty="0"/>
              <a:t>Relationship diversity in Queer Theory  </a:t>
            </a:r>
          </a:p>
        </p:txBody>
      </p:sp>
      <p:sp>
        <p:nvSpPr>
          <p:cNvPr id="3" name="Content Placeholder 2">
            <a:extLst>
              <a:ext uri="{FF2B5EF4-FFF2-40B4-BE49-F238E27FC236}">
                <a16:creationId xmlns:a16="http://schemas.microsoft.com/office/drawing/2014/main" id="{217FD645-6A6D-0329-6EDD-9895D72824E9}"/>
              </a:ext>
            </a:extLst>
          </p:cNvPr>
          <p:cNvSpPr>
            <a:spLocks noGrp="1"/>
          </p:cNvSpPr>
          <p:nvPr>
            <p:ph idx="1"/>
          </p:nvPr>
        </p:nvSpPr>
        <p:spPr>
          <a:xfrm>
            <a:off x="836680" y="965200"/>
            <a:ext cx="6002110" cy="5168901"/>
          </a:xfrm>
        </p:spPr>
        <p:txBody>
          <a:bodyPr>
            <a:noAutofit/>
          </a:bodyPr>
          <a:lstStyle/>
          <a:p>
            <a:pPr marL="0" indent="0">
              <a:buNone/>
            </a:pPr>
            <a:r>
              <a:rPr lang="en-GB" sz="1800" b="1" dirty="0"/>
              <a:t>Pansexual</a:t>
            </a:r>
            <a:r>
              <a:rPr lang="en-GB" sz="1800" dirty="0"/>
              <a:t>- Shows us love can go beyond genitals</a:t>
            </a:r>
          </a:p>
          <a:p>
            <a:pPr marL="0" indent="0">
              <a:buNone/>
            </a:pPr>
            <a:r>
              <a:rPr lang="en-GB" sz="1800" b="1" dirty="0" err="1"/>
              <a:t>Compersion</a:t>
            </a:r>
            <a:r>
              <a:rPr lang="en-GB" sz="1800" dirty="0"/>
              <a:t>- A polyamorous emotion meaning ‘taking joy in one’s partners other partner’</a:t>
            </a:r>
          </a:p>
          <a:p>
            <a:pPr marL="0" indent="0">
              <a:buNone/>
            </a:pPr>
            <a:r>
              <a:rPr lang="en-GB" sz="1800" b="1" dirty="0"/>
              <a:t>Polycule</a:t>
            </a:r>
            <a:r>
              <a:rPr lang="en-GB" sz="1800" dirty="0"/>
              <a:t>- describes all people within a multi-partnered kindship system.</a:t>
            </a:r>
          </a:p>
          <a:p>
            <a:pPr marL="0" indent="0">
              <a:buNone/>
            </a:pPr>
            <a:r>
              <a:rPr lang="en-GB" sz="1800" b="1" dirty="0"/>
              <a:t>Therapist to have Polycule-centred vocabulary </a:t>
            </a:r>
            <a:r>
              <a:rPr lang="en-GB" sz="1800" dirty="0" err="1"/>
              <a:t>e.g</a:t>
            </a:r>
            <a:r>
              <a:rPr lang="en-GB" sz="1800" dirty="0"/>
              <a:t> pod, bubble and house are sometimes preferred to ‘family’.</a:t>
            </a:r>
          </a:p>
          <a:p>
            <a:pPr marL="0" indent="0">
              <a:buNone/>
            </a:pPr>
            <a:r>
              <a:rPr lang="en-GB" sz="1800" b="1" dirty="0"/>
              <a:t>Hierarchical polyamory</a:t>
            </a:r>
            <a:r>
              <a:rPr lang="en-GB" sz="1800" dirty="0"/>
              <a:t>, in relationships is when partners are ranked in terms of relative closeness and primacy (e.g. ‘primary partner’, ‘secondary partner’)</a:t>
            </a:r>
          </a:p>
          <a:p>
            <a:pPr marL="0" indent="0">
              <a:buNone/>
            </a:pPr>
            <a:r>
              <a:rPr lang="en-GB" sz="1800" b="1" dirty="0"/>
              <a:t>Egalitarian polyamory- </a:t>
            </a:r>
            <a:r>
              <a:rPr lang="en-GB" sz="1800" dirty="0"/>
              <a:t>often termed non-hierarchical polyamory</a:t>
            </a:r>
          </a:p>
          <a:p>
            <a:pPr marL="0" indent="0">
              <a:buNone/>
            </a:pPr>
            <a:r>
              <a:rPr lang="en-GB" sz="1800" b="1" dirty="0" err="1"/>
              <a:t>Queerplatonic</a:t>
            </a:r>
            <a:r>
              <a:rPr lang="en-GB" sz="1800" b="1" dirty="0"/>
              <a:t> relationships- </a:t>
            </a:r>
            <a:r>
              <a:rPr lang="en-GB" sz="1800" dirty="0"/>
              <a:t>cannot distinguish between the friend verse lover binary</a:t>
            </a:r>
          </a:p>
          <a:p>
            <a:pPr marL="0" indent="0">
              <a:buNone/>
            </a:pPr>
            <a:r>
              <a:rPr lang="en-GB" sz="1800" b="1" dirty="0">
                <a:solidFill>
                  <a:srgbClr val="7030A0"/>
                </a:solidFill>
              </a:rPr>
              <a:t>Loads more terms to extend your relationship diversity vocabulary in:</a:t>
            </a:r>
          </a:p>
          <a:p>
            <a:pPr marL="0" indent="0">
              <a:buNone/>
            </a:pPr>
            <a:r>
              <a:rPr lang="en-GB" sz="1800" b="1" dirty="0">
                <a:solidFill>
                  <a:srgbClr val="7030A0"/>
                </a:solidFill>
              </a:rPr>
              <a:t>*Neves, S and D, Dominic (2023) Relationally Queer – A pink Therapy Guide for practitioners </a:t>
            </a:r>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p:txBody>
      </p:sp>
      <p:pic>
        <p:nvPicPr>
          <p:cNvPr id="5" name="Picture 4" descr="A rainbow colored stairs on a hill&#10;&#10;Description automatically generated">
            <a:extLst>
              <a:ext uri="{FF2B5EF4-FFF2-40B4-BE49-F238E27FC236}">
                <a16:creationId xmlns:a16="http://schemas.microsoft.com/office/drawing/2014/main" id="{BA32999B-142D-96E8-4451-A0DF7B045174}"/>
              </a:ext>
            </a:extLst>
          </p:cNvPr>
          <p:cNvPicPr>
            <a:picLocks noChangeAspect="1"/>
          </p:cNvPicPr>
          <p:nvPr/>
        </p:nvPicPr>
        <p:blipFill>
          <a:blip r:embed="rId2">
            <a:extLst>
              <a:ext uri="{28A0092B-C50C-407E-A947-70E740481C1C}">
                <a14:useLocalDpi xmlns:a14="http://schemas.microsoft.com/office/drawing/2010/main" val="0"/>
              </a:ext>
            </a:extLst>
          </a:blip>
          <a:srcRect l="27763" r="23643" b="-1"/>
          <a:stretch/>
        </p:blipFill>
        <p:spPr>
          <a:xfrm>
            <a:off x="7199440" y="10"/>
            <a:ext cx="4992560" cy="6857990"/>
          </a:xfrm>
          <a:prstGeom prst="rect">
            <a:avLst/>
          </a:prstGeom>
          <a:effectLst/>
        </p:spPr>
      </p:pic>
    </p:spTree>
    <p:extLst>
      <p:ext uri="{BB962C8B-B14F-4D97-AF65-F5344CB8AC3E}">
        <p14:creationId xmlns:p14="http://schemas.microsoft.com/office/powerpoint/2010/main" val="6968126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0A9DDEB-CF52-0911-5C88-EF3FF95E332B}"/>
              </a:ext>
            </a:extLst>
          </p:cNvPr>
          <p:cNvSpPr txBox="1"/>
          <p:nvPr/>
        </p:nvSpPr>
        <p:spPr>
          <a:xfrm>
            <a:off x="765559" y="35557"/>
            <a:ext cx="6002110" cy="68834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dirty="0">
                <a:latin typeface="+mj-lt"/>
                <a:ea typeface="+mj-ea"/>
                <a:cs typeface="+mj-cs"/>
              </a:rPr>
              <a:t>Hermeneutical injustice </a:t>
            </a:r>
          </a:p>
        </p:txBody>
      </p:sp>
      <p:sp>
        <p:nvSpPr>
          <p:cNvPr id="3" name="TextBox 2">
            <a:extLst>
              <a:ext uri="{FF2B5EF4-FFF2-40B4-BE49-F238E27FC236}">
                <a16:creationId xmlns:a16="http://schemas.microsoft.com/office/drawing/2014/main" id="{EA277D9D-4183-340A-93D1-F06FF3CAD0B0}"/>
              </a:ext>
            </a:extLst>
          </p:cNvPr>
          <p:cNvSpPr txBox="1"/>
          <p:nvPr/>
        </p:nvSpPr>
        <p:spPr>
          <a:xfrm>
            <a:off x="233680" y="723898"/>
            <a:ext cx="6605110" cy="5890261"/>
          </a:xfrm>
          <a:prstGeom prst="rect">
            <a:avLst/>
          </a:prstGeom>
        </p:spPr>
        <p:txBody>
          <a:bodyPr vert="horz" lIns="91440" tIns="45720" rIns="91440" bIns="45720" rtlCol="0">
            <a:normAutofit/>
          </a:bodyPr>
          <a:lstStyle/>
          <a:p>
            <a:pPr algn="ctr">
              <a:lnSpc>
                <a:spcPct val="90000"/>
              </a:lnSpc>
              <a:spcAft>
                <a:spcPts val="600"/>
              </a:spcAft>
            </a:pPr>
            <a:r>
              <a:rPr lang="en-US" sz="1600" b="1" dirty="0"/>
              <a:t>Hermeneutical injustice</a:t>
            </a:r>
            <a:r>
              <a:rPr lang="en-US" sz="1600" dirty="0"/>
              <a:t> is a concept in epistemology, particularly in the work of philosopher Miranda Fricker. </a:t>
            </a:r>
          </a:p>
          <a:p>
            <a:pPr algn="ctr">
              <a:lnSpc>
                <a:spcPct val="90000"/>
              </a:lnSpc>
              <a:spcAft>
                <a:spcPts val="600"/>
              </a:spcAft>
            </a:pPr>
            <a:endParaRPr lang="en-US" sz="1600" dirty="0"/>
          </a:p>
          <a:p>
            <a:pPr algn="ctr">
              <a:lnSpc>
                <a:spcPct val="90000"/>
              </a:lnSpc>
              <a:spcAft>
                <a:spcPts val="600"/>
              </a:spcAft>
            </a:pPr>
            <a:r>
              <a:rPr lang="en-US" sz="1600" dirty="0"/>
              <a:t>It refers to a form of injustice that occurs when someone's experiences or social realities cannot be properly understood or communicated because the necessary concepts or interpretive frameworks don't exist in the dominant culture. </a:t>
            </a:r>
          </a:p>
          <a:p>
            <a:pPr algn="ctr">
              <a:lnSpc>
                <a:spcPct val="90000"/>
              </a:lnSpc>
              <a:spcAft>
                <a:spcPts val="600"/>
              </a:spcAft>
            </a:pPr>
            <a:endParaRPr lang="en-US" sz="1600" dirty="0"/>
          </a:p>
          <a:p>
            <a:pPr algn="ctr">
              <a:lnSpc>
                <a:spcPct val="90000"/>
              </a:lnSpc>
              <a:spcAft>
                <a:spcPts val="600"/>
              </a:spcAft>
            </a:pPr>
            <a:r>
              <a:rPr lang="en-US" sz="1600" dirty="0"/>
              <a:t>For example, before terms such as </a:t>
            </a:r>
            <a:r>
              <a:rPr lang="en-US" sz="1600" b="1" dirty="0"/>
              <a:t>gaslighting</a:t>
            </a:r>
            <a:r>
              <a:rPr lang="en-US" sz="1600" dirty="0"/>
              <a:t> </a:t>
            </a:r>
          </a:p>
          <a:p>
            <a:pPr algn="ctr">
              <a:lnSpc>
                <a:spcPct val="90000"/>
              </a:lnSpc>
              <a:spcAft>
                <a:spcPts val="600"/>
              </a:spcAft>
            </a:pPr>
            <a:endParaRPr lang="en-US" sz="1600" b="1" dirty="0"/>
          </a:p>
          <a:p>
            <a:pPr algn="ctr">
              <a:lnSpc>
                <a:spcPct val="90000"/>
              </a:lnSpc>
              <a:spcAft>
                <a:spcPts val="600"/>
              </a:spcAft>
            </a:pPr>
            <a:r>
              <a:rPr lang="en-US" sz="1600" b="1" dirty="0"/>
              <a:t>Hermeneutical injustice</a:t>
            </a:r>
            <a:r>
              <a:rPr lang="en-US" sz="1600" dirty="0"/>
              <a:t> also ties into gender and sexual diversity, as people from LGBTQ+ communities.</a:t>
            </a:r>
          </a:p>
          <a:p>
            <a:pPr algn="ctr">
              <a:lnSpc>
                <a:spcPct val="90000"/>
              </a:lnSpc>
              <a:spcAft>
                <a:spcPts val="600"/>
              </a:spcAft>
            </a:pPr>
            <a:endParaRPr lang="en-US" sz="1600" dirty="0"/>
          </a:p>
          <a:p>
            <a:pPr algn="ctr">
              <a:lnSpc>
                <a:spcPct val="90000"/>
              </a:lnSpc>
              <a:spcAft>
                <a:spcPts val="600"/>
              </a:spcAft>
            </a:pPr>
            <a:r>
              <a:rPr lang="en-US" sz="1600" dirty="0"/>
              <a:t>Before terms like "non-binary," "genderqueer," or "transgender" were commonly recognized, many individuals struggled to communicate their gender identities, leading to a form of hermeneutical injustice where their lived experiences were not fully understood or validated by society.</a:t>
            </a:r>
          </a:p>
          <a:p>
            <a:pPr algn="ctr">
              <a:lnSpc>
                <a:spcPct val="90000"/>
              </a:lnSpc>
              <a:spcAft>
                <a:spcPts val="600"/>
              </a:spcAft>
            </a:pPr>
            <a:endParaRPr lang="en-US" sz="1600" dirty="0"/>
          </a:p>
          <a:p>
            <a:pPr algn="ctr">
              <a:lnSpc>
                <a:spcPct val="90000"/>
              </a:lnSpc>
              <a:spcAft>
                <a:spcPts val="600"/>
              </a:spcAft>
            </a:pPr>
            <a:r>
              <a:rPr lang="en-US" sz="1600" dirty="0"/>
              <a:t>In essence, </a:t>
            </a:r>
            <a:r>
              <a:rPr lang="en-US" sz="1600" b="1" dirty="0"/>
              <a:t>hermeneutical injustice</a:t>
            </a:r>
            <a:r>
              <a:rPr lang="en-US" sz="1600" dirty="0"/>
              <a:t> occurs when societal ignorance or lack of conceptual resources prevents certain groups from expressing or understanding their own experiences, leaving them at a disadvantage in public discourse and contributing to their marginalization.</a:t>
            </a:r>
          </a:p>
        </p:txBody>
      </p:sp>
      <p:pic>
        <p:nvPicPr>
          <p:cNvPr id="6" name="Picture 5" descr="A person with nice hair in front of a rainbow flag&#10;&#10;Description automatically generated">
            <a:extLst>
              <a:ext uri="{FF2B5EF4-FFF2-40B4-BE49-F238E27FC236}">
                <a16:creationId xmlns:a16="http://schemas.microsoft.com/office/drawing/2014/main" id="{5B7CA931-702C-CA37-B358-EC0EF742CE1E}"/>
              </a:ext>
            </a:extLst>
          </p:cNvPr>
          <p:cNvPicPr>
            <a:picLocks noChangeAspect="1"/>
          </p:cNvPicPr>
          <p:nvPr/>
        </p:nvPicPr>
        <p:blipFill>
          <a:blip r:embed="rId2">
            <a:extLst>
              <a:ext uri="{28A0092B-C50C-407E-A947-70E740481C1C}">
                <a14:useLocalDpi xmlns:a14="http://schemas.microsoft.com/office/drawing/2010/main" val="0"/>
              </a:ext>
            </a:extLst>
          </a:blip>
          <a:srcRect l="13475" r="13726"/>
          <a:stretch/>
        </p:blipFill>
        <p:spPr>
          <a:xfrm>
            <a:off x="7199440" y="10"/>
            <a:ext cx="4992560" cy="6857990"/>
          </a:xfrm>
          <a:prstGeom prst="rect">
            <a:avLst/>
          </a:prstGeom>
          <a:effectLst/>
        </p:spPr>
      </p:pic>
    </p:spTree>
    <p:extLst>
      <p:ext uri="{BB962C8B-B14F-4D97-AF65-F5344CB8AC3E}">
        <p14:creationId xmlns:p14="http://schemas.microsoft.com/office/powerpoint/2010/main" val="11585529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C0D2B3-4BD8-4FE2-FCC7-5B3612FC7874}"/>
              </a:ext>
            </a:extLst>
          </p:cNvPr>
          <p:cNvSpPr txBox="1"/>
          <p:nvPr/>
        </p:nvSpPr>
        <p:spPr>
          <a:xfrm>
            <a:off x="1391919" y="71775"/>
            <a:ext cx="9651345" cy="369332"/>
          </a:xfrm>
          <a:prstGeom prst="rect">
            <a:avLst/>
          </a:prstGeom>
          <a:noFill/>
        </p:spPr>
        <p:txBody>
          <a:bodyPr wrap="square" rtlCol="0">
            <a:spAutoFit/>
          </a:bodyPr>
          <a:lstStyle/>
          <a:p>
            <a:r>
              <a:rPr lang="en-GB" dirty="0"/>
              <a:t>References</a:t>
            </a:r>
          </a:p>
        </p:txBody>
      </p:sp>
      <p:sp>
        <p:nvSpPr>
          <p:cNvPr id="3" name="TextBox 2">
            <a:extLst>
              <a:ext uri="{FF2B5EF4-FFF2-40B4-BE49-F238E27FC236}">
                <a16:creationId xmlns:a16="http://schemas.microsoft.com/office/drawing/2014/main" id="{60019EEB-A385-C94B-BE77-88E7CF0683AE}"/>
              </a:ext>
            </a:extLst>
          </p:cNvPr>
          <p:cNvSpPr txBox="1"/>
          <p:nvPr/>
        </p:nvSpPr>
        <p:spPr>
          <a:xfrm>
            <a:off x="599440" y="441107"/>
            <a:ext cx="9458960" cy="6001643"/>
          </a:xfrm>
          <a:prstGeom prst="rect">
            <a:avLst/>
          </a:prstGeom>
          <a:noFill/>
        </p:spPr>
        <p:txBody>
          <a:bodyPr wrap="square" rtlCol="0">
            <a:spAutoFit/>
          </a:bodyPr>
          <a:lstStyle/>
          <a:p>
            <a:r>
              <a:rPr lang="en-GB" sz="1600" dirty="0"/>
              <a:t>Andrews, A.K. (Ed). (2015). Ace and proud: An asexual anthology. Purple Cake Press</a:t>
            </a:r>
          </a:p>
          <a:p>
            <a:r>
              <a:rPr lang="en-GB" sz="1600" dirty="0"/>
              <a:t>Barker, M-J., Vincent, B., Twist, J. (2017). Non-binary: A British History. In C. </a:t>
            </a:r>
          </a:p>
          <a:p>
            <a:r>
              <a:rPr lang="en-GB" sz="1600" dirty="0"/>
              <a:t>BBC News (2015) The extraordinary case of the </a:t>
            </a:r>
            <a:r>
              <a:rPr lang="en-GB" sz="1600" dirty="0" err="1"/>
              <a:t>Guevedoces</a:t>
            </a:r>
            <a:r>
              <a:rPr lang="en-GB" sz="1600" dirty="0"/>
              <a:t> available at  https://www.bbc.co.uk/news/magazine-34290981 (accessed 06/10/2024)</a:t>
            </a:r>
          </a:p>
          <a:p>
            <a:r>
              <a:rPr lang="en-GB" sz="1600" dirty="0"/>
              <a:t>Burns (Ed.) Trans Britain. London: Unbound.</a:t>
            </a:r>
          </a:p>
          <a:p>
            <a:r>
              <a:rPr lang="en-GB" sz="1600" dirty="0"/>
              <a:t>Burns, C. (2017). Trans Britain. London: Unbound.</a:t>
            </a:r>
          </a:p>
          <a:p>
            <a:r>
              <a:rPr lang="en-GB" sz="1600" dirty="0"/>
              <a:t>Butler, J. (2011). Gender trouble. London: Routledge</a:t>
            </a:r>
          </a:p>
          <a:p>
            <a:r>
              <a:rPr lang="en-GB" sz="1600" dirty="0"/>
              <a:t>Chapters on Intersex/DSD in Richards and Barker (2013 and 2015)</a:t>
            </a:r>
          </a:p>
          <a:p>
            <a:r>
              <a:rPr lang="en-GB" sz="1600" dirty="0"/>
              <a:t>Holmes, M. (Ed.) (2016). Critical intersex. London: Routledge.</a:t>
            </a:r>
          </a:p>
          <a:p>
            <a:r>
              <a:rPr lang="en-GB" sz="1600" dirty="0" err="1"/>
              <a:t>Kolmes</a:t>
            </a:r>
            <a:r>
              <a:rPr lang="en-GB" sz="1600" dirty="0"/>
              <a:t>, K., Stock, W. and Moser, C. (2006). Investigating bias in psychotherapy with BDSM clients. Journal of Homosexuality, 50(2-3), 301-324.</a:t>
            </a:r>
          </a:p>
          <a:p>
            <a:r>
              <a:rPr lang="en-GB" sz="1600" dirty="0"/>
              <a:t>Krieger, I. (2017). </a:t>
            </a:r>
            <a:r>
              <a:rPr lang="en-GB" sz="1600" dirty="0" err="1"/>
              <a:t>Counseling</a:t>
            </a:r>
            <a:r>
              <a:rPr lang="en-GB" sz="1600" dirty="0"/>
              <a:t> transgender and non-binary youth. London: Jessica Kingsley Publishers.</a:t>
            </a:r>
          </a:p>
          <a:p>
            <a:r>
              <a:rPr lang="en-GB" sz="1600" dirty="0"/>
              <a:t>Laing, M., Pilcher, K. and Smith, N. (Eds.). (2015). Queer sex work. London: Routledge.</a:t>
            </a:r>
          </a:p>
          <a:p>
            <a:r>
              <a:rPr lang="en-GB" sz="1600" dirty="0"/>
              <a:t>Langdridge, D. (2007). Gay affirmative therapy: A theoretical framework and defence. Journal of Gay and Lesbian Psychotherapy, 11(1-2), 27-43.</a:t>
            </a:r>
          </a:p>
          <a:p>
            <a:r>
              <a:rPr lang="en-GB" sz="1600" dirty="0"/>
              <a:t>Lester, CN. (2017). Trans like me. London: Virago.</a:t>
            </a:r>
          </a:p>
          <a:p>
            <a:r>
              <a:rPr lang="en-GB" sz="1600" dirty="0"/>
              <a:t>Liao, L.M., </a:t>
            </a:r>
            <a:r>
              <a:rPr lang="en-GB" sz="1600" dirty="0" err="1"/>
              <a:t>Roen</a:t>
            </a:r>
            <a:r>
              <a:rPr lang="en-GB" sz="1600" dirty="0"/>
              <a:t>, K. (2014). Intersex. Psychology and Sexuality, 5(1).</a:t>
            </a:r>
          </a:p>
          <a:p>
            <a:r>
              <a:rPr lang="en-GB" sz="1600" dirty="0"/>
              <a:t>Richards, C., </a:t>
            </a:r>
            <a:r>
              <a:rPr lang="en-GB" sz="1600" dirty="0" err="1"/>
              <a:t>Bouman</a:t>
            </a:r>
            <a:r>
              <a:rPr lang="en-GB" sz="1600" dirty="0"/>
              <a:t>, W., Barker, M.J. (Eds.) (2017). Genderqueer and non binary genders. Basingstoke: Palgrave Macmillan</a:t>
            </a:r>
          </a:p>
          <a:p>
            <a:r>
              <a:rPr lang="en-GB" sz="1600" dirty="0"/>
              <a:t>Shahbaz, C., Chirinos, P. (2016). Becoming a kink aware therapist. London: Taylor and Francis.</a:t>
            </a:r>
          </a:p>
          <a:p>
            <a:r>
              <a:rPr lang="en-GB" sz="1600" dirty="0"/>
              <a:t>Vincent, BW. (2018). Transgender health. London: Jessica Kingsley.</a:t>
            </a:r>
          </a:p>
          <a:p>
            <a:r>
              <a:rPr lang="en-GB" sz="1600" dirty="0"/>
              <a:t>Wilby, R. (2017). Is monogamy dead? Rethinking relationships in the 21st century. Mountain Ash CF. Accent Press.</a:t>
            </a:r>
          </a:p>
          <a:p>
            <a:r>
              <a:rPr lang="en-GB" sz="1600" dirty="0"/>
              <a:t>Witt, E. (2017). Future sex. London: Faber and Faber</a:t>
            </a:r>
          </a:p>
        </p:txBody>
      </p:sp>
    </p:spTree>
    <p:extLst>
      <p:ext uri="{BB962C8B-B14F-4D97-AF65-F5344CB8AC3E}">
        <p14:creationId xmlns:p14="http://schemas.microsoft.com/office/powerpoint/2010/main" val="1246519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heart shaped puzzle with different colored pieces&#10;&#10;Description automatically generated">
            <a:extLst>
              <a:ext uri="{FF2B5EF4-FFF2-40B4-BE49-F238E27FC236}">
                <a16:creationId xmlns:a16="http://schemas.microsoft.com/office/drawing/2014/main" id="{03D6A707-6FE5-8805-5D73-C39215D77D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06040" y="261620"/>
            <a:ext cx="11287760" cy="5643880"/>
          </a:xfrm>
          <a:prstGeom prst="rect">
            <a:avLst/>
          </a:prstGeom>
        </p:spPr>
      </p:pic>
      <p:sp>
        <p:nvSpPr>
          <p:cNvPr id="4" name="TextBox 3">
            <a:extLst>
              <a:ext uri="{FF2B5EF4-FFF2-40B4-BE49-F238E27FC236}">
                <a16:creationId xmlns:a16="http://schemas.microsoft.com/office/drawing/2014/main" id="{152DA532-9045-E937-12E6-E08B9B3501D9}"/>
              </a:ext>
            </a:extLst>
          </p:cNvPr>
          <p:cNvSpPr txBox="1"/>
          <p:nvPr/>
        </p:nvSpPr>
        <p:spPr>
          <a:xfrm>
            <a:off x="924560" y="5905500"/>
            <a:ext cx="5252720" cy="369332"/>
          </a:xfrm>
          <a:prstGeom prst="rect">
            <a:avLst/>
          </a:prstGeom>
          <a:noFill/>
        </p:spPr>
        <p:txBody>
          <a:bodyPr wrap="square" rtlCol="0">
            <a:spAutoFit/>
          </a:bodyPr>
          <a:lstStyle/>
          <a:p>
            <a:r>
              <a:rPr lang="en-GB" dirty="0"/>
              <a:t>https://www.youtube.com/watch?v=2NHV4Az-EzY</a:t>
            </a:r>
          </a:p>
        </p:txBody>
      </p:sp>
    </p:spTree>
    <p:extLst>
      <p:ext uri="{BB962C8B-B14F-4D97-AF65-F5344CB8AC3E}">
        <p14:creationId xmlns:p14="http://schemas.microsoft.com/office/powerpoint/2010/main" val="38947492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2908</TotalTime>
  <Words>2229</Words>
  <Application>Microsoft Office PowerPoint</Application>
  <PresentationFormat>Widescreen</PresentationFormat>
  <Paragraphs>164</Paragraphs>
  <Slides>27</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Aptos</vt:lpstr>
      <vt:lpstr>Aptos Display</vt:lpstr>
      <vt:lpstr>Arial</vt:lpstr>
      <vt:lpstr>Calibri</vt:lpstr>
      <vt:lpstr>Calisto MT</vt:lpstr>
      <vt:lpstr>Office Theme</vt:lpstr>
      <vt:lpstr>Breaking the Mold: Diversity Unleashed, Gender, Sexuality,  and Relationship  Diversity (GSRD)  Mx Tara Murphy </vt:lpstr>
      <vt:lpstr>PowerPoint Presentation</vt:lpstr>
      <vt:lpstr>PowerPoint Presentation</vt:lpstr>
      <vt:lpstr>PowerPoint Presentation</vt:lpstr>
      <vt:lpstr>PowerPoint Presentation</vt:lpstr>
      <vt:lpstr>Situating the current view in time and place </vt:lpstr>
      <vt:lpstr>What challenges might individuals face when their gender, sexuality, or relationship choices fall outside of traditional norms?</vt:lpstr>
      <vt:lpstr>Understanding the binary and hierarchical views of gender, sexuality, and relationships is crucial in mental health and therapy.</vt:lpstr>
      <vt:lpstr>GSRD – Gender, Sexuality &amp; Relationship Diversity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Sex, Gender Relationships  Variations, facts and Diversity </vt:lpstr>
      <vt:lpstr>Chromosomes </vt:lpstr>
      <vt:lpstr>"Guevedoces"</vt:lpstr>
      <vt:lpstr>PowerPoint Presentation</vt:lpstr>
      <vt:lpstr>Gender troubles </vt:lpstr>
      <vt:lpstr>PowerPoint Presentation</vt:lpstr>
      <vt:lpstr>PowerPoint Presentation</vt:lpstr>
      <vt:lpstr>Relationship diversity in Queer Theory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Tara Murphy</dc:creator>
  <cp:lastModifiedBy>Tara Murphy</cp:lastModifiedBy>
  <cp:revision>1</cp:revision>
  <dcterms:created xsi:type="dcterms:W3CDTF">2024-10-06T00:03:43Z</dcterms:created>
  <dcterms:modified xsi:type="dcterms:W3CDTF">2024-10-08T07:59:55Z</dcterms:modified>
</cp:coreProperties>
</file>