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7" r:id="rId2"/>
    <p:sldId id="266" r:id="rId3"/>
    <p:sldId id="267" r:id="rId4"/>
    <p:sldId id="259" r:id="rId5"/>
    <p:sldId id="258" r:id="rId6"/>
    <p:sldId id="260" r:id="rId7"/>
    <p:sldId id="269" r:id="rId8"/>
    <p:sldId id="270" r:id="rId9"/>
    <p:sldId id="271" r:id="rId10"/>
    <p:sldId id="272" r:id="rId11"/>
    <p:sldId id="273" r:id="rId12"/>
    <p:sldId id="274" r:id="rId13"/>
    <p:sldId id="275" r:id="rId14"/>
    <p:sldId id="299" r:id="rId15"/>
    <p:sldId id="300" r:id="rId16"/>
    <p:sldId id="301" r:id="rId17"/>
    <p:sldId id="302" r:id="rId18"/>
    <p:sldId id="303" r:id="rId19"/>
    <p:sldId id="317" r:id="rId20"/>
    <p:sldId id="298" r:id="rId21"/>
    <p:sldId id="304" r:id="rId22"/>
    <p:sldId id="318" r:id="rId23"/>
    <p:sldId id="319" r:id="rId24"/>
    <p:sldId id="263" r:id="rId25"/>
    <p:sldId id="264" r:id="rId26"/>
    <p:sldId id="276" r:id="rId27"/>
    <p:sldId id="268" r:id="rId28"/>
    <p:sldId id="278" r:id="rId29"/>
    <p:sldId id="282" r:id="rId30"/>
    <p:sldId id="286" r:id="rId31"/>
    <p:sldId id="305" r:id="rId32"/>
    <p:sldId id="281" r:id="rId33"/>
    <p:sldId id="289" r:id="rId34"/>
    <p:sldId id="284" r:id="rId35"/>
    <p:sldId id="290" r:id="rId36"/>
    <p:sldId id="291" r:id="rId37"/>
    <p:sldId id="306" r:id="rId38"/>
    <p:sldId id="307" r:id="rId39"/>
    <p:sldId id="293" r:id="rId40"/>
    <p:sldId id="294" r:id="rId41"/>
    <p:sldId id="308" r:id="rId42"/>
    <p:sldId id="309" r:id="rId43"/>
    <p:sldId id="310" r:id="rId44"/>
    <p:sldId id="312" r:id="rId45"/>
    <p:sldId id="313" r:id="rId46"/>
    <p:sldId id="314" r:id="rId47"/>
    <p:sldId id="316" r:id="rId48"/>
    <p:sldId id="315"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39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E1799B-D37B-41E0-9AAD-4402541282C8}" type="datetimeFigureOut">
              <a:rPr lang="en-GB" smtClean="0"/>
              <a:t>13/02/2019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2970916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1799B-D37B-41E0-9AAD-4402541282C8}" type="datetimeFigureOut">
              <a:rPr lang="en-GB" smtClean="0"/>
              <a:t>13/02/2019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3027004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E1799B-D37B-41E0-9AAD-4402541282C8}" type="datetimeFigureOut">
              <a:rPr lang="en-GB" smtClean="0"/>
              <a:t>13/02/2019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1897420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E1799B-D37B-41E0-9AAD-4402541282C8}" type="datetimeFigureOut">
              <a:rPr lang="en-GB" smtClean="0"/>
              <a:t>13/02/2019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4077660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E1799B-D37B-41E0-9AAD-4402541282C8}" type="datetimeFigureOut">
              <a:rPr lang="en-GB" smtClean="0"/>
              <a:t>13/02/2019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352930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E1799B-D37B-41E0-9AAD-4402541282C8}" type="datetimeFigureOut">
              <a:rPr lang="en-GB" smtClean="0"/>
              <a:t>13/02/2019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675733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E1799B-D37B-41E0-9AAD-4402541282C8}" type="datetimeFigureOut">
              <a:rPr lang="en-GB" smtClean="0"/>
              <a:t>13/02/2019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3542112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E1799B-D37B-41E0-9AAD-4402541282C8}" type="datetimeFigureOut">
              <a:rPr lang="en-GB" smtClean="0"/>
              <a:t>13/02/2019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2177080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E1799B-D37B-41E0-9AAD-4402541282C8}" type="datetimeFigureOut">
              <a:rPr lang="en-GB" smtClean="0"/>
              <a:t>13/02/2019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2892891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1799B-D37B-41E0-9AAD-4402541282C8}" type="datetimeFigureOut">
              <a:rPr lang="en-GB" smtClean="0"/>
              <a:t>13/02/2019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3646699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1799B-D37B-41E0-9AAD-4402541282C8}" type="datetimeFigureOut">
              <a:rPr lang="en-GB" smtClean="0"/>
              <a:t>13/02/2019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EE5211-A6D5-4C25-8266-876C6F86FE17}" type="slidenum">
              <a:rPr lang="en-GB" smtClean="0"/>
              <a:t>‹#›</a:t>
            </a:fld>
            <a:endParaRPr lang="en-GB"/>
          </a:p>
        </p:txBody>
      </p:sp>
    </p:spTree>
    <p:extLst>
      <p:ext uri="{BB962C8B-B14F-4D97-AF65-F5344CB8AC3E}">
        <p14:creationId xmlns:p14="http://schemas.microsoft.com/office/powerpoint/2010/main" val="2714371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E1799B-D37B-41E0-9AAD-4402541282C8}" type="datetimeFigureOut">
              <a:rPr lang="en-GB" smtClean="0"/>
              <a:t>13/02/2019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EE5211-A6D5-4C25-8266-876C6F86FE17}" type="slidenum">
              <a:rPr lang="en-GB" smtClean="0"/>
              <a:t>‹#›</a:t>
            </a:fld>
            <a:endParaRPr lang="en-GB"/>
          </a:p>
        </p:txBody>
      </p:sp>
    </p:spTree>
    <p:extLst>
      <p:ext uri="{BB962C8B-B14F-4D97-AF65-F5344CB8AC3E}">
        <p14:creationId xmlns:p14="http://schemas.microsoft.com/office/powerpoint/2010/main" val="6028810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youtube.com/watch?v=OQZMvIAKF-Q"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youtube.com/watch?v=2k8Puxz54FQ"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Gut Flora – Micro Biome</a:t>
            </a:r>
            <a:endParaRPr lang="en-GB" dirty="0"/>
          </a:p>
        </p:txBody>
      </p:sp>
      <p:sp>
        <p:nvSpPr>
          <p:cNvPr id="3" name="Content Placeholder 2"/>
          <p:cNvSpPr>
            <a:spLocks noGrp="1"/>
          </p:cNvSpPr>
          <p:nvPr>
            <p:ph idx="1"/>
          </p:nvPr>
        </p:nvSpPr>
        <p:spPr>
          <a:xfrm>
            <a:off x="85153" y="1628800"/>
            <a:ext cx="5062911" cy="4525963"/>
          </a:xfrm>
        </p:spPr>
        <p:txBody>
          <a:bodyPr/>
          <a:lstStyle/>
          <a:p>
            <a:r>
              <a:rPr lang="en-GB" dirty="0" smtClean="0"/>
              <a:t>300-500 different types of bacteria</a:t>
            </a:r>
          </a:p>
          <a:p>
            <a:r>
              <a:rPr lang="en-GB" dirty="0" smtClean="0"/>
              <a:t>10 times more bacteria than cells in the body (2kg)</a:t>
            </a:r>
          </a:p>
          <a:p>
            <a:r>
              <a:rPr lang="en-GB" dirty="0" smtClean="0"/>
              <a:t>60% of faecal solid mass is bacteria</a:t>
            </a:r>
          </a:p>
          <a:p>
            <a:r>
              <a:rPr lang="en-GB" dirty="0" smtClean="0">
                <a:solidFill>
                  <a:srgbClr val="FF0000"/>
                </a:solidFill>
              </a:rPr>
              <a:t>Some bacteria cause harm</a:t>
            </a:r>
          </a:p>
          <a:p>
            <a:r>
              <a:rPr lang="en-GB" dirty="0" smtClean="0">
                <a:solidFill>
                  <a:srgbClr val="0070C0"/>
                </a:solidFill>
              </a:rPr>
              <a:t>Some bacteria benefit us</a:t>
            </a:r>
          </a:p>
          <a:p>
            <a:endParaRPr lang="en-GB" dirty="0"/>
          </a:p>
        </p:txBody>
      </p:sp>
      <p:pic>
        <p:nvPicPr>
          <p:cNvPr id="1026" name="Picture 2" descr="http://missinghumanmanual.com/wp-content/uploads/2013/02/intestinal-microflora-41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628800"/>
            <a:ext cx="4094343"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1097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Main functions of gut flora</a:t>
            </a:r>
            <a:br>
              <a:rPr lang="en-GB" dirty="0" smtClean="0"/>
            </a:br>
            <a:endParaRPr lang="en-GB" sz="2700" dirty="0">
              <a:solidFill>
                <a:srgbClr val="FF0000"/>
              </a:solidFill>
            </a:endParaRPr>
          </a:p>
        </p:txBody>
      </p:sp>
      <p:sp>
        <p:nvSpPr>
          <p:cNvPr id="3" name="Content Placeholder 2"/>
          <p:cNvSpPr>
            <a:spLocks noGrp="1"/>
          </p:cNvSpPr>
          <p:nvPr>
            <p:ph idx="1"/>
          </p:nvPr>
        </p:nvSpPr>
        <p:spPr>
          <a:xfrm>
            <a:off x="251520" y="1052736"/>
            <a:ext cx="8507288" cy="5328592"/>
          </a:xfrm>
        </p:spPr>
        <p:txBody>
          <a:bodyPr>
            <a:normAutofit fontScale="85000" lnSpcReduction="10000"/>
          </a:bodyPr>
          <a:lstStyle/>
          <a:p>
            <a:pPr marL="514350" indent="-514350">
              <a:buFont typeface="+mj-lt"/>
              <a:buAutoNum type="arabicPeriod"/>
            </a:pPr>
            <a:r>
              <a:rPr lang="en-GB" dirty="0" smtClean="0">
                <a:solidFill>
                  <a:srgbClr val="FF0000"/>
                </a:solidFill>
              </a:rPr>
              <a:t>Fermentation of non-digestible dietary residue and endogenous mucus: salvage of energy as short-chain fatty acids, production of vitamin K, absorption of ions.</a:t>
            </a:r>
          </a:p>
          <a:p>
            <a:pPr marL="514350" indent="-514350">
              <a:buFont typeface="+mj-lt"/>
              <a:buAutoNum type="arabicPeriod"/>
            </a:pPr>
            <a:endParaRPr lang="en-GB" dirty="0" smtClean="0">
              <a:solidFill>
                <a:srgbClr val="FF0000"/>
              </a:solidFill>
            </a:endParaRPr>
          </a:p>
          <a:p>
            <a:pPr marL="514350" indent="-514350">
              <a:buFont typeface="+mj-lt"/>
              <a:buAutoNum type="arabicPeriod"/>
            </a:pPr>
            <a:r>
              <a:rPr lang="en-GB" dirty="0" smtClean="0">
                <a:solidFill>
                  <a:srgbClr val="0070C0"/>
                </a:solidFill>
              </a:rPr>
              <a:t>Control of epithelial cell proliferation and differentiation.</a:t>
            </a:r>
          </a:p>
          <a:p>
            <a:pPr marL="514350" indent="-514350">
              <a:buFont typeface="+mj-lt"/>
              <a:buAutoNum type="arabicPeriod"/>
            </a:pPr>
            <a:endParaRPr lang="en-GB" dirty="0" smtClean="0">
              <a:solidFill>
                <a:srgbClr val="0070C0"/>
              </a:solidFill>
            </a:endParaRPr>
          </a:p>
          <a:p>
            <a:pPr marL="514350" indent="-514350">
              <a:buFont typeface="+mj-lt"/>
              <a:buAutoNum type="arabicPeriod"/>
            </a:pPr>
            <a:r>
              <a:rPr lang="en-GB" dirty="0" smtClean="0">
                <a:solidFill>
                  <a:srgbClr val="00B050"/>
                </a:solidFill>
              </a:rPr>
              <a:t>development and homoeostasis of the immune system.</a:t>
            </a:r>
          </a:p>
          <a:p>
            <a:pPr marL="514350" indent="-514350">
              <a:buFont typeface="+mj-lt"/>
              <a:buAutoNum type="arabicPeriod"/>
            </a:pPr>
            <a:endParaRPr lang="en-GB" dirty="0" smtClean="0">
              <a:solidFill>
                <a:srgbClr val="00B050"/>
              </a:solidFill>
            </a:endParaRPr>
          </a:p>
          <a:p>
            <a:pPr marL="514350" indent="-514350">
              <a:buFont typeface="+mj-lt"/>
              <a:buAutoNum type="arabicPeriod"/>
            </a:pPr>
            <a:r>
              <a:rPr lang="en-GB" dirty="0" smtClean="0">
                <a:solidFill>
                  <a:srgbClr val="7030A0"/>
                </a:solidFill>
              </a:rPr>
              <a:t>Antibacterial / viral protection.</a:t>
            </a:r>
          </a:p>
          <a:p>
            <a:pPr marL="514350" indent="-514350">
              <a:buFont typeface="+mj-lt"/>
              <a:buAutoNum type="arabicPeriod"/>
            </a:pPr>
            <a:endParaRPr lang="en-GB" dirty="0" smtClean="0">
              <a:solidFill>
                <a:srgbClr val="7030A0"/>
              </a:solidFill>
            </a:endParaRPr>
          </a:p>
          <a:p>
            <a:pPr marL="514350" indent="-514350">
              <a:buFont typeface="+mj-lt"/>
              <a:buAutoNum type="arabicPeriod"/>
            </a:pPr>
            <a:r>
              <a:rPr lang="en-GB" dirty="0" smtClean="0"/>
              <a:t>Protection against pathogens (the barrier effect).</a:t>
            </a:r>
            <a:endParaRPr lang="en-GB" dirty="0"/>
          </a:p>
        </p:txBody>
      </p:sp>
    </p:spTree>
    <p:extLst>
      <p:ext uri="{BB962C8B-B14F-4D97-AF65-F5344CB8AC3E}">
        <p14:creationId xmlns:p14="http://schemas.microsoft.com/office/powerpoint/2010/main" val="27280979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Gut Bacteria</a:t>
            </a:r>
            <a:endParaRPr lang="en-GB" dirty="0"/>
          </a:p>
        </p:txBody>
      </p:sp>
      <p:sp>
        <p:nvSpPr>
          <p:cNvPr id="3" name="Content Placeholder 2"/>
          <p:cNvSpPr>
            <a:spLocks noGrp="1"/>
          </p:cNvSpPr>
          <p:nvPr>
            <p:ph idx="1"/>
          </p:nvPr>
        </p:nvSpPr>
        <p:spPr/>
        <p:txBody>
          <a:bodyPr/>
          <a:lstStyle/>
          <a:p>
            <a:r>
              <a:rPr lang="en-GB" dirty="0">
                <a:hlinkClick r:id="rId2"/>
              </a:rPr>
              <a:t>http://</a:t>
            </a:r>
            <a:r>
              <a:rPr lang="en-GB" dirty="0" smtClean="0">
                <a:hlinkClick r:id="rId2"/>
              </a:rPr>
              <a:t>www.youtube.com/watch?v=OQZMvIAKF-Q</a:t>
            </a:r>
            <a:r>
              <a:rPr lang="en-GB" dirty="0" smtClean="0"/>
              <a:t> </a:t>
            </a:r>
            <a:endParaRPr lang="en-GB" dirty="0"/>
          </a:p>
        </p:txBody>
      </p:sp>
    </p:spTree>
    <p:extLst>
      <p:ext uri="{BB962C8B-B14F-4D97-AF65-F5344CB8AC3E}">
        <p14:creationId xmlns:p14="http://schemas.microsoft.com/office/powerpoint/2010/main" val="36849826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r>
              <a:rPr lang="en-GB" dirty="0" smtClean="0"/>
              <a:t/>
            </a:r>
            <a:br>
              <a:rPr lang="en-GB" dirty="0" smtClean="0"/>
            </a:br>
            <a:r>
              <a:rPr lang="en-GB" dirty="0" smtClean="0"/>
              <a:t>The </a:t>
            </a:r>
            <a:r>
              <a:rPr lang="en-GB" dirty="0"/>
              <a:t>stomach </a:t>
            </a:r>
            <a:r>
              <a:rPr lang="en-GB" dirty="0" smtClean="0"/>
              <a:t>and small </a:t>
            </a:r>
            <a:r>
              <a:rPr lang="en-GB" dirty="0"/>
              <a:t>intestine </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GB" dirty="0"/>
              <a:t>C</a:t>
            </a:r>
            <a:r>
              <a:rPr lang="en-GB" dirty="0" smtClean="0"/>
              <a:t>ontain only a few species of bacteria adhering to the epithelia and some other bacteria in transit. </a:t>
            </a:r>
            <a:endParaRPr lang="en-GB" dirty="0"/>
          </a:p>
          <a:p>
            <a:pPr marL="0" indent="0" algn="ctr">
              <a:buNone/>
            </a:pPr>
            <a:r>
              <a:rPr lang="en-GB" i="1" dirty="0" smtClean="0">
                <a:solidFill>
                  <a:srgbClr val="0070C0"/>
                </a:solidFill>
              </a:rPr>
              <a:t>Low concentrations of bacteria in the small </a:t>
            </a:r>
            <a:r>
              <a:rPr lang="en-GB" i="1" dirty="0" smtClean="0">
                <a:solidFill>
                  <a:srgbClr val="0070C0"/>
                </a:solidFill>
              </a:rPr>
              <a:t>intestine</a:t>
            </a:r>
            <a:endParaRPr lang="en-GB" i="1" dirty="0" smtClean="0">
              <a:solidFill>
                <a:srgbClr val="0070C0"/>
              </a:solidFill>
            </a:endParaRPr>
          </a:p>
          <a:p>
            <a:pPr marL="0" indent="0">
              <a:buNone/>
            </a:pPr>
            <a:endParaRPr lang="en-GB" i="1" dirty="0" smtClean="0">
              <a:solidFill>
                <a:srgbClr val="0070C0"/>
              </a:solidFill>
            </a:endParaRPr>
          </a:p>
          <a:p>
            <a:pPr lvl="1"/>
            <a:r>
              <a:rPr lang="en-GB" sz="2200" dirty="0" smtClean="0"/>
              <a:t>High concentration of acid and digestive enzymes</a:t>
            </a:r>
          </a:p>
          <a:p>
            <a:pPr lvl="1"/>
            <a:r>
              <a:rPr lang="en-GB" sz="2200" dirty="0" smtClean="0"/>
              <a:t>High propulsive nature of the flow of materials destabilised bacterial growth</a:t>
            </a:r>
            <a:r>
              <a:rPr lang="en-GB" dirty="0" smtClean="0"/>
              <a:t>.</a:t>
            </a:r>
            <a:endParaRPr lang="en-GB" dirty="0"/>
          </a:p>
        </p:txBody>
      </p:sp>
    </p:spTree>
    <p:extLst>
      <p:ext uri="{BB962C8B-B14F-4D97-AF65-F5344CB8AC3E}">
        <p14:creationId xmlns:p14="http://schemas.microsoft.com/office/powerpoint/2010/main" val="40641546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Large </a:t>
            </a:r>
            <a:r>
              <a:rPr lang="en-GB" dirty="0"/>
              <a:t>intestine </a:t>
            </a:r>
          </a:p>
        </p:txBody>
      </p:sp>
      <p:sp>
        <p:nvSpPr>
          <p:cNvPr id="3" name="Content Placeholder 2"/>
          <p:cNvSpPr>
            <a:spLocks noGrp="1"/>
          </p:cNvSpPr>
          <p:nvPr>
            <p:ph idx="1"/>
          </p:nvPr>
        </p:nvSpPr>
        <p:spPr/>
        <p:txBody>
          <a:bodyPr>
            <a:normAutofit/>
          </a:bodyPr>
          <a:lstStyle/>
          <a:p>
            <a:pPr marL="0" indent="0">
              <a:buNone/>
            </a:pPr>
            <a:r>
              <a:rPr lang="en-GB" dirty="0"/>
              <a:t>C</a:t>
            </a:r>
            <a:r>
              <a:rPr lang="en-GB" dirty="0" smtClean="0"/>
              <a:t>ontains a complex and dynamic microbial ecosystem with high densities of living bacteria, which achieve concentrations of up to </a:t>
            </a:r>
          </a:p>
          <a:p>
            <a:pPr marL="0" indent="0">
              <a:buNone/>
            </a:pPr>
            <a:endParaRPr lang="en-GB" dirty="0" smtClean="0"/>
          </a:p>
          <a:p>
            <a:pPr marL="0" indent="0">
              <a:buNone/>
            </a:pPr>
            <a:r>
              <a:rPr lang="en-GB" dirty="0" smtClean="0"/>
              <a:t>About 1000 times the number in the stomach.</a:t>
            </a:r>
          </a:p>
          <a:p>
            <a:pPr marL="0" indent="0" algn="ctr">
              <a:buNone/>
            </a:pPr>
            <a:r>
              <a:rPr lang="en-GB" sz="2400" dirty="0">
                <a:solidFill>
                  <a:srgbClr val="FF0000"/>
                </a:solidFill>
              </a:rPr>
              <a:t>10 000 000 000 000 cells per gram of luminal content</a:t>
            </a:r>
            <a:endParaRPr lang="en-GB" sz="2400" dirty="0"/>
          </a:p>
          <a:p>
            <a:pPr marL="0" indent="0">
              <a:buNone/>
            </a:pPr>
            <a:r>
              <a:rPr lang="en-GB" dirty="0" smtClean="0"/>
              <a:t>Approximately 60% of faecal mass proportion comprised bacteria.</a:t>
            </a:r>
            <a:endParaRPr lang="en-GB" dirty="0"/>
          </a:p>
        </p:txBody>
      </p:sp>
    </p:spTree>
    <p:extLst>
      <p:ext uri="{BB962C8B-B14F-4D97-AF65-F5344CB8AC3E}">
        <p14:creationId xmlns:p14="http://schemas.microsoft.com/office/powerpoint/2010/main" val="8818795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dirty="0" smtClean="0"/>
              <a:t>Initial Development of Gut Bacteria</a:t>
            </a:r>
            <a:endParaRPr lang="en-GB" dirty="0"/>
          </a:p>
        </p:txBody>
      </p:sp>
      <p:sp>
        <p:nvSpPr>
          <p:cNvPr id="3" name="Content Placeholder 2"/>
          <p:cNvSpPr>
            <a:spLocks noGrp="1"/>
          </p:cNvSpPr>
          <p:nvPr>
            <p:ph idx="1"/>
          </p:nvPr>
        </p:nvSpPr>
        <p:spPr>
          <a:xfrm>
            <a:off x="457200" y="1052736"/>
            <a:ext cx="8435280" cy="5472608"/>
          </a:xfrm>
        </p:spPr>
        <p:txBody>
          <a:bodyPr>
            <a:normAutofit fontScale="70000" lnSpcReduction="20000"/>
          </a:bodyPr>
          <a:lstStyle/>
          <a:p>
            <a:pPr marL="0" indent="0">
              <a:buNone/>
            </a:pPr>
            <a:r>
              <a:rPr lang="en-GB" dirty="0">
                <a:solidFill>
                  <a:srgbClr val="0070C0"/>
                </a:solidFill>
              </a:rPr>
              <a:t>Pioneer bacteria can modulate expression of genes in host epithelial cells</a:t>
            </a:r>
            <a:r>
              <a:rPr lang="en-GB" dirty="0" smtClean="0">
                <a:solidFill>
                  <a:srgbClr val="0070C0"/>
                </a:solidFill>
              </a:rPr>
              <a:t>, thus </a:t>
            </a:r>
            <a:r>
              <a:rPr lang="en-GB" dirty="0">
                <a:solidFill>
                  <a:srgbClr val="0070C0"/>
                </a:solidFill>
              </a:rPr>
              <a:t>creating a favourable habitat for themselves, and can prevent growth of other bacteria introduced later in the ecosystem. The initial colonisation is therefore very relevant to the final composition of the permanent flora in adults</a:t>
            </a:r>
            <a:r>
              <a:rPr lang="en-GB" dirty="0" smtClean="0">
                <a:solidFill>
                  <a:srgbClr val="0070C0"/>
                </a:solidFill>
              </a:rPr>
              <a:t>.</a:t>
            </a:r>
          </a:p>
          <a:p>
            <a:pPr marL="0" indent="0">
              <a:buNone/>
            </a:pPr>
            <a:endParaRPr lang="en-GB" dirty="0"/>
          </a:p>
          <a:p>
            <a:r>
              <a:rPr lang="en-GB" dirty="0" smtClean="0"/>
              <a:t>Colonisation </a:t>
            </a:r>
            <a:r>
              <a:rPr lang="en-GB" dirty="0"/>
              <a:t>of the gastrointestinal tract of </a:t>
            </a:r>
            <a:r>
              <a:rPr lang="en-GB" dirty="0" smtClean="0"/>
              <a:t>new born </a:t>
            </a:r>
            <a:r>
              <a:rPr lang="en-GB" dirty="0" smtClean="0"/>
              <a:t>infants </a:t>
            </a:r>
            <a:r>
              <a:rPr lang="en-GB" dirty="0"/>
              <a:t>starts immediately after birth and occurs within </a:t>
            </a:r>
            <a:r>
              <a:rPr lang="en-GB" dirty="0" smtClean="0"/>
              <a:t>a few days. </a:t>
            </a:r>
          </a:p>
          <a:p>
            <a:endParaRPr lang="en-GB" dirty="0"/>
          </a:p>
          <a:p>
            <a:r>
              <a:rPr lang="en-GB" dirty="0" smtClean="0"/>
              <a:t>It is affected by the birth (</a:t>
            </a:r>
            <a:r>
              <a:rPr lang="en-GB" dirty="0" smtClean="0">
                <a:solidFill>
                  <a:srgbClr val="FF0000"/>
                </a:solidFill>
              </a:rPr>
              <a:t>canal versus caesarean section</a:t>
            </a:r>
            <a:r>
              <a:rPr lang="en-GB" dirty="0" smtClean="0"/>
              <a:t>) and </a:t>
            </a:r>
            <a:r>
              <a:rPr lang="en-GB" dirty="0"/>
              <a:t>the type </a:t>
            </a:r>
            <a:r>
              <a:rPr lang="en-GB" dirty="0" smtClean="0"/>
              <a:t>of diet (</a:t>
            </a:r>
            <a:r>
              <a:rPr lang="en-GB" dirty="0" smtClean="0">
                <a:solidFill>
                  <a:srgbClr val="FF0000"/>
                </a:solidFill>
              </a:rPr>
              <a:t>breast versus formula feeding</a:t>
            </a:r>
            <a:r>
              <a:rPr lang="en-GB" dirty="0" smtClean="0"/>
              <a:t>).</a:t>
            </a:r>
            <a:endParaRPr lang="en-GB" dirty="0"/>
          </a:p>
          <a:p>
            <a:pPr marL="0" indent="0">
              <a:buNone/>
            </a:pPr>
            <a:endParaRPr lang="en-GB" dirty="0" smtClean="0"/>
          </a:p>
          <a:p>
            <a:pPr marL="0" indent="0">
              <a:buNone/>
            </a:pPr>
            <a:r>
              <a:rPr lang="en-GB" dirty="0" smtClean="0"/>
              <a:t>Differences in gut flora when comparing;</a:t>
            </a:r>
          </a:p>
          <a:p>
            <a:pPr marL="0" indent="0">
              <a:buNone/>
            </a:pPr>
            <a:endParaRPr lang="en-GB" dirty="0" smtClean="0"/>
          </a:p>
          <a:p>
            <a:pPr lvl="1"/>
            <a:r>
              <a:rPr lang="en-GB" dirty="0" smtClean="0"/>
              <a:t>born </a:t>
            </a:r>
            <a:r>
              <a:rPr lang="en-GB" dirty="0"/>
              <a:t>in developed countries and those born in </a:t>
            </a:r>
            <a:r>
              <a:rPr lang="en-GB" dirty="0" smtClean="0"/>
              <a:t>developing countries</a:t>
            </a:r>
          </a:p>
          <a:p>
            <a:pPr lvl="1"/>
            <a:r>
              <a:rPr lang="en-GB" dirty="0" smtClean="0"/>
              <a:t>between </a:t>
            </a:r>
            <a:r>
              <a:rPr lang="en-GB" dirty="0"/>
              <a:t>infants from different </a:t>
            </a:r>
            <a:r>
              <a:rPr lang="en-GB" dirty="0" smtClean="0"/>
              <a:t>hospital wards.</a:t>
            </a:r>
          </a:p>
          <a:p>
            <a:pPr lvl="1"/>
            <a:r>
              <a:rPr lang="en-GB" dirty="0" smtClean="0"/>
              <a:t>caesarean</a:t>
            </a:r>
          </a:p>
          <a:p>
            <a:endParaRPr lang="en-GB" dirty="0"/>
          </a:p>
        </p:txBody>
      </p:sp>
    </p:spTree>
    <p:extLst>
      <p:ext uri="{BB962C8B-B14F-4D97-AF65-F5344CB8AC3E}">
        <p14:creationId xmlns:p14="http://schemas.microsoft.com/office/powerpoint/2010/main" val="510393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Development of Gut Bacteria </a:t>
            </a:r>
            <a:endParaRPr lang="en-GB" dirty="0"/>
          </a:p>
        </p:txBody>
      </p:sp>
      <p:sp>
        <p:nvSpPr>
          <p:cNvPr id="3" name="Content Placeholder 2"/>
          <p:cNvSpPr>
            <a:spLocks noGrp="1"/>
          </p:cNvSpPr>
          <p:nvPr>
            <p:ph idx="1"/>
          </p:nvPr>
        </p:nvSpPr>
        <p:spPr/>
        <p:txBody>
          <a:bodyPr/>
          <a:lstStyle/>
          <a:p>
            <a:pPr marL="0" indent="0">
              <a:buNone/>
            </a:pPr>
            <a:r>
              <a:rPr lang="en-GB" dirty="0" smtClean="0"/>
              <a:t>Depends on;</a:t>
            </a:r>
          </a:p>
          <a:p>
            <a:endParaRPr lang="en-GB" dirty="0"/>
          </a:p>
          <a:p>
            <a:r>
              <a:rPr lang="en-GB" dirty="0" smtClean="0">
                <a:solidFill>
                  <a:srgbClr val="0070C0"/>
                </a:solidFill>
              </a:rPr>
              <a:t>Food eaten</a:t>
            </a:r>
          </a:p>
          <a:p>
            <a:r>
              <a:rPr lang="en-GB" dirty="0" smtClean="0"/>
              <a:t>Health of the individual</a:t>
            </a:r>
          </a:p>
          <a:p>
            <a:r>
              <a:rPr lang="en-GB" dirty="0" smtClean="0">
                <a:solidFill>
                  <a:srgbClr val="FF0000"/>
                </a:solidFill>
              </a:rPr>
              <a:t>Use of </a:t>
            </a:r>
            <a:r>
              <a:rPr lang="en-GB" dirty="0" smtClean="0">
                <a:solidFill>
                  <a:srgbClr val="FF0000"/>
                </a:solidFill>
              </a:rPr>
              <a:t>medication</a:t>
            </a:r>
          </a:p>
          <a:p>
            <a:r>
              <a:rPr lang="en-GB" dirty="0" smtClean="0">
                <a:solidFill>
                  <a:srgbClr val="00B050"/>
                </a:solidFill>
              </a:rPr>
              <a:t>Environment in which you live</a:t>
            </a:r>
            <a:endParaRPr lang="en-GB" dirty="0" smtClean="0">
              <a:solidFill>
                <a:srgbClr val="00B050"/>
              </a:solidFill>
            </a:endParaRPr>
          </a:p>
          <a:p>
            <a:endParaRPr lang="en-GB" dirty="0"/>
          </a:p>
        </p:txBody>
      </p:sp>
    </p:spTree>
    <p:extLst>
      <p:ext uri="{BB962C8B-B14F-4D97-AF65-F5344CB8AC3E}">
        <p14:creationId xmlns:p14="http://schemas.microsoft.com/office/powerpoint/2010/main" val="16349114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 Functions</a:t>
            </a:r>
            <a:endParaRPr lang="en-GB" dirty="0"/>
          </a:p>
        </p:txBody>
      </p:sp>
      <p:sp>
        <p:nvSpPr>
          <p:cNvPr id="3" name="Content Placeholder 2"/>
          <p:cNvSpPr>
            <a:spLocks noGrp="1"/>
          </p:cNvSpPr>
          <p:nvPr>
            <p:ph idx="1"/>
          </p:nvPr>
        </p:nvSpPr>
        <p:spPr>
          <a:xfrm>
            <a:off x="457200" y="1196752"/>
            <a:ext cx="8229600" cy="4929411"/>
          </a:xfrm>
        </p:spPr>
        <p:txBody>
          <a:bodyPr>
            <a:noAutofit/>
          </a:bodyPr>
          <a:lstStyle/>
          <a:p>
            <a:pPr marL="0" indent="0">
              <a:buNone/>
            </a:pPr>
            <a:r>
              <a:rPr lang="en-GB" sz="3600" dirty="0" smtClean="0"/>
              <a:t>Metabolic</a:t>
            </a:r>
          </a:p>
          <a:p>
            <a:pPr marL="0" indent="0">
              <a:buNone/>
            </a:pPr>
            <a:endParaRPr lang="en-GB" sz="2000" dirty="0" smtClean="0">
              <a:solidFill>
                <a:srgbClr val="FF0000"/>
              </a:solidFill>
            </a:endParaRPr>
          </a:p>
          <a:p>
            <a:pPr marL="514350" indent="-514350">
              <a:buFont typeface="+mj-lt"/>
              <a:buAutoNum type="arabicPeriod"/>
            </a:pPr>
            <a:r>
              <a:rPr lang="en-GB" sz="2000" dirty="0" smtClean="0">
                <a:solidFill>
                  <a:srgbClr val="FF0000"/>
                </a:solidFill>
              </a:rPr>
              <a:t>	fermentation on non-digestible dietary residue and endogenous </a:t>
            </a:r>
            <a:r>
              <a:rPr lang="en-GB" sz="2000" dirty="0" smtClean="0">
                <a:solidFill>
                  <a:srgbClr val="FF0000"/>
                </a:solidFill>
              </a:rPr>
              <a:t>	mucus</a:t>
            </a:r>
            <a:endParaRPr lang="en-GB" sz="2000" dirty="0" smtClean="0">
              <a:solidFill>
                <a:srgbClr val="FF0000"/>
              </a:solidFill>
            </a:endParaRPr>
          </a:p>
          <a:p>
            <a:pPr>
              <a:buFont typeface="+mj-lt"/>
              <a:buAutoNum type="arabicPeriod"/>
            </a:pPr>
            <a:r>
              <a:rPr lang="en-GB" sz="2000" dirty="0" smtClean="0">
                <a:solidFill>
                  <a:srgbClr val="FF0000"/>
                </a:solidFill>
              </a:rPr>
              <a:t>	salvage energy as short-chain fatty acids</a:t>
            </a:r>
          </a:p>
          <a:p>
            <a:pPr>
              <a:buFont typeface="+mj-lt"/>
              <a:buAutoNum type="arabicPeriod"/>
            </a:pPr>
            <a:r>
              <a:rPr lang="en-GB" sz="2000" dirty="0" smtClean="0">
                <a:solidFill>
                  <a:srgbClr val="FF0000"/>
                </a:solidFill>
              </a:rPr>
              <a:t>	production of </a:t>
            </a:r>
            <a:r>
              <a:rPr lang="en-GB" sz="2000" dirty="0" err="1" smtClean="0">
                <a:solidFill>
                  <a:srgbClr val="FF0000"/>
                </a:solidFill>
              </a:rPr>
              <a:t>Vit</a:t>
            </a:r>
            <a:r>
              <a:rPr lang="en-GB" sz="2000" dirty="0" smtClean="0">
                <a:solidFill>
                  <a:srgbClr val="FF0000"/>
                </a:solidFill>
              </a:rPr>
              <a:t> k, B vitamins &amp; absorption of ions</a:t>
            </a:r>
          </a:p>
          <a:p>
            <a:pPr marL="0" indent="0">
              <a:buNone/>
            </a:pPr>
            <a:r>
              <a:rPr lang="en-GB" sz="3600" dirty="0" smtClean="0"/>
              <a:t>Trophic</a:t>
            </a:r>
          </a:p>
          <a:p>
            <a:pPr marL="514350" indent="-514350">
              <a:buFont typeface="+mj-lt"/>
              <a:buAutoNum type="arabicPeriod"/>
            </a:pPr>
            <a:r>
              <a:rPr lang="en-GB" sz="2000" dirty="0" smtClean="0">
                <a:solidFill>
                  <a:srgbClr val="002060"/>
                </a:solidFill>
              </a:rPr>
              <a:t>Control epithelial proliferation and differentiation</a:t>
            </a:r>
          </a:p>
          <a:p>
            <a:pPr marL="514350" indent="-514350">
              <a:buFont typeface="+mj-lt"/>
              <a:buAutoNum type="arabicPeriod"/>
            </a:pPr>
            <a:r>
              <a:rPr lang="en-GB" sz="2000" dirty="0" smtClean="0">
                <a:solidFill>
                  <a:srgbClr val="002060"/>
                </a:solidFill>
              </a:rPr>
              <a:t>Development and homeostasis of immune system</a:t>
            </a:r>
          </a:p>
          <a:p>
            <a:pPr marL="514350" indent="-514350">
              <a:buFont typeface="+mj-lt"/>
              <a:buAutoNum type="arabicPeriod"/>
            </a:pPr>
            <a:endParaRPr lang="en-GB" sz="2000" dirty="0">
              <a:solidFill>
                <a:srgbClr val="002060"/>
              </a:solidFill>
            </a:endParaRPr>
          </a:p>
          <a:p>
            <a:pPr marL="0" indent="0">
              <a:buNone/>
            </a:pPr>
            <a:r>
              <a:rPr lang="en-GB" sz="3600" dirty="0" smtClean="0"/>
              <a:t>Protective</a:t>
            </a:r>
          </a:p>
          <a:p>
            <a:pPr marL="514350" indent="-514350">
              <a:buFont typeface="+mj-lt"/>
              <a:buAutoNum type="arabicPeriod"/>
            </a:pPr>
            <a:r>
              <a:rPr lang="en-GB" sz="2000" dirty="0" smtClean="0">
                <a:solidFill>
                  <a:srgbClr val="00B050"/>
                </a:solidFill>
              </a:rPr>
              <a:t>Barrier effect to pathogens</a:t>
            </a:r>
            <a:endParaRPr lang="en-GB" sz="2000" dirty="0">
              <a:solidFill>
                <a:srgbClr val="00B050"/>
              </a:solidFill>
            </a:endParaRPr>
          </a:p>
        </p:txBody>
      </p:sp>
    </p:spTree>
    <p:extLst>
      <p:ext uri="{BB962C8B-B14F-4D97-AF65-F5344CB8AC3E}">
        <p14:creationId xmlns:p14="http://schemas.microsoft.com/office/powerpoint/2010/main" val="2085169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994122"/>
          </a:xfrm>
        </p:spPr>
        <p:txBody>
          <a:bodyPr/>
          <a:lstStyle/>
          <a:p>
            <a:r>
              <a:rPr lang="en-GB" dirty="0" smtClean="0"/>
              <a:t>Metabolic Functions</a:t>
            </a:r>
            <a:endParaRPr lang="en-GB" dirty="0"/>
          </a:p>
        </p:txBody>
      </p:sp>
      <p:sp>
        <p:nvSpPr>
          <p:cNvPr id="3" name="Content Placeholder 2"/>
          <p:cNvSpPr>
            <a:spLocks noGrp="1"/>
          </p:cNvSpPr>
          <p:nvPr>
            <p:ph idx="1"/>
          </p:nvPr>
        </p:nvSpPr>
        <p:spPr>
          <a:xfrm>
            <a:off x="457200" y="980728"/>
            <a:ext cx="8229600" cy="5616624"/>
          </a:xfrm>
        </p:spPr>
        <p:txBody>
          <a:bodyPr>
            <a:normAutofit lnSpcReduction="10000"/>
          </a:bodyPr>
          <a:lstStyle/>
          <a:p>
            <a:pPr marL="0" indent="0">
              <a:buNone/>
            </a:pPr>
            <a:r>
              <a:rPr lang="en-GB" sz="2400" dirty="0" smtClean="0">
                <a:solidFill>
                  <a:srgbClr val="0070C0"/>
                </a:solidFill>
              </a:rPr>
              <a:t>Specific bacteria process specific non-digested substances producing specific </a:t>
            </a:r>
            <a:r>
              <a:rPr lang="en-GB" sz="2400" dirty="0" err="1" smtClean="0">
                <a:solidFill>
                  <a:srgbClr val="0070C0"/>
                </a:solidFill>
              </a:rPr>
              <a:t>chemotoxins</a:t>
            </a:r>
            <a:r>
              <a:rPr lang="en-GB" sz="2400" dirty="0" smtClean="0">
                <a:solidFill>
                  <a:srgbClr val="0070C0"/>
                </a:solidFill>
              </a:rPr>
              <a:t> / substances</a:t>
            </a:r>
            <a:r>
              <a:rPr lang="en-GB" sz="2400" dirty="0" smtClean="0"/>
              <a:t>.</a:t>
            </a:r>
          </a:p>
          <a:p>
            <a:pPr marL="0" indent="0">
              <a:buNone/>
            </a:pPr>
            <a:endParaRPr lang="en-GB" sz="2400" dirty="0" smtClean="0"/>
          </a:p>
          <a:p>
            <a:pPr marL="0" indent="0">
              <a:buNone/>
            </a:pPr>
            <a:r>
              <a:rPr lang="en-GB" sz="2400" dirty="0" smtClean="0"/>
              <a:t>Development of some bacteria require the substances produces by others e.g. enzymes.</a:t>
            </a:r>
          </a:p>
          <a:p>
            <a:pPr marL="0" indent="0">
              <a:buNone/>
            </a:pPr>
            <a:endParaRPr lang="en-GB" sz="2400" dirty="0" smtClean="0"/>
          </a:p>
          <a:p>
            <a:pPr marL="0" indent="0">
              <a:buNone/>
            </a:pPr>
            <a:r>
              <a:rPr lang="en-GB" sz="2400" dirty="0" smtClean="0">
                <a:solidFill>
                  <a:srgbClr val="00B050"/>
                </a:solidFill>
              </a:rPr>
              <a:t>Non-digestible carbs, cellulose, unabsorbed sugars, alcohols </a:t>
            </a:r>
            <a:r>
              <a:rPr lang="en-GB" sz="2400" dirty="0" err="1" smtClean="0">
                <a:solidFill>
                  <a:srgbClr val="00B050"/>
                </a:solidFill>
              </a:rPr>
              <a:t>etc</a:t>
            </a:r>
            <a:r>
              <a:rPr lang="en-GB" sz="2400" dirty="0" smtClean="0">
                <a:solidFill>
                  <a:srgbClr val="00B050"/>
                </a:solidFill>
              </a:rPr>
              <a:t> processed to short-chain fatty acids.</a:t>
            </a:r>
          </a:p>
          <a:p>
            <a:pPr marL="0" indent="0">
              <a:buNone/>
            </a:pPr>
            <a:endParaRPr lang="en-GB" sz="2400" dirty="0"/>
          </a:p>
          <a:p>
            <a:pPr marL="0" indent="0">
              <a:buNone/>
            </a:pPr>
            <a:r>
              <a:rPr lang="en-GB" sz="2400" dirty="0" smtClean="0">
                <a:solidFill>
                  <a:srgbClr val="FF0000"/>
                </a:solidFill>
              </a:rPr>
              <a:t>Anaerobic bacteria also produce ammonia, amines, phenols and other toxins</a:t>
            </a:r>
            <a:r>
              <a:rPr lang="en-GB" sz="2400" dirty="0" smtClean="0"/>
              <a:t>.</a:t>
            </a:r>
          </a:p>
          <a:p>
            <a:pPr marL="0" indent="0">
              <a:buNone/>
            </a:pPr>
            <a:endParaRPr lang="en-GB" sz="2400" dirty="0"/>
          </a:p>
          <a:p>
            <a:pPr marL="0" indent="0">
              <a:buNone/>
            </a:pPr>
            <a:r>
              <a:rPr lang="en-GB" sz="2400" dirty="0" smtClean="0">
                <a:solidFill>
                  <a:srgbClr val="7030A0"/>
                </a:solidFill>
              </a:rPr>
              <a:t>Some bacteria aid in the absorption of calcium, magnesium, iron and range of ions.</a:t>
            </a:r>
          </a:p>
          <a:p>
            <a:pPr marL="0" indent="0">
              <a:buNone/>
            </a:pPr>
            <a:endParaRPr lang="en-GB" sz="2000" dirty="0" smtClean="0"/>
          </a:p>
        </p:txBody>
      </p:sp>
    </p:spTree>
    <p:extLst>
      <p:ext uri="{BB962C8B-B14F-4D97-AF65-F5344CB8AC3E}">
        <p14:creationId xmlns:p14="http://schemas.microsoft.com/office/powerpoint/2010/main" val="1425976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 of Short Chain Fatty acids</a:t>
            </a:r>
            <a:endParaRPr lang="en-GB" dirty="0"/>
          </a:p>
        </p:txBody>
      </p:sp>
      <p:sp>
        <p:nvSpPr>
          <p:cNvPr id="3" name="Content Placeholder 2"/>
          <p:cNvSpPr>
            <a:spLocks noGrp="1"/>
          </p:cNvSpPr>
          <p:nvPr>
            <p:ph idx="1"/>
          </p:nvPr>
        </p:nvSpPr>
        <p:spPr/>
        <p:txBody>
          <a:bodyPr>
            <a:normAutofit lnSpcReduction="10000"/>
          </a:bodyPr>
          <a:lstStyle/>
          <a:p>
            <a:pPr marL="0" indent="0" algn="ctr">
              <a:buNone/>
            </a:pPr>
            <a:r>
              <a:rPr lang="en-GB" dirty="0" smtClean="0"/>
              <a:t>Energy Recovery</a:t>
            </a:r>
          </a:p>
          <a:p>
            <a:pPr marL="0" indent="0" algn="ctr">
              <a:buNone/>
            </a:pPr>
            <a:endParaRPr lang="en-GB" dirty="0" smtClean="0"/>
          </a:p>
          <a:p>
            <a:pPr marL="0" indent="0">
              <a:buNone/>
            </a:pPr>
            <a:endParaRPr lang="en-GB" dirty="0" smtClean="0"/>
          </a:p>
          <a:p>
            <a:pPr marL="0" indent="0" algn="ctr">
              <a:buNone/>
            </a:pPr>
            <a:r>
              <a:rPr lang="en-GB" dirty="0" smtClean="0"/>
              <a:t>Resulting in a reduced glycaemic response to foods eaten and a lower insulin response</a:t>
            </a:r>
            <a:r>
              <a:rPr lang="en-GB" dirty="0" smtClean="0"/>
              <a:t>.</a:t>
            </a:r>
          </a:p>
          <a:p>
            <a:pPr marL="0" indent="0" algn="ctr">
              <a:buNone/>
            </a:pPr>
            <a:endParaRPr lang="en-GB" dirty="0" smtClean="0"/>
          </a:p>
          <a:p>
            <a:pPr marL="0" indent="0" algn="ctr">
              <a:buNone/>
            </a:pPr>
            <a:endParaRPr lang="en-GB" dirty="0"/>
          </a:p>
          <a:p>
            <a:pPr marL="0" indent="0" algn="ctr">
              <a:buNone/>
            </a:pPr>
            <a:r>
              <a:rPr lang="en-GB" dirty="0" smtClean="0"/>
              <a:t>Alters bioavailability of minerals</a:t>
            </a:r>
            <a:endParaRPr lang="en-GB" dirty="0"/>
          </a:p>
        </p:txBody>
      </p:sp>
      <p:sp>
        <p:nvSpPr>
          <p:cNvPr id="4" name="Down Arrow 3"/>
          <p:cNvSpPr/>
          <p:nvPr/>
        </p:nvSpPr>
        <p:spPr>
          <a:xfrm>
            <a:off x="3995936" y="2222099"/>
            <a:ext cx="648072" cy="84686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ross 5"/>
          <p:cNvSpPr/>
          <p:nvPr/>
        </p:nvSpPr>
        <p:spPr>
          <a:xfrm>
            <a:off x="3995936" y="4365104"/>
            <a:ext cx="504056" cy="504056"/>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33881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Trophic Functions of SCFA</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solidFill>
                  <a:srgbClr val="00B050"/>
                </a:solidFill>
              </a:rPr>
              <a:t>Short Chain fatty acids stimulate greater proliferation and differentiation of endothelial cells.</a:t>
            </a:r>
          </a:p>
          <a:p>
            <a:pPr marL="0" indent="0">
              <a:buNone/>
            </a:pPr>
            <a:endParaRPr lang="en-GB" dirty="0" smtClean="0">
              <a:solidFill>
                <a:srgbClr val="00B050"/>
              </a:solidFill>
            </a:endParaRPr>
          </a:p>
          <a:p>
            <a:pPr marL="0" indent="0">
              <a:buNone/>
            </a:pPr>
            <a:r>
              <a:rPr lang="en-GB" dirty="0" smtClean="0"/>
              <a:t>e.g. Butyrate inhibits proliferation of neoplastic cell lines and can reverse these to non-neoplastic phenotypes.</a:t>
            </a:r>
          </a:p>
          <a:p>
            <a:endParaRPr lang="en-GB" dirty="0"/>
          </a:p>
          <a:p>
            <a:pPr marL="0" indent="0">
              <a:buNone/>
            </a:pPr>
            <a:r>
              <a:rPr lang="en-GB" dirty="0" smtClean="0">
                <a:solidFill>
                  <a:srgbClr val="7030A0"/>
                </a:solidFill>
              </a:rPr>
              <a:t>Also reduce incidence of chronic digestive disorders such as colitis and colon cancers.</a:t>
            </a:r>
          </a:p>
          <a:p>
            <a:pPr marL="0" indent="0">
              <a:buNone/>
            </a:pPr>
            <a:endParaRPr lang="en-GB" dirty="0"/>
          </a:p>
          <a:p>
            <a:pPr marL="0" indent="0">
              <a:buNone/>
            </a:pPr>
            <a:r>
              <a:rPr lang="en-GB" dirty="0" smtClean="0">
                <a:solidFill>
                  <a:srgbClr val="0070C0"/>
                </a:solidFill>
              </a:rPr>
              <a:t>Reduces colonic inflammation via the IFN-</a:t>
            </a:r>
            <a:r>
              <a:rPr lang="el-GR" dirty="0" smtClean="0">
                <a:solidFill>
                  <a:srgbClr val="0070C0"/>
                </a:solidFill>
              </a:rPr>
              <a:t>ϒ</a:t>
            </a:r>
            <a:r>
              <a:rPr lang="en-GB" dirty="0" smtClean="0">
                <a:solidFill>
                  <a:srgbClr val="0070C0"/>
                </a:solidFill>
              </a:rPr>
              <a:t> / STAT1 signalling pathway</a:t>
            </a:r>
            <a:endParaRPr lang="en-GB" dirty="0">
              <a:solidFill>
                <a:srgbClr val="0070C0"/>
              </a:solidFill>
            </a:endParaRPr>
          </a:p>
        </p:txBody>
      </p:sp>
    </p:spTree>
    <p:extLst>
      <p:ext uri="{BB962C8B-B14F-4D97-AF65-F5344CB8AC3E}">
        <p14:creationId xmlns:p14="http://schemas.microsoft.com/office/powerpoint/2010/main" val="11200257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706090"/>
          </a:xfrm>
        </p:spPr>
        <p:txBody>
          <a:bodyPr>
            <a:normAutofit fontScale="90000"/>
          </a:bodyPr>
          <a:lstStyle/>
          <a:p>
            <a:r>
              <a:rPr lang="en-GB" dirty="0" smtClean="0"/>
              <a:t>Flora and Immunity</a:t>
            </a:r>
            <a:endParaRPr lang="en-GB" dirty="0"/>
          </a:p>
        </p:txBody>
      </p:sp>
      <p:sp>
        <p:nvSpPr>
          <p:cNvPr id="3" name="Content Placeholder 2"/>
          <p:cNvSpPr>
            <a:spLocks noGrp="1"/>
          </p:cNvSpPr>
          <p:nvPr>
            <p:ph idx="1"/>
          </p:nvPr>
        </p:nvSpPr>
        <p:spPr>
          <a:xfrm>
            <a:off x="457200" y="980728"/>
            <a:ext cx="8229600" cy="5145435"/>
          </a:xfrm>
        </p:spPr>
        <p:txBody>
          <a:bodyPr>
            <a:normAutofit fontScale="92500" lnSpcReduction="20000"/>
          </a:bodyPr>
          <a:lstStyle/>
          <a:p>
            <a:r>
              <a:rPr lang="en-GB" dirty="0" smtClean="0">
                <a:solidFill>
                  <a:srgbClr val="7030A0"/>
                </a:solidFill>
              </a:rPr>
              <a:t>Intestinal mucosa contains the largest supply of </a:t>
            </a:r>
            <a:r>
              <a:rPr lang="en-GB" dirty="0" err="1" smtClean="0">
                <a:solidFill>
                  <a:srgbClr val="7030A0"/>
                </a:solidFill>
              </a:rPr>
              <a:t>immunocompetent</a:t>
            </a:r>
            <a:r>
              <a:rPr lang="en-GB" dirty="0" smtClean="0">
                <a:solidFill>
                  <a:srgbClr val="7030A0"/>
                </a:solidFill>
              </a:rPr>
              <a:t> cells and is directly linked to state and nature of gut bacteria.</a:t>
            </a:r>
          </a:p>
          <a:p>
            <a:endParaRPr lang="en-GB" dirty="0" smtClean="0"/>
          </a:p>
          <a:p>
            <a:pPr marL="0" indent="0">
              <a:buNone/>
            </a:pPr>
            <a:r>
              <a:rPr lang="en-GB" dirty="0" smtClean="0"/>
              <a:t>Exposure to a pathogen stimulate a rapid increase immune response, killing infections if that specific flora bacteria is present.</a:t>
            </a:r>
          </a:p>
          <a:p>
            <a:endParaRPr lang="en-GB" dirty="0" smtClean="0"/>
          </a:p>
          <a:p>
            <a:r>
              <a:rPr lang="en-GB" dirty="0" smtClean="0">
                <a:solidFill>
                  <a:srgbClr val="00B050"/>
                </a:solidFill>
              </a:rPr>
              <a:t>Flora also provide tolerance to substances</a:t>
            </a:r>
            <a:r>
              <a:rPr lang="en-GB" dirty="0" smtClean="0"/>
              <a:t>.</a:t>
            </a:r>
          </a:p>
          <a:p>
            <a:endParaRPr lang="en-GB" dirty="0" smtClean="0"/>
          </a:p>
          <a:p>
            <a:r>
              <a:rPr lang="en-GB" dirty="0" smtClean="0">
                <a:solidFill>
                  <a:srgbClr val="FF0000"/>
                </a:solidFill>
              </a:rPr>
              <a:t>Immunity is constantly adapting to the status of the gut bacterial content of the host.</a:t>
            </a:r>
            <a:endParaRPr lang="en-GB" dirty="0">
              <a:solidFill>
                <a:srgbClr val="FF0000"/>
              </a:solidFill>
            </a:endParaRPr>
          </a:p>
        </p:txBody>
      </p:sp>
      <p:sp>
        <p:nvSpPr>
          <p:cNvPr id="4" name="Down Arrow 3"/>
          <p:cNvSpPr/>
          <p:nvPr/>
        </p:nvSpPr>
        <p:spPr>
          <a:xfrm>
            <a:off x="3995936" y="2060848"/>
            <a:ext cx="504056"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61037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Barrier Effect of Flora</a:t>
            </a:r>
            <a:endParaRPr lang="en-GB" dirty="0"/>
          </a:p>
        </p:txBody>
      </p:sp>
      <p:sp>
        <p:nvSpPr>
          <p:cNvPr id="3" name="Content Placeholder 2"/>
          <p:cNvSpPr>
            <a:spLocks noGrp="1"/>
          </p:cNvSpPr>
          <p:nvPr>
            <p:ph idx="1"/>
          </p:nvPr>
        </p:nvSpPr>
        <p:spPr/>
        <p:txBody>
          <a:bodyPr>
            <a:normAutofit/>
          </a:bodyPr>
          <a:lstStyle/>
          <a:p>
            <a:r>
              <a:rPr lang="en-GB" dirty="0" smtClean="0">
                <a:solidFill>
                  <a:srgbClr val="00B050"/>
                </a:solidFill>
              </a:rPr>
              <a:t>Physical barrier to pathogens / materials contacting endothelial walls – reducing incidence of infection.</a:t>
            </a:r>
          </a:p>
          <a:p>
            <a:endParaRPr lang="en-GB" dirty="0" smtClean="0"/>
          </a:p>
          <a:p>
            <a:endParaRPr lang="en-GB" dirty="0" smtClean="0"/>
          </a:p>
          <a:p>
            <a:r>
              <a:rPr lang="en-GB" dirty="0" smtClean="0"/>
              <a:t>Manages the </a:t>
            </a:r>
            <a:r>
              <a:rPr lang="en-GB" dirty="0" smtClean="0"/>
              <a:t>translocation </a:t>
            </a:r>
            <a:r>
              <a:rPr lang="en-GB" dirty="0" smtClean="0"/>
              <a:t>of endotoxins through the epithelial mucosa.</a:t>
            </a:r>
            <a:endParaRPr lang="en-GB" dirty="0"/>
          </a:p>
        </p:txBody>
      </p:sp>
    </p:spTree>
    <p:extLst>
      <p:ext uri="{BB962C8B-B14F-4D97-AF65-F5344CB8AC3E}">
        <p14:creationId xmlns:p14="http://schemas.microsoft.com/office/powerpoint/2010/main" val="3966330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Gut Bacteria</a:t>
            </a:r>
            <a:endParaRPr lang="en-GB" dirty="0"/>
          </a:p>
        </p:txBody>
      </p:sp>
      <p:sp>
        <p:nvSpPr>
          <p:cNvPr id="3" name="Content Placeholder 2"/>
          <p:cNvSpPr>
            <a:spLocks noGrp="1"/>
          </p:cNvSpPr>
          <p:nvPr>
            <p:ph idx="1"/>
          </p:nvPr>
        </p:nvSpPr>
        <p:spPr/>
        <p:txBody>
          <a:bodyPr/>
          <a:lstStyle/>
          <a:p>
            <a:pPr marL="0" indent="0" algn="ctr">
              <a:buNone/>
            </a:pPr>
            <a:r>
              <a:rPr lang="en-GB" i="1" dirty="0" smtClean="0">
                <a:solidFill>
                  <a:srgbClr val="FF0000"/>
                </a:solidFill>
              </a:rPr>
              <a:t>You may come across the term</a:t>
            </a:r>
          </a:p>
          <a:p>
            <a:pPr marL="0" indent="0" algn="ctr">
              <a:buNone/>
            </a:pPr>
            <a:endParaRPr lang="en-GB" i="1" dirty="0"/>
          </a:p>
          <a:p>
            <a:pPr marL="0" indent="0" algn="ctr">
              <a:buNone/>
            </a:pPr>
            <a:r>
              <a:rPr lang="en-GB" i="1" dirty="0" smtClean="0"/>
              <a:t>Gram-negative – bacteria that do not retain the crystal violet stain used in Gram staining method of bacterial differentiation.</a:t>
            </a:r>
            <a:endParaRPr lang="en-GB" i="1" dirty="0"/>
          </a:p>
        </p:txBody>
      </p:sp>
    </p:spTree>
    <p:extLst>
      <p:ext uri="{BB962C8B-B14F-4D97-AF65-F5344CB8AC3E}">
        <p14:creationId xmlns:p14="http://schemas.microsoft.com/office/powerpoint/2010/main" val="11468964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Ulcers</a:t>
            </a:r>
            <a:endParaRPr lang="en-GB" dirty="0"/>
          </a:p>
        </p:txBody>
      </p:sp>
      <p:sp>
        <p:nvSpPr>
          <p:cNvPr id="3" name="Content Placeholder 2"/>
          <p:cNvSpPr>
            <a:spLocks noGrp="1"/>
          </p:cNvSpPr>
          <p:nvPr>
            <p:ph idx="1"/>
          </p:nvPr>
        </p:nvSpPr>
        <p:spPr/>
        <p:txBody>
          <a:bodyPr/>
          <a:lstStyle/>
          <a:p>
            <a:pPr marL="0" indent="0" algn="ctr">
              <a:buNone/>
            </a:pPr>
            <a:r>
              <a:rPr lang="en-GB" dirty="0" err="1" smtClean="0">
                <a:solidFill>
                  <a:srgbClr val="FF0000"/>
                </a:solidFill>
              </a:rPr>
              <a:t>Helicobactor</a:t>
            </a:r>
            <a:r>
              <a:rPr lang="en-GB" dirty="0" smtClean="0">
                <a:solidFill>
                  <a:srgbClr val="FF0000"/>
                </a:solidFill>
              </a:rPr>
              <a:t> pylori</a:t>
            </a:r>
          </a:p>
          <a:p>
            <a:pPr marL="0" indent="0">
              <a:buNone/>
            </a:pPr>
            <a:endParaRPr lang="en-GB" dirty="0"/>
          </a:p>
          <a:p>
            <a:pPr marL="0" indent="0" algn="ctr">
              <a:buNone/>
            </a:pPr>
            <a:r>
              <a:rPr lang="en-GB" dirty="0" smtClean="0"/>
              <a:t>These bacteria cross the epithelia lining of the stomach and initiate an immune response and thereby stimulate the parietal cells to produce extra hydrochloric acid but does not stimulate the mucus secreting cells that protect the lining of the stomach </a:t>
            </a:r>
            <a:endParaRPr lang="en-GB" dirty="0"/>
          </a:p>
        </p:txBody>
      </p:sp>
    </p:spTree>
    <p:extLst>
      <p:ext uri="{BB962C8B-B14F-4D97-AF65-F5344CB8AC3E}">
        <p14:creationId xmlns:p14="http://schemas.microsoft.com/office/powerpoint/2010/main" val="13674985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Inflammatory bowel disease</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Associated with as yet unknown bacterium but </a:t>
            </a:r>
            <a:r>
              <a:rPr lang="en-GB" dirty="0" smtClean="0">
                <a:solidFill>
                  <a:srgbClr val="FF0000"/>
                </a:solidFill>
              </a:rPr>
              <a:t>Enterococcus </a:t>
            </a:r>
            <a:r>
              <a:rPr lang="en-GB" dirty="0" err="1" smtClean="0">
                <a:solidFill>
                  <a:srgbClr val="FF0000"/>
                </a:solidFill>
              </a:rPr>
              <a:t>faecium</a:t>
            </a:r>
            <a:r>
              <a:rPr lang="en-GB" dirty="0" smtClean="0">
                <a:solidFill>
                  <a:srgbClr val="FF0000"/>
                </a:solidFill>
              </a:rPr>
              <a:t> </a:t>
            </a:r>
            <a:r>
              <a:rPr lang="en-GB" dirty="0" smtClean="0"/>
              <a:t>are over presented in people with </a:t>
            </a:r>
            <a:r>
              <a:rPr lang="en-GB" dirty="0" err="1" smtClean="0"/>
              <a:t>Crohn’s</a:t>
            </a:r>
            <a:r>
              <a:rPr lang="en-GB" dirty="0" smtClean="0"/>
              <a:t> </a:t>
            </a:r>
            <a:r>
              <a:rPr lang="en-GB" dirty="0" err="1" smtClean="0"/>
              <a:t>diseas</a:t>
            </a:r>
            <a:r>
              <a:rPr lang="en-GB" dirty="0" smtClean="0"/>
              <a:t> and </a:t>
            </a:r>
            <a:r>
              <a:rPr lang="en-GB" dirty="0" err="1" smtClean="0"/>
              <a:t>ulceratice</a:t>
            </a:r>
            <a:r>
              <a:rPr lang="en-GB" dirty="0" smtClean="0"/>
              <a:t> colitis</a:t>
            </a:r>
          </a:p>
          <a:p>
            <a:pPr marL="0" indent="0">
              <a:buNone/>
            </a:pPr>
            <a:endParaRPr lang="en-GB" dirty="0" smtClean="0"/>
          </a:p>
          <a:p>
            <a:pPr marL="0" indent="0">
              <a:buNone/>
            </a:pPr>
            <a:r>
              <a:rPr lang="en-GB" dirty="0" smtClean="0"/>
              <a:t>People with these diseases have a diminished diversity of GF where</a:t>
            </a:r>
            <a:r>
              <a:rPr lang="en-GB" dirty="0" smtClean="0">
                <a:solidFill>
                  <a:srgbClr val="FF0000"/>
                </a:solidFill>
              </a:rPr>
              <a:t> </a:t>
            </a:r>
            <a:r>
              <a:rPr lang="en-GB" dirty="0" err="1" smtClean="0">
                <a:solidFill>
                  <a:srgbClr val="FF0000"/>
                </a:solidFill>
              </a:rPr>
              <a:t>proteobacteria</a:t>
            </a:r>
            <a:r>
              <a:rPr lang="en-GB" dirty="0" smtClean="0">
                <a:solidFill>
                  <a:srgbClr val="FF0000"/>
                </a:solidFill>
              </a:rPr>
              <a:t> </a:t>
            </a:r>
            <a:r>
              <a:rPr lang="en-GB" dirty="0" smtClean="0"/>
              <a:t>and </a:t>
            </a:r>
            <a:r>
              <a:rPr lang="en-GB" dirty="0" err="1" smtClean="0">
                <a:solidFill>
                  <a:srgbClr val="FF0000"/>
                </a:solidFill>
              </a:rPr>
              <a:t>actinobacteria</a:t>
            </a:r>
            <a:r>
              <a:rPr lang="en-GB" dirty="0" smtClean="0"/>
              <a:t> seem to dominate</a:t>
            </a:r>
            <a:endParaRPr lang="en-GB" dirty="0"/>
          </a:p>
          <a:p>
            <a:pPr marL="0" indent="0">
              <a:buNone/>
            </a:pPr>
            <a:endParaRPr lang="en-GB" dirty="0" smtClean="0"/>
          </a:p>
          <a:p>
            <a:pPr marL="0" indent="0">
              <a:buNone/>
            </a:pPr>
            <a:r>
              <a:rPr lang="en-GB" dirty="0" smtClean="0"/>
              <a:t>The probiotic </a:t>
            </a:r>
            <a:r>
              <a:rPr lang="en-GB" dirty="0" smtClean="0">
                <a:solidFill>
                  <a:srgbClr val="00B050"/>
                </a:solidFill>
              </a:rPr>
              <a:t>lactobacilli</a:t>
            </a:r>
            <a:r>
              <a:rPr lang="en-GB" dirty="0" smtClean="0"/>
              <a:t> and </a:t>
            </a:r>
            <a:r>
              <a:rPr lang="en-GB" dirty="0" err="1" smtClean="0">
                <a:solidFill>
                  <a:srgbClr val="00B050"/>
                </a:solidFill>
              </a:rPr>
              <a:t>Bifidobacteria</a:t>
            </a:r>
            <a:r>
              <a:rPr lang="en-GB" dirty="0" smtClean="0"/>
              <a:t> seem to be effective in mediating visceral pain and gut inflammation</a:t>
            </a:r>
            <a:endParaRPr lang="en-GB" dirty="0"/>
          </a:p>
        </p:txBody>
      </p:sp>
    </p:spTree>
    <p:extLst>
      <p:ext uri="{BB962C8B-B14F-4D97-AF65-F5344CB8AC3E}">
        <p14:creationId xmlns:p14="http://schemas.microsoft.com/office/powerpoint/2010/main" val="1069974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Obesity &amp; Metabolic syndrome</a:t>
            </a:r>
            <a:endParaRPr lang="en-GB" dirty="0"/>
          </a:p>
        </p:txBody>
      </p:sp>
      <p:sp>
        <p:nvSpPr>
          <p:cNvPr id="3" name="Content Placeholder 2"/>
          <p:cNvSpPr>
            <a:spLocks noGrp="1"/>
          </p:cNvSpPr>
          <p:nvPr>
            <p:ph idx="1"/>
          </p:nvPr>
        </p:nvSpPr>
        <p:spPr/>
        <p:txBody>
          <a:bodyPr>
            <a:noAutofit/>
          </a:bodyPr>
          <a:lstStyle/>
          <a:p>
            <a:pPr marL="0" indent="0">
              <a:buNone/>
            </a:pPr>
            <a:r>
              <a:rPr lang="en-GB" sz="2400" dirty="0" smtClean="0"/>
              <a:t>The western diet seems to maintain changes to the gut flora that change the way that energy is derived from food and how that energy is used.</a:t>
            </a:r>
          </a:p>
          <a:p>
            <a:pPr marL="0" indent="0">
              <a:buNone/>
            </a:pPr>
            <a:endParaRPr lang="en-GB" sz="2400" dirty="0"/>
          </a:p>
          <a:p>
            <a:pPr marL="0" indent="0">
              <a:buNone/>
            </a:pPr>
            <a:r>
              <a:rPr lang="en-GB" sz="2400" dirty="0" smtClean="0"/>
              <a:t>i.e. 	</a:t>
            </a:r>
            <a:r>
              <a:rPr lang="en-GB" sz="2400" dirty="0" smtClean="0">
                <a:solidFill>
                  <a:srgbClr val="00B050"/>
                </a:solidFill>
              </a:rPr>
              <a:t>low dietary fibre</a:t>
            </a:r>
          </a:p>
          <a:p>
            <a:pPr marL="0" indent="0">
              <a:buNone/>
            </a:pPr>
            <a:r>
              <a:rPr lang="en-GB" sz="2400" dirty="0">
                <a:solidFill>
                  <a:srgbClr val="00B050"/>
                </a:solidFill>
              </a:rPr>
              <a:t>	</a:t>
            </a:r>
            <a:r>
              <a:rPr lang="en-GB" sz="2400" dirty="0" smtClean="0">
                <a:solidFill>
                  <a:srgbClr val="00B050"/>
                </a:solidFill>
              </a:rPr>
              <a:t>low complex carbohydrates </a:t>
            </a:r>
            <a:endParaRPr lang="en-GB" sz="2400" dirty="0">
              <a:solidFill>
                <a:srgbClr val="00B050"/>
              </a:solidFill>
            </a:endParaRPr>
          </a:p>
          <a:p>
            <a:pPr marL="0" indent="0">
              <a:buNone/>
            </a:pPr>
            <a:endParaRPr lang="en-GB" sz="2400" dirty="0" smtClean="0"/>
          </a:p>
          <a:p>
            <a:pPr marL="0" indent="0">
              <a:buNone/>
            </a:pPr>
            <a:r>
              <a:rPr lang="en-GB" sz="2400" dirty="0" smtClean="0"/>
              <a:t>Low flora diversity can influence eating behaviours, such as food cravings, leading to obesity.</a:t>
            </a:r>
          </a:p>
          <a:p>
            <a:pPr marL="0" indent="0">
              <a:buNone/>
            </a:pPr>
            <a:endParaRPr lang="en-GB" sz="2400" dirty="0"/>
          </a:p>
          <a:p>
            <a:pPr marL="0" indent="0">
              <a:buNone/>
            </a:pPr>
            <a:r>
              <a:rPr lang="en-GB" sz="2400" dirty="0" smtClean="0"/>
              <a:t>Toxin produced by these bacteria can alter mood, taste and the function of the </a:t>
            </a:r>
            <a:r>
              <a:rPr lang="en-GB" sz="2400" dirty="0" err="1" smtClean="0"/>
              <a:t>vagus</a:t>
            </a:r>
            <a:r>
              <a:rPr lang="en-GB" sz="2400" dirty="0" smtClean="0"/>
              <a:t> nerve (the link between the gut and brain)</a:t>
            </a:r>
            <a:endParaRPr lang="en-GB" sz="2400" dirty="0"/>
          </a:p>
        </p:txBody>
      </p:sp>
    </p:spTree>
    <p:extLst>
      <p:ext uri="{BB962C8B-B14F-4D97-AF65-F5344CB8AC3E}">
        <p14:creationId xmlns:p14="http://schemas.microsoft.com/office/powerpoint/2010/main" val="3381619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Cancers</a:t>
            </a:r>
            <a:endParaRPr lang="en-GB" dirty="0"/>
          </a:p>
        </p:txBody>
      </p:sp>
      <p:sp>
        <p:nvSpPr>
          <p:cNvPr id="3" name="Content Placeholder 2"/>
          <p:cNvSpPr>
            <a:spLocks noGrp="1"/>
          </p:cNvSpPr>
          <p:nvPr>
            <p:ph idx="1"/>
          </p:nvPr>
        </p:nvSpPr>
        <p:spPr/>
        <p:txBody>
          <a:bodyPr/>
          <a:lstStyle/>
          <a:p>
            <a:pPr marL="0" indent="0">
              <a:buNone/>
            </a:pPr>
            <a:r>
              <a:rPr lang="en-GB" dirty="0" err="1" smtClean="0">
                <a:solidFill>
                  <a:srgbClr val="FF0000"/>
                </a:solidFill>
              </a:rPr>
              <a:t>Bacteroides</a:t>
            </a:r>
            <a:r>
              <a:rPr lang="en-GB" dirty="0" smtClean="0"/>
              <a:t> (grow well in high fat diets) and </a:t>
            </a:r>
            <a:r>
              <a:rPr lang="en-GB" dirty="0" smtClean="0">
                <a:solidFill>
                  <a:srgbClr val="FF0000"/>
                </a:solidFill>
              </a:rPr>
              <a:t>Clostridium</a:t>
            </a:r>
            <a:r>
              <a:rPr lang="en-GB" dirty="0" smtClean="0"/>
              <a:t> are associated with tumour growth </a:t>
            </a:r>
            <a:r>
              <a:rPr lang="en-GB" dirty="0" smtClean="0"/>
              <a:t>(neoplasm) rates</a:t>
            </a:r>
            <a:endParaRPr lang="en-GB" dirty="0" smtClean="0"/>
          </a:p>
          <a:p>
            <a:pPr marL="0" indent="0">
              <a:buNone/>
            </a:pPr>
            <a:endParaRPr lang="en-GB" dirty="0"/>
          </a:p>
          <a:p>
            <a:pPr marL="0" indent="0">
              <a:buNone/>
            </a:pPr>
            <a:r>
              <a:rPr lang="en-GB" dirty="0" smtClean="0">
                <a:solidFill>
                  <a:srgbClr val="0070C0"/>
                </a:solidFill>
              </a:rPr>
              <a:t>Lactobacillus</a:t>
            </a:r>
            <a:r>
              <a:rPr lang="en-GB" dirty="0" smtClean="0"/>
              <a:t> and </a:t>
            </a:r>
            <a:r>
              <a:rPr lang="en-GB" dirty="0" err="1" smtClean="0">
                <a:solidFill>
                  <a:srgbClr val="0070C0"/>
                </a:solidFill>
              </a:rPr>
              <a:t>bifidobacteria</a:t>
            </a:r>
            <a:r>
              <a:rPr lang="en-GB" dirty="0" smtClean="0"/>
              <a:t> (grow well in high carb diets) associated with the prevention of tumour formation.</a:t>
            </a:r>
            <a:endParaRPr lang="en-GB" dirty="0"/>
          </a:p>
        </p:txBody>
      </p:sp>
    </p:spTree>
    <p:extLst>
      <p:ext uri="{BB962C8B-B14F-4D97-AF65-F5344CB8AC3E}">
        <p14:creationId xmlns:p14="http://schemas.microsoft.com/office/powerpoint/2010/main" val="27916996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Diet and Gut Bacteria</a:t>
            </a:r>
            <a:endParaRPr lang="en-GB" dirty="0"/>
          </a:p>
        </p:txBody>
      </p:sp>
      <p:sp>
        <p:nvSpPr>
          <p:cNvPr id="3" name="Content Placeholder 2"/>
          <p:cNvSpPr>
            <a:spLocks noGrp="1"/>
          </p:cNvSpPr>
          <p:nvPr>
            <p:ph idx="1"/>
          </p:nvPr>
        </p:nvSpPr>
        <p:spPr/>
        <p:txBody>
          <a:bodyPr/>
          <a:lstStyle/>
          <a:p>
            <a:pPr marL="0" indent="0" algn="ctr">
              <a:buNone/>
            </a:pPr>
            <a:r>
              <a:rPr lang="en-GB" dirty="0" smtClean="0"/>
              <a:t>Varied diet = Varied gut </a:t>
            </a:r>
            <a:r>
              <a:rPr lang="en-GB" dirty="0" smtClean="0"/>
              <a:t>bacteria</a:t>
            </a:r>
          </a:p>
          <a:p>
            <a:pPr marL="0" indent="0" algn="ctr">
              <a:buNone/>
            </a:pPr>
            <a:endParaRPr lang="en-GB" dirty="0" smtClean="0"/>
          </a:p>
          <a:p>
            <a:pPr marL="0" indent="0" algn="ctr">
              <a:buNone/>
            </a:pPr>
            <a:r>
              <a:rPr lang="en-GB" dirty="0" smtClean="0"/>
              <a:t>Changes due to diet occur rapidly (within 2 days)</a:t>
            </a:r>
          </a:p>
          <a:p>
            <a:pPr marL="0" indent="0" algn="ctr">
              <a:buNone/>
            </a:pPr>
            <a:endParaRPr lang="en-GB" dirty="0"/>
          </a:p>
          <a:p>
            <a:pPr marL="0" indent="0" algn="ctr">
              <a:buNone/>
            </a:pPr>
            <a:r>
              <a:rPr lang="en-GB" dirty="0" smtClean="0"/>
              <a:t> </a:t>
            </a: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595475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Antibiotics and Gut Flora</a:t>
            </a:r>
            <a:endParaRPr lang="en-GB" dirty="0"/>
          </a:p>
        </p:txBody>
      </p:sp>
      <p:sp>
        <p:nvSpPr>
          <p:cNvPr id="3" name="Content Placeholder 2"/>
          <p:cNvSpPr>
            <a:spLocks noGrp="1"/>
          </p:cNvSpPr>
          <p:nvPr>
            <p:ph idx="1"/>
          </p:nvPr>
        </p:nvSpPr>
        <p:spPr/>
        <p:txBody>
          <a:bodyPr/>
          <a:lstStyle/>
          <a:p>
            <a:pPr marL="0" indent="0" algn="ctr">
              <a:buNone/>
            </a:pPr>
            <a:r>
              <a:rPr lang="en-GB" dirty="0">
                <a:solidFill>
                  <a:srgbClr val="FF0000"/>
                </a:solidFill>
              </a:rPr>
              <a:t>Antibiotics </a:t>
            </a:r>
            <a:r>
              <a:rPr lang="en-GB" dirty="0" smtClean="0">
                <a:solidFill>
                  <a:srgbClr val="FF0000"/>
                </a:solidFill>
              </a:rPr>
              <a:t>can kill </a:t>
            </a:r>
            <a:r>
              <a:rPr lang="en-GB" dirty="0">
                <a:solidFill>
                  <a:srgbClr val="FF0000"/>
                </a:solidFill>
              </a:rPr>
              <a:t>all bacterial flora and reduce the barrier and increase subsequent risk of infection.</a:t>
            </a:r>
          </a:p>
          <a:p>
            <a:endParaRPr lang="en-GB" dirty="0" smtClean="0"/>
          </a:p>
          <a:p>
            <a:pPr marL="0" indent="0" algn="ctr">
              <a:buNone/>
            </a:pPr>
            <a:r>
              <a:rPr lang="en-GB" dirty="0" smtClean="0"/>
              <a:t>Also</a:t>
            </a:r>
          </a:p>
          <a:p>
            <a:pPr marL="0" indent="0" algn="ctr">
              <a:buNone/>
            </a:pPr>
            <a:endParaRPr lang="en-GB" dirty="0"/>
          </a:p>
          <a:p>
            <a:pPr marL="0" indent="0">
              <a:buNone/>
            </a:pPr>
            <a:r>
              <a:rPr lang="en-GB" dirty="0">
                <a:solidFill>
                  <a:srgbClr val="00B0F0"/>
                </a:solidFill>
              </a:rPr>
              <a:t>Antibiotics increases proliferation of antibiotic resistant bacteria and imbalance homeostasis.</a:t>
            </a:r>
          </a:p>
          <a:p>
            <a:endParaRPr lang="en-GB" dirty="0"/>
          </a:p>
        </p:txBody>
      </p:sp>
    </p:spTree>
    <p:extLst>
      <p:ext uri="{BB962C8B-B14F-4D97-AF65-F5344CB8AC3E}">
        <p14:creationId xmlns:p14="http://schemas.microsoft.com/office/powerpoint/2010/main" val="26869517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Changes to Gut Flora</a:t>
            </a:r>
            <a:endParaRPr lang="en-GB" dirty="0"/>
          </a:p>
        </p:txBody>
      </p:sp>
      <p:sp>
        <p:nvSpPr>
          <p:cNvPr id="3" name="Content Placeholder 2"/>
          <p:cNvSpPr>
            <a:spLocks noGrp="1"/>
          </p:cNvSpPr>
          <p:nvPr>
            <p:ph idx="1"/>
          </p:nvPr>
        </p:nvSpPr>
        <p:spPr/>
        <p:txBody>
          <a:bodyPr/>
          <a:lstStyle/>
          <a:p>
            <a:pPr>
              <a:lnSpc>
                <a:spcPct val="150000"/>
              </a:lnSpc>
            </a:pPr>
            <a:r>
              <a:rPr lang="en-GB" dirty="0" smtClean="0"/>
              <a:t>Prebiotics</a:t>
            </a:r>
          </a:p>
          <a:p>
            <a:pPr>
              <a:lnSpc>
                <a:spcPct val="150000"/>
              </a:lnSpc>
            </a:pPr>
            <a:r>
              <a:rPr lang="en-GB" dirty="0" smtClean="0"/>
              <a:t>Probiotic</a:t>
            </a:r>
          </a:p>
          <a:p>
            <a:pPr>
              <a:lnSpc>
                <a:spcPct val="150000"/>
              </a:lnSpc>
            </a:pPr>
            <a:r>
              <a:rPr lang="en-GB" dirty="0" err="1" smtClean="0"/>
              <a:t>Feacal</a:t>
            </a:r>
            <a:r>
              <a:rPr lang="en-GB" dirty="0" smtClean="0"/>
              <a:t> transplants</a:t>
            </a:r>
          </a:p>
          <a:p>
            <a:pPr>
              <a:lnSpc>
                <a:spcPct val="150000"/>
              </a:lnSpc>
            </a:pPr>
            <a:r>
              <a:rPr lang="en-GB" dirty="0" smtClean="0"/>
              <a:t>Antibiotics</a:t>
            </a:r>
          </a:p>
          <a:p>
            <a:pPr>
              <a:lnSpc>
                <a:spcPct val="150000"/>
              </a:lnSpc>
            </a:pPr>
            <a:r>
              <a:rPr lang="en-GB" dirty="0" smtClean="0"/>
              <a:t>Dietary changes</a:t>
            </a:r>
          </a:p>
        </p:txBody>
      </p:sp>
    </p:spTree>
    <p:extLst>
      <p:ext uri="{BB962C8B-B14F-4D97-AF65-F5344CB8AC3E}">
        <p14:creationId xmlns:p14="http://schemas.microsoft.com/office/powerpoint/2010/main" val="1627168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High fat diet</a:t>
            </a:r>
            <a:endParaRPr lang="en-GB" dirty="0"/>
          </a:p>
        </p:txBody>
      </p:sp>
      <p:sp>
        <p:nvSpPr>
          <p:cNvPr id="3" name="Content Placeholder 2"/>
          <p:cNvSpPr>
            <a:spLocks noGrp="1"/>
          </p:cNvSpPr>
          <p:nvPr>
            <p:ph idx="1"/>
          </p:nvPr>
        </p:nvSpPr>
        <p:spPr/>
        <p:txBody>
          <a:bodyPr>
            <a:normAutofit lnSpcReduction="10000"/>
          </a:bodyPr>
          <a:lstStyle/>
          <a:p>
            <a:pPr marL="0" indent="0" algn="ctr">
              <a:buNone/>
            </a:pPr>
            <a:r>
              <a:rPr lang="en-GB" dirty="0" smtClean="0"/>
              <a:t>Bile is produced to emulsify fats</a:t>
            </a:r>
          </a:p>
          <a:p>
            <a:pPr marL="0" indent="0" algn="ctr">
              <a:buNone/>
            </a:pPr>
            <a:endParaRPr lang="en-GB" dirty="0"/>
          </a:p>
          <a:p>
            <a:pPr marL="0" indent="0" algn="ctr">
              <a:buNone/>
            </a:pPr>
            <a:r>
              <a:rPr lang="en-GB" dirty="0" smtClean="0"/>
              <a:t>High fat diets result in high levels of bile</a:t>
            </a:r>
          </a:p>
          <a:p>
            <a:pPr marL="0" indent="0" algn="ctr">
              <a:buNone/>
            </a:pPr>
            <a:endParaRPr lang="en-GB" dirty="0"/>
          </a:p>
          <a:p>
            <a:pPr marL="0" indent="0" algn="ctr">
              <a:buNone/>
            </a:pPr>
            <a:r>
              <a:rPr lang="en-GB" dirty="0" err="1" smtClean="0"/>
              <a:t>Bilophilia</a:t>
            </a:r>
            <a:r>
              <a:rPr lang="en-GB" dirty="0" smtClean="0"/>
              <a:t> thrive in high concentrations of bile.</a:t>
            </a:r>
          </a:p>
          <a:p>
            <a:pPr marL="0" indent="0" algn="ctr">
              <a:buNone/>
            </a:pPr>
            <a:endParaRPr lang="en-GB" dirty="0"/>
          </a:p>
          <a:p>
            <a:pPr marL="0" indent="0" algn="ctr">
              <a:buNone/>
            </a:pPr>
            <a:r>
              <a:rPr lang="en-GB" dirty="0" err="1" smtClean="0"/>
              <a:t>Bilophilia</a:t>
            </a:r>
            <a:r>
              <a:rPr lang="en-GB" dirty="0" smtClean="0"/>
              <a:t> </a:t>
            </a:r>
            <a:r>
              <a:rPr lang="en-GB" dirty="0" smtClean="0"/>
              <a:t>associated with inflammation </a:t>
            </a:r>
            <a:r>
              <a:rPr lang="en-GB" dirty="0" smtClean="0"/>
              <a:t>and </a:t>
            </a:r>
            <a:r>
              <a:rPr lang="en-GB" dirty="0" smtClean="0"/>
              <a:t>colitis</a:t>
            </a:r>
            <a:endParaRPr lang="en-GB" dirty="0"/>
          </a:p>
        </p:txBody>
      </p:sp>
      <p:sp>
        <p:nvSpPr>
          <p:cNvPr id="4" name="Down Arrow 3"/>
          <p:cNvSpPr/>
          <p:nvPr/>
        </p:nvSpPr>
        <p:spPr>
          <a:xfrm>
            <a:off x="4355976" y="2060848"/>
            <a:ext cx="288032"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Down Arrow 4"/>
          <p:cNvSpPr/>
          <p:nvPr/>
        </p:nvSpPr>
        <p:spPr>
          <a:xfrm>
            <a:off x="4355976" y="4293096"/>
            <a:ext cx="288032"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Down Arrow 5"/>
          <p:cNvSpPr/>
          <p:nvPr/>
        </p:nvSpPr>
        <p:spPr>
          <a:xfrm>
            <a:off x="4372744" y="3212976"/>
            <a:ext cx="288032"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94589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Anecdotal evidence</a:t>
            </a:r>
            <a:endParaRPr lang="en-GB" dirty="0"/>
          </a:p>
        </p:txBody>
      </p:sp>
      <p:sp>
        <p:nvSpPr>
          <p:cNvPr id="3" name="Content Placeholder 2"/>
          <p:cNvSpPr>
            <a:spLocks noGrp="1"/>
          </p:cNvSpPr>
          <p:nvPr>
            <p:ph idx="1"/>
          </p:nvPr>
        </p:nvSpPr>
        <p:spPr/>
        <p:txBody>
          <a:bodyPr/>
          <a:lstStyle/>
          <a:p>
            <a:pPr marL="0" indent="0">
              <a:buNone/>
            </a:pPr>
            <a:r>
              <a:rPr lang="en-GB" dirty="0" smtClean="0"/>
              <a:t>Many Autistic Children have digestive disorders and lower diversity of gut bacteria.</a:t>
            </a:r>
          </a:p>
          <a:p>
            <a:pPr marL="0" indent="0">
              <a:buNone/>
            </a:pPr>
            <a:endParaRPr lang="en-GB" dirty="0"/>
          </a:p>
          <a:p>
            <a:pPr marL="0" indent="0" algn="ctr">
              <a:buNone/>
            </a:pPr>
            <a:r>
              <a:rPr lang="en-GB" dirty="0" smtClean="0"/>
              <a:t>The more severe the autistic symptoms the less diverse the bacteria</a:t>
            </a:r>
            <a:r>
              <a:rPr lang="en-GB" dirty="0" smtClean="0"/>
              <a:t>.</a:t>
            </a:r>
          </a:p>
          <a:p>
            <a:pPr marL="0" indent="0" algn="ctr">
              <a:buNone/>
            </a:pPr>
            <a:endParaRPr lang="en-GB" dirty="0"/>
          </a:p>
          <a:p>
            <a:pPr marL="0" indent="0" algn="ctr">
              <a:buNone/>
            </a:pPr>
            <a:r>
              <a:rPr lang="en-GB" sz="1600" dirty="0" err="1" smtClean="0"/>
              <a:t>Parracho</a:t>
            </a:r>
            <a:r>
              <a:rPr lang="en-GB" sz="1600" dirty="0" smtClean="0"/>
              <a:t> et al (2005) Difference between the gut </a:t>
            </a:r>
            <a:r>
              <a:rPr lang="en-GB" sz="1600" dirty="0" err="1" smtClean="0"/>
              <a:t>microflora</a:t>
            </a:r>
            <a:r>
              <a:rPr lang="en-GB" sz="1600" dirty="0" smtClean="0"/>
              <a:t> of children with autistic spectrum disorders and that of healthy children. </a:t>
            </a:r>
            <a:r>
              <a:rPr lang="en-GB" sz="1600" i="1" dirty="0" smtClean="0"/>
              <a:t>Journal of Medical Microbiology </a:t>
            </a:r>
            <a:r>
              <a:rPr lang="en-GB" sz="1600" dirty="0" smtClean="0"/>
              <a:t>54, 987-991.</a:t>
            </a:r>
          </a:p>
          <a:p>
            <a:pPr marL="0" indent="0" algn="ctr">
              <a:buNone/>
            </a:pPr>
            <a:endParaRPr lang="en-GB" sz="1600" dirty="0"/>
          </a:p>
          <a:p>
            <a:pPr marL="0" indent="0" algn="ctr">
              <a:buNone/>
            </a:pPr>
            <a:r>
              <a:rPr lang="en-GB" sz="2000" dirty="0" smtClean="0">
                <a:solidFill>
                  <a:srgbClr val="FF0000"/>
                </a:solidFill>
              </a:rPr>
              <a:t>Cause or effect?</a:t>
            </a:r>
            <a:endParaRPr lang="en-GB" sz="2000" dirty="0">
              <a:solidFill>
                <a:srgbClr val="FF0000"/>
              </a:solidFill>
            </a:endParaRPr>
          </a:p>
        </p:txBody>
      </p:sp>
    </p:spTree>
    <p:extLst>
      <p:ext uri="{BB962C8B-B14F-4D97-AF65-F5344CB8AC3E}">
        <p14:creationId xmlns:p14="http://schemas.microsoft.com/office/powerpoint/2010/main" val="896576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Probiotics and prebiotics</a:t>
            </a:r>
            <a:endParaRPr lang="en-GB" dirty="0"/>
          </a:p>
        </p:txBody>
      </p:sp>
      <p:sp>
        <p:nvSpPr>
          <p:cNvPr id="3" name="Content Placeholder 2"/>
          <p:cNvSpPr>
            <a:spLocks noGrp="1"/>
          </p:cNvSpPr>
          <p:nvPr>
            <p:ph idx="1"/>
          </p:nvPr>
        </p:nvSpPr>
        <p:spPr>
          <a:xfrm>
            <a:off x="457200" y="1412776"/>
            <a:ext cx="8229600" cy="4713387"/>
          </a:xfrm>
        </p:spPr>
        <p:txBody>
          <a:bodyPr>
            <a:normAutofit fontScale="92500" lnSpcReduction="20000"/>
          </a:bodyPr>
          <a:lstStyle/>
          <a:p>
            <a:pPr marL="0" indent="0">
              <a:buNone/>
            </a:pPr>
            <a:r>
              <a:rPr lang="en-GB" dirty="0" smtClean="0">
                <a:solidFill>
                  <a:srgbClr val="FF0000"/>
                </a:solidFill>
              </a:rPr>
              <a:t>Many of the gut bacteria cannot be grown outside the body.</a:t>
            </a:r>
          </a:p>
          <a:p>
            <a:pPr marL="0" indent="0">
              <a:buNone/>
            </a:pPr>
            <a:endParaRPr lang="en-GB" dirty="0">
              <a:solidFill>
                <a:srgbClr val="FF0000"/>
              </a:solidFill>
            </a:endParaRPr>
          </a:p>
          <a:p>
            <a:pPr marL="0" indent="0">
              <a:buNone/>
            </a:pPr>
            <a:r>
              <a:rPr lang="en-GB" dirty="0" smtClean="0">
                <a:solidFill>
                  <a:srgbClr val="FF0000"/>
                </a:solidFill>
              </a:rPr>
              <a:t>probiotics</a:t>
            </a:r>
            <a:r>
              <a:rPr lang="en-GB" dirty="0" smtClean="0"/>
              <a:t> are living microorganisms that upon ingestion in specific numbers, exert health benefits beyond those of inherent basic nutrition.</a:t>
            </a:r>
          </a:p>
          <a:p>
            <a:pPr marL="0" indent="0">
              <a:buNone/>
            </a:pPr>
            <a:endParaRPr lang="en-GB" dirty="0" smtClean="0"/>
          </a:p>
          <a:p>
            <a:pPr marL="0" indent="0">
              <a:buNone/>
            </a:pPr>
            <a:r>
              <a:rPr lang="en-GB" dirty="0" smtClean="0">
                <a:solidFill>
                  <a:srgbClr val="FF0000"/>
                </a:solidFill>
              </a:rPr>
              <a:t>prebiotics</a:t>
            </a:r>
            <a:r>
              <a:rPr lang="en-GB" dirty="0" smtClean="0"/>
              <a:t> which are non-digestible food ingredients that beneficially affect the host by selectively stimulating growth, or activity, or both, of one or a restricted number of bacteria in the colon.</a:t>
            </a:r>
            <a:endParaRPr lang="en-GB" dirty="0"/>
          </a:p>
        </p:txBody>
      </p:sp>
    </p:spTree>
    <p:extLst>
      <p:ext uri="{BB962C8B-B14F-4D97-AF65-F5344CB8AC3E}">
        <p14:creationId xmlns:p14="http://schemas.microsoft.com/office/powerpoint/2010/main" val="4511027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Probiotics and </a:t>
            </a:r>
            <a:r>
              <a:rPr lang="en-GB" dirty="0" smtClean="0"/>
              <a:t>Prebiotics </a:t>
            </a:r>
            <a:endParaRPr lang="en-GB" dirty="0"/>
          </a:p>
        </p:txBody>
      </p:sp>
      <p:sp>
        <p:nvSpPr>
          <p:cNvPr id="3" name="Content Placeholder 2"/>
          <p:cNvSpPr>
            <a:spLocks noGrp="1"/>
          </p:cNvSpPr>
          <p:nvPr>
            <p:ph idx="1"/>
          </p:nvPr>
        </p:nvSpPr>
        <p:spPr>
          <a:xfrm>
            <a:off x="457200" y="1600200"/>
            <a:ext cx="8507288" cy="4525963"/>
          </a:xfrm>
        </p:spPr>
        <p:txBody>
          <a:bodyPr>
            <a:normAutofit lnSpcReduction="10000"/>
          </a:bodyPr>
          <a:lstStyle/>
          <a:p>
            <a:pPr marL="0" indent="0" algn="ctr">
              <a:buNone/>
            </a:pPr>
            <a:r>
              <a:rPr lang="en-GB" dirty="0"/>
              <a:t>H</a:t>
            </a:r>
            <a:r>
              <a:rPr lang="en-GB" dirty="0" smtClean="0"/>
              <a:t>ave </a:t>
            </a:r>
            <a:r>
              <a:rPr lang="en-GB" dirty="0"/>
              <a:t>been shown to prevent colon cancer in several animals, but their role in </a:t>
            </a:r>
            <a:r>
              <a:rPr lang="en-GB" dirty="0" smtClean="0"/>
              <a:t>reduction of </a:t>
            </a:r>
            <a:r>
              <a:rPr lang="en-GB" dirty="0"/>
              <a:t>risk of colon cancer in human </a:t>
            </a:r>
            <a:r>
              <a:rPr lang="en-GB" dirty="0" smtClean="0"/>
              <a:t>has not been established</a:t>
            </a:r>
            <a:r>
              <a:rPr lang="en-GB" dirty="0"/>
              <a:t>.</a:t>
            </a:r>
          </a:p>
          <a:p>
            <a:pPr marL="0" indent="0">
              <a:buNone/>
            </a:pPr>
            <a:endParaRPr lang="en-GB" dirty="0"/>
          </a:p>
          <a:p>
            <a:pPr marL="0" indent="0" algn="ctr">
              <a:buNone/>
            </a:pPr>
            <a:r>
              <a:rPr lang="en-GB" dirty="0">
                <a:solidFill>
                  <a:srgbClr val="0070C0"/>
                </a:solidFill>
              </a:rPr>
              <a:t>However, probiotics have been shown to reduce the faecal activity of enzymes known to produce</a:t>
            </a:r>
          </a:p>
          <a:p>
            <a:pPr marL="0" indent="0" algn="ctr">
              <a:buNone/>
            </a:pPr>
            <a:r>
              <a:rPr lang="en-GB" dirty="0" err="1">
                <a:solidFill>
                  <a:srgbClr val="0070C0"/>
                </a:solidFill>
              </a:rPr>
              <a:t>genotoxic</a:t>
            </a:r>
            <a:r>
              <a:rPr lang="en-GB" dirty="0">
                <a:solidFill>
                  <a:srgbClr val="0070C0"/>
                </a:solidFill>
              </a:rPr>
              <a:t> compounds that act as tumour initiators in humans.</a:t>
            </a:r>
          </a:p>
        </p:txBody>
      </p:sp>
    </p:spTree>
    <p:extLst>
      <p:ext uri="{BB962C8B-B14F-4D97-AF65-F5344CB8AC3E}">
        <p14:creationId xmlns:p14="http://schemas.microsoft.com/office/powerpoint/2010/main" val="35987371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Best Probiotic foods</a:t>
            </a:r>
            <a:endParaRPr lang="en-GB" dirty="0"/>
          </a:p>
        </p:txBody>
      </p:sp>
      <p:sp>
        <p:nvSpPr>
          <p:cNvPr id="3" name="Content Placeholder 2"/>
          <p:cNvSpPr>
            <a:spLocks noGrp="1"/>
          </p:cNvSpPr>
          <p:nvPr>
            <p:ph idx="1"/>
          </p:nvPr>
        </p:nvSpPr>
        <p:spPr/>
        <p:txBody>
          <a:bodyPr/>
          <a:lstStyle/>
          <a:p>
            <a:r>
              <a:rPr lang="en-GB" u="sng" dirty="0" smtClean="0">
                <a:solidFill>
                  <a:srgbClr val="00B050"/>
                </a:solidFill>
              </a:rPr>
              <a:t>Live</a:t>
            </a:r>
            <a:r>
              <a:rPr lang="en-GB" dirty="0" smtClean="0"/>
              <a:t> yoghurt culture improve digestion of lactose and can eliminate symptoms of lactose intolerance (lactobacillus </a:t>
            </a:r>
            <a:r>
              <a:rPr lang="en-GB" dirty="0" err="1" smtClean="0"/>
              <a:t>reuteri</a:t>
            </a:r>
            <a:r>
              <a:rPr lang="en-GB" dirty="0" smtClean="0"/>
              <a:t> / </a:t>
            </a:r>
            <a:r>
              <a:rPr lang="en-GB" dirty="0" err="1" smtClean="0"/>
              <a:t>casei</a:t>
            </a:r>
            <a:r>
              <a:rPr lang="en-GB" dirty="0" smtClean="0"/>
              <a:t>).</a:t>
            </a:r>
            <a:endParaRPr lang="en-GB" dirty="0"/>
          </a:p>
        </p:txBody>
      </p:sp>
    </p:spTree>
    <p:extLst>
      <p:ext uri="{BB962C8B-B14F-4D97-AF65-F5344CB8AC3E}">
        <p14:creationId xmlns:p14="http://schemas.microsoft.com/office/powerpoint/2010/main" val="18012448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of Probiotics</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www.youtube.com/watch?v=2k8Puxz54FQ</a:t>
            </a:r>
            <a:r>
              <a:rPr lang="en-GB" dirty="0" smtClean="0"/>
              <a:t> </a:t>
            </a:r>
            <a:endParaRPr lang="en-GB" dirty="0"/>
          </a:p>
        </p:txBody>
      </p:sp>
    </p:spTree>
    <p:extLst>
      <p:ext uri="{BB962C8B-B14F-4D97-AF65-F5344CB8AC3E}">
        <p14:creationId xmlns:p14="http://schemas.microsoft.com/office/powerpoint/2010/main" val="38935769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 Box 4"/>
          <p:cNvSpPr txBox="1">
            <a:spLocks noChangeArrowheads="1"/>
          </p:cNvSpPr>
          <p:nvPr/>
        </p:nvSpPr>
        <p:spPr bwMode="auto">
          <a:xfrm>
            <a:off x="2400911" y="188640"/>
            <a:ext cx="45009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4800" b="1" dirty="0">
                <a:solidFill>
                  <a:srgbClr val="0070C0"/>
                </a:solidFill>
              </a:rPr>
              <a:t>BIOAVAILABILITY</a:t>
            </a:r>
          </a:p>
        </p:txBody>
      </p:sp>
      <p:sp>
        <p:nvSpPr>
          <p:cNvPr id="2053" name="Text Box 5"/>
          <p:cNvSpPr txBox="1">
            <a:spLocks noChangeArrowheads="1"/>
          </p:cNvSpPr>
          <p:nvPr/>
        </p:nvSpPr>
        <p:spPr bwMode="auto">
          <a:xfrm>
            <a:off x="757063" y="1019637"/>
            <a:ext cx="786882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600" dirty="0">
                <a:solidFill>
                  <a:srgbClr val="FF0000"/>
                </a:solidFill>
              </a:rPr>
              <a:t>W</a:t>
            </a:r>
            <a:r>
              <a:rPr lang="en-US" altLang="en-US" sz="3600" dirty="0" smtClean="0">
                <a:solidFill>
                  <a:srgbClr val="FF0000"/>
                </a:solidFill>
              </a:rPr>
              <a:t>hat </a:t>
            </a:r>
            <a:r>
              <a:rPr lang="en-US" altLang="en-US" sz="3600" dirty="0">
                <a:solidFill>
                  <a:srgbClr val="FF0000"/>
                </a:solidFill>
              </a:rPr>
              <a:t>we get from what we have taken </a:t>
            </a:r>
            <a:r>
              <a:rPr lang="en-US" altLang="en-US" sz="3600" dirty="0" smtClean="0">
                <a:solidFill>
                  <a:srgbClr val="FF0000"/>
                </a:solidFill>
              </a:rPr>
              <a:t>in</a:t>
            </a:r>
            <a:endParaRPr lang="en-US" altLang="en-US" sz="3600" dirty="0">
              <a:solidFill>
                <a:srgbClr val="FF0000"/>
              </a:solidFill>
            </a:endParaRPr>
          </a:p>
        </p:txBody>
      </p:sp>
      <p:sp>
        <p:nvSpPr>
          <p:cNvPr id="5" name="Text Box 4"/>
          <p:cNvSpPr txBox="1">
            <a:spLocks noChangeArrowheads="1"/>
          </p:cNvSpPr>
          <p:nvPr/>
        </p:nvSpPr>
        <p:spPr bwMode="auto">
          <a:xfrm>
            <a:off x="539552" y="3717032"/>
            <a:ext cx="7936667"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sz="2800" i="1" dirty="0">
                <a:solidFill>
                  <a:srgbClr val="00B050"/>
                </a:solidFill>
              </a:rPr>
              <a:t>First basic law of </a:t>
            </a:r>
            <a:r>
              <a:rPr lang="en-US" altLang="en-US" sz="2800" i="1" dirty="0" smtClean="0">
                <a:solidFill>
                  <a:srgbClr val="00B050"/>
                </a:solidFill>
              </a:rPr>
              <a:t>nutrition</a:t>
            </a:r>
            <a:r>
              <a:rPr lang="en-US" altLang="en-US" sz="4800" dirty="0" smtClean="0">
                <a:solidFill>
                  <a:srgbClr val="00B050"/>
                </a:solidFill>
              </a:rPr>
              <a:t> </a:t>
            </a:r>
            <a:endParaRPr lang="en-US" altLang="en-US" sz="4800" dirty="0">
              <a:solidFill>
                <a:srgbClr val="00B050"/>
              </a:solidFill>
            </a:endParaRPr>
          </a:p>
          <a:p>
            <a:pPr algn="ctr"/>
            <a:endParaRPr lang="en-US" altLang="en-US" sz="4000" dirty="0" smtClean="0"/>
          </a:p>
          <a:p>
            <a:pPr algn="ctr"/>
            <a:r>
              <a:rPr lang="en-US" altLang="en-US" sz="4000" i="1" dirty="0" smtClean="0">
                <a:solidFill>
                  <a:srgbClr val="0070C0"/>
                </a:solidFill>
              </a:rPr>
              <a:t>No </a:t>
            </a:r>
            <a:r>
              <a:rPr lang="en-US" altLang="en-US" sz="4000" i="1" dirty="0">
                <a:solidFill>
                  <a:srgbClr val="0070C0"/>
                </a:solidFill>
              </a:rPr>
              <a:t>nutrient is absorbed and </a:t>
            </a:r>
            <a:r>
              <a:rPr lang="en-US" altLang="en-US" sz="4000" i="1" dirty="0" err="1" smtClean="0">
                <a:solidFill>
                  <a:srgbClr val="0070C0"/>
                </a:solidFill>
              </a:rPr>
              <a:t>utilised</a:t>
            </a:r>
            <a:endParaRPr lang="en-US" altLang="en-US" sz="4000" i="1" dirty="0" smtClean="0">
              <a:solidFill>
                <a:srgbClr val="0070C0"/>
              </a:solidFill>
            </a:endParaRPr>
          </a:p>
          <a:p>
            <a:pPr algn="ctr"/>
            <a:r>
              <a:rPr lang="en-US" altLang="en-US" sz="4000" i="1" dirty="0" smtClean="0">
                <a:solidFill>
                  <a:srgbClr val="0070C0"/>
                </a:solidFill>
              </a:rPr>
              <a:t> </a:t>
            </a:r>
            <a:r>
              <a:rPr lang="en-US" altLang="en-US" sz="4000" i="1" dirty="0">
                <a:solidFill>
                  <a:srgbClr val="0070C0"/>
                </a:solidFill>
              </a:rPr>
              <a:t>to the full extent that it is </a:t>
            </a:r>
            <a:r>
              <a:rPr lang="en-US" altLang="en-US" sz="4000" i="1" dirty="0" smtClean="0">
                <a:solidFill>
                  <a:srgbClr val="0070C0"/>
                </a:solidFill>
              </a:rPr>
              <a:t>fed	</a:t>
            </a:r>
            <a:endParaRPr lang="en-US" altLang="en-US" sz="3200" i="1" dirty="0">
              <a:solidFill>
                <a:srgbClr val="0070C0"/>
              </a:solidFill>
            </a:endParaRPr>
          </a:p>
        </p:txBody>
      </p:sp>
      <p:sp>
        <p:nvSpPr>
          <p:cNvPr id="6" name="Text Box 5"/>
          <p:cNvSpPr txBox="1">
            <a:spLocks noChangeArrowheads="1"/>
          </p:cNvSpPr>
          <p:nvPr/>
        </p:nvSpPr>
        <p:spPr bwMode="auto">
          <a:xfrm>
            <a:off x="1901210" y="2060848"/>
            <a:ext cx="521335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800" dirty="0"/>
              <a:t>A nutrient is considered outside the body until it passes thru the intestinal barrier</a:t>
            </a:r>
          </a:p>
        </p:txBody>
      </p:sp>
      <p:sp>
        <p:nvSpPr>
          <p:cNvPr id="3" name="Down Arrow 2"/>
          <p:cNvSpPr/>
          <p:nvPr/>
        </p:nvSpPr>
        <p:spPr>
          <a:xfrm>
            <a:off x="3995936" y="3434036"/>
            <a:ext cx="864096" cy="6430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93779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dissolve">
                                      <p:cBhvr>
                                        <p:cTn id="7" dur="5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ext Box 4"/>
          <p:cNvSpPr txBox="1">
            <a:spLocks noChangeArrowheads="1"/>
          </p:cNvSpPr>
          <p:nvPr/>
        </p:nvSpPr>
        <p:spPr bwMode="auto">
          <a:xfrm>
            <a:off x="1331640" y="1772816"/>
            <a:ext cx="6675437"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3200" dirty="0">
                <a:solidFill>
                  <a:srgbClr val="FF0000"/>
                </a:solidFill>
              </a:rPr>
              <a:t>Bioavailability is a post-absorption assessment of how much of a nutrient that has been absorbed becomes functional to the system </a:t>
            </a:r>
          </a:p>
        </p:txBody>
      </p:sp>
      <p:sp>
        <p:nvSpPr>
          <p:cNvPr id="41989" name="Text Box 5"/>
          <p:cNvSpPr txBox="1">
            <a:spLocks noChangeArrowheads="1"/>
          </p:cNvSpPr>
          <p:nvPr/>
        </p:nvSpPr>
        <p:spPr bwMode="auto">
          <a:xfrm>
            <a:off x="3211239" y="1124744"/>
            <a:ext cx="29162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u="sng" dirty="0">
                <a:solidFill>
                  <a:srgbClr val="0070C0"/>
                </a:solidFill>
              </a:rPr>
              <a:t>Nutritional Definition</a:t>
            </a:r>
          </a:p>
        </p:txBody>
      </p:sp>
      <p:sp>
        <p:nvSpPr>
          <p:cNvPr id="4" name="Text Box 7"/>
          <p:cNvSpPr txBox="1">
            <a:spLocks noChangeArrowheads="1"/>
          </p:cNvSpPr>
          <p:nvPr/>
        </p:nvSpPr>
        <p:spPr bwMode="auto">
          <a:xfrm>
            <a:off x="1189037" y="4509120"/>
            <a:ext cx="6675437"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3200" dirty="0"/>
              <a:t>Bioavailability is a assessment of how much of a nutrient is retained in the food product after processing for the consumer</a:t>
            </a:r>
          </a:p>
        </p:txBody>
      </p:sp>
      <p:sp>
        <p:nvSpPr>
          <p:cNvPr id="5" name="Text Box 5"/>
          <p:cNvSpPr txBox="1">
            <a:spLocks noChangeArrowheads="1"/>
          </p:cNvSpPr>
          <p:nvPr/>
        </p:nvSpPr>
        <p:spPr bwMode="auto">
          <a:xfrm>
            <a:off x="2935421" y="4005064"/>
            <a:ext cx="318266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u="sng" dirty="0">
                <a:solidFill>
                  <a:srgbClr val="00B050"/>
                </a:solidFill>
              </a:rPr>
              <a:t>Food Science Definition</a:t>
            </a:r>
          </a:p>
        </p:txBody>
      </p:sp>
      <p:sp>
        <p:nvSpPr>
          <p:cNvPr id="2" name="TextBox 1"/>
          <p:cNvSpPr txBox="1"/>
          <p:nvPr/>
        </p:nvSpPr>
        <p:spPr>
          <a:xfrm>
            <a:off x="1331640" y="260648"/>
            <a:ext cx="6120680" cy="584775"/>
          </a:xfrm>
          <a:prstGeom prst="rect">
            <a:avLst/>
          </a:prstGeom>
          <a:noFill/>
        </p:spPr>
        <p:txBody>
          <a:bodyPr wrap="square" rtlCol="0">
            <a:spAutoFit/>
          </a:bodyPr>
          <a:lstStyle/>
          <a:p>
            <a:r>
              <a:rPr lang="en-GB" sz="3200" dirty="0" smtClean="0"/>
              <a:t>Added Complexity of Bioavailability</a:t>
            </a:r>
            <a:endParaRPr lang="en-GB" sz="3200" dirty="0"/>
          </a:p>
        </p:txBody>
      </p:sp>
    </p:spTree>
    <p:extLst>
      <p:ext uri="{BB962C8B-B14F-4D97-AF65-F5344CB8AC3E}">
        <p14:creationId xmlns:p14="http://schemas.microsoft.com/office/powerpoint/2010/main" val="22319180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4"/>
          <p:cNvSpPr txBox="1">
            <a:spLocks noChangeArrowheads="1"/>
          </p:cNvSpPr>
          <p:nvPr/>
        </p:nvSpPr>
        <p:spPr bwMode="auto">
          <a:xfrm>
            <a:off x="1835696" y="332656"/>
            <a:ext cx="53721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4400" dirty="0"/>
              <a:t>Biological Availability</a:t>
            </a:r>
          </a:p>
        </p:txBody>
      </p:sp>
      <p:sp>
        <p:nvSpPr>
          <p:cNvPr id="52229" name="Text Box 5"/>
          <p:cNvSpPr txBox="1">
            <a:spLocks noChangeArrowheads="1"/>
          </p:cNvSpPr>
          <p:nvPr/>
        </p:nvSpPr>
        <p:spPr bwMode="auto">
          <a:xfrm>
            <a:off x="2915816" y="1094656"/>
            <a:ext cx="27781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dirty="0"/>
              <a:t>  (Bioavailability)</a:t>
            </a:r>
          </a:p>
        </p:txBody>
      </p:sp>
      <p:sp>
        <p:nvSpPr>
          <p:cNvPr id="52230" name="Text Box 6"/>
          <p:cNvSpPr txBox="1">
            <a:spLocks noChangeArrowheads="1"/>
          </p:cNvSpPr>
          <p:nvPr/>
        </p:nvSpPr>
        <p:spPr bwMode="auto">
          <a:xfrm>
            <a:off x="912812" y="1787873"/>
            <a:ext cx="777398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dirty="0"/>
              <a:t>Definition can be based on either the percentage of a nutrient </a:t>
            </a:r>
            <a:r>
              <a:rPr lang="en-US" altLang="en-US" b="1" dirty="0" smtClean="0">
                <a:solidFill>
                  <a:srgbClr val="FF3300"/>
                </a:solidFill>
              </a:rPr>
              <a:t>ingested</a:t>
            </a:r>
            <a:r>
              <a:rPr lang="en-US" altLang="en-US" dirty="0" smtClean="0"/>
              <a:t> </a:t>
            </a:r>
            <a:r>
              <a:rPr lang="en-US" altLang="en-US" dirty="0"/>
              <a:t>or the percentage of a nutrient </a:t>
            </a:r>
            <a:r>
              <a:rPr lang="en-US" altLang="en-US" b="1" dirty="0">
                <a:solidFill>
                  <a:srgbClr val="FF3300"/>
                </a:solidFill>
              </a:rPr>
              <a:t>absorbed</a:t>
            </a:r>
            <a:r>
              <a:rPr lang="en-US" altLang="en-US" dirty="0"/>
              <a:t> that becomes useful to the organism</a:t>
            </a:r>
          </a:p>
        </p:txBody>
      </p:sp>
      <p:sp>
        <p:nvSpPr>
          <p:cNvPr id="52231" name="Text Box 7"/>
          <p:cNvSpPr txBox="1">
            <a:spLocks noChangeArrowheads="1"/>
          </p:cNvSpPr>
          <p:nvPr/>
        </p:nvSpPr>
        <p:spPr bwMode="auto">
          <a:xfrm>
            <a:off x="4590155" y="3912994"/>
            <a:ext cx="410445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dirty="0"/>
              <a:t>The percentage ingested is preferred by some because the percentage absorbed is difficult to determine and relies on an indirect analysis</a:t>
            </a:r>
          </a:p>
        </p:txBody>
      </p:sp>
      <p:sp>
        <p:nvSpPr>
          <p:cNvPr id="52232" name="Text Box 8"/>
          <p:cNvSpPr txBox="1">
            <a:spLocks noChangeArrowheads="1"/>
          </p:cNvSpPr>
          <p:nvPr/>
        </p:nvSpPr>
        <p:spPr bwMode="auto">
          <a:xfrm>
            <a:off x="394345" y="3933056"/>
            <a:ext cx="370219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dirty="0"/>
              <a:t>The percentage absorbed is, nonetheless, a more accurate appraisal of bioavailability</a:t>
            </a:r>
          </a:p>
        </p:txBody>
      </p:sp>
      <p:cxnSp>
        <p:nvCxnSpPr>
          <p:cNvPr id="3" name="Straight Arrow Connector 2"/>
          <p:cNvCxnSpPr/>
          <p:nvPr/>
        </p:nvCxnSpPr>
        <p:spPr>
          <a:xfrm flipH="1">
            <a:off x="2915816" y="2348880"/>
            <a:ext cx="1152128" cy="151216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endCxn id="52231" idx="0"/>
          </p:cNvCxnSpPr>
          <p:nvPr/>
        </p:nvCxnSpPr>
        <p:spPr>
          <a:xfrm flipH="1">
            <a:off x="6642383" y="2125416"/>
            <a:ext cx="665921" cy="1787578"/>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4900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box(in)">
                                      <p:cBhvr>
                                        <p:cTn id="7" dur="500"/>
                                        <p:tgtEl>
                                          <p:spTgt spid="522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2231"/>
                                        </p:tgtEl>
                                        <p:attrNameLst>
                                          <p:attrName>style.visibility</p:attrName>
                                        </p:attrNameLst>
                                      </p:cBhvr>
                                      <p:to>
                                        <p:strVal val="visible"/>
                                      </p:to>
                                    </p:set>
                                    <p:animEffect transition="in" filter="box(in)">
                                      <p:cBhvr>
                                        <p:cTn id="12" dur="500"/>
                                        <p:tgtEl>
                                          <p:spTgt spid="5223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2232"/>
                                        </p:tgtEl>
                                        <p:attrNameLst>
                                          <p:attrName>style.visibility</p:attrName>
                                        </p:attrNameLst>
                                      </p:cBhvr>
                                      <p:to>
                                        <p:strVal val="visible"/>
                                      </p:to>
                                    </p:set>
                                    <p:animEffect transition="in" filter="box(in)">
                                      <p:cBhvr>
                                        <p:cTn id="17" dur="500"/>
                                        <p:tgtEl>
                                          <p:spTgt spid="52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0" grpId="0"/>
      <p:bldP spid="52231" grpId="0"/>
      <p:bldP spid="5223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Release of Nutrients from Food</a:t>
            </a:r>
            <a:endParaRPr lang="en-GB" dirty="0"/>
          </a:p>
        </p:txBody>
      </p:sp>
      <p:sp>
        <p:nvSpPr>
          <p:cNvPr id="4" name="Rectangle 3"/>
          <p:cNvSpPr/>
          <p:nvPr/>
        </p:nvSpPr>
        <p:spPr>
          <a:xfrm>
            <a:off x="395537" y="1412776"/>
            <a:ext cx="8496944" cy="5021055"/>
          </a:xfrm>
          <a:prstGeom prst="rect">
            <a:avLst/>
          </a:prstGeom>
        </p:spPr>
        <p:txBody>
          <a:bodyPr wrap="square">
            <a:spAutoFit/>
          </a:bodyPr>
          <a:lstStyle/>
          <a:p>
            <a:pPr marL="342900" indent="-342900">
              <a:lnSpc>
                <a:spcPct val="150000"/>
              </a:lnSpc>
              <a:buFont typeface="+mj-lt"/>
              <a:buAutoNum type="arabicPeriod"/>
            </a:pPr>
            <a:r>
              <a:rPr lang="en-GB" sz="2400" dirty="0"/>
              <a:t>release of the nutrient from the physicochemical dietary matrix</a:t>
            </a:r>
          </a:p>
          <a:p>
            <a:pPr marL="342900" indent="-342900">
              <a:lnSpc>
                <a:spcPct val="150000"/>
              </a:lnSpc>
              <a:buFont typeface="+mj-lt"/>
              <a:buAutoNum type="arabicPeriod"/>
            </a:pPr>
            <a:r>
              <a:rPr lang="en-GB" sz="2400" dirty="0"/>
              <a:t>effects of digestive enzymes in the intestine</a:t>
            </a:r>
          </a:p>
          <a:p>
            <a:pPr marL="342900" indent="-342900">
              <a:lnSpc>
                <a:spcPct val="150000"/>
              </a:lnSpc>
              <a:buFont typeface="+mj-lt"/>
              <a:buAutoNum type="arabicPeriod"/>
            </a:pPr>
            <a:r>
              <a:rPr lang="en-GB" sz="2400" dirty="0"/>
              <a:t>binding and uptake by the intestinal </a:t>
            </a:r>
            <a:r>
              <a:rPr lang="en-GB" sz="2400" dirty="0" smtClean="0"/>
              <a:t>mucosa</a:t>
            </a:r>
            <a:endParaRPr lang="en-GB" sz="2400" dirty="0"/>
          </a:p>
          <a:p>
            <a:pPr marL="342900" indent="-342900">
              <a:lnSpc>
                <a:spcPct val="150000"/>
              </a:lnSpc>
              <a:buFont typeface="+mj-lt"/>
              <a:buAutoNum type="arabicPeriod"/>
            </a:pPr>
            <a:r>
              <a:rPr lang="en-GB" sz="2400" dirty="0"/>
              <a:t>transfer across the gut wall (passing through the cells, in-between them or both) to the blood or lymphatic circulation</a:t>
            </a:r>
          </a:p>
          <a:p>
            <a:pPr marL="342900" indent="-342900">
              <a:lnSpc>
                <a:spcPct val="150000"/>
              </a:lnSpc>
              <a:buFont typeface="+mj-lt"/>
              <a:buAutoNum type="arabicPeriod"/>
            </a:pPr>
            <a:r>
              <a:rPr lang="en-GB" sz="2400" dirty="0"/>
              <a:t>systemic distribution</a:t>
            </a:r>
          </a:p>
          <a:p>
            <a:pPr marL="342900" indent="-342900">
              <a:lnSpc>
                <a:spcPct val="150000"/>
              </a:lnSpc>
              <a:buFont typeface="+mj-lt"/>
              <a:buAutoNum type="arabicPeriod"/>
            </a:pPr>
            <a:r>
              <a:rPr lang="en-GB" sz="2400" dirty="0"/>
              <a:t>systemic deposition (stores)</a:t>
            </a:r>
          </a:p>
          <a:p>
            <a:pPr marL="342900" indent="-342900">
              <a:lnSpc>
                <a:spcPct val="150000"/>
              </a:lnSpc>
              <a:buFont typeface="+mj-lt"/>
              <a:buAutoNum type="arabicPeriod"/>
            </a:pPr>
            <a:r>
              <a:rPr lang="en-GB" sz="2400" dirty="0"/>
              <a:t>metabolic and functional use</a:t>
            </a:r>
          </a:p>
          <a:p>
            <a:pPr marL="342900" indent="-342900">
              <a:lnSpc>
                <a:spcPct val="150000"/>
              </a:lnSpc>
              <a:buFont typeface="+mj-lt"/>
              <a:buAutoNum type="arabicPeriod"/>
            </a:pPr>
            <a:r>
              <a:rPr lang="en-GB" sz="2400" dirty="0"/>
              <a:t>excretion (via urine or faeces)</a:t>
            </a:r>
          </a:p>
        </p:txBody>
      </p:sp>
    </p:spTree>
    <p:extLst>
      <p:ext uri="{BB962C8B-B14F-4D97-AF65-F5344CB8AC3E}">
        <p14:creationId xmlns:p14="http://schemas.microsoft.com/office/powerpoint/2010/main" val="28390440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r>
              <a:rPr lang="en-US" altLang="en-US" dirty="0" smtClean="0"/>
              <a:t>Bioavailability depends </a:t>
            </a:r>
            <a:r>
              <a:rPr lang="en-US" altLang="en-US" dirty="0"/>
              <a:t>on</a:t>
            </a:r>
            <a:br>
              <a:rPr lang="en-US" altLang="en-US" dirty="0"/>
            </a:br>
            <a:endParaRPr lang="en-US" altLang="en-US" dirty="0"/>
          </a:p>
        </p:txBody>
      </p:sp>
      <p:sp>
        <p:nvSpPr>
          <p:cNvPr id="4099" name="Rectangle 3"/>
          <p:cNvSpPr>
            <a:spLocks noGrp="1" noChangeArrowheads="1"/>
          </p:cNvSpPr>
          <p:nvPr>
            <p:ph type="body" idx="1"/>
          </p:nvPr>
        </p:nvSpPr>
        <p:spPr/>
        <p:txBody>
          <a:bodyPr>
            <a:normAutofit/>
          </a:bodyPr>
          <a:lstStyle/>
          <a:p>
            <a:pPr marL="514350" indent="-514350">
              <a:buFont typeface="+mj-lt"/>
              <a:buAutoNum type="arabicPeriod"/>
            </a:pPr>
            <a:r>
              <a:rPr lang="en-US" altLang="en-US" dirty="0" smtClean="0"/>
              <a:t>The </a:t>
            </a:r>
            <a:r>
              <a:rPr lang="en-US" altLang="en-US" dirty="0"/>
              <a:t>fraction (or percentage) of nutrient absorbed that is useful to the </a:t>
            </a:r>
            <a:r>
              <a:rPr lang="en-US" altLang="en-US" dirty="0" smtClean="0"/>
              <a:t>body</a:t>
            </a:r>
          </a:p>
          <a:p>
            <a:pPr marL="0" indent="0">
              <a:buNone/>
            </a:pPr>
            <a:endParaRPr lang="en-US" altLang="en-US" dirty="0" smtClean="0"/>
          </a:p>
          <a:p>
            <a:pPr marL="800100" lvl="2" indent="0">
              <a:buNone/>
            </a:pPr>
            <a:r>
              <a:rPr lang="en-US" altLang="en-US" dirty="0" smtClean="0"/>
              <a:t>				</a:t>
            </a:r>
            <a:r>
              <a:rPr lang="en-US" altLang="en-US" dirty="0" smtClean="0">
                <a:solidFill>
                  <a:srgbClr val="7030A0"/>
                </a:solidFill>
              </a:rPr>
              <a:t>AND</a:t>
            </a:r>
          </a:p>
          <a:p>
            <a:pPr marL="800100" lvl="2" indent="0">
              <a:buNone/>
            </a:pPr>
            <a:endParaRPr lang="en-US" altLang="en-US" dirty="0" smtClean="0"/>
          </a:p>
          <a:p>
            <a:pPr marL="514350" indent="-514350">
              <a:buFont typeface="+mj-lt"/>
              <a:buAutoNum type="arabicPeriod" startAt="2"/>
            </a:pPr>
            <a:r>
              <a:rPr lang="en-US" altLang="en-US" dirty="0" smtClean="0"/>
              <a:t>The </a:t>
            </a:r>
            <a:r>
              <a:rPr lang="en-US" altLang="en-US" dirty="0"/>
              <a:t>degree to which an absorbed nutrient is available to the system </a:t>
            </a:r>
          </a:p>
          <a:p>
            <a:pPr>
              <a:buFontTx/>
              <a:buNone/>
            </a:pPr>
            <a:endParaRPr lang="en-US" altLang="en-US" dirty="0"/>
          </a:p>
        </p:txBody>
      </p:sp>
    </p:spTree>
    <p:extLst>
      <p:ext uri="{BB962C8B-B14F-4D97-AF65-F5344CB8AC3E}">
        <p14:creationId xmlns:p14="http://schemas.microsoft.com/office/powerpoint/2010/main" val="1843204169"/>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wipe(down)">
                                      <p:cBhvr>
                                        <p:cTn id="7" dur="500"/>
                                        <p:tgtEl>
                                          <p:spTgt spid="4099">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099">
                                            <p:txEl>
                                              <p:pRg st="2" end="2"/>
                                            </p:txEl>
                                          </p:spTgt>
                                        </p:tgtEl>
                                        <p:attrNameLst>
                                          <p:attrName>style.visibility</p:attrName>
                                        </p:attrNameLst>
                                      </p:cBhvr>
                                      <p:to>
                                        <p:strVal val="visible"/>
                                      </p:to>
                                    </p:set>
                                    <p:animEffect transition="in" filter="wipe(down)">
                                      <p:cBhvr>
                                        <p:cTn id="10" dur="500"/>
                                        <p:tgtEl>
                                          <p:spTgt spid="4099">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099">
                                            <p:txEl>
                                              <p:pRg st="4" end="4"/>
                                            </p:txEl>
                                          </p:spTgt>
                                        </p:tgtEl>
                                        <p:attrNameLst>
                                          <p:attrName>style.visibility</p:attrName>
                                        </p:attrNameLst>
                                      </p:cBhvr>
                                      <p:to>
                                        <p:strVal val="visible"/>
                                      </p:to>
                                    </p:set>
                                    <p:animEffect transition="in" filter="wipe(down)">
                                      <p:cBhvr>
                                        <p:cTn id="15" dur="500"/>
                                        <p:tgtEl>
                                          <p:spTgt spid="4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p:cNvSpPr txBox="1">
            <a:spLocks noChangeArrowheads="1"/>
          </p:cNvSpPr>
          <p:nvPr/>
        </p:nvSpPr>
        <p:spPr bwMode="auto">
          <a:xfrm>
            <a:off x="959446" y="174292"/>
            <a:ext cx="64023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400" b="1" dirty="0" smtClean="0"/>
              <a:t>Factors Influencing Bioavailability</a:t>
            </a:r>
            <a:endParaRPr lang="en-US" altLang="en-US" sz="2400" b="1" dirty="0"/>
          </a:p>
        </p:txBody>
      </p:sp>
      <p:sp>
        <p:nvSpPr>
          <p:cNvPr id="12294" name="Text Box 6"/>
          <p:cNvSpPr txBox="1">
            <a:spLocks noChangeArrowheads="1"/>
          </p:cNvSpPr>
          <p:nvPr/>
        </p:nvSpPr>
        <p:spPr bwMode="auto">
          <a:xfrm>
            <a:off x="2411760" y="845275"/>
            <a:ext cx="648072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buFont typeface="+mj-lt"/>
              <a:buAutoNum type="arabicPeriod"/>
            </a:pPr>
            <a:r>
              <a:rPr lang="en-US" altLang="en-US" sz="2400" dirty="0"/>
              <a:t>Digestibility of the food source</a:t>
            </a:r>
          </a:p>
          <a:p>
            <a:pPr marL="457200" indent="-457200">
              <a:buFont typeface="+mj-lt"/>
              <a:buAutoNum type="arabicPeriod"/>
            </a:pPr>
            <a:endParaRPr lang="en-US" altLang="en-US" sz="2400" dirty="0"/>
          </a:p>
          <a:p>
            <a:pPr marL="457200" indent="-457200">
              <a:buFont typeface="+mj-lt"/>
              <a:buAutoNum type="arabicPeriod"/>
            </a:pPr>
            <a:r>
              <a:rPr lang="en-US" altLang="en-US" sz="2400" dirty="0"/>
              <a:t>Solubility of the mineral</a:t>
            </a:r>
          </a:p>
          <a:p>
            <a:pPr marL="457200" indent="-457200">
              <a:buFont typeface="+mj-lt"/>
              <a:buAutoNum type="arabicPeriod"/>
            </a:pPr>
            <a:endParaRPr lang="en-US" altLang="en-US" sz="2400" dirty="0" smtClean="0"/>
          </a:p>
          <a:p>
            <a:pPr marL="457200" indent="-457200">
              <a:buFont typeface="+mj-lt"/>
              <a:buAutoNum type="arabicPeriod"/>
            </a:pPr>
            <a:r>
              <a:rPr lang="en-US" altLang="en-US" sz="2400" dirty="0" smtClean="0"/>
              <a:t>Elements </a:t>
            </a:r>
            <a:r>
              <a:rPr lang="en-US" altLang="en-US" sz="2400" dirty="0"/>
              <a:t>in the food source that hinder or facilitate absorption</a:t>
            </a:r>
          </a:p>
        </p:txBody>
      </p:sp>
      <p:sp>
        <p:nvSpPr>
          <p:cNvPr id="12297" name="Text Box 9"/>
          <p:cNvSpPr txBox="1">
            <a:spLocks noChangeArrowheads="1"/>
          </p:cNvSpPr>
          <p:nvPr/>
        </p:nvSpPr>
        <p:spPr bwMode="auto">
          <a:xfrm>
            <a:off x="731838" y="3540875"/>
            <a:ext cx="66299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b="1" dirty="0"/>
              <a:t>With a focus on the organism, </a:t>
            </a:r>
            <a:r>
              <a:rPr lang="en-US" altLang="en-US" b="1" dirty="0" smtClean="0"/>
              <a:t>bioavailability  </a:t>
            </a:r>
            <a:r>
              <a:rPr lang="en-US" altLang="en-US" b="1" dirty="0"/>
              <a:t>depends on:</a:t>
            </a:r>
          </a:p>
        </p:txBody>
      </p:sp>
      <p:sp>
        <p:nvSpPr>
          <p:cNvPr id="12298" name="Text Box 10"/>
          <p:cNvSpPr txBox="1">
            <a:spLocks noChangeArrowheads="1"/>
          </p:cNvSpPr>
          <p:nvPr/>
        </p:nvSpPr>
        <p:spPr bwMode="auto">
          <a:xfrm>
            <a:off x="182563" y="1325563"/>
            <a:ext cx="2060575" cy="396875"/>
          </a:xfrm>
          <a:prstGeom prst="rect">
            <a:avLst/>
          </a:prstGeom>
          <a:solidFill>
            <a:srgbClr val="F3BEAB"/>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en-US" dirty="0"/>
              <a:t>Extrinsic Factors</a:t>
            </a:r>
          </a:p>
        </p:txBody>
      </p:sp>
      <p:sp>
        <p:nvSpPr>
          <p:cNvPr id="12299" name="Text Box 11"/>
          <p:cNvSpPr txBox="1">
            <a:spLocks noChangeArrowheads="1"/>
          </p:cNvSpPr>
          <p:nvPr/>
        </p:nvSpPr>
        <p:spPr bwMode="auto">
          <a:xfrm>
            <a:off x="2578626" y="4005064"/>
            <a:ext cx="3463512"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mj-lt"/>
              <a:buAutoNum type="arabicPeriod"/>
            </a:pPr>
            <a:r>
              <a:rPr lang="en-US" altLang="en-US" sz="2400" dirty="0"/>
              <a:t>Age</a:t>
            </a:r>
          </a:p>
          <a:p>
            <a:pPr marL="457200" indent="-457200">
              <a:buFont typeface="+mj-lt"/>
              <a:buAutoNum type="arabicPeriod"/>
            </a:pPr>
            <a:r>
              <a:rPr lang="en-US" altLang="en-US" sz="2400" dirty="0"/>
              <a:t>Health</a:t>
            </a:r>
          </a:p>
          <a:p>
            <a:pPr marL="457200" indent="-457200">
              <a:buFont typeface="+mj-lt"/>
              <a:buAutoNum type="arabicPeriod"/>
            </a:pPr>
            <a:r>
              <a:rPr lang="en-US" altLang="en-US" sz="2400" dirty="0"/>
              <a:t>Nutritional state</a:t>
            </a:r>
          </a:p>
          <a:p>
            <a:pPr marL="457200" indent="-457200">
              <a:buFont typeface="+mj-lt"/>
              <a:buAutoNum type="arabicPeriod"/>
            </a:pPr>
            <a:r>
              <a:rPr lang="en-US" altLang="en-US" sz="2400" dirty="0"/>
              <a:t>Physiological state</a:t>
            </a:r>
          </a:p>
          <a:p>
            <a:pPr marL="457200" indent="-457200">
              <a:buFont typeface="+mj-lt"/>
              <a:buAutoNum type="arabicPeriod"/>
            </a:pPr>
            <a:r>
              <a:rPr lang="en-US" altLang="en-US" sz="2400" dirty="0"/>
              <a:t>Genetic predisposition</a:t>
            </a:r>
          </a:p>
          <a:p>
            <a:pPr marL="457200" indent="-457200">
              <a:buFont typeface="+mj-lt"/>
              <a:buAutoNum type="arabicPeriod"/>
            </a:pPr>
            <a:r>
              <a:rPr lang="en-US" altLang="en-US" sz="2400" dirty="0"/>
              <a:t>Gender</a:t>
            </a:r>
          </a:p>
          <a:p>
            <a:pPr marL="457200" indent="-457200">
              <a:buFont typeface="+mj-lt"/>
              <a:buAutoNum type="arabicPeriod"/>
            </a:pPr>
            <a:r>
              <a:rPr lang="en-US" altLang="en-US" sz="2400" dirty="0" smtClean="0"/>
              <a:t>Maturation</a:t>
            </a:r>
            <a:endParaRPr lang="en-US" altLang="en-US" sz="2400" dirty="0"/>
          </a:p>
          <a:p>
            <a:pPr algn="ctr"/>
            <a:endParaRPr lang="en-US" altLang="en-US" sz="1800" dirty="0"/>
          </a:p>
        </p:txBody>
      </p:sp>
      <p:sp>
        <p:nvSpPr>
          <p:cNvPr id="12300" name="Text Box 12"/>
          <p:cNvSpPr txBox="1">
            <a:spLocks noChangeArrowheads="1"/>
          </p:cNvSpPr>
          <p:nvPr/>
        </p:nvSpPr>
        <p:spPr bwMode="auto">
          <a:xfrm>
            <a:off x="225425" y="4502944"/>
            <a:ext cx="1974850" cy="396875"/>
          </a:xfrm>
          <a:prstGeom prst="rect">
            <a:avLst/>
          </a:prstGeom>
          <a:solidFill>
            <a:schemeClr val="folHlink"/>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en-US"/>
              <a:t>Intrinsic Factors</a:t>
            </a:r>
          </a:p>
        </p:txBody>
      </p:sp>
    </p:spTree>
    <p:extLst>
      <p:ext uri="{BB962C8B-B14F-4D97-AF65-F5344CB8AC3E}">
        <p14:creationId xmlns:p14="http://schemas.microsoft.com/office/powerpoint/2010/main" val="7488949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Text Box 4"/>
          <p:cNvSpPr txBox="1">
            <a:spLocks noChangeArrowheads="1"/>
          </p:cNvSpPr>
          <p:nvPr/>
        </p:nvSpPr>
        <p:spPr bwMode="auto">
          <a:xfrm>
            <a:off x="2897981" y="214640"/>
            <a:ext cx="311417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dirty="0" smtClean="0"/>
              <a:t>Bioavailability</a:t>
            </a:r>
            <a:endParaRPr lang="en-US" altLang="en-US" sz="2800" i="1" dirty="0"/>
          </a:p>
        </p:txBody>
      </p:sp>
      <p:sp>
        <p:nvSpPr>
          <p:cNvPr id="50182" name="Text Box 6"/>
          <p:cNvSpPr txBox="1">
            <a:spLocks noChangeArrowheads="1"/>
          </p:cNvSpPr>
          <p:nvPr/>
        </p:nvSpPr>
        <p:spPr bwMode="auto">
          <a:xfrm>
            <a:off x="1296987" y="1600199"/>
            <a:ext cx="4281488"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Raw Food Product </a:t>
            </a:r>
            <a:r>
              <a:rPr lang="en-US" altLang="en-US" dirty="0"/>
              <a:t>(100%)</a:t>
            </a:r>
          </a:p>
        </p:txBody>
      </p:sp>
      <p:sp>
        <p:nvSpPr>
          <p:cNvPr id="50183" name="Text Box 7"/>
          <p:cNvSpPr txBox="1">
            <a:spLocks noChangeArrowheads="1"/>
          </p:cNvSpPr>
          <p:nvPr/>
        </p:nvSpPr>
        <p:spPr bwMode="auto">
          <a:xfrm>
            <a:off x="1296987" y="2434445"/>
            <a:ext cx="4267835" cy="4616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smtClean="0"/>
              <a:t>Processed or processing of  </a:t>
            </a:r>
            <a:r>
              <a:rPr lang="en-US" altLang="en-US" sz="2400" dirty="0"/>
              <a:t>Food</a:t>
            </a:r>
          </a:p>
        </p:txBody>
      </p:sp>
      <p:sp>
        <p:nvSpPr>
          <p:cNvPr id="50184" name="Text Box 8"/>
          <p:cNvSpPr txBox="1">
            <a:spLocks noChangeArrowheads="1"/>
          </p:cNvSpPr>
          <p:nvPr/>
        </p:nvSpPr>
        <p:spPr bwMode="auto">
          <a:xfrm>
            <a:off x="1296987" y="3144838"/>
            <a:ext cx="1466850"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a:t>Digestion</a:t>
            </a:r>
          </a:p>
        </p:txBody>
      </p:sp>
      <p:sp>
        <p:nvSpPr>
          <p:cNvPr id="50185" name="Text Box 9"/>
          <p:cNvSpPr txBox="1">
            <a:spLocks noChangeArrowheads="1"/>
          </p:cNvSpPr>
          <p:nvPr/>
        </p:nvSpPr>
        <p:spPr bwMode="auto">
          <a:xfrm>
            <a:off x="1296987" y="3968750"/>
            <a:ext cx="1652587"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a:t>Absorption</a:t>
            </a:r>
          </a:p>
        </p:txBody>
      </p:sp>
      <p:sp>
        <p:nvSpPr>
          <p:cNvPr id="50186" name="Text Box 10"/>
          <p:cNvSpPr txBox="1">
            <a:spLocks noChangeArrowheads="1"/>
          </p:cNvSpPr>
          <p:nvPr/>
        </p:nvSpPr>
        <p:spPr bwMode="auto">
          <a:xfrm>
            <a:off x="1296987" y="4795837"/>
            <a:ext cx="2230437"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Cellular uptake</a:t>
            </a:r>
          </a:p>
        </p:txBody>
      </p:sp>
      <p:sp>
        <p:nvSpPr>
          <p:cNvPr id="50187" name="Text Box 11"/>
          <p:cNvSpPr txBox="1">
            <a:spLocks noChangeArrowheads="1"/>
          </p:cNvSpPr>
          <p:nvPr/>
        </p:nvSpPr>
        <p:spPr bwMode="auto">
          <a:xfrm>
            <a:off x="1296987" y="5611611"/>
            <a:ext cx="2687637"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Functional mineral</a:t>
            </a:r>
          </a:p>
        </p:txBody>
      </p:sp>
      <p:sp>
        <p:nvSpPr>
          <p:cNvPr id="50188" name="Text Box 12"/>
          <p:cNvSpPr txBox="1">
            <a:spLocks noChangeArrowheads="1"/>
          </p:cNvSpPr>
          <p:nvPr/>
        </p:nvSpPr>
        <p:spPr bwMode="auto">
          <a:xfrm>
            <a:off x="5668963" y="1592463"/>
            <a:ext cx="3090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Total (proximate analysis)</a:t>
            </a:r>
          </a:p>
        </p:txBody>
      </p:sp>
      <p:sp>
        <p:nvSpPr>
          <p:cNvPr id="50189" name="Text Box 13"/>
          <p:cNvSpPr txBox="1">
            <a:spLocks noChangeArrowheads="1"/>
          </p:cNvSpPr>
          <p:nvPr/>
        </p:nvSpPr>
        <p:spPr bwMode="auto">
          <a:xfrm>
            <a:off x="5796136" y="2434445"/>
            <a:ext cx="25034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Chemically available</a:t>
            </a:r>
          </a:p>
        </p:txBody>
      </p:sp>
      <p:sp>
        <p:nvSpPr>
          <p:cNvPr id="50190" name="AutoShape 14"/>
          <p:cNvSpPr>
            <a:spLocks/>
          </p:cNvSpPr>
          <p:nvPr/>
        </p:nvSpPr>
        <p:spPr bwMode="auto">
          <a:xfrm>
            <a:off x="4015891" y="3144838"/>
            <a:ext cx="457200" cy="2933497"/>
          </a:xfrm>
          <a:prstGeom prst="rightBrace">
            <a:avLst>
              <a:gd name="adj1" fmla="val 45023"/>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0191" name="Text Box 15"/>
          <p:cNvSpPr txBox="1">
            <a:spLocks noChangeArrowheads="1"/>
          </p:cNvSpPr>
          <p:nvPr/>
        </p:nvSpPr>
        <p:spPr bwMode="auto">
          <a:xfrm>
            <a:off x="4932040" y="4384675"/>
            <a:ext cx="25336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Biologically available</a:t>
            </a:r>
          </a:p>
        </p:txBody>
      </p:sp>
      <p:sp>
        <p:nvSpPr>
          <p:cNvPr id="2" name="Down Arrow 1"/>
          <p:cNvSpPr/>
          <p:nvPr/>
        </p:nvSpPr>
        <p:spPr>
          <a:xfrm>
            <a:off x="450417" y="1619584"/>
            <a:ext cx="473843" cy="46446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399479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altLang="en-US"/>
              <a:t>Components of Bioavailability</a:t>
            </a:r>
          </a:p>
        </p:txBody>
      </p:sp>
      <p:sp>
        <p:nvSpPr>
          <p:cNvPr id="5123" name="Rectangle 3"/>
          <p:cNvSpPr>
            <a:spLocks noGrp="1" noChangeArrowheads="1"/>
          </p:cNvSpPr>
          <p:nvPr>
            <p:ph type="body" idx="1"/>
          </p:nvPr>
        </p:nvSpPr>
        <p:spPr/>
        <p:txBody>
          <a:bodyPr/>
          <a:lstStyle/>
          <a:p>
            <a:r>
              <a:rPr lang="en-US" altLang="en-US"/>
              <a:t>Digestion</a:t>
            </a:r>
          </a:p>
          <a:p>
            <a:r>
              <a:rPr lang="en-US" altLang="en-US"/>
              <a:t>Absorption</a:t>
            </a:r>
          </a:p>
          <a:p>
            <a:r>
              <a:rPr lang="en-US" altLang="en-US"/>
              <a:t>Liver surveillance </a:t>
            </a:r>
          </a:p>
          <a:p>
            <a:r>
              <a:rPr lang="en-US" altLang="en-US"/>
              <a:t>Transport</a:t>
            </a:r>
          </a:p>
          <a:p>
            <a:r>
              <a:rPr lang="en-US" altLang="en-US"/>
              <a:t>Transmembrane movement</a:t>
            </a:r>
          </a:p>
          <a:p>
            <a:r>
              <a:rPr lang="en-US" altLang="en-US"/>
              <a:t>Intracellular movement</a:t>
            </a:r>
          </a:p>
          <a:p>
            <a:r>
              <a:rPr lang="en-US" altLang="en-US"/>
              <a:t>Target binding</a:t>
            </a:r>
          </a:p>
          <a:p>
            <a:endParaRPr lang="en-US" altLang="en-US"/>
          </a:p>
          <a:p>
            <a:endParaRPr lang="en-US" altLang="en-US"/>
          </a:p>
        </p:txBody>
      </p:sp>
      <p:sp>
        <p:nvSpPr>
          <p:cNvPr id="5124" name="AutoShape 4"/>
          <p:cNvSpPr>
            <a:spLocks/>
          </p:cNvSpPr>
          <p:nvPr/>
        </p:nvSpPr>
        <p:spPr bwMode="auto">
          <a:xfrm>
            <a:off x="5761038" y="2879725"/>
            <a:ext cx="639762" cy="3017838"/>
          </a:xfrm>
          <a:prstGeom prst="rightBrace">
            <a:avLst>
              <a:gd name="adj1" fmla="val 39309"/>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25" name="Text Box 5"/>
          <p:cNvSpPr txBox="1">
            <a:spLocks noChangeArrowheads="1"/>
          </p:cNvSpPr>
          <p:nvPr/>
        </p:nvSpPr>
        <p:spPr bwMode="auto">
          <a:xfrm>
            <a:off x="6583363" y="3994150"/>
            <a:ext cx="256063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3200"/>
              <a:t>Assimilation Phase</a:t>
            </a:r>
          </a:p>
        </p:txBody>
      </p:sp>
      <p:sp>
        <p:nvSpPr>
          <p:cNvPr id="5126" name="AutoShape 6"/>
          <p:cNvSpPr>
            <a:spLocks/>
          </p:cNvSpPr>
          <p:nvPr/>
        </p:nvSpPr>
        <p:spPr bwMode="auto">
          <a:xfrm>
            <a:off x="5761038" y="1692275"/>
            <a:ext cx="639762" cy="1187450"/>
          </a:xfrm>
          <a:prstGeom prst="rightBrace">
            <a:avLst>
              <a:gd name="adj1" fmla="val 15467"/>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127" name="Text Box 7"/>
          <p:cNvSpPr txBox="1">
            <a:spLocks noChangeArrowheads="1"/>
          </p:cNvSpPr>
          <p:nvPr/>
        </p:nvSpPr>
        <p:spPr bwMode="auto">
          <a:xfrm>
            <a:off x="6583363" y="2030413"/>
            <a:ext cx="2195512"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t>Absorptive Phase</a:t>
            </a:r>
          </a:p>
        </p:txBody>
      </p:sp>
    </p:spTree>
    <p:extLst>
      <p:ext uri="{BB962C8B-B14F-4D97-AF65-F5344CB8AC3E}">
        <p14:creationId xmlns:p14="http://schemas.microsoft.com/office/powerpoint/2010/main" val="11494477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1" name="Text Box 5"/>
          <p:cNvSpPr txBox="1">
            <a:spLocks noChangeArrowheads="1"/>
          </p:cNvSpPr>
          <p:nvPr/>
        </p:nvSpPr>
        <p:spPr bwMode="auto">
          <a:xfrm>
            <a:off x="914400" y="2238375"/>
            <a:ext cx="209935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dirty="0" smtClean="0"/>
              <a:t>Selenium </a:t>
            </a:r>
            <a:r>
              <a:rPr lang="en-US" altLang="en-US" sz="1800" dirty="0"/>
              <a:t>as selenite</a:t>
            </a:r>
          </a:p>
        </p:txBody>
      </p:sp>
      <p:sp>
        <p:nvSpPr>
          <p:cNvPr id="39942" name="Text Box 6"/>
          <p:cNvSpPr txBox="1">
            <a:spLocks noChangeArrowheads="1"/>
          </p:cNvSpPr>
          <p:nvPr/>
        </p:nvSpPr>
        <p:spPr bwMode="auto">
          <a:xfrm>
            <a:off x="914400" y="2787650"/>
            <a:ext cx="311534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dirty="0" smtClean="0"/>
              <a:t>Selenium as </a:t>
            </a:r>
            <a:r>
              <a:rPr lang="en-US" altLang="en-US" sz="1800" dirty="0" err="1"/>
              <a:t>selenomethionine</a:t>
            </a:r>
            <a:endParaRPr lang="en-US" altLang="en-US" sz="1800" dirty="0"/>
          </a:p>
        </p:txBody>
      </p:sp>
      <p:sp>
        <p:nvSpPr>
          <p:cNvPr id="39943" name="Text Box 7"/>
          <p:cNvSpPr txBox="1">
            <a:spLocks noChangeArrowheads="1"/>
          </p:cNvSpPr>
          <p:nvPr/>
        </p:nvSpPr>
        <p:spPr bwMode="auto">
          <a:xfrm>
            <a:off x="4206875" y="1866900"/>
            <a:ext cx="1543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Absorption %</a:t>
            </a:r>
          </a:p>
        </p:txBody>
      </p:sp>
      <p:sp>
        <p:nvSpPr>
          <p:cNvPr id="39944" name="Text Box 8"/>
          <p:cNvSpPr txBox="1">
            <a:spLocks noChangeArrowheads="1"/>
          </p:cNvSpPr>
          <p:nvPr/>
        </p:nvSpPr>
        <p:spPr bwMode="auto">
          <a:xfrm>
            <a:off x="4662488" y="2238375"/>
            <a:ext cx="438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92</a:t>
            </a:r>
          </a:p>
        </p:txBody>
      </p:sp>
      <p:sp>
        <p:nvSpPr>
          <p:cNvPr id="39945" name="Text Box 9"/>
          <p:cNvSpPr txBox="1">
            <a:spLocks noChangeArrowheads="1"/>
          </p:cNvSpPr>
          <p:nvPr/>
        </p:nvSpPr>
        <p:spPr bwMode="auto">
          <a:xfrm>
            <a:off x="4664075" y="2789238"/>
            <a:ext cx="438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96</a:t>
            </a:r>
          </a:p>
        </p:txBody>
      </p:sp>
      <p:sp>
        <p:nvSpPr>
          <p:cNvPr id="39947" name="Text Box 11"/>
          <p:cNvSpPr txBox="1">
            <a:spLocks noChangeArrowheads="1"/>
          </p:cNvSpPr>
          <p:nvPr/>
        </p:nvSpPr>
        <p:spPr bwMode="auto">
          <a:xfrm>
            <a:off x="6126163" y="1874838"/>
            <a:ext cx="132093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dirty="0"/>
              <a:t>Retention </a:t>
            </a:r>
            <a:r>
              <a:rPr lang="en-US" altLang="en-US" sz="1800" dirty="0" smtClean="0"/>
              <a:t>%</a:t>
            </a:r>
            <a:endParaRPr lang="en-US" altLang="en-US" sz="1800" baseline="30000" dirty="0"/>
          </a:p>
        </p:txBody>
      </p:sp>
      <p:sp>
        <p:nvSpPr>
          <p:cNvPr id="39948" name="Text Box 12"/>
          <p:cNvSpPr txBox="1">
            <a:spLocks noChangeArrowheads="1"/>
          </p:cNvSpPr>
          <p:nvPr/>
        </p:nvSpPr>
        <p:spPr bwMode="auto">
          <a:xfrm>
            <a:off x="6126163" y="2246313"/>
            <a:ext cx="571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&lt;50</a:t>
            </a:r>
          </a:p>
        </p:txBody>
      </p:sp>
      <p:sp>
        <p:nvSpPr>
          <p:cNvPr id="39949" name="Text Box 13"/>
          <p:cNvSpPr txBox="1">
            <a:spLocks noChangeArrowheads="1"/>
          </p:cNvSpPr>
          <p:nvPr/>
        </p:nvSpPr>
        <p:spPr bwMode="auto">
          <a:xfrm>
            <a:off x="6216650" y="2795588"/>
            <a:ext cx="571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&gt;80</a:t>
            </a:r>
          </a:p>
        </p:txBody>
      </p:sp>
      <p:sp>
        <p:nvSpPr>
          <p:cNvPr id="39951" name="Text Box 15"/>
          <p:cNvSpPr txBox="1">
            <a:spLocks noChangeArrowheads="1"/>
          </p:cNvSpPr>
          <p:nvPr/>
        </p:nvSpPr>
        <p:spPr bwMode="auto">
          <a:xfrm>
            <a:off x="731838" y="4525963"/>
            <a:ext cx="7315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endParaRPr lang="en-US" altLang="en-US" sz="1800" dirty="0" smtClean="0">
              <a:solidFill>
                <a:srgbClr val="FF0000"/>
              </a:solidFill>
            </a:endParaRPr>
          </a:p>
          <a:p>
            <a:pPr algn="ctr"/>
            <a:r>
              <a:rPr lang="en-US" altLang="en-US" sz="1800" dirty="0" smtClean="0">
                <a:solidFill>
                  <a:srgbClr val="FF0000"/>
                </a:solidFill>
              </a:rPr>
              <a:t>2-picolinic </a:t>
            </a:r>
            <a:r>
              <a:rPr lang="en-US" altLang="en-US" sz="1800" dirty="0">
                <a:solidFill>
                  <a:srgbClr val="FF0000"/>
                </a:solidFill>
              </a:rPr>
              <a:t>acid enhances zinc absorption in rats by nearly 60%.  But, also increases zinc excretion so there is no net effect on retention and hence no increase in </a:t>
            </a:r>
            <a:r>
              <a:rPr lang="en-US" altLang="en-US" sz="1800" dirty="0" smtClean="0">
                <a:solidFill>
                  <a:srgbClr val="FF0000"/>
                </a:solidFill>
              </a:rPr>
              <a:t>bioavailability.</a:t>
            </a:r>
            <a:endParaRPr lang="en-US" altLang="en-US" sz="1800" dirty="0">
              <a:solidFill>
                <a:srgbClr val="FF0000"/>
              </a:solidFill>
            </a:endParaRPr>
          </a:p>
        </p:txBody>
      </p:sp>
      <p:sp>
        <p:nvSpPr>
          <p:cNvPr id="39952" name="Text Box 16"/>
          <p:cNvSpPr txBox="1">
            <a:spLocks noChangeArrowheads="1"/>
          </p:cNvSpPr>
          <p:nvPr/>
        </p:nvSpPr>
        <p:spPr bwMode="auto">
          <a:xfrm>
            <a:off x="1868785" y="320675"/>
            <a:ext cx="6280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b="1" dirty="0"/>
              <a:t>Why Not Absorption Alone as an index of Bioavailability</a:t>
            </a:r>
          </a:p>
        </p:txBody>
      </p:sp>
    </p:spTree>
    <p:extLst>
      <p:ext uri="{BB962C8B-B14F-4D97-AF65-F5344CB8AC3E}">
        <p14:creationId xmlns:p14="http://schemas.microsoft.com/office/powerpoint/2010/main" val="8753991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fontScale="90000"/>
          </a:bodyPr>
          <a:lstStyle/>
          <a:p>
            <a:r>
              <a:rPr lang="en-GB" dirty="0" smtClean="0"/>
              <a:t>Enhancers to Nutrient Bioavailability</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dirty="0" smtClean="0"/>
              <a:t>The interaction of dietary components can aid the absorption of nutrients</a:t>
            </a:r>
          </a:p>
          <a:p>
            <a:pPr marL="0" indent="0">
              <a:buNone/>
            </a:pPr>
            <a:endParaRPr lang="en-GB" dirty="0"/>
          </a:p>
          <a:p>
            <a:pPr marL="514350" indent="-514350">
              <a:buFont typeface="+mj-lt"/>
              <a:buAutoNum type="arabicPeriod"/>
            </a:pPr>
            <a:r>
              <a:rPr lang="en-GB" sz="2800" dirty="0" smtClean="0"/>
              <a:t>Adding oil to a meal increased the uptake of carotenoids (avoid high dietary fibre)</a:t>
            </a:r>
          </a:p>
          <a:p>
            <a:pPr marL="514350" indent="-514350">
              <a:buFont typeface="+mj-lt"/>
              <a:buAutoNum type="arabicPeriod"/>
            </a:pPr>
            <a:r>
              <a:rPr lang="en-GB" sz="2800" dirty="0" smtClean="0"/>
              <a:t>Meat containing high iron increases the iron uptake of iron from all foods</a:t>
            </a:r>
          </a:p>
          <a:p>
            <a:pPr marL="514350" indent="-514350">
              <a:buFont typeface="+mj-lt"/>
              <a:buAutoNum type="arabicPeriod"/>
            </a:pPr>
            <a:r>
              <a:rPr lang="en-GB" sz="2800" dirty="0" smtClean="0"/>
              <a:t>Vitamin C increases uptake of iron</a:t>
            </a:r>
          </a:p>
          <a:p>
            <a:pPr marL="0" indent="0">
              <a:buNone/>
            </a:pPr>
            <a:endParaRPr lang="en-GB" dirty="0" smtClean="0"/>
          </a:p>
          <a:p>
            <a:pPr marL="0" indent="0">
              <a:buNone/>
            </a:pPr>
            <a:r>
              <a:rPr lang="en-GB" i="1" dirty="0" smtClean="0">
                <a:solidFill>
                  <a:srgbClr val="7030A0"/>
                </a:solidFill>
              </a:rPr>
              <a:t>So drinking orange juice at breakfast will increase the absorption of iron from a cereal fortified with iron.</a:t>
            </a:r>
            <a:endParaRPr lang="en-GB" i="1" dirty="0">
              <a:solidFill>
                <a:srgbClr val="7030A0"/>
              </a:solidFill>
            </a:endParaRPr>
          </a:p>
        </p:txBody>
      </p:sp>
    </p:spTree>
    <p:extLst>
      <p:ext uri="{BB962C8B-B14F-4D97-AF65-F5344CB8AC3E}">
        <p14:creationId xmlns:p14="http://schemas.microsoft.com/office/powerpoint/2010/main" val="19882875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Inhibitors to Nutrient </a:t>
            </a:r>
            <a:r>
              <a:rPr lang="en-GB" dirty="0" err="1" smtClean="0"/>
              <a:t>Bioavialability</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GB" dirty="0" smtClean="0"/>
              <a:t>Inhibitors reduce bioavailability by;</a:t>
            </a:r>
          </a:p>
          <a:p>
            <a:endParaRPr lang="en-GB" dirty="0"/>
          </a:p>
          <a:p>
            <a:pPr marL="514350" indent="-514350">
              <a:buFont typeface="+mj-lt"/>
              <a:buAutoNum type="arabicPeriod"/>
            </a:pPr>
            <a:r>
              <a:rPr lang="en-GB" dirty="0" smtClean="0"/>
              <a:t>Binding to the nutrient to form a complex not recognised by the intestinal cell.</a:t>
            </a:r>
          </a:p>
          <a:p>
            <a:pPr marL="514350" indent="-514350">
              <a:buFont typeface="+mj-lt"/>
              <a:buAutoNum type="arabicPeriod"/>
            </a:pPr>
            <a:r>
              <a:rPr lang="en-GB" dirty="0" smtClean="0"/>
              <a:t>Rendering the nutrient insoluble</a:t>
            </a:r>
          </a:p>
          <a:p>
            <a:pPr marL="514350" indent="-514350">
              <a:buFont typeface="+mj-lt"/>
              <a:buAutoNum type="arabicPeriod"/>
            </a:pPr>
            <a:r>
              <a:rPr lang="en-GB" dirty="0" smtClean="0"/>
              <a:t>Competing for the same uptake </a:t>
            </a:r>
            <a:r>
              <a:rPr lang="en-GB" dirty="0" smtClean="0"/>
              <a:t>pathway</a:t>
            </a:r>
            <a:r>
              <a:rPr lang="en-GB" dirty="0" smtClean="0"/>
              <a:t>.</a:t>
            </a:r>
            <a:endParaRPr lang="en-GB" dirty="0" smtClean="0"/>
          </a:p>
          <a:p>
            <a:pPr marL="514350" indent="-514350">
              <a:buFont typeface="+mj-lt"/>
              <a:buAutoNum type="arabicPeriod"/>
            </a:pPr>
            <a:endParaRPr lang="en-GB" dirty="0"/>
          </a:p>
          <a:p>
            <a:pPr marL="0" indent="0">
              <a:buNone/>
            </a:pPr>
            <a:r>
              <a:rPr lang="en-GB" i="1" dirty="0" err="1" smtClean="0">
                <a:solidFill>
                  <a:srgbClr val="7030A0"/>
                </a:solidFill>
              </a:rPr>
              <a:t>Phytic</a:t>
            </a:r>
            <a:r>
              <a:rPr lang="en-GB" i="1" dirty="0" smtClean="0">
                <a:solidFill>
                  <a:srgbClr val="7030A0"/>
                </a:solidFill>
              </a:rPr>
              <a:t> acid found in pulses, whole-grain cereals, seeds and nuts strongly binds to calcium, iron and zinc forming insoluble complexes and reduces absorption of these minerals.</a:t>
            </a:r>
          </a:p>
          <a:p>
            <a:pPr marL="0" indent="0">
              <a:buNone/>
            </a:pPr>
            <a:endParaRPr lang="en-GB" i="1" dirty="0">
              <a:solidFill>
                <a:srgbClr val="7030A0"/>
              </a:solidFill>
            </a:endParaRPr>
          </a:p>
          <a:p>
            <a:pPr marL="0" indent="0">
              <a:buNone/>
            </a:pPr>
            <a:r>
              <a:rPr lang="en-GB" i="1" dirty="0" smtClean="0">
                <a:solidFill>
                  <a:srgbClr val="0070C0"/>
                </a:solidFill>
              </a:rPr>
              <a:t>Soaking pulses or fermenting cereals reduces the </a:t>
            </a:r>
            <a:r>
              <a:rPr lang="en-GB" i="1" dirty="0" err="1" smtClean="0">
                <a:solidFill>
                  <a:srgbClr val="0070C0"/>
                </a:solidFill>
              </a:rPr>
              <a:t>Phytic</a:t>
            </a:r>
            <a:r>
              <a:rPr lang="en-GB" i="1" dirty="0" smtClean="0">
                <a:solidFill>
                  <a:srgbClr val="0070C0"/>
                </a:solidFill>
              </a:rPr>
              <a:t> acid content.</a:t>
            </a:r>
          </a:p>
          <a:p>
            <a:pPr marL="0" indent="0">
              <a:buNone/>
            </a:pPr>
            <a:endParaRPr lang="en-GB" i="1" dirty="0">
              <a:solidFill>
                <a:srgbClr val="0070C0"/>
              </a:solidFill>
            </a:endParaRPr>
          </a:p>
          <a:p>
            <a:pPr marL="0" indent="0">
              <a:buNone/>
            </a:pPr>
            <a:r>
              <a:rPr lang="en-GB" i="1" dirty="0" smtClean="0">
                <a:solidFill>
                  <a:srgbClr val="FF0000"/>
                </a:solidFill>
              </a:rPr>
              <a:t>Calcium and non-</a:t>
            </a:r>
            <a:r>
              <a:rPr lang="en-GB" i="1" dirty="0" err="1" smtClean="0">
                <a:solidFill>
                  <a:srgbClr val="FF0000"/>
                </a:solidFill>
              </a:rPr>
              <a:t>haem</a:t>
            </a:r>
            <a:r>
              <a:rPr lang="en-GB" i="1" dirty="0" smtClean="0">
                <a:solidFill>
                  <a:srgbClr val="FF0000"/>
                </a:solidFill>
              </a:rPr>
              <a:t> iron compete for the same membrane transporter . Calcium blocks the pathway and prevents non-</a:t>
            </a:r>
            <a:r>
              <a:rPr lang="en-GB" i="1" dirty="0" err="1" smtClean="0">
                <a:solidFill>
                  <a:srgbClr val="FF0000"/>
                </a:solidFill>
              </a:rPr>
              <a:t>haem</a:t>
            </a:r>
            <a:r>
              <a:rPr lang="en-GB" i="1" dirty="0" smtClean="0">
                <a:solidFill>
                  <a:srgbClr val="FF0000"/>
                </a:solidFill>
              </a:rPr>
              <a:t> iron absorption.</a:t>
            </a:r>
          </a:p>
          <a:p>
            <a:pPr marL="0" indent="0">
              <a:buNone/>
            </a:pPr>
            <a:endParaRPr lang="en-GB" i="1" dirty="0">
              <a:solidFill>
                <a:srgbClr val="FF0000"/>
              </a:solidFill>
            </a:endParaRPr>
          </a:p>
          <a:p>
            <a:pPr marL="0" indent="0" algn="ctr">
              <a:buNone/>
            </a:pPr>
            <a:r>
              <a:rPr lang="en-GB" i="1" dirty="0" smtClean="0">
                <a:solidFill>
                  <a:srgbClr val="0070C0"/>
                </a:solidFill>
              </a:rPr>
              <a:t>So use a supplement at a different time of day or reduce calcium intake at the time of non-</a:t>
            </a:r>
            <a:r>
              <a:rPr lang="en-GB" i="1" dirty="0" err="1" smtClean="0">
                <a:solidFill>
                  <a:srgbClr val="0070C0"/>
                </a:solidFill>
              </a:rPr>
              <a:t>haem</a:t>
            </a:r>
            <a:r>
              <a:rPr lang="en-GB" i="1" dirty="0" smtClean="0">
                <a:solidFill>
                  <a:srgbClr val="0070C0"/>
                </a:solidFill>
              </a:rPr>
              <a:t> iron digestion.</a:t>
            </a:r>
            <a:endParaRPr lang="en-GB" i="1" dirty="0">
              <a:solidFill>
                <a:srgbClr val="0070C0"/>
              </a:solidFill>
            </a:endParaRPr>
          </a:p>
        </p:txBody>
      </p:sp>
    </p:spTree>
    <p:extLst>
      <p:ext uri="{BB962C8B-B14F-4D97-AF65-F5344CB8AC3E}">
        <p14:creationId xmlns:p14="http://schemas.microsoft.com/office/powerpoint/2010/main" val="13357800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4"/>
          <p:cNvSpPr txBox="1">
            <a:spLocks noChangeArrowheads="1"/>
          </p:cNvSpPr>
          <p:nvPr/>
        </p:nvSpPr>
        <p:spPr bwMode="auto">
          <a:xfrm>
            <a:off x="663890" y="389855"/>
            <a:ext cx="707026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smtClean="0"/>
              <a:t>Food Science and Dietician = Quantifying </a:t>
            </a:r>
            <a:r>
              <a:rPr lang="en-US" altLang="en-US" sz="2400" dirty="0"/>
              <a:t>Bioavailability</a:t>
            </a:r>
          </a:p>
        </p:txBody>
      </p:sp>
      <p:sp>
        <p:nvSpPr>
          <p:cNvPr id="22533" name="Text Box 5"/>
          <p:cNvSpPr txBox="1">
            <a:spLocks noChangeArrowheads="1"/>
          </p:cNvSpPr>
          <p:nvPr/>
        </p:nvSpPr>
        <p:spPr bwMode="auto">
          <a:xfrm>
            <a:off x="1006475" y="1965325"/>
            <a:ext cx="569130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a:t>% Bioavailable = % absorbed x % </a:t>
            </a:r>
            <a:r>
              <a:rPr lang="en-US" altLang="en-US" sz="2400" dirty="0" smtClean="0"/>
              <a:t>assimilated</a:t>
            </a:r>
            <a:endParaRPr lang="en-US" altLang="en-US" sz="2400" baseline="30000" dirty="0"/>
          </a:p>
        </p:txBody>
      </p:sp>
      <p:sp>
        <p:nvSpPr>
          <p:cNvPr id="22534" name="Text Box 6"/>
          <p:cNvSpPr txBox="1">
            <a:spLocks noChangeArrowheads="1"/>
          </p:cNvSpPr>
          <p:nvPr/>
        </p:nvSpPr>
        <p:spPr bwMode="auto">
          <a:xfrm>
            <a:off x="539552" y="2996952"/>
            <a:ext cx="8064895"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1800" dirty="0"/>
              <a:t>If a diet contained 5 mg of a metal ion and 42% of the 10% absorbed </a:t>
            </a:r>
          </a:p>
          <a:p>
            <a:endParaRPr lang="en-US" altLang="en-US" sz="1800" dirty="0"/>
          </a:p>
          <a:p>
            <a:r>
              <a:rPr lang="en-US" altLang="en-US" sz="1800" dirty="0"/>
              <a:t>was retained in the system, the % bioavailable would be  </a:t>
            </a:r>
            <a:r>
              <a:rPr lang="en-US" altLang="en-US" sz="1800" dirty="0" smtClean="0"/>
              <a:t>___0.5g_____</a:t>
            </a:r>
            <a:endParaRPr lang="en-US" altLang="en-US" sz="1800" dirty="0"/>
          </a:p>
          <a:p>
            <a:endParaRPr lang="en-US" altLang="en-US" sz="1800" dirty="0"/>
          </a:p>
          <a:p>
            <a:r>
              <a:rPr lang="en-US" altLang="en-US" sz="1800" dirty="0"/>
              <a:t> which means </a:t>
            </a:r>
            <a:r>
              <a:rPr lang="en-US" altLang="en-US" sz="1800" dirty="0" smtClean="0"/>
              <a:t>___0.21___ </a:t>
            </a:r>
            <a:r>
              <a:rPr lang="en-US" altLang="en-US" sz="1800" dirty="0"/>
              <a:t>mg was rendered </a:t>
            </a:r>
            <a:r>
              <a:rPr lang="en-US" altLang="en-US" sz="1800" dirty="0" smtClean="0"/>
              <a:t>functional.</a:t>
            </a:r>
          </a:p>
          <a:p>
            <a:endParaRPr lang="en-US" altLang="en-US" dirty="0"/>
          </a:p>
        </p:txBody>
      </p:sp>
    </p:spTree>
    <p:extLst>
      <p:ext uri="{BB962C8B-B14F-4D97-AF65-F5344CB8AC3E}">
        <p14:creationId xmlns:p14="http://schemas.microsoft.com/office/powerpoint/2010/main" val="378297126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p:cNvSpPr>
            <a:spLocks noChangeArrowheads="1"/>
          </p:cNvSpPr>
          <p:nvPr/>
        </p:nvSpPr>
        <p:spPr bwMode="auto">
          <a:xfrm>
            <a:off x="1554163" y="2422525"/>
            <a:ext cx="4938712" cy="366713"/>
          </a:xfrm>
          <a:prstGeom prst="rect">
            <a:avLst/>
          </a:prstGeom>
          <a:gradFill rotWithShape="1">
            <a:gsLst>
              <a:gs pos="0">
                <a:srgbClr val="FFFFFF"/>
              </a:gs>
              <a:gs pos="100000">
                <a:srgbClr val="996633"/>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800"/>
              <a:t>Intestine</a:t>
            </a:r>
          </a:p>
        </p:txBody>
      </p:sp>
      <p:sp>
        <p:nvSpPr>
          <p:cNvPr id="44037" name="Text Box 5"/>
          <p:cNvSpPr txBox="1">
            <a:spLocks noChangeArrowheads="1"/>
          </p:cNvSpPr>
          <p:nvPr/>
        </p:nvSpPr>
        <p:spPr bwMode="auto">
          <a:xfrm>
            <a:off x="2011363" y="1514475"/>
            <a:ext cx="692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5 mg</a:t>
            </a:r>
          </a:p>
        </p:txBody>
      </p:sp>
      <p:sp>
        <p:nvSpPr>
          <p:cNvPr id="44038" name="Line 6"/>
          <p:cNvSpPr>
            <a:spLocks noChangeShapeType="1"/>
          </p:cNvSpPr>
          <p:nvPr/>
        </p:nvSpPr>
        <p:spPr bwMode="auto">
          <a:xfrm>
            <a:off x="2378075" y="1874838"/>
            <a:ext cx="0" cy="14620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4039" name="Text Box 7"/>
          <p:cNvSpPr txBox="1">
            <a:spLocks noChangeArrowheads="1"/>
          </p:cNvSpPr>
          <p:nvPr/>
        </p:nvSpPr>
        <p:spPr bwMode="auto">
          <a:xfrm>
            <a:off x="2011363" y="3435350"/>
            <a:ext cx="2571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0.5 mg absorbed (10%)</a:t>
            </a:r>
          </a:p>
        </p:txBody>
      </p:sp>
      <p:sp>
        <p:nvSpPr>
          <p:cNvPr id="44040" name="Oval 8"/>
          <p:cNvSpPr>
            <a:spLocks noChangeArrowheads="1"/>
          </p:cNvSpPr>
          <p:nvPr/>
        </p:nvSpPr>
        <p:spPr bwMode="auto">
          <a:xfrm>
            <a:off x="1736725" y="4435475"/>
            <a:ext cx="1281113" cy="457200"/>
          </a:xfrm>
          <a:prstGeom prst="ellipse">
            <a:avLst/>
          </a:prstGeom>
          <a:solidFill>
            <a:schemeClr va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3" name="Line 11"/>
          <p:cNvSpPr>
            <a:spLocks noChangeShapeType="1"/>
          </p:cNvSpPr>
          <p:nvPr/>
        </p:nvSpPr>
        <p:spPr bwMode="auto">
          <a:xfrm>
            <a:off x="2378075" y="3794125"/>
            <a:ext cx="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4045" name="Line 13"/>
          <p:cNvSpPr>
            <a:spLocks noChangeShapeType="1"/>
          </p:cNvSpPr>
          <p:nvPr/>
        </p:nvSpPr>
        <p:spPr bwMode="auto">
          <a:xfrm>
            <a:off x="2835275" y="1692275"/>
            <a:ext cx="10048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4046" name="Text Box 14"/>
          <p:cNvSpPr txBox="1">
            <a:spLocks noChangeArrowheads="1"/>
          </p:cNvSpPr>
          <p:nvPr/>
        </p:nvSpPr>
        <p:spPr bwMode="auto">
          <a:xfrm>
            <a:off x="4022725" y="1514475"/>
            <a:ext cx="1555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4.5 mg (90%)</a:t>
            </a:r>
          </a:p>
        </p:txBody>
      </p:sp>
      <p:sp>
        <p:nvSpPr>
          <p:cNvPr id="44047" name="Text Box 15"/>
          <p:cNvSpPr txBox="1">
            <a:spLocks noChangeArrowheads="1"/>
          </p:cNvSpPr>
          <p:nvPr/>
        </p:nvSpPr>
        <p:spPr bwMode="auto">
          <a:xfrm>
            <a:off x="5486400" y="1514475"/>
            <a:ext cx="1644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stays in lumen</a:t>
            </a:r>
          </a:p>
        </p:txBody>
      </p:sp>
      <p:sp>
        <p:nvSpPr>
          <p:cNvPr id="44048" name="AutoShape 16"/>
          <p:cNvSpPr>
            <a:spLocks noChangeArrowheads="1"/>
          </p:cNvSpPr>
          <p:nvPr/>
        </p:nvSpPr>
        <p:spPr bwMode="auto">
          <a:xfrm>
            <a:off x="2011363" y="4525963"/>
            <a:ext cx="274637" cy="273050"/>
          </a:xfrm>
          <a:custGeom>
            <a:avLst/>
            <a:gdLst>
              <a:gd name="G0" fmla="+- 6480 0 0"/>
              <a:gd name="G1" fmla="+- 8640 0 0"/>
              <a:gd name="G2" fmla="+- 4320 0 0"/>
              <a:gd name="G3" fmla="+- 21600 0 6480"/>
              <a:gd name="G4" fmla="+- 21600 0 8640"/>
              <a:gd name="G5" fmla="+- 21600 0 4320"/>
              <a:gd name="G6" fmla="+- 6480 0 10800"/>
              <a:gd name="G7" fmla="+- 8640 0 10800"/>
              <a:gd name="G8" fmla="*/ G7 4320 G6"/>
              <a:gd name="G9" fmla="+- 21600 0 G8"/>
              <a:gd name="T0" fmla="*/ G8 w 21600"/>
              <a:gd name="T1" fmla="*/ G1 h 21600"/>
              <a:gd name="T2" fmla="*/ G9 w 21600"/>
              <a:gd name="T3" fmla="*/ G4 h 21600"/>
            </a:gdLst>
            <a:ahLst/>
            <a:cxnLst>
              <a:cxn ang="0">
                <a:pos x="r" y="vc"/>
              </a:cxn>
              <a:cxn ang="5400000">
                <a:pos x="hc" y="b"/>
              </a:cxn>
              <a:cxn ang="10800000">
                <a:pos x="l" y="vc"/>
              </a:cxn>
              <a:cxn ang="16200000">
                <a:pos x="hc" y="t"/>
              </a:cxn>
            </a:cxnLst>
            <a:rect l="T0" t="T1" r="T2" b="T3"/>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9" name="Text Box 17"/>
          <p:cNvSpPr txBox="1">
            <a:spLocks noChangeArrowheads="1"/>
          </p:cNvSpPr>
          <p:nvPr/>
        </p:nvSpPr>
        <p:spPr bwMode="auto">
          <a:xfrm>
            <a:off x="1828800" y="5354638"/>
            <a:ext cx="4984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b="1">
                <a:solidFill>
                  <a:srgbClr val="FF3300"/>
                </a:solidFill>
              </a:rPr>
              <a:t>0</a:t>
            </a:r>
            <a:r>
              <a:rPr lang="en-US" altLang="en-US" sz="1800"/>
              <a:t>.</a:t>
            </a:r>
            <a:r>
              <a:rPr lang="en-US" altLang="en-US" sz="1800" b="1">
                <a:solidFill>
                  <a:srgbClr val="FF3300"/>
                </a:solidFill>
              </a:rPr>
              <a:t>21</a:t>
            </a:r>
            <a:r>
              <a:rPr lang="en-US" altLang="en-US" sz="1800"/>
              <a:t> mg (42%) of absorbed becomes functional</a:t>
            </a:r>
          </a:p>
        </p:txBody>
      </p:sp>
      <p:sp>
        <p:nvSpPr>
          <p:cNvPr id="44050" name="Line 18"/>
          <p:cNvSpPr>
            <a:spLocks noChangeShapeType="1"/>
          </p:cNvSpPr>
          <p:nvPr/>
        </p:nvSpPr>
        <p:spPr bwMode="auto">
          <a:xfrm flipH="1">
            <a:off x="1189038" y="4160838"/>
            <a:ext cx="118903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4051" name="Line 19"/>
          <p:cNvSpPr>
            <a:spLocks noChangeShapeType="1"/>
          </p:cNvSpPr>
          <p:nvPr/>
        </p:nvSpPr>
        <p:spPr bwMode="auto">
          <a:xfrm>
            <a:off x="1189038" y="4160838"/>
            <a:ext cx="0" cy="19192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4052" name="Text Box 20"/>
          <p:cNvSpPr txBox="1">
            <a:spLocks noChangeArrowheads="1"/>
          </p:cNvSpPr>
          <p:nvPr/>
        </p:nvSpPr>
        <p:spPr bwMode="auto">
          <a:xfrm>
            <a:off x="1279525" y="5903913"/>
            <a:ext cx="4298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0.29 (58%) of absorbed is non-functional</a:t>
            </a:r>
          </a:p>
        </p:txBody>
      </p:sp>
      <p:sp>
        <p:nvSpPr>
          <p:cNvPr id="44053" name="AutoShape 21"/>
          <p:cNvSpPr>
            <a:spLocks noChangeArrowheads="1"/>
          </p:cNvSpPr>
          <p:nvPr/>
        </p:nvSpPr>
        <p:spPr bwMode="auto">
          <a:xfrm>
            <a:off x="2468563" y="4525963"/>
            <a:ext cx="274637" cy="273050"/>
          </a:xfrm>
          <a:custGeom>
            <a:avLst/>
            <a:gdLst>
              <a:gd name="G0" fmla="+- 6480 0 0"/>
              <a:gd name="G1" fmla="+- 8640 0 0"/>
              <a:gd name="G2" fmla="+- 4320 0 0"/>
              <a:gd name="G3" fmla="+- 21600 0 6480"/>
              <a:gd name="G4" fmla="+- 21600 0 8640"/>
              <a:gd name="G5" fmla="+- 21600 0 4320"/>
              <a:gd name="G6" fmla="+- 6480 0 10800"/>
              <a:gd name="G7" fmla="+- 8640 0 10800"/>
              <a:gd name="G8" fmla="*/ G7 4320 G6"/>
              <a:gd name="G9" fmla="+- 21600 0 G8"/>
              <a:gd name="T0" fmla="*/ G8 w 21600"/>
              <a:gd name="T1" fmla="*/ G1 h 21600"/>
              <a:gd name="T2" fmla="*/ G9 w 21600"/>
              <a:gd name="T3" fmla="*/ G4 h 21600"/>
            </a:gdLst>
            <a:ahLst/>
            <a:cxnLst>
              <a:cxn ang="0">
                <a:pos x="r" y="vc"/>
              </a:cxn>
              <a:cxn ang="5400000">
                <a:pos x="hc" y="b"/>
              </a:cxn>
              <a:cxn ang="10800000">
                <a:pos x="l" y="vc"/>
              </a:cxn>
              <a:cxn ang="16200000">
                <a:pos x="hc" y="t"/>
              </a:cxn>
            </a:cxnLst>
            <a:rect l="T0" t="T1" r="T2" b="T3"/>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54" name="Text Box 22"/>
          <p:cNvSpPr txBox="1">
            <a:spLocks noChangeArrowheads="1"/>
          </p:cNvSpPr>
          <p:nvPr/>
        </p:nvSpPr>
        <p:spPr bwMode="auto">
          <a:xfrm>
            <a:off x="4937125" y="3525838"/>
            <a:ext cx="31448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 BA = %Abs x %Fun x 10</a:t>
            </a:r>
            <a:r>
              <a:rPr lang="en-US" altLang="en-US" sz="1800" baseline="30000"/>
              <a:t>-2</a:t>
            </a:r>
            <a:r>
              <a:rPr lang="en-US" altLang="en-US" sz="1800"/>
              <a:t> </a:t>
            </a:r>
          </a:p>
        </p:txBody>
      </p:sp>
      <p:sp>
        <p:nvSpPr>
          <p:cNvPr id="44055" name="Text Box 23"/>
          <p:cNvSpPr txBox="1">
            <a:spLocks noChangeArrowheads="1"/>
          </p:cNvSpPr>
          <p:nvPr/>
        </p:nvSpPr>
        <p:spPr bwMode="auto">
          <a:xfrm>
            <a:off x="822325" y="252413"/>
            <a:ext cx="12874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Solution</a:t>
            </a:r>
          </a:p>
        </p:txBody>
      </p:sp>
      <p:sp>
        <p:nvSpPr>
          <p:cNvPr id="44056" name="Text Box 24"/>
          <p:cNvSpPr txBox="1">
            <a:spLocks noChangeArrowheads="1"/>
          </p:cNvSpPr>
          <p:nvPr/>
        </p:nvSpPr>
        <p:spPr bwMode="auto">
          <a:xfrm>
            <a:off x="5576888" y="3983038"/>
            <a:ext cx="18240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dirty="0"/>
              <a:t>= 10 x 42 x 10</a:t>
            </a:r>
            <a:r>
              <a:rPr lang="en-US" altLang="en-US" sz="1800" baseline="30000" dirty="0"/>
              <a:t>-2</a:t>
            </a:r>
            <a:r>
              <a:rPr lang="en-US" altLang="en-US" sz="1800" dirty="0"/>
              <a:t> </a:t>
            </a:r>
          </a:p>
        </p:txBody>
      </p:sp>
      <p:sp>
        <p:nvSpPr>
          <p:cNvPr id="44057" name="Text Box 25"/>
          <p:cNvSpPr txBox="1">
            <a:spLocks noChangeArrowheads="1"/>
          </p:cNvSpPr>
          <p:nvPr/>
        </p:nvSpPr>
        <p:spPr bwMode="auto">
          <a:xfrm>
            <a:off x="5576888" y="4440238"/>
            <a:ext cx="32924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800"/>
              <a:t>= </a:t>
            </a:r>
            <a:r>
              <a:rPr lang="en-US" altLang="en-US" sz="1800" b="1">
                <a:solidFill>
                  <a:srgbClr val="FF3300"/>
                </a:solidFill>
              </a:rPr>
              <a:t>4.2</a:t>
            </a:r>
            <a:r>
              <a:rPr lang="en-US" altLang="en-US" sz="1800"/>
              <a:t> or 0.21 mg of the 5 mg     	taken in the diet</a:t>
            </a:r>
          </a:p>
        </p:txBody>
      </p:sp>
      <p:sp>
        <p:nvSpPr>
          <p:cNvPr id="44059" name="Text Box 27"/>
          <p:cNvSpPr txBox="1">
            <a:spLocks noChangeArrowheads="1"/>
          </p:cNvSpPr>
          <p:nvPr/>
        </p:nvSpPr>
        <p:spPr bwMode="auto">
          <a:xfrm>
            <a:off x="3016250" y="4440238"/>
            <a:ext cx="1657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a:t>Functional site</a:t>
            </a:r>
          </a:p>
        </p:txBody>
      </p:sp>
    </p:spTree>
    <p:extLst>
      <p:ext uri="{BB962C8B-B14F-4D97-AF65-F5344CB8AC3E}">
        <p14:creationId xmlns:p14="http://schemas.microsoft.com/office/powerpoint/2010/main" val="21686458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4037"/>
                                        </p:tgtEl>
                                        <p:attrNameLst>
                                          <p:attrName>style.visibility</p:attrName>
                                        </p:attrNameLst>
                                      </p:cBhvr>
                                      <p:to>
                                        <p:strVal val="visible"/>
                                      </p:to>
                                    </p:set>
                                    <p:animEffect transition="in" filter="dissolve">
                                      <p:cBhvr>
                                        <p:cTn id="7" dur="500"/>
                                        <p:tgtEl>
                                          <p:spTgt spid="4403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4038"/>
                                        </p:tgtEl>
                                        <p:attrNameLst>
                                          <p:attrName>style.visibility</p:attrName>
                                        </p:attrNameLst>
                                      </p:cBhvr>
                                      <p:to>
                                        <p:strVal val="visible"/>
                                      </p:to>
                                    </p:set>
                                    <p:animEffect transition="in" filter="wipe(up)">
                                      <p:cBhvr>
                                        <p:cTn id="12" dur="500"/>
                                        <p:tgtEl>
                                          <p:spTgt spid="4403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4039"/>
                                        </p:tgtEl>
                                        <p:attrNameLst>
                                          <p:attrName>style.visibility</p:attrName>
                                        </p:attrNameLst>
                                      </p:cBhvr>
                                      <p:to>
                                        <p:strVal val="visible"/>
                                      </p:to>
                                    </p:set>
                                    <p:animEffect transition="in" filter="dissolve">
                                      <p:cBhvr>
                                        <p:cTn id="17" dur="500"/>
                                        <p:tgtEl>
                                          <p:spTgt spid="4403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4045"/>
                                        </p:tgtEl>
                                        <p:attrNameLst>
                                          <p:attrName>style.visibility</p:attrName>
                                        </p:attrNameLst>
                                      </p:cBhvr>
                                      <p:to>
                                        <p:strVal val="visible"/>
                                      </p:to>
                                    </p:set>
                                    <p:animEffect transition="in" filter="wipe(left)">
                                      <p:cBhvr>
                                        <p:cTn id="22" dur="500"/>
                                        <p:tgtEl>
                                          <p:spTgt spid="4404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4046"/>
                                        </p:tgtEl>
                                        <p:attrNameLst>
                                          <p:attrName>style.visibility</p:attrName>
                                        </p:attrNameLst>
                                      </p:cBhvr>
                                      <p:to>
                                        <p:strVal val="visible"/>
                                      </p:to>
                                    </p:set>
                                    <p:animEffect transition="in" filter="dissolve">
                                      <p:cBhvr>
                                        <p:cTn id="27" dur="500"/>
                                        <p:tgtEl>
                                          <p:spTgt spid="44046"/>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44047"/>
                                        </p:tgtEl>
                                        <p:attrNameLst>
                                          <p:attrName>style.visibility</p:attrName>
                                        </p:attrNameLst>
                                      </p:cBhvr>
                                      <p:to>
                                        <p:strVal val="visible"/>
                                      </p:to>
                                    </p:set>
                                    <p:animEffect transition="in" filter="dissolve">
                                      <p:cBhvr>
                                        <p:cTn id="30" dur="500"/>
                                        <p:tgtEl>
                                          <p:spTgt spid="4404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44043"/>
                                        </p:tgtEl>
                                        <p:attrNameLst>
                                          <p:attrName>style.visibility</p:attrName>
                                        </p:attrNameLst>
                                      </p:cBhvr>
                                      <p:to>
                                        <p:strVal val="visible"/>
                                      </p:to>
                                    </p:set>
                                    <p:animEffect transition="in" filter="wipe(up)">
                                      <p:cBhvr>
                                        <p:cTn id="35" dur="500"/>
                                        <p:tgtEl>
                                          <p:spTgt spid="44043"/>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1" presetClass="entr" presetSubtype="0" fill="hold" grpId="0" nodeType="clickEffect">
                                  <p:stCondLst>
                                    <p:cond delay="0"/>
                                  </p:stCondLst>
                                  <p:childTnLst>
                                    <p:set>
                                      <p:cBhvr>
                                        <p:cTn id="39" dur="1000">
                                          <p:stCondLst>
                                            <p:cond delay="0"/>
                                          </p:stCondLst>
                                        </p:cTn>
                                        <p:tgtEl>
                                          <p:spTgt spid="44048"/>
                                        </p:tgtEl>
                                        <p:attrNameLst>
                                          <p:attrName>style.visibility</p:attrName>
                                        </p:attrNameLst>
                                      </p:cBhvr>
                                      <p:to>
                                        <p:strVal val="visible"/>
                                      </p:to>
                                    </p:set>
                                  </p:childTnLst>
                                </p:cTn>
                              </p:par>
                              <p:par>
                                <p:cTn id="40" presetID="11" presetClass="entr" presetSubtype="0" fill="hold" grpId="0" nodeType="withEffect">
                                  <p:stCondLst>
                                    <p:cond delay="0"/>
                                  </p:stCondLst>
                                  <p:childTnLst>
                                    <p:set>
                                      <p:cBhvr>
                                        <p:cTn id="41" dur="1000">
                                          <p:stCondLst>
                                            <p:cond delay="0"/>
                                          </p:stCondLst>
                                        </p:cTn>
                                        <p:tgtEl>
                                          <p:spTgt spid="44053"/>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0"/>
                            </p:stCondLst>
                            <p:childTnLst>
                              <p:par>
                                <p:cTn id="44" presetID="9" presetClass="entr" presetSubtype="0" fill="hold" grpId="0" nodeType="clickEffect">
                                  <p:stCondLst>
                                    <p:cond delay="0"/>
                                  </p:stCondLst>
                                  <p:childTnLst>
                                    <p:set>
                                      <p:cBhvr>
                                        <p:cTn id="45" dur="1" fill="hold">
                                          <p:stCondLst>
                                            <p:cond delay="0"/>
                                          </p:stCondLst>
                                        </p:cTn>
                                        <p:tgtEl>
                                          <p:spTgt spid="44049"/>
                                        </p:tgtEl>
                                        <p:attrNameLst>
                                          <p:attrName>style.visibility</p:attrName>
                                        </p:attrNameLst>
                                      </p:cBhvr>
                                      <p:to>
                                        <p:strVal val="visible"/>
                                      </p:to>
                                    </p:set>
                                    <p:animEffect transition="in" filter="dissolve">
                                      <p:cBhvr>
                                        <p:cTn id="46" dur="500"/>
                                        <p:tgtEl>
                                          <p:spTgt spid="44049"/>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2" fill="hold" grpId="0" nodeType="clickEffect">
                                  <p:stCondLst>
                                    <p:cond delay="0"/>
                                  </p:stCondLst>
                                  <p:childTnLst>
                                    <p:set>
                                      <p:cBhvr>
                                        <p:cTn id="50" dur="1" fill="hold">
                                          <p:stCondLst>
                                            <p:cond delay="0"/>
                                          </p:stCondLst>
                                        </p:cTn>
                                        <p:tgtEl>
                                          <p:spTgt spid="44050"/>
                                        </p:tgtEl>
                                        <p:attrNameLst>
                                          <p:attrName>style.visibility</p:attrName>
                                        </p:attrNameLst>
                                      </p:cBhvr>
                                      <p:to>
                                        <p:strVal val="visible"/>
                                      </p:to>
                                    </p:set>
                                    <p:animEffect transition="in" filter="wipe(right)">
                                      <p:cBhvr>
                                        <p:cTn id="51" dur="500"/>
                                        <p:tgtEl>
                                          <p:spTgt spid="44050"/>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44051"/>
                                        </p:tgtEl>
                                        <p:attrNameLst>
                                          <p:attrName>style.visibility</p:attrName>
                                        </p:attrNameLst>
                                      </p:cBhvr>
                                      <p:to>
                                        <p:strVal val="visible"/>
                                      </p:to>
                                    </p:set>
                                    <p:animEffect transition="in" filter="wipe(right)">
                                      <p:cBhvr>
                                        <p:cTn id="54" dur="500"/>
                                        <p:tgtEl>
                                          <p:spTgt spid="44051"/>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44052"/>
                                        </p:tgtEl>
                                        <p:attrNameLst>
                                          <p:attrName>style.visibility</p:attrName>
                                        </p:attrNameLst>
                                      </p:cBhvr>
                                      <p:to>
                                        <p:strVal val="visible"/>
                                      </p:to>
                                    </p:set>
                                    <p:animEffect transition="in" filter="dissolve">
                                      <p:cBhvr>
                                        <p:cTn id="59" dur="500"/>
                                        <p:tgtEl>
                                          <p:spTgt spid="44052"/>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44054"/>
                                        </p:tgtEl>
                                        <p:attrNameLst>
                                          <p:attrName>style.visibility</p:attrName>
                                        </p:attrNameLst>
                                      </p:cBhvr>
                                      <p:to>
                                        <p:strVal val="visible"/>
                                      </p:to>
                                    </p:set>
                                    <p:animEffect transition="in" filter="dissolve">
                                      <p:cBhvr>
                                        <p:cTn id="64" dur="500"/>
                                        <p:tgtEl>
                                          <p:spTgt spid="44054"/>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9" presetClass="entr" presetSubtype="0" fill="hold" grpId="0" nodeType="clickEffect">
                                  <p:stCondLst>
                                    <p:cond delay="0"/>
                                  </p:stCondLst>
                                  <p:childTnLst>
                                    <p:set>
                                      <p:cBhvr>
                                        <p:cTn id="68" dur="1" fill="hold">
                                          <p:stCondLst>
                                            <p:cond delay="0"/>
                                          </p:stCondLst>
                                        </p:cTn>
                                        <p:tgtEl>
                                          <p:spTgt spid="44056"/>
                                        </p:tgtEl>
                                        <p:attrNameLst>
                                          <p:attrName>style.visibility</p:attrName>
                                        </p:attrNameLst>
                                      </p:cBhvr>
                                      <p:to>
                                        <p:strVal val="visible"/>
                                      </p:to>
                                    </p:set>
                                    <p:animEffect transition="in" filter="dissolve">
                                      <p:cBhvr>
                                        <p:cTn id="69" dur="500"/>
                                        <p:tgtEl>
                                          <p:spTgt spid="44056"/>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9" presetClass="entr" presetSubtype="0" fill="hold" grpId="0" nodeType="clickEffect">
                                  <p:stCondLst>
                                    <p:cond delay="0"/>
                                  </p:stCondLst>
                                  <p:childTnLst>
                                    <p:set>
                                      <p:cBhvr>
                                        <p:cTn id="73" dur="1" fill="hold">
                                          <p:stCondLst>
                                            <p:cond delay="0"/>
                                          </p:stCondLst>
                                        </p:cTn>
                                        <p:tgtEl>
                                          <p:spTgt spid="44057"/>
                                        </p:tgtEl>
                                        <p:attrNameLst>
                                          <p:attrName>style.visibility</p:attrName>
                                        </p:attrNameLst>
                                      </p:cBhvr>
                                      <p:to>
                                        <p:strVal val="visible"/>
                                      </p:to>
                                    </p:set>
                                    <p:animEffect transition="in" filter="dissolve">
                                      <p:cBhvr>
                                        <p:cTn id="74" dur="500"/>
                                        <p:tgtEl>
                                          <p:spTgt spid="440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p:bldP spid="44038" grpId="0" animBg="1"/>
      <p:bldP spid="44039" grpId="0"/>
      <p:bldP spid="44043" grpId="0" animBg="1"/>
      <p:bldP spid="44045" grpId="0" animBg="1"/>
      <p:bldP spid="44046" grpId="0"/>
      <p:bldP spid="44047" grpId="0"/>
      <p:bldP spid="44048" grpId="0" animBg="1"/>
      <p:bldP spid="44049" grpId="0"/>
      <p:bldP spid="44050" grpId="0" animBg="1"/>
      <p:bldP spid="44051" grpId="0" animBg="1"/>
      <p:bldP spid="44052" grpId="0"/>
      <p:bldP spid="44053" grpId="0" animBg="1"/>
      <p:bldP spid="44054" grpId="0"/>
      <p:bldP spid="44056" grpId="0"/>
      <p:bldP spid="4405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Calcium – Ca</a:t>
            </a:r>
            <a:r>
              <a:rPr lang="en-GB" baseline="30000" dirty="0" smtClean="0"/>
              <a:t>2+</a:t>
            </a:r>
            <a:endParaRPr lang="en-GB" baseline="30000" dirty="0"/>
          </a:p>
        </p:txBody>
      </p:sp>
      <p:sp>
        <p:nvSpPr>
          <p:cNvPr id="3" name="Content Placeholder 2"/>
          <p:cNvSpPr>
            <a:spLocks noGrp="1"/>
          </p:cNvSpPr>
          <p:nvPr>
            <p:ph idx="1"/>
          </p:nvPr>
        </p:nvSpPr>
        <p:spPr>
          <a:xfrm>
            <a:off x="457200" y="1412776"/>
            <a:ext cx="8229600" cy="4713387"/>
          </a:xfrm>
        </p:spPr>
        <p:txBody>
          <a:bodyPr>
            <a:normAutofit lnSpcReduction="10000"/>
          </a:bodyPr>
          <a:lstStyle/>
          <a:p>
            <a:pPr marL="0" indent="0" algn="ctr">
              <a:buNone/>
            </a:pPr>
            <a:r>
              <a:rPr lang="en-GB" sz="1800" dirty="0">
                <a:solidFill>
                  <a:srgbClr val="0070C0"/>
                </a:solidFill>
              </a:rPr>
              <a:t>Efforts to understand the metabolic and dietary factors that lead to osteoporosis, or the loss of skeletal mass with aging, </a:t>
            </a:r>
            <a:r>
              <a:rPr lang="en-GB" sz="1800" dirty="0" smtClean="0">
                <a:solidFill>
                  <a:srgbClr val="0070C0"/>
                </a:solidFill>
              </a:rPr>
              <a:t>emphasise </a:t>
            </a:r>
            <a:r>
              <a:rPr lang="en-GB" sz="1800" dirty="0">
                <a:solidFill>
                  <a:srgbClr val="0070C0"/>
                </a:solidFill>
              </a:rPr>
              <a:t>the importance of calcium bioavailability</a:t>
            </a:r>
            <a:r>
              <a:rPr lang="en-GB" sz="1800" dirty="0" smtClean="0">
                <a:solidFill>
                  <a:srgbClr val="0070C0"/>
                </a:solidFill>
              </a:rPr>
              <a:t>.</a:t>
            </a:r>
          </a:p>
          <a:p>
            <a:pPr marL="0" indent="0">
              <a:buNone/>
            </a:pPr>
            <a:endParaRPr lang="en-GB" sz="1600" dirty="0">
              <a:solidFill>
                <a:srgbClr val="0070C0"/>
              </a:solidFill>
            </a:endParaRPr>
          </a:p>
          <a:p>
            <a:pPr marL="0" indent="0">
              <a:buNone/>
            </a:pPr>
            <a:endParaRPr lang="en-GB" sz="1600" dirty="0" smtClean="0">
              <a:solidFill>
                <a:srgbClr val="0070C0"/>
              </a:solidFill>
            </a:endParaRPr>
          </a:p>
          <a:p>
            <a:pPr marL="0" indent="0">
              <a:buNone/>
            </a:pPr>
            <a:r>
              <a:rPr lang="en-GB" sz="1600" dirty="0" smtClean="0">
                <a:solidFill>
                  <a:srgbClr val="00B050"/>
                </a:solidFill>
              </a:rPr>
              <a:t>Calcium </a:t>
            </a:r>
            <a:r>
              <a:rPr lang="en-GB" sz="1600" dirty="0">
                <a:solidFill>
                  <a:srgbClr val="00B050"/>
                </a:solidFill>
              </a:rPr>
              <a:t>in foods exists mainly as complexes with other factors (</a:t>
            </a:r>
            <a:r>
              <a:rPr lang="en-GB" sz="1600" dirty="0" err="1">
                <a:solidFill>
                  <a:srgbClr val="00B050"/>
                </a:solidFill>
              </a:rPr>
              <a:t>phytates</a:t>
            </a:r>
            <a:r>
              <a:rPr lang="en-GB" sz="1600" dirty="0">
                <a:solidFill>
                  <a:srgbClr val="00B050"/>
                </a:solidFill>
              </a:rPr>
              <a:t>, oxalates, </a:t>
            </a:r>
            <a:r>
              <a:rPr lang="en-GB" sz="1600" dirty="0" smtClean="0">
                <a:solidFill>
                  <a:srgbClr val="00B050"/>
                </a:solidFill>
              </a:rPr>
              <a:t>fibre, </a:t>
            </a:r>
            <a:r>
              <a:rPr lang="en-GB" sz="1600" dirty="0">
                <a:solidFill>
                  <a:srgbClr val="00B050"/>
                </a:solidFill>
              </a:rPr>
              <a:t>lactate, fatty acids) from which the calcium must be released to be absorbed</a:t>
            </a:r>
            <a:r>
              <a:rPr lang="en-GB" sz="1600" dirty="0" smtClean="0">
                <a:solidFill>
                  <a:srgbClr val="00B050"/>
                </a:solidFill>
              </a:rPr>
              <a:t>.</a:t>
            </a:r>
          </a:p>
          <a:p>
            <a:pPr marL="0" indent="0">
              <a:buNone/>
            </a:pPr>
            <a:endParaRPr lang="en-GB" sz="1600" dirty="0"/>
          </a:p>
          <a:p>
            <a:pPr fontAlgn="base"/>
            <a:r>
              <a:rPr lang="en-GB" sz="1600" dirty="0"/>
              <a:t>Plant constituents of the diet, in particular, may reduce calcium bioavailability so that people who do not use dairy products are less likely to obtain adequate amounts of calcium. </a:t>
            </a:r>
            <a:endParaRPr lang="en-GB" sz="1600" dirty="0" smtClean="0"/>
          </a:p>
          <a:p>
            <a:pPr fontAlgn="base"/>
            <a:endParaRPr lang="en-GB" sz="1600" dirty="0"/>
          </a:p>
          <a:p>
            <a:pPr fontAlgn="base"/>
            <a:r>
              <a:rPr lang="en-GB" sz="1600" dirty="0" smtClean="0"/>
              <a:t>Oxalates (higher in plant sources than meat), </a:t>
            </a:r>
            <a:r>
              <a:rPr lang="en-GB" sz="1600" dirty="0"/>
              <a:t>present in some foods, normally bind with calcium in the gut, and the body excretes both of them together, thus limiting calcium absorption and availability</a:t>
            </a:r>
            <a:r>
              <a:rPr lang="en-GB" sz="1600" dirty="0" smtClean="0"/>
              <a:t>. </a:t>
            </a:r>
          </a:p>
          <a:p>
            <a:pPr fontAlgn="base"/>
            <a:endParaRPr lang="en-GB" sz="1600" dirty="0"/>
          </a:p>
          <a:p>
            <a:pPr fontAlgn="base"/>
            <a:r>
              <a:rPr lang="en-GB" sz="1600" dirty="0" smtClean="0"/>
              <a:t>Recent </a:t>
            </a:r>
            <a:r>
              <a:rPr lang="en-GB" sz="1600" dirty="0"/>
              <a:t>research has shown that the bioavailability of calcium from calcium carbonate, a widely used supplement, is similar to that from milk. It has also been shown that vitamin B6 deficiency may reduce calcium availability.</a:t>
            </a:r>
          </a:p>
          <a:p>
            <a:pPr marL="0" indent="0">
              <a:buNone/>
            </a:pPr>
            <a:endParaRPr lang="en-GB" sz="1600" dirty="0"/>
          </a:p>
        </p:txBody>
      </p:sp>
      <p:sp>
        <p:nvSpPr>
          <p:cNvPr id="4" name="Down Arrow 3"/>
          <p:cNvSpPr/>
          <p:nvPr/>
        </p:nvSpPr>
        <p:spPr>
          <a:xfrm>
            <a:off x="4391980" y="2199188"/>
            <a:ext cx="252028"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005089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smtClean="0"/>
              <a:t>Iron – Fe</a:t>
            </a:r>
            <a:r>
              <a:rPr lang="en-GB" baseline="30000" dirty="0" smtClean="0"/>
              <a:t>3+</a:t>
            </a:r>
            <a:endParaRPr lang="en-GB" baseline="30000" dirty="0"/>
          </a:p>
        </p:txBody>
      </p:sp>
      <p:sp>
        <p:nvSpPr>
          <p:cNvPr id="3" name="Content Placeholder 2"/>
          <p:cNvSpPr>
            <a:spLocks noGrp="1"/>
          </p:cNvSpPr>
          <p:nvPr>
            <p:ph idx="1"/>
          </p:nvPr>
        </p:nvSpPr>
        <p:spPr>
          <a:xfrm>
            <a:off x="457200" y="1600200"/>
            <a:ext cx="8229600" cy="4925144"/>
          </a:xfrm>
        </p:spPr>
        <p:txBody>
          <a:bodyPr>
            <a:normAutofit fontScale="62500" lnSpcReduction="20000"/>
          </a:bodyPr>
          <a:lstStyle/>
          <a:p>
            <a:r>
              <a:rPr lang="en-GB" dirty="0" smtClean="0"/>
              <a:t>Iron </a:t>
            </a:r>
            <a:r>
              <a:rPr lang="en-GB" dirty="0"/>
              <a:t>deficiency is widespread </a:t>
            </a:r>
            <a:r>
              <a:rPr lang="en-GB" dirty="0" smtClean="0"/>
              <a:t> and </a:t>
            </a:r>
            <a:r>
              <a:rPr lang="en-GB" dirty="0"/>
              <a:t>is a major cause of </a:t>
            </a:r>
            <a:r>
              <a:rPr lang="en-GB" dirty="0" smtClean="0"/>
              <a:t>anaemia </a:t>
            </a:r>
            <a:r>
              <a:rPr lang="en-GB" dirty="0"/>
              <a:t>in susceptible populations, especially in those whose demand for iron is high, such as growing children or pregnant women. </a:t>
            </a:r>
            <a:endParaRPr lang="en-GB" dirty="0" smtClean="0"/>
          </a:p>
          <a:p>
            <a:endParaRPr lang="en-GB" dirty="0"/>
          </a:p>
          <a:p>
            <a:r>
              <a:rPr lang="en-GB" dirty="0" smtClean="0"/>
              <a:t>Many </a:t>
            </a:r>
            <a:r>
              <a:rPr lang="en-GB" dirty="0"/>
              <a:t>factors, including dietary components (</a:t>
            </a:r>
            <a:r>
              <a:rPr lang="en-GB" dirty="0" err="1"/>
              <a:t>phytates</a:t>
            </a:r>
            <a:r>
              <a:rPr lang="en-GB" dirty="0"/>
              <a:t>, tannins, phosphates, and high calcium intake), exercise, menstruation, and maturity may increase or reduce iron availability. </a:t>
            </a:r>
            <a:endParaRPr lang="en-GB" dirty="0" smtClean="0"/>
          </a:p>
          <a:p>
            <a:endParaRPr lang="en-GB" dirty="0"/>
          </a:p>
          <a:p>
            <a:r>
              <a:rPr lang="en-GB" dirty="0" smtClean="0"/>
              <a:t>Iron </a:t>
            </a:r>
            <a:r>
              <a:rPr lang="en-GB" dirty="0"/>
              <a:t>absorption and </a:t>
            </a:r>
            <a:r>
              <a:rPr lang="en-GB" dirty="0" smtClean="0"/>
              <a:t>utilisation </a:t>
            </a:r>
            <a:r>
              <a:rPr lang="en-GB" dirty="0"/>
              <a:t>increase as iron stores are depleted, but inhibiting factors in such foods and beverages as soybeans and tea can impair iron absorption. Conversely, including meat or foods containing vitamin C in a meal enhances iron absorption. </a:t>
            </a:r>
            <a:endParaRPr lang="en-GB" dirty="0" smtClean="0"/>
          </a:p>
          <a:p>
            <a:endParaRPr lang="en-GB" dirty="0"/>
          </a:p>
          <a:p>
            <a:pPr marL="0" indent="0" algn="ctr">
              <a:buNone/>
            </a:pPr>
            <a:r>
              <a:rPr lang="en-GB" dirty="0" smtClean="0">
                <a:solidFill>
                  <a:srgbClr val="FF0000"/>
                </a:solidFill>
              </a:rPr>
              <a:t>It </a:t>
            </a:r>
            <a:r>
              <a:rPr lang="en-GB" dirty="0">
                <a:solidFill>
                  <a:srgbClr val="FF0000"/>
                </a:solidFill>
              </a:rPr>
              <a:t>is not known how meat achieves this effect, but recent research suggests that some factors in meat form a complex with iron to increase its absorption. Meat also increases gastric acid secretion, which may increase iron availability and absorption.</a:t>
            </a:r>
          </a:p>
        </p:txBody>
      </p:sp>
    </p:spTree>
    <p:extLst>
      <p:ext uri="{BB962C8B-B14F-4D97-AF65-F5344CB8AC3E}">
        <p14:creationId xmlns:p14="http://schemas.microsoft.com/office/powerpoint/2010/main" val="18575307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Copper – Cu</a:t>
            </a:r>
            <a:r>
              <a:rPr lang="en-GB" baseline="30000" dirty="0" smtClean="0"/>
              <a:t>2+</a:t>
            </a:r>
            <a:endParaRPr lang="en-GB" baseline="30000" dirty="0"/>
          </a:p>
        </p:txBody>
      </p:sp>
      <p:sp>
        <p:nvSpPr>
          <p:cNvPr id="3" name="Content Placeholder 2"/>
          <p:cNvSpPr>
            <a:spLocks noGrp="1"/>
          </p:cNvSpPr>
          <p:nvPr>
            <p:ph idx="1"/>
          </p:nvPr>
        </p:nvSpPr>
        <p:spPr/>
        <p:txBody>
          <a:bodyPr>
            <a:normAutofit fontScale="62500" lnSpcReduction="20000"/>
          </a:bodyPr>
          <a:lstStyle/>
          <a:p>
            <a:r>
              <a:rPr lang="en-GB" dirty="0"/>
              <a:t>Copper deficiency can result in </a:t>
            </a:r>
            <a:r>
              <a:rPr lang="en-GB" dirty="0" smtClean="0"/>
              <a:t>anaemia</a:t>
            </a:r>
            <a:r>
              <a:rPr lang="en-GB" dirty="0"/>
              <a:t>, bone disease, and diminished immune competence. </a:t>
            </a:r>
            <a:endParaRPr lang="en-GB" dirty="0" smtClean="0"/>
          </a:p>
          <a:p>
            <a:pPr marL="0" indent="0">
              <a:buNone/>
            </a:pPr>
            <a:endParaRPr lang="en-GB" dirty="0" smtClean="0"/>
          </a:p>
          <a:p>
            <a:pPr marL="0" indent="0">
              <a:buNone/>
            </a:pPr>
            <a:r>
              <a:rPr lang="en-GB" dirty="0" smtClean="0"/>
              <a:t>Whilst</a:t>
            </a:r>
          </a:p>
          <a:p>
            <a:pPr marL="0" indent="0">
              <a:buNone/>
            </a:pPr>
            <a:endParaRPr lang="en-GB" dirty="0" smtClean="0"/>
          </a:p>
          <a:p>
            <a:r>
              <a:rPr lang="en-GB" dirty="0" smtClean="0"/>
              <a:t>Excessive </a:t>
            </a:r>
            <a:r>
              <a:rPr lang="en-GB" dirty="0"/>
              <a:t>intake of copper can lead to toxic effects, especially vascular problems such as low blood pressure and high blood-cholesterol levels. </a:t>
            </a:r>
            <a:endParaRPr lang="en-GB" dirty="0" smtClean="0"/>
          </a:p>
          <a:p>
            <a:endParaRPr lang="en-GB" dirty="0"/>
          </a:p>
          <a:p>
            <a:r>
              <a:rPr lang="en-GB" dirty="0" smtClean="0"/>
              <a:t>The </a:t>
            </a:r>
            <a:r>
              <a:rPr lang="en-GB" dirty="0"/>
              <a:t>bioavailability of copper is affected by a variety of factors. Among those which decrease bioavailability are suboptimal levels of acid in the gastrointestinal tract; the boiling of foods, which may leach away copper; and the consumption of uncooked protein foods. </a:t>
            </a:r>
            <a:endParaRPr lang="en-GB" dirty="0" smtClean="0"/>
          </a:p>
          <a:p>
            <a:endParaRPr lang="en-GB" dirty="0"/>
          </a:p>
          <a:p>
            <a:r>
              <a:rPr lang="en-GB" dirty="0" smtClean="0"/>
              <a:t>Copper </a:t>
            </a:r>
            <a:r>
              <a:rPr lang="en-GB" dirty="0"/>
              <a:t>bioavailability may also be reduced by interaction with other minerals such as iron, zinc, lead, cadmium, and selenium.</a:t>
            </a:r>
          </a:p>
        </p:txBody>
      </p:sp>
    </p:spTree>
    <p:extLst>
      <p:ext uri="{BB962C8B-B14F-4D97-AF65-F5344CB8AC3E}">
        <p14:creationId xmlns:p14="http://schemas.microsoft.com/office/powerpoint/2010/main" val="42742661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Vitamin </a:t>
            </a:r>
            <a:r>
              <a:rPr lang="en-GB" dirty="0" smtClean="0"/>
              <a:t>B12 - </a:t>
            </a:r>
            <a:r>
              <a:rPr lang="en-GB" dirty="0" err="1" smtClean="0"/>
              <a:t>Cobalamin</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a:t>Vitamin B12 deficiency rarely occurs from inadequate dietary intake but can become a problem for the elderly, leading to serious hematologic, neurologic, or gastrointestinal consequences. </a:t>
            </a:r>
            <a:endParaRPr lang="en-GB" dirty="0" smtClean="0"/>
          </a:p>
          <a:p>
            <a:pPr marL="0" indent="0">
              <a:buNone/>
            </a:pPr>
            <a:endParaRPr lang="en-GB" dirty="0"/>
          </a:p>
          <a:p>
            <a:pPr marL="0" indent="0">
              <a:buNone/>
            </a:pPr>
            <a:r>
              <a:rPr lang="en-GB" dirty="0" smtClean="0"/>
              <a:t>With </a:t>
            </a:r>
            <a:r>
              <a:rPr lang="en-GB" dirty="0"/>
              <a:t>age, the stomach secretes less of a protein necessary for the absorption of B12. </a:t>
            </a:r>
            <a:endParaRPr lang="en-GB" dirty="0" smtClean="0"/>
          </a:p>
          <a:p>
            <a:pPr marL="0" indent="0">
              <a:buNone/>
            </a:pPr>
            <a:endParaRPr lang="en-GB" dirty="0"/>
          </a:p>
          <a:p>
            <a:pPr marL="0" indent="0">
              <a:buNone/>
            </a:pPr>
            <a:r>
              <a:rPr lang="en-GB" dirty="0" smtClean="0"/>
              <a:t>Research </a:t>
            </a:r>
            <a:r>
              <a:rPr lang="en-GB" dirty="0"/>
              <a:t>indicates that pectin and other soluble dietary </a:t>
            </a:r>
            <a:r>
              <a:rPr lang="en-GB" dirty="0" smtClean="0"/>
              <a:t>fibres </a:t>
            </a:r>
            <a:r>
              <a:rPr lang="en-GB" dirty="0"/>
              <a:t>can interfere with absorption of vitamin B12 from foods, as well as with reuse of the vitamin made available from secretions into the intestine</a:t>
            </a:r>
            <a:r>
              <a:rPr lang="en-GB" dirty="0" smtClean="0"/>
              <a:t>.</a:t>
            </a:r>
          </a:p>
          <a:p>
            <a:pPr marL="0" indent="0">
              <a:buNone/>
            </a:pPr>
            <a:endParaRPr lang="en-GB" dirty="0"/>
          </a:p>
          <a:p>
            <a:pPr marL="0" indent="0">
              <a:buNone/>
            </a:pPr>
            <a:r>
              <a:rPr lang="en-GB" dirty="0" smtClean="0"/>
              <a:t>Inadequate </a:t>
            </a:r>
            <a:r>
              <a:rPr lang="en-GB" dirty="0"/>
              <a:t>knowledge of the actions of such </a:t>
            </a:r>
            <a:r>
              <a:rPr lang="en-GB" dirty="0" smtClean="0"/>
              <a:t>fibres </a:t>
            </a:r>
            <a:r>
              <a:rPr lang="en-GB" dirty="0"/>
              <a:t>in the digestive tract, along with dietary recommendations for increased fruit and </a:t>
            </a:r>
            <a:r>
              <a:rPr lang="en-GB" dirty="0" smtClean="0"/>
              <a:t>fibre </a:t>
            </a:r>
            <a:r>
              <a:rPr lang="en-GB" dirty="0"/>
              <a:t>intake, indicates a need for additional research.</a:t>
            </a:r>
          </a:p>
        </p:txBody>
      </p:sp>
    </p:spTree>
    <p:extLst>
      <p:ext uri="{BB962C8B-B14F-4D97-AF65-F5344CB8AC3E}">
        <p14:creationId xmlns:p14="http://schemas.microsoft.com/office/powerpoint/2010/main" val="29938211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Vitamin </a:t>
            </a:r>
            <a:r>
              <a:rPr lang="en-GB" dirty="0" smtClean="0"/>
              <a:t>B6 - Pyridoxine</a:t>
            </a:r>
            <a:endParaRPr lang="en-GB" dirty="0"/>
          </a:p>
        </p:txBody>
      </p:sp>
      <p:sp>
        <p:nvSpPr>
          <p:cNvPr id="3" name="Content Placeholder 2"/>
          <p:cNvSpPr>
            <a:spLocks noGrp="1"/>
          </p:cNvSpPr>
          <p:nvPr>
            <p:ph idx="1"/>
          </p:nvPr>
        </p:nvSpPr>
        <p:spPr>
          <a:xfrm>
            <a:off x="457200" y="1600200"/>
            <a:ext cx="8229600" cy="4925144"/>
          </a:xfrm>
        </p:spPr>
        <p:txBody>
          <a:bodyPr>
            <a:normAutofit fontScale="62500" lnSpcReduction="20000"/>
          </a:bodyPr>
          <a:lstStyle/>
          <a:p>
            <a:r>
              <a:rPr lang="en-GB" dirty="0"/>
              <a:t>Vitamin B6 occurs in several forms in foods and is necessary for normal lipid and amino acid metabolism, red-blood-cell function, hormone production, and immune competence. </a:t>
            </a:r>
            <a:endParaRPr lang="en-GB" dirty="0" smtClean="0"/>
          </a:p>
          <a:p>
            <a:endParaRPr lang="en-GB" dirty="0"/>
          </a:p>
          <a:p>
            <a:r>
              <a:rPr lang="en-GB" dirty="0" smtClean="0"/>
              <a:t>The </a:t>
            </a:r>
            <a:r>
              <a:rPr lang="en-GB" dirty="0"/>
              <a:t>forms present in plant sources may include a complex with a glucose molecule, which appears to reduce the bioavailability of other forms of vitamin B6 present in foods. </a:t>
            </a:r>
            <a:endParaRPr lang="en-GB" dirty="0" smtClean="0"/>
          </a:p>
          <a:p>
            <a:endParaRPr lang="en-GB" dirty="0"/>
          </a:p>
          <a:p>
            <a:pPr marL="0" indent="0" algn="ctr">
              <a:buNone/>
            </a:pPr>
            <a:r>
              <a:rPr lang="en-GB" dirty="0" smtClean="0">
                <a:solidFill>
                  <a:srgbClr val="FF0000"/>
                </a:solidFill>
              </a:rPr>
              <a:t>The </a:t>
            </a:r>
            <a:r>
              <a:rPr lang="en-GB" dirty="0">
                <a:solidFill>
                  <a:srgbClr val="FF0000"/>
                </a:solidFill>
              </a:rPr>
              <a:t>vitamin B6 present in foods from animal sources exhibits very high availability—as much as 100 percent in tuna—while availability in foods from plant sources is low, 20 to 40 percent, due in part to the presence of the complex. </a:t>
            </a:r>
            <a:endParaRPr lang="en-GB" dirty="0" smtClean="0">
              <a:solidFill>
                <a:srgbClr val="FF0000"/>
              </a:solidFill>
            </a:endParaRPr>
          </a:p>
          <a:p>
            <a:endParaRPr lang="en-GB" dirty="0"/>
          </a:p>
          <a:p>
            <a:pPr marL="0" indent="0" algn="ctr">
              <a:buNone/>
            </a:pPr>
            <a:r>
              <a:rPr lang="en-GB" dirty="0" smtClean="0">
                <a:solidFill>
                  <a:srgbClr val="00B050"/>
                </a:solidFill>
              </a:rPr>
              <a:t>Vegetarians </a:t>
            </a:r>
            <a:r>
              <a:rPr lang="en-GB" dirty="0">
                <a:solidFill>
                  <a:srgbClr val="00B050"/>
                </a:solidFill>
              </a:rPr>
              <a:t>are thus at particular risk for low vitamin B6 intake. Vitamin B6 status also appears to decline with age for reasons that may include reduced absorption. Research on the bioavailability of vitamin B6 is </a:t>
            </a:r>
            <a:r>
              <a:rPr lang="en-GB" dirty="0" smtClean="0">
                <a:solidFill>
                  <a:srgbClr val="00B050"/>
                </a:solidFill>
              </a:rPr>
              <a:t>emphasising </a:t>
            </a:r>
            <a:r>
              <a:rPr lang="en-GB" dirty="0">
                <a:solidFill>
                  <a:srgbClr val="00B050"/>
                </a:solidFill>
              </a:rPr>
              <a:t>the effects of the glucose complex in foods.</a:t>
            </a:r>
          </a:p>
        </p:txBody>
      </p:sp>
    </p:spTree>
    <p:extLst>
      <p:ext uri="{BB962C8B-B14F-4D97-AF65-F5344CB8AC3E}">
        <p14:creationId xmlns:p14="http://schemas.microsoft.com/office/powerpoint/2010/main" val="21048963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en-GB" sz="2000" b="1" dirty="0" smtClean="0"/>
              <a:t/>
            </a:r>
            <a:br>
              <a:rPr lang="en-GB" sz="2000" b="1" dirty="0" smtClean="0"/>
            </a:br>
            <a:r>
              <a:rPr lang="en-GB" sz="2000" b="1" dirty="0"/>
              <a:t/>
            </a:r>
            <a:br>
              <a:rPr lang="en-GB" sz="2000" b="1" dirty="0"/>
            </a:br>
            <a:r>
              <a:rPr lang="en-GB" sz="2000" b="1" dirty="0" smtClean="0"/>
              <a:t>Estimating </a:t>
            </a:r>
            <a:r>
              <a:rPr lang="en-GB" sz="2000" b="1" dirty="0"/>
              <a:t>the bioavailability factors needed for setting dietary reference values.</a:t>
            </a:r>
            <a:br>
              <a:rPr lang="en-GB" sz="2000" b="1" dirty="0"/>
            </a:br>
            <a:r>
              <a:rPr lang="en-GB" sz="2000" u="sng" dirty="0" err="1"/>
              <a:t>Fairweather-Tait</a:t>
            </a:r>
            <a:r>
              <a:rPr lang="en-GB" sz="2000" u="sng" dirty="0"/>
              <a:t> </a:t>
            </a:r>
            <a:r>
              <a:rPr lang="en-GB" sz="2000" u="sng" dirty="0" smtClean="0"/>
              <a:t>SJ</a:t>
            </a:r>
            <a:r>
              <a:rPr lang="en-GB" sz="2000" dirty="0" smtClean="0"/>
              <a:t>,</a:t>
            </a:r>
            <a:r>
              <a:rPr lang="en-GB" sz="2000" dirty="0"/>
              <a:t> </a:t>
            </a:r>
            <a:r>
              <a:rPr lang="en-GB" sz="2000" u="sng" dirty="0" err="1"/>
              <a:t>Collings</a:t>
            </a:r>
            <a:r>
              <a:rPr lang="en-GB" sz="2000" u="sng" dirty="0"/>
              <a:t> </a:t>
            </a:r>
            <a:r>
              <a:rPr lang="en-GB" sz="2000" u="sng" dirty="0" smtClean="0"/>
              <a:t>R</a:t>
            </a:r>
            <a:r>
              <a:rPr lang="en-GB" dirty="0"/>
              <a:t/>
            </a:r>
            <a:br>
              <a:rPr lang="en-GB" dirty="0"/>
            </a:br>
            <a:endParaRPr lang="en-GB" dirty="0"/>
          </a:p>
        </p:txBody>
      </p:sp>
      <p:sp>
        <p:nvSpPr>
          <p:cNvPr id="3" name="Content Placeholder 2"/>
          <p:cNvSpPr>
            <a:spLocks noGrp="1"/>
          </p:cNvSpPr>
          <p:nvPr>
            <p:ph idx="1"/>
          </p:nvPr>
        </p:nvSpPr>
        <p:spPr>
          <a:xfrm>
            <a:off x="457200" y="1600200"/>
            <a:ext cx="8229600" cy="4925144"/>
          </a:xfrm>
        </p:spPr>
        <p:txBody>
          <a:bodyPr>
            <a:normAutofit fontScale="62500" lnSpcReduction="20000"/>
          </a:bodyPr>
          <a:lstStyle/>
          <a:p>
            <a:pPr marL="0" indent="0">
              <a:buNone/>
            </a:pPr>
            <a:r>
              <a:rPr lang="en-GB" dirty="0"/>
              <a:t/>
            </a:r>
            <a:br>
              <a:rPr lang="en-GB" dirty="0"/>
            </a:br>
            <a:r>
              <a:rPr lang="en-GB" dirty="0"/>
              <a:t>Estimated average requirements for micronutrients are central to deriving Dietary Reference Values. These are used for nutrition policies and programs, and also for regulatory and </a:t>
            </a:r>
            <a:r>
              <a:rPr lang="en-GB" dirty="0" smtClean="0"/>
              <a:t>labelling </a:t>
            </a:r>
            <a:r>
              <a:rPr lang="en-GB" dirty="0"/>
              <a:t>purposes, and are traditionally devised to cover the needs of virtually all individuals in any population group. In order to estimate the average requirement, an appropriate endpoint (biomarker) is selected which describes the relationship between dietary intake and health. </a:t>
            </a:r>
            <a:endParaRPr lang="en-GB" dirty="0" smtClean="0"/>
          </a:p>
          <a:p>
            <a:pPr marL="0" indent="0">
              <a:buNone/>
            </a:pPr>
            <a:endParaRPr lang="en-GB" dirty="0" smtClean="0"/>
          </a:p>
          <a:p>
            <a:pPr marL="0" indent="0">
              <a:buNone/>
            </a:pPr>
            <a:r>
              <a:rPr lang="en-GB" dirty="0" smtClean="0"/>
              <a:t>However</a:t>
            </a:r>
            <a:r>
              <a:rPr lang="en-GB" dirty="0"/>
              <a:t>, for some micronutrients, such as zinc, there are no good biomarkers, and for others, such as iron, the intake-status relationship is confounded by variations in absorption. Average requirements for these nutrients are derived using a factorial approach in which physiological needs for tissue growth and maintenance and endogenous losses are estimated, and the total converted to a dietary requirement by taking into account the overall absorption from the diet; </a:t>
            </a:r>
            <a:r>
              <a:rPr lang="en-GB" dirty="0" err="1"/>
              <a:t>i</a:t>
            </a:r>
            <a:r>
              <a:rPr lang="en-GB" dirty="0"/>
              <a:t>. e. multiplying the requirement by a bioavailability factor. The latter can be determined using algorithms, or estimates from absorption studies, some of which are described in this short review paper.</a:t>
            </a:r>
          </a:p>
        </p:txBody>
      </p:sp>
      <p:sp>
        <p:nvSpPr>
          <p:cNvPr id="4" name="Rectangle 3"/>
          <p:cNvSpPr/>
          <p:nvPr/>
        </p:nvSpPr>
        <p:spPr>
          <a:xfrm>
            <a:off x="3707904" y="6021288"/>
            <a:ext cx="4450898" cy="369332"/>
          </a:xfrm>
          <a:prstGeom prst="rect">
            <a:avLst/>
          </a:prstGeom>
        </p:spPr>
        <p:txBody>
          <a:bodyPr wrap="none">
            <a:spAutoFit/>
          </a:bodyPr>
          <a:lstStyle/>
          <a:p>
            <a:r>
              <a:rPr lang="en-GB" u="sng" dirty="0" err="1"/>
              <a:t>Int</a:t>
            </a:r>
            <a:r>
              <a:rPr lang="en-GB" u="sng" dirty="0"/>
              <a:t> J </a:t>
            </a:r>
            <a:r>
              <a:rPr lang="en-GB" u="sng" dirty="0" err="1"/>
              <a:t>Vitam</a:t>
            </a:r>
            <a:r>
              <a:rPr lang="en-GB" u="sng" dirty="0"/>
              <a:t> </a:t>
            </a:r>
            <a:r>
              <a:rPr lang="en-GB" u="sng" dirty="0" err="1"/>
              <a:t>Nutr</a:t>
            </a:r>
            <a:r>
              <a:rPr lang="en-GB" u="sng" dirty="0"/>
              <a:t> Res.</a:t>
            </a:r>
            <a:r>
              <a:rPr lang="en-GB" dirty="0"/>
              <a:t> 2010 Oct;80(4-5):249-56</a:t>
            </a:r>
          </a:p>
        </p:txBody>
      </p:sp>
    </p:spTree>
    <p:extLst>
      <p:ext uri="{BB962C8B-B14F-4D97-AF65-F5344CB8AC3E}">
        <p14:creationId xmlns:p14="http://schemas.microsoft.com/office/powerpoint/2010/main" val="19716564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Bioavailability and Gut Flora</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buNone/>
            </a:pPr>
            <a:r>
              <a:rPr lang="en-GB" dirty="0" smtClean="0"/>
              <a:t>Gut bacteria directly influence absorption of nutrients increasing or decreasing bioavailability.</a:t>
            </a:r>
          </a:p>
          <a:p>
            <a:pPr marL="0" indent="0" algn="ctr">
              <a:buNone/>
            </a:pPr>
            <a:endParaRPr lang="en-GB" dirty="0" smtClean="0"/>
          </a:p>
          <a:p>
            <a:pPr marL="0" indent="0" algn="ctr">
              <a:buNone/>
            </a:pPr>
            <a:r>
              <a:rPr lang="en-GB" dirty="0" smtClean="0">
                <a:solidFill>
                  <a:srgbClr val="0070C0"/>
                </a:solidFill>
              </a:rPr>
              <a:t>e.g. Antioxidants bioavailability from Soybeans (</a:t>
            </a:r>
            <a:r>
              <a:rPr lang="en-GB" dirty="0" err="1" smtClean="0">
                <a:solidFill>
                  <a:srgbClr val="0070C0"/>
                </a:solidFill>
              </a:rPr>
              <a:t>isoflavones</a:t>
            </a:r>
            <a:r>
              <a:rPr lang="en-GB" dirty="0" smtClean="0">
                <a:solidFill>
                  <a:srgbClr val="0070C0"/>
                </a:solidFill>
              </a:rPr>
              <a:t>)  is dependent on maturity of gut bacteria.</a:t>
            </a:r>
          </a:p>
          <a:p>
            <a:pPr marL="0" indent="0">
              <a:buNone/>
            </a:pPr>
            <a:endParaRPr lang="en-GB" dirty="0"/>
          </a:p>
          <a:p>
            <a:pPr marL="0" indent="0">
              <a:buNone/>
            </a:pPr>
            <a:r>
              <a:rPr lang="en-GB" dirty="0" smtClean="0"/>
              <a:t>People with the highest intake of nutrients do not always have the highest plasma levels – research is beginning to associate the biome with preferential nutrient absorption </a:t>
            </a:r>
            <a:r>
              <a:rPr lang="en-GB" dirty="0" err="1" smtClean="0"/>
              <a:t>i.e</a:t>
            </a:r>
            <a:r>
              <a:rPr lang="en-GB" dirty="0" smtClean="0"/>
              <a:t> plant phenols</a:t>
            </a:r>
            <a:endParaRPr lang="en-GB" dirty="0"/>
          </a:p>
        </p:txBody>
      </p:sp>
    </p:spTree>
    <p:extLst>
      <p:ext uri="{BB962C8B-B14F-4D97-AF65-F5344CB8AC3E}">
        <p14:creationId xmlns:p14="http://schemas.microsoft.com/office/powerpoint/2010/main" val="37387905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Drug Bioavailability</a:t>
            </a:r>
            <a:endParaRPr lang="en-GB" dirty="0"/>
          </a:p>
        </p:txBody>
      </p:sp>
      <p:sp>
        <p:nvSpPr>
          <p:cNvPr id="4" name="AutoShape 2" descr="Image result for bioavailabilit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Image result for bioavailabil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772816"/>
            <a:ext cx="6424265" cy="4689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042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421</TotalTime>
  <Words>2609</Words>
  <Application>Microsoft Office PowerPoint</Application>
  <PresentationFormat>On-screen Show (4:3)</PresentationFormat>
  <Paragraphs>353</Paragraphs>
  <Slides>48</Slides>
  <Notes>0</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Gut Flora – Micro Biome</vt:lpstr>
      <vt:lpstr>Main functions of gut flora </vt:lpstr>
      <vt:lpstr>Gut Bacteria</vt:lpstr>
      <vt:lpstr> The stomach and small intestine  </vt:lpstr>
      <vt:lpstr>Large intestine </vt:lpstr>
      <vt:lpstr>Initial Development of Gut Bacteria</vt:lpstr>
      <vt:lpstr>Development of Gut Bacteria </vt:lpstr>
      <vt:lpstr>Main Functions</vt:lpstr>
      <vt:lpstr>Metabolic Functions</vt:lpstr>
      <vt:lpstr>Benefit of Short Chain Fatty acids</vt:lpstr>
      <vt:lpstr>Trophic Functions of SCFA</vt:lpstr>
      <vt:lpstr>Flora and Immunity</vt:lpstr>
      <vt:lpstr>Barrier Effect of Flora</vt:lpstr>
      <vt:lpstr>Gut Bacteria</vt:lpstr>
      <vt:lpstr>Ulcers</vt:lpstr>
      <vt:lpstr>Inflammatory bowel disease</vt:lpstr>
      <vt:lpstr>Obesity &amp; Metabolic syndrome</vt:lpstr>
      <vt:lpstr>Cancers</vt:lpstr>
      <vt:lpstr>Diet and Gut Bacteria</vt:lpstr>
      <vt:lpstr>Antibiotics and Gut Flora</vt:lpstr>
      <vt:lpstr>Changes to Gut Flora</vt:lpstr>
      <vt:lpstr>High fat diet</vt:lpstr>
      <vt:lpstr>Anecdotal evidence</vt:lpstr>
      <vt:lpstr>Probiotics and prebiotics</vt:lpstr>
      <vt:lpstr>Probiotics and Prebiotics </vt:lpstr>
      <vt:lpstr>Best Probiotic foods</vt:lpstr>
      <vt:lpstr>Benefits of Probiotics</vt:lpstr>
      <vt:lpstr>PowerPoint Presentation</vt:lpstr>
      <vt:lpstr>PowerPoint Presentation</vt:lpstr>
      <vt:lpstr>PowerPoint Presentation</vt:lpstr>
      <vt:lpstr>Release of Nutrients from Food</vt:lpstr>
      <vt:lpstr>Bioavailability depends on </vt:lpstr>
      <vt:lpstr>PowerPoint Presentation</vt:lpstr>
      <vt:lpstr>PowerPoint Presentation</vt:lpstr>
      <vt:lpstr>Components of Bioavailability</vt:lpstr>
      <vt:lpstr>PowerPoint Presentation</vt:lpstr>
      <vt:lpstr>Enhancers to Nutrient Bioavailability</vt:lpstr>
      <vt:lpstr>Inhibitors to Nutrient Bioavialability</vt:lpstr>
      <vt:lpstr>PowerPoint Presentation</vt:lpstr>
      <vt:lpstr>PowerPoint Presentation</vt:lpstr>
      <vt:lpstr>Calcium – Ca2+</vt:lpstr>
      <vt:lpstr>Iron – Fe3+</vt:lpstr>
      <vt:lpstr>Copper – Cu2+</vt:lpstr>
      <vt:lpstr>Vitamin B12 - Cobalamin</vt:lpstr>
      <vt:lpstr>Vitamin B6 - Pyridoxine</vt:lpstr>
      <vt:lpstr>  Estimating the bioavailability factors needed for setting dietary reference values. Fairweather-Tait SJ, Collings R </vt:lpstr>
      <vt:lpstr>Bioavailability and Gut Flora</vt:lpstr>
      <vt:lpstr>Drug Bioavailability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Gut Flora</dc:title>
  <dc:creator>Administrator</dc:creator>
  <cp:lastModifiedBy>Administrator</cp:lastModifiedBy>
  <cp:revision>46</cp:revision>
  <dcterms:created xsi:type="dcterms:W3CDTF">2014-03-25T20:19:26Z</dcterms:created>
  <dcterms:modified xsi:type="dcterms:W3CDTF">2019-02-13T22:32:41Z</dcterms:modified>
</cp:coreProperties>
</file>