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7" r:id="rId5"/>
    <p:sldId id="412" r:id="rId6"/>
    <p:sldId id="446" r:id="rId7"/>
    <p:sldId id="1374" r:id="rId8"/>
    <p:sldId id="1375" r:id="rId9"/>
    <p:sldId id="1397" r:id="rId10"/>
    <p:sldId id="1411" r:id="rId11"/>
    <p:sldId id="1386" r:id="rId12"/>
    <p:sldId id="1392" r:id="rId13"/>
    <p:sldId id="283" r:id="rId14"/>
    <p:sldId id="1419" r:id="rId15"/>
    <p:sldId id="680" r:id="rId16"/>
    <p:sldId id="681" r:id="rId17"/>
    <p:sldId id="682" r:id="rId18"/>
    <p:sldId id="683" r:id="rId19"/>
    <p:sldId id="687" r:id="rId20"/>
    <p:sldId id="563" r:id="rId21"/>
    <p:sldId id="628" r:id="rId22"/>
    <p:sldId id="650" r:id="rId23"/>
    <p:sldId id="646" r:id="rId24"/>
    <p:sldId id="648" r:id="rId25"/>
    <p:sldId id="1421" r:id="rId26"/>
    <p:sldId id="653" r:id="rId27"/>
    <p:sldId id="664" r:id="rId28"/>
    <p:sldId id="661" r:id="rId29"/>
    <p:sldId id="632" r:id="rId30"/>
    <p:sldId id="635" r:id="rId31"/>
    <p:sldId id="638" r:id="rId32"/>
    <p:sldId id="640" r:id="rId33"/>
    <p:sldId id="592" r:id="rId34"/>
    <p:sldId id="266" r:id="rId35"/>
    <p:sldId id="614" r:id="rId36"/>
    <p:sldId id="641" r:id="rId37"/>
    <p:sldId id="287" r:id="rId38"/>
    <p:sldId id="831" r:id="rId39"/>
    <p:sldId id="827" r:id="rId40"/>
    <p:sldId id="572" r:id="rId41"/>
    <p:sldId id="485" r:id="rId42"/>
    <p:sldId id="689" r:id="rId43"/>
    <p:sldId id="627" r:id="rId44"/>
    <p:sldId id="277" r:id="rId45"/>
    <p:sldId id="678" r:id="rId46"/>
    <p:sldId id="690" r:id="rId47"/>
    <p:sldId id="268"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0B1FCD-9103-87A9-0AED-B5222DD64A4D}" v="7" dt="2023-01-16T13:04:15.823"/>
    <p1510:client id="{74D0A382-2E8A-DFFD-CDA3-EF59A9E61E2B}" v="6" dt="2023-01-17T21:26:02.025"/>
    <p1510:client id="{DA7A2F8C-7752-456A-BDBA-937828F8C18B}" v="9" dt="2023-01-16T06:47:56.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5" autoAdjust="0"/>
    <p:restoredTop sz="94626" autoAdjust="0"/>
  </p:normalViewPr>
  <p:slideViewPr>
    <p:cSldViewPr>
      <p:cViewPr varScale="1">
        <p:scale>
          <a:sx n="97" d="100"/>
          <a:sy n="97" d="100"/>
        </p:scale>
        <p:origin x="860"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F28CA-4AAF-4592-959E-673DDAC69F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C02D590-9C9A-48FB-969A-8FC25EC6BB91}">
      <dgm:prSet phldrT="[Text]" custT="1"/>
      <dgm:spPr>
        <a:solidFill>
          <a:schemeClr val="accent5"/>
        </a:solidFill>
      </dgm:spPr>
      <dgm:t>
        <a:bodyPr/>
        <a:lstStyle/>
        <a:p>
          <a:r>
            <a:rPr lang="en-GB" sz="2000" dirty="0"/>
            <a:t>Assessment</a:t>
          </a:r>
        </a:p>
      </dgm:t>
    </dgm:pt>
    <dgm:pt modelId="{103B6038-B4B8-44F7-800E-DD22086F4C80}" type="parTrans" cxnId="{C2A507DD-1E96-4505-A3B5-537C1A4BEBF8}">
      <dgm:prSet/>
      <dgm:spPr/>
      <dgm:t>
        <a:bodyPr/>
        <a:lstStyle/>
        <a:p>
          <a:endParaRPr lang="en-GB"/>
        </a:p>
      </dgm:t>
    </dgm:pt>
    <dgm:pt modelId="{822C6927-937A-472A-B5BC-86AA0859FE3F}" type="sibTrans" cxnId="{C2A507DD-1E96-4505-A3B5-537C1A4BEBF8}">
      <dgm:prSet/>
      <dgm:spPr/>
      <dgm:t>
        <a:bodyPr/>
        <a:lstStyle/>
        <a:p>
          <a:endParaRPr lang="en-GB"/>
        </a:p>
      </dgm:t>
    </dgm:pt>
    <dgm:pt modelId="{6B8F1C5E-470E-4BA3-9786-37FC68677812}">
      <dgm:prSet phldrT="[Text]"/>
      <dgm:spPr/>
      <dgm:t>
        <a:bodyPr/>
        <a:lstStyle/>
        <a:p>
          <a:r>
            <a:rPr lang="en-GB" dirty="0"/>
            <a:t>Monitor health status to identify community health problems </a:t>
          </a:r>
        </a:p>
      </dgm:t>
    </dgm:pt>
    <dgm:pt modelId="{16F7F2AD-6763-491D-B484-B771A4CAE564}" type="parTrans" cxnId="{D2BDEDB7-26C5-4ED2-BEA9-ED7DB10F2321}">
      <dgm:prSet/>
      <dgm:spPr/>
      <dgm:t>
        <a:bodyPr/>
        <a:lstStyle/>
        <a:p>
          <a:endParaRPr lang="en-GB"/>
        </a:p>
      </dgm:t>
    </dgm:pt>
    <dgm:pt modelId="{E6635D05-96AF-4184-9148-C8D7A866DA16}" type="sibTrans" cxnId="{D2BDEDB7-26C5-4ED2-BEA9-ED7DB10F2321}">
      <dgm:prSet/>
      <dgm:spPr/>
      <dgm:t>
        <a:bodyPr/>
        <a:lstStyle/>
        <a:p>
          <a:endParaRPr lang="en-GB"/>
        </a:p>
      </dgm:t>
    </dgm:pt>
    <dgm:pt modelId="{DEFF5B27-3CCF-4F1A-9CA2-07D3F44275ED}">
      <dgm:prSet phldrT="[Text]"/>
      <dgm:spPr/>
      <dgm:t>
        <a:bodyPr/>
        <a:lstStyle/>
        <a:p>
          <a:r>
            <a:rPr lang="en-GB" dirty="0"/>
            <a:t>Diagnose and investigate health problems and health hazards in the community</a:t>
          </a:r>
        </a:p>
      </dgm:t>
    </dgm:pt>
    <dgm:pt modelId="{AC258485-6138-4080-A346-5625E9F01B32}" type="parTrans" cxnId="{26948F4D-00F9-4385-B776-EC4FF2D574B0}">
      <dgm:prSet/>
      <dgm:spPr/>
      <dgm:t>
        <a:bodyPr/>
        <a:lstStyle/>
        <a:p>
          <a:endParaRPr lang="en-GB"/>
        </a:p>
      </dgm:t>
    </dgm:pt>
    <dgm:pt modelId="{C6CAA053-BCED-4EC6-A810-DE5C2680D933}" type="sibTrans" cxnId="{26948F4D-00F9-4385-B776-EC4FF2D574B0}">
      <dgm:prSet/>
      <dgm:spPr/>
      <dgm:t>
        <a:bodyPr/>
        <a:lstStyle/>
        <a:p>
          <a:endParaRPr lang="en-GB"/>
        </a:p>
      </dgm:t>
    </dgm:pt>
    <dgm:pt modelId="{1542A428-CF39-4EE9-9ABF-5A4FE9FB4012}">
      <dgm:prSet phldrT="[Text]" custT="1"/>
      <dgm:spPr>
        <a:solidFill>
          <a:schemeClr val="accent5"/>
        </a:solidFill>
      </dgm:spPr>
      <dgm:t>
        <a:bodyPr/>
        <a:lstStyle/>
        <a:p>
          <a:r>
            <a:rPr lang="en-GB" sz="1800" dirty="0"/>
            <a:t>Policy Development</a:t>
          </a:r>
        </a:p>
      </dgm:t>
    </dgm:pt>
    <dgm:pt modelId="{8ECBA807-8632-409C-B0E5-DA678A16962C}" type="parTrans" cxnId="{BB74A9AE-B9D5-4782-8BFA-73841AA039CA}">
      <dgm:prSet/>
      <dgm:spPr/>
      <dgm:t>
        <a:bodyPr/>
        <a:lstStyle/>
        <a:p>
          <a:endParaRPr lang="en-GB"/>
        </a:p>
      </dgm:t>
    </dgm:pt>
    <dgm:pt modelId="{EBE4C961-C38B-4540-888B-943BEDF21489}" type="sibTrans" cxnId="{BB74A9AE-B9D5-4782-8BFA-73841AA039CA}">
      <dgm:prSet/>
      <dgm:spPr/>
      <dgm:t>
        <a:bodyPr/>
        <a:lstStyle/>
        <a:p>
          <a:endParaRPr lang="en-GB"/>
        </a:p>
      </dgm:t>
    </dgm:pt>
    <dgm:pt modelId="{A557DA86-C164-4889-80DA-795AB50F0C1C}">
      <dgm:prSet phldrT="[Text]"/>
      <dgm:spPr/>
      <dgm:t>
        <a:bodyPr/>
        <a:lstStyle/>
        <a:p>
          <a:r>
            <a:rPr lang="en-GB" dirty="0"/>
            <a:t>Inform, educate and empower people about health issues</a:t>
          </a:r>
        </a:p>
      </dgm:t>
    </dgm:pt>
    <dgm:pt modelId="{4455ECCE-9A43-4A51-9BD1-A89C1342B6E1}" type="parTrans" cxnId="{5E1A9641-3BCF-44DF-BDDE-4DA3AA4FCD04}">
      <dgm:prSet/>
      <dgm:spPr/>
      <dgm:t>
        <a:bodyPr/>
        <a:lstStyle/>
        <a:p>
          <a:endParaRPr lang="en-GB"/>
        </a:p>
      </dgm:t>
    </dgm:pt>
    <dgm:pt modelId="{47DE1974-2869-40BF-9A76-42E04ADA86CD}" type="sibTrans" cxnId="{5E1A9641-3BCF-44DF-BDDE-4DA3AA4FCD04}">
      <dgm:prSet/>
      <dgm:spPr/>
      <dgm:t>
        <a:bodyPr/>
        <a:lstStyle/>
        <a:p>
          <a:endParaRPr lang="en-GB"/>
        </a:p>
      </dgm:t>
    </dgm:pt>
    <dgm:pt modelId="{A2025E54-762C-456E-83BD-11C913F1898D}">
      <dgm:prSet phldrT="[Text]"/>
      <dgm:spPr/>
      <dgm:t>
        <a:bodyPr/>
        <a:lstStyle/>
        <a:p>
          <a:r>
            <a:rPr lang="en-GB" dirty="0"/>
            <a:t>Mobilise community partnerships to identify and solve health problems</a:t>
          </a:r>
        </a:p>
      </dgm:t>
    </dgm:pt>
    <dgm:pt modelId="{843C6409-9BE2-4150-9E7E-444D69034EE1}" type="parTrans" cxnId="{EB92356A-E840-46F1-9AF2-CAF4541E08C1}">
      <dgm:prSet/>
      <dgm:spPr/>
      <dgm:t>
        <a:bodyPr/>
        <a:lstStyle/>
        <a:p>
          <a:endParaRPr lang="en-GB"/>
        </a:p>
      </dgm:t>
    </dgm:pt>
    <dgm:pt modelId="{D6A50B83-C80E-4C8E-80F8-7E38408EBFC1}" type="sibTrans" cxnId="{EB92356A-E840-46F1-9AF2-CAF4541E08C1}">
      <dgm:prSet/>
      <dgm:spPr/>
      <dgm:t>
        <a:bodyPr/>
        <a:lstStyle/>
        <a:p>
          <a:endParaRPr lang="en-GB"/>
        </a:p>
      </dgm:t>
    </dgm:pt>
    <dgm:pt modelId="{5C701647-5114-4C52-926B-569A8E5353E2}">
      <dgm:prSet phldrT="[Text]" custT="1"/>
      <dgm:spPr>
        <a:solidFill>
          <a:schemeClr val="accent5"/>
        </a:solidFill>
      </dgm:spPr>
      <dgm:t>
        <a:bodyPr/>
        <a:lstStyle/>
        <a:p>
          <a:r>
            <a:rPr lang="en-GB" sz="2000" dirty="0"/>
            <a:t>Assurance</a:t>
          </a:r>
        </a:p>
      </dgm:t>
    </dgm:pt>
    <dgm:pt modelId="{FE531EE4-FBFB-4D06-A1E5-7315EE1C9B08}" type="parTrans" cxnId="{832359EE-F8AE-4C38-AB8B-E1CAAEB29E72}">
      <dgm:prSet/>
      <dgm:spPr/>
      <dgm:t>
        <a:bodyPr/>
        <a:lstStyle/>
        <a:p>
          <a:endParaRPr lang="en-GB"/>
        </a:p>
      </dgm:t>
    </dgm:pt>
    <dgm:pt modelId="{C1DB315C-2E01-4126-8A4C-73BDEBDAADC6}" type="sibTrans" cxnId="{832359EE-F8AE-4C38-AB8B-E1CAAEB29E72}">
      <dgm:prSet/>
      <dgm:spPr/>
      <dgm:t>
        <a:bodyPr/>
        <a:lstStyle/>
        <a:p>
          <a:endParaRPr lang="en-GB"/>
        </a:p>
      </dgm:t>
    </dgm:pt>
    <dgm:pt modelId="{6E75C751-BC34-4069-8ED3-8DE216ED6E05}">
      <dgm:prSet phldrT="[Text]"/>
      <dgm:spPr/>
      <dgm:t>
        <a:bodyPr/>
        <a:lstStyle/>
        <a:p>
          <a:r>
            <a:rPr lang="en-GB" dirty="0"/>
            <a:t>Enforce laws and regulations that protects health and ensure safety</a:t>
          </a:r>
        </a:p>
      </dgm:t>
    </dgm:pt>
    <dgm:pt modelId="{808A3A5B-D6AC-48FF-B834-4285279CE8DF}" type="parTrans" cxnId="{149734DF-DDA1-4423-B7CC-302476FB028E}">
      <dgm:prSet/>
      <dgm:spPr/>
      <dgm:t>
        <a:bodyPr/>
        <a:lstStyle/>
        <a:p>
          <a:endParaRPr lang="en-GB"/>
        </a:p>
      </dgm:t>
    </dgm:pt>
    <dgm:pt modelId="{0B251A71-7B14-4D3E-9AA7-B829FFDBB839}" type="sibTrans" cxnId="{149734DF-DDA1-4423-B7CC-302476FB028E}">
      <dgm:prSet/>
      <dgm:spPr/>
      <dgm:t>
        <a:bodyPr/>
        <a:lstStyle/>
        <a:p>
          <a:endParaRPr lang="en-GB"/>
        </a:p>
      </dgm:t>
    </dgm:pt>
    <dgm:pt modelId="{E120820C-8861-456B-91A5-C49A52DF9E3E}">
      <dgm:prSet phldrT="[Text]"/>
      <dgm:spPr/>
      <dgm:t>
        <a:bodyPr/>
        <a:lstStyle/>
        <a:p>
          <a:r>
            <a:rPr lang="en-GB" dirty="0"/>
            <a:t>Assure a competent public health and personal healthcare workforce</a:t>
          </a:r>
        </a:p>
      </dgm:t>
    </dgm:pt>
    <dgm:pt modelId="{A9AF188F-7A63-448C-BC3D-C8A1A0E01AD1}" type="parTrans" cxnId="{A9284E13-AEF8-4DC1-B44A-18751E217C8D}">
      <dgm:prSet/>
      <dgm:spPr/>
      <dgm:t>
        <a:bodyPr/>
        <a:lstStyle/>
        <a:p>
          <a:endParaRPr lang="en-GB"/>
        </a:p>
      </dgm:t>
    </dgm:pt>
    <dgm:pt modelId="{A60D91D5-D62C-4E55-986B-A41C60882BA8}" type="sibTrans" cxnId="{A9284E13-AEF8-4DC1-B44A-18751E217C8D}">
      <dgm:prSet/>
      <dgm:spPr/>
      <dgm:t>
        <a:bodyPr/>
        <a:lstStyle/>
        <a:p>
          <a:endParaRPr lang="en-GB"/>
        </a:p>
      </dgm:t>
    </dgm:pt>
    <dgm:pt modelId="{AFFE83A2-DE5C-4CC6-83A3-E31D66808D97}">
      <dgm:prSet phldrT="[Text]"/>
      <dgm:spPr/>
      <dgm:t>
        <a:bodyPr/>
        <a:lstStyle/>
        <a:p>
          <a:r>
            <a:rPr lang="en-GB" dirty="0"/>
            <a:t>Develop policies and plans that support individual and community health efforts</a:t>
          </a:r>
        </a:p>
      </dgm:t>
    </dgm:pt>
    <dgm:pt modelId="{1764D9DD-40C0-4D91-9F75-B1B691F9E565}" type="parTrans" cxnId="{BD44781D-6A70-40EA-9763-692978DB32CE}">
      <dgm:prSet/>
      <dgm:spPr/>
      <dgm:t>
        <a:bodyPr/>
        <a:lstStyle/>
        <a:p>
          <a:endParaRPr lang="en-GB"/>
        </a:p>
      </dgm:t>
    </dgm:pt>
    <dgm:pt modelId="{05DEDDE0-27FD-4827-A0D0-F31A086F4AC7}" type="sibTrans" cxnId="{BD44781D-6A70-40EA-9763-692978DB32CE}">
      <dgm:prSet/>
      <dgm:spPr/>
      <dgm:t>
        <a:bodyPr/>
        <a:lstStyle/>
        <a:p>
          <a:endParaRPr lang="en-GB"/>
        </a:p>
      </dgm:t>
    </dgm:pt>
    <dgm:pt modelId="{5EDDCEDA-6688-4B16-8FA7-174D03365CDC}">
      <dgm:prSet phldrT="[Text]"/>
      <dgm:spPr/>
      <dgm:t>
        <a:bodyPr/>
        <a:lstStyle/>
        <a:p>
          <a:r>
            <a:rPr lang="en-GB" dirty="0"/>
            <a:t>Link people to needed personal health services and assure the provision of health care when otherwise unavailable</a:t>
          </a:r>
        </a:p>
      </dgm:t>
    </dgm:pt>
    <dgm:pt modelId="{B5EB0E60-9464-40D6-BC17-2F2C06335A5B}" type="parTrans" cxnId="{D6BD709B-FB68-4EF8-9200-3DC7D08D077E}">
      <dgm:prSet/>
      <dgm:spPr/>
      <dgm:t>
        <a:bodyPr/>
        <a:lstStyle/>
        <a:p>
          <a:endParaRPr lang="en-GB"/>
        </a:p>
      </dgm:t>
    </dgm:pt>
    <dgm:pt modelId="{E9F00F90-63A9-4B4F-A4FB-13232C220E24}" type="sibTrans" cxnId="{D6BD709B-FB68-4EF8-9200-3DC7D08D077E}">
      <dgm:prSet/>
      <dgm:spPr/>
      <dgm:t>
        <a:bodyPr/>
        <a:lstStyle/>
        <a:p>
          <a:endParaRPr lang="en-GB"/>
        </a:p>
      </dgm:t>
    </dgm:pt>
    <dgm:pt modelId="{5A289A41-4C11-47A1-B9A3-A6C75C7EB209}">
      <dgm:prSet phldrT="[Text]"/>
      <dgm:spPr/>
      <dgm:t>
        <a:bodyPr/>
        <a:lstStyle/>
        <a:p>
          <a:r>
            <a:rPr lang="en-GB" dirty="0"/>
            <a:t>Evaluate effectiveness, accessibility and quality of personal and population—based health services</a:t>
          </a:r>
        </a:p>
      </dgm:t>
    </dgm:pt>
    <dgm:pt modelId="{47FA89C9-376C-4784-80E9-97F3A7C0649F}" type="parTrans" cxnId="{AB1A8546-2C96-4826-B6D3-11420F6ABA97}">
      <dgm:prSet/>
      <dgm:spPr/>
      <dgm:t>
        <a:bodyPr/>
        <a:lstStyle/>
        <a:p>
          <a:endParaRPr lang="en-GB"/>
        </a:p>
      </dgm:t>
    </dgm:pt>
    <dgm:pt modelId="{3693740D-F3D3-4157-B597-1A654920EC45}" type="sibTrans" cxnId="{AB1A8546-2C96-4826-B6D3-11420F6ABA97}">
      <dgm:prSet/>
      <dgm:spPr/>
      <dgm:t>
        <a:bodyPr/>
        <a:lstStyle/>
        <a:p>
          <a:endParaRPr lang="en-GB"/>
        </a:p>
      </dgm:t>
    </dgm:pt>
    <dgm:pt modelId="{0AD4AA95-D521-4887-B8F5-DAF6F7D45B5D}" type="pres">
      <dgm:prSet presAssocID="{5E7F28CA-4AAF-4592-959E-673DDAC69FE4}" presName="linear" presStyleCnt="0">
        <dgm:presLayoutVars>
          <dgm:dir/>
          <dgm:animLvl val="lvl"/>
          <dgm:resizeHandles val="exact"/>
        </dgm:presLayoutVars>
      </dgm:prSet>
      <dgm:spPr/>
    </dgm:pt>
    <dgm:pt modelId="{65310FE5-38E3-47CB-9769-405B465EF809}" type="pres">
      <dgm:prSet presAssocID="{6C02D590-9C9A-48FB-969A-8FC25EC6BB91}" presName="parentLin" presStyleCnt="0"/>
      <dgm:spPr/>
    </dgm:pt>
    <dgm:pt modelId="{21FF25C0-D4A5-422B-9931-EECE28AE62B9}" type="pres">
      <dgm:prSet presAssocID="{6C02D590-9C9A-48FB-969A-8FC25EC6BB91}" presName="parentLeftMargin" presStyleLbl="node1" presStyleIdx="0" presStyleCnt="3"/>
      <dgm:spPr/>
    </dgm:pt>
    <dgm:pt modelId="{7335F830-6ABC-40FA-99E8-E4E46443FDE3}" type="pres">
      <dgm:prSet presAssocID="{6C02D590-9C9A-48FB-969A-8FC25EC6BB91}" presName="parentText" presStyleLbl="node1" presStyleIdx="0" presStyleCnt="3" custLinFactNeighborX="918" custLinFactNeighborY="-8087">
        <dgm:presLayoutVars>
          <dgm:chMax val="0"/>
          <dgm:bulletEnabled val="1"/>
        </dgm:presLayoutVars>
      </dgm:prSet>
      <dgm:spPr/>
    </dgm:pt>
    <dgm:pt modelId="{3BE98B9D-A858-4F6B-BC8B-7C437362BCB7}" type="pres">
      <dgm:prSet presAssocID="{6C02D590-9C9A-48FB-969A-8FC25EC6BB91}" presName="negativeSpace" presStyleCnt="0"/>
      <dgm:spPr/>
    </dgm:pt>
    <dgm:pt modelId="{0CEC4DC6-EE42-419C-BED5-FE4671610D9D}" type="pres">
      <dgm:prSet presAssocID="{6C02D590-9C9A-48FB-969A-8FC25EC6BB91}" presName="childText" presStyleLbl="conFgAcc1" presStyleIdx="0" presStyleCnt="3">
        <dgm:presLayoutVars>
          <dgm:bulletEnabled val="1"/>
        </dgm:presLayoutVars>
      </dgm:prSet>
      <dgm:spPr/>
    </dgm:pt>
    <dgm:pt modelId="{1F9379F3-7691-44FC-B7B1-68A1803526E8}" type="pres">
      <dgm:prSet presAssocID="{822C6927-937A-472A-B5BC-86AA0859FE3F}" presName="spaceBetweenRectangles" presStyleCnt="0"/>
      <dgm:spPr/>
    </dgm:pt>
    <dgm:pt modelId="{F139E7F2-E3E8-49F8-B059-6ABA2B83159A}" type="pres">
      <dgm:prSet presAssocID="{1542A428-CF39-4EE9-9ABF-5A4FE9FB4012}" presName="parentLin" presStyleCnt="0"/>
      <dgm:spPr/>
    </dgm:pt>
    <dgm:pt modelId="{42503577-3754-4C5F-88F5-50C86572A5E7}" type="pres">
      <dgm:prSet presAssocID="{1542A428-CF39-4EE9-9ABF-5A4FE9FB4012}" presName="parentLeftMargin" presStyleLbl="node1" presStyleIdx="0" presStyleCnt="3"/>
      <dgm:spPr/>
    </dgm:pt>
    <dgm:pt modelId="{DFC3B293-3C93-4242-B5C0-C402C6E232D2}" type="pres">
      <dgm:prSet presAssocID="{1542A428-CF39-4EE9-9ABF-5A4FE9FB4012}" presName="parentText" presStyleLbl="node1" presStyleIdx="1" presStyleCnt="3" custLinFactNeighborX="918" custLinFactNeighborY="-5682">
        <dgm:presLayoutVars>
          <dgm:chMax val="0"/>
          <dgm:bulletEnabled val="1"/>
        </dgm:presLayoutVars>
      </dgm:prSet>
      <dgm:spPr/>
    </dgm:pt>
    <dgm:pt modelId="{C6ECB39A-FB68-4335-B31E-DF3CFB16B394}" type="pres">
      <dgm:prSet presAssocID="{1542A428-CF39-4EE9-9ABF-5A4FE9FB4012}" presName="negativeSpace" presStyleCnt="0"/>
      <dgm:spPr/>
    </dgm:pt>
    <dgm:pt modelId="{9BC6201C-F6D1-42BD-98B4-67CEEADC30DD}" type="pres">
      <dgm:prSet presAssocID="{1542A428-CF39-4EE9-9ABF-5A4FE9FB4012}" presName="childText" presStyleLbl="conFgAcc1" presStyleIdx="1" presStyleCnt="3">
        <dgm:presLayoutVars>
          <dgm:bulletEnabled val="1"/>
        </dgm:presLayoutVars>
      </dgm:prSet>
      <dgm:spPr/>
    </dgm:pt>
    <dgm:pt modelId="{B6ED6687-53F0-4B92-9F3A-8EFC092E43D8}" type="pres">
      <dgm:prSet presAssocID="{EBE4C961-C38B-4540-888B-943BEDF21489}" presName="spaceBetweenRectangles" presStyleCnt="0"/>
      <dgm:spPr/>
    </dgm:pt>
    <dgm:pt modelId="{347FFD13-000A-4BAB-95FC-543A9A4CE91A}" type="pres">
      <dgm:prSet presAssocID="{5C701647-5114-4C52-926B-569A8E5353E2}" presName="parentLin" presStyleCnt="0"/>
      <dgm:spPr/>
    </dgm:pt>
    <dgm:pt modelId="{4DEDFC9D-2983-4BF9-8D97-B064BA883007}" type="pres">
      <dgm:prSet presAssocID="{5C701647-5114-4C52-926B-569A8E5353E2}" presName="parentLeftMargin" presStyleLbl="node1" presStyleIdx="1" presStyleCnt="3"/>
      <dgm:spPr/>
    </dgm:pt>
    <dgm:pt modelId="{083B3394-4142-4C8A-B9A5-3DDC9ECACB76}" type="pres">
      <dgm:prSet presAssocID="{5C701647-5114-4C52-926B-569A8E5353E2}" presName="parentText" presStyleLbl="node1" presStyleIdx="2" presStyleCnt="3">
        <dgm:presLayoutVars>
          <dgm:chMax val="0"/>
          <dgm:bulletEnabled val="1"/>
        </dgm:presLayoutVars>
      </dgm:prSet>
      <dgm:spPr/>
    </dgm:pt>
    <dgm:pt modelId="{E64F0C3B-4206-4615-BD1D-EDA15D139FEE}" type="pres">
      <dgm:prSet presAssocID="{5C701647-5114-4C52-926B-569A8E5353E2}" presName="negativeSpace" presStyleCnt="0"/>
      <dgm:spPr/>
    </dgm:pt>
    <dgm:pt modelId="{D6DDBD81-8F31-4A2D-BC93-D63C7184C643}" type="pres">
      <dgm:prSet presAssocID="{5C701647-5114-4C52-926B-569A8E5353E2}" presName="childText" presStyleLbl="conFgAcc1" presStyleIdx="2" presStyleCnt="3" custLinFactNeighborY="54844">
        <dgm:presLayoutVars>
          <dgm:bulletEnabled val="1"/>
        </dgm:presLayoutVars>
      </dgm:prSet>
      <dgm:spPr/>
    </dgm:pt>
  </dgm:ptLst>
  <dgm:cxnLst>
    <dgm:cxn modelId="{A9284E13-AEF8-4DC1-B44A-18751E217C8D}" srcId="{5C701647-5114-4C52-926B-569A8E5353E2}" destId="{E120820C-8861-456B-91A5-C49A52DF9E3E}" srcOrd="2" destOrd="0" parTransId="{A9AF188F-7A63-448C-BC3D-C8A1A0E01AD1}" sibTransId="{A60D91D5-D62C-4E55-986B-A41C60882BA8}"/>
    <dgm:cxn modelId="{BD44781D-6A70-40EA-9763-692978DB32CE}" srcId="{1542A428-CF39-4EE9-9ABF-5A4FE9FB4012}" destId="{AFFE83A2-DE5C-4CC6-83A3-E31D66808D97}" srcOrd="2" destOrd="0" parTransId="{1764D9DD-40C0-4D91-9F75-B1B691F9E565}" sibTransId="{05DEDDE0-27FD-4827-A0D0-F31A086F4AC7}"/>
    <dgm:cxn modelId="{E4DCB225-44FD-4E51-8595-7FFBCCD60168}" type="presOf" srcId="{5C701647-5114-4C52-926B-569A8E5353E2}" destId="{083B3394-4142-4C8A-B9A5-3DDC9ECACB76}" srcOrd="1" destOrd="0" presId="urn:microsoft.com/office/officeart/2005/8/layout/list1"/>
    <dgm:cxn modelId="{2300985F-9C42-4E53-9D82-74627158C251}" type="presOf" srcId="{5A289A41-4C11-47A1-B9A3-A6C75C7EB209}" destId="{D6DDBD81-8F31-4A2D-BC93-D63C7184C643}" srcOrd="0" destOrd="3" presId="urn:microsoft.com/office/officeart/2005/8/layout/list1"/>
    <dgm:cxn modelId="{5E1A9641-3BCF-44DF-BDDE-4DA3AA4FCD04}" srcId="{1542A428-CF39-4EE9-9ABF-5A4FE9FB4012}" destId="{A557DA86-C164-4889-80DA-795AB50F0C1C}" srcOrd="0" destOrd="0" parTransId="{4455ECCE-9A43-4A51-9BD1-A89C1342B6E1}" sibTransId="{47DE1974-2869-40BF-9A76-42E04ADA86CD}"/>
    <dgm:cxn modelId="{93997F45-C810-4D69-84F0-9CEF2443838B}" type="presOf" srcId="{5E7F28CA-4AAF-4592-959E-673DDAC69FE4}" destId="{0AD4AA95-D521-4887-B8F5-DAF6F7D45B5D}" srcOrd="0" destOrd="0" presId="urn:microsoft.com/office/officeart/2005/8/layout/list1"/>
    <dgm:cxn modelId="{AB1A8546-2C96-4826-B6D3-11420F6ABA97}" srcId="{5C701647-5114-4C52-926B-569A8E5353E2}" destId="{5A289A41-4C11-47A1-B9A3-A6C75C7EB209}" srcOrd="3" destOrd="0" parTransId="{47FA89C9-376C-4784-80E9-97F3A7C0649F}" sibTransId="{3693740D-F3D3-4157-B597-1A654920EC45}"/>
    <dgm:cxn modelId="{A364FD69-9845-4BFF-9B6E-CBD508758653}" type="presOf" srcId="{AFFE83A2-DE5C-4CC6-83A3-E31D66808D97}" destId="{9BC6201C-F6D1-42BD-98B4-67CEEADC30DD}" srcOrd="0" destOrd="2" presId="urn:microsoft.com/office/officeart/2005/8/layout/list1"/>
    <dgm:cxn modelId="{EB92356A-E840-46F1-9AF2-CAF4541E08C1}" srcId="{1542A428-CF39-4EE9-9ABF-5A4FE9FB4012}" destId="{A2025E54-762C-456E-83BD-11C913F1898D}" srcOrd="1" destOrd="0" parTransId="{843C6409-9BE2-4150-9E7E-444D69034EE1}" sibTransId="{D6A50B83-C80E-4C8E-80F8-7E38408EBFC1}"/>
    <dgm:cxn modelId="{26948F4D-00F9-4385-B776-EC4FF2D574B0}" srcId="{6C02D590-9C9A-48FB-969A-8FC25EC6BB91}" destId="{DEFF5B27-3CCF-4F1A-9CA2-07D3F44275ED}" srcOrd="1" destOrd="0" parTransId="{AC258485-6138-4080-A346-5625E9F01B32}" sibTransId="{C6CAA053-BCED-4EC6-A810-DE5C2680D933}"/>
    <dgm:cxn modelId="{C9B17A72-AE86-481A-899E-32E91086EF60}" type="presOf" srcId="{6E75C751-BC34-4069-8ED3-8DE216ED6E05}" destId="{D6DDBD81-8F31-4A2D-BC93-D63C7184C643}" srcOrd="0" destOrd="0" presId="urn:microsoft.com/office/officeart/2005/8/layout/list1"/>
    <dgm:cxn modelId="{4B1FFB59-A272-43D2-98A4-FF7BE7C14DA2}" type="presOf" srcId="{5C701647-5114-4C52-926B-569A8E5353E2}" destId="{4DEDFC9D-2983-4BF9-8D97-B064BA883007}" srcOrd="0" destOrd="0" presId="urn:microsoft.com/office/officeart/2005/8/layout/list1"/>
    <dgm:cxn modelId="{7CCBD184-3197-4543-9CA5-30587882D3F9}" type="presOf" srcId="{1542A428-CF39-4EE9-9ABF-5A4FE9FB4012}" destId="{DFC3B293-3C93-4242-B5C0-C402C6E232D2}" srcOrd="1" destOrd="0" presId="urn:microsoft.com/office/officeart/2005/8/layout/list1"/>
    <dgm:cxn modelId="{D6BD709B-FB68-4EF8-9200-3DC7D08D077E}" srcId="{5C701647-5114-4C52-926B-569A8E5353E2}" destId="{5EDDCEDA-6688-4B16-8FA7-174D03365CDC}" srcOrd="1" destOrd="0" parTransId="{B5EB0E60-9464-40D6-BC17-2F2C06335A5B}" sibTransId="{E9F00F90-63A9-4B4F-A4FB-13232C220E24}"/>
    <dgm:cxn modelId="{F53A419C-BBDC-43E9-AA50-9391EE00D434}" type="presOf" srcId="{6C02D590-9C9A-48FB-969A-8FC25EC6BB91}" destId="{7335F830-6ABC-40FA-99E8-E4E46443FDE3}" srcOrd="1" destOrd="0" presId="urn:microsoft.com/office/officeart/2005/8/layout/list1"/>
    <dgm:cxn modelId="{7CCA58A7-4C5C-4CD9-A718-705555EC10F6}" type="presOf" srcId="{6B8F1C5E-470E-4BA3-9786-37FC68677812}" destId="{0CEC4DC6-EE42-419C-BED5-FE4671610D9D}" srcOrd="0" destOrd="0" presId="urn:microsoft.com/office/officeart/2005/8/layout/list1"/>
    <dgm:cxn modelId="{BB74A9AE-B9D5-4782-8BFA-73841AA039CA}" srcId="{5E7F28CA-4AAF-4592-959E-673DDAC69FE4}" destId="{1542A428-CF39-4EE9-9ABF-5A4FE9FB4012}" srcOrd="1" destOrd="0" parTransId="{8ECBA807-8632-409C-B0E5-DA678A16962C}" sibTransId="{EBE4C961-C38B-4540-888B-943BEDF21489}"/>
    <dgm:cxn modelId="{D2BDEDB7-26C5-4ED2-BEA9-ED7DB10F2321}" srcId="{6C02D590-9C9A-48FB-969A-8FC25EC6BB91}" destId="{6B8F1C5E-470E-4BA3-9786-37FC68677812}" srcOrd="0" destOrd="0" parTransId="{16F7F2AD-6763-491D-B484-B771A4CAE564}" sibTransId="{E6635D05-96AF-4184-9148-C8D7A866DA16}"/>
    <dgm:cxn modelId="{899D58C6-680C-4A96-9960-168624FEFA53}" type="presOf" srcId="{6C02D590-9C9A-48FB-969A-8FC25EC6BB91}" destId="{21FF25C0-D4A5-422B-9931-EECE28AE62B9}" srcOrd="0" destOrd="0" presId="urn:microsoft.com/office/officeart/2005/8/layout/list1"/>
    <dgm:cxn modelId="{E864FCD2-A0BD-4FF5-988C-A36BF6128199}" type="presOf" srcId="{5EDDCEDA-6688-4B16-8FA7-174D03365CDC}" destId="{D6DDBD81-8F31-4A2D-BC93-D63C7184C643}" srcOrd="0" destOrd="1" presId="urn:microsoft.com/office/officeart/2005/8/layout/list1"/>
    <dgm:cxn modelId="{78B827DA-9674-4FEC-A091-1D6BB3CC4CCB}" type="presOf" srcId="{DEFF5B27-3CCF-4F1A-9CA2-07D3F44275ED}" destId="{0CEC4DC6-EE42-419C-BED5-FE4671610D9D}" srcOrd="0" destOrd="1" presId="urn:microsoft.com/office/officeart/2005/8/layout/list1"/>
    <dgm:cxn modelId="{C2A507DD-1E96-4505-A3B5-537C1A4BEBF8}" srcId="{5E7F28CA-4AAF-4592-959E-673DDAC69FE4}" destId="{6C02D590-9C9A-48FB-969A-8FC25EC6BB91}" srcOrd="0" destOrd="0" parTransId="{103B6038-B4B8-44F7-800E-DD22086F4C80}" sibTransId="{822C6927-937A-472A-B5BC-86AA0859FE3F}"/>
    <dgm:cxn modelId="{149734DF-DDA1-4423-B7CC-302476FB028E}" srcId="{5C701647-5114-4C52-926B-569A8E5353E2}" destId="{6E75C751-BC34-4069-8ED3-8DE216ED6E05}" srcOrd="0" destOrd="0" parTransId="{808A3A5B-D6AC-48FF-B834-4285279CE8DF}" sibTransId="{0B251A71-7B14-4D3E-9AA7-B829FFDBB839}"/>
    <dgm:cxn modelId="{DA4056E8-E6F9-4116-8CDA-ACA80F86525B}" type="presOf" srcId="{A557DA86-C164-4889-80DA-795AB50F0C1C}" destId="{9BC6201C-F6D1-42BD-98B4-67CEEADC30DD}" srcOrd="0" destOrd="0" presId="urn:microsoft.com/office/officeart/2005/8/layout/list1"/>
    <dgm:cxn modelId="{832359EE-F8AE-4C38-AB8B-E1CAAEB29E72}" srcId="{5E7F28CA-4AAF-4592-959E-673DDAC69FE4}" destId="{5C701647-5114-4C52-926B-569A8E5353E2}" srcOrd="2" destOrd="0" parTransId="{FE531EE4-FBFB-4D06-A1E5-7315EE1C9B08}" sibTransId="{C1DB315C-2E01-4126-8A4C-73BDEBDAADC6}"/>
    <dgm:cxn modelId="{421AF2EE-0C6E-4526-AE0E-F020E59774C8}" type="presOf" srcId="{A2025E54-762C-456E-83BD-11C913F1898D}" destId="{9BC6201C-F6D1-42BD-98B4-67CEEADC30DD}" srcOrd="0" destOrd="1" presId="urn:microsoft.com/office/officeart/2005/8/layout/list1"/>
    <dgm:cxn modelId="{01686BF5-937A-4AB3-B6B5-9C6F583C4AC6}" type="presOf" srcId="{1542A428-CF39-4EE9-9ABF-5A4FE9FB4012}" destId="{42503577-3754-4C5F-88F5-50C86572A5E7}" srcOrd="0" destOrd="0" presId="urn:microsoft.com/office/officeart/2005/8/layout/list1"/>
    <dgm:cxn modelId="{DEEBD4F9-B7D3-41A9-B6AA-A1A9074FE0D0}" type="presOf" srcId="{E120820C-8861-456B-91A5-C49A52DF9E3E}" destId="{D6DDBD81-8F31-4A2D-BC93-D63C7184C643}" srcOrd="0" destOrd="2" presId="urn:microsoft.com/office/officeart/2005/8/layout/list1"/>
    <dgm:cxn modelId="{3FCA95E2-F8EC-48DC-9A96-0C6C3D891AE0}" type="presParOf" srcId="{0AD4AA95-D521-4887-B8F5-DAF6F7D45B5D}" destId="{65310FE5-38E3-47CB-9769-405B465EF809}" srcOrd="0" destOrd="0" presId="urn:microsoft.com/office/officeart/2005/8/layout/list1"/>
    <dgm:cxn modelId="{21606D2E-4DFF-420F-A2C6-8C3CA756D3CC}" type="presParOf" srcId="{65310FE5-38E3-47CB-9769-405B465EF809}" destId="{21FF25C0-D4A5-422B-9931-EECE28AE62B9}" srcOrd="0" destOrd="0" presId="urn:microsoft.com/office/officeart/2005/8/layout/list1"/>
    <dgm:cxn modelId="{87C28C97-2AC7-4AF6-913E-5123B02172E1}" type="presParOf" srcId="{65310FE5-38E3-47CB-9769-405B465EF809}" destId="{7335F830-6ABC-40FA-99E8-E4E46443FDE3}" srcOrd="1" destOrd="0" presId="urn:microsoft.com/office/officeart/2005/8/layout/list1"/>
    <dgm:cxn modelId="{FADF6559-DC24-48AA-BA0A-41DA1C68349E}" type="presParOf" srcId="{0AD4AA95-D521-4887-B8F5-DAF6F7D45B5D}" destId="{3BE98B9D-A858-4F6B-BC8B-7C437362BCB7}" srcOrd="1" destOrd="0" presId="urn:microsoft.com/office/officeart/2005/8/layout/list1"/>
    <dgm:cxn modelId="{73945CF4-A67B-46AA-AAEB-A800F657E592}" type="presParOf" srcId="{0AD4AA95-D521-4887-B8F5-DAF6F7D45B5D}" destId="{0CEC4DC6-EE42-419C-BED5-FE4671610D9D}" srcOrd="2" destOrd="0" presId="urn:microsoft.com/office/officeart/2005/8/layout/list1"/>
    <dgm:cxn modelId="{D0FDE3EC-EC7F-45D3-83E6-9EB0B7514365}" type="presParOf" srcId="{0AD4AA95-D521-4887-B8F5-DAF6F7D45B5D}" destId="{1F9379F3-7691-44FC-B7B1-68A1803526E8}" srcOrd="3" destOrd="0" presId="urn:microsoft.com/office/officeart/2005/8/layout/list1"/>
    <dgm:cxn modelId="{A647BFB0-2886-45B5-8516-3098AF6C1A63}" type="presParOf" srcId="{0AD4AA95-D521-4887-B8F5-DAF6F7D45B5D}" destId="{F139E7F2-E3E8-49F8-B059-6ABA2B83159A}" srcOrd="4" destOrd="0" presId="urn:microsoft.com/office/officeart/2005/8/layout/list1"/>
    <dgm:cxn modelId="{78BF3A8C-6899-43AA-A9F9-2D0B53EE7800}" type="presParOf" srcId="{F139E7F2-E3E8-49F8-B059-6ABA2B83159A}" destId="{42503577-3754-4C5F-88F5-50C86572A5E7}" srcOrd="0" destOrd="0" presId="urn:microsoft.com/office/officeart/2005/8/layout/list1"/>
    <dgm:cxn modelId="{D34DA6A8-4151-41C1-9915-DD0FB7209F15}" type="presParOf" srcId="{F139E7F2-E3E8-49F8-B059-6ABA2B83159A}" destId="{DFC3B293-3C93-4242-B5C0-C402C6E232D2}" srcOrd="1" destOrd="0" presId="urn:microsoft.com/office/officeart/2005/8/layout/list1"/>
    <dgm:cxn modelId="{7B6AAC9D-2FE2-4B74-B189-9B9F5062941D}" type="presParOf" srcId="{0AD4AA95-D521-4887-B8F5-DAF6F7D45B5D}" destId="{C6ECB39A-FB68-4335-B31E-DF3CFB16B394}" srcOrd="5" destOrd="0" presId="urn:microsoft.com/office/officeart/2005/8/layout/list1"/>
    <dgm:cxn modelId="{5C4F9988-AAFE-4BC7-AB8B-5D9F5F58E9B4}" type="presParOf" srcId="{0AD4AA95-D521-4887-B8F5-DAF6F7D45B5D}" destId="{9BC6201C-F6D1-42BD-98B4-67CEEADC30DD}" srcOrd="6" destOrd="0" presId="urn:microsoft.com/office/officeart/2005/8/layout/list1"/>
    <dgm:cxn modelId="{87A56639-9334-40D9-9932-E408F89D7984}" type="presParOf" srcId="{0AD4AA95-D521-4887-B8F5-DAF6F7D45B5D}" destId="{B6ED6687-53F0-4B92-9F3A-8EFC092E43D8}" srcOrd="7" destOrd="0" presId="urn:microsoft.com/office/officeart/2005/8/layout/list1"/>
    <dgm:cxn modelId="{DE5DD3F2-E270-4A31-8C12-C6CC8389B05E}" type="presParOf" srcId="{0AD4AA95-D521-4887-B8F5-DAF6F7D45B5D}" destId="{347FFD13-000A-4BAB-95FC-543A9A4CE91A}" srcOrd="8" destOrd="0" presId="urn:microsoft.com/office/officeart/2005/8/layout/list1"/>
    <dgm:cxn modelId="{7C5F04B5-CCB3-401B-876D-C0BF4998A96B}" type="presParOf" srcId="{347FFD13-000A-4BAB-95FC-543A9A4CE91A}" destId="{4DEDFC9D-2983-4BF9-8D97-B064BA883007}" srcOrd="0" destOrd="0" presId="urn:microsoft.com/office/officeart/2005/8/layout/list1"/>
    <dgm:cxn modelId="{0970BB39-E10C-4EBF-A9E6-5F473E843C3A}" type="presParOf" srcId="{347FFD13-000A-4BAB-95FC-543A9A4CE91A}" destId="{083B3394-4142-4C8A-B9A5-3DDC9ECACB76}" srcOrd="1" destOrd="0" presId="urn:microsoft.com/office/officeart/2005/8/layout/list1"/>
    <dgm:cxn modelId="{E1A01DB8-3444-4AF3-BC04-0E142474A3D2}" type="presParOf" srcId="{0AD4AA95-D521-4887-B8F5-DAF6F7D45B5D}" destId="{E64F0C3B-4206-4615-BD1D-EDA15D139FEE}" srcOrd="9" destOrd="0" presId="urn:microsoft.com/office/officeart/2005/8/layout/list1"/>
    <dgm:cxn modelId="{3EE2D589-1F91-4022-A3A0-F72ABD6FFE2B}" type="presParOf" srcId="{0AD4AA95-D521-4887-B8F5-DAF6F7D45B5D}" destId="{D6DDBD81-8F31-4A2D-BC93-D63C7184C64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C4DC6-EE42-419C-BED5-FE4671610D9D}">
      <dsp:nvSpPr>
        <dsp:cNvPr id="0" name=""/>
        <dsp:cNvSpPr/>
      </dsp:nvSpPr>
      <dsp:spPr>
        <a:xfrm>
          <a:off x="0" y="456084"/>
          <a:ext cx="7848872" cy="8599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Monitor health status to identify community health problems </a:t>
          </a:r>
        </a:p>
        <a:p>
          <a:pPr marL="114300" lvl="1" indent="-114300" algn="l" defTabSz="622300">
            <a:lnSpc>
              <a:spcPct val="90000"/>
            </a:lnSpc>
            <a:spcBef>
              <a:spcPct val="0"/>
            </a:spcBef>
            <a:spcAft>
              <a:spcPct val="15000"/>
            </a:spcAft>
            <a:buChar char="•"/>
          </a:pPr>
          <a:r>
            <a:rPr lang="en-GB" sz="1400" kern="1200" dirty="0"/>
            <a:t>Diagnose and investigate health problems and health hazards in the community</a:t>
          </a:r>
        </a:p>
      </dsp:txBody>
      <dsp:txXfrm>
        <a:off x="0" y="456084"/>
        <a:ext cx="7848872" cy="859950"/>
      </dsp:txXfrm>
    </dsp:sp>
    <dsp:sp modelId="{7335F830-6ABC-40FA-99E8-E4E46443FDE3}">
      <dsp:nvSpPr>
        <dsp:cNvPr id="0" name=""/>
        <dsp:cNvSpPr/>
      </dsp:nvSpPr>
      <dsp:spPr>
        <a:xfrm>
          <a:off x="396046" y="216023"/>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Assessment</a:t>
          </a:r>
        </a:p>
      </dsp:txBody>
      <dsp:txXfrm>
        <a:off x="416221" y="236198"/>
        <a:ext cx="5453860" cy="372930"/>
      </dsp:txXfrm>
    </dsp:sp>
    <dsp:sp modelId="{9BC6201C-F6D1-42BD-98B4-67CEEADC30DD}">
      <dsp:nvSpPr>
        <dsp:cNvPr id="0" name=""/>
        <dsp:cNvSpPr/>
      </dsp:nvSpPr>
      <dsp:spPr>
        <a:xfrm>
          <a:off x="0" y="1598275"/>
          <a:ext cx="7848872" cy="1102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Inform, educate and empower people about health issues</a:t>
          </a:r>
        </a:p>
        <a:p>
          <a:pPr marL="114300" lvl="1" indent="-114300" algn="l" defTabSz="622300">
            <a:lnSpc>
              <a:spcPct val="90000"/>
            </a:lnSpc>
            <a:spcBef>
              <a:spcPct val="0"/>
            </a:spcBef>
            <a:spcAft>
              <a:spcPct val="15000"/>
            </a:spcAft>
            <a:buChar char="•"/>
          </a:pPr>
          <a:r>
            <a:rPr lang="en-GB" sz="1400" kern="1200" dirty="0"/>
            <a:t>Mobilise community partnerships to identify and solve health problems</a:t>
          </a:r>
        </a:p>
        <a:p>
          <a:pPr marL="114300" lvl="1" indent="-114300" algn="l" defTabSz="622300">
            <a:lnSpc>
              <a:spcPct val="90000"/>
            </a:lnSpc>
            <a:spcBef>
              <a:spcPct val="0"/>
            </a:spcBef>
            <a:spcAft>
              <a:spcPct val="15000"/>
            </a:spcAft>
            <a:buChar char="•"/>
          </a:pPr>
          <a:r>
            <a:rPr lang="en-GB" sz="1400" kern="1200" dirty="0"/>
            <a:t>Develop policies and plans that support individual and community health efforts</a:t>
          </a:r>
        </a:p>
      </dsp:txBody>
      <dsp:txXfrm>
        <a:off x="0" y="1598275"/>
        <a:ext cx="7848872" cy="1102500"/>
      </dsp:txXfrm>
    </dsp:sp>
    <dsp:sp modelId="{DFC3B293-3C93-4242-B5C0-C402C6E232D2}">
      <dsp:nvSpPr>
        <dsp:cNvPr id="0" name=""/>
        <dsp:cNvSpPr/>
      </dsp:nvSpPr>
      <dsp:spPr>
        <a:xfrm>
          <a:off x="396046" y="1368152"/>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00100">
            <a:lnSpc>
              <a:spcPct val="90000"/>
            </a:lnSpc>
            <a:spcBef>
              <a:spcPct val="0"/>
            </a:spcBef>
            <a:spcAft>
              <a:spcPct val="35000"/>
            </a:spcAft>
            <a:buNone/>
          </a:pPr>
          <a:r>
            <a:rPr lang="en-GB" sz="1800" kern="1200" dirty="0"/>
            <a:t>Policy Development</a:t>
          </a:r>
        </a:p>
      </dsp:txBody>
      <dsp:txXfrm>
        <a:off x="416221" y="1388327"/>
        <a:ext cx="5453860" cy="372930"/>
      </dsp:txXfrm>
    </dsp:sp>
    <dsp:sp modelId="{D6DDBD81-8F31-4A2D-BC93-D63C7184C643}">
      <dsp:nvSpPr>
        <dsp:cNvPr id="0" name=""/>
        <dsp:cNvSpPr/>
      </dsp:nvSpPr>
      <dsp:spPr>
        <a:xfrm>
          <a:off x="0" y="3096344"/>
          <a:ext cx="7848872" cy="180809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Enforce laws and regulations that protects health and ensure safety</a:t>
          </a:r>
        </a:p>
        <a:p>
          <a:pPr marL="114300" lvl="1" indent="-114300" algn="l" defTabSz="622300">
            <a:lnSpc>
              <a:spcPct val="90000"/>
            </a:lnSpc>
            <a:spcBef>
              <a:spcPct val="0"/>
            </a:spcBef>
            <a:spcAft>
              <a:spcPct val="15000"/>
            </a:spcAft>
            <a:buChar char="•"/>
          </a:pPr>
          <a:r>
            <a:rPr lang="en-GB" sz="1400" kern="1200" dirty="0"/>
            <a:t>Link people to needed personal health services and assure the provision of health care when otherwise unavailable</a:t>
          </a:r>
        </a:p>
        <a:p>
          <a:pPr marL="114300" lvl="1" indent="-114300" algn="l" defTabSz="622300">
            <a:lnSpc>
              <a:spcPct val="90000"/>
            </a:lnSpc>
            <a:spcBef>
              <a:spcPct val="0"/>
            </a:spcBef>
            <a:spcAft>
              <a:spcPct val="15000"/>
            </a:spcAft>
            <a:buChar char="•"/>
          </a:pPr>
          <a:r>
            <a:rPr lang="en-GB" sz="1400" kern="1200" dirty="0"/>
            <a:t>Assure a competent public health and personal healthcare workforce</a:t>
          </a:r>
        </a:p>
        <a:p>
          <a:pPr marL="114300" lvl="1" indent="-114300" algn="l" defTabSz="622300">
            <a:lnSpc>
              <a:spcPct val="90000"/>
            </a:lnSpc>
            <a:spcBef>
              <a:spcPct val="0"/>
            </a:spcBef>
            <a:spcAft>
              <a:spcPct val="15000"/>
            </a:spcAft>
            <a:buChar char="•"/>
          </a:pPr>
          <a:r>
            <a:rPr lang="en-GB" sz="1400" kern="1200" dirty="0"/>
            <a:t>Evaluate effectiveness, accessibility and quality of personal and population—based health services</a:t>
          </a:r>
        </a:p>
      </dsp:txBody>
      <dsp:txXfrm>
        <a:off x="0" y="3096344"/>
        <a:ext cx="7848872" cy="1808099"/>
      </dsp:txXfrm>
    </dsp:sp>
    <dsp:sp modelId="{083B3394-4142-4C8A-B9A5-3DDC9ECACB76}">
      <dsp:nvSpPr>
        <dsp:cNvPr id="0" name=""/>
        <dsp:cNvSpPr/>
      </dsp:nvSpPr>
      <dsp:spPr>
        <a:xfrm>
          <a:off x="392443" y="2776374"/>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Assurance</a:t>
          </a:r>
        </a:p>
      </dsp:txBody>
      <dsp:txXfrm>
        <a:off x="412618" y="2796549"/>
        <a:ext cx="545386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23/01/2026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63JrvYtYlYE"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298501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dirty="0"/>
              <a:t>“The mission of public health is to fulfil society’s interest in assuring conditions in which people can be healthy” </a:t>
            </a:r>
            <a:r>
              <a:rPr lang="en-GB" i="1" dirty="0"/>
              <a:t>(The Institute of Medicine, USA)</a:t>
            </a:r>
          </a:p>
          <a:p>
            <a:pPr>
              <a:buFont typeface="Wingdings" pitchFamily="2" charset="2"/>
              <a:buChar char="Ø"/>
            </a:pPr>
            <a:endParaRPr lang="en-GB" dirty="0"/>
          </a:p>
          <a:p>
            <a:pPr>
              <a:buFont typeface="Wingdings" pitchFamily="2" charset="2"/>
              <a:buChar char="Ø"/>
            </a:pPr>
            <a:r>
              <a:rPr lang="en-GB" dirty="0"/>
              <a:t>“Public Health is the science of </a:t>
            </a:r>
            <a:r>
              <a:rPr lang="en-GB" b="1" dirty="0"/>
              <a:t>protecting and improving the </a:t>
            </a:r>
            <a:r>
              <a:rPr lang="en-GB" dirty="0"/>
              <a:t>health of the communities through education, promotion of healthy lifestyles, and research for disease and injury prevention” </a:t>
            </a:r>
            <a:r>
              <a:rPr lang="en-GB" i="1" dirty="0"/>
              <a:t>(Association of PH, USA)</a:t>
            </a:r>
          </a:p>
          <a:p>
            <a:pPr>
              <a:buFont typeface="Wingdings" pitchFamily="2" charset="2"/>
              <a:buChar char="Ø"/>
            </a:pPr>
            <a:endParaRPr lang="en-GB" dirty="0"/>
          </a:p>
          <a:p>
            <a:pPr>
              <a:buFont typeface="Wingdings" pitchFamily="2" charset="2"/>
              <a:buChar char="Ø"/>
            </a:pPr>
            <a:r>
              <a:rPr lang="en-GB" dirty="0"/>
              <a:t>“ An art and science, and also a movement dedicated to the equitable improvement of health and well-being of communities with their full participation” </a:t>
            </a:r>
            <a:r>
              <a:rPr lang="en-GB" i="1" dirty="0"/>
              <a:t>(World Federation of PH Association)</a:t>
            </a:r>
          </a:p>
          <a:p>
            <a:endParaRPr lang="en-GB" dirty="0"/>
          </a:p>
          <a:p>
            <a:r>
              <a:rPr lang="en-GB" dirty="0"/>
              <a:t>Public health is </a:t>
            </a:r>
          </a:p>
          <a:p>
            <a:pPr marL="457200" indent="-457200">
              <a:buFont typeface="Wingdings" panose="05000000000000000000" pitchFamily="2" charset="2"/>
              <a:buChar char="§"/>
              <a:defRPr/>
            </a:pPr>
            <a:r>
              <a:rPr lang="en-GB" sz="1200" dirty="0"/>
              <a:t>…..about helping people to stay healthy and protecting them from threats to their health.</a:t>
            </a:r>
          </a:p>
          <a:p>
            <a:pPr>
              <a:defRPr/>
            </a:pPr>
            <a:endParaRPr lang="en-GB" sz="1200" dirty="0"/>
          </a:p>
          <a:p>
            <a:pPr marL="457200" indent="-457200">
              <a:buFont typeface="Wingdings" panose="05000000000000000000" pitchFamily="2" charset="2"/>
              <a:buChar char="§"/>
              <a:defRPr/>
            </a:pPr>
            <a:r>
              <a:rPr lang="en-GB" sz="1200" dirty="0"/>
              <a:t>This influences at the broader, societal and the community level. (CDC, 2021)</a:t>
            </a:r>
          </a:p>
          <a:p>
            <a:pPr marL="457200" indent="-457200">
              <a:buFont typeface="Wingdings" panose="05000000000000000000" pitchFamily="2" charset="2"/>
              <a:buChar char="§"/>
              <a:defRPr/>
            </a:pPr>
            <a:endParaRPr lang="en-GB" sz="1200" dirty="0"/>
          </a:p>
          <a:p>
            <a:pPr>
              <a:buFont typeface="Wingdings" panose="05000000000000000000" pitchFamily="2" charset="2"/>
              <a:buNone/>
            </a:pPr>
            <a:endParaRPr lang="en-GB" sz="1200" b="0" i="0" dirty="0">
              <a:solidFill>
                <a:srgbClr val="030303"/>
              </a:solidFill>
              <a:effectLst/>
            </a:endParaRPr>
          </a:p>
          <a:p>
            <a:pPr>
              <a:buFont typeface="Wingdings" panose="05000000000000000000" pitchFamily="2" charset="2"/>
              <a:buNone/>
            </a:pPr>
            <a:r>
              <a:rPr lang="en-GB" sz="1200" b="0" i="0" dirty="0">
                <a:solidFill>
                  <a:srgbClr val="030303"/>
                </a:solidFill>
                <a:effectLst/>
              </a:rPr>
              <a:t>Public health focuses on improving the health of a population and preventing health problems before they happen. </a:t>
            </a:r>
          </a:p>
          <a:p>
            <a:pPr marL="0" indent="0">
              <a:buNone/>
            </a:pPr>
            <a:endParaRPr lang="en-GB" sz="1200" b="0" i="0" dirty="0">
              <a:solidFill>
                <a:srgbClr val="030303"/>
              </a:solidFill>
              <a:effectLst/>
            </a:endParaRPr>
          </a:p>
          <a:p>
            <a:pPr>
              <a:buFont typeface="Wingdings" panose="05000000000000000000" pitchFamily="2" charset="2"/>
              <a:buChar char="§"/>
            </a:pPr>
            <a:r>
              <a:rPr lang="en-GB" sz="1200" b="0" i="0" dirty="0">
                <a:solidFill>
                  <a:srgbClr val="030303"/>
                </a:solidFill>
                <a:effectLst/>
              </a:rPr>
              <a:t>It is a broad field and covers a range of topics such as air pollution, epidemiology, communicable disease control, risk assessment and health promotion</a:t>
            </a:r>
          </a:p>
          <a:p>
            <a:pPr>
              <a:buFont typeface="Wingdings" panose="05000000000000000000" pitchFamily="2" charset="2"/>
              <a:buChar char="§"/>
            </a:pPr>
            <a:endParaRPr lang="en-GB" sz="1200" b="0" i="0" dirty="0">
              <a:solidFill>
                <a:srgbClr val="030303"/>
              </a:solidFill>
              <a:effectLst/>
            </a:endParaRPr>
          </a:p>
          <a:p>
            <a:pPr>
              <a:buFont typeface="Wingdings" panose="05000000000000000000" pitchFamily="2" charset="2"/>
              <a:buChar cha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t>Public health focuses on </a:t>
            </a:r>
            <a:r>
              <a:rPr lang="en-GB" sz="1200" b="1" dirty="0"/>
              <a:t>groups</a:t>
            </a:r>
            <a:r>
              <a:rPr lang="en-GB" sz="1200" dirty="0"/>
              <a:t> of people, rather than just an individual. </a:t>
            </a:r>
          </a:p>
          <a:p>
            <a:pPr>
              <a:buFont typeface="Wingdings" panose="05000000000000000000" pitchFamily="2" charset="2"/>
              <a:buChar char="§"/>
            </a:pPr>
            <a:endParaRPr lang="en-GB" sz="1200" dirty="0"/>
          </a:p>
          <a:p>
            <a:pPr>
              <a:buFont typeface="Wingdings" panose="05000000000000000000" pitchFamily="2" charset="2"/>
              <a:buChar char="§"/>
            </a:pPr>
            <a:r>
              <a:rPr lang="en-GB" sz="1200" dirty="0"/>
              <a:t>At the core of public health lies the principle of social justice, providing people the right to be healthy and to live in conditions that will support their health. </a:t>
            </a:r>
          </a:p>
          <a:p>
            <a:pPr>
              <a:buFont typeface="Wingdings" panose="05000000000000000000" pitchFamily="2" charset="2"/>
              <a:buNone/>
            </a:pPr>
            <a:r>
              <a:rPr lang="en-GB" sz="1200" dirty="0">
                <a:latin typeface="Arial" panose="020B0604020202020204" pitchFamily="34" charset="0"/>
                <a:cs typeface="Arial" panose="020B0604020202020204" pitchFamily="34" charset="0"/>
              </a:rPr>
              <a:t>Justice is the concept of fairness. </a:t>
            </a:r>
          </a:p>
          <a:p>
            <a:pPr>
              <a:buFont typeface="Wingdings" panose="05000000000000000000" pitchFamily="2" charset="2"/>
              <a:buNone/>
            </a:pPr>
            <a:r>
              <a:rPr lang="en-GB" sz="1200" dirty="0">
                <a:latin typeface="Arial" panose="020B0604020202020204" pitchFamily="34" charset="0"/>
                <a:cs typeface="Arial" panose="020B0604020202020204" pitchFamily="34" charset="0"/>
              </a:rPr>
              <a:t>Therefore</a:t>
            </a:r>
            <a:r>
              <a:rPr lang="en-GB" sz="1200" b="1" i="1" dirty="0">
                <a:latin typeface="Arial" panose="020B0604020202020204" pitchFamily="34" charset="0"/>
                <a:cs typeface="Arial" panose="020B0604020202020204" pitchFamily="34" charset="0"/>
              </a:rPr>
              <a:t> Social justice </a:t>
            </a:r>
            <a:r>
              <a:rPr lang="en-GB" sz="1200" dirty="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None/>
            </a:pPr>
            <a:r>
              <a:rPr lang="en-GB" sz="1200" dirty="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None/>
            </a:pPr>
            <a:r>
              <a:rPr lang="en-GB" sz="1200" dirty="0">
                <a:latin typeface="Arial" panose="020B0604020202020204" pitchFamily="34" charset="0"/>
                <a:cs typeface="Arial" panose="020B0604020202020204" pitchFamily="34" charset="0"/>
              </a:rPr>
              <a:t>Social justice is a concept holding that all people should have equal access to wealth, health, well-being, privileges, and opportunity. </a:t>
            </a:r>
          </a:p>
          <a:p>
            <a:pPr>
              <a:buFont typeface="Wingdings" panose="05000000000000000000" pitchFamily="2" charset="2"/>
              <a:buNone/>
            </a:pPr>
            <a:r>
              <a:rPr lang="en-GB" sz="1200" dirty="0">
                <a:latin typeface="Arial" panose="020B0604020202020204" pitchFamily="34" charset="0"/>
                <a:cs typeface="Arial" panose="020B0604020202020204" pitchFamily="34" charset="0"/>
              </a:rPr>
              <a:t>That is fairness in healthcare, employment, housing, and more</a:t>
            </a:r>
          </a:p>
          <a:p>
            <a:pPr>
              <a:buFont typeface="Wingdings" panose="05000000000000000000" pitchFamily="2" charset="2"/>
              <a:buNone/>
            </a:pPr>
            <a:endParaRPr lang="en-GB" sz="1200" dirty="0"/>
          </a:p>
          <a:p>
            <a:pPr>
              <a:buFont typeface="Wingdings" panose="05000000000000000000" pitchFamily="2" charset="2"/>
              <a:buNone/>
            </a:pPr>
            <a:r>
              <a:rPr lang="en-GB" sz="1200" dirty="0"/>
              <a:t>What do you think of this principle? And why?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2039538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dirty="0"/>
              <a:t>Public health is the science of </a:t>
            </a:r>
            <a:r>
              <a:rPr lang="en-GB" b="1" dirty="0"/>
              <a:t>protecting</a:t>
            </a:r>
            <a:r>
              <a:rPr lang="en-GB" dirty="0"/>
              <a:t> and </a:t>
            </a:r>
            <a:r>
              <a:rPr lang="en-GB" b="1" dirty="0"/>
              <a:t>improving</a:t>
            </a:r>
            <a:r>
              <a:rPr lang="en-GB" dirty="0"/>
              <a:t> the health of people (patients) and their entire communities. </a:t>
            </a:r>
          </a:p>
          <a:p>
            <a:pPr>
              <a:buFont typeface="Wingdings" panose="05000000000000000000" pitchFamily="2" charset="2"/>
              <a:buChar char="§"/>
            </a:pPr>
            <a:r>
              <a:rPr lang="en-GB" dirty="0"/>
              <a:t>While Clinical medicine is the branch of medicine that deals with the </a:t>
            </a:r>
            <a:r>
              <a:rPr lang="en-GB" b="1" dirty="0"/>
              <a:t>diagnosis </a:t>
            </a:r>
            <a:r>
              <a:rPr lang="en-GB" dirty="0"/>
              <a:t>and </a:t>
            </a:r>
            <a:r>
              <a:rPr lang="en-GB" b="1" dirty="0"/>
              <a:t>treatment</a:t>
            </a:r>
            <a:r>
              <a:rPr lang="en-GB" dirty="0"/>
              <a:t> of disease in individual patients.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325285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Upstream factors are thus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4"/>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Upstream Factors in Population Health: A Concept Analysis to... : Advances in Nursing Science (lww.com)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3279402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defRPr/>
            </a:pPr>
            <a:r>
              <a:rPr lang="en-GB" b="1" dirty="0">
                <a:solidFill>
                  <a:schemeClr val="tx1"/>
                </a:solidFill>
              </a:rPr>
              <a:t>The three core areas of PH</a:t>
            </a:r>
          </a:p>
          <a:p>
            <a:pPr marL="0" indent="0">
              <a:buFont typeface="Wingdings" panose="05000000000000000000" pitchFamily="2" charset="2"/>
              <a:buNone/>
              <a:defRPr/>
            </a:pPr>
            <a:r>
              <a:rPr lang="en-GB" b="1" dirty="0">
                <a:solidFill>
                  <a:schemeClr val="tx1"/>
                </a:solidFill>
              </a:rPr>
              <a:t>The world federation of public health association </a:t>
            </a:r>
            <a:endParaRPr lang="en-GB" sz="1200" dirty="0"/>
          </a:p>
          <a:p>
            <a:pPr marL="0" indent="0">
              <a:buFont typeface="Wingdings" panose="05000000000000000000" pitchFamily="2" charset="2"/>
              <a:buNone/>
              <a:defRPr/>
            </a:pPr>
            <a:r>
              <a:rPr lang="en-GB" sz="1200" dirty="0"/>
              <a:t>Developed a useful framework  to understand the delivery of public health.</a:t>
            </a:r>
          </a:p>
          <a:p>
            <a:pPr marL="342900" indent="-342900">
              <a:buFont typeface="Wingdings" panose="05000000000000000000" pitchFamily="2" charset="2"/>
              <a:buChar char="§"/>
              <a:defRPr/>
            </a:pPr>
            <a:endParaRPr lang="en-GB" sz="1200" dirty="0"/>
          </a:p>
          <a:p>
            <a:pPr marL="0" indent="0">
              <a:buFont typeface="Wingdings" panose="05000000000000000000" pitchFamily="2" charset="2"/>
              <a:buNone/>
              <a:defRPr/>
            </a:pPr>
            <a:r>
              <a:rPr lang="en-GB" sz="1200" dirty="0"/>
              <a:t>There are </a:t>
            </a:r>
            <a:r>
              <a:rPr lang="en-GB" sz="1200" b="1" i="1" dirty="0"/>
              <a:t>three core service </a:t>
            </a:r>
            <a:r>
              <a:rPr lang="en-GB" sz="1200" dirty="0"/>
              <a:t>areas of public health</a:t>
            </a:r>
          </a:p>
          <a:p>
            <a:pPr marL="342900" indent="-342900">
              <a:buFont typeface="Wingdings" panose="05000000000000000000" pitchFamily="2" charset="2"/>
              <a:buChar char="§"/>
              <a:defRPr/>
            </a:pPr>
            <a:endParaRPr lang="en-GB" sz="1200" dirty="0"/>
          </a:p>
          <a:p>
            <a:pPr marL="0" indent="0">
              <a:buFont typeface="Wingdings" panose="05000000000000000000" pitchFamily="2" charset="2"/>
              <a:buNone/>
              <a:defRPr/>
            </a:pPr>
            <a:r>
              <a:rPr lang="en-GB" sz="1200" dirty="0"/>
              <a:t>And group of enablers that ensure that these services can occur effectively and efficiently.</a:t>
            </a:r>
          </a:p>
          <a:p>
            <a:pPr marL="0" indent="0">
              <a:buFont typeface="Wingdings" panose="05000000000000000000" pitchFamily="2" charset="2"/>
              <a:buNone/>
              <a:defRPr/>
            </a:pPr>
            <a:endParaRPr lang="en-GB" sz="1200" dirty="0"/>
          </a:p>
          <a:p>
            <a:pPr>
              <a:defRPr/>
            </a:pPr>
            <a:r>
              <a:rPr lang="en-GB" sz="1200" dirty="0"/>
              <a:t>&gt;Protecting the health of the population</a:t>
            </a:r>
          </a:p>
          <a:p>
            <a:pPr>
              <a:defRPr/>
            </a:pPr>
            <a:r>
              <a:rPr lang="en-GB" sz="1200" dirty="0"/>
              <a:t>These include:</a:t>
            </a:r>
          </a:p>
          <a:p>
            <a:pPr marL="457200" indent="-457200">
              <a:buFont typeface="Wingdings" panose="05000000000000000000" pitchFamily="2" charset="2"/>
              <a:buChar char="§"/>
              <a:defRPr/>
            </a:pPr>
            <a:r>
              <a:rPr lang="en-GB" sz="1200" dirty="0"/>
              <a:t>the control of infectious diseases</a:t>
            </a:r>
          </a:p>
          <a:p>
            <a:pPr marL="457200" indent="-457200">
              <a:buFont typeface="Wingdings" panose="05000000000000000000" pitchFamily="2" charset="2"/>
              <a:buChar char="§"/>
              <a:defRPr/>
            </a:pPr>
            <a:r>
              <a:rPr lang="en-GB" sz="1200" dirty="0"/>
              <a:t>Managing environmental hazards</a:t>
            </a:r>
          </a:p>
          <a:p>
            <a:pPr marL="457200" indent="-457200">
              <a:buFont typeface="Wingdings" panose="05000000000000000000" pitchFamily="2" charset="2"/>
              <a:buChar char="§"/>
              <a:defRPr/>
            </a:pPr>
            <a:r>
              <a:rPr lang="en-GB" sz="1200" dirty="0"/>
              <a:t>Ensuring a health workplace</a:t>
            </a:r>
          </a:p>
          <a:p>
            <a:pPr marL="457200" indent="-457200">
              <a:buFont typeface="Wingdings" panose="05000000000000000000" pitchFamily="2" charset="2"/>
              <a:buChar char="§"/>
              <a:defRPr/>
            </a:pPr>
            <a:r>
              <a:rPr lang="en-GB" sz="1200" dirty="0"/>
              <a:t>Managing health emergencies</a:t>
            </a:r>
          </a:p>
          <a:p>
            <a:pPr>
              <a:defRPr/>
            </a:pPr>
            <a:endParaRPr lang="en-GB" sz="1200" dirty="0"/>
          </a:p>
          <a:p>
            <a:pPr>
              <a:defRPr/>
            </a:pPr>
            <a:r>
              <a:rPr lang="en-GB" sz="1100" dirty="0">
                <a:solidFill>
                  <a:srgbClr val="FFFF00"/>
                </a:solidFill>
              </a:rPr>
              <a:t>                                       </a:t>
            </a:r>
            <a:r>
              <a:rPr lang="en-GB" sz="1100" dirty="0"/>
              <a:t>(Royal College of Nursing, 2022</a:t>
            </a:r>
            <a:endParaRPr lang="en-GB" sz="1200" dirty="0"/>
          </a:p>
          <a:p>
            <a:endParaRPr lang="en-GB" dirty="0"/>
          </a:p>
          <a:p>
            <a:pPr>
              <a:defRPr/>
            </a:pPr>
            <a:r>
              <a:rPr lang="en-GB" dirty="0"/>
              <a:t>&gt;Promotion is about </a:t>
            </a:r>
            <a:r>
              <a:rPr lang="en-GB" sz="1200" dirty="0"/>
              <a:t>Improving  the health of the population. </a:t>
            </a:r>
          </a:p>
          <a:p>
            <a:pPr>
              <a:defRPr/>
            </a:pPr>
            <a:endParaRPr lang="en-GB" sz="1200" dirty="0"/>
          </a:p>
          <a:p>
            <a:pPr marL="342900" indent="-342900">
              <a:buFont typeface="Wingdings" panose="05000000000000000000" pitchFamily="2" charset="2"/>
              <a:buChar char="§"/>
              <a:defRPr/>
            </a:pPr>
            <a:r>
              <a:rPr lang="en-GB" sz="1200" dirty="0"/>
              <a:t>It covers a lot of different activities that not only focuses on the individual like </a:t>
            </a:r>
          </a:p>
          <a:p>
            <a:pPr marL="342900" indent="-342900">
              <a:buFont typeface="Wingdings" panose="05000000000000000000" pitchFamily="2" charset="2"/>
              <a:buChar char="§"/>
              <a:defRPr/>
            </a:pPr>
            <a:r>
              <a:rPr lang="en-GB" sz="1200" dirty="0"/>
              <a:t>Promoting the health behaviours over a life course.</a:t>
            </a:r>
          </a:p>
          <a:p>
            <a:pPr marL="342900" indent="-342900">
              <a:buFont typeface="Wingdings" panose="05000000000000000000" pitchFamily="2" charset="2"/>
              <a:buChar char="§"/>
              <a:defRPr/>
            </a:pPr>
            <a:r>
              <a:rPr lang="en-GB" sz="1200" dirty="0"/>
              <a:t>It also focuses on improving factors that influence health.</a:t>
            </a:r>
          </a:p>
          <a:p>
            <a:endParaRPr lang="en-GB" dirty="0"/>
          </a:p>
          <a:p>
            <a:pPr>
              <a:defRPr/>
            </a:pPr>
            <a:r>
              <a:rPr lang="en-GB" sz="1200" dirty="0"/>
              <a:t>&gt;Prevention is about preventing health problems before they occur.</a:t>
            </a:r>
          </a:p>
          <a:p>
            <a:pPr>
              <a:defRPr/>
            </a:pPr>
            <a:endParaRPr lang="en-GB" sz="1200" dirty="0"/>
          </a:p>
          <a:p>
            <a:pPr>
              <a:defRPr/>
            </a:pPr>
            <a:r>
              <a:rPr lang="en-GB" sz="1200" dirty="0"/>
              <a:t>It includes activities such as</a:t>
            </a:r>
          </a:p>
          <a:p>
            <a:pPr marL="342900" indent="-342900">
              <a:buFont typeface="Wingdings" panose="05000000000000000000" pitchFamily="2" charset="2"/>
              <a:buChar char="§"/>
              <a:defRPr/>
            </a:pPr>
            <a:r>
              <a:rPr lang="en-GB" sz="1200" dirty="0"/>
              <a:t>Vaccination</a:t>
            </a:r>
          </a:p>
          <a:p>
            <a:pPr marL="342900" indent="-342900">
              <a:buFont typeface="Wingdings" panose="05000000000000000000" pitchFamily="2" charset="2"/>
              <a:buChar char="§"/>
              <a:defRPr/>
            </a:pPr>
            <a:r>
              <a:rPr lang="en-GB" sz="1200" dirty="0"/>
              <a:t>Screening</a:t>
            </a:r>
          </a:p>
          <a:p>
            <a:endParaRPr lang="en-GB" dirty="0"/>
          </a:p>
          <a:p>
            <a:endParaRPr lang="en-GB" dirty="0"/>
          </a:p>
          <a:p>
            <a:pPr>
              <a:defRPr/>
            </a:pPr>
            <a:r>
              <a:rPr lang="en-GB" sz="1200" dirty="0"/>
              <a:t>For all these core areas to function effectively, there must be</a:t>
            </a:r>
          </a:p>
          <a:p>
            <a:pPr>
              <a:defRPr/>
            </a:pPr>
            <a:r>
              <a:rPr lang="en-GB" sz="1200" dirty="0"/>
              <a:t> </a:t>
            </a:r>
          </a:p>
          <a:p>
            <a:pPr marL="342900" indent="-342900">
              <a:buFont typeface="Wingdings" panose="05000000000000000000" pitchFamily="2" charset="2"/>
              <a:buChar char="§"/>
              <a:defRPr/>
            </a:pPr>
            <a:r>
              <a:rPr lang="en-GB" sz="1200" b="1" dirty="0"/>
              <a:t>good governance </a:t>
            </a:r>
            <a:r>
              <a:rPr lang="en-GB" sz="1200" b="0" dirty="0"/>
              <a:t>(control and management, overseeing, use of regulations, policies)</a:t>
            </a:r>
            <a:r>
              <a:rPr lang="en-GB" sz="1200" b="1" dirty="0"/>
              <a:t> </a:t>
            </a:r>
          </a:p>
          <a:p>
            <a:pPr marL="342900" indent="-342900">
              <a:buFont typeface="Wingdings" panose="05000000000000000000" pitchFamily="2" charset="2"/>
              <a:buChar char="§"/>
              <a:defRPr/>
            </a:pPr>
            <a:r>
              <a:rPr lang="en-GB" sz="1200" b="1" dirty="0"/>
              <a:t>Advocacy</a:t>
            </a:r>
            <a:r>
              <a:rPr lang="en-GB" sz="1200" dirty="0"/>
              <a:t>: to influence and obtain support and commitment for action that support the health core</a:t>
            </a:r>
          </a:p>
          <a:p>
            <a:pPr marL="342900" indent="-342900">
              <a:buFont typeface="Wingdings" panose="05000000000000000000" pitchFamily="2" charset="2"/>
              <a:buChar char="§"/>
              <a:defRPr/>
            </a:pPr>
            <a:r>
              <a:rPr lang="en-GB" sz="1200" b="1" dirty="0"/>
              <a:t>Capacity</a:t>
            </a:r>
            <a:r>
              <a:rPr lang="en-GB" sz="1200" dirty="0"/>
              <a:t>: having an adequate well trained and supported public health workforce</a:t>
            </a:r>
          </a:p>
          <a:p>
            <a:pPr marL="342900" indent="-342900">
              <a:buFont typeface="Wingdings" panose="05000000000000000000" pitchFamily="2" charset="2"/>
              <a:buChar char="§"/>
              <a:defRPr/>
            </a:pPr>
            <a:r>
              <a:rPr lang="en-GB" sz="1200" b="1" dirty="0"/>
              <a:t>Information: </a:t>
            </a:r>
            <a:r>
              <a:rPr lang="en-GB" sz="1200" dirty="0"/>
              <a:t>having</a:t>
            </a:r>
            <a:r>
              <a:rPr lang="en-GB" sz="1200" b="1" dirty="0"/>
              <a:t> </a:t>
            </a:r>
            <a:r>
              <a:rPr lang="en-GB" sz="1200" dirty="0"/>
              <a:t>accurate timely information is necessary to support health action such as relevant  research, surveillance, monitoring and evaluation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226064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Denoting</a:t>
            </a:r>
            <a:r>
              <a:rPr lang="en-GB" baseline="0" dirty="0"/>
              <a:t> PH as an ART.</a:t>
            </a:r>
            <a:endParaRPr lang="en-GB" dirty="0"/>
          </a:p>
        </p:txBody>
      </p:sp>
      <p:sp>
        <p:nvSpPr>
          <p:cNvPr id="4" name="Slide Number Placeholder 3"/>
          <p:cNvSpPr>
            <a:spLocks noGrp="1"/>
          </p:cNvSpPr>
          <p:nvPr>
            <p:ph type="sldNum" sz="quarter" idx="10"/>
          </p:nvPr>
        </p:nvSpPr>
        <p:spPr/>
        <p:txBody>
          <a:bodyPr/>
          <a:lstStyle/>
          <a:p>
            <a:fld id="{662CE049-3D9F-4B10-BD7F-C9843F6A126B}" type="slidenum">
              <a:rPr lang="en-GB" smtClean="0"/>
              <a:pPr/>
              <a:t>10</a:t>
            </a:fld>
            <a:endParaRPr lang="en-GB"/>
          </a:p>
        </p:txBody>
      </p:sp>
    </p:spTree>
    <p:extLst>
      <p:ext uri="{BB962C8B-B14F-4D97-AF65-F5344CB8AC3E}">
        <p14:creationId xmlns:p14="http://schemas.microsoft.com/office/powerpoint/2010/main" val="2585291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scientific knowledge on which public health is based spans a broad range of professional disciplines that involves multi-disciplinary team working towards a shared mission/goal</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2911159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Scope of epidemiology in public health practice</a:t>
            </a:r>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3497735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Furthermore, </a:t>
            </a:r>
            <a:r>
              <a:rPr lang="en-GB" b="1" i="0" dirty="0">
                <a:solidFill>
                  <a:srgbClr val="000000"/>
                </a:solidFill>
                <a:effectLst/>
                <a:latin typeface="arial" panose="020B0604020202020204" pitchFamily="34" charset="0"/>
              </a:rPr>
              <a:t>in an over-stretched and underfunded NHS, prevention of diseases is a way that NHS resources can be saved</a:t>
            </a:r>
            <a:r>
              <a:rPr lang="en-GB" b="0" i="0" dirty="0">
                <a:solidFill>
                  <a:srgbClr val="000000"/>
                </a:solidFill>
                <a:effectLst/>
                <a:latin typeface="arial" panose="020B0604020202020204" pitchFamily="34" charset="0"/>
              </a:rPr>
              <a:t>.</a:t>
            </a:r>
          </a:p>
          <a:p>
            <a:r>
              <a:rPr lang="en-GB" b="0" i="0" dirty="0">
                <a:solidFill>
                  <a:srgbClr val="000000"/>
                </a:solidFill>
                <a:effectLst/>
                <a:latin typeface="arial" panose="020B0604020202020204" pitchFamily="34" charset="0"/>
              </a:rPr>
              <a:t> https://www.theaspiringmedics.co.uk/post/public-health-campaign</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293668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0401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(Bad Cats Smell Dead Rats)</a:t>
            </a:r>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3569239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Banning smoking in public places. </a:t>
            </a:r>
          </a:p>
          <a:p>
            <a:r>
              <a:rPr lang="en-GB" dirty="0"/>
              <a:t>Restricting the advertisement of frizzy drinks on the television to reduce obesity</a:t>
            </a:r>
          </a:p>
          <a:p>
            <a:r>
              <a:rPr lang="en-GB" dirty="0"/>
              <a:t>• Some laws are designed to directly influence behaviour </a:t>
            </a:r>
            <a:r>
              <a:rPr lang="en-GB" dirty="0" err="1"/>
              <a:t>ie</a:t>
            </a:r>
            <a:r>
              <a:rPr lang="en-GB" dirty="0"/>
              <a:t> wearing seat belts, safety restraints for children. </a:t>
            </a:r>
            <a:endParaRPr lang="en-US" dirty="0"/>
          </a:p>
        </p:txBody>
      </p:sp>
    </p:spTree>
    <p:extLst>
      <p:ext uri="{BB962C8B-B14F-4D97-AF65-F5344CB8AC3E}">
        <p14:creationId xmlns:p14="http://schemas.microsoft.com/office/powerpoint/2010/main" val="1257143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The relationship between the media and the public is complex</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In addition to its primary function of informing and entertaining </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The media plays a fundamental role in social cohesion through defining what is normal and desirable and what is not.</a:t>
            </a:r>
          </a:p>
          <a:p>
            <a:pPr marL="0" indent="0" defTabSz="685800">
              <a:lnSpc>
                <a:spcPct val="90000"/>
              </a:lnSpc>
              <a:spcBef>
                <a:spcPts val="750"/>
              </a:spcBef>
              <a:buNone/>
              <a:defRPr/>
            </a:pPr>
            <a:endParaRPr lang="en-GB" sz="1200" dirty="0">
              <a:latin typeface="Arial" panose="020B0604020202020204" pitchFamily="34" charset="0"/>
              <a:cs typeface="Arial" panose="020B0604020202020204" pitchFamily="34" charset="0"/>
            </a:endParaRPr>
          </a:p>
          <a:p>
            <a:pPr marL="0" indent="0" defTabSz="685800">
              <a:lnSpc>
                <a:spcPct val="90000"/>
              </a:lnSpc>
              <a:spcBef>
                <a:spcPts val="750"/>
              </a:spcBef>
              <a:buNone/>
              <a:defRPr/>
            </a:pPr>
            <a:r>
              <a:rPr lang="en-GB" sz="1200" b="1" dirty="0">
                <a:latin typeface="Arial" panose="020B0604020202020204" pitchFamily="34" charset="0"/>
                <a:cs typeface="Arial" panose="020B0604020202020204" pitchFamily="34" charset="0"/>
              </a:rPr>
              <a:t>Other roles include</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Serves as a source of essential information</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Arena where public life affairs are played out</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Source of definition and images of social reality</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Where values are constructed and expressed that is constructing society’s views on health issues and services.</a:t>
            </a:r>
          </a:p>
          <a:p>
            <a:pPr defTabSz="685800">
              <a:lnSpc>
                <a:spcPct val="90000"/>
              </a:lnSpc>
              <a:spcBef>
                <a:spcPts val="750"/>
              </a:spcBef>
              <a:buFont typeface="Wingdings" panose="05000000000000000000" pitchFamily="2" charset="2"/>
              <a:buChar char="§"/>
              <a:defRPr/>
            </a:pPr>
            <a:r>
              <a:rPr lang="en-GB" sz="1200" dirty="0">
                <a:latin typeface="Arial" panose="020B0604020202020204" pitchFamily="34" charset="0"/>
                <a:cs typeface="Arial" panose="020B0604020202020204" pitchFamily="34" charset="0"/>
              </a:rPr>
              <a:t>A benchmark for what is normal</a:t>
            </a:r>
            <a:r>
              <a:rPr lang="en-US" b="0" dirty="0">
                <a:solidFill>
                  <a:schemeClr val="tx1"/>
                </a:solidFill>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(Naidoo and Wills, 2009)</a:t>
            </a:r>
            <a:endParaRPr lang="en-GB" sz="1200" b="1" dirty="0">
              <a:solidFill>
                <a:prstClr val="black"/>
              </a:solidFill>
              <a:latin typeface="Arial" panose="020B0604020202020204" pitchFamily="34" charset="0"/>
              <a:cs typeface="Arial" panose="020B0604020202020204" pitchFamily="34" charset="0"/>
            </a:endParaRPr>
          </a:p>
          <a:p>
            <a:pPr defTabSz="685800">
              <a:lnSpc>
                <a:spcPct val="90000"/>
              </a:lnSpc>
              <a:spcBef>
                <a:spcPts val="750"/>
              </a:spcBef>
              <a:buClr>
                <a:schemeClr val="tx1"/>
              </a:buClr>
              <a:buFont typeface="Wingdings" panose="05000000000000000000" pitchFamily="2" charset="2"/>
              <a:buNone/>
              <a:defRPr/>
            </a:pPr>
            <a:endParaRPr lang="en-GB" sz="1200" b="1" dirty="0">
              <a:solidFill>
                <a:prstClr val="black"/>
              </a:solidFill>
              <a:latin typeface="Arial" panose="020B0604020202020204" pitchFamily="34" charset="0"/>
              <a:cs typeface="Arial" panose="020B0604020202020204" pitchFamily="34" charset="0"/>
            </a:endParaRPr>
          </a:p>
          <a:p>
            <a:pPr defTabSz="685800">
              <a:lnSpc>
                <a:spcPct val="90000"/>
              </a:lnSpc>
              <a:spcBef>
                <a:spcPts val="750"/>
              </a:spcBef>
              <a:buClr>
                <a:schemeClr val="tx1"/>
              </a:buClr>
              <a:buFont typeface="Wingdings" panose="05000000000000000000" pitchFamily="2" charset="2"/>
              <a:buNone/>
              <a:defRPr/>
            </a:pPr>
            <a:r>
              <a:rPr lang="en-GB" sz="1200" b="1" dirty="0">
                <a:solidFill>
                  <a:prstClr val="black"/>
                </a:solidFill>
                <a:latin typeface="Arial" panose="020B0604020202020204" pitchFamily="34" charset="0"/>
                <a:cs typeface="Arial" panose="020B0604020202020204" pitchFamily="34" charset="0"/>
              </a:rPr>
              <a:t>Media advocacy </a:t>
            </a:r>
            <a:r>
              <a:rPr lang="en-GB" sz="1200" dirty="0">
                <a:solidFill>
                  <a:prstClr val="black"/>
                </a:solidFill>
                <a:latin typeface="Arial" panose="020B0604020202020204" pitchFamily="34" charset="0"/>
                <a:cs typeface="Arial" panose="020B0604020202020204" pitchFamily="34" charset="0"/>
              </a:rPr>
              <a:t>is a particular strategy of using the media to try to generate public concern about the ways in which the legislative, economic, or environmental context affects public health (Naidoo and Wills, 2009).</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For example, promoting the smoking ban in public places and </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Debate surrounding food labelling regulations.</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Media advocacy is therefore a means of applying pressure for policy change to advance public objectives (Wallack and Dorfman, 1996).</a:t>
            </a:r>
            <a:r>
              <a:rPr lang="en-US" sz="1200" b="0" dirty="0">
                <a:solidFill>
                  <a:schemeClr val="tx1"/>
                </a:solidFill>
                <a:latin typeface="Arial" panose="020B0604020202020204" pitchFamily="34" charset="0"/>
                <a:cs typeface="Arial" panose="020B0604020202020204" pitchFamily="34" charset="0"/>
              </a:rPr>
              <a:t> </a:t>
            </a:r>
          </a:p>
          <a:p>
            <a:pPr defTabSz="685800">
              <a:lnSpc>
                <a:spcPct val="90000"/>
              </a:lnSpc>
              <a:spcBef>
                <a:spcPts val="750"/>
              </a:spcBef>
              <a:buClr>
                <a:schemeClr val="tx1"/>
              </a:buClr>
              <a:buFont typeface="Wingdings" panose="05000000000000000000" pitchFamily="2" charset="2"/>
              <a:buNone/>
              <a:defRPr/>
            </a:pPr>
            <a:endParaRPr lang="en-US" sz="1200" b="1" dirty="0">
              <a:solidFill>
                <a:schemeClr val="tx1"/>
              </a:solidFill>
              <a:latin typeface="Arial" panose="020B0604020202020204" pitchFamily="34" charset="0"/>
              <a:cs typeface="Arial" panose="020B0604020202020204" pitchFamily="34" charset="0"/>
            </a:endParaRPr>
          </a:p>
          <a:p>
            <a:pPr defTabSz="685800">
              <a:lnSpc>
                <a:spcPct val="90000"/>
              </a:lnSpc>
              <a:spcBef>
                <a:spcPts val="750"/>
              </a:spcBef>
              <a:buClr>
                <a:schemeClr val="tx1"/>
              </a:buClr>
              <a:buFont typeface="Wingdings" panose="05000000000000000000" pitchFamily="2" charset="2"/>
              <a:buNone/>
              <a:defRPr/>
            </a:pPr>
            <a:r>
              <a:rPr lang="en-US" sz="1200" b="1" dirty="0">
                <a:solidFill>
                  <a:schemeClr val="tx1"/>
                </a:solidFill>
                <a:latin typeface="Arial" panose="020B0604020202020204" pitchFamily="34" charset="0"/>
                <a:cs typeface="Arial" panose="020B0604020202020204" pitchFamily="34" charset="0"/>
              </a:rPr>
              <a:t>Social Marketing</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Just as commercial companies are able to get the public to buy products ( especially those not really needed), </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Health promoters can also get people to choose healthy behaviours by adopting the techniques of </a:t>
            </a:r>
            <a:r>
              <a:rPr lang="en-GB" sz="1200" b="1" dirty="0">
                <a:solidFill>
                  <a:prstClr val="black"/>
                </a:solidFill>
                <a:latin typeface="Arial" panose="020B0604020202020204" pitchFamily="34" charset="0"/>
                <a:cs typeface="Arial" panose="020B0604020202020204" pitchFamily="34" charset="0"/>
              </a:rPr>
              <a:t>social marketing.</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This allows specific groups to be targeted</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Marketing segments the populace into different subgroups based on attitudes and behaviour </a:t>
            </a:r>
          </a:p>
          <a:p>
            <a:pPr defTabSz="685800">
              <a:lnSpc>
                <a:spcPct val="90000"/>
              </a:lnSpc>
              <a:spcBef>
                <a:spcPts val="750"/>
              </a:spcBef>
              <a:buClr>
                <a:schemeClr val="tx1"/>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As well as socioeconomic  and demographic variables. (Naidoo and Wills, 2009).</a:t>
            </a:r>
          </a:p>
          <a:p>
            <a:pPr defTabSz="685800">
              <a:lnSpc>
                <a:spcPct val="90000"/>
              </a:lnSpc>
              <a:spcBef>
                <a:spcPts val="750"/>
              </a:spcBef>
              <a:buClr>
                <a:schemeClr val="tx1"/>
              </a:buClr>
              <a:buFont typeface="Wingdings" panose="05000000000000000000" pitchFamily="2" charset="2"/>
              <a:buChar char="§"/>
              <a:defRPr/>
            </a:pPr>
            <a:endParaRPr lang="en-US" dirty="0"/>
          </a:p>
        </p:txBody>
      </p:sp>
    </p:spTree>
    <p:extLst>
      <p:ext uri="{BB962C8B-B14F-4D97-AF65-F5344CB8AC3E}">
        <p14:creationId xmlns:p14="http://schemas.microsoft.com/office/powerpoint/2010/main" val="2289541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pPr marL="0" indent="0" defTabSz="685800">
              <a:lnSpc>
                <a:spcPct val="90000"/>
              </a:lnSpc>
              <a:spcBef>
                <a:spcPts val="750"/>
              </a:spcBef>
              <a:buClr>
                <a:srgbClr val="4E81EE"/>
              </a:buClr>
              <a:buNone/>
              <a:defRPr/>
            </a:pPr>
            <a:r>
              <a:rPr lang="en-GB" sz="1200" b="1" dirty="0">
                <a:solidFill>
                  <a:prstClr val="black"/>
                </a:solidFill>
                <a:latin typeface="Arial" panose="020B0604020202020204" pitchFamily="34" charset="0"/>
                <a:cs typeface="Arial" panose="020B0604020202020204" pitchFamily="34" charset="0"/>
              </a:rPr>
              <a:t>Unpaid publicity and media advocacy:</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This has the advantage of low cost and a greater credibility as messages are not seen as being directly promoted by health organisations.</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A downside is the lack of control over what appears in the media,</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Which means messages may be misinterpreted or refuted.</a:t>
            </a:r>
          </a:p>
          <a:p>
            <a:endParaRPr lang="en-US" dirty="0"/>
          </a:p>
        </p:txBody>
      </p:sp>
    </p:spTree>
    <p:extLst>
      <p:ext uri="{BB962C8B-B14F-4D97-AF65-F5344CB8AC3E}">
        <p14:creationId xmlns:p14="http://schemas.microsoft.com/office/powerpoint/2010/main" val="3705831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Mass media could be an unhealthy influence through advertisement of unhealthy products such as fast foods or</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latin typeface="Arial" panose="020B0604020202020204" pitchFamily="34" charset="0"/>
                <a:cs typeface="Arial" panose="020B0604020202020204" pitchFamily="34" charset="0"/>
              </a:rPr>
              <a:t>Transmitting unhealthy messages such as “drinking excessively is fun and fashionable”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defTabSz="685800">
              <a:lnSpc>
                <a:spcPct val="90000"/>
              </a:lnSpc>
              <a:spcBef>
                <a:spcPts val="750"/>
              </a:spcBef>
              <a:buClr>
                <a:srgbClr val="4E81EE"/>
              </a:buClr>
              <a:buFont typeface="Wingdings" panose="05000000000000000000" pitchFamily="2" charset="2"/>
              <a:buChar char="§"/>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defTabSz="685800">
              <a:lnSpc>
                <a:spcPct val="90000"/>
              </a:lnSpc>
              <a:spcBef>
                <a:spcPts val="750"/>
              </a:spcBef>
              <a:buClr>
                <a:srgbClr val="4E81EE"/>
              </a:buClr>
              <a:buFont typeface="Wingdings" panose="05000000000000000000" pitchFamily="2" charset="2"/>
              <a:buNone/>
              <a:defRPr/>
            </a:pPr>
            <a:r>
              <a:rPr lang="en-GB" sz="1200" dirty="0">
                <a:solidFill>
                  <a:prstClr val="black"/>
                </a:solidFill>
                <a:highlight>
                  <a:srgbClr val="FFFF00"/>
                </a:highlight>
                <a:latin typeface="Arial" panose="020B0604020202020204" pitchFamily="34" charset="0"/>
                <a:cs typeface="Arial" panose="020B0604020202020204" pitchFamily="34" charset="0"/>
              </a:rPr>
              <a:t>Think of a current issue which has received a lot of media coverage, </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highlight>
                  <a:srgbClr val="FFFF00"/>
                </a:highlight>
                <a:latin typeface="Arial" panose="020B0604020202020204" pitchFamily="34" charset="0"/>
                <a:cs typeface="Arial" panose="020B0604020202020204" pitchFamily="34" charset="0"/>
              </a:rPr>
              <a:t>What is helpful and useful about such coverage?</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highlight>
                  <a:srgbClr val="FFFF00"/>
                </a:highlight>
                <a:latin typeface="Arial" panose="020B0604020202020204" pitchFamily="34" charset="0"/>
                <a:cs typeface="Arial" panose="020B0604020202020204" pitchFamily="34" charset="0"/>
              </a:rPr>
              <a:t>What is unhelpful and not useful?</a:t>
            </a:r>
          </a:p>
          <a:p>
            <a:pPr defTabSz="685800">
              <a:lnSpc>
                <a:spcPct val="90000"/>
              </a:lnSpc>
              <a:spcBef>
                <a:spcPts val="750"/>
              </a:spcBef>
              <a:buClr>
                <a:srgbClr val="4E81EE"/>
              </a:buClr>
              <a:buFont typeface="Wingdings" panose="05000000000000000000" pitchFamily="2" charset="2"/>
              <a:buChar char="§"/>
              <a:defRPr/>
            </a:pPr>
            <a:r>
              <a:rPr lang="en-GB" sz="1200" dirty="0">
                <a:solidFill>
                  <a:prstClr val="black"/>
                </a:solidFill>
                <a:highlight>
                  <a:srgbClr val="FFFF00"/>
                </a:highlight>
                <a:latin typeface="Arial" panose="020B0604020202020204" pitchFamily="34" charset="0"/>
                <a:cs typeface="Arial" panose="020B0604020202020204" pitchFamily="34" charset="0"/>
              </a:rPr>
              <a:t>On balance would you </a:t>
            </a:r>
            <a:r>
              <a:rPr lang="en-GB" sz="1200" b="0" dirty="0">
                <a:solidFill>
                  <a:prstClr val="black"/>
                </a:solidFill>
                <a:highlight>
                  <a:srgbClr val="FFFF00"/>
                </a:highlight>
                <a:latin typeface="Arial" panose="020B0604020202020204" pitchFamily="34" charset="0"/>
                <a:cs typeface="Arial" panose="020B0604020202020204" pitchFamily="34" charset="0"/>
              </a:rPr>
              <a:t>have preferred</a:t>
            </a:r>
            <a:r>
              <a:rPr lang="en-GB" sz="1200" dirty="0">
                <a:solidFill>
                  <a:prstClr val="black"/>
                </a:solidFill>
                <a:highlight>
                  <a:srgbClr val="FFFF00"/>
                </a:highlight>
                <a:latin typeface="Arial" panose="020B0604020202020204" pitchFamily="34" charset="0"/>
                <a:cs typeface="Arial" panose="020B0604020202020204" pitchFamily="34" charset="0"/>
              </a:rPr>
              <a:t> to get more or less media coverage?</a:t>
            </a:r>
          </a:p>
          <a:p>
            <a:pPr defTabSz="685800">
              <a:lnSpc>
                <a:spcPct val="90000"/>
              </a:lnSpc>
              <a:spcBef>
                <a:spcPts val="750"/>
              </a:spcBef>
              <a:buClr>
                <a:srgbClr val="4E81EE"/>
              </a:buClr>
              <a:buFont typeface="Wingdings" panose="05000000000000000000" pitchFamily="2" charset="2"/>
              <a:buChar char="§"/>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US" dirty="0"/>
          </a:p>
        </p:txBody>
      </p:sp>
    </p:spTree>
    <p:extLst>
      <p:ext uri="{BB962C8B-B14F-4D97-AF65-F5344CB8AC3E}">
        <p14:creationId xmlns:p14="http://schemas.microsoft.com/office/powerpoint/2010/main" val="3214673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3752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291960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60101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group are population group vulnerable to certain diseases or conditions</a:t>
            </a:r>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34315219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1 = Services are needed but not demanded or supplied </a:t>
            </a:r>
            <a:r>
              <a:rPr lang="en-US" sz="1200" dirty="0" err="1">
                <a:latin typeface="Arial" panose="020B0604020202020204" pitchFamily="34" charset="0"/>
                <a:cs typeface="Arial" panose="020B0604020202020204" pitchFamily="34" charset="0"/>
              </a:rPr>
              <a:t>i.e</a:t>
            </a:r>
            <a:r>
              <a:rPr lang="en-US" sz="1200" dirty="0">
                <a:latin typeface="Arial" panose="020B0604020202020204" pitchFamily="34" charset="0"/>
                <a:cs typeface="Arial" panose="020B0604020202020204" pitchFamily="34" charset="0"/>
              </a:rPr>
              <a:t> unexpressed and unmet needs e.g., Treatment of child abusers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2 = Services are needed and supplied but not demanded e.g., Health promotions, some screening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3= Services are needed and demanded but not supplied e.g., Termination of pregnancy, waiting lists</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4= Services are supplied and demanded but not needed e.g., Antibiotics for viral upper respiratory tract infections</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Central area = Services are needed, demanded and supplied. E.g., ?????</a:t>
            </a:r>
          </a:p>
          <a:p>
            <a:endParaRPr lang="en-GB" dirty="0"/>
          </a:p>
        </p:txBody>
      </p:sp>
      <p:sp>
        <p:nvSpPr>
          <p:cNvPr id="4" name="Slide Number Placeholder 3"/>
          <p:cNvSpPr>
            <a:spLocks noGrp="1"/>
          </p:cNvSpPr>
          <p:nvPr>
            <p:ph type="sldNum" sz="quarter" idx="5"/>
          </p:nvPr>
        </p:nvSpPr>
        <p:spPr/>
        <p:txBody>
          <a:bodyPr/>
          <a:lstStyle/>
          <a:p>
            <a:fld id="{292A0A0D-8F25-4E20-92C7-FD8B86B0D58D}" type="slidenum">
              <a:rPr lang="en-GB" altLang="en-US" smtClean="0"/>
              <a:pPr/>
              <a:t>37</a:t>
            </a:fld>
            <a:endParaRPr lang="en-GB" altLang="en-US"/>
          </a:p>
        </p:txBody>
      </p:sp>
    </p:spTree>
    <p:extLst>
      <p:ext uri="{BB962C8B-B14F-4D97-AF65-F5344CB8AC3E}">
        <p14:creationId xmlns:p14="http://schemas.microsoft.com/office/powerpoint/2010/main" val="31217391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and Health Promotion - YouTube</a:t>
            </a:r>
            <a:endParaRPr lang="en-US" dirty="0"/>
          </a:p>
        </p:txBody>
      </p:sp>
    </p:spTree>
    <p:extLst>
      <p:ext uri="{BB962C8B-B14F-4D97-AF65-F5344CB8AC3E}">
        <p14:creationId xmlns:p14="http://schemas.microsoft.com/office/powerpoint/2010/main" val="38060083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is in support of students engagement in preparation for their Assignment 1.</a:t>
            </a:r>
          </a:p>
          <a:p>
            <a:endParaRPr lang="en-GB" dirty="0"/>
          </a:p>
          <a:p>
            <a:r>
              <a:rPr lang="en-GB" dirty="0"/>
              <a:t>Following engagement with the activities 2 and 3 students will have a better understanding to start working on their group assignment.</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7316470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technology?</a:t>
            </a:r>
          </a:p>
          <a:p>
            <a:r>
              <a:rPr lang="en-GB" dirty="0"/>
              <a:t>Leadership skills?</a:t>
            </a:r>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1149757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image 2">
    <p:spTree>
      <p:nvGrpSpPr>
        <p:cNvPr id="1" name=""/>
        <p:cNvGrpSpPr/>
        <p:nvPr/>
      </p:nvGrpSpPr>
      <p:grpSpPr>
        <a:xfrm>
          <a:off x="0" y="0"/>
          <a:ext cx="0" cy="0"/>
          <a:chOff x="0" y="0"/>
          <a:chExt cx="0" cy="0"/>
        </a:xfrm>
      </p:grpSpPr>
      <p:sp>
        <p:nvSpPr>
          <p:cNvPr id="14" name="Text Placeholder 23">
            <a:extLst>
              <a:ext uri="{FF2B5EF4-FFF2-40B4-BE49-F238E27FC236}">
                <a16:creationId xmlns:a16="http://schemas.microsoft.com/office/drawing/2014/main" id="{E90710C3-BF7A-F548-B418-3A0A8213631B}"/>
              </a:ext>
            </a:extLst>
          </p:cNvPr>
          <p:cNvSpPr>
            <a:spLocks noGrp="1"/>
          </p:cNvSpPr>
          <p:nvPr>
            <p:ph type="body" sz="quarter" idx="14" hasCustomPrompt="1"/>
          </p:nvPr>
        </p:nvSpPr>
        <p:spPr>
          <a:xfrm>
            <a:off x="4797154" y="4811315"/>
            <a:ext cx="2635793" cy="597434"/>
          </a:xfrm>
        </p:spPr>
        <p:txBody>
          <a:bodyPr/>
          <a:lstStyle>
            <a:lvl1pPr marL="0" indent="0">
              <a:buNone/>
              <a:defRPr b="0" i="0">
                <a:solidFill>
                  <a:srgbClr val="0F3758"/>
                </a:solidFill>
                <a:latin typeface="+mn-lt"/>
              </a:defRPr>
            </a:lvl1pPr>
          </a:lstStyle>
          <a:p>
            <a:pPr lvl="0"/>
            <a:r>
              <a:rPr lang="en-US" dirty="0"/>
              <a:t>Caption of image</a:t>
            </a:r>
          </a:p>
        </p:txBody>
      </p:sp>
      <p:sp>
        <p:nvSpPr>
          <p:cNvPr id="13" name="Content Placeholder 3">
            <a:extLst>
              <a:ext uri="{FF2B5EF4-FFF2-40B4-BE49-F238E27FC236}">
                <a16:creationId xmlns:a16="http://schemas.microsoft.com/office/drawing/2014/main" id="{3A060D27-FA01-9B46-B9F6-9222EF682582}"/>
              </a:ext>
            </a:extLst>
          </p:cNvPr>
          <p:cNvSpPr>
            <a:spLocks noGrp="1"/>
          </p:cNvSpPr>
          <p:nvPr>
            <p:ph sz="half" idx="13"/>
          </p:nvPr>
        </p:nvSpPr>
        <p:spPr>
          <a:xfrm>
            <a:off x="4897007" y="1774903"/>
            <a:ext cx="2436086" cy="2815289"/>
          </a:xfrm>
        </p:spPr>
        <p:txBody>
          <a:bodyPr>
            <a:normAutofit/>
          </a:bodyPr>
          <a:lstStyle>
            <a:lvl1pPr algn="l">
              <a:defRPr sz="1800" b="1" i="0">
                <a:latin typeface="Montserrat SemiBold" pitchFamily="2" charset="77"/>
              </a:defRPr>
            </a:lvl1pPr>
            <a:lvl2pPr algn="l">
              <a:defRPr/>
            </a:lvl2pPr>
            <a:lvl3pPr algn="l">
              <a:defRPr/>
            </a:lvl3pPr>
            <a:lvl4pPr algn="l">
              <a:defRPr/>
            </a:lvl4pPr>
            <a:lvl5pPr algn="l">
              <a:defRPr/>
            </a:lvl5pPr>
          </a:lstStyle>
          <a:p>
            <a:pPr lvl="0"/>
            <a:endParaRPr lang="en-US" dirty="0"/>
          </a:p>
        </p:txBody>
      </p:sp>
      <p:sp>
        <p:nvSpPr>
          <p:cNvPr id="12" name="Text Placeholder 3">
            <a:extLst>
              <a:ext uri="{FF2B5EF4-FFF2-40B4-BE49-F238E27FC236}">
                <a16:creationId xmlns:a16="http://schemas.microsoft.com/office/drawing/2014/main" id="{146B7075-00A2-0F41-81C1-8D5FEDEBC806}"/>
              </a:ext>
            </a:extLst>
          </p:cNvPr>
          <p:cNvSpPr>
            <a:spLocks noGrp="1"/>
          </p:cNvSpPr>
          <p:nvPr>
            <p:ph type="body" sz="half" idx="2" hasCustomPrompt="1"/>
          </p:nvPr>
        </p:nvSpPr>
        <p:spPr>
          <a:xfrm>
            <a:off x="604794" y="1364061"/>
            <a:ext cx="2949178" cy="4382677"/>
          </a:xfrm>
        </p:spPr>
        <p:txBody>
          <a:bodyPr>
            <a:normAutofit/>
          </a:bodyPr>
          <a:lstStyle>
            <a:lvl1pPr marL="0" indent="0">
              <a:buNone/>
              <a:defRPr sz="1800" b="0">
                <a:solidFill>
                  <a:srgbClr val="0F3758"/>
                </a:solidFill>
                <a:latin typeface="+mn-lt"/>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dirty="0"/>
              <a:t>text</a:t>
            </a:r>
          </a:p>
        </p:txBody>
      </p:sp>
      <p:cxnSp>
        <p:nvCxnSpPr>
          <p:cNvPr id="15" name="Straight Connector 14">
            <a:extLst>
              <a:ext uri="{FF2B5EF4-FFF2-40B4-BE49-F238E27FC236}">
                <a16:creationId xmlns:a16="http://schemas.microsoft.com/office/drawing/2014/main" id="{FEB215AE-78AD-A54E-BE54-BA055DAA7055}"/>
              </a:ext>
            </a:extLst>
          </p:cNvPr>
          <p:cNvCxnSpPr>
            <a:cxnSpLocks/>
          </p:cNvCxnSpPr>
          <p:nvPr userDrawn="1"/>
        </p:nvCxnSpPr>
        <p:spPr>
          <a:xfrm>
            <a:off x="592865" y="127492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73D6E85-05C5-F149-BE2A-4CE3C338CD7C}"/>
              </a:ext>
            </a:extLst>
          </p:cNvPr>
          <p:cNvSpPr>
            <a:spLocks noGrp="1"/>
          </p:cNvSpPr>
          <p:nvPr>
            <p:ph type="title" hasCustomPrompt="1"/>
          </p:nvPr>
        </p:nvSpPr>
        <p:spPr>
          <a:xfrm>
            <a:off x="592865" y="111353"/>
            <a:ext cx="7886700" cy="1325563"/>
          </a:xfrm>
        </p:spPr>
        <p:txBody>
          <a:bodyPr/>
          <a:lstStyle/>
          <a:p>
            <a:r>
              <a:rPr lang="en-GB" dirty="0"/>
              <a:t>Title</a:t>
            </a:r>
            <a:endParaRPr lang="en-US" dirty="0"/>
          </a:p>
        </p:txBody>
      </p:sp>
    </p:spTree>
    <p:extLst>
      <p:ext uri="{BB962C8B-B14F-4D97-AF65-F5344CB8AC3E}">
        <p14:creationId xmlns:p14="http://schemas.microsoft.com/office/powerpoint/2010/main" val="3029484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628650" y="1825625"/>
            <a:ext cx="78867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86664801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071458376"/>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G2quVLcJVB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hyperlink" Target="https://campaignresources.dhsc.gov.uk/campaign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G2quVLcJVBk"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5" Type="http://schemas.openxmlformats.org/officeDocument/2006/relationships/image" Target="../media/image15.jpeg"/><Relationship Id="rId4" Type="http://schemas.openxmlformats.org/officeDocument/2006/relationships/hyperlink" Target="https://www.youtube.com/watch?v=90bGyRWCAd8" TargetMode="External"/></Relationships>
</file>

<file path=ppt/slides/_rels/slide41.xml.rels><?xml version="1.0" encoding="UTF-8" standalone="yes"?>
<Relationships xmlns="http://schemas.openxmlformats.org/package/2006/relationships"><Relationship Id="rId2" Type="http://schemas.openxmlformats.org/officeDocument/2006/relationships/hyperlink" Target="https://www.theaspiringmedics.co.uk/post/public-health-campaign" TargetMode="Externa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8" Type="http://schemas.openxmlformats.org/officeDocument/2006/relationships/hyperlink" Target="https://campaignresources.phe.gov.uk/resources/case_studies/gallery" TargetMode="External"/><Relationship Id="rId3" Type="http://schemas.openxmlformats.org/officeDocument/2006/relationships/hyperlink" Target="https://www.health.state.mn.us/communities/practice/research/phncouncil/wheel.html" TargetMode="External"/><Relationship Id="rId7" Type="http://schemas.openxmlformats.org/officeDocument/2006/relationships/hyperlink" Target="https://campaignresources.phe.gov.uk/resources/campaigns" TargetMode="External"/><Relationship Id="rId2" Type="http://schemas.openxmlformats.org/officeDocument/2006/relationships/hyperlink" Target="https://www.bmj.com/specialties/health-needs-assessment" TargetMode="External"/><Relationship Id="rId1" Type="http://schemas.openxmlformats.org/officeDocument/2006/relationships/slideLayout" Target="../slideLayouts/slideLayout13.xml"/><Relationship Id="rId6" Type="http://schemas.openxmlformats.org/officeDocument/2006/relationships/hyperlink" Target="https://www.gov.uk/government/collections/health-matters-public-health-issues" TargetMode="External"/><Relationship Id="rId11" Type="http://schemas.openxmlformats.org/officeDocument/2006/relationships/hyperlink" Target="https://www.youtube.com/watch?v=a6ppbe_wYA0" TargetMode="External"/><Relationship Id="rId5" Type="http://schemas.openxmlformats.org/officeDocument/2006/relationships/hyperlink" Target="https://www.nhs.uk/change4life/about-change4life" TargetMode="External"/><Relationship Id="rId10" Type="http://schemas.openxmlformats.org/officeDocument/2006/relationships/hyperlink" Target="https://www.theaspiringmedics.co.uk/post/public-health-campaign" TargetMode="External"/><Relationship Id="rId4" Type="http://schemas.openxmlformats.org/officeDocument/2006/relationships/hyperlink" Target="https://blogs.bmj.com/bmj/2015/01/30/the-bmj-today-are-public-health-campaigns-a-waste-of-money/" TargetMode="External"/><Relationship Id="rId9" Type="http://schemas.openxmlformats.org/officeDocument/2006/relationships/hyperlink" Target="https://www.youtube.com/watch?v=np5InCz9hW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Week 2</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297370" y="2192341"/>
            <a:ext cx="7200800" cy="584775"/>
          </a:xfrm>
          <a:prstGeom prst="rect">
            <a:avLst/>
          </a:prstGeom>
        </p:spPr>
        <p:txBody>
          <a:bodyPr wrap="square">
            <a:spAutoFit/>
          </a:bodyPr>
          <a:lstStyle/>
          <a:p>
            <a:pPr algn="ctr"/>
            <a:r>
              <a:rPr lang="en-GB" sz="3200" b="1" i="1" dirty="0">
                <a:solidFill>
                  <a:schemeClr val="bg1"/>
                </a:solidFill>
              </a:rPr>
              <a:t>Foundations of Social Epidemiology </a:t>
            </a:r>
            <a:endParaRPr lang="en-GB" sz="3200" dirty="0"/>
          </a:p>
        </p:txBody>
      </p:sp>
      <p:sp>
        <p:nvSpPr>
          <p:cNvPr id="7" name="TextBox 6">
            <a:extLst>
              <a:ext uri="{FF2B5EF4-FFF2-40B4-BE49-F238E27FC236}">
                <a16:creationId xmlns:a16="http://schemas.microsoft.com/office/drawing/2014/main" id="{C4AFB9D2-7A42-AAAD-4E60-B2168D04DAAE}"/>
              </a:ext>
            </a:extLst>
          </p:cNvPr>
          <p:cNvSpPr txBox="1"/>
          <p:nvPr/>
        </p:nvSpPr>
        <p:spPr>
          <a:xfrm>
            <a:off x="1547664" y="3492298"/>
            <a:ext cx="6552728" cy="954107"/>
          </a:xfrm>
          <a:prstGeom prst="rect">
            <a:avLst/>
          </a:prstGeom>
          <a:noFill/>
        </p:spPr>
        <p:txBody>
          <a:bodyPr wrap="square">
            <a:spAutoFit/>
          </a:bodyPr>
          <a:lstStyle/>
          <a:p>
            <a:pPr algn="ctr"/>
            <a:r>
              <a:rPr lang="en-US" sz="2800" b="1" i="1" dirty="0">
                <a:solidFill>
                  <a:schemeClr val="bg1"/>
                </a:solidFill>
                <a:latin typeface="Arial" panose="020B0604020202020204" pitchFamily="34" charset="0"/>
                <a:cs typeface="Arial" panose="020B0604020202020204" pitchFamily="34" charset="0"/>
              </a:rPr>
              <a:t>Introduction to Health Promotion and  health campaigns</a:t>
            </a:r>
            <a:endParaRPr lang="en-GB" sz="2800" b="1" i="1" dirty="0">
              <a:solidFill>
                <a:schemeClr val="bg1"/>
              </a:solidFill>
              <a:cs typeface="Arial" panose="020B0604020202020204" pitchFamily="34" charset="0"/>
            </a:endParaRPr>
          </a:p>
        </p:txBody>
      </p:sp>
    </p:spTree>
    <p:extLst>
      <p:ext uri="{BB962C8B-B14F-4D97-AF65-F5344CB8AC3E}">
        <p14:creationId xmlns:p14="http://schemas.microsoft.com/office/powerpoint/2010/main" val="3304050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8229DE7-09AC-693F-7996-548FD245506D}"/>
              </a:ext>
            </a:extLst>
          </p:cNvPr>
          <p:cNvSpPr>
            <a:spLocks noGrp="1"/>
          </p:cNvSpPr>
          <p:nvPr>
            <p:ph type="title"/>
          </p:nvPr>
        </p:nvSpPr>
        <p:spPr>
          <a:xfrm>
            <a:off x="1277938" y="424465"/>
            <a:ext cx="4511675" cy="1011238"/>
          </a:xfrm>
        </p:spPr>
        <p:txBody>
          <a:bodyPr/>
          <a:lstStyle/>
          <a:p>
            <a:r>
              <a:rPr lang="en-US" altLang="en-US" b="1" dirty="0"/>
              <a:t>GROUND RULES </a:t>
            </a:r>
            <a:endParaRPr lang="en-GB" altLang="en-US" b="1" dirty="0"/>
          </a:p>
        </p:txBody>
      </p:sp>
      <p:sp>
        <p:nvSpPr>
          <p:cNvPr id="11267" name="Content Placeholder 2">
            <a:extLst>
              <a:ext uri="{FF2B5EF4-FFF2-40B4-BE49-F238E27FC236}">
                <a16:creationId xmlns:a16="http://schemas.microsoft.com/office/drawing/2014/main" id="{EC2E4ED8-2B1E-75AB-76AD-3F1A96EA7362}"/>
              </a:ext>
            </a:extLst>
          </p:cNvPr>
          <p:cNvSpPr>
            <a:spLocks noGrp="1"/>
          </p:cNvSpPr>
          <p:nvPr>
            <p:ph idx="1"/>
          </p:nvPr>
        </p:nvSpPr>
        <p:spPr>
          <a:xfrm>
            <a:off x="1277938" y="1866900"/>
            <a:ext cx="4111625" cy="3325485"/>
          </a:xfrm>
        </p:spPr>
        <p:txBody>
          <a:bodyPr>
            <a:normAutofit fontScale="92500"/>
          </a:bodyPr>
          <a:lstStyle/>
          <a:p>
            <a:pPr>
              <a:defRPr/>
            </a:pPr>
            <a:r>
              <a:rPr lang="en-US" altLang="en-US" b="1" dirty="0">
                <a:latin typeface="Arial" panose="020B0604020202020204" pitchFamily="34" charset="0"/>
                <a:cs typeface="Arial" panose="020B0604020202020204" pitchFamily="34" charset="0"/>
              </a:rPr>
              <a:t>Classroom conduct</a:t>
            </a:r>
          </a:p>
          <a:p>
            <a:pPr>
              <a:defRPr/>
            </a:pPr>
            <a:r>
              <a:rPr lang="en-US" altLang="en-US" b="1" dirty="0">
                <a:latin typeface="Arial" panose="020B0604020202020204" pitchFamily="34" charset="0"/>
                <a:cs typeface="Arial" panose="020B0604020202020204" pitchFamily="34" charset="0"/>
              </a:rPr>
              <a:t>Attendance &amp; Punctuality</a:t>
            </a:r>
          </a:p>
          <a:p>
            <a:pPr>
              <a:defRPr/>
            </a:pPr>
            <a:r>
              <a:rPr lang="en-US" altLang="en-US" b="1" dirty="0">
                <a:latin typeface="Arial" panose="020B0604020202020204" pitchFamily="34" charset="0"/>
                <a:cs typeface="Arial" panose="020B0604020202020204" pitchFamily="34" charset="0"/>
              </a:rPr>
              <a:t>Mobile Phones</a:t>
            </a:r>
          </a:p>
          <a:p>
            <a:pPr>
              <a:defRPr/>
            </a:pPr>
            <a:r>
              <a:rPr lang="en-US" altLang="en-US" b="1" dirty="0">
                <a:latin typeface="Arial" panose="020B0604020202020204" pitchFamily="34" charset="0"/>
                <a:cs typeface="Arial" panose="020B0604020202020204" pitchFamily="34" charset="0"/>
              </a:rPr>
              <a:t>Mutual Respect</a:t>
            </a:r>
          </a:p>
          <a:p>
            <a:pPr>
              <a:defRPr/>
            </a:pPr>
            <a:r>
              <a:rPr lang="en-US" altLang="en-US" b="1" dirty="0">
                <a:latin typeface="Arial" panose="020B0604020202020204" pitchFamily="34" charset="0"/>
                <a:cs typeface="Arial" panose="020B0604020202020204" pitchFamily="34" charset="0"/>
              </a:rPr>
              <a:t>Confidentiality</a:t>
            </a:r>
          </a:p>
          <a:p>
            <a:pPr marL="0" indent="0">
              <a:buNone/>
              <a:defRPr/>
            </a:pPr>
            <a:endParaRPr lang="en-US" altLang="en-US" b="1" dirty="0">
              <a:latin typeface="Arial" panose="020B0604020202020204" pitchFamily="34" charset="0"/>
              <a:cs typeface="Arial" panose="020B0604020202020204" pitchFamily="34" charset="0"/>
            </a:endParaRPr>
          </a:p>
          <a:p>
            <a:pPr>
              <a:defRPr/>
            </a:pPr>
            <a:endParaRPr lang="en-US" altLang="en-US" b="1" dirty="0">
              <a:latin typeface="Arial" panose="020B0604020202020204" pitchFamily="34" charset="0"/>
              <a:cs typeface="Arial" panose="020B0604020202020204" pitchFamily="34" charset="0"/>
            </a:endParaRPr>
          </a:p>
          <a:p>
            <a:pPr>
              <a:defRPr/>
            </a:pPr>
            <a:endParaRPr lang="en-US" altLang="en-US" dirty="0"/>
          </a:p>
          <a:p>
            <a:pPr>
              <a:defRPr/>
            </a:pPr>
            <a:endParaRPr lang="en-US" altLang="en-US" dirty="0"/>
          </a:p>
          <a:p>
            <a:pPr>
              <a:defRPr/>
            </a:pPr>
            <a:endParaRPr lang="en-GB" altLang="en-US" dirty="0"/>
          </a:p>
        </p:txBody>
      </p:sp>
      <p:pic>
        <p:nvPicPr>
          <p:cNvPr id="11268" name="Picture 5">
            <a:extLst>
              <a:ext uri="{FF2B5EF4-FFF2-40B4-BE49-F238E27FC236}">
                <a16:creationId xmlns:a16="http://schemas.microsoft.com/office/drawing/2014/main" id="{58822A63-D4CA-7D48-65E1-0DF2398B1D6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861" r="11116" b="27486"/>
          <a:stretch>
            <a:fillRect/>
          </a:stretch>
        </p:blipFill>
        <p:spPr bwMode="auto">
          <a:xfrm>
            <a:off x="7135813" y="836613"/>
            <a:ext cx="1695450" cy="101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6">
            <a:extLst>
              <a:ext uri="{FF2B5EF4-FFF2-40B4-BE49-F238E27FC236}">
                <a16:creationId xmlns:a16="http://schemas.microsoft.com/office/drawing/2014/main" id="{A55F85F1-63F4-46D9-81B5-78E9CD0189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0139" y="2101056"/>
            <a:ext cx="2217738" cy="296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Prohibition Sign No Mobiles Vinyl 30 x 20 cm">
            <a:extLst>
              <a:ext uri="{FF2B5EF4-FFF2-40B4-BE49-F238E27FC236}">
                <a16:creationId xmlns:a16="http://schemas.microsoft.com/office/drawing/2014/main" id="{1B2481BA-65DC-AAD4-F11B-6B3458E99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31851"/>
          <a:stretch>
            <a:fillRect/>
          </a:stretch>
        </p:blipFill>
        <p:spPr bwMode="auto">
          <a:xfrm>
            <a:off x="6081713" y="836613"/>
            <a:ext cx="1025525"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683568" y="1408016"/>
            <a:ext cx="8229600" cy="3917032"/>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rPr>
              <a:t>By the end of this session students should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rPr>
              <a:t>Understand health promotion</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rPr>
              <a:t>Identify significant health campaigns.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rPr>
              <a:t>Explain the effects of health campaigns on healthcare provision in the UK.</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rPr>
              <a:t>Identify health campaigns targeting different groups in relation to modern health issues; e.g.: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ea typeface="+mn-ea"/>
                <a:cs typeface="Arial" panose="020B0604020202020204" pitchFamily="34" charset="0"/>
              </a:rPr>
              <a:t>Sleep, physical activity, alcohol consumption, nutrition, mental health</a:t>
            </a: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536" y="1628800"/>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the link with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356647" y="3645024"/>
            <a:ext cx="1763688" cy="2016224"/>
          </a:xfrm>
          <a:prstGeom prst="rect">
            <a:avLst/>
          </a:prstGeom>
        </p:spPr>
      </p:pic>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lstStyle/>
          <a:p>
            <a:pPr algn="l"/>
            <a:r>
              <a:rPr lang="en-GB" b="1" dirty="0">
                <a:solidFill>
                  <a:schemeClr val="tx1"/>
                </a:solidFill>
              </a:rPr>
              <a:t>Public health is the….</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1916832"/>
            <a:ext cx="7560840" cy="2923877"/>
          </a:xfrm>
          <a:prstGeom prst="rect">
            <a:avLst/>
          </a:prstGeom>
        </p:spPr>
        <p:txBody>
          <a:bodyPr wrap="square">
            <a:spAutoFit/>
          </a:bodyPr>
          <a:lstStyle/>
          <a:p>
            <a:r>
              <a:rPr lang="en-GB" sz="2800" dirty="0"/>
              <a:t>“science and art of </a:t>
            </a:r>
            <a:r>
              <a:rPr lang="en-GB" sz="2800" b="1" dirty="0"/>
              <a:t>preventing</a:t>
            </a:r>
            <a:r>
              <a:rPr lang="en-GB" sz="2800" dirty="0"/>
              <a:t> disease, </a:t>
            </a:r>
            <a:r>
              <a:rPr lang="en-GB" sz="2800" b="1" dirty="0"/>
              <a:t>prolonging </a:t>
            </a:r>
            <a:r>
              <a:rPr lang="en-GB" sz="2800" dirty="0"/>
              <a:t>life and </a:t>
            </a:r>
            <a:r>
              <a:rPr lang="en-GB" sz="2800" b="1" dirty="0"/>
              <a:t>promoting</a:t>
            </a:r>
            <a:r>
              <a:rPr lang="en-GB" sz="2800" dirty="0"/>
              <a:t> health through the organised efforts of the society”</a:t>
            </a:r>
          </a:p>
          <a:p>
            <a:pPr marL="457200" indent="-457200">
              <a:buFont typeface="Wingdings" panose="05000000000000000000" pitchFamily="2" charset="2"/>
              <a:buChar char="§"/>
            </a:pPr>
            <a:endParaRPr lang="en-GB" sz="2800" dirty="0"/>
          </a:p>
          <a:p>
            <a:r>
              <a:rPr lang="en-GB" sz="2800" dirty="0"/>
              <a:t>                             </a:t>
            </a:r>
            <a:r>
              <a:rPr lang="en-GB" sz="2400" dirty="0"/>
              <a:t>(Winslow, 1920; WHO, 2021)</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p:txBody>
          <a:bodyPr>
            <a:normAutofit/>
          </a:bodyPr>
          <a:lstStyle/>
          <a:p>
            <a:r>
              <a:rPr lang="en-GB" b="1" dirty="0"/>
              <a:t>The Mission of Public Health</a:t>
            </a:r>
          </a:p>
        </p:txBody>
      </p:sp>
      <p:sp>
        <p:nvSpPr>
          <p:cNvPr id="3" name="Content Placeholder 2">
            <a:extLst>
              <a:ext uri="{FF2B5EF4-FFF2-40B4-BE49-F238E27FC236}">
                <a16:creationId xmlns:a16="http://schemas.microsoft.com/office/drawing/2014/main" id="{10D71B9A-D054-2D81-ED65-15FD0723868D}"/>
              </a:ext>
            </a:extLst>
          </p:cNvPr>
          <p:cNvSpPr>
            <a:spLocks noGrp="1"/>
          </p:cNvSpPr>
          <p:nvPr>
            <p:ph idx="1"/>
          </p:nvPr>
        </p:nvSpPr>
        <p:spPr/>
        <p:txBody>
          <a:bodyPr>
            <a:normAutofit/>
          </a:bodyPr>
          <a:lstStyle/>
          <a:p>
            <a:pPr marL="0" indent="0">
              <a:buNone/>
            </a:pPr>
            <a:r>
              <a:rPr lang="en-US" sz="2800" b="0" dirty="0">
                <a:effectLst/>
              </a:rPr>
              <a:t>According to the World Health </a:t>
            </a:r>
            <a:r>
              <a:rPr lang="en-US" sz="2800" b="0" dirty="0" err="1">
                <a:effectLst/>
              </a:rPr>
              <a:t>Organisation</a:t>
            </a:r>
            <a:r>
              <a:rPr lang="en-US" sz="2800" b="0" dirty="0">
                <a:effectLst/>
              </a:rPr>
              <a:t> (2000)“Public health aims to provide maximum benefit for the largest number of people”.</a:t>
            </a:r>
          </a:p>
          <a:p>
            <a:pPr marL="0" indent="0">
              <a:buNone/>
            </a:pPr>
            <a:endParaRPr lang="en-US" sz="2800" b="0" dirty="0">
              <a:effectLst/>
            </a:endParaRPr>
          </a:p>
          <a:p>
            <a:pPr marL="0" indent="0">
              <a:buNone/>
            </a:pPr>
            <a:r>
              <a:rPr lang="en-GB" sz="2800" dirty="0"/>
              <a:t>Similarly, the Institute of Medicine (1988) states that Public health mission involves “fulfilling</a:t>
            </a:r>
            <a:br>
              <a:rPr lang="en-GB" sz="2800" dirty="0"/>
            </a:br>
            <a:r>
              <a:rPr lang="en-GB" sz="2800" dirty="0"/>
              <a:t>society’s interest in assuring conditions in</a:t>
            </a:r>
            <a:br>
              <a:rPr lang="en-GB" sz="2800" dirty="0"/>
            </a:br>
            <a:r>
              <a:rPr lang="en-GB" sz="2800" dirty="0"/>
              <a:t>which people can be healthy”.</a:t>
            </a:r>
          </a:p>
          <a:p>
            <a:pPr>
              <a:buFont typeface="Wingdings" panose="05000000000000000000" pitchFamily="2" charset="2"/>
              <a:buChar char="§"/>
            </a:pPr>
            <a:endParaRPr lang="en-US" sz="2800" b="0" dirty="0">
              <a:effectLst/>
            </a:endParaRPr>
          </a:p>
          <a:p>
            <a:pPr marL="0" indent="0">
              <a:buNone/>
            </a:pPr>
            <a:endParaRPr lang="en-US" sz="3200" b="0" dirty="0">
              <a:effectLst/>
            </a:endParaRPr>
          </a:p>
          <a:p>
            <a:endParaRPr lang="en-GB" dirty="0"/>
          </a:p>
        </p:txBody>
      </p:sp>
    </p:spTree>
    <p:extLst>
      <p:ext uri="{BB962C8B-B14F-4D97-AF65-F5344CB8AC3E}">
        <p14:creationId xmlns:p14="http://schemas.microsoft.com/office/powerpoint/2010/main" val="33545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5A6C-41FD-0EAF-8F3A-A24FA3B8D8EA}"/>
              </a:ext>
            </a:extLst>
          </p:cNvPr>
          <p:cNvSpPr>
            <a:spLocks noGrp="1"/>
          </p:cNvSpPr>
          <p:nvPr>
            <p:ph type="title"/>
          </p:nvPr>
        </p:nvSpPr>
        <p:spPr/>
        <p:txBody>
          <a:bodyPr>
            <a:normAutofit fontScale="90000"/>
          </a:bodyPr>
          <a:lstStyle/>
          <a:p>
            <a:r>
              <a:rPr lang="en-GB" sz="4000" b="1" dirty="0"/>
              <a:t>Differences between Public Health and Clinical Medicine</a:t>
            </a:r>
            <a:endParaRPr lang="en-GB" sz="4000" dirty="0"/>
          </a:p>
        </p:txBody>
      </p:sp>
      <p:sp>
        <p:nvSpPr>
          <p:cNvPr id="3" name="Content Placeholder 2">
            <a:extLst>
              <a:ext uri="{FF2B5EF4-FFF2-40B4-BE49-F238E27FC236}">
                <a16:creationId xmlns:a16="http://schemas.microsoft.com/office/drawing/2014/main" id="{B5D85A47-487A-93FD-CA50-75C01078350A}"/>
              </a:ext>
            </a:extLst>
          </p:cNvPr>
          <p:cNvSpPr>
            <a:spLocks noGrp="1"/>
          </p:cNvSpPr>
          <p:nvPr>
            <p:ph idx="1"/>
          </p:nvPr>
        </p:nvSpPr>
        <p:spPr/>
        <p:txBody>
          <a:bodyPr>
            <a:normAutofit/>
          </a:bodyPr>
          <a:lstStyle/>
          <a:p>
            <a:r>
              <a:rPr lang="en-GB" dirty="0"/>
              <a:t>Public health deals with preventing disease and promoting health at the community or population level. </a:t>
            </a:r>
          </a:p>
          <a:p>
            <a:pPr lvl="1"/>
            <a:r>
              <a:rPr lang="en-GB" dirty="0"/>
              <a:t>Generally, doctors </a:t>
            </a:r>
            <a:r>
              <a:rPr lang="en-GB" b="1" dirty="0"/>
              <a:t>treat</a:t>
            </a:r>
            <a:r>
              <a:rPr lang="en-GB" dirty="0"/>
              <a:t> people when they are sick,</a:t>
            </a:r>
          </a:p>
          <a:p>
            <a:pPr lvl="1"/>
            <a:r>
              <a:rPr lang="en-GB" dirty="0"/>
              <a:t>Public health professionals try to </a:t>
            </a:r>
            <a:r>
              <a:rPr lang="en-GB" b="1" dirty="0"/>
              <a:t>prevent</a:t>
            </a:r>
            <a:r>
              <a:rPr lang="en-GB" dirty="0"/>
              <a:t> people from become ill. </a:t>
            </a:r>
          </a:p>
        </p:txBody>
      </p:sp>
    </p:spTree>
    <p:extLst>
      <p:ext uri="{BB962C8B-B14F-4D97-AF65-F5344CB8AC3E}">
        <p14:creationId xmlns:p14="http://schemas.microsoft.com/office/powerpoint/2010/main" val="2939833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83568" y="-243408"/>
            <a:ext cx="7920880" cy="1402416"/>
          </a:xfrm>
        </p:spPr>
        <p:txBody>
          <a:bodyPr>
            <a:normAutofit fontScale="90000"/>
          </a:bodyPr>
          <a:lstStyle/>
          <a:p>
            <a:pPr algn="l"/>
            <a:r>
              <a:rPr lang="en-GB" b="1" dirty="0">
                <a:solidFill>
                  <a:schemeClr val="tx1"/>
                </a:solidFill>
              </a:rPr>
              <a:t>In other to make a difference …</a:t>
            </a:r>
          </a:p>
        </p:txBody>
      </p:sp>
      <p:pic>
        <p:nvPicPr>
          <p:cNvPr id="5" name="Picture 4">
            <a:extLst>
              <a:ext uri="{FF2B5EF4-FFF2-40B4-BE49-F238E27FC236}">
                <a16:creationId xmlns:a16="http://schemas.microsoft.com/office/drawing/2014/main" id="{9EF234F5-B6E8-763A-AD83-F886FCE18598}"/>
              </a:ext>
            </a:extLst>
          </p:cNvPr>
          <p:cNvPicPr>
            <a:picLocks noChangeAspect="1"/>
          </p:cNvPicPr>
          <p:nvPr/>
        </p:nvPicPr>
        <p:blipFill>
          <a:blip r:embed="rId3"/>
          <a:stretch>
            <a:fillRect/>
          </a:stretch>
        </p:blipFill>
        <p:spPr>
          <a:xfrm>
            <a:off x="1259632" y="1484784"/>
            <a:ext cx="6907203" cy="4500000"/>
          </a:xfrm>
          <a:prstGeom prst="rect">
            <a:avLst/>
          </a:prstGeom>
        </p:spPr>
      </p:pic>
    </p:spTree>
    <p:extLst>
      <p:ext uri="{BB962C8B-B14F-4D97-AF65-F5344CB8AC3E}">
        <p14:creationId xmlns:p14="http://schemas.microsoft.com/office/powerpoint/2010/main" val="335908747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899592" y="-243408"/>
            <a:ext cx="7560840" cy="1402416"/>
          </a:xfrm>
        </p:spPr>
        <p:txBody>
          <a:bodyPr>
            <a:normAutofit fontScale="90000"/>
          </a:bodyPr>
          <a:lstStyle/>
          <a:p>
            <a:pPr algn="l"/>
            <a:r>
              <a:rPr lang="en-GB" b="1" dirty="0">
                <a:solidFill>
                  <a:schemeClr val="tx1"/>
                </a:solidFill>
              </a:rPr>
              <a:t>How does public health work </a:t>
            </a:r>
          </a:p>
        </p:txBody>
      </p:sp>
      <p:sp>
        <p:nvSpPr>
          <p:cNvPr id="3" name="Rectangle 2">
            <a:extLst>
              <a:ext uri="{FF2B5EF4-FFF2-40B4-BE49-F238E27FC236}">
                <a16:creationId xmlns:a16="http://schemas.microsoft.com/office/drawing/2014/main" id="{74BB9B29-D6C4-4137-B645-A441AB07632E}"/>
              </a:ext>
            </a:extLst>
          </p:cNvPr>
          <p:cNvSpPr/>
          <p:nvPr/>
        </p:nvSpPr>
        <p:spPr>
          <a:xfrm>
            <a:off x="721625" y="1340768"/>
            <a:ext cx="7812868" cy="6063198"/>
          </a:xfrm>
          <a:prstGeom prst="rect">
            <a:avLst/>
          </a:prstGeom>
        </p:spPr>
        <p:txBody>
          <a:bodyPr wrap="square">
            <a:spAutoFit/>
          </a:bodyPr>
          <a:lstStyle/>
          <a:p>
            <a:pPr>
              <a:defRPr/>
            </a:pPr>
            <a:r>
              <a:rPr lang="en-GB" sz="2800" dirty="0"/>
              <a:t>Public health supports individuals, organisations, and society to tackle preventable disease, mortality and disability using the </a:t>
            </a:r>
            <a:r>
              <a:rPr lang="en-GB" sz="2800" b="1" dirty="0"/>
              <a:t>3Ps </a:t>
            </a:r>
            <a:r>
              <a:rPr lang="en-GB" sz="2800" dirty="0"/>
              <a:t>:</a:t>
            </a:r>
          </a:p>
          <a:p>
            <a:pPr>
              <a:defRPr/>
            </a:pPr>
            <a:endParaRPr lang="en-GB" sz="2800" dirty="0"/>
          </a:p>
          <a:p>
            <a:pPr>
              <a:defRPr/>
            </a:pPr>
            <a:r>
              <a:rPr lang="en-GB" sz="2800" dirty="0"/>
              <a:t>Health Protection</a:t>
            </a:r>
          </a:p>
          <a:p>
            <a:pPr>
              <a:defRPr/>
            </a:pPr>
            <a:r>
              <a:rPr lang="en-GB" sz="2800" dirty="0"/>
              <a:t>Health Promotion</a:t>
            </a:r>
          </a:p>
          <a:p>
            <a:pPr>
              <a:defRPr/>
            </a:pPr>
            <a:r>
              <a:rPr lang="en-GB" sz="2800" dirty="0"/>
              <a:t>Prevention of ill health</a:t>
            </a:r>
          </a:p>
          <a:p>
            <a:pPr>
              <a:defRPr/>
            </a:pPr>
            <a:r>
              <a:rPr lang="en-GB" sz="2800" dirty="0"/>
              <a:t>                          (Royal College of Nursing, 2022)</a:t>
            </a:r>
          </a:p>
          <a:p>
            <a:pPr>
              <a:defRPr/>
            </a:pPr>
            <a:endParaRPr lang="en-GB" sz="2800" dirty="0"/>
          </a:p>
          <a:p>
            <a:pPr>
              <a:defRPr/>
            </a:pPr>
            <a:r>
              <a:rPr lang="en-GB" sz="1600" dirty="0">
                <a:hlinkClick r:id="rId3"/>
              </a:rPr>
              <a:t>What is Public Health? - YouTube</a:t>
            </a:r>
            <a:endParaRPr lang="en-GB" sz="1600" dirty="0"/>
          </a:p>
          <a:p>
            <a:pPr marL="342900" indent="-342900">
              <a:buFont typeface="Wingdings" panose="05000000000000000000" pitchFamily="2" charset="2"/>
              <a:buChar char="v"/>
              <a:defRPr/>
            </a:pPr>
            <a:endParaRPr lang="en-GB" sz="2400" dirty="0">
              <a:solidFill>
                <a:srgbClr val="FFFF00"/>
              </a:solidFill>
            </a:endParaRPr>
          </a:p>
          <a:p>
            <a:pPr>
              <a:defRPr/>
            </a:pPr>
            <a:r>
              <a:rPr lang="en-GB" sz="2400" dirty="0"/>
              <a:t>                                   </a:t>
            </a:r>
            <a:endParaRPr lang="en-GB" sz="2400" b="1" dirty="0"/>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Autofit/>
          </a:bodyPr>
          <a:lstStyle/>
          <a:p>
            <a:r>
              <a:rPr lang="en-GB" b="1" dirty="0"/>
              <a:t>Three core functions of PH</a:t>
            </a:r>
          </a:p>
        </p:txBody>
      </p:sp>
      <p:graphicFrame>
        <p:nvGraphicFramePr>
          <p:cNvPr id="4" name="Diagram 3"/>
          <p:cNvGraphicFramePr/>
          <p:nvPr/>
        </p:nvGraphicFramePr>
        <p:xfrm>
          <a:off x="647564" y="836712"/>
          <a:ext cx="7848872"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B32-9F5F-D3EB-958C-743147638FF9}"/>
              </a:ext>
            </a:extLst>
          </p:cNvPr>
          <p:cNvSpPr>
            <a:spLocks noGrp="1"/>
          </p:cNvSpPr>
          <p:nvPr>
            <p:ph type="title"/>
          </p:nvPr>
        </p:nvSpPr>
        <p:spPr/>
        <p:txBody>
          <a:bodyPr/>
          <a:lstStyle/>
          <a:p>
            <a:r>
              <a:rPr lang="en-GB" b="1" dirty="0"/>
              <a:t>D</a:t>
            </a:r>
            <a:r>
              <a:rPr lang="en-GB" b="1" i="0" dirty="0">
                <a:effectLst/>
              </a:rPr>
              <a:t>isciplines of Public health </a:t>
            </a:r>
            <a:endParaRPr lang="en-GB" b="1" dirty="0"/>
          </a:p>
        </p:txBody>
      </p:sp>
      <p:sp>
        <p:nvSpPr>
          <p:cNvPr id="3" name="Content Placeholder 2">
            <a:extLst>
              <a:ext uri="{FF2B5EF4-FFF2-40B4-BE49-F238E27FC236}">
                <a16:creationId xmlns:a16="http://schemas.microsoft.com/office/drawing/2014/main" id="{8D930CC9-FFA5-957A-E1D5-78BD04F368AA}"/>
              </a:ext>
            </a:extLst>
          </p:cNvPr>
          <p:cNvSpPr>
            <a:spLocks noGrp="1"/>
          </p:cNvSpPr>
          <p:nvPr>
            <p:ph idx="1"/>
          </p:nvPr>
        </p:nvSpPr>
        <p:spPr/>
        <p:txBody>
          <a:bodyPr>
            <a:normAutofit fontScale="55000" lnSpcReduction="20000"/>
          </a:bodyPr>
          <a:lstStyle/>
          <a:p>
            <a:pPr marL="0" indent="0">
              <a:buNone/>
            </a:pPr>
            <a:r>
              <a:rPr lang="en-GB" b="0" i="0" dirty="0">
                <a:effectLst/>
              </a:rPr>
              <a:t>Public health is an interdisciplinary field that  includes: </a:t>
            </a:r>
          </a:p>
          <a:p>
            <a:pPr marL="0" indent="0">
              <a:buNone/>
            </a:pPr>
            <a:r>
              <a:rPr lang="en-GB" b="0" i="0" dirty="0">
                <a:solidFill>
                  <a:srgbClr val="3B3835"/>
                </a:solidFill>
                <a:effectLst/>
              </a:rPr>
              <a:t>Epidemiology, </a:t>
            </a:r>
          </a:p>
          <a:p>
            <a:pPr marL="0" indent="0">
              <a:buNone/>
            </a:pPr>
            <a:r>
              <a:rPr lang="en-GB" b="0" i="0" dirty="0">
                <a:solidFill>
                  <a:srgbClr val="3B3835"/>
                </a:solidFill>
                <a:effectLst/>
              </a:rPr>
              <a:t>Biostatistics, </a:t>
            </a:r>
          </a:p>
          <a:p>
            <a:pPr marL="0" indent="0">
              <a:buNone/>
            </a:pPr>
            <a:r>
              <a:rPr lang="en-GB" b="0" i="0" dirty="0">
                <a:solidFill>
                  <a:srgbClr val="3B3835"/>
                </a:solidFill>
                <a:effectLst/>
              </a:rPr>
              <a:t>Management of health services,</a:t>
            </a:r>
          </a:p>
          <a:p>
            <a:pPr marL="0" indent="0">
              <a:buNone/>
            </a:pPr>
            <a:r>
              <a:rPr lang="en-GB" b="0" i="0" dirty="0">
                <a:solidFill>
                  <a:srgbClr val="3B3835"/>
                </a:solidFill>
                <a:effectLst/>
              </a:rPr>
              <a:t>Environmental health,</a:t>
            </a:r>
          </a:p>
          <a:p>
            <a:pPr marL="0" indent="0">
              <a:buNone/>
            </a:pPr>
            <a:r>
              <a:rPr lang="en-GB" dirty="0"/>
              <a:t>Community health, </a:t>
            </a:r>
          </a:p>
          <a:p>
            <a:pPr marL="0" indent="0">
              <a:buNone/>
            </a:pPr>
            <a:r>
              <a:rPr lang="en-GB" dirty="0"/>
              <a:t>Behavioural health, </a:t>
            </a:r>
          </a:p>
          <a:p>
            <a:pPr marL="0" indent="0">
              <a:buNone/>
            </a:pPr>
            <a:r>
              <a:rPr lang="en-GB" dirty="0"/>
              <a:t>Health economics, </a:t>
            </a:r>
          </a:p>
          <a:p>
            <a:pPr marL="0" indent="0">
              <a:buNone/>
            </a:pPr>
            <a:r>
              <a:rPr lang="en-GB" dirty="0"/>
              <a:t>Public policy, </a:t>
            </a:r>
          </a:p>
          <a:p>
            <a:pPr marL="0" indent="0">
              <a:buNone/>
            </a:pPr>
            <a:r>
              <a:rPr lang="en-GB" dirty="0"/>
              <a:t>Mental health, </a:t>
            </a:r>
          </a:p>
          <a:p>
            <a:pPr marL="0" indent="0">
              <a:buNone/>
            </a:pPr>
            <a:r>
              <a:rPr lang="en-GB" dirty="0"/>
              <a:t>Occupational safety, </a:t>
            </a:r>
          </a:p>
          <a:p>
            <a:pPr marL="0" indent="0">
              <a:buNone/>
            </a:pPr>
            <a:r>
              <a:rPr lang="en-GB" dirty="0"/>
              <a:t>Gender issues in health, and </a:t>
            </a:r>
          </a:p>
          <a:p>
            <a:pPr marL="0" indent="0">
              <a:buNone/>
            </a:pPr>
            <a:r>
              <a:rPr lang="en-GB" dirty="0"/>
              <a:t>Sexual and reproductive health.</a:t>
            </a:r>
          </a:p>
        </p:txBody>
      </p:sp>
    </p:spTree>
    <p:extLst>
      <p:ext uri="{BB962C8B-B14F-4D97-AF65-F5344CB8AC3E}">
        <p14:creationId xmlns:p14="http://schemas.microsoft.com/office/powerpoint/2010/main" val="1718323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cap="none" dirty="0">
                <a:solidFill>
                  <a:schemeClr val="tx1"/>
                </a:solidFill>
              </a:rPr>
              <a:t>How can disease be prevented?</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88324" y="3597789"/>
            <a:ext cx="1461166" cy="1683411"/>
          </a:xfrm>
          <a:prstGeom prst="rect">
            <a:avLst/>
          </a:prstGeom>
        </p:spPr>
      </p:pic>
    </p:spTree>
    <p:extLst>
      <p:ext uri="{BB962C8B-B14F-4D97-AF65-F5344CB8AC3E}">
        <p14:creationId xmlns:p14="http://schemas.microsoft.com/office/powerpoint/2010/main" val="3995554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C06AB-C625-BA18-58D0-C05D687EAD17}"/>
              </a:ext>
            </a:extLst>
          </p:cNvPr>
          <p:cNvSpPr>
            <a:spLocks noGrp="1"/>
          </p:cNvSpPr>
          <p:nvPr>
            <p:ph type="title"/>
          </p:nvPr>
        </p:nvSpPr>
        <p:spPr/>
        <p:txBody>
          <a:bodyPr/>
          <a:lstStyle/>
          <a:p>
            <a:r>
              <a:rPr lang="en-GB" b="1" dirty="0"/>
              <a:t>Disease prevention</a:t>
            </a:r>
          </a:p>
        </p:txBody>
      </p:sp>
      <p:sp>
        <p:nvSpPr>
          <p:cNvPr id="3" name="Content Placeholder 2">
            <a:extLst>
              <a:ext uri="{FF2B5EF4-FFF2-40B4-BE49-F238E27FC236}">
                <a16:creationId xmlns:a16="http://schemas.microsoft.com/office/drawing/2014/main" id="{95F7E2B0-4D2D-7ADB-E880-823E806CBF17}"/>
              </a:ext>
            </a:extLst>
          </p:cNvPr>
          <p:cNvSpPr>
            <a:spLocks noGrp="1"/>
          </p:cNvSpPr>
          <p:nvPr>
            <p:ph idx="1"/>
          </p:nvPr>
        </p:nvSpPr>
        <p:spPr/>
        <p:txBody>
          <a:bodyPr/>
          <a:lstStyle/>
          <a:p>
            <a:r>
              <a:rPr lang="en-GB" dirty="0"/>
              <a:t>Prevention of disease became important through targeting people at higher risk of developing specific disease. </a:t>
            </a:r>
          </a:p>
          <a:p>
            <a:r>
              <a:rPr lang="en-GB" dirty="0"/>
              <a:t>Health promotion is often categorised to be concerned with disease prevention.</a:t>
            </a:r>
          </a:p>
          <a:p>
            <a:endParaRPr lang="en-GB" dirty="0"/>
          </a:p>
          <a:p>
            <a:pPr marL="0" indent="0">
              <a:buNone/>
            </a:pPr>
            <a:r>
              <a:rPr lang="en-GB" dirty="0"/>
              <a:t>                             (Naidoo and Wills, 2009)</a:t>
            </a:r>
          </a:p>
          <a:p>
            <a:endParaRPr lang="en-GB" dirty="0"/>
          </a:p>
        </p:txBody>
      </p:sp>
    </p:spTree>
    <p:extLst>
      <p:ext uri="{BB962C8B-B14F-4D97-AF65-F5344CB8AC3E}">
        <p14:creationId xmlns:p14="http://schemas.microsoft.com/office/powerpoint/2010/main" val="3907687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9902-BD43-0FE2-FFCC-B420487D4E02}"/>
              </a:ext>
            </a:extLst>
          </p:cNvPr>
          <p:cNvSpPr>
            <a:spLocks noGrp="1"/>
          </p:cNvSpPr>
          <p:nvPr>
            <p:ph type="title"/>
          </p:nvPr>
        </p:nvSpPr>
        <p:spPr/>
        <p:txBody>
          <a:bodyPr/>
          <a:lstStyle/>
          <a:p>
            <a:r>
              <a:rPr lang="en-GB" b="1" dirty="0"/>
              <a:t>Disease prevention</a:t>
            </a:r>
            <a:endParaRPr lang="en-GB" dirty="0"/>
          </a:p>
        </p:txBody>
      </p:sp>
      <p:sp>
        <p:nvSpPr>
          <p:cNvPr id="3" name="Content Placeholder 2">
            <a:extLst>
              <a:ext uri="{FF2B5EF4-FFF2-40B4-BE49-F238E27FC236}">
                <a16:creationId xmlns:a16="http://schemas.microsoft.com/office/drawing/2014/main" id="{970683D2-98DB-BD46-BEB8-FAEE5D6462CA}"/>
              </a:ext>
            </a:extLst>
          </p:cNvPr>
          <p:cNvSpPr>
            <a:spLocks noGrp="1"/>
          </p:cNvSpPr>
          <p:nvPr>
            <p:ph idx="1"/>
          </p:nvPr>
        </p:nvSpPr>
        <p:spPr/>
        <p:txBody>
          <a:bodyPr>
            <a:normAutofit lnSpcReduction="10000"/>
          </a:bodyPr>
          <a:lstStyle/>
          <a:p>
            <a:pPr marL="0" indent="0">
              <a:buNone/>
            </a:pPr>
            <a:r>
              <a:rPr lang="en-GB" dirty="0"/>
              <a:t>This prevention is classified under</a:t>
            </a:r>
          </a:p>
          <a:p>
            <a:pPr marL="0" indent="0">
              <a:buNone/>
            </a:pPr>
            <a:endParaRPr lang="en-GB" dirty="0"/>
          </a:p>
          <a:p>
            <a:r>
              <a:rPr lang="en-GB" dirty="0"/>
              <a:t>Primary prevention</a:t>
            </a:r>
          </a:p>
          <a:p>
            <a:r>
              <a:rPr lang="en-GB" dirty="0"/>
              <a:t>Secondary prevention</a:t>
            </a:r>
          </a:p>
          <a:p>
            <a:r>
              <a:rPr lang="en-GB" dirty="0"/>
              <a:t>Tertiary prevention</a:t>
            </a:r>
          </a:p>
          <a:p>
            <a:r>
              <a:rPr lang="en-GB" dirty="0"/>
              <a:t> </a:t>
            </a:r>
          </a:p>
          <a:p>
            <a:pPr marL="0" indent="0">
              <a:buNone/>
            </a:pPr>
            <a:r>
              <a:rPr lang="en-GB" dirty="0"/>
              <a:t>                                (Naidoo and Wills, 2009)</a:t>
            </a:r>
          </a:p>
          <a:p>
            <a:endParaRPr lang="en-GB" dirty="0"/>
          </a:p>
        </p:txBody>
      </p:sp>
    </p:spTree>
    <p:extLst>
      <p:ext uri="{BB962C8B-B14F-4D97-AF65-F5344CB8AC3E}">
        <p14:creationId xmlns:p14="http://schemas.microsoft.com/office/powerpoint/2010/main" val="725361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A022-BCF4-DD0D-D9AA-809BF1A650EB}"/>
              </a:ext>
            </a:extLst>
          </p:cNvPr>
          <p:cNvSpPr>
            <a:spLocks noGrp="1"/>
          </p:cNvSpPr>
          <p:nvPr>
            <p:ph type="title"/>
          </p:nvPr>
        </p:nvSpPr>
        <p:spPr>
          <a:xfrm>
            <a:off x="539552" y="-171400"/>
            <a:ext cx="8229600" cy="1143000"/>
          </a:xfrm>
        </p:spPr>
        <p:txBody>
          <a:bodyPr>
            <a:normAutofit fontScale="90000"/>
          </a:bodyPr>
          <a:lstStyle/>
          <a:p>
            <a:r>
              <a:rPr lang="en-GB" b="1" dirty="0"/>
              <a:t>Disease Prevention Classification</a:t>
            </a:r>
          </a:p>
        </p:txBody>
      </p:sp>
      <p:graphicFrame>
        <p:nvGraphicFramePr>
          <p:cNvPr id="7" name="Table 6">
            <a:extLst>
              <a:ext uri="{FF2B5EF4-FFF2-40B4-BE49-F238E27FC236}">
                <a16:creationId xmlns:a16="http://schemas.microsoft.com/office/drawing/2014/main" id="{549E8156-274C-78C8-4460-CEC22A3B5AB0}"/>
              </a:ext>
            </a:extLst>
          </p:cNvPr>
          <p:cNvGraphicFramePr>
            <a:graphicFrameLocks noGrp="1"/>
          </p:cNvGraphicFramePr>
          <p:nvPr>
            <p:extLst>
              <p:ext uri="{D42A27DB-BD31-4B8C-83A1-F6EECF244321}">
                <p14:modId xmlns:p14="http://schemas.microsoft.com/office/powerpoint/2010/main" val="1162616217"/>
              </p:ext>
            </p:extLst>
          </p:nvPr>
        </p:nvGraphicFramePr>
        <p:xfrm>
          <a:off x="755576" y="1052736"/>
          <a:ext cx="7920880" cy="4575840"/>
        </p:xfrm>
        <a:graphic>
          <a:graphicData uri="http://schemas.openxmlformats.org/drawingml/2006/table">
            <a:tbl>
              <a:tblPr firstRow="1" firstCol="1" bandRow="1"/>
              <a:tblGrid>
                <a:gridCol w="1980220">
                  <a:extLst>
                    <a:ext uri="{9D8B030D-6E8A-4147-A177-3AD203B41FA5}">
                      <a16:colId xmlns:a16="http://schemas.microsoft.com/office/drawing/2014/main" val="2489042895"/>
                    </a:ext>
                  </a:extLst>
                </a:gridCol>
                <a:gridCol w="1980220">
                  <a:extLst>
                    <a:ext uri="{9D8B030D-6E8A-4147-A177-3AD203B41FA5}">
                      <a16:colId xmlns:a16="http://schemas.microsoft.com/office/drawing/2014/main" val="235505391"/>
                    </a:ext>
                  </a:extLst>
                </a:gridCol>
                <a:gridCol w="1980220">
                  <a:extLst>
                    <a:ext uri="{9D8B030D-6E8A-4147-A177-3AD203B41FA5}">
                      <a16:colId xmlns:a16="http://schemas.microsoft.com/office/drawing/2014/main" val="1601915661"/>
                    </a:ext>
                  </a:extLst>
                </a:gridCol>
                <a:gridCol w="1980220">
                  <a:extLst>
                    <a:ext uri="{9D8B030D-6E8A-4147-A177-3AD203B41FA5}">
                      <a16:colId xmlns:a16="http://schemas.microsoft.com/office/drawing/2014/main" val="2724952690"/>
                    </a:ext>
                  </a:extLst>
                </a:gridCol>
              </a:tblGrid>
              <a:tr h="182365">
                <a:tc>
                  <a:txBody>
                    <a:bodyPr/>
                    <a:lstStyle/>
                    <a:p>
                      <a:pPr>
                        <a:lnSpc>
                          <a:spcPct val="115000"/>
                        </a:lnSpc>
                        <a:spcAft>
                          <a:spcPts val="1000"/>
                        </a:spcAft>
                        <a:buNone/>
                      </a:pPr>
                      <a:r>
                        <a:rPr lang="en-US" sz="1300" b="1"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Type of Prevention</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b="1">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Definition</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b="1">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Aim / Focus</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tc>
                  <a:txBody>
                    <a:bodyPr/>
                    <a:lstStyle/>
                    <a:p>
                      <a:pPr>
                        <a:lnSpc>
                          <a:spcPct val="115000"/>
                        </a:lnSpc>
                        <a:spcAft>
                          <a:spcPts val="1000"/>
                        </a:spcAft>
                        <a:buNone/>
                      </a:pPr>
                      <a:r>
                        <a:rPr lang="en-US" sz="1300" b="1">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Examples</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extLst>
                  <a:ext uri="{0D108BD9-81ED-4DB2-BD59-A6C34878D82A}">
                    <a16:rowId xmlns:a16="http://schemas.microsoft.com/office/drawing/2014/main" val="1512368439"/>
                  </a:ext>
                </a:extLst>
              </a:tr>
              <a:tr h="1490132">
                <a:tc>
                  <a:txBody>
                    <a:bodyPr/>
                    <a:lstStyle/>
                    <a:p>
                      <a:pPr>
                        <a:lnSpc>
                          <a:spcPct val="115000"/>
                        </a:lnSpc>
                        <a:spcAft>
                          <a:spcPts val="1000"/>
                        </a:spcAft>
                        <a:buNone/>
                      </a:pPr>
                      <a:r>
                        <a:rPr lang="en-US" sz="13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Primary Prevention</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Seeks to avoid the onset of ill health by identifying people at higher risk and providing advice, support, and counselling.</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Prevent disease before it occurs; promote health and reduce risk factors.</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tc>
                  <a:txBody>
                    <a:bodyPr/>
                    <a:lstStyle/>
                    <a:p>
                      <a:pPr>
                        <a:lnSpc>
                          <a:spcPct val="115000"/>
                        </a:lnSpc>
                        <a:spcAft>
                          <a:spcPts val="1000"/>
                        </a:spcAft>
                        <a:buNone/>
                      </a:pPr>
                      <a:r>
                        <a:rPr lang="en-US" sz="130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Immunisation; Health education in schools/workplaces; Nutrition counselling; Use of seat belts; Weight control; Stress reduction.</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extLst>
                  <a:ext uri="{0D108BD9-81ED-4DB2-BD59-A6C34878D82A}">
                    <a16:rowId xmlns:a16="http://schemas.microsoft.com/office/drawing/2014/main" val="1791585387"/>
                  </a:ext>
                </a:extLst>
              </a:tr>
              <a:tr h="1490132">
                <a:tc>
                  <a:txBody>
                    <a:bodyPr/>
                    <a:lstStyle/>
                    <a:p>
                      <a:pPr>
                        <a:lnSpc>
                          <a:spcPct val="115000"/>
                        </a:lnSpc>
                        <a:spcAft>
                          <a:spcPts val="1000"/>
                        </a:spcAft>
                        <a:buNone/>
                      </a:pPr>
                      <a:r>
                        <a:rPr lang="en-US" sz="130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Secondary Prevention</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Involves early detection of disease through screening and encourages behaviour change to reduce progression.</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Detect disease early and prevent worsening or complications.</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tc>
                  <a:txBody>
                    <a:bodyPr/>
                    <a:lstStyle/>
                    <a:p>
                      <a:pPr>
                        <a:lnSpc>
                          <a:spcPct val="115000"/>
                        </a:lnSpc>
                        <a:spcAft>
                          <a:spcPts val="1000"/>
                        </a:spcAft>
                        <a:buNone/>
                      </a:pPr>
                      <a:r>
                        <a:rPr lang="en-US" sz="13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Skin, breast, cervical cancer screening; Education about medication; Healthy eating advice for diabetics; Relaxation for cardiac patients.</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extLst>
                  <a:ext uri="{0D108BD9-81ED-4DB2-BD59-A6C34878D82A}">
                    <a16:rowId xmlns:a16="http://schemas.microsoft.com/office/drawing/2014/main" val="685472776"/>
                  </a:ext>
                </a:extLst>
              </a:tr>
              <a:tr h="1301866">
                <a:tc>
                  <a:txBody>
                    <a:bodyPr/>
                    <a:lstStyle/>
                    <a:p>
                      <a:pPr>
                        <a:lnSpc>
                          <a:spcPct val="115000"/>
                        </a:lnSpc>
                        <a:spcAft>
                          <a:spcPts val="1000"/>
                        </a:spcAft>
                        <a:buNone/>
                      </a:pPr>
                      <a:r>
                        <a:rPr lang="en-US" sz="130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Tertiary Prevention</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Focuses on restoration of health and managing established disease to prevent complications.</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DBE5F1"/>
                    </a:solidFill>
                  </a:tcPr>
                </a:tc>
                <a:tc>
                  <a:txBody>
                    <a:bodyPr/>
                    <a:lstStyle/>
                    <a:p>
                      <a:pPr>
                        <a:lnSpc>
                          <a:spcPct val="115000"/>
                        </a:lnSpc>
                        <a:spcAft>
                          <a:spcPts val="1000"/>
                        </a:spcAft>
                        <a:buNone/>
                      </a:pPr>
                      <a:r>
                        <a:rPr lang="en-US" sz="130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Limit disability, prevent deterioration, and enhance quality of life.</a:t>
                      </a:r>
                      <a:endParaRPr lang="en-GB" sz="130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tc>
                  <a:txBody>
                    <a:bodyPr/>
                    <a:lstStyle/>
                    <a:p>
                      <a:pPr>
                        <a:lnSpc>
                          <a:spcPct val="115000"/>
                        </a:lnSpc>
                        <a:spcAft>
                          <a:spcPts val="1000"/>
                        </a:spcAft>
                        <a:buNone/>
                      </a:pPr>
                      <a:r>
                        <a:rPr lang="en-US" sz="1300" dirty="0">
                          <a:solidFill>
                            <a:srgbClr val="000000"/>
                          </a:solidFill>
                          <a:effectLst/>
                          <a:latin typeface="Cambria" panose="02040503050406030204" pitchFamily="18" charset="0"/>
                          <a:ea typeface="MS Mincho" panose="02020609040205080304" pitchFamily="49" charset="-128"/>
                          <a:cs typeface="Times New Roman" panose="02020603050405020304" pitchFamily="18" charset="0"/>
                        </a:rPr>
                        <a:t>Rehabilitation therapy; Education on disability aids; Dialysis for chronic kidney disease; Chemotherapy for cancer.</a:t>
                      </a:r>
                      <a:endParaRPr lang="en-GB" sz="1300" dirty="0">
                        <a:effectLst/>
                        <a:latin typeface="Cambria" panose="02040503050406030204" pitchFamily="18" charset="0"/>
                        <a:ea typeface="MS Mincho" panose="02020609040205080304" pitchFamily="49" charset="-128"/>
                        <a:cs typeface="Times New Roman" panose="02020603050405020304" pitchFamily="18" charset="0"/>
                      </a:endParaRPr>
                    </a:p>
                  </a:txBody>
                  <a:tcPr marL="58883" marR="58883" marT="0" marB="0">
                    <a:lnL>
                      <a:noFill/>
                    </a:lnL>
                    <a:lnR>
                      <a:noFill/>
                    </a:lnR>
                    <a:lnT>
                      <a:noFill/>
                    </a:lnT>
                    <a:lnB>
                      <a:noFill/>
                    </a:lnB>
                    <a:solidFill>
                      <a:srgbClr val="F2DBDB"/>
                    </a:solidFill>
                  </a:tcPr>
                </a:tc>
                <a:extLst>
                  <a:ext uri="{0D108BD9-81ED-4DB2-BD59-A6C34878D82A}">
                    <a16:rowId xmlns:a16="http://schemas.microsoft.com/office/drawing/2014/main" val="4284988485"/>
                  </a:ext>
                </a:extLst>
              </a:tr>
            </a:tbl>
          </a:graphicData>
        </a:graphic>
      </p:graphicFrame>
    </p:spTree>
    <p:extLst>
      <p:ext uri="{BB962C8B-B14F-4D97-AF65-F5344CB8AC3E}">
        <p14:creationId xmlns:p14="http://schemas.microsoft.com/office/powerpoint/2010/main" val="3809828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5DAB-19B5-3316-2F2D-98218D2FBDA5}"/>
              </a:ext>
            </a:extLst>
          </p:cNvPr>
          <p:cNvSpPr>
            <a:spLocks noGrp="1"/>
          </p:cNvSpPr>
          <p:nvPr>
            <p:ph type="title"/>
          </p:nvPr>
        </p:nvSpPr>
        <p:spPr/>
        <p:txBody>
          <a:bodyPr/>
          <a:lstStyle/>
          <a:p>
            <a:r>
              <a:rPr lang="en-GB" b="1" dirty="0">
                <a:solidFill>
                  <a:srgbClr val="000000"/>
                </a:solidFill>
                <a:latin typeface="arial" panose="020B0604020202020204" pitchFamily="34" charset="0"/>
              </a:rPr>
              <a:t>P</a:t>
            </a:r>
            <a:r>
              <a:rPr lang="en-GB" b="1" i="0" dirty="0">
                <a:solidFill>
                  <a:srgbClr val="000000"/>
                </a:solidFill>
                <a:effectLst/>
                <a:latin typeface="arial" panose="020B0604020202020204" pitchFamily="34" charset="0"/>
              </a:rPr>
              <a:t>revention of disease</a:t>
            </a:r>
            <a:endParaRPr lang="en-GB" dirty="0"/>
          </a:p>
        </p:txBody>
      </p:sp>
      <p:sp>
        <p:nvSpPr>
          <p:cNvPr id="3" name="Content Placeholder 2">
            <a:extLst>
              <a:ext uri="{FF2B5EF4-FFF2-40B4-BE49-F238E27FC236}">
                <a16:creationId xmlns:a16="http://schemas.microsoft.com/office/drawing/2014/main" id="{51131B3F-0766-2E52-3B5C-2BE0D4EA039E}"/>
              </a:ext>
            </a:extLst>
          </p:cNvPr>
          <p:cNvSpPr>
            <a:spLocks noGrp="1"/>
          </p:cNvSpPr>
          <p:nvPr>
            <p:ph idx="1"/>
          </p:nvPr>
        </p:nvSpPr>
        <p:spPr/>
        <p:txBody>
          <a:bodyPr>
            <a:normAutofit fontScale="85000" lnSpcReduction="10000"/>
          </a:bodyPr>
          <a:lstStyle/>
          <a:p>
            <a:r>
              <a:rPr lang="en-GB" b="1" i="0" dirty="0">
                <a:solidFill>
                  <a:srgbClr val="000000"/>
                </a:solidFill>
                <a:effectLst/>
                <a:latin typeface="arial" panose="020B0604020202020204" pitchFamily="34" charset="0"/>
              </a:rPr>
              <a:t>Educating the public is an important part of aiding prevention of disease</a:t>
            </a:r>
            <a:r>
              <a:rPr lang="en-GB" b="0" i="0" dirty="0">
                <a:solidFill>
                  <a:srgbClr val="000000"/>
                </a:solidFill>
                <a:effectLst/>
                <a:latin typeface="arial" panose="020B0604020202020204" pitchFamily="34" charset="0"/>
              </a:rPr>
              <a:t>. </a:t>
            </a:r>
          </a:p>
          <a:p>
            <a:r>
              <a:rPr lang="en-GB" b="0" i="0" dirty="0">
                <a:solidFill>
                  <a:srgbClr val="000000"/>
                </a:solidFill>
                <a:effectLst/>
                <a:latin typeface="arial" panose="020B0604020202020204" pitchFamily="34" charset="0"/>
              </a:rPr>
              <a:t>If people are aware of what causes disease, such as smoking causing lung cancer, then they are prompted to think about their current lifestyle. </a:t>
            </a:r>
          </a:p>
          <a:p>
            <a:r>
              <a:rPr lang="en-GB" b="0" i="0" dirty="0">
                <a:solidFill>
                  <a:srgbClr val="000000"/>
                </a:solidFill>
                <a:effectLst/>
                <a:latin typeface="arial" panose="020B0604020202020204" pitchFamily="34" charset="0"/>
              </a:rPr>
              <a:t>It gives the public the opportunity to make informed decisions about their behaviour and prompts change to improve their quality of life. </a:t>
            </a:r>
          </a:p>
          <a:p>
            <a:r>
              <a:rPr lang="en-GB" b="1" i="1" dirty="0"/>
              <a:t>PREVENTION IS BETTER THAN CURE!!</a:t>
            </a:r>
            <a:endParaRPr lang="en-GB" dirty="0"/>
          </a:p>
        </p:txBody>
      </p:sp>
    </p:spTree>
    <p:extLst>
      <p:ext uri="{BB962C8B-B14F-4D97-AF65-F5344CB8AC3E}">
        <p14:creationId xmlns:p14="http://schemas.microsoft.com/office/powerpoint/2010/main" val="1894683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043608" y="1496391"/>
            <a:ext cx="6904248" cy="1683412"/>
          </a:xfrm>
        </p:spPr>
        <p:txBody>
          <a:bodyPr anchor="b">
            <a:normAutofit/>
          </a:bodyPr>
          <a:lstStyle/>
          <a:p>
            <a:pPr algn="ctr"/>
            <a:r>
              <a:rPr lang="en-GB" i="1" cap="none" dirty="0"/>
              <a:t>W</a:t>
            </a:r>
            <a:r>
              <a:rPr lang="en-GB" b="1" i="1" cap="none" dirty="0">
                <a:solidFill>
                  <a:schemeClr val="tx1"/>
                </a:solidFill>
              </a:rPr>
              <a:t>hat is health promotion</a:t>
            </a:r>
            <a:r>
              <a:rPr lang="en-GB" b="1" i="1" dirty="0">
                <a:solidFill>
                  <a:schemeClr val="tx1"/>
                </a:solidFill>
              </a:rPr>
              <a:t>?</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6" y="1412776"/>
            <a:ext cx="7141937" cy="4104456"/>
          </a:xfrm>
        </p:spPr>
        <p:txBody>
          <a:bodyPr>
            <a:noAutofit/>
          </a:bodyPr>
          <a:lstStyle/>
          <a:p>
            <a:pPr>
              <a:buFont typeface="Wingdings" panose="05000000000000000000" pitchFamily="2" charset="2"/>
              <a:buChar char="§"/>
            </a:pPr>
            <a:r>
              <a:rPr lang="en-GB" sz="2400" dirty="0">
                <a:cs typeface="Arial" panose="020B0604020202020204" pitchFamily="34" charset="0"/>
              </a:rPr>
              <a:t>Health promotion is “the process of </a:t>
            </a:r>
            <a:r>
              <a:rPr lang="en-GB" sz="2400" b="1" dirty="0">
                <a:cs typeface="Arial" panose="020B0604020202020204" pitchFamily="34" charset="0"/>
              </a:rPr>
              <a:t>enabling </a:t>
            </a:r>
            <a:r>
              <a:rPr lang="en-GB" sz="2400" dirty="0">
                <a:cs typeface="Arial" panose="020B0604020202020204" pitchFamily="34" charset="0"/>
              </a:rPr>
              <a:t>people to </a:t>
            </a:r>
            <a:r>
              <a:rPr lang="en-GB" sz="2400" b="1" dirty="0">
                <a:cs typeface="Arial" panose="020B0604020202020204" pitchFamily="34" charset="0"/>
              </a:rPr>
              <a:t>increase control </a:t>
            </a:r>
            <a:r>
              <a:rPr lang="en-GB" sz="2400" dirty="0">
                <a:cs typeface="Arial" panose="020B0604020202020204" pitchFamily="34" charset="0"/>
              </a:rPr>
              <a:t>over, and to </a:t>
            </a:r>
            <a:r>
              <a:rPr lang="en-GB" sz="2400" b="1" dirty="0">
                <a:cs typeface="Arial" panose="020B0604020202020204" pitchFamily="34" charset="0"/>
              </a:rPr>
              <a:t>improve</a:t>
            </a:r>
            <a:r>
              <a:rPr lang="en-GB" sz="2400" dirty="0">
                <a:cs typeface="Arial" panose="020B0604020202020204" pitchFamily="34" charset="0"/>
              </a:rPr>
              <a:t>, their health”.</a:t>
            </a:r>
          </a:p>
          <a:p>
            <a:pPr>
              <a:buFont typeface="Wingdings" panose="05000000000000000000" pitchFamily="2" charset="2"/>
              <a:buChar char="§"/>
            </a:pPr>
            <a:r>
              <a:rPr lang="en-GB" sz="2400" dirty="0">
                <a:cs typeface="Arial" panose="020B0604020202020204" pitchFamily="34" charset="0"/>
              </a:rPr>
              <a:t>It is a positive concept emphasising personal, social political, institutional resources, as well as physical capacities.</a:t>
            </a:r>
          </a:p>
          <a:p>
            <a:pPr>
              <a:buFont typeface="Wingdings" panose="05000000000000000000" pitchFamily="2" charset="2"/>
              <a:buChar char="§"/>
            </a:pPr>
            <a:r>
              <a:rPr lang="en-GB" sz="2400" dirty="0">
                <a:cs typeface="Arial" panose="020B0604020202020204" pitchFamily="34" charset="0"/>
              </a:rPr>
              <a:t>It attempts to address personal, local and global determinants of health, in practice, </a:t>
            </a:r>
          </a:p>
          <a:p>
            <a:pPr>
              <a:buFont typeface="Wingdings" panose="05000000000000000000" pitchFamily="2" charset="2"/>
              <a:buChar char="§"/>
            </a:pPr>
            <a:endParaRPr lang="en-GB" sz="2400" dirty="0">
              <a:cs typeface="Arial" panose="020B0604020202020204" pitchFamily="34" charset="0"/>
            </a:endParaRPr>
          </a:p>
          <a:p>
            <a:pPr marL="0" indent="0">
              <a:buNone/>
            </a:pPr>
            <a:r>
              <a:rPr lang="en-US" sz="2400" dirty="0"/>
              <a:t>                      (WHO 1998; Naidoo and Wills, 2009)</a:t>
            </a: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882744" y="188640"/>
            <a:ext cx="7886700" cy="994172"/>
          </a:xfrm>
        </p:spPr>
        <p:txBody>
          <a:bodyPr>
            <a:normAutofit/>
          </a:bodyPr>
          <a:lstStyle/>
          <a:p>
            <a:pPr algn="ctr"/>
            <a:r>
              <a:rPr lang="en-GB" b="1" dirty="0">
                <a:latin typeface="Arial" panose="020B0604020202020204" pitchFamily="34" charset="0"/>
                <a:cs typeface="Arial" panose="020B0604020202020204" pitchFamily="34" charset="0"/>
              </a:rPr>
              <a:t>Health Promotion</a:t>
            </a:r>
          </a:p>
        </p:txBody>
      </p:sp>
    </p:spTree>
    <p:extLst>
      <p:ext uri="{BB962C8B-B14F-4D97-AF65-F5344CB8AC3E}">
        <p14:creationId xmlns:p14="http://schemas.microsoft.com/office/powerpoint/2010/main" val="1346897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49DDB-21B5-4212-A3E3-AEB15069A75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Promotion</a:t>
            </a:r>
            <a:endParaRPr lang="en-GB" dirty="0"/>
          </a:p>
        </p:txBody>
      </p:sp>
      <p:sp>
        <p:nvSpPr>
          <p:cNvPr id="3" name="Content Placeholder 2">
            <a:extLst>
              <a:ext uri="{FF2B5EF4-FFF2-40B4-BE49-F238E27FC236}">
                <a16:creationId xmlns:a16="http://schemas.microsoft.com/office/drawing/2014/main" id="{3D82D824-E497-4744-8343-BD35E5E00FA4}"/>
              </a:ext>
            </a:extLst>
          </p:cNvPr>
          <p:cNvSpPr>
            <a:spLocks noGrp="1"/>
          </p:cNvSpPr>
          <p:nvPr>
            <p:ph idx="1"/>
          </p:nvPr>
        </p:nvSpPr>
        <p:spPr/>
        <p:txBody>
          <a:bodyPr>
            <a:normAutofit/>
          </a:bodyPr>
          <a:lstStyle/>
          <a:p>
            <a:pPr>
              <a:buFont typeface="Wingdings" panose="05000000000000000000" pitchFamily="2" charset="2"/>
              <a:buChar char="§"/>
            </a:pPr>
            <a:r>
              <a:rPr lang="en-GB" sz="2800" dirty="0"/>
              <a:t>Most health promotion efforts focus on the behavioural level. For example,  encouraging people to quit smoking.</a:t>
            </a:r>
          </a:p>
          <a:p>
            <a:pPr>
              <a:buFont typeface="Wingdings" panose="05000000000000000000" pitchFamily="2" charset="2"/>
              <a:buChar char="§"/>
            </a:pPr>
            <a:r>
              <a:rPr lang="en-GB" sz="2800" dirty="0"/>
              <a:t>Health promotion therefore focuses on </a:t>
            </a:r>
            <a:r>
              <a:rPr lang="en-GB" sz="2800" b="1" i="1" dirty="0"/>
              <a:t>prevention</a:t>
            </a:r>
            <a:r>
              <a:rPr lang="en-GB" sz="2800" dirty="0"/>
              <a:t> rather than </a:t>
            </a:r>
            <a:r>
              <a:rPr lang="en-GB" sz="2800" b="1" i="1" dirty="0"/>
              <a:t>cure</a:t>
            </a:r>
            <a:r>
              <a:rPr lang="en-GB" sz="2800" dirty="0"/>
              <a:t> and uses the causes of disease as the starting point rather than diseases themselves.</a:t>
            </a:r>
          </a:p>
          <a:p>
            <a:pPr marL="0" indent="0">
              <a:buNone/>
            </a:pPr>
            <a:r>
              <a:rPr lang="en-GB" sz="2800" dirty="0"/>
              <a:t>                                      (Naidoo and Wills, 2009)</a:t>
            </a:r>
          </a:p>
        </p:txBody>
      </p:sp>
    </p:spTree>
    <p:extLst>
      <p:ext uri="{BB962C8B-B14F-4D97-AF65-F5344CB8AC3E}">
        <p14:creationId xmlns:p14="http://schemas.microsoft.com/office/powerpoint/2010/main" val="3661237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BD980-9F9F-49E3-99FD-34729F5FAAFB}"/>
              </a:ext>
            </a:extLst>
          </p:cNvPr>
          <p:cNvSpPr>
            <a:spLocks noGrp="1"/>
          </p:cNvSpPr>
          <p:nvPr>
            <p:ph type="title"/>
          </p:nvPr>
        </p:nvSpPr>
        <p:spPr/>
        <p:txBody>
          <a:bodyPr>
            <a:normAutofit/>
          </a:bodyPr>
          <a:lstStyle/>
          <a:p>
            <a:r>
              <a:rPr lang="en-GB" sz="3600" b="1" dirty="0">
                <a:hlinkClick r:id="rId2"/>
              </a:rPr>
              <a:t>Ottawa Charter for Health Promotion</a:t>
            </a:r>
            <a:endParaRPr lang="en-GB" sz="3600" b="1" dirty="0"/>
          </a:p>
        </p:txBody>
      </p:sp>
      <p:sp>
        <p:nvSpPr>
          <p:cNvPr id="3" name="Content Placeholder 2">
            <a:extLst>
              <a:ext uri="{FF2B5EF4-FFF2-40B4-BE49-F238E27FC236}">
                <a16:creationId xmlns:a16="http://schemas.microsoft.com/office/drawing/2014/main" id="{59C4640E-F50B-4DA2-A712-AF509BD36F72}"/>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Ottawa Charter for Health Promotion  Ottawa – Canada hosted the first international conference on health promotion in 1986.</a:t>
            </a:r>
          </a:p>
          <a:p>
            <a:pPr>
              <a:buFont typeface="Wingdings" panose="05000000000000000000" pitchFamily="2" charset="2"/>
              <a:buChar char="§"/>
            </a:pPr>
            <a:r>
              <a:rPr lang="en-GB" dirty="0"/>
              <a:t>Charter: refers to the document that outlines the functions and principles of health promotion </a:t>
            </a:r>
            <a:endParaRPr lang="en-GB" dirty="0">
              <a:sym typeface="Symbol" panose="05050102010706020507" pitchFamily="18" charset="2"/>
            </a:endParaRPr>
          </a:p>
          <a:p>
            <a:pPr>
              <a:buFont typeface="Wingdings" panose="05000000000000000000" pitchFamily="2" charset="2"/>
              <a:buChar char="§"/>
            </a:pPr>
            <a:r>
              <a:rPr lang="en-GB" dirty="0"/>
              <a:t>In response to the Social model of health the WHO held its first International Conference on health promotion in 1986 in Ottawa, Canada</a:t>
            </a:r>
          </a:p>
        </p:txBody>
      </p:sp>
      <p:sp>
        <p:nvSpPr>
          <p:cNvPr id="5" name="TextBox 4">
            <a:extLst>
              <a:ext uri="{FF2B5EF4-FFF2-40B4-BE49-F238E27FC236}">
                <a16:creationId xmlns:a16="http://schemas.microsoft.com/office/drawing/2014/main" id="{18EE6DF5-9122-1F67-39C0-439DF88BB9B6}"/>
              </a:ext>
            </a:extLst>
          </p:cNvPr>
          <p:cNvSpPr txBox="1"/>
          <p:nvPr/>
        </p:nvSpPr>
        <p:spPr>
          <a:xfrm>
            <a:off x="5652120" y="5073133"/>
            <a:ext cx="4572000" cy="369332"/>
          </a:xfrm>
          <a:prstGeom prst="rect">
            <a:avLst/>
          </a:prstGeom>
          <a:noFill/>
        </p:spPr>
        <p:txBody>
          <a:bodyPr wrap="square">
            <a:spAutoFit/>
          </a:bodyPr>
          <a:lstStyle/>
          <a:p>
            <a:r>
              <a:rPr lang="en-GB" sz="1800" dirty="0"/>
              <a:t>(Naidoo and Wills, 2009)</a:t>
            </a:r>
            <a:endParaRPr lang="en-GB" dirty="0"/>
          </a:p>
        </p:txBody>
      </p:sp>
    </p:spTree>
    <p:extLst>
      <p:ext uri="{BB962C8B-B14F-4D97-AF65-F5344CB8AC3E}">
        <p14:creationId xmlns:p14="http://schemas.microsoft.com/office/powerpoint/2010/main" val="27795836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5B79B-1AD1-4E92-9388-04ADCFC739BC}"/>
              </a:ext>
            </a:extLst>
          </p:cNvPr>
          <p:cNvSpPr>
            <a:spLocks noGrp="1"/>
          </p:cNvSpPr>
          <p:nvPr>
            <p:ph type="title"/>
          </p:nvPr>
        </p:nvSpPr>
        <p:spPr/>
        <p:txBody>
          <a:bodyPr/>
          <a:lstStyle/>
          <a:p>
            <a:r>
              <a:rPr lang="en-GB" b="1" dirty="0"/>
              <a:t>3 Health Promotion</a:t>
            </a:r>
            <a:r>
              <a:rPr lang="en-GB" b="1" cap="none" dirty="0">
                <a:solidFill>
                  <a:schemeClr val="tx1"/>
                </a:solidFill>
              </a:rPr>
              <a:t> </a:t>
            </a:r>
            <a:r>
              <a:rPr lang="en-GB" b="1" dirty="0"/>
              <a:t>S</a:t>
            </a:r>
            <a:r>
              <a:rPr lang="en-GB" b="1" cap="none" dirty="0">
                <a:solidFill>
                  <a:schemeClr val="tx1"/>
                </a:solidFill>
              </a:rPr>
              <a:t>trategies </a:t>
            </a:r>
            <a:endParaRPr lang="en-GB" dirty="0"/>
          </a:p>
        </p:txBody>
      </p:sp>
      <p:sp>
        <p:nvSpPr>
          <p:cNvPr id="3" name="Content Placeholder 2">
            <a:extLst>
              <a:ext uri="{FF2B5EF4-FFF2-40B4-BE49-F238E27FC236}">
                <a16:creationId xmlns:a16="http://schemas.microsoft.com/office/drawing/2014/main" id="{C2AF51AA-5A04-4984-8E53-056FA79AEC24}"/>
              </a:ext>
            </a:extLst>
          </p:cNvPr>
          <p:cNvSpPr>
            <a:spLocks noGrp="1"/>
          </p:cNvSpPr>
          <p:nvPr>
            <p:ph idx="1"/>
          </p:nvPr>
        </p:nvSpPr>
        <p:spPr>
          <a:xfrm>
            <a:off x="457200" y="1628800"/>
            <a:ext cx="8229600" cy="3917032"/>
          </a:xfrm>
        </p:spPr>
        <p:txBody>
          <a:bodyPr/>
          <a:lstStyle/>
          <a:p>
            <a:pPr marL="0" indent="0">
              <a:buNone/>
            </a:pPr>
            <a:r>
              <a:rPr lang="en-GB" dirty="0"/>
              <a:t>Three basic strategies/principles for health promotion identified in the Ottawa Charter include</a:t>
            </a:r>
          </a:p>
          <a:p>
            <a:pPr>
              <a:buFont typeface="Wingdings" panose="05000000000000000000" pitchFamily="2" charset="2"/>
              <a:buChar char="§"/>
            </a:pPr>
            <a:r>
              <a:rPr lang="en-GB" b="1" dirty="0"/>
              <a:t>Enabling, </a:t>
            </a:r>
          </a:p>
          <a:p>
            <a:pPr>
              <a:buFont typeface="Wingdings" panose="05000000000000000000" pitchFamily="2" charset="2"/>
              <a:buChar char="§"/>
            </a:pPr>
            <a:r>
              <a:rPr lang="en-GB" b="1" dirty="0"/>
              <a:t>Mediating, and </a:t>
            </a:r>
          </a:p>
          <a:p>
            <a:pPr>
              <a:buFont typeface="Wingdings" panose="05000000000000000000" pitchFamily="2" charset="2"/>
              <a:buChar char="§"/>
            </a:pPr>
            <a:r>
              <a:rPr lang="en-GB" b="1" dirty="0"/>
              <a:t>Advocacy. </a:t>
            </a:r>
          </a:p>
          <a:p>
            <a:pPr marL="0" indent="0">
              <a:buNone/>
            </a:pPr>
            <a:r>
              <a:rPr lang="en-GB" b="1" dirty="0"/>
              <a:t>                             </a:t>
            </a:r>
            <a:r>
              <a:rPr lang="en-GB" dirty="0"/>
              <a:t>(Naidoo and Wills, 2009)</a:t>
            </a:r>
          </a:p>
        </p:txBody>
      </p:sp>
    </p:spTree>
    <p:extLst>
      <p:ext uri="{BB962C8B-B14F-4D97-AF65-F5344CB8AC3E}">
        <p14:creationId xmlns:p14="http://schemas.microsoft.com/office/powerpoint/2010/main" val="7316521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6DFC2-3EF4-3CF1-F726-8CDE90D1BF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8717D1-980B-B2EB-1C29-5CADFF429EEE}"/>
              </a:ext>
            </a:extLst>
          </p:cNvPr>
          <p:cNvSpPr>
            <a:spLocks noGrp="1"/>
          </p:cNvSpPr>
          <p:nvPr>
            <p:ph type="title"/>
          </p:nvPr>
        </p:nvSpPr>
        <p:spPr/>
        <p:txBody>
          <a:bodyPr>
            <a:normAutofit fontScale="90000"/>
          </a:bodyPr>
          <a:lstStyle/>
          <a:p>
            <a:r>
              <a:rPr lang="en-GB" b="1" dirty="0"/>
              <a:t>Three basic Principle of Health Promotion</a:t>
            </a:r>
            <a:endParaRPr lang="en-GB" dirty="0"/>
          </a:p>
        </p:txBody>
      </p:sp>
      <p:pic>
        <p:nvPicPr>
          <p:cNvPr id="4" name="Picture 3">
            <a:extLst>
              <a:ext uri="{FF2B5EF4-FFF2-40B4-BE49-F238E27FC236}">
                <a16:creationId xmlns:a16="http://schemas.microsoft.com/office/drawing/2014/main" id="{EFDFC8BE-9238-FC31-EFEB-60E8FF08AF10}"/>
              </a:ext>
            </a:extLst>
          </p:cNvPr>
          <p:cNvPicPr>
            <a:picLocks noChangeAspect="1"/>
          </p:cNvPicPr>
          <p:nvPr/>
        </p:nvPicPr>
        <p:blipFill>
          <a:blip r:embed="rId2"/>
          <a:stretch>
            <a:fillRect/>
          </a:stretch>
        </p:blipFill>
        <p:spPr>
          <a:xfrm>
            <a:off x="782706" y="1530970"/>
            <a:ext cx="7578588" cy="5052392"/>
          </a:xfrm>
          <a:prstGeom prst="rect">
            <a:avLst/>
          </a:prstGeom>
        </p:spPr>
      </p:pic>
    </p:spTree>
    <p:extLst>
      <p:ext uri="{BB962C8B-B14F-4D97-AF65-F5344CB8AC3E}">
        <p14:creationId xmlns:p14="http://schemas.microsoft.com/office/powerpoint/2010/main" val="9107003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25C64-45AE-4AC6-AD1F-13D116F951B8}"/>
              </a:ext>
            </a:extLst>
          </p:cNvPr>
          <p:cNvSpPr>
            <a:spLocks noGrp="1"/>
          </p:cNvSpPr>
          <p:nvPr>
            <p:ph type="title"/>
          </p:nvPr>
        </p:nvSpPr>
        <p:spPr>
          <a:xfrm>
            <a:off x="457200" y="-171400"/>
            <a:ext cx="8229600" cy="1143000"/>
          </a:xfrm>
        </p:spPr>
        <p:txBody>
          <a:bodyPr/>
          <a:lstStyle/>
          <a:p>
            <a:r>
              <a:rPr lang="en-GB" b="1" dirty="0"/>
              <a:t>5 Priority or Action areas</a:t>
            </a:r>
          </a:p>
        </p:txBody>
      </p:sp>
      <p:sp>
        <p:nvSpPr>
          <p:cNvPr id="3" name="Content Placeholder 2">
            <a:extLst>
              <a:ext uri="{FF2B5EF4-FFF2-40B4-BE49-F238E27FC236}">
                <a16:creationId xmlns:a16="http://schemas.microsoft.com/office/drawing/2014/main" id="{F6A84E80-A887-4FF2-B53A-579755F70AFD}"/>
              </a:ext>
            </a:extLst>
          </p:cNvPr>
          <p:cNvSpPr>
            <a:spLocks noGrp="1"/>
          </p:cNvSpPr>
          <p:nvPr>
            <p:ph idx="1"/>
          </p:nvPr>
        </p:nvSpPr>
        <p:spPr>
          <a:xfrm>
            <a:off x="319945" y="971600"/>
            <a:ext cx="8820472" cy="5314602"/>
          </a:xfrm>
        </p:spPr>
        <p:txBody>
          <a:bodyPr>
            <a:noAutofit/>
          </a:bodyPr>
          <a:lstStyle/>
          <a:p>
            <a:pPr marL="0" indent="0">
              <a:buNone/>
            </a:pPr>
            <a:r>
              <a:rPr lang="en-GB" sz="2400" dirty="0"/>
              <a:t>Important when devising health promotion initiatives </a:t>
            </a:r>
          </a:p>
          <a:p>
            <a:pPr>
              <a:buFont typeface="Wingdings" panose="05000000000000000000" pitchFamily="2" charset="2"/>
              <a:buChar char="§"/>
            </a:pPr>
            <a:r>
              <a:rPr lang="en-GB" sz="2400" dirty="0"/>
              <a:t>Build healthy public policy </a:t>
            </a:r>
          </a:p>
          <a:p>
            <a:pPr lvl="1">
              <a:buFont typeface="Wingdings" panose="05000000000000000000" pitchFamily="2" charset="2"/>
              <a:buChar char="§"/>
            </a:pPr>
            <a:r>
              <a:rPr lang="en-GB" sz="1800" dirty="0"/>
              <a:t>E.g., Increasing taxes on certain alcoholic drinks</a:t>
            </a:r>
          </a:p>
          <a:p>
            <a:pPr>
              <a:buFont typeface="Wingdings" panose="05000000000000000000" pitchFamily="2" charset="2"/>
              <a:buChar char="§"/>
            </a:pPr>
            <a:r>
              <a:rPr lang="en-GB" sz="2400" dirty="0"/>
              <a:t>Create Supportive Environments</a:t>
            </a:r>
          </a:p>
          <a:p>
            <a:pPr lvl="1">
              <a:buFont typeface="Wingdings" panose="05000000000000000000" pitchFamily="2" charset="2"/>
              <a:buChar char="§"/>
            </a:pPr>
            <a:r>
              <a:rPr lang="en-GB" sz="1800" dirty="0"/>
              <a:t> E.g., – Quit line – a support service for people wanting to quit smoking</a:t>
            </a:r>
          </a:p>
          <a:p>
            <a:pPr>
              <a:buFont typeface="Wingdings" panose="05000000000000000000" pitchFamily="2" charset="2"/>
              <a:buChar char="§"/>
            </a:pPr>
            <a:r>
              <a:rPr lang="en-GB" sz="2400" dirty="0"/>
              <a:t>Strengthen Community Action</a:t>
            </a:r>
          </a:p>
          <a:p>
            <a:pPr lvl="1">
              <a:buFont typeface="Wingdings" panose="05000000000000000000" pitchFamily="2" charset="2"/>
              <a:buChar char="§"/>
            </a:pPr>
            <a:r>
              <a:rPr lang="en-GB" sz="1800" dirty="0"/>
              <a:t>E.g., Building links between individuals and the community and the centres</a:t>
            </a:r>
          </a:p>
          <a:p>
            <a:pPr>
              <a:buFont typeface="Wingdings" panose="05000000000000000000" pitchFamily="2" charset="2"/>
              <a:buChar char="§"/>
            </a:pPr>
            <a:r>
              <a:rPr lang="en-GB" sz="2400" dirty="0"/>
              <a:t>Develop Personal Skills</a:t>
            </a:r>
          </a:p>
          <a:p>
            <a:pPr lvl="1">
              <a:buFont typeface="Wingdings" panose="05000000000000000000" pitchFamily="2" charset="2"/>
              <a:buChar char="§"/>
            </a:pPr>
            <a:r>
              <a:rPr lang="en-GB" sz="1800" dirty="0"/>
              <a:t>E.g., Roles for educating – school, work, families, government, non-government organisations (Promote Safe sex, healthy eating habits,..)</a:t>
            </a:r>
          </a:p>
          <a:p>
            <a:pPr>
              <a:buFont typeface="Wingdings" panose="05000000000000000000" pitchFamily="2" charset="2"/>
              <a:buChar char="§"/>
            </a:pPr>
            <a:r>
              <a:rPr lang="en-GB" sz="2400" dirty="0"/>
              <a:t>Reorient Health Services</a:t>
            </a:r>
          </a:p>
          <a:p>
            <a:pPr lvl="1">
              <a:buFont typeface="Wingdings" panose="05000000000000000000" pitchFamily="2" charset="2"/>
              <a:buChar char="§"/>
            </a:pPr>
            <a:r>
              <a:rPr lang="en-GB" sz="1800" dirty="0"/>
              <a:t>E.g., Focusing on healthy eating rather than on surgery to reduce the impact of CVD</a:t>
            </a:r>
          </a:p>
          <a:p>
            <a:pPr marL="0" indent="0" algn="ctr">
              <a:buNone/>
            </a:pPr>
            <a:r>
              <a:rPr lang="en-GB" sz="2400" dirty="0"/>
              <a:t>					(Naidoo and Wills, 2009)</a:t>
            </a:r>
          </a:p>
        </p:txBody>
      </p:sp>
    </p:spTree>
    <p:extLst>
      <p:ext uri="{BB962C8B-B14F-4D97-AF65-F5344CB8AC3E}">
        <p14:creationId xmlns:p14="http://schemas.microsoft.com/office/powerpoint/2010/main" val="546650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6" y="1906087"/>
            <a:ext cx="7141937" cy="3504556"/>
          </a:xfrm>
        </p:spPr>
        <p:txBody>
          <a:bodyPr>
            <a:normAutofit/>
          </a:bodyPr>
          <a:lstStyle/>
          <a:p>
            <a:pPr marL="0" indent="0" defTabSz="685800">
              <a:lnSpc>
                <a:spcPct val="90000"/>
              </a:lnSpc>
              <a:spcBef>
                <a:spcPts val="750"/>
              </a:spcBef>
              <a:buNone/>
              <a:defRPr/>
            </a:pPr>
            <a:r>
              <a:rPr lang="en-GB" sz="2100" dirty="0">
                <a:latin typeface="Arial" panose="020B0604020202020204" pitchFamily="34" charset="0"/>
                <a:cs typeface="Arial" panose="020B0604020202020204" pitchFamily="34" charset="0"/>
              </a:rPr>
              <a:t>Working independently</a:t>
            </a:r>
          </a:p>
          <a:p>
            <a:pPr marL="0" indent="0" defTabSz="685800">
              <a:lnSpc>
                <a:spcPct val="90000"/>
              </a:lnSpc>
              <a:spcBef>
                <a:spcPts val="750"/>
              </a:spcBef>
              <a:buNone/>
              <a:defRPr/>
            </a:pPr>
            <a:r>
              <a:rPr lang="en-GB" sz="2100" dirty="0">
                <a:latin typeface="Arial" panose="020B0604020202020204" pitchFamily="34" charset="0"/>
                <a:cs typeface="Arial" panose="020B0604020202020204" pitchFamily="34" charset="0"/>
              </a:rPr>
              <a:t>Conduct a quick search to find some </a:t>
            </a:r>
          </a:p>
          <a:p>
            <a:pPr marL="0" indent="0" defTabSz="685800">
              <a:lnSpc>
                <a:spcPct val="90000"/>
              </a:lnSpc>
              <a:spcBef>
                <a:spcPts val="750"/>
              </a:spcBef>
              <a:buNone/>
              <a:defRPr/>
            </a:pPr>
            <a:endParaRPr lang="en-GB" sz="2100" dirty="0">
              <a:latin typeface="Arial" panose="020B0604020202020204" pitchFamily="34" charset="0"/>
              <a:cs typeface="Arial" panose="020B0604020202020204" pitchFamily="34" charset="0"/>
            </a:endParaRPr>
          </a:p>
          <a:p>
            <a:pPr marL="0" indent="0" algn="ctr" defTabSz="685800">
              <a:lnSpc>
                <a:spcPct val="90000"/>
              </a:lnSpc>
              <a:spcBef>
                <a:spcPts val="750"/>
              </a:spcBef>
              <a:buNone/>
              <a:defRPr/>
            </a:pPr>
            <a:r>
              <a:rPr lang="en-GB" sz="2100" b="1" dirty="0">
                <a:latin typeface="Arial" panose="020B0604020202020204" pitchFamily="34" charset="0"/>
                <a:cs typeface="Arial" panose="020B0604020202020204" pitchFamily="34" charset="0"/>
              </a:rPr>
              <a:t>Public health policies designed to make the environment healthier</a:t>
            </a:r>
          </a:p>
          <a:p>
            <a:pPr marL="0" indent="0" algn="ctr" defTabSz="685800">
              <a:spcBef>
                <a:spcPts val="0"/>
              </a:spcBef>
              <a:buNone/>
              <a:defRPr/>
            </a:pPr>
            <a:endParaRPr lang="en-GB" sz="2100" dirty="0">
              <a:latin typeface="Arial" panose="020B0604020202020204" pitchFamily="34" charset="0"/>
              <a:cs typeface="Arial" panose="020B0604020202020204" pitchFamily="34" charset="0"/>
            </a:endParaRPr>
          </a:p>
          <a:p>
            <a:pPr marL="0" indent="0" algn="ctr" defTabSz="685800">
              <a:spcBef>
                <a:spcPts val="0"/>
              </a:spcBef>
              <a:buNone/>
              <a:defRPr/>
            </a:pPr>
            <a:r>
              <a:rPr lang="en-GB" sz="2100" b="1" dirty="0">
                <a:latin typeface="Arial" panose="020B0604020202020204" pitchFamily="34" charset="0"/>
                <a:cs typeface="Arial" panose="020B0604020202020204" pitchFamily="34" charset="0"/>
              </a:rPr>
              <a:t>Feedback your findings to the whole class</a:t>
            </a:r>
          </a:p>
          <a:p>
            <a:endParaRPr lang="en-US" dirty="0"/>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83568" y="260648"/>
            <a:ext cx="7886700" cy="994172"/>
          </a:xfrm>
        </p:spPr>
        <p:txBody>
          <a:bodyPr/>
          <a:lstStyle/>
          <a:p>
            <a:pPr algn="ctr"/>
            <a:r>
              <a:rPr lang="en-GB" sz="3600" b="1" dirty="0">
                <a:latin typeface="Arial" panose="020B0604020202020204" pitchFamily="34" charset="0"/>
                <a:cs typeface="Arial" panose="020B0604020202020204" pitchFamily="34" charset="0"/>
              </a:rPr>
              <a:t>Activity </a:t>
            </a:r>
            <a:endParaRPr lang="en-GB" sz="33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8068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i="1" cap="none" dirty="0"/>
              <a:t>How can Health be promoted</a:t>
            </a:r>
            <a:r>
              <a:rPr lang="en-GB" b="1" i="1" cap="none" dirty="0">
                <a:solidFill>
                  <a:schemeClr val="tx1"/>
                </a:solidFill>
              </a:rPr>
              <a:t>?</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572093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395536" y="1484784"/>
            <a:ext cx="8006033" cy="4176464"/>
          </a:xfrm>
        </p:spPr>
        <p:txBody>
          <a:bodyPr>
            <a:noAutofit/>
          </a:bodyPr>
          <a:lstStyle/>
          <a:p>
            <a:pPr marL="0" indent="0" defTabSz="685800">
              <a:lnSpc>
                <a:spcPct val="90000"/>
              </a:lnSpc>
              <a:spcBef>
                <a:spcPts val="750"/>
              </a:spcBef>
              <a:buClr>
                <a:srgbClr val="4E81EE"/>
              </a:buClr>
              <a:buNone/>
              <a:defRPr/>
            </a:pPr>
            <a:r>
              <a:rPr lang="en-GB" sz="1600" b="1" dirty="0">
                <a:solidFill>
                  <a:prstClr val="black"/>
                </a:solidFill>
                <a:latin typeface="Arial" panose="020B0604020202020204" pitchFamily="34" charset="0"/>
                <a:cs typeface="Arial" panose="020B0604020202020204" pitchFamily="34" charset="0"/>
              </a:rPr>
              <a:t>Mass media </a:t>
            </a:r>
            <a:r>
              <a:rPr lang="en-GB" sz="1600" dirty="0">
                <a:solidFill>
                  <a:prstClr val="black"/>
                </a:solidFill>
                <a:latin typeface="Arial" panose="020B0604020202020204" pitchFamily="34" charset="0"/>
                <a:cs typeface="Arial" panose="020B0604020202020204" pitchFamily="34" charset="0"/>
              </a:rPr>
              <a:t>is a great agent of communication that reach large population group.</a:t>
            </a:r>
          </a:p>
          <a:p>
            <a:pPr marL="0" indent="0" defTabSz="685800">
              <a:lnSpc>
                <a:spcPct val="90000"/>
              </a:lnSpc>
              <a:spcBef>
                <a:spcPts val="750"/>
              </a:spcBef>
              <a:buClr>
                <a:srgbClr val="4E81EE"/>
              </a:buClr>
              <a:buNone/>
              <a:defRPr/>
            </a:pPr>
            <a:endParaRPr lang="en-GB" sz="1600" dirty="0">
              <a:solidFill>
                <a:prstClr val="black"/>
              </a:solidFill>
              <a:latin typeface="Arial" panose="020B0604020202020204" pitchFamily="34" charset="0"/>
              <a:cs typeface="Arial" panose="020B0604020202020204" pitchFamily="34" charset="0"/>
            </a:endParaRPr>
          </a:p>
          <a:p>
            <a:pPr marL="0" indent="0" defTabSz="685800">
              <a:lnSpc>
                <a:spcPct val="90000"/>
              </a:lnSpc>
              <a:spcBef>
                <a:spcPts val="750"/>
              </a:spcBef>
              <a:buClr>
                <a:srgbClr val="4E81EE"/>
              </a:buClr>
              <a:buNone/>
              <a:defRPr/>
            </a:pPr>
            <a:r>
              <a:rPr lang="en-GB" sz="1600" dirty="0">
                <a:solidFill>
                  <a:prstClr val="black"/>
                </a:solidFill>
                <a:latin typeface="Arial" panose="020B0604020202020204" pitchFamily="34" charset="0"/>
                <a:cs typeface="Arial" panose="020B0604020202020204" pitchFamily="34" charset="0"/>
              </a:rPr>
              <a:t>Mass communication has also been used by health promoters </a:t>
            </a:r>
          </a:p>
          <a:p>
            <a:pPr marL="0" indent="0" defTabSz="685800">
              <a:lnSpc>
                <a:spcPct val="90000"/>
              </a:lnSpc>
              <a:spcBef>
                <a:spcPts val="750"/>
              </a:spcBef>
              <a:buClr>
                <a:srgbClr val="4E81EE"/>
              </a:buClr>
              <a:buNone/>
              <a:defRPr/>
            </a:pPr>
            <a:endParaRPr lang="en-GB" sz="1600" dirty="0">
              <a:solidFill>
                <a:prstClr val="black"/>
              </a:solidFill>
              <a:latin typeface="Arial" panose="020B0604020202020204" pitchFamily="34" charset="0"/>
              <a:cs typeface="Arial" panose="020B0604020202020204" pitchFamily="34" charset="0"/>
            </a:endParaRPr>
          </a:p>
          <a:p>
            <a:pPr marL="0" indent="0" defTabSz="685800">
              <a:lnSpc>
                <a:spcPct val="90000"/>
              </a:lnSpc>
              <a:spcBef>
                <a:spcPts val="750"/>
              </a:spcBef>
              <a:buClr>
                <a:srgbClr val="4E81EE"/>
              </a:buClr>
              <a:buNone/>
              <a:defRPr/>
            </a:pPr>
            <a:r>
              <a:rPr lang="en-GB" sz="1600" b="1" dirty="0">
                <a:solidFill>
                  <a:prstClr val="black"/>
                </a:solidFill>
                <a:latin typeface="Arial" panose="020B0604020202020204" pitchFamily="34" charset="0"/>
                <a:cs typeface="Arial" panose="020B0604020202020204" pitchFamily="34" charset="0"/>
              </a:rPr>
              <a:t>To raise public awareness </a:t>
            </a:r>
            <a:r>
              <a:rPr lang="en-GB" sz="1600" dirty="0">
                <a:solidFill>
                  <a:prstClr val="black"/>
                </a:solidFill>
                <a:latin typeface="Arial" panose="020B0604020202020204" pitchFamily="34" charset="0"/>
                <a:cs typeface="Arial" panose="020B0604020202020204" pitchFamily="34" charset="0"/>
              </a:rPr>
              <a:t>through</a:t>
            </a:r>
          </a:p>
          <a:p>
            <a:pPr defTabSz="685800">
              <a:lnSpc>
                <a:spcPct val="90000"/>
              </a:lnSpc>
              <a:spcBef>
                <a:spcPts val="750"/>
              </a:spcBef>
              <a:buClr>
                <a:srgbClr val="4E81EE"/>
              </a:buClr>
              <a:buFont typeface="Wingdings" panose="05000000000000000000" pitchFamily="2" charset="2"/>
              <a:buChar char="§"/>
              <a:defRPr/>
            </a:pPr>
            <a:r>
              <a:rPr lang="en-GB" sz="1600" dirty="0">
                <a:solidFill>
                  <a:prstClr val="black"/>
                </a:solidFill>
                <a:latin typeface="Arial" panose="020B0604020202020204" pitchFamily="34" charset="0"/>
                <a:cs typeface="Arial" panose="020B0604020202020204" pitchFamily="34" charset="0"/>
              </a:rPr>
              <a:t>Providing information</a:t>
            </a:r>
          </a:p>
          <a:p>
            <a:pPr defTabSz="685800">
              <a:lnSpc>
                <a:spcPct val="90000"/>
              </a:lnSpc>
              <a:spcBef>
                <a:spcPts val="750"/>
              </a:spcBef>
              <a:buClr>
                <a:srgbClr val="4E81EE"/>
              </a:buClr>
              <a:buFont typeface="Wingdings" panose="05000000000000000000" pitchFamily="2" charset="2"/>
              <a:buChar char="§"/>
              <a:defRPr/>
            </a:pPr>
            <a:r>
              <a:rPr lang="en-GB" sz="1600" dirty="0">
                <a:solidFill>
                  <a:prstClr val="black"/>
                </a:solidFill>
                <a:latin typeface="Arial" panose="020B0604020202020204" pitchFamily="34" charset="0"/>
                <a:cs typeface="Arial" panose="020B0604020202020204" pitchFamily="34" charset="0"/>
              </a:rPr>
              <a:t>Reminding the public of the effects of their health damaging behaviour </a:t>
            </a:r>
          </a:p>
          <a:p>
            <a:pPr defTabSz="685800">
              <a:lnSpc>
                <a:spcPct val="90000"/>
              </a:lnSpc>
              <a:spcBef>
                <a:spcPts val="750"/>
              </a:spcBef>
              <a:buClr>
                <a:srgbClr val="4E81EE"/>
              </a:buClr>
              <a:buFont typeface="Wingdings" panose="05000000000000000000" pitchFamily="2" charset="2"/>
              <a:buChar char="§"/>
              <a:defRPr/>
            </a:pPr>
            <a:r>
              <a:rPr lang="en-GB" sz="1600" dirty="0">
                <a:solidFill>
                  <a:prstClr val="black"/>
                </a:solidFill>
                <a:latin typeface="Arial" panose="020B0604020202020204" pitchFamily="34" charset="0"/>
                <a:cs typeface="Arial" panose="020B0604020202020204" pitchFamily="34" charset="0"/>
              </a:rPr>
              <a:t>And the benefits of adopting healthy behaviours and lifestyles</a:t>
            </a:r>
          </a:p>
          <a:p>
            <a:pPr marL="171450" indent="-171450" defTabSz="685800">
              <a:lnSpc>
                <a:spcPct val="90000"/>
              </a:lnSpc>
              <a:spcBef>
                <a:spcPts val="750"/>
              </a:spcBef>
              <a:buClr>
                <a:srgbClr val="4E81EE"/>
              </a:buClr>
              <a:defRPr/>
            </a:pPr>
            <a:endParaRPr lang="en-GB" sz="1600" dirty="0">
              <a:solidFill>
                <a:prstClr val="black"/>
              </a:solidFill>
              <a:latin typeface="Arial" panose="020B0604020202020204" pitchFamily="34" charset="0"/>
              <a:cs typeface="Arial" panose="020B0604020202020204" pitchFamily="34" charset="0"/>
            </a:endParaRPr>
          </a:p>
          <a:p>
            <a:pPr marL="0" indent="0" defTabSz="685800">
              <a:lnSpc>
                <a:spcPct val="90000"/>
              </a:lnSpc>
              <a:spcBef>
                <a:spcPts val="750"/>
              </a:spcBef>
              <a:buClr>
                <a:srgbClr val="4E81EE"/>
              </a:buClr>
              <a:buNone/>
              <a:defRPr/>
            </a:pPr>
            <a:r>
              <a:rPr lang="en-GB" sz="1600" b="1" dirty="0">
                <a:solidFill>
                  <a:prstClr val="black"/>
                </a:solidFill>
                <a:latin typeface="Arial" panose="020B0604020202020204" pitchFamily="34" charset="0"/>
                <a:cs typeface="Arial" panose="020B0604020202020204" pitchFamily="34" charset="0"/>
              </a:rPr>
              <a:t>For media advocacy </a:t>
            </a:r>
            <a:r>
              <a:rPr lang="en-GB" sz="1600" dirty="0">
                <a:solidFill>
                  <a:prstClr val="black"/>
                </a:solidFill>
                <a:latin typeface="Arial" panose="020B0604020202020204" pitchFamily="34" charset="0"/>
                <a:cs typeface="Arial" panose="020B0604020202020204" pitchFamily="34" charset="0"/>
              </a:rPr>
              <a:t>through creation of a climate of opinion conducive to policy change through maintaining the relevance of an issue and making sure it is thought about</a:t>
            </a:r>
          </a:p>
          <a:p>
            <a:pPr marL="0" indent="0" defTabSz="685800">
              <a:lnSpc>
                <a:spcPct val="90000"/>
              </a:lnSpc>
              <a:spcBef>
                <a:spcPts val="750"/>
              </a:spcBef>
              <a:buClr>
                <a:srgbClr val="4E81EE"/>
              </a:buClr>
              <a:buNone/>
              <a:defRPr/>
            </a:pPr>
            <a:r>
              <a:rPr lang="en-GB" sz="1600" b="1" dirty="0">
                <a:solidFill>
                  <a:prstClr val="black"/>
                </a:solidFill>
                <a:latin typeface="Arial" panose="020B0604020202020204" pitchFamily="34" charset="0"/>
                <a:cs typeface="Arial" panose="020B0604020202020204" pitchFamily="34" charset="0"/>
              </a:rPr>
              <a:t>For social Marketing </a:t>
            </a:r>
            <a:r>
              <a:rPr lang="en-GB" sz="1600" dirty="0">
                <a:solidFill>
                  <a:prstClr val="black"/>
                </a:solidFill>
                <a:latin typeface="Arial" panose="020B0604020202020204" pitchFamily="34" charset="0"/>
                <a:cs typeface="Arial" panose="020B0604020202020204" pitchFamily="34" charset="0"/>
              </a:rPr>
              <a:t>by using the marketing mix to achieve behaviour change</a:t>
            </a:r>
          </a:p>
          <a:p>
            <a:pPr marL="0" indent="0">
              <a:buNone/>
            </a:pPr>
            <a:r>
              <a:rPr lang="en-US" sz="1600" b="0" dirty="0">
                <a:solidFill>
                  <a:schemeClr val="tx1"/>
                </a:solidFill>
                <a:latin typeface="Arial" panose="020B0604020202020204" pitchFamily="34" charset="0"/>
                <a:cs typeface="Arial" panose="020B0604020202020204" pitchFamily="34" charset="0"/>
              </a:rPr>
              <a:t>                                                                            (Naidoo and Wills, 2009)</a:t>
            </a: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289737" y="332656"/>
            <a:ext cx="8564525" cy="994172"/>
          </a:xfrm>
        </p:spPr>
        <p:txBody>
          <a:bodyPr>
            <a:normAutofit/>
          </a:bodyPr>
          <a:lstStyle/>
          <a:p>
            <a:pPr algn="ctr"/>
            <a:r>
              <a:rPr lang="en-GB" sz="3600" b="1" dirty="0">
                <a:latin typeface="Arial" panose="020B0604020202020204" pitchFamily="34" charset="0"/>
                <a:cs typeface="Arial" panose="020B0604020202020204" pitchFamily="34" charset="0"/>
              </a:rPr>
              <a:t>Role of Mass Media in Modern World</a:t>
            </a:r>
            <a:endParaRPr lang="en-GB" sz="33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790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115616" y="1484784"/>
            <a:ext cx="7392287" cy="4581191"/>
          </a:xfrm>
        </p:spPr>
        <p:txBody>
          <a:bodyPr>
            <a:noAutofit/>
          </a:bodyPr>
          <a:lstStyle/>
          <a:p>
            <a:pPr marL="0" indent="0" defTabSz="685800">
              <a:lnSpc>
                <a:spcPct val="90000"/>
              </a:lnSpc>
              <a:spcBef>
                <a:spcPts val="750"/>
              </a:spcBef>
              <a:buClr>
                <a:srgbClr val="4E81EE"/>
              </a:buClr>
              <a:buNone/>
              <a:defRPr/>
            </a:pPr>
            <a:r>
              <a:rPr lang="en-GB" sz="1900" dirty="0">
                <a:solidFill>
                  <a:prstClr val="black"/>
                </a:solidFill>
                <a:latin typeface="Arial" panose="020B0604020202020204" pitchFamily="34" charset="0"/>
                <a:cs typeface="Arial" panose="020B0604020202020204" pitchFamily="34" charset="0"/>
              </a:rPr>
              <a:t>There are two main ways by which mass media is used</a:t>
            </a:r>
          </a:p>
          <a:p>
            <a:pPr marL="0" indent="0" defTabSz="685800">
              <a:lnSpc>
                <a:spcPct val="90000"/>
              </a:lnSpc>
              <a:spcBef>
                <a:spcPts val="750"/>
              </a:spcBef>
              <a:buClr>
                <a:srgbClr val="4E81EE"/>
              </a:buClr>
              <a:buNone/>
              <a:defRPr/>
            </a:pPr>
            <a:r>
              <a:rPr lang="en-GB" sz="1900" b="1" dirty="0">
                <a:solidFill>
                  <a:prstClr val="black"/>
                </a:solidFill>
                <a:latin typeface="Arial" panose="020B0604020202020204" pitchFamily="34" charset="0"/>
                <a:cs typeface="Arial" panose="020B0604020202020204" pitchFamily="34" charset="0"/>
              </a:rPr>
              <a:t>Planned campaigns and advertising: </a:t>
            </a:r>
          </a:p>
          <a:p>
            <a:pPr defTabSz="685800">
              <a:lnSpc>
                <a:spcPct val="90000"/>
              </a:lnSpc>
              <a:spcBef>
                <a:spcPts val="750"/>
              </a:spcBef>
              <a:buClr>
                <a:srgbClr val="4E81EE"/>
              </a:buClr>
              <a:buFont typeface="Wingdings" panose="05000000000000000000" pitchFamily="2" charset="2"/>
              <a:buChar char="§"/>
              <a:defRPr/>
            </a:pPr>
            <a:r>
              <a:rPr lang="en-GB" sz="1900" dirty="0">
                <a:solidFill>
                  <a:prstClr val="black"/>
                </a:solidFill>
                <a:latin typeface="Arial" panose="020B0604020202020204" pitchFamily="34" charset="0"/>
                <a:cs typeface="Arial" panose="020B0604020202020204" pitchFamily="34" charset="0"/>
              </a:rPr>
              <a:t>Advantage: reach large number of people from all social classes and population groups quickly</a:t>
            </a:r>
          </a:p>
          <a:p>
            <a:pPr defTabSz="685800">
              <a:lnSpc>
                <a:spcPct val="90000"/>
              </a:lnSpc>
              <a:spcBef>
                <a:spcPts val="750"/>
              </a:spcBef>
              <a:buClr>
                <a:srgbClr val="4E81EE"/>
              </a:buClr>
              <a:buFont typeface="Wingdings" panose="05000000000000000000" pitchFamily="2" charset="2"/>
              <a:buChar char="§"/>
              <a:defRPr/>
            </a:pPr>
            <a:r>
              <a:rPr lang="en-GB" sz="1900" dirty="0">
                <a:solidFill>
                  <a:prstClr val="black"/>
                </a:solidFill>
                <a:latin typeface="Arial" panose="020B0604020202020204" pitchFamily="34" charset="0"/>
                <a:cs typeface="Arial" panose="020B0604020202020204" pitchFamily="34" charset="0"/>
              </a:rPr>
              <a:t>Disadvantage: the necessity for adequate funding in order to make an impact.</a:t>
            </a:r>
          </a:p>
          <a:p>
            <a:pPr marL="0" indent="0" defTabSz="685800">
              <a:lnSpc>
                <a:spcPct val="90000"/>
              </a:lnSpc>
              <a:spcBef>
                <a:spcPts val="750"/>
              </a:spcBef>
              <a:buClr>
                <a:srgbClr val="4E81EE"/>
              </a:buClr>
              <a:buNone/>
              <a:defRPr/>
            </a:pPr>
            <a:endParaRPr lang="en-GB" sz="1900" dirty="0">
              <a:solidFill>
                <a:prstClr val="black"/>
              </a:solidFill>
              <a:latin typeface="Arial" panose="020B0604020202020204" pitchFamily="34" charset="0"/>
              <a:cs typeface="Arial" panose="020B0604020202020204" pitchFamily="34" charset="0"/>
            </a:endParaRPr>
          </a:p>
          <a:p>
            <a:pPr marL="0" indent="0" defTabSz="685800">
              <a:lnSpc>
                <a:spcPct val="90000"/>
              </a:lnSpc>
              <a:spcBef>
                <a:spcPts val="750"/>
              </a:spcBef>
              <a:buClr>
                <a:srgbClr val="4E81EE"/>
              </a:buClr>
              <a:buNone/>
              <a:defRPr/>
            </a:pPr>
            <a:r>
              <a:rPr lang="en-GB" sz="1900" b="1" dirty="0">
                <a:solidFill>
                  <a:prstClr val="black"/>
                </a:solidFill>
                <a:latin typeface="Arial" panose="020B0604020202020204" pitchFamily="34" charset="0"/>
                <a:cs typeface="Arial" panose="020B0604020202020204" pitchFamily="34" charset="0"/>
              </a:rPr>
              <a:t>Unpaid publicity and media advocacy:</a:t>
            </a:r>
          </a:p>
          <a:p>
            <a:pPr defTabSz="685800">
              <a:lnSpc>
                <a:spcPct val="90000"/>
              </a:lnSpc>
              <a:spcBef>
                <a:spcPts val="750"/>
              </a:spcBef>
              <a:buClr>
                <a:srgbClr val="4E81EE"/>
              </a:buClr>
              <a:buFont typeface="Wingdings" panose="05000000000000000000" pitchFamily="2" charset="2"/>
              <a:buChar char="§"/>
              <a:defRPr/>
            </a:pPr>
            <a:r>
              <a:rPr lang="en-GB" sz="1900" dirty="0">
                <a:solidFill>
                  <a:prstClr val="black"/>
                </a:solidFill>
                <a:latin typeface="Arial" panose="020B0604020202020204" pitchFamily="34" charset="0"/>
                <a:cs typeface="Arial" panose="020B0604020202020204" pitchFamily="34" charset="0"/>
              </a:rPr>
              <a:t>Advantage: low cost and a greater credibility</a:t>
            </a:r>
          </a:p>
          <a:p>
            <a:pPr defTabSz="685800">
              <a:lnSpc>
                <a:spcPct val="90000"/>
              </a:lnSpc>
              <a:spcBef>
                <a:spcPts val="750"/>
              </a:spcBef>
              <a:buClr>
                <a:srgbClr val="4E81EE"/>
              </a:buClr>
              <a:buFont typeface="Wingdings" panose="05000000000000000000" pitchFamily="2" charset="2"/>
              <a:buChar char="§"/>
              <a:defRPr/>
            </a:pPr>
            <a:r>
              <a:rPr lang="en-GB" sz="1900" dirty="0">
                <a:solidFill>
                  <a:prstClr val="black"/>
                </a:solidFill>
                <a:latin typeface="Arial" panose="020B0604020202020204" pitchFamily="34" charset="0"/>
                <a:cs typeface="Arial" panose="020B0604020202020204" pitchFamily="34" charset="0"/>
              </a:rPr>
              <a:t>Disadvantage: the lack of control over what appears in the media,                                       </a:t>
            </a:r>
          </a:p>
          <a:p>
            <a:pPr marL="0" indent="0" defTabSz="685800">
              <a:lnSpc>
                <a:spcPct val="90000"/>
              </a:lnSpc>
              <a:spcBef>
                <a:spcPts val="750"/>
              </a:spcBef>
              <a:buClr>
                <a:srgbClr val="4E81EE"/>
              </a:buClr>
              <a:buNone/>
              <a:defRPr/>
            </a:pPr>
            <a:r>
              <a:rPr lang="en-GB" sz="1900" dirty="0">
                <a:solidFill>
                  <a:prstClr val="black"/>
                </a:solidFill>
                <a:latin typeface="Arial" panose="020B0604020202020204" pitchFamily="34" charset="0"/>
                <a:cs typeface="Arial" panose="020B0604020202020204" pitchFamily="34" charset="0"/>
              </a:rPr>
              <a:t>    					(Naidoo and Wills, 2009)</a:t>
            </a: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83568" y="210445"/>
            <a:ext cx="8564525" cy="994172"/>
          </a:xfrm>
        </p:spPr>
        <p:txBody>
          <a:bodyPr>
            <a:normAutofit/>
          </a:bodyPr>
          <a:lstStyle/>
          <a:p>
            <a:pPr algn="ctr"/>
            <a:r>
              <a:rPr lang="en-GB" sz="3600" b="1" dirty="0">
                <a:latin typeface="Arial" panose="020B0604020202020204" pitchFamily="34" charset="0"/>
                <a:cs typeface="Arial" panose="020B0604020202020204" pitchFamily="34" charset="0"/>
              </a:rPr>
              <a:t>Ways mass media is used</a:t>
            </a:r>
            <a:endParaRPr lang="en-GB" sz="33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07956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004774" y="1326828"/>
            <a:ext cx="7392287" cy="4262412"/>
          </a:xfrm>
        </p:spPr>
        <p:txBody>
          <a:bodyPr>
            <a:normAutofit fontScale="70000" lnSpcReduction="20000"/>
          </a:bodyPr>
          <a:lstStyle/>
          <a:p>
            <a:pPr defTabSz="685800">
              <a:lnSpc>
                <a:spcPct val="90000"/>
              </a:lnSpc>
              <a:spcBef>
                <a:spcPts val="750"/>
              </a:spcBef>
              <a:buClr>
                <a:srgbClr val="4E81EE"/>
              </a:buClr>
              <a:buFont typeface="Wingdings" panose="05000000000000000000" pitchFamily="2" charset="2"/>
              <a:buChar char="§"/>
              <a:defRPr/>
            </a:pPr>
            <a:r>
              <a:rPr lang="en-GB" sz="3100" dirty="0">
                <a:solidFill>
                  <a:prstClr val="black"/>
                </a:solidFill>
                <a:latin typeface="Arial" panose="020B0604020202020204" pitchFamily="34" charset="0"/>
                <a:cs typeface="Arial" panose="020B0604020202020204" pitchFamily="34" charset="0"/>
              </a:rPr>
              <a:t>Mass media is important to health promotion because it is broadly used for many public health issues. </a:t>
            </a:r>
          </a:p>
          <a:p>
            <a:pPr defTabSz="685800">
              <a:lnSpc>
                <a:spcPct val="90000"/>
              </a:lnSpc>
              <a:spcBef>
                <a:spcPts val="750"/>
              </a:spcBef>
              <a:buClr>
                <a:srgbClr val="4E81EE"/>
              </a:buClr>
              <a:buFont typeface="Wingdings" panose="05000000000000000000" pitchFamily="2" charset="2"/>
              <a:buChar char="§"/>
              <a:defRPr/>
            </a:pPr>
            <a:endParaRPr lang="en-GB" sz="3100" dirty="0">
              <a:solidFill>
                <a:prstClr val="black"/>
              </a:solidFill>
              <a:latin typeface="Arial" panose="020B0604020202020204" pitchFamily="34" charset="0"/>
              <a:cs typeface="Arial" panose="020B0604020202020204" pitchFamily="34" charset="0"/>
            </a:endParaRPr>
          </a:p>
          <a:p>
            <a:pPr marL="0" indent="0" defTabSz="685800">
              <a:lnSpc>
                <a:spcPct val="90000"/>
              </a:lnSpc>
              <a:spcBef>
                <a:spcPts val="750"/>
              </a:spcBef>
              <a:buClr>
                <a:srgbClr val="4E81EE"/>
              </a:buClr>
              <a:buNone/>
              <a:defRPr/>
            </a:pPr>
            <a:r>
              <a:rPr lang="en-GB" sz="3100" dirty="0">
                <a:solidFill>
                  <a:prstClr val="black"/>
                </a:solidFill>
                <a:latin typeface="Arial" panose="020B0604020202020204" pitchFamily="34" charset="0"/>
                <a:cs typeface="Arial" panose="020B0604020202020204" pitchFamily="34" charset="0"/>
              </a:rPr>
              <a:t>For example </a:t>
            </a:r>
          </a:p>
          <a:p>
            <a:pPr defTabSz="685800">
              <a:lnSpc>
                <a:spcPct val="90000"/>
              </a:lnSpc>
              <a:spcBef>
                <a:spcPts val="750"/>
              </a:spcBef>
              <a:buClr>
                <a:srgbClr val="4E81EE"/>
              </a:buClr>
              <a:buFont typeface="Wingdings" panose="05000000000000000000" pitchFamily="2" charset="2"/>
              <a:buChar char="§"/>
              <a:defRPr/>
            </a:pPr>
            <a:r>
              <a:rPr lang="en-GB" sz="3100" dirty="0">
                <a:solidFill>
                  <a:prstClr val="black"/>
                </a:solidFill>
                <a:latin typeface="Arial" panose="020B0604020202020204" pitchFamily="34" charset="0"/>
                <a:cs typeface="Arial" panose="020B0604020202020204" pitchFamily="34" charset="0"/>
              </a:rPr>
              <a:t>Human immunodeficiency virus (HIV)/acquired immunodeficiency syndrome (AIDS)</a:t>
            </a:r>
          </a:p>
          <a:p>
            <a:pPr defTabSz="685800">
              <a:lnSpc>
                <a:spcPct val="90000"/>
              </a:lnSpc>
              <a:spcBef>
                <a:spcPts val="750"/>
              </a:spcBef>
              <a:buClr>
                <a:srgbClr val="4E81EE"/>
              </a:buClr>
              <a:buFont typeface="Wingdings" panose="05000000000000000000" pitchFamily="2" charset="2"/>
              <a:buChar char="§"/>
              <a:defRPr/>
            </a:pPr>
            <a:r>
              <a:rPr lang="en-GB" sz="3100" dirty="0">
                <a:solidFill>
                  <a:prstClr val="black"/>
                </a:solidFill>
                <a:latin typeface="Arial" panose="020B0604020202020204" pitchFamily="34" charset="0"/>
                <a:cs typeface="Arial" panose="020B0604020202020204" pitchFamily="34" charset="0"/>
              </a:rPr>
              <a:t>Alcohol misuse and smoking campaign have been extensively propagated through mass media.</a:t>
            </a:r>
          </a:p>
          <a:p>
            <a:pPr defTabSz="685800">
              <a:lnSpc>
                <a:spcPct val="90000"/>
              </a:lnSpc>
              <a:spcBef>
                <a:spcPts val="750"/>
              </a:spcBef>
              <a:buClr>
                <a:srgbClr val="4E81EE"/>
              </a:buClr>
              <a:buFont typeface="Wingdings" panose="05000000000000000000" pitchFamily="2" charset="2"/>
              <a:buChar char="§"/>
              <a:defRPr/>
            </a:pPr>
            <a:r>
              <a:rPr lang="en-GB" sz="3100" dirty="0">
                <a:solidFill>
                  <a:prstClr val="black"/>
                </a:solidFill>
                <a:latin typeface="Arial" panose="020B0604020202020204" pitchFamily="34" charset="0"/>
                <a:cs typeface="Arial" panose="020B0604020202020204" pitchFamily="34" charset="0"/>
              </a:rPr>
              <a:t>This was aimed to raise awareness or present a message advocating healthy lifestyles. </a:t>
            </a:r>
            <a:r>
              <a:rPr lang="en-GB" dirty="0">
                <a:solidFill>
                  <a:prstClr val="black"/>
                </a:solidFill>
                <a:latin typeface="Arial" panose="020B0604020202020204" pitchFamily="34" charset="0"/>
                <a:cs typeface="Arial" panose="020B0604020202020204" pitchFamily="34" charset="0"/>
              </a:rPr>
              <a:t> </a:t>
            </a:r>
          </a:p>
          <a:p>
            <a:pPr marL="0" indent="0" defTabSz="685800">
              <a:lnSpc>
                <a:spcPct val="90000"/>
              </a:lnSpc>
              <a:spcBef>
                <a:spcPts val="750"/>
              </a:spcBef>
              <a:buClr>
                <a:srgbClr val="4E81EE"/>
              </a:buClr>
              <a:buNone/>
              <a:defRPr/>
            </a:pPr>
            <a:endParaRPr lang="en-GB" sz="3000" dirty="0">
              <a:solidFill>
                <a:prstClr val="black"/>
              </a:solidFill>
              <a:latin typeface="Arial" panose="020B0604020202020204" pitchFamily="34" charset="0"/>
              <a:cs typeface="Arial" panose="020B0604020202020204" pitchFamily="34" charset="0"/>
            </a:endParaRPr>
          </a:p>
          <a:p>
            <a:pPr marL="0" indent="0" defTabSz="685800">
              <a:lnSpc>
                <a:spcPct val="90000"/>
              </a:lnSpc>
              <a:spcBef>
                <a:spcPts val="750"/>
              </a:spcBef>
              <a:buClr>
                <a:srgbClr val="4E81EE"/>
              </a:buClr>
              <a:buNone/>
              <a:defRPr/>
            </a:pPr>
            <a:r>
              <a:rPr lang="en-GB" sz="3000" dirty="0">
                <a:solidFill>
                  <a:prstClr val="black"/>
                </a:solidFill>
                <a:latin typeface="Arial" panose="020B0604020202020204" pitchFamily="34" charset="0"/>
                <a:cs typeface="Arial" panose="020B0604020202020204" pitchFamily="34" charset="0"/>
              </a:rPr>
              <a:t>The mass media can influence people either positively or negatively</a:t>
            </a:r>
          </a:p>
          <a:p>
            <a:pPr marL="0" indent="0" defTabSz="685800">
              <a:lnSpc>
                <a:spcPct val="90000"/>
              </a:lnSpc>
              <a:spcBef>
                <a:spcPts val="750"/>
              </a:spcBef>
              <a:buClr>
                <a:srgbClr val="4E81EE"/>
              </a:buClr>
              <a:buNone/>
              <a:defRPr/>
            </a:pPr>
            <a:r>
              <a:rPr lang="en-GB" sz="2600" dirty="0">
                <a:solidFill>
                  <a:prstClr val="black"/>
                </a:solidFill>
                <a:latin typeface="Arial" panose="020B0604020202020204" pitchFamily="34" charset="0"/>
                <a:cs typeface="Arial" panose="020B0604020202020204" pitchFamily="34" charset="0"/>
              </a:rPr>
              <a:t>						(Naidoo and Wills, 2009)</a:t>
            </a:r>
          </a:p>
          <a:p>
            <a:pPr marL="0" indent="0" defTabSz="685800">
              <a:lnSpc>
                <a:spcPct val="90000"/>
              </a:lnSpc>
              <a:spcBef>
                <a:spcPts val="750"/>
              </a:spcBef>
              <a:buClr>
                <a:srgbClr val="4E81EE"/>
              </a:buClr>
              <a:buNone/>
              <a:defRPr/>
            </a:pPr>
            <a:endParaRPr lang="en-GB" sz="2800" dirty="0">
              <a:solidFill>
                <a:prstClr val="black"/>
              </a:solidFill>
              <a:latin typeface="Arial" panose="020B0604020202020204" pitchFamily="34" charset="0"/>
              <a:cs typeface="Arial" panose="020B0604020202020204" pitchFamily="34" charset="0"/>
            </a:endParaRPr>
          </a:p>
          <a:p>
            <a:pPr defTabSz="685800">
              <a:lnSpc>
                <a:spcPct val="90000"/>
              </a:lnSpc>
              <a:spcBef>
                <a:spcPts val="750"/>
              </a:spcBef>
              <a:buClr>
                <a:srgbClr val="4E81EE"/>
              </a:buClr>
              <a:buFont typeface="Wingdings" panose="05000000000000000000" pitchFamily="2" charset="2"/>
              <a:buChar char="§"/>
              <a:defRPr/>
            </a:pPr>
            <a:endParaRPr lang="en-GB" sz="2100" dirty="0">
              <a:solidFill>
                <a:prstClr val="black"/>
              </a:solidFill>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418656" y="332656"/>
            <a:ext cx="8564525" cy="994172"/>
          </a:xfrm>
        </p:spPr>
        <p:txBody>
          <a:bodyPr>
            <a:normAutofit/>
          </a:bodyPr>
          <a:lstStyle/>
          <a:p>
            <a:pPr algn="ctr"/>
            <a:r>
              <a:rPr lang="en-GB" sz="3600" b="1" dirty="0">
                <a:latin typeface="Arial" panose="020B0604020202020204" pitchFamily="34" charset="0"/>
                <a:cs typeface="Arial" panose="020B0604020202020204" pitchFamily="34" charset="0"/>
              </a:rPr>
              <a:t>Importance of mass media</a:t>
            </a:r>
            <a:endParaRPr lang="en-GB" sz="33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15172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4F208-87BA-4A9C-B136-7645F7B52B76}"/>
              </a:ext>
            </a:extLst>
          </p:cNvPr>
          <p:cNvSpPr>
            <a:spLocks noGrp="1"/>
          </p:cNvSpPr>
          <p:nvPr>
            <p:ph type="title"/>
          </p:nvPr>
        </p:nvSpPr>
        <p:spPr>
          <a:xfrm>
            <a:off x="569169" y="4424729"/>
            <a:ext cx="8354891" cy="697835"/>
          </a:xfrm>
        </p:spPr>
        <p:txBody>
          <a:bodyPr vert="horz" lIns="68580" tIns="34290" rIns="68580" bIns="34290" rtlCol="0" anchor="b">
            <a:normAutofit/>
          </a:bodyPr>
          <a:lstStyle/>
          <a:p>
            <a:pPr algn="ctr"/>
            <a:r>
              <a:rPr lang="en-US" sz="3300" b="1" i="1" dirty="0">
                <a:latin typeface="Arial" panose="020B0604020202020204" pitchFamily="34" charset="0"/>
                <a:cs typeface="Arial" panose="020B0604020202020204" pitchFamily="34" charset="0"/>
              </a:rPr>
              <a:t>What are health campaign? </a:t>
            </a:r>
          </a:p>
        </p:txBody>
      </p:sp>
      <p:pic>
        <p:nvPicPr>
          <p:cNvPr id="1028" name="Picture 4" descr="Image result for what are health campign">
            <a:extLst>
              <a:ext uri="{FF2B5EF4-FFF2-40B4-BE49-F238E27FC236}">
                <a16:creationId xmlns:a16="http://schemas.microsoft.com/office/drawing/2014/main" id="{F6E43C8C-5418-4EEA-83FF-60AA960448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6624" y="1088049"/>
            <a:ext cx="2396019" cy="29982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5F14DF57-CC72-498E-8197-16DCC1F7B16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3377502" y="1088049"/>
            <a:ext cx="2398582" cy="299822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hat are health campign">
            <a:extLst>
              <a:ext uri="{FF2B5EF4-FFF2-40B4-BE49-F238E27FC236}">
                <a16:creationId xmlns:a16="http://schemas.microsoft.com/office/drawing/2014/main" id="{219EBB63-B133-4F58-AB25-09B0CF382A7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423253" y="1104784"/>
            <a:ext cx="2396019" cy="2998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9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309224"/>
            <a:ext cx="6904248" cy="1950987"/>
          </a:xfrm>
        </p:spPr>
        <p:txBody>
          <a:bodyPr anchor="b">
            <a:normAutofit/>
          </a:bodyPr>
          <a:lstStyle/>
          <a:p>
            <a:pPr algn="ctr"/>
            <a:r>
              <a:rPr lang="en-GB" b="1" i="1" dirty="0">
                <a:solidFill>
                  <a:schemeClr val="tx1"/>
                </a:solidFill>
              </a:rPr>
              <a:t>Public health campaign </a:t>
            </a:r>
          </a:p>
        </p:txBody>
      </p:sp>
      <p:sp>
        <p:nvSpPr>
          <p:cNvPr id="5" name="TextBox 4">
            <a:extLst>
              <a:ext uri="{FF2B5EF4-FFF2-40B4-BE49-F238E27FC236}">
                <a16:creationId xmlns:a16="http://schemas.microsoft.com/office/drawing/2014/main" id="{DE2F218E-DB33-49E8-8FFF-4B641AADBE6C}"/>
              </a:ext>
            </a:extLst>
          </p:cNvPr>
          <p:cNvSpPr txBox="1"/>
          <p:nvPr/>
        </p:nvSpPr>
        <p:spPr>
          <a:xfrm>
            <a:off x="1691680" y="3597789"/>
            <a:ext cx="6264695" cy="830997"/>
          </a:xfrm>
          <a:prstGeom prst="rect">
            <a:avLst/>
          </a:prstGeom>
          <a:noFill/>
        </p:spPr>
        <p:txBody>
          <a:bodyPr wrap="square">
            <a:spAutoFit/>
          </a:bodyPr>
          <a:lstStyle/>
          <a:p>
            <a:r>
              <a:rPr lang="en-GB" sz="2400" b="1" i="1" dirty="0"/>
              <a:t>Think of public health campaign –what comes to mind?</a:t>
            </a:r>
          </a:p>
        </p:txBody>
      </p:sp>
    </p:spTree>
    <p:extLst>
      <p:ext uri="{BB962C8B-B14F-4D97-AF65-F5344CB8AC3E}">
        <p14:creationId xmlns:p14="http://schemas.microsoft.com/office/powerpoint/2010/main" val="847280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187624" y="1772816"/>
            <a:ext cx="7372168" cy="3816424"/>
          </a:xfrm>
        </p:spPr>
        <p:txBody>
          <a:bodyPr>
            <a:normAutofit/>
          </a:bodyPr>
          <a:lstStyle/>
          <a:p>
            <a:pPr defTabSz="685800">
              <a:lnSpc>
                <a:spcPct val="90000"/>
              </a:lnSpc>
              <a:spcBef>
                <a:spcPts val="750"/>
              </a:spcBef>
              <a:buClr>
                <a:srgbClr val="4E81EE"/>
              </a:buClr>
              <a:buFont typeface="Wingdings" panose="05000000000000000000" pitchFamily="2" charset="2"/>
              <a:buChar char="§"/>
              <a:defRPr/>
            </a:pPr>
            <a:r>
              <a:rPr lang="en-GB" sz="2400" b="1" dirty="0">
                <a:solidFill>
                  <a:prstClr val="black"/>
                </a:solidFill>
                <a:latin typeface="Arial" panose="020B0604020202020204" pitchFamily="34" charset="0"/>
                <a:cs typeface="Arial" panose="020B0604020202020204" pitchFamily="34" charset="0"/>
              </a:rPr>
              <a:t>Public health campaigns</a:t>
            </a:r>
            <a:r>
              <a:rPr lang="en-GB" sz="2400" dirty="0">
                <a:solidFill>
                  <a:prstClr val="black"/>
                </a:solidFill>
                <a:latin typeface="Arial" panose="020B0604020202020204" pitchFamily="34" charset="0"/>
                <a:cs typeface="Arial" panose="020B0604020202020204" pitchFamily="34" charset="0"/>
              </a:rPr>
              <a:t> entail the strategic dissemination of information to the </a:t>
            </a:r>
            <a:r>
              <a:rPr lang="en-GB" sz="2400" b="1" i="1" dirty="0">
                <a:solidFill>
                  <a:prstClr val="black"/>
                </a:solidFill>
                <a:latin typeface="Arial" panose="020B0604020202020204" pitchFamily="34" charset="0"/>
                <a:cs typeface="Arial" panose="020B0604020202020204" pitchFamily="34" charset="0"/>
              </a:rPr>
              <a:t>public in order to support different population groups, to resist imminent health threats and embrace behaviours that promote good health      </a:t>
            </a:r>
          </a:p>
          <a:p>
            <a:pPr marL="0" indent="0" defTabSz="685800">
              <a:lnSpc>
                <a:spcPct val="90000"/>
              </a:lnSpc>
              <a:spcBef>
                <a:spcPts val="750"/>
              </a:spcBef>
              <a:buClr>
                <a:srgbClr val="4E81EE"/>
              </a:buClr>
              <a:buNone/>
              <a:defRPr/>
            </a:pPr>
            <a:r>
              <a:rPr lang="en-GB" sz="2400" dirty="0">
                <a:solidFill>
                  <a:prstClr val="black"/>
                </a:solidFill>
                <a:latin typeface="Arial" panose="020B0604020202020204" pitchFamily="34" charset="0"/>
                <a:cs typeface="Arial" panose="020B0604020202020204" pitchFamily="34" charset="0"/>
              </a:rPr>
              <a:t>                       </a:t>
            </a:r>
            <a:r>
              <a:rPr lang="en-GB" sz="2000" dirty="0">
                <a:solidFill>
                  <a:prstClr val="black"/>
                </a:solidFill>
                <a:latin typeface="Arial" panose="020B0604020202020204" pitchFamily="34" charset="0"/>
                <a:cs typeface="Arial" panose="020B0604020202020204" pitchFamily="34" charset="0"/>
              </a:rPr>
              <a:t>(Campaign Resource Centre, </a:t>
            </a:r>
            <a:r>
              <a:rPr lang="en-GB" sz="2000" dirty="0" err="1">
                <a:solidFill>
                  <a:prstClr val="black"/>
                </a:solidFill>
                <a:latin typeface="Arial" panose="020B0604020202020204" pitchFamily="34" charset="0"/>
                <a:cs typeface="Arial" panose="020B0604020202020204" pitchFamily="34" charset="0"/>
              </a:rPr>
              <a:t>n.d</a:t>
            </a:r>
            <a:r>
              <a:rPr lang="en-GB" sz="2000" dirty="0">
                <a:solidFill>
                  <a:prstClr val="black"/>
                </a:solidFill>
                <a:latin typeface="Arial" panose="020B0604020202020204" pitchFamily="34" charset="0"/>
                <a:cs typeface="Arial" panose="020B0604020202020204" pitchFamily="34" charset="0"/>
              </a:rPr>
              <a:t>)</a:t>
            </a:r>
          </a:p>
          <a:p>
            <a:pPr algn="ctr" defTabSz="685800">
              <a:lnSpc>
                <a:spcPct val="90000"/>
              </a:lnSpc>
              <a:spcBef>
                <a:spcPts val="750"/>
              </a:spcBef>
              <a:buClr>
                <a:srgbClr val="4E81EE"/>
              </a:buClr>
              <a:buFont typeface="Wingdings" panose="05000000000000000000" pitchFamily="2" charset="2"/>
              <a:buChar char="§"/>
              <a:defRPr/>
            </a:pPr>
            <a:endParaRPr lang="en-GB" sz="2000" dirty="0">
              <a:solidFill>
                <a:prstClr val="black"/>
              </a:solidFill>
              <a:latin typeface="Arial" panose="020B0604020202020204" pitchFamily="34" charset="0"/>
              <a:cs typeface="Arial" panose="020B0604020202020204" pitchFamily="34" charset="0"/>
            </a:endParaRPr>
          </a:p>
          <a:p>
            <a:pPr algn="ctr" defTabSz="685800">
              <a:lnSpc>
                <a:spcPct val="90000"/>
              </a:lnSpc>
              <a:spcBef>
                <a:spcPts val="750"/>
              </a:spcBef>
              <a:buClr>
                <a:srgbClr val="4E81EE"/>
              </a:buClr>
              <a:buFont typeface="Wingdings" panose="05000000000000000000" pitchFamily="2" charset="2"/>
              <a:buChar char="§"/>
              <a:defRPr/>
            </a:pPr>
            <a:r>
              <a:rPr lang="en-GB" sz="2400" b="1" dirty="0">
                <a:solidFill>
                  <a:prstClr val="black"/>
                </a:solidFill>
                <a:latin typeface="Arial" panose="020B0604020202020204" pitchFamily="34" charset="0"/>
                <a:cs typeface="Arial" panose="020B0604020202020204" pitchFamily="34" charset="0"/>
              </a:rPr>
              <a:t>What does this mean?</a:t>
            </a:r>
          </a:p>
          <a:p>
            <a:endParaRPr lang="en-US" dirty="0"/>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827584" y="188640"/>
            <a:ext cx="7886700" cy="994172"/>
          </a:xfrm>
        </p:spPr>
        <p:txBody>
          <a:bodyPr>
            <a:normAutofit fontScale="90000"/>
          </a:bodyPr>
          <a:lstStyle/>
          <a:p>
            <a:pPr algn="ctr"/>
            <a:r>
              <a:rPr lang="en-US" b="1" dirty="0">
                <a:solidFill>
                  <a:schemeClr val="tx1"/>
                </a:solidFill>
                <a:latin typeface="Arial" panose="020B0604020202020204" pitchFamily="34" charset="0"/>
                <a:cs typeface="Arial" panose="020B0604020202020204" pitchFamily="34" charset="0"/>
              </a:rPr>
              <a:t>Public Health Campaigns/interventions</a:t>
            </a:r>
          </a:p>
        </p:txBody>
      </p:sp>
      <p:pic>
        <p:nvPicPr>
          <p:cNvPr id="2" name="Picture 1">
            <a:extLst>
              <a:ext uri="{FF2B5EF4-FFF2-40B4-BE49-F238E27FC236}">
                <a16:creationId xmlns:a16="http://schemas.microsoft.com/office/drawing/2014/main" id="{1FF19F67-D848-4E89-9E24-72CE3F5EAF4F}"/>
              </a:ext>
            </a:extLst>
          </p:cNvPr>
          <p:cNvPicPr>
            <a:picLocks noChangeAspect="1"/>
          </p:cNvPicPr>
          <p:nvPr/>
        </p:nvPicPr>
        <p:blipFill>
          <a:blip r:embed="rId3"/>
          <a:stretch>
            <a:fillRect/>
          </a:stretch>
        </p:blipFill>
        <p:spPr>
          <a:xfrm>
            <a:off x="-108520" y="4083157"/>
            <a:ext cx="2839458" cy="1737511"/>
          </a:xfrm>
          <a:prstGeom prst="rect">
            <a:avLst/>
          </a:prstGeom>
        </p:spPr>
      </p:pic>
    </p:spTree>
    <p:extLst>
      <p:ext uri="{BB962C8B-B14F-4D97-AF65-F5344CB8AC3E}">
        <p14:creationId xmlns:p14="http://schemas.microsoft.com/office/powerpoint/2010/main" val="10458824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701991" y="1484784"/>
            <a:ext cx="7740017" cy="3668233"/>
          </a:xfrm>
        </p:spPr>
        <p:txBody>
          <a:bodyPr>
            <a:normAutofit fontScale="925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is a combination of activities or strategies designed to assess, improve, maintain, promote or modify health among individuals or entire populations.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could include educational or care programs, policy changes, environmental improvement or health promotion </a:t>
            </a:r>
            <a:r>
              <a:rPr lang="en-GB" sz="2400" b="0" dirty="0">
                <a:solidFill>
                  <a:schemeClr val="tx1"/>
                </a:solidFill>
                <a:latin typeface="Arial" panose="020B0604020202020204" pitchFamily="34" charset="0"/>
                <a:cs typeface="Arial" panose="020B0604020202020204" pitchFamily="34" charset="0"/>
              </a:rPr>
              <a:t>(Clarke 2019).</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is an activity… ‘’aimed at modifying a process, course of action or sequence of events in order to change one or several of their characteristics such as performance of expected outcome’’ (Naidoo and Wills, 2009).</a:t>
            </a:r>
          </a:p>
          <a:p>
            <a:pPr>
              <a:buFont typeface="Wingdings" panose="05000000000000000000" pitchFamily="2" charset="2"/>
              <a:buChar char="§"/>
            </a:pPr>
            <a:endParaRPr lang="en-GB" sz="2100" dirty="0">
              <a:latin typeface="Arial" panose="020B0604020202020204" pitchFamily="34" charset="0"/>
              <a:cs typeface="Arial" panose="020B0604020202020204" pitchFamily="34" charset="0"/>
            </a:endParaRPr>
          </a:p>
          <a:p>
            <a:endParaRPr lang="en-US" dirty="0"/>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821364" y="229901"/>
            <a:ext cx="7886700" cy="994172"/>
          </a:xfrm>
        </p:spPr>
        <p:txBody>
          <a:bodyPr>
            <a:normAutofit fontScale="90000"/>
          </a:bodyPr>
          <a:lstStyle/>
          <a:p>
            <a:pPr algn="ctr"/>
            <a:r>
              <a:rPr lang="en-US" b="1" dirty="0">
                <a:solidFill>
                  <a:schemeClr val="tx1"/>
                </a:solidFill>
                <a:latin typeface="Arial" panose="020B0604020202020204" pitchFamily="34" charset="0"/>
                <a:cs typeface="Arial" panose="020B0604020202020204" pitchFamily="34" charset="0"/>
              </a:rPr>
              <a:t>Public Health Campaigns/interventions</a:t>
            </a:r>
          </a:p>
        </p:txBody>
      </p:sp>
    </p:spTree>
    <p:extLst>
      <p:ext uri="{BB962C8B-B14F-4D97-AF65-F5344CB8AC3E}">
        <p14:creationId xmlns:p14="http://schemas.microsoft.com/office/powerpoint/2010/main" val="3742732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755576" y="1484784"/>
            <a:ext cx="7740017" cy="3668233"/>
          </a:xfrm>
        </p:spPr>
        <p:txBody>
          <a:bodyPr>
            <a:normAutofit/>
          </a:bodyPr>
          <a:lstStyle/>
          <a:p>
            <a:pPr marL="0" indent="0" defTabSz="685800">
              <a:lnSpc>
                <a:spcPct val="90000"/>
              </a:lnSpc>
              <a:spcBef>
                <a:spcPts val="750"/>
              </a:spcBef>
              <a:buClr>
                <a:srgbClr val="4E81EE"/>
              </a:buClr>
              <a:buNone/>
              <a:defRPr/>
            </a:pPr>
            <a:r>
              <a:rPr lang="en-GB" sz="2400" dirty="0">
                <a:solidFill>
                  <a:prstClr val="black"/>
                </a:solidFill>
                <a:latin typeface="Arial" panose="020B0604020202020204" pitchFamily="34" charset="0"/>
                <a:cs typeface="Arial" panose="020B0604020202020204" pitchFamily="34" charset="0"/>
              </a:rPr>
              <a:t>Some campaigns can be very </a:t>
            </a:r>
          </a:p>
          <a:p>
            <a:pPr marL="171450" indent="-171450" defTabSz="685800">
              <a:lnSpc>
                <a:spcPct val="90000"/>
              </a:lnSpc>
              <a:spcBef>
                <a:spcPts val="750"/>
              </a:spcBef>
              <a:buClr>
                <a:srgbClr val="4E81EE"/>
              </a:buClr>
              <a:defRPr/>
            </a:pPr>
            <a:endParaRPr lang="en-GB" sz="2400" dirty="0">
              <a:solidFill>
                <a:prstClr val="black"/>
              </a:solidFill>
              <a:latin typeface="Arial" panose="020B0604020202020204" pitchFamily="34" charset="0"/>
              <a:cs typeface="Arial" panose="020B0604020202020204" pitchFamily="34" charset="0"/>
            </a:endParaRPr>
          </a:p>
          <a:p>
            <a:pPr defTabSz="685800">
              <a:lnSpc>
                <a:spcPct val="90000"/>
              </a:lnSpc>
              <a:spcBef>
                <a:spcPts val="750"/>
              </a:spcBef>
              <a:buClr>
                <a:srgbClr val="4E81EE"/>
              </a:buClr>
              <a:buFont typeface="Wingdings" panose="05000000000000000000" pitchFamily="2" charset="2"/>
              <a:buChar char="§"/>
              <a:defRPr/>
            </a:pPr>
            <a:r>
              <a:rPr lang="en-GB" sz="2400" b="1" dirty="0">
                <a:solidFill>
                  <a:prstClr val="black"/>
                </a:solidFill>
                <a:latin typeface="Arial" panose="020B0604020202020204" pitchFamily="34" charset="0"/>
                <a:cs typeface="Arial" panose="020B0604020202020204" pitchFamily="34" charset="0"/>
              </a:rPr>
              <a:t>small scale </a:t>
            </a:r>
            <a:r>
              <a:rPr lang="en-GB" sz="2400" dirty="0">
                <a:solidFill>
                  <a:prstClr val="black"/>
                </a:solidFill>
                <a:latin typeface="Arial" panose="020B0604020202020204" pitchFamily="34" charset="0"/>
                <a:cs typeface="Arial" panose="020B0604020202020204" pitchFamily="34" charset="0"/>
              </a:rPr>
              <a:t>(a leaflet given by a nurse) or </a:t>
            </a:r>
          </a:p>
          <a:p>
            <a:pPr defTabSz="685800">
              <a:lnSpc>
                <a:spcPct val="90000"/>
              </a:lnSpc>
              <a:spcBef>
                <a:spcPts val="750"/>
              </a:spcBef>
              <a:buClr>
                <a:srgbClr val="4E81EE"/>
              </a:buClr>
              <a:buFont typeface="Wingdings" panose="05000000000000000000" pitchFamily="2" charset="2"/>
              <a:buChar char="§"/>
              <a:defRPr/>
            </a:pPr>
            <a:r>
              <a:rPr lang="en-GB" sz="2400" b="1" dirty="0">
                <a:solidFill>
                  <a:prstClr val="black"/>
                </a:solidFill>
                <a:latin typeface="Arial" panose="020B0604020202020204" pitchFamily="34" charset="0"/>
                <a:cs typeface="Arial" panose="020B0604020202020204" pitchFamily="34" charset="0"/>
              </a:rPr>
              <a:t>large scale </a:t>
            </a:r>
            <a:r>
              <a:rPr lang="en-GB" sz="2400" dirty="0">
                <a:solidFill>
                  <a:prstClr val="black"/>
                </a:solidFill>
                <a:latin typeface="Arial" panose="020B0604020202020204" pitchFamily="34" charset="0"/>
                <a:cs typeface="Arial" panose="020B0604020202020204" pitchFamily="34" charset="0"/>
              </a:rPr>
              <a:t>(like national programme aimed at preventing for example </a:t>
            </a:r>
            <a:r>
              <a:rPr lang="en-GB" sz="2400" b="1" dirty="0">
                <a:solidFill>
                  <a:prstClr val="black"/>
                </a:solidFill>
                <a:latin typeface="Arial" panose="020B0604020202020204" pitchFamily="34" charset="0"/>
                <a:cs typeface="Arial" panose="020B0604020202020204" pitchFamily="34" charset="0"/>
              </a:rPr>
              <a:t>heart disease </a:t>
            </a:r>
            <a:r>
              <a:rPr lang="en-GB" sz="2400" dirty="0">
                <a:solidFill>
                  <a:prstClr val="black"/>
                </a:solidFill>
                <a:latin typeface="Arial" panose="020B0604020202020204" pitchFamily="34" charset="0"/>
                <a:cs typeface="Arial" panose="020B0604020202020204" pitchFamily="34" charset="0"/>
              </a:rPr>
              <a:t>and </a:t>
            </a:r>
            <a:r>
              <a:rPr lang="en-GB" sz="2400" b="1" dirty="0">
                <a:solidFill>
                  <a:prstClr val="black"/>
                </a:solidFill>
                <a:latin typeface="Arial" panose="020B0604020202020204" pitchFamily="34" charset="0"/>
                <a:cs typeface="Arial" panose="020B0604020202020204" pitchFamily="34" charset="0"/>
              </a:rPr>
              <a:t>obesity</a:t>
            </a:r>
            <a:r>
              <a:rPr lang="en-GB" sz="2400" dirty="0">
                <a:solidFill>
                  <a:prstClr val="black"/>
                </a:solidFill>
                <a:latin typeface="Arial" panose="020B0604020202020204" pitchFamily="34" charset="0"/>
                <a:cs typeface="Arial" panose="020B0604020202020204" pitchFamily="34" charset="0"/>
              </a:rPr>
              <a:t>) </a:t>
            </a:r>
          </a:p>
          <a:p>
            <a:pPr defTabSz="685800">
              <a:lnSpc>
                <a:spcPct val="90000"/>
              </a:lnSpc>
              <a:spcBef>
                <a:spcPts val="750"/>
              </a:spcBef>
              <a:buClr>
                <a:srgbClr val="4E81EE"/>
              </a:buClr>
              <a:buFont typeface="Wingdings" panose="05000000000000000000" pitchFamily="2" charset="2"/>
              <a:buChar char="§"/>
              <a:defRPr/>
            </a:pPr>
            <a:r>
              <a:rPr lang="en-GB" sz="2400" dirty="0">
                <a:solidFill>
                  <a:prstClr val="black"/>
                </a:solidFill>
                <a:latin typeface="Arial" panose="020B0604020202020204" pitchFamily="34" charset="0"/>
                <a:cs typeface="Arial" panose="020B0604020202020204" pitchFamily="34" charset="0"/>
              </a:rPr>
              <a:t>This is also called ‘programme’ ‘intervention’ ‘campaign’ ‘initiative’ </a:t>
            </a:r>
          </a:p>
          <a:p>
            <a:pPr marL="0" indent="0">
              <a:buNone/>
            </a:pPr>
            <a:r>
              <a:rPr lang="en-GB" sz="2400" dirty="0">
                <a:latin typeface="Arial" panose="020B0604020202020204" pitchFamily="34" charset="0"/>
                <a:cs typeface="Arial" panose="020B0604020202020204" pitchFamily="34" charset="0"/>
              </a:rPr>
              <a:t>                                                (Naidoo and Wills, 2009)</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endParaRPr lang="en-US" dirty="0"/>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998582" y="116632"/>
            <a:ext cx="7886700" cy="994172"/>
          </a:xfrm>
        </p:spPr>
        <p:txBody>
          <a:bodyPr>
            <a:normAutofit fontScale="90000"/>
          </a:bodyPr>
          <a:lstStyle/>
          <a:p>
            <a:pPr algn="ctr"/>
            <a:r>
              <a:rPr lang="en-US" b="1" dirty="0">
                <a:solidFill>
                  <a:schemeClr val="tx1"/>
                </a:solidFill>
                <a:latin typeface="Arial" panose="020B0604020202020204" pitchFamily="34" charset="0"/>
                <a:cs typeface="Arial" panose="020B0604020202020204" pitchFamily="34" charset="0"/>
              </a:rPr>
              <a:t>Public Health Campaigns/interventions</a:t>
            </a:r>
          </a:p>
        </p:txBody>
      </p:sp>
    </p:spTree>
    <p:extLst>
      <p:ext uri="{BB962C8B-B14F-4D97-AF65-F5344CB8AC3E}">
        <p14:creationId xmlns:p14="http://schemas.microsoft.com/office/powerpoint/2010/main" val="559079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C98B9-CF89-4A83-B348-BB6CEE815F12}"/>
              </a:ext>
            </a:extLst>
          </p:cNvPr>
          <p:cNvSpPr>
            <a:spLocks noGrp="1"/>
          </p:cNvSpPr>
          <p:nvPr>
            <p:ph type="title"/>
          </p:nvPr>
        </p:nvSpPr>
        <p:spPr/>
        <p:txBody>
          <a:bodyPr>
            <a:noAutofit/>
          </a:bodyPr>
          <a:lstStyle/>
          <a:p>
            <a:r>
              <a:rPr lang="en-GB" sz="3600" b="1" dirty="0">
                <a:solidFill>
                  <a:schemeClr val="tx1"/>
                </a:solidFill>
                <a:latin typeface="Arial" panose="020B0604020202020204" pitchFamily="34" charset="0"/>
                <a:cs typeface="Arial" panose="020B0604020202020204" pitchFamily="34" charset="0"/>
              </a:rPr>
              <a:t>Examples of Public Health</a:t>
            </a:r>
            <a:r>
              <a:rPr lang="en-GB" sz="3600" b="1" dirty="0">
                <a:latin typeface="Arial" panose="020B0604020202020204" pitchFamily="34" charset="0"/>
                <a:cs typeface="Arial" panose="020B0604020202020204" pitchFamily="34" charset="0"/>
              </a:rPr>
              <a:t> campaigns</a:t>
            </a:r>
            <a:endParaRPr lang="en-GB" sz="3600" b="1" dirty="0">
              <a:solidFill>
                <a:schemeClr val="tx1"/>
              </a:solidFill>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352394FC-18A3-B583-530C-139D1EC3E75E}"/>
              </a:ext>
            </a:extLst>
          </p:cNvPr>
          <p:cNvSpPr>
            <a:spLocks noGrp="1"/>
          </p:cNvSpPr>
          <p:nvPr>
            <p:ph idx="1"/>
          </p:nvPr>
        </p:nvSpPr>
        <p:spPr/>
        <p:txBody>
          <a:bodyPr/>
          <a:lstStyle/>
          <a:p>
            <a:r>
              <a:rPr lang="en-GB" dirty="0">
                <a:hlinkClick r:id="rId2"/>
              </a:rPr>
              <a:t>https://campaignresources.dhsc.gov.uk/campaigns/</a:t>
            </a:r>
            <a:endParaRPr lang="en-GB" dirty="0"/>
          </a:p>
          <a:p>
            <a:endParaRPr lang="en-GB" dirty="0"/>
          </a:p>
        </p:txBody>
      </p:sp>
      <p:sp>
        <p:nvSpPr>
          <p:cNvPr id="3" name="Slide Number Placeholder 2">
            <a:extLst>
              <a:ext uri="{FF2B5EF4-FFF2-40B4-BE49-F238E27FC236}">
                <a16:creationId xmlns:a16="http://schemas.microsoft.com/office/drawing/2014/main" id="{99A04D06-F7B2-490A-AE3A-5785665BBB4C}"/>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2358780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D552-E060-7452-343C-7B4229ED44C8}"/>
              </a:ext>
            </a:extLst>
          </p:cNvPr>
          <p:cNvSpPr>
            <a:spLocks noGrp="1"/>
          </p:cNvSpPr>
          <p:nvPr>
            <p:ph type="title"/>
          </p:nvPr>
        </p:nvSpPr>
        <p:spPr/>
        <p:txBody>
          <a:bodyPr/>
          <a:lstStyle/>
          <a:p>
            <a:r>
              <a:rPr lang="en-GB" b="1" dirty="0"/>
              <a:t>Health needs</a:t>
            </a:r>
            <a:endParaRPr lang="en-GB" dirty="0"/>
          </a:p>
        </p:txBody>
      </p:sp>
      <p:sp>
        <p:nvSpPr>
          <p:cNvPr id="3" name="Content Placeholder 2">
            <a:extLst>
              <a:ext uri="{FF2B5EF4-FFF2-40B4-BE49-F238E27FC236}">
                <a16:creationId xmlns:a16="http://schemas.microsoft.com/office/drawing/2014/main" id="{94DFC577-F846-9AF9-54A5-C2E63A63396A}"/>
              </a:ext>
            </a:extLst>
          </p:cNvPr>
          <p:cNvSpPr>
            <a:spLocks noGrp="1"/>
          </p:cNvSpPr>
          <p:nvPr>
            <p:ph idx="1"/>
          </p:nvPr>
        </p:nvSpPr>
        <p:spPr/>
        <p:txBody>
          <a:bodyPr>
            <a:normAutofit lnSpcReduction="10000"/>
          </a:bodyPr>
          <a:lstStyle/>
          <a:p>
            <a:pPr>
              <a:buFont typeface="Wingdings" panose="05000000000000000000" pitchFamily="2" charset="2"/>
              <a:buChar char="§"/>
            </a:pPr>
            <a:r>
              <a:rPr lang="en-GB" b="1" dirty="0"/>
              <a:t>Subjective</a:t>
            </a:r>
            <a:r>
              <a:rPr lang="en-GB" dirty="0"/>
              <a:t> concept is when needs is judged from the perspective of an </a:t>
            </a:r>
            <a:r>
              <a:rPr lang="en-GB" b="1" dirty="0"/>
              <a:t>expert/professional </a:t>
            </a:r>
            <a:r>
              <a:rPr lang="en-GB" dirty="0"/>
              <a:t>and this can be influenced by whether the needs can be met.</a:t>
            </a:r>
          </a:p>
          <a:p>
            <a:pPr>
              <a:buFont typeface="Wingdings" panose="05000000000000000000" pitchFamily="2" charset="2"/>
              <a:buChar char="§"/>
            </a:pPr>
            <a:r>
              <a:rPr lang="en-GB" b="1" dirty="0"/>
              <a:t>Objective</a:t>
            </a:r>
            <a:r>
              <a:rPr lang="en-GB" dirty="0"/>
              <a:t> concept is a universal concept that is a fundamental </a:t>
            </a:r>
            <a:r>
              <a:rPr lang="en-GB" b="1" dirty="0"/>
              <a:t>human right </a:t>
            </a:r>
          </a:p>
          <a:p>
            <a:pPr>
              <a:buFont typeface="Wingdings" panose="05000000000000000000" pitchFamily="2" charset="2"/>
              <a:buChar char="§"/>
            </a:pPr>
            <a:r>
              <a:rPr lang="en-GB" dirty="0"/>
              <a:t>                              </a:t>
            </a:r>
            <a:r>
              <a:rPr lang="en-GB" sz="2800" dirty="0"/>
              <a:t>(Naidoo and Wills, 2009)</a:t>
            </a:r>
          </a:p>
          <a:p>
            <a:pPr>
              <a:buFont typeface="Wingdings" panose="05000000000000000000" pitchFamily="2" charset="2"/>
              <a:buChar char="§"/>
            </a:pPr>
            <a:endParaRPr lang="en-GB" b="1" dirty="0"/>
          </a:p>
        </p:txBody>
      </p:sp>
    </p:spTree>
    <p:extLst>
      <p:ext uri="{BB962C8B-B14F-4D97-AF65-F5344CB8AC3E}">
        <p14:creationId xmlns:p14="http://schemas.microsoft.com/office/powerpoint/2010/main" val="32374575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D3F5-2B27-F182-AEA4-BEE62E12748E}"/>
              </a:ext>
            </a:extLst>
          </p:cNvPr>
          <p:cNvSpPr>
            <a:spLocks noGrp="1"/>
          </p:cNvSpPr>
          <p:nvPr>
            <p:ph type="title"/>
          </p:nvPr>
        </p:nvSpPr>
        <p:spPr/>
        <p:txBody>
          <a:bodyPr>
            <a:normAutofit fontScale="90000"/>
          </a:bodyPr>
          <a:lstStyle/>
          <a:p>
            <a:r>
              <a:rPr lang="en-GB" b="1" dirty="0"/>
              <a:t>Purpose of health needs assessment </a:t>
            </a:r>
          </a:p>
        </p:txBody>
      </p:sp>
      <p:sp>
        <p:nvSpPr>
          <p:cNvPr id="3" name="Content Placeholder 2">
            <a:extLst>
              <a:ext uri="{FF2B5EF4-FFF2-40B4-BE49-F238E27FC236}">
                <a16:creationId xmlns:a16="http://schemas.microsoft.com/office/drawing/2014/main" id="{EB9713F9-CC97-F8AC-299D-680779B09075}"/>
              </a:ext>
            </a:extLst>
          </p:cNvPr>
          <p:cNvSpPr>
            <a:spLocks noGrp="1"/>
          </p:cNvSpPr>
          <p:nvPr>
            <p:ph idx="1"/>
          </p:nvPr>
        </p:nvSpPr>
        <p:spPr/>
        <p:txBody>
          <a:bodyPr>
            <a:normAutofit fontScale="70000" lnSpcReduction="20000"/>
          </a:bodyPr>
          <a:lstStyle/>
          <a:p>
            <a:r>
              <a:rPr lang="en-GB" dirty="0"/>
              <a:t>To identify which actions to improve health should be given greatest priority</a:t>
            </a:r>
          </a:p>
          <a:p>
            <a:r>
              <a:rPr lang="en-GB" dirty="0"/>
              <a:t>To choose which particular groups or communities should be prioritised</a:t>
            </a:r>
          </a:p>
          <a:p>
            <a:r>
              <a:rPr lang="en-GB" dirty="0"/>
              <a:t>To help in targeting interventions and commissioning services appropriately.</a:t>
            </a:r>
          </a:p>
          <a:p>
            <a:r>
              <a:rPr lang="en-GB" dirty="0"/>
              <a:t>To identify and respond to specific needs of the minority groups</a:t>
            </a:r>
          </a:p>
          <a:p>
            <a:r>
              <a:rPr lang="en-GB" dirty="0"/>
              <a:t>To target people/groups  at higher risk</a:t>
            </a:r>
          </a:p>
          <a:p>
            <a:r>
              <a:rPr lang="en-GB" dirty="0"/>
              <a:t>To properly allocate resources </a:t>
            </a:r>
          </a:p>
          <a:p>
            <a:endParaRPr lang="en-GB" dirty="0"/>
          </a:p>
          <a:p>
            <a:pPr marL="0" indent="0">
              <a:buNone/>
            </a:pPr>
            <a:r>
              <a:rPr lang="en-GB" dirty="0"/>
              <a:t>                                                                (Naidoo and Wills, 2009)</a:t>
            </a:r>
          </a:p>
        </p:txBody>
      </p:sp>
    </p:spTree>
    <p:extLst>
      <p:ext uri="{BB962C8B-B14F-4D97-AF65-F5344CB8AC3E}">
        <p14:creationId xmlns:p14="http://schemas.microsoft.com/office/powerpoint/2010/main" val="1335037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114B-AE68-4397-90C2-D270BB367B73}"/>
              </a:ext>
            </a:extLst>
          </p:cNvPr>
          <p:cNvSpPr>
            <a:spLocks noGrp="1"/>
          </p:cNvSpPr>
          <p:nvPr>
            <p:ph type="title"/>
          </p:nvPr>
        </p:nvSpPr>
        <p:spPr>
          <a:xfrm>
            <a:off x="453576" y="116632"/>
            <a:ext cx="8352928" cy="1011108"/>
          </a:xfrm>
        </p:spPr>
        <p:txBody>
          <a:bodyPr>
            <a:normAutofit fontScale="90000"/>
          </a:bodyPr>
          <a:lstStyle/>
          <a:p>
            <a:r>
              <a:rPr lang="en-US" sz="3200" b="1" cap="none" dirty="0">
                <a:solidFill>
                  <a:schemeClr val="tx1"/>
                </a:solidFill>
                <a:latin typeface="Arial" panose="020B0604020202020204" pitchFamily="34" charset="0"/>
                <a:cs typeface="Arial" panose="020B0604020202020204" pitchFamily="34" charset="0"/>
              </a:rPr>
              <a:t>Relation between need, supply, and demand —central area shows ideal relation</a:t>
            </a:r>
            <a:endParaRPr lang="en-GB" sz="3200" b="1" cap="none"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3AB7259-767D-4826-B38F-66985A692C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155"/>
          <a:stretch/>
        </p:blipFill>
        <p:spPr bwMode="auto">
          <a:xfrm>
            <a:off x="1619672" y="1149866"/>
            <a:ext cx="6480720" cy="4248472"/>
          </a:xfrm>
          <a:prstGeom prst="rect">
            <a:avLst/>
          </a:prstGeom>
          <a:noFill/>
          <a:ln w="28575">
            <a:solidFill>
              <a:schemeClr val="tx1"/>
            </a:solidFill>
            <a:round/>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858858223"/>
      </p:ext>
    </p:extLst>
  </p:cSld>
  <p:clrMapOvr>
    <a:masterClrMapping/>
  </p:clrMapOvr>
  <p:transition spd="slow">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20857-C698-49A0-BD0A-480C33278C67}"/>
              </a:ext>
            </a:extLst>
          </p:cNvPr>
          <p:cNvSpPr>
            <a:spLocks noGrp="1"/>
          </p:cNvSpPr>
          <p:nvPr>
            <p:ph type="title"/>
          </p:nvPr>
        </p:nvSpPr>
        <p:spPr>
          <a:xfrm>
            <a:off x="946926" y="476672"/>
            <a:ext cx="7886700" cy="1011108"/>
          </a:xfrm>
        </p:spPr>
        <p:txBody>
          <a:bodyPr>
            <a:normAutofit fontScale="90000"/>
          </a:bodyPr>
          <a:lstStyle/>
          <a:p>
            <a:pPr>
              <a:lnSpc>
                <a:spcPct val="100000"/>
              </a:lnSpc>
            </a:pPr>
            <a:r>
              <a:rPr lang="en-US" b="1" cap="none" dirty="0">
                <a:solidFill>
                  <a:schemeClr val="tx1"/>
                </a:solidFill>
                <a:latin typeface="Palatino Linotype" panose="02040502050505030304" pitchFamily="18" charset="0"/>
              </a:rPr>
              <a:t>Questions to ask when assessing health needs</a:t>
            </a:r>
            <a:endParaRPr lang="en-GB" b="1" cap="none"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15161B51-281B-4618-A970-0B559BFE02DD}"/>
              </a:ext>
            </a:extLst>
          </p:cNvPr>
          <p:cNvSpPr>
            <a:spLocks noGrp="1"/>
          </p:cNvSpPr>
          <p:nvPr>
            <p:ph type="body" sz="quarter" idx="11"/>
          </p:nvPr>
        </p:nvSpPr>
        <p:spPr>
          <a:xfrm>
            <a:off x="913376" y="2060848"/>
            <a:ext cx="7560841" cy="3240360"/>
          </a:xfrm>
        </p:spPr>
        <p:txBody>
          <a:bodyPr>
            <a:normAutofit fontScale="85000" lnSpcReduction="10000"/>
          </a:bodyPr>
          <a:lstStyle/>
          <a:p>
            <a:pPr>
              <a:lnSpc>
                <a:spcPct val="100000"/>
              </a:lnSpc>
              <a:buClrTx/>
              <a:buFont typeface="Wingdings" panose="05000000000000000000" pitchFamily="2" charset="2"/>
              <a:buChar char="§"/>
            </a:pPr>
            <a:r>
              <a:rPr lang="en-US" sz="2000" dirty="0">
                <a:latin typeface="Palatino Linotype" panose="02040502050505030304" pitchFamily="18" charset="0"/>
              </a:rPr>
              <a:t>What is the area of interest that defines the scope of needs to be addressed. Is the need focusing on specific population group or whole</a:t>
            </a:r>
          </a:p>
          <a:p>
            <a:pPr>
              <a:lnSpc>
                <a:spcPct val="100000"/>
              </a:lnSpc>
              <a:buClrTx/>
              <a:buFont typeface="Wingdings" panose="05000000000000000000" pitchFamily="2" charset="2"/>
              <a:buChar char="§"/>
            </a:pPr>
            <a:r>
              <a:rPr lang="en-US" sz="2000" dirty="0">
                <a:latin typeface="Palatino Linotype" panose="02040502050505030304" pitchFamily="18" charset="0"/>
              </a:rPr>
              <a:t>What is the problem?</a:t>
            </a:r>
          </a:p>
          <a:p>
            <a:pPr>
              <a:lnSpc>
                <a:spcPct val="100000"/>
              </a:lnSpc>
              <a:buClrTx/>
              <a:buFont typeface="Wingdings" panose="05000000000000000000" pitchFamily="2" charset="2"/>
              <a:buChar char="§"/>
            </a:pPr>
            <a:r>
              <a:rPr lang="en-US" sz="2000" dirty="0">
                <a:latin typeface="Palatino Linotype" panose="02040502050505030304" pitchFamily="18" charset="0"/>
              </a:rPr>
              <a:t> What is the size and nature of the problem?</a:t>
            </a:r>
          </a:p>
          <a:p>
            <a:pPr>
              <a:lnSpc>
                <a:spcPct val="100000"/>
              </a:lnSpc>
              <a:buClrTx/>
              <a:buFont typeface="Wingdings" panose="05000000000000000000" pitchFamily="2" charset="2"/>
              <a:buChar char="§"/>
            </a:pPr>
            <a:r>
              <a:rPr lang="en-US" sz="2000" dirty="0">
                <a:latin typeface="Palatino Linotype" panose="02040502050505030304" pitchFamily="18" charset="0"/>
              </a:rPr>
              <a:t>What are the current services?</a:t>
            </a:r>
          </a:p>
          <a:p>
            <a:pPr>
              <a:lnSpc>
                <a:spcPct val="100000"/>
              </a:lnSpc>
              <a:buClrTx/>
              <a:buFont typeface="Wingdings" panose="05000000000000000000" pitchFamily="2" charset="2"/>
              <a:buChar char="§"/>
            </a:pPr>
            <a:r>
              <a:rPr lang="en-US" sz="2000" dirty="0">
                <a:latin typeface="Palatino Linotype" panose="02040502050505030304" pitchFamily="18" charset="0"/>
              </a:rPr>
              <a:t>What do patients want/views? </a:t>
            </a:r>
          </a:p>
          <a:p>
            <a:pPr>
              <a:lnSpc>
                <a:spcPct val="100000"/>
              </a:lnSpc>
              <a:buClrTx/>
              <a:buFont typeface="Wingdings" panose="05000000000000000000" pitchFamily="2" charset="2"/>
              <a:buChar char="§"/>
            </a:pPr>
            <a:r>
              <a:rPr lang="en-US" sz="2000" dirty="0">
                <a:latin typeface="Palatino Linotype" panose="02040502050505030304" pitchFamily="18" charset="0"/>
              </a:rPr>
              <a:t>What are the most appropriate and effective (clinical and cost) solutions? </a:t>
            </a:r>
          </a:p>
          <a:p>
            <a:pPr>
              <a:lnSpc>
                <a:spcPct val="100000"/>
              </a:lnSpc>
              <a:buClrTx/>
              <a:buFont typeface="Wingdings" panose="05000000000000000000" pitchFamily="2" charset="2"/>
              <a:buChar char="§"/>
            </a:pPr>
            <a:r>
              <a:rPr lang="en-US" sz="2000" dirty="0">
                <a:latin typeface="Palatino Linotype" panose="02040502050505030304" pitchFamily="18" charset="0"/>
              </a:rPr>
              <a:t>What are the resource implications?</a:t>
            </a:r>
          </a:p>
          <a:p>
            <a:pPr>
              <a:lnSpc>
                <a:spcPct val="100000"/>
              </a:lnSpc>
              <a:buClrTx/>
              <a:buFont typeface="Wingdings" panose="05000000000000000000" pitchFamily="2" charset="2"/>
              <a:buChar char="§"/>
            </a:pPr>
            <a:r>
              <a:rPr lang="en-US" sz="2000" dirty="0">
                <a:latin typeface="Palatino Linotype" panose="02040502050505030304" pitchFamily="18" charset="0"/>
              </a:rPr>
              <a:t>What are the outcomes to evaluate change and the criteria to audit success?</a:t>
            </a:r>
          </a:p>
          <a:p>
            <a:pPr>
              <a:lnSpc>
                <a:spcPct val="100000"/>
              </a:lnSpc>
              <a:buClrTx/>
              <a:buFont typeface="Wingdings" panose="05000000000000000000" pitchFamily="2" charset="2"/>
              <a:buChar char="§"/>
            </a:pPr>
            <a:r>
              <a:rPr lang="en-US" sz="2000" dirty="0">
                <a:latin typeface="Palatino Linotype" panose="02040502050505030304" pitchFamily="18" charset="0"/>
              </a:rPr>
              <a:t>What should be done in future</a:t>
            </a:r>
            <a:endParaRPr lang="en-GB" sz="2000" dirty="0">
              <a:latin typeface="Palatino Linotype" panose="02040502050505030304" pitchFamily="18" charset="0"/>
            </a:endParaRPr>
          </a:p>
        </p:txBody>
      </p:sp>
    </p:spTree>
    <p:extLst>
      <p:ext uri="{BB962C8B-B14F-4D97-AF65-F5344CB8AC3E}">
        <p14:creationId xmlns:p14="http://schemas.microsoft.com/office/powerpoint/2010/main" val="370411481"/>
      </p:ext>
    </p:extLst>
  </p:cSld>
  <p:clrMapOvr>
    <a:masterClrMapping/>
  </p:clrMapOvr>
  <p:transition spd="slow">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47E475-8459-E860-E963-E951263051E7}"/>
              </a:ext>
            </a:extLst>
          </p:cNvPr>
          <p:cNvSpPr>
            <a:spLocks noGrp="1"/>
          </p:cNvSpPr>
          <p:nvPr>
            <p:ph type="title"/>
          </p:nvPr>
        </p:nvSpPr>
        <p:spPr>
          <a:xfrm>
            <a:off x="628650" y="2348880"/>
            <a:ext cx="7886700" cy="1325563"/>
          </a:xfrm>
        </p:spPr>
        <p:txBody>
          <a:bodyPr/>
          <a:lstStyle/>
          <a:p>
            <a:r>
              <a:rPr lang="en-GB" b="1" dirty="0"/>
              <a:t>Seminar Session</a:t>
            </a:r>
          </a:p>
        </p:txBody>
      </p:sp>
    </p:spTree>
    <p:extLst>
      <p:ext uri="{BB962C8B-B14F-4D97-AF65-F5344CB8AC3E}">
        <p14:creationId xmlns:p14="http://schemas.microsoft.com/office/powerpoint/2010/main" val="8626570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001535" y="1717729"/>
            <a:ext cx="7141937" cy="3504556"/>
          </a:xfrm>
        </p:spPr>
        <p:txBody>
          <a:bodyPr vert="horz" lIns="91440" tIns="45720" rIns="91440" bIns="45720" rtlCol="0" anchor="t">
            <a:normAutofit fontScale="85000" lnSpcReduction="20000"/>
          </a:bodyPr>
          <a:lstStyle/>
          <a:p>
            <a:pPr marL="0" indent="0" defTabSz="685800">
              <a:spcBef>
                <a:spcPts val="0"/>
              </a:spcBef>
              <a:buNone/>
              <a:defRPr/>
            </a:pPr>
            <a:r>
              <a:rPr lang="en-GB" sz="1950" dirty="0">
                <a:solidFill>
                  <a:prstClr val="black"/>
                </a:solidFill>
                <a:cs typeface="Arial" panose="020B0604020202020204" pitchFamily="34" charset="0"/>
              </a:rPr>
              <a:t>Break out in smaller groups (max. 5 students)</a:t>
            </a:r>
          </a:p>
          <a:p>
            <a:pPr marL="0" indent="0" defTabSz="685800">
              <a:spcBef>
                <a:spcPts val="0"/>
              </a:spcBef>
              <a:buNone/>
              <a:defRPr/>
            </a:pPr>
            <a:r>
              <a:rPr lang="en-GB" sz="1950" dirty="0">
                <a:solidFill>
                  <a:prstClr val="black"/>
                </a:solidFill>
                <a:cs typeface="Arial" panose="020B0604020202020204" pitchFamily="34" charset="0"/>
              </a:rPr>
              <a:t>Watch the video and make notes then discuss </a:t>
            </a:r>
          </a:p>
          <a:p>
            <a:pPr marL="0" indent="0" defTabSz="685800">
              <a:spcBef>
                <a:spcPts val="0"/>
              </a:spcBef>
              <a:buNone/>
              <a:defRPr/>
            </a:pPr>
            <a:endParaRPr lang="en-GB" sz="1950" dirty="0">
              <a:solidFill>
                <a:prstClr val="black"/>
              </a:solidFill>
              <a:cs typeface="Arial" panose="020B0604020202020204" pitchFamily="34" charset="0"/>
            </a:endParaRPr>
          </a:p>
          <a:p>
            <a:pPr marL="0" indent="0" defTabSz="685800">
              <a:lnSpc>
                <a:spcPct val="90000"/>
              </a:lnSpc>
              <a:spcBef>
                <a:spcPts val="750"/>
              </a:spcBef>
              <a:buClr>
                <a:srgbClr val="4E81EE"/>
              </a:buClr>
              <a:buNone/>
              <a:defRPr/>
            </a:pPr>
            <a:r>
              <a:rPr lang="en-GB" sz="1950" dirty="0">
                <a:solidFill>
                  <a:prstClr val="black"/>
                </a:solidFill>
                <a:cs typeface="Arial" panose="020B0604020202020204" pitchFamily="34" charset="0"/>
              </a:rPr>
              <a:t>An Introduction to Health Promotion and the Ottawa charter</a:t>
            </a:r>
          </a:p>
          <a:p>
            <a:pPr marL="0" indent="0" defTabSz="685800">
              <a:lnSpc>
                <a:spcPct val="90000"/>
              </a:lnSpc>
              <a:spcBef>
                <a:spcPts val="750"/>
              </a:spcBef>
              <a:buClr>
                <a:srgbClr val="4E81EE"/>
              </a:buClr>
              <a:buNone/>
              <a:defRPr/>
            </a:pPr>
            <a:r>
              <a:rPr lang="en-GB" sz="1950" dirty="0">
                <a:solidFill>
                  <a:prstClr val="black"/>
                </a:solidFill>
                <a:cs typeface="Arial" panose="020B0604020202020204" pitchFamily="34" charset="0"/>
                <a:hlinkClick r:id="rId3"/>
              </a:rPr>
              <a:t>https://www.youtube.com/watch?v=G2quVLcJVBk</a:t>
            </a:r>
            <a:endParaRPr lang="en-GB" sz="1950" dirty="0">
              <a:solidFill>
                <a:prstClr val="black"/>
              </a:solidFill>
              <a:cs typeface="Arial" panose="020B0604020202020204" pitchFamily="34" charset="0"/>
            </a:endParaRPr>
          </a:p>
          <a:p>
            <a:pPr defTabSz="685800">
              <a:lnSpc>
                <a:spcPct val="90000"/>
              </a:lnSpc>
              <a:spcBef>
                <a:spcPts val="750"/>
              </a:spcBef>
              <a:buClr>
                <a:srgbClr val="4E81EE"/>
              </a:buClr>
              <a:buFont typeface="Wingdings" panose="05000000000000000000" pitchFamily="2" charset="2"/>
              <a:buChar char="§"/>
              <a:defRPr/>
            </a:pPr>
            <a:r>
              <a:rPr lang="en-GB" sz="1950" dirty="0">
                <a:solidFill>
                  <a:prstClr val="black"/>
                </a:solidFill>
                <a:cs typeface="Arial" panose="020B0604020202020204" pitchFamily="34" charset="0"/>
              </a:rPr>
              <a:t>Answer the following questions</a:t>
            </a:r>
          </a:p>
          <a:p>
            <a:pPr defTabSz="685800">
              <a:lnSpc>
                <a:spcPct val="90000"/>
              </a:lnSpc>
              <a:spcBef>
                <a:spcPts val="750"/>
              </a:spcBef>
              <a:buClr>
                <a:srgbClr val="4E81EE"/>
              </a:buClr>
              <a:buFont typeface="Wingdings" panose="05000000000000000000" pitchFamily="2" charset="2"/>
              <a:buChar char="§"/>
              <a:defRPr/>
            </a:pPr>
            <a:r>
              <a:rPr lang="en-GB" sz="1950" dirty="0">
                <a:solidFill>
                  <a:prstClr val="black"/>
                </a:solidFill>
                <a:cs typeface="Arial" panose="020B0604020202020204" pitchFamily="34" charset="0"/>
              </a:rPr>
              <a:t>What is health promotion about?</a:t>
            </a:r>
          </a:p>
          <a:p>
            <a:pPr defTabSz="685800">
              <a:lnSpc>
                <a:spcPct val="90000"/>
              </a:lnSpc>
              <a:spcBef>
                <a:spcPts val="750"/>
              </a:spcBef>
              <a:buClr>
                <a:srgbClr val="4E81EE"/>
              </a:buClr>
              <a:buFont typeface="Wingdings" panose="05000000000000000000" pitchFamily="2" charset="2"/>
              <a:buChar char="§"/>
              <a:defRPr/>
            </a:pPr>
            <a:r>
              <a:rPr lang="en-GB" sz="1950" dirty="0">
                <a:solidFill>
                  <a:prstClr val="black"/>
                </a:solidFill>
                <a:cs typeface="Arial" panose="020B0604020202020204" pitchFamily="34" charset="0"/>
              </a:rPr>
              <a:t>What are the factors that affect health?</a:t>
            </a:r>
          </a:p>
          <a:p>
            <a:pPr defTabSz="685800">
              <a:lnSpc>
                <a:spcPct val="90000"/>
              </a:lnSpc>
              <a:spcBef>
                <a:spcPts val="750"/>
              </a:spcBef>
              <a:buClr>
                <a:srgbClr val="4E81EE"/>
              </a:buClr>
              <a:buFont typeface="Wingdings" panose="05000000000000000000" pitchFamily="2" charset="2"/>
              <a:buChar char="§"/>
              <a:defRPr/>
            </a:pPr>
            <a:r>
              <a:rPr lang="en-GB" sz="1950" dirty="0">
                <a:solidFill>
                  <a:prstClr val="black"/>
                </a:solidFill>
                <a:cs typeface="Arial" panose="020B0604020202020204" pitchFamily="34" charset="0"/>
              </a:rPr>
              <a:t>What document was created after the conference?</a:t>
            </a:r>
          </a:p>
          <a:p>
            <a:pPr defTabSz="685800">
              <a:lnSpc>
                <a:spcPct val="90000"/>
              </a:lnSpc>
              <a:spcBef>
                <a:spcPts val="750"/>
              </a:spcBef>
              <a:buClr>
                <a:srgbClr val="4E81EE"/>
              </a:buClr>
              <a:buFont typeface="Wingdings" panose="05000000000000000000" pitchFamily="2" charset="2"/>
              <a:buChar char="§"/>
              <a:defRPr/>
            </a:pPr>
            <a:r>
              <a:rPr lang="en-GB" sz="1950" dirty="0">
                <a:solidFill>
                  <a:prstClr val="black"/>
                </a:solidFill>
                <a:cs typeface="Arial" panose="020B0604020202020204" pitchFamily="34" charset="0"/>
              </a:rPr>
              <a:t>What are the 5 actions areas</a:t>
            </a:r>
          </a:p>
          <a:p>
            <a:pPr defTabSz="685800">
              <a:lnSpc>
                <a:spcPct val="90000"/>
              </a:lnSpc>
              <a:spcBef>
                <a:spcPts val="750"/>
              </a:spcBef>
              <a:buClr>
                <a:srgbClr val="4E81EE"/>
              </a:buClr>
              <a:buFont typeface="Wingdings" panose="05000000000000000000" pitchFamily="2" charset="2"/>
              <a:buChar char="§"/>
              <a:defRPr/>
            </a:pPr>
            <a:r>
              <a:rPr lang="en-GB" sz="1950" dirty="0">
                <a:solidFill>
                  <a:prstClr val="black"/>
                </a:solidFill>
                <a:cs typeface="Arial" panose="020B0604020202020204" pitchFamily="34" charset="0"/>
                <a:hlinkClick r:id="rId4"/>
              </a:rPr>
              <a:t>https://www.youtube.com/watch?v=90bGyRWCAd8</a:t>
            </a:r>
            <a:endParaRPr lang="en-GB" sz="1950" dirty="0">
              <a:solidFill>
                <a:prstClr val="black"/>
              </a:solidFill>
              <a:cs typeface="Arial" panose="020B0604020202020204" pitchFamily="34" charset="0"/>
            </a:endParaRPr>
          </a:p>
          <a:p>
            <a:pPr marL="0" indent="0" algn="ctr" defTabSz="685800">
              <a:spcBef>
                <a:spcPts val="0"/>
              </a:spcBef>
              <a:buNone/>
              <a:defRPr/>
            </a:pPr>
            <a:endParaRPr lang="en-GB" sz="2100" dirty="0">
              <a:solidFill>
                <a:prstClr val="black"/>
              </a:solidFill>
              <a:cs typeface="Arial" panose="020B0604020202020204" pitchFamily="34" charset="0"/>
            </a:endParaRPr>
          </a:p>
          <a:p>
            <a:pPr marL="0" indent="0" algn="ctr" defTabSz="685800">
              <a:spcBef>
                <a:spcPts val="0"/>
              </a:spcBef>
              <a:buNone/>
              <a:defRPr/>
            </a:pPr>
            <a:r>
              <a:rPr lang="en-GB" sz="2100" b="1" dirty="0">
                <a:solidFill>
                  <a:prstClr val="black"/>
                </a:solidFill>
                <a:cs typeface="Arial" panose="020B0604020202020204" pitchFamily="34" charset="0"/>
              </a:rPr>
              <a:t>Feedback your findings to the whole class</a:t>
            </a:r>
          </a:p>
          <a:p>
            <a:endParaRPr lang="en-US" dirty="0"/>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94569" y="360914"/>
            <a:ext cx="7886700" cy="994172"/>
          </a:xfrm>
        </p:spPr>
        <p:txBody>
          <a:bodyPr/>
          <a:lstStyle/>
          <a:p>
            <a:pPr algn="ctr"/>
            <a:r>
              <a:rPr lang="en-GB" sz="3600" b="1" dirty="0">
                <a:latin typeface="Arial"/>
                <a:cs typeface="Arial"/>
              </a:rPr>
              <a:t>Seminar Activity (1) </a:t>
            </a:r>
            <a:r>
              <a:rPr lang="en-GB" sz="3000" b="1" dirty="0">
                <a:latin typeface="Arial"/>
                <a:cs typeface="Arial"/>
              </a:rPr>
              <a:t>(25min)</a:t>
            </a:r>
          </a:p>
        </p:txBody>
      </p:sp>
      <p:pic>
        <p:nvPicPr>
          <p:cNvPr id="2" name="Picture 4">
            <a:extLst>
              <a:ext uri="{FF2B5EF4-FFF2-40B4-BE49-F238E27FC236}">
                <a16:creationId xmlns:a16="http://schemas.microsoft.com/office/drawing/2014/main" id="{852DD864-ABEC-F29D-7F62-8D52994D3FB7}"/>
              </a:ext>
            </a:extLst>
          </p:cNvPr>
          <p:cNvPicPr>
            <a:picLocks noChangeAspect="1"/>
          </p:cNvPicPr>
          <p:nvPr/>
        </p:nvPicPr>
        <p:blipFill>
          <a:blip r:embed="rId5"/>
          <a:stretch>
            <a:fillRect/>
          </a:stretch>
        </p:blipFill>
        <p:spPr>
          <a:xfrm>
            <a:off x="6388971" y="59455"/>
            <a:ext cx="2685742" cy="1857375"/>
          </a:xfrm>
          <a:prstGeom prst="rect">
            <a:avLst/>
          </a:prstGeom>
        </p:spPr>
      </p:pic>
    </p:spTree>
    <p:extLst>
      <p:ext uri="{BB962C8B-B14F-4D97-AF65-F5344CB8AC3E}">
        <p14:creationId xmlns:p14="http://schemas.microsoft.com/office/powerpoint/2010/main" val="2859972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8534A-E19D-49D2-AABC-51A83B4407B0}"/>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r>
              <a:rPr lang="en-GB" b="1" dirty="0">
                <a:latin typeface="Arial" panose="020B0604020202020204" pitchFamily="34" charset="0"/>
                <a:cs typeface="Arial" panose="020B0604020202020204" pitchFamily="34" charset="0"/>
              </a:rPr>
              <a:t>(cont.) </a:t>
            </a:r>
            <a:r>
              <a:rPr lang="en-GB" sz="3000" b="1" dirty="0">
                <a:latin typeface="Arial" panose="020B0604020202020204" pitchFamily="34" charset="0"/>
                <a:cs typeface="Arial" panose="020B0604020202020204" pitchFamily="34" charset="0"/>
              </a:rPr>
              <a:t>(15min)</a:t>
            </a:r>
            <a:endParaRPr lang="en-GB" sz="30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56D96C-6F25-4DFC-B311-7090F4010367}"/>
              </a:ext>
            </a:extLst>
          </p:cNvPr>
          <p:cNvSpPr>
            <a:spLocks noGrp="1"/>
          </p:cNvSpPr>
          <p:nvPr>
            <p:ph idx="1"/>
          </p:nvPr>
        </p:nvSpPr>
        <p:spPr>
          <a:xfrm>
            <a:off x="628650" y="1268760"/>
            <a:ext cx="7886700" cy="4104456"/>
          </a:xfrm>
        </p:spPr>
        <p:txBody>
          <a:bodyPr>
            <a:normAutofit fontScale="32500" lnSpcReduction="20000"/>
          </a:bodyPr>
          <a:lstStyle/>
          <a:p>
            <a:endParaRPr lang="en-GB" sz="3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marL="0" indent="0">
              <a:buNone/>
            </a:pPr>
            <a:r>
              <a:rPr lang="en-GB" sz="6000" dirty="0">
                <a:latin typeface="Arial" panose="020B0604020202020204" pitchFamily="34" charset="0"/>
                <a:cs typeface="Arial" panose="020B0604020202020204" pitchFamily="34" charset="0"/>
              </a:rPr>
              <a:t>In your working groups</a:t>
            </a:r>
          </a:p>
          <a:p>
            <a:r>
              <a:rPr lang="en-GB" sz="6000" dirty="0">
                <a:latin typeface="Arial" panose="020B0604020202020204" pitchFamily="34" charset="0"/>
                <a:cs typeface="Arial" panose="020B0604020202020204" pitchFamily="34" charset="0"/>
              </a:rPr>
              <a:t>Watch the video below then discuss</a:t>
            </a:r>
          </a:p>
          <a:p>
            <a:endParaRPr lang="en-GB" sz="6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r>
              <a:rPr lang="en-GB" sz="6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https://www.theaspiringmedics.co.uk/post/public-health-campaign</a:t>
            </a:r>
            <a:endParaRPr lang="en-GB" sz="6000" dirty="0">
              <a:latin typeface="Arial" panose="020B0604020202020204" pitchFamily="34" charset="0"/>
              <a:cs typeface="Arial" panose="020B0604020202020204" pitchFamily="34" charset="0"/>
            </a:endParaRPr>
          </a:p>
          <a:p>
            <a:endParaRPr lang="en-GB" sz="6000" dirty="0">
              <a:latin typeface="Arial" panose="020B0604020202020204" pitchFamily="34" charset="0"/>
              <a:cs typeface="Arial" panose="020B0604020202020204" pitchFamily="34" charset="0"/>
            </a:endParaRPr>
          </a:p>
          <a:p>
            <a:r>
              <a:rPr lang="en-GB" sz="6000" dirty="0">
                <a:latin typeface="Arial" panose="020B0604020202020204" pitchFamily="34" charset="0"/>
                <a:cs typeface="Arial" panose="020B0604020202020204" pitchFamily="34" charset="0"/>
              </a:rPr>
              <a:t>Choose any of the video- </a:t>
            </a:r>
          </a:p>
          <a:p>
            <a:r>
              <a:rPr lang="en-GB" sz="6000" dirty="0">
                <a:latin typeface="Arial" panose="020B0604020202020204" pitchFamily="34" charset="0"/>
                <a:cs typeface="Arial" panose="020B0604020202020204" pitchFamily="34" charset="0"/>
              </a:rPr>
              <a:t>Identify the target audience </a:t>
            </a:r>
          </a:p>
          <a:p>
            <a:r>
              <a:rPr lang="en-GB" sz="6000" dirty="0">
                <a:latin typeface="Arial" panose="020B0604020202020204" pitchFamily="34" charset="0"/>
                <a:cs typeface="Arial" panose="020B0604020202020204" pitchFamily="34" charset="0"/>
              </a:rPr>
              <a:t>How has the case study of your choice promoted health behaviour over the years</a:t>
            </a:r>
          </a:p>
          <a:p>
            <a:r>
              <a:rPr lang="en-GB" sz="6000" dirty="0">
                <a:latin typeface="Arial" panose="020B0604020202020204" pitchFamily="34" charset="0"/>
                <a:cs typeface="Arial" panose="020B0604020202020204" pitchFamily="34" charset="0"/>
              </a:rPr>
              <a:t>Discuss as a group</a:t>
            </a:r>
          </a:p>
          <a:p>
            <a:endParaRPr lang="en-GB" sz="5100" dirty="0">
              <a:latin typeface="Arial" panose="020B0604020202020204" pitchFamily="34" charset="0"/>
              <a:cs typeface="Arial" panose="020B0604020202020204" pitchFamily="34" charset="0"/>
            </a:endParaRPr>
          </a:p>
          <a:p>
            <a:endParaRPr lang="en-GB" sz="30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7E930E5-6564-4185-8ABC-668B0A45AD04}"/>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17763704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F24DF-CDD9-4BDF-A0E9-A296A4A3A199}"/>
              </a:ext>
            </a:extLst>
          </p:cNvPr>
          <p:cNvSpPr>
            <a:spLocks noGrp="1"/>
          </p:cNvSpPr>
          <p:nvPr>
            <p:ph type="title"/>
          </p:nvPr>
        </p:nvSpPr>
        <p:spPr>
          <a:xfrm>
            <a:off x="228600" y="18478"/>
            <a:ext cx="8686800" cy="1143000"/>
          </a:xfrm>
        </p:spPr>
        <p:txBody>
          <a:bodyPr>
            <a:normAutofit fontScale="90000"/>
          </a:bodyPr>
          <a:lstStyle/>
          <a:p>
            <a:r>
              <a:rPr lang="en-GB" b="1" dirty="0"/>
              <a:t>Assignment 1 Group Activity </a:t>
            </a:r>
            <a:r>
              <a:rPr lang="en-GB" sz="3300" b="1" dirty="0"/>
              <a:t>(45min)</a:t>
            </a:r>
            <a:r>
              <a:rPr lang="en-GB" b="1" dirty="0"/>
              <a:t>  </a:t>
            </a:r>
          </a:p>
        </p:txBody>
      </p:sp>
      <p:sp>
        <p:nvSpPr>
          <p:cNvPr id="3" name="Content Placeholder 2">
            <a:extLst>
              <a:ext uri="{FF2B5EF4-FFF2-40B4-BE49-F238E27FC236}">
                <a16:creationId xmlns:a16="http://schemas.microsoft.com/office/drawing/2014/main" id="{79B087EC-1E0D-4A7B-9DDB-218A3B620387}"/>
              </a:ext>
            </a:extLst>
          </p:cNvPr>
          <p:cNvSpPr>
            <a:spLocks noGrp="1"/>
          </p:cNvSpPr>
          <p:nvPr>
            <p:ph idx="1"/>
          </p:nvPr>
        </p:nvSpPr>
        <p:spPr>
          <a:xfrm>
            <a:off x="1534579" y="2184135"/>
            <a:ext cx="3799417" cy="2923382"/>
          </a:xfrm>
        </p:spPr>
        <p:txBody>
          <a:bodyPr>
            <a:normAutofit fontScale="62500" lnSpcReduction="20000"/>
          </a:bodyPr>
          <a:lstStyle/>
          <a:p>
            <a:pPr marL="0" indent="0">
              <a:buNone/>
            </a:pPr>
            <a:r>
              <a:rPr lang="en-GB" dirty="0"/>
              <a:t>Outline five public health campaigns for your local area, each focusing on one of the health issues listed below:</a:t>
            </a:r>
          </a:p>
          <a:p>
            <a:pPr>
              <a:buFont typeface="+mj-lt"/>
              <a:buAutoNum type="arabicPeriod"/>
            </a:pPr>
            <a:r>
              <a:rPr lang="en-GB" dirty="0"/>
              <a:t>Sleep</a:t>
            </a:r>
          </a:p>
          <a:p>
            <a:pPr>
              <a:buFont typeface="+mj-lt"/>
              <a:buAutoNum type="arabicPeriod"/>
            </a:pPr>
            <a:r>
              <a:rPr lang="en-GB" dirty="0"/>
              <a:t>Physical activity</a:t>
            </a:r>
          </a:p>
          <a:p>
            <a:pPr>
              <a:buFont typeface="+mj-lt"/>
              <a:buAutoNum type="arabicPeriod"/>
            </a:pPr>
            <a:r>
              <a:rPr lang="en-GB" dirty="0"/>
              <a:t>Alcohol consumption</a:t>
            </a:r>
          </a:p>
          <a:p>
            <a:pPr>
              <a:buFont typeface="+mj-lt"/>
              <a:buAutoNum type="arabicPeriod"/>
            </a:pPr>
            <a:r>
              <a:rPr lang="en-GB" dirty="0"/>
              <a:t>Nutrition</a:t>
            </a:r>
          </a:p>
          <a:p>
            <a:pPr>
              <a:buFont typeface="+mj-lt"/>
              <a:buAutoNum type="arabicPeriod"/>
            </a:pPr>
            <a:r>
              <a:rPr lang="en-GB" dirty="0"/>
              <a:t>Mental health</a:t>
            </a:r>
          </a:p>
          <a:p>
            <a:pPr>
              <a:buFont typeface="+mj-lt"/>
              <a:buAutoNum type="arabicPeriod"/>
            </a:pPr>
            <a:endParaRPr lang="en-GB" dirty="0"/>
          </a:p>
          <a:p>
            <a:pPr>
              <a:buFont typeface="+mj-lt"/>
              <a:buAutoNum type="arabicPeriod"/>
            </a:pPr>
            <a:endParaRPr lang="en-GB" dirty="0"/>
          </a:p>
          <a:p>
            <a:pPr lvl="1"/>
            <a:endParaRPr lang="en-GB" dirty="0"/>
          </a:p>
        </p:txBody>
      </p:sp>
      <p:sp>
        <p:nvSpPr>
          <p:cNvPr id="4" name="Slide Number Placeholder 3">
            <a:extLst>
              <a:ext uri="{FF2B5EF4-FFF2-40B4-BE49-F238E27FC236}">
                <a16:creationId xmlns:a16="http://schemas.microsoft.com/office/drawing/2014/main" id="{E80C53E9-52B6-43FD-8AB5-9C7E192577FF}"/>
              </a:ext>
            </a:extLst>
          </p:cNvPr>
          <p:cNvSpPr>
            <a:spLocks noGrp="1"/>
          </p:cNvSpPr>
          <p:nvPr>
            <p:ph type="sldNum" sz="quarter" idx="12"/>
          </p:nvPr>
        </p:nvSpPr>
        <p:spPr/>
        <p:txBody>
          <a:bodyPr/>
          <a:lstStyle/>
          <a:p>
            <a:fld id="{D9058C1D-BFE8-4D4E-9AFD-88415CC19C78}" type="slidenum">
              <a:rPr lang="en-GB" smtClean="0"/>
              <a:t>42</a:t>
            </a:fld>
            <a:endParaRPr lang="en-GB"/>
          </a:p>
        </p:txBody>
      </p:sp>
      <p:pic>
        <p:nvPicPr>
          <p:cNvPr id="6" name="Picture 5" descr="A screenshot of a cell phone&#10;&#10;Description automatically generated">
            <a:extLst>
              <a:ext uri="{FF2B5EF4-FFF2-40B4-BE49-F238E27FC236}">
                <a16:creationId xmlns:a16="http://schemas.microsoft.com/office/drawing/2014/main" id="{D784207A-87B3-4177-A7C8-7D51EEC241A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153"/>
          <a:stretch/>
        </p:blipFill>
        <p:spPr>
          <a:xfrm>
            <a:off x="5639797" y="2226469"/>
            <a:ext cx="1982318" cy="2782755"/>
          </a:xfrm>
          <a:prstGeom prst="rect">
            <a:avLst/>
          </a:prstGeom>
          <a:ln>
            <a:no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F12972CD-4C32-222D-B638-FB66D9D30C9E}"/>
              </a:ext>
            </a:extLst>
          </p:cNvPr>
          <p:cNvSpPr txBox="1"/>
          <p:nvPr/>
        </p:nvSpPr>
        <p:spPr>
          <a:xfrm>
            <a:off x="827584" y="1248201"/>
            <a:ext cx="7526635" cy="646331"/>
          </a:xfrm>
          <a:prstGeom prst="rect">
            <a:avLst/>
          </a:prstGeom>
          <a:noFill/>
        </p:spPr>
        <p:txBody>
          <a:bodyPr wrap="square" rtlCol="0">
            <a:spAutoFit/>
          </a:bodyPr>
          <a:lstStyle/>
          <a:p>
            <a:r>
              <a:rPr lang="en-GB" dirty="0"/>
              <a:t>Form your small groups (max. 3 students) required for working on your assignment 1</a:t>
            </a:r>
          </a:p>
        </p:txBody>
      </p:sp>
    </p:spTree>
    <p:extLst>
      <p:ext uri="{BB962C8B-B14F-4D97-AF65-F5344CB8AC3E}">
        <p14:creationId xmlns:p14="http://schemas.microsoft.com/office/powerpoint/2010/main" val="27917843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A0AA-6B20-3B2A-7360-E1A63C4CA337}"/>
              </a:ext>
            </a:extLst>
          </p:cNvPr>
          <p:cNvSpPr>
            <a:spLocks noGrp="1"/>
          </p:cNvSpPr>
          <p:nvPr>
            <p:ph type="title"/>
          </p:nvPr>
        </p:nvSpPr>
        <p:spPr>
          <a:xfrm>
            <a:off x="457200" y="188640"/>
            <a:ext cx="8229600" cy="1143000"/>
          </a:xfrm>
        </p:spPr>
        <p:txBody>
          <a:bodyPr/>
          <a:lstStyle/>
          <a:p>
            <a:r>
              <a:rPr lang="en-GB" b="1" dirty="0"/>
              <a:t>What did I learn today?</a:t>
            </a:r>
          </a:p>
        </p:txBody>
      </p:sp>
      <p:sp>
        <p:nvSpPr>
          <p:cNvPr id="3" name="Content Placeholder 2">
            <a:extLst>
              <a:ext uri="{FF2B5EF4-FFF2-40B4-BE49-F238E27FC236}">
                <a16:creationId xmlns:a16="http://schemas.microsoft.com/office/drawing/2014/main" id="{24703FAC-25FC-D3B6-CC78-5B0AFD8467A5}"/>
              </a:ext>
            </a:extLst>
          </p:cNvPr>
          <p:cNvSpPr>
            <a:spLocks noGrp="1"/>
          </p:cNvSpPr>
          <p:nvPr>
            <p:ph idx="1"/>
          </p:nvPr>
        </p:nvSpPr>
        <p:spPr>
          <a:xfrm>
            <a:off x="628650" y="1930110"/>
            <a:ext cx="7886700" cy="1789446"/>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10D21ECB-9D1F-C0F3-36D4-A8BC34C26C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4221088"/>
            <a:ext cx="2524928" cy="1472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0295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FF58-7FA7-49F4-A294-74069A3E51E0}"/>
              </a:ext>
            </a:extLst>
          </p:cNvPr>
          <p:cNvSpPr>
            <a:spLocks noGrp="1"/>
          </p:cNvSpPr>
          <p:nvPr>
            <p:ph type="title"/>
          </p:nvPr>
        </p:nvSpPr>
        <p:spPr>
          <a:xfrm>
            <a:off x="395536" y="-102968"/>
            <a:ext cx="8229600" cy="1143000"/>
          </a:xfrm>
        </p:spPr>
        <p:txBody>
          <a:bodyPr/>
          <a:lstStyle/>
          <a:p>
            <a:pPr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3984E06-DE77-454F-B3A2-E1FFB82BC176}"/>
              </a:ext>
            </a:extLst>
          </p:cNvPr>
          <p:cNvSpPr>
            <a:spLocks noGrp="1"/>
          </p:cNvSpPr>
          <p:nvPr>
            <p:ph idx="1"/>
          </p:nvPr>
        </p:nvSpPr>
        <p:spPr>
          <a:xfrm>
            <a:off x="683568" y="836712"/>
            <a:ext cx="8229600" cy="4896544"/>
          </a:xfrm>
        </p:spPr>
        <p:txBody>
          <a:bodyPr>
            <a:noAutofit/>
          </a:bodyPr>
          <a:lstStyle/>
          <a:p>
            <a:pPr lvl="0"/>
            <a:r>
              <a:rPr lang="en-GB" sz="1300" dirty="0"/>
              <a:t>Clarke, G. M (2019) Evaluating the impact of healthcare interventions using routine data, </a:t>
            </a:r>
            <a:r>
              <a:rPr lang="en-GB" sz="1300" i="1" dirty="0"/>
              <a:t>BMJ </a:t>
            </a:r>
            <a:r>
              <a:rPr lang="en-GB" sz="1300" dirty="0"/>
              <a:t>65:l2239</a:t>
            </a:r>
          </a:p>
          <a:p>
            <a:pPr lvl="0"/>
            <a:r>
              <a:rPr lang="en-US" sz="1300" dirty="0"/>
              <a:t>Health needs assessment. Latest from The BMJ: </a:t>
            </a:r>
            <a:r>
              <a:rPr lang="en-US" sz="1300" u="sng" dirty="0">
                <a:hlinkClick r:id="rId2"/>
              </a:rPr>
              <a:t>https://www.bmj.com/specialties/health-needs-assessment</a:t>
            </a:r>
            <a:r>
              <a:rPr lang="en-US" sz="1300" dirty="0"/>
              <a:t> </a:t>
            </a:r>
            <a:endParaRPr lang="en-GB" sz="1300" dirty="0"/>
          </a:p>
          <a:p>
            <a:pPr lvl="0"/>
            <a:r>
              <a:rPr lang="en-GB" sz="1300" dirty="0"/>
              <a:t>Huber et al (2011) How should we define health? BMJ 2011;343:d4163 </a:t>
            </a:r>
            <a:r>
              <a:rPr lang="en-GB" sz="1300" dirty="0" err="1"/>
              <a:t>doi</a:t>
            </a:r>
            <a:r>
              <a:rPr lang="en-GB" sz="1300" dirty="0"/>
              <a:t>: 10.1136/bmj.d4163</a:t>
            </a:r>
          </a:p>
          <a:p>
            <a:pPr lvl="0"/>
            <a:r>
              <a:rPr lang="en-GB" sz="1300" dirty="0"/>
              <a:t>Minnesota Department of Health (2019) </a:t>
            </a:r>
            <a:r>
              <a:rPr lang="en-GB" sz="1300" i="1" dirty="0"/>
              <a:t>Public health interventions Applications for public health nursing practice </a:t>
            </a:r>
            <a:r>
              <a:rPr lang="en-GB" sz="1300" dirty="0"/>
              <a:t>(2ed). </a:t>
            </a:r>
            <a:r>
              <a:rPr lang="en-GB" sz="1300" u="sng" dirty="0">
                <a:hlinkClick r:id="rId3"/>
              </a:rPr>
              <a:t>https://www.health.state.mn.us/communities/practice/research/phncouncil/wheel.html</a:t>
            </a:r>
            <a:r>
              <a:rPr lang="en-GB" sz="1300" dirty="0"/>
              <a:t> </a:t>
            </a:r>
          </a:p>
          <a:p>
            <a:pPr lvl="0"/>
            <a:r>
              <a:rPr lang="en-GB" sz="1300" dirty="0"/>
              <a:t>Moberly, T (2015) The BMJ Today: Are public health campaigns a waste of money? </a:t>
            </a:r>
            <a:r>
              <a:rPr lang="en-GB" sz="1300" u="sng" dirty="0">
                <a:hlinkClick r:id="rId4"/>
              </a:rPr>
              <a:t>https://blogs.bmj.com/bmj/2015/01/30/the-bmj-today-are-public-health-campaigns-a-waste-of-money/</a:t>
            </a:r>
            <a:r>
              <a:rPr lang="en-GB" sz="1300" dirty="0"/>
              <a:t> </a:t>
            </a:r>
          </a:p>
          <a:p>
            <a:pPr lvl="0"/>
            <a:r>
              <a:rPr lang="en-GB" sz="1300" dirty="0"/>
              <a:t>Naidoo J, Wills J (2009) Foundations for Health Promotion. Fourth edition. Elsevier, New York NY</a:t>
            </a:r>
          </a:p>
          <a:p>
            <a:pPr lvl="0"/>
            <a:r>
              <a:rPr lang="en-GB" sz="1300" dirty="0"/>
              <a:t>NHS (2020) </a:t>
            </a:r>
            <a:r>
              <a:rPr lang="en-GB" sz="1300" i="1" dirty="0"/>
              <a:t>About Change4life</a:t>
            </a:r>
            <a:r>
              <a:rPr lang="en-GB" sz="1300" dirty="0"/>
              <a:t>. [online] available at </a:t>
            </a:r>
            <a:r>
              <a:rPr lang="en-GB" sz="1300" u="sng" dirty="0">
                <a:hlinkClick r:id="rId5"/>
              </a:rPr>
              <a:t>https://www.nhs.uk/change4life/about-change4life</a:t>
            </a:r>
            <a:r>
              <a:rPr lang="en-GB" sz="1300" dirty="0"/>
              <a:t> </a:t>
            </a:r>
          </a:p>
          <a:p>
            <a:pPr lvl="0"/>
            <a:r>
              <a:rPr lang="en-GB" sz="1300" dirty="0"/>
              <a:t>Public Health England (2014) Health matters: public health issues Available at: </a:t>
            </a:r>
            <a:r>
              <a:rPr lang="en-US" sz="1300" u="sng" dirty="0">
                <a:hlinkClick r:id="rId6"/>
              </a:rPr>
              <a:t>https://www.gov.uk/government/collections/health-matters-public-health-issues</a:t>
            </a:r>
            <a:r>
              <a:rPr lang="en-GB" sz="1300" dirty="0"/>
              <a:t> </a:t>
            </a:r>
          </a:p>
          <a:p>
            <a:pPr lvl="0"/>
            <a:r>
              <a:rPr lang="en-GB" sz="1300" dirty="0"/>
              <a:t>Public Health England (2019) </a:t>
            </a:r>
            <a:r>
              <a:rPr lang="en-GB" sz="1300" i="1" dirty="0"/>
              <a:t>Campaign Resource Centre</a:t>
            </a:r>
            <a:r>
              <a:rPr lang="en-GB" sz="1300" dirty="0"/>
              <a:t> [Online]. Available from: </a:t>
            </a:r>
            <a:r>
              <a:rPr lang="en-GB" sz="1300" u="sng" dirty="0">
                <a:hlinkClick r:id="rId7"/>
              </a:rPr>
              <a:t>https://campaignresources.phe.gov.uk/resources/campaigns</a:t>
            </a:r>
            <a:endParaRPr lang="en-GB" sz="1300" dirty="0"/>
          </a:p>
          <a:p>
            <a:pPr lvl="0"/>
            <a:r>
              <a:rPr lang="en-GB" sz="1300" dirty="0"/>
              <a:t>Public Health England (2020) </a:t>
            </a:r>
            <a:r>
              <a:rPr lang="en-GB" sz="1300" i="1" dirty="0"/>
              <a:t>Case Studies</a:t>
            </a:r>
            <a:r>
              <a:rPr lang="en-GB" sz="1300" dirty="0"/>
              <a:t> [Online]. Available from: </a:t>
            </a:r>
            <a:r>
              <a:rPr lang="nn-NO" sz="1300" u="sng" dirty="0">
                <a:hlinkClick r:id="rId8"/>
              </a:rPr>
              <a:t>https://campaignresources.phe.gov.uk/resources/case_studies/gallery</a:t>
            </a:r>
            <a:r>
              <a:rPr lang="en-GB" sz="1300" dirty="0"/>
              <a:t> </a:t>
            </a:r>
          </a:p>
          <a:p>
            <a:pPr lvl="0"/>
            <a:r>
              <a:rPr lang="en-GB" sz="1300" dirty="0"/>
              <a:t>Public Health England (2020) ‘Mental health: Prince William teams up with footballers in campaign film’ [Online]. Available at: </a:t>
            </a:r>
            <a:r>
              <a:rPr lang="en-GB" sz="1300" u="sng" dirty="0">
                <a:hlinkClick r:id="rId9"/>
              </a:rPr>
              <a:t>https://www.youtube.com/watch?v=np5InCz9hWA</a:t>
            </a:r>
            <a:r>
              <a:rPr lang="en-GB" sz="1300" dirty="0"/>
              <a:t> </a:t>
            </a:r>
          </a:p>
          <a:p>
            <a:pPr lvl="0"/>
            <a:r>
              <a:rPr lang="en-GB" sz="1300" u="sng" dirty="0">
                <a:hlinkClick r:id="rId10"/>
              </a:rPr>
              <a:t>The Aspiring Medics </a:t>
            </a:r>
            <a:r>
              <a:rPr lang="en-GB" sz="1300" dirty="0"/>
              <a:t>(2025) </a:t>
            </a:r>
            <a:r>
              <a:rPr lang="en-GB" sz="1300" u="sng" dirty="0">
                <a:hlinkClick r:id="rId10"/>
              </a:rPr>
              <a:t>https://www.theaspiringmedics.co.uk/post/public-health-campaign</a:t>
            </a:r>
            <a:endParaRPr lang="en-GB" sz="1300" dirty="0"/>
          </a:p>
          <a:p>
            <a:r>
              <a:rPr lang="en-GB" sz="1300" dirty="0"/>
              <a:t>Videos British Safety Council (2018) ‘Mental Health Awareness Video’ [Online]. Available at: </a:t>
            </a:r>
            <a:r>
              <a:rPr lang="en-GB" sz="1300" u="sng" dirty="0">
                <a:hlinkClick r:id="rId11"/>
              </a:rPr>
              <a:t>https://www.youtube.com/watch?v=a6ppbe_wYA0</a:t>
            </a:r>
            <a:r>
              <a:rPr lang="en-GB" sz="1300" dirty="0"/>
              <a:t> </a:t>
            </a:r>
          </a:p>
          <a:p>
            <a:pPr>
              <a:buFont typeface="Wingdings" panose="05000000000000000000" pitchFamily="2" charset="2"/>
              <a:buChar char="§"/>
            </a:pPr>
            <a:endParaRPr lang="en-GB" sz="1300" b="0" i="0" dirty="0">
              <a:solidFill>
                <a:srgbClr val="333333"/>
              </a:solidFill>
              <a:effectLst/>
              <a:latin typeface="Arial" panose="020B0604020202020204" pitchFamily="34" charset="0"/>
              <a:cs typeface="Arial" panose="020B0604020202020204" pitchFamily="34" charset="0"/>
            </a:endParaRPr>
          </a:p>
          <a:p>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a:p>
            <a:pPr marL="0" indent="0">
              <a:buNone/>
            </a:pPr>
            <a:endParaRPr lang="en-GB" sz="1300" dirty="0"/>
          </a:p>
        </p:txBody>
      </p:sp>
      <p:sp>
        <p:nvSpPr>
          <p:cNvPr id="4" name="Slide Number Placeholder 3">
            <a:extLst>
              <a:ext uri="{FF2B5EF4-FFF2-40B4-BE49-F238E27FC236}">
                <a16:creationId xmlns:a16="http://schemas.microsoft.com/office/drawing/2014/main" id="{C4CA5B17-8FC8-411B-A551-34AA1B03558A}"/>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12084260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f856874f-9946-48cd-ac29-4cb76853c4c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3867</Words>
  <Application>Microsoft Office PowerPoint</Application>
  <PresentationFormat>On-screen Show (4:3)</PresentationFormat>
  <Paragraphs>439</Paragraphs>
  <Slides>44</Slides>
  <Notes>24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44</vt:i4>
      </vt:variant>
    </vt:vector>
  </HeadingPairs>
  <TitlesOfParts>
    <vt:vector size="56" baseType="lpstr">
      <vt:lpstr>Myriad Pro</vt:lpstr>
      <vt:lpstr>Arial</vt:lpstr>
      <vt:lpstr>Arial</vt:lpstr>
      <vt:lpstr>Calibri</vt:lpstr>
      <vt:lpstr>Cambria</vt:lpstr>
      <vt:lpstr>Courier New</vt:lpstr>
      <vt:lpstr>Montserrat SemiBold</vt:lpstr>
      <vt:lpstr>Palatino Linotype</vt:lpstr>
      <vt:lpstr>Symbol</vt:lpstr>
      <vt:lpstr>Tahoma</vt:lpstr>
      <vt:lpstr>Wingdings</vt:lpstr>
      <vt:lpstr>20140311PresentationUWTSDTemplate</vt:lpstr>
      <vt:lpstr>  Social Epidemiology and Public Health Development      Week 2</vt:lpstr>
      <vt:lpstr>GROUND RULES </vt:lpstr>
      <vt:lpstr>Aims of the Session</vt:lpstr>
      <vt:lpstr>So, what is the link with Public Health..?</vt:lpstr>
      <vt:lpstr>Public health is the….</vt:lpstr>
      <vt:lpstr>The Mission of Public Health</vt:lpstr>
      <vt:lpstr>Differences between Public Health and Clinical Medicine</vt:lpstr>
      <vt:lpstr>In other to make a difference …</vt:lpstr>
      <vt:lpstr>How does public health work </vt:lpstr>
      <vt:lpstr>Three core functions of PH</vt:lpstr>
      <vt:lpstr>Disciplines of Public health </vt:lpstr>
      <vt:lpstr>How can disease be prevented?</vt:lpstr>
      <vt:lpstr>Disease prevention</vt:lpstr>
      <vt:lpstr>Disease prevention</vt:lpstr>
      <vt:lpstr>Disease Prevention Classification</vt:lpstr>
      <vt:lpstr>Prevention of disease</vt:lpstr>
      <vt:lpstr>What is health promotion?</vt:lpstr>
      <vt:lpstr>Health Promotion</vt:lpstr>
      <vt:lpstr>Health Promotion</vt:lpstr>
      <vt:lpstr>Ottawa Charter for Health Promotion</vt:lpstr>
      <vt:lpstr>3 Health Promotion Strategies </vt:lpstr>
      <vt:lpstr>Three basic Principle of Health Promotion</vt:lpstr>
      <vt:lpstr>5 Priority or Action areas</vt:lpstr>
      <vt:lpstr>Activity </vt:lpstr>
      <vt:lpstr>How can Health be promoted?</vt:lpstr>
      <vt:lpstr>Role of Mass Media in Modern World</vt:lpstr>
      <vt:lpstr>Ways mass media is used</vt:lpstr>
      <vt:lpstr>Importance of mass media</vt:lpstr>
      <vt:lpstr>What are health campaign? </vt:lpstr>
      <vt:lpstr>Public health campaign </vt:lpstr>
      <vt:lpstr>Public Health Campaigns/interventions</vt:lpstr>
      <vt:lpstr>Public Health Campaigns/interventions</vt:lpstr>
      <vt:lpstr>Public Health Campaigns/interventions</vt:lpstr>
      <vt:lpstr>Examples of Public Health campaigns</vt:lpstr>
      <vt:lpstr>Health needs</vt:lpstr>
      <vt:lpstr>Purpose of health needs assessment </vt:lpstr>
      <vt:lpstr>Relation between need, supply, and demand —central area shows ideal relation</vt:lpstr>
      <vt:lpstr>Questions to ask when assessing health needs</vt:lpstr>
      <vt:lpstr>Seminar Session</vt:lpstr>
      <vt:lpstr>Seminar Activity (1) (25min)</vt:lpstr>
      <vt:lpstr>Activity (cont.) (15min)</vt:lpstr>
      <vt:lpstr>Assignment 1 Group Activity (45min)  </vt:lpstr>
      <vt:lpstr>What did I learn today?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78</cp:revision>
  <dcterms:created xsi:type="dcterms:W3CDTF">2015-04-14T15:21:28Z</dcterms:created>
  <dcterms:modified xsi:type="dcterms:W3CDTF">2026-01-23T12:07:51Z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