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8288000" cy="10287000"/>
  <p:notesSz cx="6858000" cy="9144000"/>
  <p:embeddedFontLst>
    <p:embeddedFont>
      <p:font typeface="Cloud Condensed" panose="020B0604020202020204" charset="0"/>
      <p:regular r:id="rId13"/>
    </p:embeddedFont>
    <p:embeddedFont>
      <p:font typeface="Cloud Condensed Bold" panose="020B0604020202020204" charset="0"/>
      <p:regular r:id="rId14"/>
    </p:embeddedFont>
    <p:embeddedFont>
      <p:font typeface="Cloud Condensed Bold Italics" panose="020B0604020202020204" charset="-34"/>
      <p:regular r:id="rId15"/>
    </p:embeddedFont>
    <p:embeddedFont>
      <p:font typeface="Cloud Condensed Italics" panose="020B0604020202020204" charset="-34"/>
      <p:regular r:id="rId16"/>
    </p:embeddedFont>
    <p:embeddedFont>
      <p:font typeface="TAN Meringue" charset="0"/>
      <p:regular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77EA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69" d="100"/>
          <a:sy n="69" d="100"/>
        </p:scale>
        <p:origin x="834" y="12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lha Yatsyna (2441936)" userId="e72b5bed-52ea-4b64-9e09-583436b05245" providerId="ADAL" clId="{AD53AE13-0F4B-419A-A4E8-B0DD0B6BE73C}"/>
    <pc:docChg chg="modSld">
      <pc:chgData name="Olha Yatsyna (2441936)" userId="e72b5bed-52ea-4b64-9e09-583436b05245" providerId="ADAL" clId="{AD53AE13-0F4B-419A-A4E8-B0DD0B6BE73C}" dt="2025-11-09T09:25:50.450" v="12" actId="1076"/>
      <pc:docMkLst>
        <pc:docMk/>
      </pc:docMkLst>
      <pc:sldChg chg="modSp mod">
        <pc:chgData name="Olha Yatsyna (2441936)" userId="e72b5bed-52ea-4b64-9e09-583436b05245" providerId="ADAL" clId="{AD53AE13-0F4B-419A-A4E8-B0DD0B6BE73C}" dt="2025-11-02T12:41:36.373" v="3" actId="115"/>
        <pc:sldMkLst>
          <pc:docMk/>
          <pc:sldMk cId="0" sldId="256"/>
        </pc:sldMkLst>
        <pc:spChg chg="mod">
          <ac:chgData name="Olha Yatsyna (2441936)" userId="e72b5bed-52ea-4b64-9e09-583436b05245" providerId="ADAL" clId="{AD53AE13-0F4B-419A-A4E8-B0DD0B6BE73C}" dt="2025-11-02T12:41:36.373" v="3" actId="115"/>
          <ac:spMkLst>
            <pc:docMk/>
            <pc:sldMk cId="0" sldId="256"/>
            <ac:spMk id="17" creationId="{00000000-0000-0000-0000-000000000000}"/>
          </ac:spMkLst>
        </pc:spChg>
      </pc:sldChg>
      <pc:sldChg chg="modSp mod">
        <pc:chgData name="Olha Yatsyna (2441936)" userId="e72b5bed-52ea-4b64-9e09-583436b05245" providerId="ADAL" clId="{AD53AE13-0F4B-419A-A4E8-B0DD0B6BE73C}" dt="2025-11-09T09:25:50.450" v="12" actId="1076"/>
        <pc:sldMkLst>
          <pc:docMk/>
          <pc:sldMk cId="0" sldId="263"/>
        </pc:sldMkLst>
        <pc:spChg chg="mod">
          <ac:chgData name="Olha Yatsyna (2441936)" userId="e72b5bed-52ea-4b64-9e09-583436b05245" providerId="ADAL" clId="{AD53AE13-0F4B-419A-A4E8-B0DD0B6BE73C}" dt="2025-11-02T12:43:34.139" v="10" actId="1076"/>
          <ac:spMkLst>
            <pc:docMk/>
            <pc:sldMk cId="0" sldId="263"/>
            <ac:spMk id="14" creationId="{00000000-0000-0000-0000-000000000000}"/>
          </ac:spMkLst>
        </pc:spChg>
        <pc:spChg chg="mod">
          <ac:chgData name="Olha Yatsyna (2441936)" userId="e72b5bed-52ea-4b64-9e09-583436b05245" providerId="ADAL" clId="{AD53AE13-0F4B-419A-A4E8-B0DD0B6BE73C}" dt="2025-11-02T12:43:41.520" v="11" actId="1076"/>
          <ac:spMkLst>
            <pc:docMk/>
            <pc:sldMk cId="0" sldId="263"/>
            <ac:spMk id="17" creationId="{00000000-0000-0000-0000-000000000000}"/>
          </ac:spMkLst>
        </pc:spChg>
        <pc:spChg chg="mod">
          <ac:chgData name="Olha Yatsyna (2441936)" userId="e72b5bed-52ea-4b64-9e09-583436b05245" providerId="ADAL" clId="{AD53AE13-0F4B-419A-A4E8-B0DD0B6BE73C}" dt="2025-11-02T12:42:56.925" v="4" actId="1076"/>
          <ac:spMkLst>
            <pc:docMk/>
            <pc:sldMk cId="0" sldId="263"/>
            <ac:spMk id="20" creationId="{00000000-0000-0000-0000-000000000000}"/>
          </ac:spMkLst>
        </pc:spChg>
        <pc:spChg chg="mod">
          <ac:chgData name="Olha Yatsyna (2441936)" userId="e72b5bed-52ea-4b64-9e09-583436b05245" providerId="ADAL" clId="{AD53AE13-0F4B-419A-A4E8-B0DD0B6BE73C}" dt="2025-11-02T12:43:07.514" v="6" actId="1076"/>
          <ac:spMkLst>
            <pc:docMk/>
            <pc:sldMk cId="0" sldId="263"/>
            <ac:spMk id="22" creationId="{00000000-0000-0000-0000-000000000000}"/>
          </ac:spMkLst>
        </pc:spChg>
        <pc:spChg chg="mod">
          <ac:chgData name="Olha Yatsyna (2441936)" userId="e72b5bed-52ea-4b64-9e09-583436b05245" providerId="ADAL" clId="{AD53AE13-0F4B-419A-A4E8-B0DD0B6BE73C}" dt="2025-11-02T12:43:24.283" v="8" actId="1076"/>
          <ac:spMkLst>
            <pc:docMk/>
            <pc:sldMk cId="0" sldId="263"/>
            <ac:spMk id="23" creationId="{00000000-0000-0000-0000-000000000000}"/>
          </ac:spMkLst>
        </pc:spChg>
        <pc:spChg chg="mod">
          <ac:chgData name="Olha Yatsyna (2441936)" userId="e72b5bed-52ea-4b64-9e09-583436b05245" providerId="ADAL" clId="{AD53AE13-0F4B-419A-A4E8-B0DD0B6BE73C}" dt="2025-11-09T09:25:50.450" v="12" actId="1076"/>
          <ac:spMkLst>
            <pc:docMk/>
            <pc:sldMk cId="0" sldId="263"/>
            <ac:spMk id="24" creationId="{00000000-0000-0000-0000-000000000000}"/>
          </ac:spMkLst>
        </pc:spChg>
        <pc:grpChg chg="mod">
          <ac:chgData name="Olha Yatsyna (2441936)" userId="e72b5bed-52ea-4b64-9e09-583436b05245" providerId="ADAL" clId="{AD53AE13-0F4B-419A-A4E8-B0DD0B6BE73C}" dt="2025-11-02T12:43:29.715" v="9" actId="1076"/>
          <ac:grpSpMkLst>
            <pc:docMk/>
            <pc:sldMk cId="0" sldId="263"/>
            <ac:grpSpMk id="15" creationId="{00000000-0000-0000-0000-000000000000}"/>
          </ac:grpSpMkLst>
        </pc:grpChg>
        <pc:grpChg chg="mod">
          <ac:chgData name="Olha Yatsyna (2441936)" userId="e72b5bed-52ea-4b64-9e09-583436b05245" providerId="ADAL" clId="{AD53AE13-0F4B-419A-A4E8-B0DD0B6BE73C}" dt="2025-11-02T12:43:13.662" v="7" actId="1076"/>
          <ac:grpSpMkLst>
            <pc:docMk/>
            <pc:sldMk cId="0" sldId="263"/>
            <ac:grpSpMk id="21" creationId="{00000000-0000-0000-0000-000000000000}"/>
          </ac:grpSpMkLst>
        </pc:gr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11/9/2025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hyperlink" Target="https://moodle.uwtsd.ac.uk/course/view.php?id=11449" TargetMode="External"/><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sv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8.png"/><Relationship Id="rId3" Type="http://schemas.openxmlformats.org/officeDocument/2006/relationships/image" Target="../media/image12.png"/><Relationship Id="rId7" Type="http://schemas.openxmlformats.org/officeDocument/2006/relationships/image" Target="../media/image6.png"/><Relationship Id="rId12" Type="http://schemas.openxmlformats.org/officeDocument/2006/relationships/image" Target="../media/image17.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6.png"/><Relationship Id="rId5" Type="http://schemas.openxmlformats.org/officeDocument/2006/relationships/image" Target="../media/image4.png"/><Relationship Id="rId10" Type="http://schemas.openxmlformats.org/officeDocument/2006/relationships/image" Target="../media/image15.png"/><Relationship Id="rId4" Type="http://schemas.openxmlformats.org/officeDocument/2006/relationships/image" Target="../media/image13.jpeg"/><Relationship Id="rId9" Type="http://schemas.openxmlformats.org/officeDocument/2006/relationships/image" Target="../media/image14.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19.jpeg"/><Relationship Id="rId12"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7.png"/><Relationship Id="rId11" Type="http://schemas.openxmlformats.org/officeDocument/2006/relationships/image" Target="../media/image17.png"/><Relationship Id="rId5" Type="http://schemas.openxmlformats.org/officeDocument/2006/relationships/image" Target="../media/image6.png"/><Relationship Id="rId10" Type="http://schemas.openxmlformats.org/officeDocument/2006/relationships/image" Target="../media/image16.png"/><Relationship Id="rId4" Type="http://schemas.openxmlformats.org/officeDocument/2006/relationships/image" Target="../media/image5.png"/><Relationship Id="rId9" Type="http://schemas.openxmlformats.org/officeDocument/2006/relationships/image" Target="../media/image15.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3.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7.png"/><Relationship Id="rId7"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3.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7.png"/><Relationship Id="rId7"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3.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2.png"/><Relationship Id="rId4" Type="http://schemas.openxmlformats.org/officeDocument/2006/relationships/image" Target="../media/image20.png"/></Relationships>
</file>

<file path=ppt/slides/_rels/slide9.xml.rels><?xml version="1.0" encoding="UTF-8" standalone="yes"?>
<Relationships xmlns="http://schemas.openxmlformats.org/package/2006/relationships"><Relationship Id="rId8" Type="http://schemas.openxmlformats.org/officeDocument/2006/relationships/image" Target="../media/image24.png"/><Relationship Id="rId13" Type="http://schemas.openxmlformats.org/officeDocument/2006/relationships/image" Target="../media/image18.png"/><Relationship Id="rId3" Type="http://schemas.openxmlformats.org/officeDocument/2006/relationships/image" Target="../media/image2.png"/><Relationship Id="rId7" Type="http://schemas.openxmlformats.org/officeDocument/2006/relationships/image" Target="../media/image23.jpeg"/><Relationship Id="rId12" Type="http://schemas.openxmlformats.org/officeDocument/2006/relationships/image" Target="../media/image20.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22.png"/><Relationship Id="rId11" Type="http://schemas.openxmlformats.org/officeDocument/2006/relationships/image" Target="../media/image27.jpeg"/><Relationship Id="rId5" Type="http://schemas.openxmlformats.org/officeDocument/2006/relationships/image" Target="../media/image8.png"/><Relationship Id="rId15" Type="http://schemas.openxmlformats.org/officeDocument/2006/relationships/image" Target="../media/image7.png"/><Relationship Id="rId10" Type="http://schemas.openxmlformats.org/officeDocument/2006/relationships/image" Target="../media/image26.svg"/><Relationship Id="rId4" Type="http://schemas.openxmlformats.org/officeDocument/2006/relationships/image" Target="../media/image3.png"/><Relationship Id="rId9" Type="http://schemas.openxmlformats.org/officeDocument/2006/relationships/image" Target="../media/image25.png"/><Relationship Id="rId14" Type="http://schemas.openxmlformats.org/officeDocument/2006/relationships/image" Target="../media/image5.png"/></Relationships>
</file>

<file path=ppt/slides/_rels/slide10.xml.rels><?xml version="1.0" encoding="UTF-8" standalone="yes"?>
<Relationships xmlns="http://schemas.openxmlformats.org/package/2006/relationships"><Relationship Id="rId8" Type="http://schemas.openxmlformats.org/officeDocument/2006/relationships/hyperlink" Target="https://calculatorultra.com/en/tool/drop-in-sales-calculator.html" TargetMode="External"/><Relationship Id="rId13" Type="http://schemas.openxmlformats.org/officeDocument/2006/relationships/hyperlink" Target="https://eur01.safelinks.protection.outlook.com/?url=https%3A%2F%2Ffloristsreview.com%2Fa-crisis-for-the-floral-industry%2F&amp;data=05%7C02%7C2441936%40student.uwtsd.ac.uk%7Ce02f05e5ec9648bc795b08de1a0bd002%7C4e0f11f9046e45059cb8db2152311e21%7C0%7C0%7C638976835180870735%7CUnknown%7CTWFpbGZsb3d8eyJFbXB0eU1hcGkiOnRydWUsIlYiOiIwLjAuMDAwMCIsIlAiOiJXaW4zMiIsIkFOIjoiTWFpbCIsIldUIjoyfQ%3D%3D%7C0%7C%7C%7C&amp;sdata=Djo6qyMg%2FXfWN%2B5ylazPSE8Y%2B4ZBwb5sPVIxFY%2BOJhU%3D&amp;reserved=0" TargetMode="External"/><Relationship Id="rId3" Type="http://schemas.openxmlformats.org/officeDocument/2006/relationships/image" Target="../media/image20.png"/><Relationship Id="rId7" Type="http://schemas.openxmlformats.org/officeDocument/2006/relationships/image" Target="../media/image4.png"/><Relationship Id="rId12" Type="http://schemas.openxmlformats.org/officeDocument/2006/relationships/hyperlink" Target="https://eur01.safelinks.protection.outlook.com/?url=https%3A%2F%2Fflirtyfleurs.com%2Fimho-supermarkets-killed-the-local-flower-shop-by-alison-ellis%2F&amp;data=05%7C02%7C2441936%40student.uwtsd.ac.uk%7Ce02f05e5ec9648bc795b08de1a0bd002%7C4e0f11f9046e45059cb8db2152311e21%7C0%7C0%7C638976835180855447%7CUnknown%7CTWFpbGZsb3d8eyJFbXB0eU1hcGkiOnRydWUsIlYiOiIwLjAuMDAwMCIsIlAiOiJXaW4zMiIsIkFOIjoiTWFpbCIsIldUIjoyfQ%3D%3D%7C0%7C%7C%7C&amp;sdata=fnaYIoO8uXjlRvVyJ66K4p8DKLE%2FjGmHNPXGdtHskok%3D&amp;reserved=0" TargetMode="Externa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3.png"/><Relationship Id="rId11" Type="http://schemas.openxmlformats.org/officeDocument/2006/relationships/hyperlink" Target="https://eur01.safelinks.protection.outlook.com/?url=https%3A%2F%2Fwww.mdpi.com%2F2311-7524%2F9%2F8%2F932&amp;data=05%7C02%7C2441936%40student.uwtsd.ac.uk%7Ce02f05e5ec9648bc795b08de1a0bd002%7C4e0f11f9046e45059cb8db2152311e21%7C0%7C0%7C638976835180839579%7CUnknown%7CTWFpbGZsb3d8eyJFbXB0eU1hcGkiOnRydWUsIlYiOiIwLjAuMDAwMCIsIlAiOiJXaW4zMiIsIkFOIjoiTWFpbCIsIldUIjoyfQ%3D%3D%7C0%7C%7C%7C&amp;sdata=RO1JBso2OtMyPTmoGeU11VfkRI6TGrS3kCL9nLYJ%2F74%3D&amp;reserved=0" TargetMode="External"/><Relationship Id="rId5" Type="http://schemas.openxmlformats.org/officeDocument/2006/relationships/image" Target="../media/image18.png"/><Relationship Id="rId10" Type="http://schemas.openxmlformats.org/officeDocument/2006/relationships/hyperlink" Target="https://eur01.safelinks.protection.outlook.com/?url=https%3A%2F%2Fjournalajeba.com%2Findex.php%2FAJEBA%2Farticle%2Fview%2F1373&amp;data=05%7C02%7C2441936%40student.uwtsd.ac.uk%7Ce02f05e5ec9648bc795b08de1a0bd002%7C4e0f11f9046e45059cb8db2152311e21%7C0%7C0%7C638976835180823523%7CUnknown%7CTWFpbGZsb3d8eyJFbXB0eU1hcGkiOnRydWUsIlYiOiIwLjAuMDAwMCIsIlAiOiJXaW4zMiIsIkFOIjoiTWFpbCIsIldUIjoyfQ%3D%3D%7C0%7C%7C%7C&amp;sdata=fNkztAcH6%2FlZCZdxvo1Pq%2BLAK6paE%2FqufCnQY%2BxZtj0%3D&amp;reserved=0" TargetMode="External"/><Relationship Id="rId4" Type="http://schemas.openxmlformats.org/officeDocument/2006/relationships/image" Target="../media/image6.png"/><Relationship Id="rId9" Type="http://schemas.openxmlformats.org/officeDocument/2006/relationships/hyperlink" Target="https://eur01.safelinks.protection.outlook.com/?url=https%3A%2F%2Fwww.ncbi.nlm.nih.gov%2Farticles%2FPMC11077513%2F&amp;data=05%7C02%7C2441936%40student.uwtsd.ac.uk%7Ce02f05e5ec9648bc795b08de1a0bd002%7C4e0f11f9046e45059cb8db2152311e21%7C0%7C0%7C638976835180796951%7CUnknown%7CTWFpbGZsb3d8eyJFbXB0eU1hcGkiOnRydWUsIlYiOiIwLjAuMDAwMCIsIlAiOiJXaW4zMiIsIkFOIjoiTWFpbCIsIldUIjoyfQ%3D%3D%7C0%7C%7C%7C&amp;sdata=YBp0gVvpTMO0%2FdJHmycgNSQOdmR0dwkJw4jNn0xVgS0%3D&amp;reserved=0" TargetMode="External"/></Relationships>
</file>

<file path=ppt/slides/_rels/slide1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5.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sp>
        <p:nvSpPr>
          <p:cNvPr id="3" name="Freeform 3"/>
          <p:cNvSpPr/>
          <p:nvPr/>
        </p:nvSpPr>
        <p:spPr>
          <a:xfrm rot="-123380" flipH="1">
            <a:off x="14900829" y="5447419"/>
            <a:ext cx="4260163" cy="6491677"/>
          </a:xfrm>
          <a:custGeom>
            <a:avLst/>
            <a:gdLst/>
            <a:ahLst/>
            <a:cxnLst/>
            <a:rect l="l" t="t" r="r" b="b"/>
            <a:pathLst>
              <a:path w="4260163" h="6491677">
                <a:moveTo>
                  <a:pt x="4260162" y="0"/>
                </a:moveTo>
                <a:lnTo>
                  <a:pt x="0" y="0"/>
                </a:lnTo>
                <a:lnTo>
                  <a:pt x="0" y="6491677"/>
                </a:lnTo>
                <a:lnTo>
                  <a:pt x="4260162" y="6491677"/>
                </a:lnTo>
                <a:lnTo>
                  <a:pt x="4260162" y="0"/>
                </a:lnTo>
                <a:close/>
              </a:path>
            </a:pathLst>
          </a:custGeom>
          <a:blipFill>
            <a:blip r:embed="rId3"/>
            <a:stretch>
              <a:fillRect/>
            </a:stretch>
          </a:blipFill>
        </p:spPr>
        <p:txBody>
          <a:bodyPr/>
          <a:lstStyle/>
          <a:p>
            <a:endParaRPr lang="en-GB"/>
          </a:p>
        </p:txBody>
      </p:sp>
      <p:sp>
        <p:nvSpPr>
          <p:cNvPr id="4" name="Freeform 4"/>
          <p:cNvSpPr/>
          <p:nvPr/>
        </p:nvSpPr>
        <p:spPr>
          <a:xfrm rot="-3294344">
            <a:off x="15058286" y="7262264"/>
            <a:ext cx="2236380" cy="5590951"/>
          </a:xfrm>
          <a:custGeom>
            <a:avLst/>
            <a:gdLst/>
            <a:ahLst/>
            <a:cxnLst/>
            <a:rect l="l" t="t" r="r" b="b"/>
            <a:pathLst>
              <a:path w="2236380" h="5590951">
                <a:moveTo>
                  <a:pt x="0" y="0"/>
                </a:moveTo>
                <a:lnTo>
                  <a:pt x="2236380" y="0"/>
                </a:lnTo>
                <a:lnTo>
                  <a:pt x="2236380" y="5590951"/>
                </a:lnTo>
                <a:lnTo>
                  <a:pt x="0" y="5590951"/>
                </a:lnTo>
                <a:lnTo>
                  <a:pt x="0" y="0"/>
                </a:lnTo>
                <a:close/>
              </a:path>
            </a:pathLst>
          </a:custGeom>
          <a:blipFill>
            <a:blip r:embed="rId4"/>
            <a:stretch>
              <a:fillRect/>
            </a:stretch>
          </a:blipFill>
        </p:spPr>
        <p:txBody>
          <a:bodyPr/>
          <a:lstStyle/>
          <a:p>
            <a:endParaRPr lang="en-GB"/>
          </a:p>
        </p:txBody>
      </p:sp>
      <p:sp>
        <p:nvSpPr>
          <p:cNvPr id="5" name="Freeform 5"/>
          <p:cNvSpPr/>
          <p:nvPr/>
        </p:nvSpPr>
        <p:spPr>
          <a:xfrm rot="7962042">
            <a:off x="-1615455" y="-2988454"/>
            <a:ext cx="2770457" cy="6883122"/>
          </a:xfrm>
          <a:custGeom>
            <a:avLst/>
            <a:gdLst/>
            <a:ahLst/>
            <a:cxnLst/>
            <a:rect l="l" t="t" r="r" b="b"/>
            <a:pathLst>
              <a:path w="2770457" h="6883122">
                <a:moveTo>
                  <a:pt x="0" y="0"/>
                </a:moveTo>
                <a:lnTo>
                  <a:pt x="2770457" y="0"/>
                </a:lnTo>
                <a:lnTo>
                  <a:pt x="2770457" y="6883122"/>
                </a:lnTo>
                <a:lnTo>
                  <a:pt x="0" y="6883122"/>
                </a:lnTo>
                <a:lnTo>
                  <a:pt x="0" y="0"/>
                </a:lnTo>
                <a:close/>
              </a:path>
            </a:pathLst>
          </a:custGeom>
          <a:blipFill>
            <a:blip r:embed="rId5"/>
            <a:stretch>
              <a:fillRect/>
            </a:stretch>
          </a:blipFill>
        </p:spPr>
        <p:txBody>
          <a:bodyPr/>
          <a:lstStyle/>
          <a:p>
            <a:endParaRPr lang="en-GB"/>
          </a:p>
        </p:txBody>
      </p:sp>
      <p:sp>
        <p:nvSpPr>
          <p:cNvPr id="6" name="Freeform 6"/>
          <p:cNvSpPr/>
          <p:nvPr/>
        </p:nvSpPr>
        <p:spPr>
          <a:xfrm rot="9173085">
            <a:off x="547951" y="-674957"/>
            <a:ext cx="1548268" cy="2256129"/>
          </a:xfrm>
          <a:custGeom>
            <a:avLst/>
            <a:gdLst/>
            <a:ahLst/>
            <a:cxnLst/>
            <a:rect l="l" t="t" r="r" b="b"/>
            <a:pathLst>
              <a:path w="1548268" h="2256129">
                <a:moveTo>
                  <a:pt x="0" y="0"/>
                </a:moveTo>
                <a:lnTo>
                  <a:pt x="1548268" y="0"/>
                </a:lnTo>
                <a:lnTo>
                  <a:pt x="1548268" y="2256128"/>
                </a:lnTo>
                <a:lnTo>
                  <a:pt x="0" y="2256128"/>
                </a:lnTo>
                <a:lnTo>
                  <a:pt x="0" y="0"/>
                </a:lnTo>
                <a:close/>
              </a:path>
            </a:pathLst>
          </a:custGeom>
          <a:blipFill>
            <a:blip r:embed="rId6"/>
            <a:stretch>
              <a:fillRect/>
            </a:stretch>
          </a:blipFill>
        </p:spPr>
        <p:txBody>
          <a:bodyPr/>
          <a:lstStyle/>
          <a:p>
            <a:endParaRPr lang="en-GB"/>
          </a:p>
        </p:txBody>
      </p:sp>
      <p:sp>
        <p:nvSpPr>
          <p:cNvPr id="7" name="Freeform 7"/>
          <p:cNvSpPr/>
          <p:nvPr/>
        </p:nvSpPr>
        <p:spPr>
          <a:xfrm rot="9529906" flipH="1">
            <a:off x="1852022" y="-1133107"/>
            <a:ext cx="1270293" cy="3172429"/>
          </a:xfrm>
          <a:custGeom>
            <a:avLst/>
            <a:gdLst/>
            <a:ahLst/>
            <a:cxnLst/>
            <a:rect l="l" t="t" r="r" b="b"/>
            <a:pathLst>
              <a:path w="1270293" h="3172429">
                <a:moveTo>
                  <a:pt x="1270294" y="0"/>
                </a:moveTo>
                <a:lnTo>
                  <a:pt x="0" y="0"/>
                </a:lnTo>
                <a:lnTo>
                  <a:pt x="0" y="3172428"/>
                </a:lnTo>
                <a:lnTo>
                  <a:pt x="1270294" y="3172428"/>
                </a:lnTo>
                <a:lnTo>
                  <a:pt x="1270294" y="0"/>
                </a:lnTo>
                <a:close/>
              </a:path>
            </a:pathLst>
          </a:custGeom>
          <a:blipFill>
            <a:blip r:embed="rId7"/>
            <a:stretch>
              <a:fillRect/>
            </a:stretch>
          </a:blipFill>
        </p:spPr>
        <p:txBody>
          <a:bodyPr/>
          <a:lstStyle/>
          <a:p>
            <a:endParaRPr lang="en-GB"/>
          </a:p>
        </p:txBody>
      </p:sp>
      <p:sp>
        <p:nvSpPr>
          <p:cNvPr id="8" name="Freeform 8"/>
          <p:cNvSpPr/>
          <p:nvPr/>
        </p:nvSpPr>
        <p:spPr>
          <a:xfrm rot="-1853187">
            <a:off x="1936021" y="3559256"/>
            <a:ext cx="383936" cy="906043"/>
          </a:xfrm>
          <a:custGeom>
            <a:avLst/>
            <a:gdLst/>
            <a:ahLst/>
            <a:cxnLst/>
            <a:rect l="l" t="t" r="r" b="b"/>
            <a:pathLst>
              <a:path w="383936" h="906043">
                <a:moveTo>
                  <a:pt x="0" y="0"/>
                </a:moveTo>
                <a:lnTo>
                  <a:pt x="383936" y="0"/>
                </a:lnTo>
                <a:lnTo>
                  <a:pt x="383936" y="906043"/>
                </a:lnTo>
                <a:lnTo>
                  <a:pt x="0" y="906043"/>
                </a:lnTo>
                <a:lnTo>
                  <a:pt x="0" y="0"/>
                </a:lnTo>
                <a:close/>
              </a:path>
            </a:pathLst>
          </a:custGeom>
          <a:blipFill>
            <a:blip r:embed="rId8"/>
            <a:stretch>
              <a:fillRect/>
            </a:stretch>
          </a:blipFill>
        </p:spPr>
        <p:txBody>
          <a:bodyPr/>
          <a:lstStyle/>
          <a:p>
            <a:endParaRPr lang="en-GB"/>
          </a:p>
        </p:txBody>
      </p:sp>
      <p:sp>
        <p:nvSpPr>
          <p:cNvPr id="9" name="Freeform 9"/>
          <p:cNvSpPr/>
          <p:nvPr/>
        </p:nvSpPr>
        <p:spPr>
          <a:xfrm rot="-1141099">
            <a:off x="16227382" y="7564634"/>
            <a:ext cx="1268138" cy="4354122"/>
          </a:xfrm>
          <a:custGeom>
            <a:avLst/>
            <a:gdLst/>
            <a:ahLst/>
            <a:cxnLst/>
            <a:rect l="l" t="t" r="r" b="b"/>
            <a:pathLst>
              <a:path w="1268138" h="4354122">
                <a:moveTo>
                  <a:pt x="0" y="0"/>
                </a:moveTo>
                <a:lnTo>
                  <a:pt x="1268138" y="0"/>
                </a:lnTo>
                <a:lnTo>
                  <a:pt x="1268138" y="4354122"/>
                </a:lnTo>
                <a:lnTo>
                  <a:pt x="0" y="4354122"/>
                </a:lnTo>
                <a:lnTo>
                  <a:pt x="0" y="0"/>
                </a:lnTo>
                <a:close/>
              </a:path>
            </a:pathLst>
          </a:custGeom>
          <a:blipFill>
            <a:blip r:embed="rId9"/>
            <a:stretch>
              <a:fillRect/>
            </a:stretch>
          </a:blipFill>
        </p:spPr>
        <p:txBody>
          <a:bodyPr/>
          <a:lstStyle/>
          <a:p>
            <a:endParaRPr lang="en-GB"/>
          </a:p>
        </p:txBody>
      </p:sp>
      <p:sp>
        <p:nvSpPr>
          <p:cNvPr id="10" name="Freeform 10"/>
          <p:cNvSpPr/>
          <p:nvPr/>
        </p:nvSpPr>
        <p:spPr>
          <a:xfrm>
            <a:off x="-230227" y="8313410"/>
            <a:ext cx="964079" cy="2433006"/>
          </a:xfrm>
          <a:custGeom>
            <a:avLst/>
            <a:gdLst/>
            <a:ahLst/>
            <a:cxnLst/>
            <a:rect l="l" t="t" r="r" b="b"/>
            <a:pathLst>
              <a:path w="964079" h="2433006">
                <a:moveTo>
                  <a:pt x="0" y="0"/>
                </a:moveTo>
                <a:lnTo>
                  <a:pt x="964079" y="0"/>
                </a:lnTo>
                <a:lnTo>
                  <a:pt x="964079" y="2433007"/>
                </a:lnTo>
                <a:lnTo>
                  <a:pt x="0" y="2433007"/>
                </a:lnTo>
                <a:lnTo>
                  <a:pt x="0" y="0"/>
                </a:lnTo>
                <a:close/>
              </a:path>
            </a:pathLst>
          </a:custGeom>
          <a:blipFill>
            <a:blip r:embed="rId10"/>
            <a:stretch>
              <a:fillRect/>
            </a:stretch>
          </a:blipFill>
        </p:spPr>
        <p:txBody>
          <a:bodyPr/>
          <a:lstStyle/>
          <a:p>
            <a:endParaRPr lang="en-GB"/>
          </a:p>
        </p:txBody>
      </p:sp>
      <p:sp>
        <p:nvSpPr>
          <p:cNvPr id="11" name="Freeform 11"/>
          <p:cNvSpPr/>
          <p:nvPr/>
        </p:nvSpPr>
        <p:spPr>
          <a:xfrm rot="954738">
            <a:off x="-36762" y="8612782"/>
            <a:ext cx="1541228" cy="3829139"/>
          </a:xfrm>
          <a:custGeom>
            <a:avLst/>
            <a:gdLst/>
            <a:ahLst/>
            <a:cxnLst/>
            <a:rect l="l" t="t" r="r" b="b"/>
            <a:pathLst>
              <a:path w="1541228" h="3829139">
                <a:moveTo>
                  <a:pt x="0" y="0"/>
                </a:moveTo>
                <a:lnTo>
                  <a:pt x="1541228" y="0"/>
                </a:lnTo>
                <a:lnTo>
                  <a:pt x="1541228" y="3829139"/>
                </a:lnTo>
                <a:lnTo>
                  <a:pt x="0" y="3829139"/>
                </a:lnTo>
                <a:lnTo>
                  <a:pt x="0" y="0"/>
                </a:lnTo>
                <a:close/>
              </a:path>
            </a:pathLst>
          </a:custGeom>
          <a:blipFill>
            <a:blip r:embed="rId5"/>
            <a:stretch>
              <a:fillRect/>
            </a:stretch>
          </a:blipFill>
        </p:spPr>
        <p:txBody>
          <a:bodyPr/>
          <a:lstStyle/>
          <a:p>
            <a:endParaRPr lang="en-GB"/>
          </a:p>
        </p:txBody>
      </p:sp>
      <p:sp>
        <p:nvSpPr>
          <p:cNvPr id="12" name="Freeform 12"/>
          <p:cNvSpPr/>
          <p:nvPr/>
        </p:nvSpPr>
        <p:spPr>
          <a:xfrm rot="-9527996">
            <a:off x="16747399" y="-663098"/>
            <a:ext cx="1548268" cy="2256129"/>
          </a:xfrm>
          <a:custGeom>
            <a:avLst/>
            <a:gdLst/>
            <a:ahLst/>
            <a:cxnLst/>
            <a:rect l="l" t="t" r="r" b="b"/>
            <a:pathLst>
              <a:path w="1548268" h="2256129">
                <a:moveTo>
                  <a:pt x="0" y="0"/>
                </a:moveTo>
                <a:lnTo>
                  <a:pt x="1548269" y="0"/>
                </a:lnTo>
                <a:lnTo>
                  <a:pt x="1548269" y="2256129"/>
                </a:lnTo>
                <a:lnTo>
                  <a:pt x="0" y="2256129"/>
                </a:lnTo>
                <a:lnTo>
                  <a:pt x="0" y="0"/>
                </a:lnTo>
                <a:close/>
              </a:path>
            </a:pathLst>
          </a:custGeom>
          <a:blipFill>
            <a:blip r:embed="rId6"/>
            <a:stretch>
              <a:fillRect/>
            </a:stretch>
          </a:blipFill>
        </p:spPr>
        <p:txBody>
          <a:bodyPr/>
          <a:lstStyle/>
          <a:p>
            <a:endParaRPr lang="en-GB"/>
          </a:p>
        </p:txBody>
      </p:sp>
      <p:sp>
        <p:nvSpPr>
          <p:cNvPr id="13" name="Freeform 13"/>
          <p:cNvSpPr/>
          <p:nvPr/>
        </p:nvSpPr>
        <p:spPr>
          <a:xfrm rot="2158146" flipH="1">
            <a:off x="16266961" y="2628013"/>
            <a:ext cx="249784" cy="589462"/>
          </a:xfrm>
          <a:custGeom>
            <a:avLst/>
            <a:gdLst/>
            <a:ahLst/>
            <a:cxnLst/>
            <a:rect l="l" t="t" r="r" b="b"/>
            <a:pathLst>
              <a:path w="249784" h="589462">
                <a:moveTo>
                  <a:pt x="249785" y="0"/>
                </a:moveTo>
                <a:lnTo>
                  <a:pt x="0" y="0"/>
                </a:lnTo>
                <a:lnTo>
                  <a:pt x="0" y="589462"/>
                </a:lnTo>
                <a:lnTo>
                  <a:pt x="249785" y="589462"/>
                </a:lnTo>
                <a:lnTo>
                  <a:pt x="249785" y="0"/>
                </a:lnTo>
                <a:close/>
              </a:path>
            </a:pathLst>
          </a:custGeom>
          <a:blipFill>
            <a:blip r:embed="rId8"/>
            <a:stretch>
              <a:fillRect/>
            </a:stretch>
          </a:blipFill>
        </p:spPr>
        <p:txBody>
          <a:bodyPr/>
          <a:lstStyle/>
          <a:p>
            <a:endParaRPr lang="en-GB"/>
          </a:p>
        </p:txBody>
      </p:sp>
      <p:sp>
        <p:nvSpPr>
          <p:cNvPr id="14" name="Freeform 14"/>
          <p:cNvSpPr/>
          <p:nvPr/>
        </p:nvSpPr>
        <p:spPr>
          <a:xfrm flipH="1" flipV="1">
            <a:off x="11797524" y="5885362"/>
            <a:ext cx="1613035" cy="1338421"/>
          </a:xfrm>
          <a:custGeom>
            <a:avLst/>
            <a:gdLst/>
            <a:ahLst/>
            <a:cxnLst/>
            <a:rect l="l" t="t" r="r" b="b"/>
            <a:pathLst>
              <a:path w="1613035" h="1338421">
                <a:moveTo>
                  <a:pt x="1613036" y="1338421"/>
                </a:moveTo>
                <a:lnTo>
                  <a:pt x="0" y="1338421"/>
                </a:lnTo>
                <a:lnTo>
                  <a:pt x="0" y="0"/>
                </a:lnTo>
                <a:lnTo>
                  <a:pt x="1613036" y="0"/>
                </a:lnTo>
                <a:lnTo>
                  <a:pt x="1613036" y="1338421"/>
                </a:lnTo>
                <a:close/>
              </a:path>
            </a:pathLst>
          </a:custGeom>
          <a:blipFill>
            <a:blip r:embed="rId11">
              <a:extLst>
                <a:ext uri="{96DAC541-7B7A-43D3-8B79-37D633B846F1}">
                  <asvg:svgBlip xmlns:asvg="http://schemas.microsoft.com/office/drawing/2016/SVG/main" r:embed="rId12"/>
                </a:ext>
              </a:extLst>
            </a:blip>
            <a:stretch>
              <a:fillRect r="-144305" b="-33966"/>
            </a:stretch>
          </a:blipFill>
        </p:spPr>
        <p:txBody>
          <a:bodyPr/>
          <a:lstStyle/>
          <a:p>
            <a:endParaRPr lang="en-GB"/>
          </a:p>
        </p:txBody>
      </p:sp>
      <p:sp>
        <p:nvSpPr>
          <p:cNvPr id="15" name="Freeform 15"/>
          <p:cNvSpPr/>
          <p:nvPr/>
        </p:nvSpPr>
        <p:spPr>
          <a:xfrm>
            <a:off x="3913286" y="2922744"/>
            <a:ext cx="1613035" cy="1338421"/>
          </a:xfrm>
          <a:custGeom>
            <a:avLst/>
            <a:gdLst/>
            <a:ahLst/>
            <a:cxnLst/>
            <a:rect l="l" t="t" r="r" b="b"/>
            <a:pathLst>
              <a:path w="1613035" h="1338421">
                <a:moveTo>
                  <a:pt x="0" y="0"/>
                </a:moveTo>
                <a:lnTo>
                  <a:pt x="1613035" y="0"/>
                </a:lnTo>
                <a:lnTo>
                  <a:pt x="1613035" y="1338421"/>
                </a:lnTo>
                <a:lnTo>
                  <a:pt x="0" y="1338421"/>
                </a:lnTo>
                <a:lnTo>
                  <a:pt x="0" y="0"/>
                </a:lnTo>
                <a:close/>
              </a:path>
            </a:pathLst>
          </a:custGeom>
          <a:blipFill>
            <a:blip r:embed="rId11">
              <a:extLst>
                <a:ext uri="{96DAC541-7B7A-43D3-8B79-37D633B846F1}">
                  <asvg:svgBlip xmlns:asvg="http://schemas.microsoft.com/office/drawing/2016/SVG/main" r:embed="rId12"/>
                </a:ext>
              </a:extLst>
            </a:blip>
            <a:stretch>
              <a:fillRect r="-144305" b="-33966"/>
            </a:stretch>
          </a:blipFill>
        </p:spPr>
        <p:txBody>
          <a:bodyPr/>
          <a:lstStyle/>
          <a:p>
            <a:endParaRPr lang="en-GB"/>
          </a:p>
        </p:txBody>
      </p:sp>
      <p:sp>
        <p:nvSpPr>
          <p:cNvPr id="16" name="Freeform 16"/>
          <p:cNvSpPr/>
          <p:nvPr/>
        </p:nvSpPr>
        <p:spPr>
          <a:xfrm rot="-3157499">
            <a:off x="364437" y="3204740"/>
            <a:ext cx="450617" cy="1063402"/>
          </a:xfrm>
          <a:custGeom>
            <a:avLst/>
            <a:gdLst/>
            <a:ahLst/>
            <a:cxnLst/>
            <a:rect l="l" t="t" r="r" b="b"/>
            <a:pathLst>
              <a:path w="450617" h="1063402">
                <a:moveTo>
                  <a:pt x="0" y="0"/>
                </a:moveTo>
                <a:lnTo>
                  <a:pt x="450616" y="0"/>
                </a:lnTo>
                <a:lnTo>
                  <a:pt x="450616" y="1063402"/>
                </a:lnTo>
                <a:lnTo>
                  <a:pt x="0" y="1063402"/>
                </a:lnTo>
                <a:lnTo>
                  <a:pt x="0" y="0"/>
                </a:lnTo>
                <a:close/>
              </a:path>
            </a:pathLst>
          </a:custGeom>
          <a:blipFill>
            <a:blip r:embed="rId8"/>
            <a:stretch>
              <a:fillRect/>
            </a:stretch>
          </a:blipFill>
        </p:spPr>
        <p:txBody>
          <a:bodyPr/>
          <a:lstStyle/>
          <a:p>
            <a:endParaRPr lang="en-GB"/>
          </a:p>
        </p:txBody>
      </p:sp>
      <p:sp>
        <p:nvSpPr>
          <p:cNvPr id="17" name="TextBox 17"/>
          <p:cNvSpPr txBox="1"/>
          <p:nvPr/>
        </p:nvSpPr>
        <p:spPr>
          <a:xfrm>
            <a:off x="-365807" y="3129860"/>
            <a:ext cx="18202518" cy="3424712"/>
          </a:xfrm>
          <a:prstGeom prst="rect">
            <a:avLst/>
          </a:prstGeom>
        </p:spPr>
        <p:txBody>
          <a:bodyPr lIns="0" tIns="0" rIns="0" bIns="0" rtlCol="0" anchor="t">
            <a:spAutoFit/>
          </a:bodyPr>
          <a:lstStyle/>
          <a:p>
            <a:pPr algn="ctr">
              <a:lnSpc>
                <a:spcPts val="4535"/>
              </a:lnSpc>
              <a:spcBef>
                <a:spcPct val="0"/>
              </a:spcBef>
            </a:pPr>
            <a:r>
              <a:rPr lang="en-US" sz="3239" dirty="0">
                <a:solidFill>
                  <a:srgbClr val="677EA4"/>
                </a:solidFill>
                <a:latin typeface="Cloud Condensed"/>
                <a:ea typeface="Cloud Condensed"/>
                <a:cs typeface="Cloud Condensed"/>
                <a:sym typeface="Cloud Condensed"/>
              </a:rPr>
              <a:t>MODULE NAME :  </a:t>
            </a:r>
            <a:r>
              <a:rPr lang="en-US" sz="3239" dirty="0">
                <a:solidFill>
                  <a:srgbClr val="677EA4"/>
                </a:solidFill>
                <a:latin typeface="Cloud Condensed"/>
                <a:ea typeface="Cloud Condensed"/>
                <a:cs typeface="Cloud Condensed"/>
                <a:sym typeface="Cloud Condensed"/>
                <a:hlinkClick r:id="rId13" tooltip="https://moodle.uwtsd.ac.uk/course/view.php?id=11449">
                  <a:extLst>
                    <a:ext uri="{A12FA001-AC4F-418D-AE19-62706E023703}">
                      <ahyp:hlinkClr xmlns:ahyp="http://schemas.microsoft.com/office/drawing/2018/hyperlinkcolor" val="tx"/>
                    </a:ext>
                  </a:extLst>
                </a:hlinkClick>
              </a:rPr>
              <a:t>Problem Solving and Decision Making</a:t>
            </a:r>
          </a:p>
          <a:p>
            <a:pPr algn="ctr">
              <a:lnSpc>
                <a:spcPts val="4535"/>
              </a:lnSpc>
              <a:spcBef>
                <a:spcPct val="0"/>
              </a:spcBef>
            </a:pPr>
            <a:r>
              <a:rPr lang="en-US" sz="3239" dirty="0">
                <a:solidFill>
                  <a:srgbClr val="677EA4"/>
                </a:solidFill>
                <a:latin typeface="Cloud Condensed"/>
                <a:ea typeface="Cloud Condensed"/>
                <a:cs typeface="Cloud Condensed"/>
                <a:sym typeface="Cloud Condensed"/>
              </a:rPr>
              <a:t> MODULE CODE : </a:t>
            </a:r>
            <a:r>
              <a:rPr lang="en-US" sz="3239" dirty="0">
                <a:solidFill>
                  <a:srgbClr val="677EA4"/>
                </a:solidFill>
                <a:latin typeface="Cloud Condensed"/>
                <a:ea typeface="Cloud Condensed"/>
                <a:cs typeface="Cloud Condensed"/>
                <a:sym typeface="Cloud Condensed"/>
                <a:hlinkClick r:id="rId13" tooltip="https://moodle.uwtsd.ac.uk/course/view.php?id=11449">
                  <a:extLst>
                    <a:ext uri="{A12FA001-AC4F-418D-AE19-62706E023703}">
                      <ahyp:hlinkClr xmlns:ahyp="http://schemas.microsoft.com/office/drawing/2018/hyperlinkcolor" val="tx"/>
                    </a:ext>
                  </a:extLst>
                </a:hlinkClick>
              </a:rPr>
              <a:t>LCLM4004_LON</a:t>
            </a:r>
          </a:p>
          <a:p>
            <a:pPr algn="ctr">
              <a:lnSpc>
                <a:spcPts val="4535"/>
              </a:lnSpc>
              <a:spcBef>
                <a:spcPct val="0"/>
              </a:spcBef>
            </a:pPr>
            <a:r>
              <a:rPr lang="en-US" sz="3239" dirty="0">
                <a:solidFill>
                  <a:srgbClr val="677EA4"/>
                </a:solidFill>
                <a:latin typeface="Cloud Condensed"/>
                <a:ea typeface="Cloud Condensed"/>
                <a:cs typeface="Cloud Condensed"/>
                <a:sym typeface="Cloud Condensed"/>
              </a:rPr>
              <a:t> STUDENT NAME : Olha Yatsyna</a:t>
            </a:r>
          </a:p>
          <a:p>
            <a:pPr algn="ctr">
              <a:lnSpc>
                <a:spcPts val="4535"/>
              </a:lnSpc>
              <a:spcBef>
                <a:spcPct val="0"/>
              </a:spcBef>
            </a:pPr>
            <a:r>
              <a:rPr lang="en-US" sz="3239" dirty="0">
                <a:solidFill>
                  <a:srgbClr val="677EA4"/>
                </a:solidFill>
                <a:latin typeface="Cloud Condensed"/>
                <a:ea typeface="Cloud Condensed"/>
                <a:cs typeface="Cloud Condensed"/>
                <a:sym typeface="Cloud Condensed"/>
              </a:rPr>
              <a:t> STUDENT ID : 2441936</a:t>
            </a:r>
          </a:p>
          <a:p>
            <a:pPr algn="ctr">
              <a:lnSpc>
                <a:spcPts val="4535"/>
              </a:lnSpc>
              <a:spcBef>
                <a:spcPct val="0"/>
              </a:spcBef>
            </a:pPr>
            <a:r>
              <a:rPr lang="en-US" sz="3239" dirty="0">
                <a:solidFill>
                  <a:srgbClr val="677EA4"/>
                </a:solidFill>
                <a:latin typeface="Cloud Condensed"/>
                <a:ea typeface="Cloud Condensed"/>
                <a:cs typeface="Cloud Condensed"/>
                <a:sym typeface="Cloud Condensed"/>
              </a:rPr>
              <a:t> LECTURER : Mohammad Rahman</a:t>
            </a:r>
          </a:p>
          <a:p>
            <a:pPr algn="ctr">
              <a:lnSpc>
                <a:spcPts val="4535"/>
              </a:lnSpc>
              <a:spcBef>
                <a:spcPct val="0"/>
              </a:spcBef>
            </a:pPr>
            <a:r>
              <a:rPr lang="en-US" sz="3239" dirty="0">
                <a:solidFill>
                  <a:srgbClr val="677EA4"/>
                </a:solidFill>
                <a:latin typeface="Cloud Condensed"/>
                <a:ea typeface="Cloud Condensed"/>
                <a:cs typeface="Cloud Condensed"/>
                <a:sym typeface="Cloud Condensed"/>
              </a:rPr>
              <a:t> Assignment 1: Presentation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sp>
        <p:nvSpPr>
          <p:cNvPr id="3" name="Freeform 3"/>
          <p:cNvSpPr/>
          <p:nvPr/>
        </p:nvSpPr>
        <p:spPr>
          <a:xfrm>
            <a:off x="11692278" y="3635845"/>
            <a:ext cx="3619229" cy="5035449"/>
          </a:xfrm>
          <a:custGeom>
            <a:avLst/>
            <a:gdLst/>
            <a:ahLst/>
            <a:cxnLst/>
            <a:rect l="l" t="t" r="r" b="b"/>
            <a:pathLst>
              <a:path w="3619229" h="5035449">
                <a:moveTo>
                  <a:pt x="0" y="0"/>
                </a:moveTo>
                <a:lnTo>
                  <a:pt x="3619229" y="0"/>
                </a:lnTo>
                <a:lnTo>
                  <a:pt x="3619229" y="5035448"/>
                </a:lnTo>
                <a:lnTo>
                  <a:pt x="0" y="5035448"/>
                </a:lnTo>
                <a:lnTo>
                  <a:pt x="0" y="0"/>
                </a:lnTo>
                <a:close/>
              </a:path>
            </a:pathLst>
          </a:custGeom>
          <a:blipFill>
            <a:blip r:embed="rId3"/>
            <a:stretch>
              <a:fillRect/>
            </a:stretch>
          </a:blipFill>
        </p:spPr>
        <p:txBody>
          <a:bodyPr/>
          <a:lstStyle/>
          <a:p>
            <a:endParaRPr lang="en-GB"/>
          </a:p>
        </p:txBody>
      </p:sp>
      <p:sp>
        <p:nvSpPr>
          <p:cNvPr id="4" name="Freeform 4"/>
          <p:cNvSpPr/>
          <p:nvPr/>
        </p:nvSpPr>
        <p:spPr>
          <a:xfrm>
            <a:off x="11751243" y="3858802"/>
            <a:ext cx="3501300" cy="4376625"/>
          </a:xfrm>
          <a:custGeom>
            <a:avLst/>
            <a:gdLst/>
            <a:ahLst/>
            <a:cxnLst/>
            <a:rect l="l" t="t" r="r" b="b"/>
            <a:pathLst>
              <a:path w="3501300" h="4376625">
                <a:moveTo>
                  <a:pt x="0" y="0"/>
                </a:moveTo>
                <a:lnTo>
                  <a:pt x="3501300" y="0"/>
                </a:lnTo>
                <a:lnTo>
                  <a:pt x="3501300" y="4376625"/>
                </a:lnTo>
                <a:lnTo>
                  <a:pt x="0" y="4376625"/>
                </a:lnTo>
                <a:lnTo>
                  <a:pt x="0" y="0"/>
                </a:lnTo>
                <a:close/>
              </a:path>
            </a:pathLst>
          </a:custGeom>
          <a:blipFill>
            <a:blip r:embed="rId4"/>
            <a:stretch>
              <a:fillRect/>
            </a:stretch>
          </a:blipFill>
        </p:spPr>
        <p:txBody>
          <a:bodyPr/>
          <a:lstStyle/>
          <a:p>
            <a:endParaRPr lang="en-GB"/>
          </a:p>
        </p:txBody>
      </p:sp>
      <p:grpSp>
        <p:nvGrpSpPr>
          <p:cNvPr id="5" name="Group 5"/>
          <p:cNvGrpSpPr/>
          <p:nvPr/>
        </p:nvGrpSpPr>
        <p:grpSpPr>
          <a:xfrm>
            <a:off x="916609" y="1501151"/>
            <a:ext cx="16230600" cy="8229600"/>
            <a:chOff x="0" y="0"/>
            <a:chExt cx="4274726" cy="2167467"/>
          </a:xfrm>
        </p:grpSpPr>
        <p:sp>
          <p:nvSpPr>
            <p:cNvPr id="6" name="Freeform 6"/>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000000">
                <a:alpha val="0"/>
              </a:srgbClr>
            </a:solidFill>
            <a:ln w="38100" cap="sq">
              <a:solidFill>
                <a:srgbClr val="677EA4"/>
              </a:solidFill>
              <a:prstDash val="solid"/>
              <a:miter/>
            </a:ln>
          </p:spPr>
          <p:txBody>
            <a:bodyPr/>
            <a:lstStyle/>
            <a:p>
              <a:endParaRPr lang="en-GB"/>
            </a:p>
          </p:txBody>
        </p:sp>
        <p:sp>
          <p:nvSpPr>
            <p:cNvPr id="7" name="TextBox 7"/>
            <p:cNvSpPr txBox="1"/>
            <p:nvPr/>
          </p:nvSpPr>
          <p:spPr>
            <a:xfrm>
              <a:off x="0" y="-66675"/>
              <a:ext cx="4274726" cy="2234142"/>
            </a:xfrm>
            <a:prstGeom prst="rect">
              <a:avLst/>
            </a:prstGeom>
          </p:spPr>
          <p:txBody>
            <a:bodyPr lIns="50800" tIns="50800" rIns="50800" bIns="50800" rtlCol="0" anchor="ctr"/>
            <a:lstStyle/>
            <a:p>
              <a:pPr algn="ctr">
                <a:lnSpc>
                  <a:spcPts val="2659"/>
                </a:lnSpc>
              </a:pPr>
              <a:endParaRPr/>
            </a:p>
          </p:txBody>
        </p:sp>
      </p:grpSp>
      <p:sp>
        <p:nvSpPr>
          <p:cNvPr id="8" name="Freeform 8"/>
          <p:cNvSpPr/>
          <p:nvPr/>
        </p:nvSpPr>
        <p:spPr>
          <a:xfrm rot="696978">
            <a:off x="-1202169" y="3530266"/>
            <a:ext cx="3015482" cy="7491880"/>
          </a:xfrm>
          <a:custGeom>
            <a:avLst/>
            <a:gdLst/>
            <a:ahLst/>
            <a:cxnLst/>
            <a:rect l="l" t="t" r="r" b="b"/>
            <a:pathLst>
              <a:path w="3015482" h="7491880">
                <a:moveTo>
                  <a:pt x="0" y="0"/>
                </a:moveTo>
                <a:lnTo>
                  <a:pt x="3015482" y="0"/>
                </a:lnTo>
                <a:lnTo>
                  <a:pt x="3015482" y="7491881"/>
                </a:lnTo>
                <a:lnTo>
                  <a:pt x="0" y="7491881"/>
                </a:lnTo>
                <a:lnTo>
                  <a:pt x="0" y="0"/>
                </a:lnTo>
                <a:close/>
              </a:path>
            </a:pathLst>
          </a:custGeom>
          <a:blipFill>
            <a:blip r:embed="rId5"/>
            <a:stretch>
              <a:fillRect/>
            </a:stretch>
          </a:blipFill>
        </p:spPr>
        <p:txBody>
          <a:bodyPr/>
          <a:lstStyle/>
          <a:p>
            <a:endParaRPr lang="en-GB"/>
          </a:p>
        </p:txBody>
      </p:sp>
      <p:sp>
        <p:nvSpPr>
          <p:cNvPr id="9" name="Freeform 9"/>
          <p:cNvSpPr/>
          <p:nvPr/>
        </p:nvSpPr>
        <p:spPr>
          <a:xfrm rot="-8543176">
            <a:off x="16823337" y="-513689"/>
            <a:ext cx="1548268" cy="2256129"/>
          </a:xfrm>
          <a:custGeom>
            <a:avLst/>
            <a:gdLst/>
            <a:ahLst/>
            <a:cxnLst/>
            <a:rect l="l" t="t" r="r" b="b"/>
            <a:pathLst>
              <a:path w="1548268" h="2256129">
                <a:moveTo>
                  <a:pt x="0" y="0"/>
                </a:moveTo>
                <a:lnTo>
                  <a:pt x="1548268" y="0"/>
                </a:lnTo>
                <a:lnTo>
                  <a:pt x="1548268" y="2256128"/>
                </a:lnTo>
                <a:lnTo>
                  <a:pt x="0" y="2256128"/>
                </a:lnTo>
                <a:lnTo>
                  <a:pt x="0" y="0"/>
                </a:lnTo>
                <a:close/>
              </a:path>
            </a:pathLst>
          </a:custGeom>
          <a:blipFill>
            <a:blip r:embed="rId6"/>
            <a:stretch>
              <a:fillRect/>
            </a:stretch>
          </a:blipFill>
        </p:spPr>
        <p:txBody>
          <a:bodyPr/>
          <a:lstStyle/>
          <a:p>
            <a:endParaRPr lang="en-GB"/>
          </a:p>
        </p:txBody>
      </p:sp>
      <p:sp>
        <p:nvSpPr>
          <p:cNvPr id="10" name="Freeform 10"/>
          <p:cNvSpPr/>
          <p:nvPr/>
        </p:nvSpPr>
        <p:spPr>
          <a:xfrm rot="1869937" flipH="1">
            <a:off x="-620207" y="5757859"/>
            <a:ext cx="1382641" cy="3453005"/>
          </a:xfrm>
          <a:custGeom>
            <a:avLst/>
            <a:gdLst/>
            <a:ahLst/>
            <a:cxnLst/>
            <a:rect l="l" t="t" r="r" b="b"/>
            <a:pathLst>
              <a:path w="1382641" h="3453005">
                <a:moveTo>
                  <a:pt x="1382641" y="0"/>
                </a:moveTo>
                <a:lnTo>
                  <a:pt x="0" y="0"/>
                </a:lnTo>
                <a:lnTo>
                  <a:pt x="0" y="3453005"/>
                </a:lnTo>
                <a:lnTo>
                  <a:pt x="1382641" y="3453005"/>
                </a:lnTo>
                <a:lnTo>
                  <a:pt x="1382641" y="0"/>
                </a:lnTo>
                <a:close/>
              </a:path>
            </a:pathLst>
          </a:custGeom>
          <a:blipFill>
            <a:blip r:embed="rId7"/>
            <a:stretch>
              <a:fillRect/>
            </a:stretch>
          </a:blipFill>
        </p:spPr>
        <p:txBody>
          <a:bodyPr/>
          <a:lstStyle/>
          <a:p>
            <a:endParaRPr lang="en-GB"/>
          </a:p>
        </p:txBody>
      </p:sp>
      <p:sp>
        <p:nvSpPr>
          <p:cNvPr id="11" name="Freeform 11"/>
          <p:cNvSpPr/>
          <p:nvPr/>
        </p:nvSpPr>
        <p:spPr>
          <a:xfrm rot="2070157" flipH="1">
            <a:off x="15976499" y="1526933"/>
            <a:ext cx="340714" cy="804044"/>
          </a:xfrm>
          <a:custGeom>
            <a:avLst/>
            <a:gdLst/>
            <a:ahLst/>
            <a:cxnLst/>
            <a:rect l="l" t="t" r="r" b="b"/>
            <a:pathLst>
              <a:path w="340714" h="804044">
                <a:moveTo>
                  <a:pt x="340713" y="0"/>
                </a:moveTo>
                <a:lnTo>
                  <a:pt x="0" y="0"/>
                </a:lnTo>
                <a:lnTo>
                  <a:pt x="0" y="804044"/>
                </a:lnTo>
                <a:lnTo>
                  <a:pt x="340713" y="804044"/>
                </a:lnTo>
                <a:lnTo>
                  <a:pt x="340713" y="0"/>
                </a:lnTo>
                <a:close/>
              </a:path>
            </a:pathLst>
          </a:custGeom>
          <a:blipFill>
            <a:blip r:embed="rId8"/>
            <a:stretch>
              <a:fillRect/>
            </a:stretch>
          </a:blipFill>
        </p:spPr>
        <p:txBody>
          <a:bodyPr/>
          <a:lstStyle/>
          <a:p>
            <a:endParaRPr lang="en-GB"/>
          </a:p>
        </p:txBody>
      </p:sp>
      <p:sp>
        <p:nvSpPr>
          <p:cNvPr id="12" name="Freeform 12"/>
          <p:cNvSpPr/>
          <p:nvPr/>
        </p:nvSpPr>
        <p:spPr>
          <a:xfrm rot="7871968">
            <a:off x="14914659" y="3224199"/>
            <a:ext cx="675766" cy="1687658"/>
          </a:xfrm>
          <a:custGeom>
            <a:avLst/>
            <a:gdLst/>
            <a:ahLst/>
            <a:cxnLst/>
            <a:rect l="l" t="t" r="r" b="b"/>
            <a:pathLst>
              <a:path w="675766" h="1687658">
                <a:moveTo>
                  <a:pt x="0" y="0"/>
                </a:moveTo>
                <a:lnTo>
                  <a:pt x="675767" y="0"/>
                </a:lnTo>
                <a:lnTo>
                  <a:pt x="675767" y="1687658"/>
                </a:lnTo>
                <a:lnTo>
                  <a:pt x="0" y="1687658"/>
                </a:lnTo>
                <a:lnTo>
                  <a:pt x="0" y="0"/>
                </a:lnTo>
                <a:close/>
              </a:path>
            </a:pathLst>
          </a:custGeom>
          <a:blipFill>
            <a:blip r:embed="rId7"/>
            <a:stretch>
              <a:fillRect/>
            </a:stretch>
          </a:blipFill>
        </p:spPr>
        <p:txBody>
          <a:bodyPr/>
          <a:lstStyle/>
          <a:p>
            <a:endParaRPr lang="en-GB"/>
          </a:p>
        </p:txBody>
      </p:sp>
      <p:sp>
        <p:nvSpPr>
          <p:cNvPr id="13" name="Freeform 13"/>
          <p:cNvSpPr/>
          <p:nvPr/>
        </p:nvSpPr>
        <p:spPr>
          <a:xfrm rot="-1841712">
            <a:off x="14794845" y="7370272"/>
            <a:ext cx="699806" cy="1206957"/>
          </a:xfrm>
          <a:custGeom>
            <a:avLst/>
            <a:gdLst/>
            <a:ahLst/>
            <a:cxnLst/>
            <a:rect l="l" t="t" r="r" b="b"/>
            <a:pathLst>
              <a:path w="699806" h="1206957">
                <a:moveTo>
                  <a:pt x="0" y="0"/>
                </a:moveTo>
                <a:lnTo>
                  <a:pt x="699806" y="0"/>
                </a:lnTo>
                <a:lnTo>
                  <a:pt x="699806" y="1206956"/>
                </a:lnTo>
                <a:lnTo>
                  <a:pt x="0" y="1206956"/>
                </a:lnTo>
                <a:lnTo>
                  <a:pt x="0" y="0"/>
                </a:lnTo>
                <a:close/>
              </a:path>
            </a:pathLst>
          </a:custGeom>
          <a:blipFill>
            <a:blip r:embed="rId9"/>
            <a:stretch>
              <a:fillRect/>
            </a:stretch>
          </a:blipFill>
        </p:spPr>
        <p:txBody>
          <a:bodyPr/>
          <a:lstStyle/>
          <a:p>
            <a:endParaRPr lang="en-GB"/>
          </a:p>
        </p:txBody>
      </p:sp>
      <p:sp>
        <p:nvSpPr>
          <p:cNvPr id="14" name="Freeform 14"/>
          <p:cNvSpPr/>
          <p:nvPr/>
        </p:nvSpPr>
        <p:spPr>
          <a:xfrm>
            <a:off x="15155377" y="7161138"/>
            <a:ext cx="718592" cy="1785321"/>
          </a:xfrm>
          <a:custGeom>
            <a:avLst/>
            <a:gdLst/>
            <a:ahLst/>
            <a:cxnLst/>
            <a:rect l="l" t="t" r="r" b="b"/>
            <a:pathLst>
              <a:path w="718592" h="1785321">
                <a:moveTo>
                  <a:pt x="0" y="0"/>
                </a:moveTo>
                <a:lnTo>
                  <a:pt x="718591" y="0"/>
                </a:lnTo>
                <a:lnTo>
                  <a:pt x="718591" y="1785321"/>
                </a:lnTo>
                <a:lnTo>
                  <a:pt x="0" y="1785321"/>
                </a:lnTo>
                <a:lnTo>
                  <a:pt x="0" y="0"/>
                </a:lnTo>
                <a:close/>
              </a:path>
            </a:pathLst>
          </a:custGeom>
          <a:blipFill>
            <a:blip r:embed="rId5"/>
            <a:stretch>
              <a:fillRect/>
            </a:stretch>
          </a:blipFill>
        </p:spPr>
        <p:txBody>
          <a:bodyPr/>
          <a:lstStyle/>
          <a:p>
            <a:endParaRPr lang="en-GB"/>
          </a:p>
        </p:txBody>
      </p:sp>
      <p:sp>
        <p:nvSpPr>
          <p:cNvPr id="15" name="Freeform 15"/>
          <p:cNvSpPr/>
          <p:nvPr/>
        </p:nvSpPr>
        <p:spPr>
          <a:xfrm>
            <a:off x="14688543" y="8022493"/>
            <a:ext cx="933667" cy="923966"/>
          </a:xfrm>
          <a:custGeom>
            <a:avLst/>
            <a:gdLst/>
            <a:ahLst/>
            <a:cxnLst/>
            <a:rect l="l" t="t" r="r" b="b"/>
            <a:pathLst>
              <a:path w="933667" h="923966">
                <a:moveTo>
                  <a:pt x="0" y="0"/>
                </a:moveTo>
                <a:lnTo>
                  <a:pt x="933667" y="0"/>
                </a:lnTo>
                <a:lnTo>
                  <a:pt x="933667" y="923966"/>
                </a:lnTo>
                <a:lnTo>
                  <a:pt x="0" y="923966"/>
                </a:lnTo>
                <a:lnTo>
                  <a:pt x="0" y="0"/>
                </a:lnTo>
                <a:close/>
              </a:path>
            </a:pathLst>
          </a:custGeom>
          <a:blipFill>
            <a:blip r:embed="rId10"/>
            <a:stretch>
              <a:fillRect/>
            </a:stretch>
          </a:blipFill>
        </p:spPr>
        <p:txBody>
          <a:bodyPr/>
          <a:lstStyle/>
          <a:p>
            <a:endParaRPr lang="en-GB"/>
          </a:p>
        </p:txBody>
      </p:sp>
      <p:sp>
        <p:nvSpPr>
          <p:cNvPr id="16" name="Freeform 16"/>
          <p:cNvSpPr/>
          <p:nvPr/>
        </p:nvSpPr>
        <p:spPr>
          <a:xfrm rot="-2817893" flipH="1">
            <a:off x="14503588" y="2918232"/>
            <a:ext cx="564242" cy="1205934"/>
          </a:xfrm>
          <a:custGeom>
            <a:avLst/>
            <a:gdLst/>
            <a:ahLst/>
            <a:cxnLst/>
            <a:rect l="l" t="t" r="r" b="b"/>
            <a:pathLst>
              <a:path w="564242" h="1205934">
                <a:moveTo>
                  <a:pt x="564242" y="0"/>
                </a:moveTo>
                <a:lnTo>
                  <a:pt x="0" y="0"/>
                </a:lnTo>
                <a:lnTo>
                  <a:pt x="0" y="1205934"/>
                </a:lnTo>
                <a:lnTo>
                  <a:pt x="564242" y="1205934"/>
                </a:lnTo>
                <a:lnTo>
                  <a:pt x="564242" y="0"/>
                </a:lnTo>
                <a:close/>
              </a:path>
            </a:pathLst>
          </a:custGeom>
          <a:blipFill>
            <a:blip r:embed="rId11"/>
            <a:stretch>
              <a:fillRect r="-1252"/>
            </a:stretch>
          </a:blipFill>
        </p:spPr>
        <p:txBody>
          <a:bodyPr/>
          <a:lstStyle/>
          <a:p>
            <a:endParaRPr lang="en-GB"/>
          </a:p>
        </p:txBody>
      </p:sp>
      <p:sp>
        <p:nvSpPr>
          <p:cNvPr id="17" name="Freeform 17"/>
          <p:cNvSpPr/>
          <p:nvPr/>
        </p:nvSpPr>
        <p:spPr>
          <a:xfrm>
            <a:off x="14535810" y="3521199"/>
            <a:ext cx="1049192" cy="957958"/>
          </a:xfrm>
          <a:custGeom>
            <a:avLst/>
            <a:gdLst/>
            <a:ahLst/>
            <a:cxnLst/>
            <a:rect l="l" t="t" r="r" b="b"/>
            <a:pathLst>
              <a:path w="1049192" h="957958">
                <a:moveTo>
                  <a:pt x="0" y="0"/>
                </a:moveTo>
                <a:lnTo>
                  <a:pt x="1049191" y="0"/>
                </a:lnTo>
                <a:lnTo>
                  <a:pt x="1049191" y="957958"/>
                </a:lnTo>
                <a:lnTo>
                  <a:pt x="0" y="957958"/>
                </a:lnTo>
                <a:lnTo>
                  <a:pt x="0" y="0"/>
                </a:lnTo>
                <a:close/>
              </a:path>
            </a:pathLst>
          </a:custGeom>
          <a:blipFill>
            <a:blip r:embed="rId12"/>
            <a:stretch>
              <a:fillRect/>
            </a:stretch>
          </a:blipFill>
        </p:spPr>
        <p:txBody>
          <a:bodyPr/>
          <a:lstStyle/>
          <a:p>
            <a:endParaRPr lang="en-GB"/>
          </a:p>
        </p:txBody>
      </p:sp>
      <p:sp>
        <p:nvSpPr>
          <p:cNvPr id="18" name="Freeform 18"/>
          <p:cNvSpPr/>
          <p:nvPr/>
        </p:nvSpPr>
        <p:spPr>
          <a:xfrm rot="329772">
            <a:off x="-485437" y="7189502"/>
            <a:ext cx="2434840" cy="3224954"/>
          </a:xfrm>
          <a:custGeom>
            <a:avLst/>
            <a:gdLst/>
            <a:ahLst/>
            <a:cxnLst/>
            <a:rect l="l" t="t" r="r" b="b"/>
            <a:pathLst>
              <a:path w="2434840" h="3224954">
                <a:moveTo>
                  <a:pt x="0" y="0"/>
                </a:moveTo>
                <a:lnTo>
                  <a:pt x="2434840" y="0"/>
                </a:lnTo>
                <a:lnTo>
                  <a:pt x="2434840" y="3224954"/>
                </a:lnTo>
                <a:lnTo>
                  <a:pt x="0" y="3224954"/>
                </a:lnTo>
                <a:lnTo>
                  <a:pt x="0" y="0"/>
                </a:lnTo>
                <a:close/>
              </a:path>
            </a:pathLst>
          </a:custGeom>
          <a:blipFill>
            <a:blip r:embed="rId13"/>
            <a:stretch>
              <a:fillRect/>
            </a:stretch>
          </a:blipFill>
        </p:spPr>
        <p:txBody>
          <a:bodyPr/>
          <a:lstStyle/>
          <a:p>
            <a:endParaRPr lang="en-GB"/>
          </a:p>
        </p:txBody>
      </p:sp>
      <p:sp>
        <p:nvSpPr>
          <p:cNvPr id="19" name="Freeform 19"/>
          <p:cNvSpPr/>
          <p:nvPr/>
        </p:nvSpPr>
        <p:spPr>
          <a:xfrm rot="2049949">
            <a:off x="-485437" y="8787830"/>
            <a:ext cx="2434840" cy="3224954"/>
          </a:xfrm>
          <a:custGeom>
            <a:avLst/>
            <a:gdLst/>
            <a:ahLst/>
            <a:cxnLst/>
            <a:rect l="l" t="t" r="r" b="b"/>
            <a:pathLst>
              <a:path w="2434840" h="3224954">
                <a:moveTo>
                  <a:pt x="0" y="0"/>
                </a:moveTo>
                <a:lnTo>
                  <a:pt x="2434840" y="0"/>
                </a:lnTo>
                <a:lnTo>
                  <a:pt x="2434840" y="3224954"/>
                </a:lnTo>
                <a:lnTo>
                  <a:pt x="0" y="3224954"/>
                </a:lnTo>
                <a:lnTo>
                  <a:pt x="0" y="0"/>
                </a:lnTo>
                <a:close/>
              </a:path>
            </a:pathLst>
          </a:custGeom>
          <a:blipFill>
            <a:blip r:embed="rId13"/>
            <a:stretch>
              <a:fillRect/>
            </a:stretch>
          </a:blipFill>
        </p:spPr>
        <p:txBody>
          <a:bodyPr/>
          <a:lstStyle/>
          <a:p>
            <a:endParaRPr lang="en-GB"/>
          </a:p>
        </p:txBody>
      </p:sp>
      <p:sp>
        <p:nvSpPr>
          <p:cNvPr id="20" name="Freeform 20"/>
          <p:cNvSpPr/>
          <p:nvPr/>
        </p:nvSpPr>
        <p:spPr>
          <a:xfrm rot="1206564">
            <a:off x="-104606" y="8936980"/>
            <a:ext cx="1131106" cy="1950183"/>
          </a:xfrm>
          <a:custGeom>
            <a:avLst/>
            <a:gdLst/>
            <a:ahLst/>
            <a:cxnLst/>
            <a:rect l="l" t="t" r="r" b="b"/>
            <a:pathLst>
              <a:path w="1131106" h="1950183">
                <a:moveTo>
                  <a:pt x="0" y="0"/>
                </a:moveTo>
                <a:lnTo>
                  <a:pt x="1131107" y="0"/>
                </a:lnTo>
                <a:lnTo>
                  <a:pt x="1131107" y="1950184"/>
                </a:lnTo>
                <a:lnTo>
                  <a:pt x="0" y="1950184"/>
                </a:lnTo>
                <a:lnTo>
                  <a:pt x="0" y="0"/>
                </a:lnTo>
                <a:close/>
              </a:path>
            </a:pathLst>
          </a:custGeom>
          <a:blipFill>
            <a:blip r:embed="rId9"/>
            <a:stretch>
              <a:fillRect/>
            </a:stretch>
          </a:blipFill>
        </p:spPr>
        <p:txBody>
          <a:bodyPr/>
          <a:lstStyle/>
          <a:p>
            <a:endParaRPr lang="en-GB"/>
          </a:p>
        </p:txBody>
      </p:sp>
      <p:sp>
        <p:nvSpPr>
          <p:cNvPr id="21" name="TextBox 21"/>
          <p:cNvSpPr txBox="1"/>
          <p:nvPr/>
        </p:nvSpPr>
        <p:spPr>
          <a:xfrm>
            <a:off x="2476904" y="3531070"/>
            <a:ext cx="8294619" cy="4725082"/>
          </a:xfrm>
          <a:prstGeom prst="rect">
            <a:avLst/>
          </a:prstGeom>
        </p:spPr>
        <p:txBody>
          <a:bodyPr lIns="0" tIns="0" rIns="0" bIns="0" rtlCol="0" anchor="t">
            <a:spAutoFit/>
          </a:bodyPr>
          <a:lstStyle/>
          <a:p>
            <a:pPr algn="just">
              <a:lnSpc>
                <a:spcPts val="4688"/>
              </a:lnSpc>
            </a:pPr>
            <a:r>
              <a:rPr lang="en-US" sz="3349">
                <a:solidFill>
                  <a:srgbClr val="677EA4"/>
                </a:solidFill>
                <a:latin typeface="Cloud Condensed"/>
                <a:ea typeface="Cloud Condensed"/>
                <a:cs typeface="Cloud Condensed"/>
                <a:sym typeface="Cloud Condensed"/>
              </a:rPr>
              <a:t>This presentation explores the decline in sales at Green Haven Florists. A drop in sales means a reduction in the number of products sold or in total revenue over a specific period (Calculator Ultra, 2025). The aim of this presentation is to analyse the main causes of the problem using PESTLE and Fishbone analysis, and to suggest effective solutions to improve the company’s performance.</a:t>
            </a:r>
          </a:p>
        </p:txBody>
      </p:sp>
      <p:sp>
        <p:nvSpPr>
          <p:cNvPr id="22" name="TextBox 22"/>
          <p:cNvSpPr txBox="1"/>
          <p:nvPr/>
        </p:nvSpPr>
        <p:spPr>
          <a:xfrm>
            <a:off x="2644846" y="1676674"/>
            <a:ext cx="12774125" cy="1226820"/>
          </a:xfrm>
          <a:prstGeom prst="rect">
            <a:avLst/>
          </a:prstGeom>
        </p:spPr>
        <p:txBody>
          <a:bodyPr lIns="0" tIns="0" rIns="0" bIns="0" rtlCol="0" anchor="t">
            <a:spAutoFit/>
          </a:bodyPr>
          <a:lstStyle/>
          <a:p>
            <a:pPr algn="ctr">
              <a:lnSpc>
                <a:spcPts val="10080"/>
              </a:lnSpc>
            </a:pPr>
            <a:r>
              <a:rPr lang="en-US" sz="7200" spc="288">
                <a:solidFill>
                  <a:srgbClr val="677EA4"/>
                </a:solidFill>
                <a:latin typeface="TAN Meringue"/>
                <a:ea typeface="TAN Meringue"/>
                <a:cs typeface="TAN Meringue"/>
                <a:sym typeface="TAN Meringue"/>
              </a:rPr>
              <a:t>Introduction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grpSp>
        <p:nvGrpSpPr>
          <p:cNvPr id="3" name="Group 3"/>
          <p:cNvGrpSpPr/>
          <p:nvPr/>
        </p:nvGrpSpPr>
        <p:grpSpPr>
          <a:xfrm>
            <a:off x="1029619" y="1255002"/>
            <a:ext cx="16230600" cy="8229600"/>
            <a:chOff x="0" y="0"/>
            <a:chExt cx="4274726" cy="2167467"/>
          </a:xfrm>
        </p:grpSpPr>
        <p:sp>
          <p:nvSpPr>
            <p:cNvPr id="4" name="Freeform 4"/>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000000">
                <a:alpha val="0"/>
              </a:srgbClr>
            </a:solidFill>
            <a:ln w="38100" cap="sq">
              <a:solidFill>
                <a:srgbClr val="677EA4"/>
              </a:solidFill>
              <a:prstDash val="solid"/>
              <a:miter/>
            </a:ln>
          </p:spPr>
          <p:txBody>
            <a:bodyPr/>
            <a:lstStyle/>
            <a:p>
              <a:endParaRPr lang="en-GB"/>
            </a:p>
          </p:txBody>
        </p:sp>
        <p:sp>
          <p:nvSpPr>
            <p:cNvPr id="5" name="TextBox 5"/>
            <p:cNvSpPr txBox="1"/>
            <p:nvPr/>
          </p:nvSpPr>
          <p:spPr>
            <a:xfrm>
              <a:off x="0" y="-66675"/>
              <a:ext cx="4274726" cy="2234142"/>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rot="-865808" flipH="1">
            <a:off x="17156354" y="7803266"/>
            <a:ext cx="1345069" cy="3362672"/>
          </a:xfrm>
          <a:custGeom>
            <a:avLst/>
            <a:gdLst/>
            <a:ahLst/>
            <a:cxnLst/>
            <a:rect l="l" t="t" r="r" b="b"/>
            <a:pathLst>
              <a:path w="1345069" h="3362672">
                <a:moveTo>
                  <a:pt x="1345069" y="0"/>
                </a:moveTo>
                <a:lnTo>
                  <a:pt x="0" y="0"/>
                </a:lnTo>
                <a:lnTo>
                  <a:pt x="0" y="3362672"/>
                </a:lnTo>
                <a:lnTo>
                  <a:pt x="1345069" y="3362672"/>
                </a:lnTo>
                <a:lnTo>
                  <a:pt x="1345069" y="0"/>
                </a:lnTo>
                <a:close/>
              </a:path>
            </a:pathLst>
          </a:custGeom>
          <a:blipFill>
            <a:blip r:embed="rId3"/>
            <a:stretch>
              <a:fillRect/>
            </a:stretch>
          </a:blipFill>
        </p:spPr>
        <p:txBody>
          <a:bodyPr/>
          <a:lstStyle/>
          <a:p>
            <a:endParaRPr lang="en-GB"/>
          </a:p>
        </p:txBody>
      </p:sp>
      <p:sp>
        <p:nvSpPr>
          <p:cNvPr id="7" name="Freeform 7"/>
          <p:cNvSpPr/>
          <p:nvPr/>
        </p:nvSpPr>
        <p:spPr>
          <a:xfrm rot="7962042">
            <a:off x="-1615455" y="-2988454"/>
            <a:ext cx="2770457" cy="6883122"/>
          </a:xfrm>
          <a:custGeom>
            <a:avLst/>
            <a:gdLst/>
            <a:ahLst/>
            <a:cxnLst/>
            <a:rect l="l" t="t" r="r" b="b"/>
            <a:pathLst>
              <a:path w="2770457" h="6883122">
                <a:moveTo>
                  <a:pt x="0" y="0"/>
                </a:moveTo>
                <a:lnTo>
                  <a:pt x="2770457" y="0"/>
                </a:lnTo>
                <a:lnTo>
                  <a:pt x="2770457" y="6883122"/>
                </a:lnTo>
                <a:lnTo>
                  <a:pt x="0" y="6883122"/>
                </a:lnTo>
                <a:lnTo>
                  <a:pt x="0" y="0"/>
                </a:lnTo>
                <a:close/>
              </a:path>
            </a:pathLst>
          </a:custGeom>
          <a:blipFill>
            <a:blip r:embed="rId4"/>
            <a:stretch>
              <a:fillRect/>
            </a:stretch>
          </a:blipFill>
        </p:spPr>
        <p:txBody>
          <a:bodyPr/>
          <a:lstStyle/>
          <a:p>
            <a:endParaRPr lang="en-GB"/>
          </a:p>
        </p:txBody>
      </p:sp>
      <p:sp>
        <p:nvSpPr>
          <p:cNvPr id="8" name="Freeform 8"/>
          <p:cNvSpPr/>
          <p:nvPr/>
        </p:nvSpPr>
        <p:spPr>
          <a:xfrm rot="9173085">
            <a:off x="547951" y="-674957"/>
            <a:ext cx="1548268" cy="2256129"/>
          </a:xfrm>
          <a:custGeom>
            <a:avLst/>
            <a:gdLst/>
            <a:ahLst/>
            <a:cxnLst/>
            <a:rect l="l" t="t" r="r" b="b"/>
            <a:pathLst>
              <a:path w="1548268" h="2256129">
                <a:moveTo>
                  <a:pt x="0" y="0"/>
                </a:moveTo>
                <a:lnTo>
                  <a:pt x="1548268" y="0"/>
                </a:lnTo>
                <a:lnTo>
                  <a:pt x="1548268" y="2256128"/>
                </a:lnTo>
                <a:lnTo>
                  <a:pt x="0" y="2256128"/>
                </a:lnTo>
                <a:lnTo>
                  <a:pt x="0" y="0"/>
                </a:lnTo>
                <a:close/>
              </a:path>
            </a:pathLst>
          </a:custGeom>
          <a:blipFill>
            <a:blip r:embed="rId5"/>
            <a:stretch>
              <a:fillRect/>
            </a:stretch>
          </a:blipFill>
        </p:spPr>
        <p:txBody>
          <a:bodyPr/>
          <a:lstStyle/>
          <a:p>
            <a:endParaRPr lang="en-GB"/>
          </a:p>
        </p:txBody>
      </p:sp>
      <p:sp>
        <p:nvSpPr>
          <p:cNvPr id="9" name="Freeform 9"/>
          <p:cNvSpPr/>
          <p:nvPr/>
        </p:nvSpPr>
        <p:spPr>
          <a:xfrm rot="9529906" flipH="1">
            <a:off x="1852022" y="-1133107"/>
            <a:ext cx="1270293" cy="3172429"/>
          </a:xfrm>
          <a:custGeom>
            <a:avLst/>
            <a:gdLst/>
            <a:ahLst/>
            <a:cxnLst/>
            <a:rect l="l" t="t" r="r" b="b"/>
            <a:pathLst>
              <a:path w="1270293" h="3172429">
                <a:moveTo>
                  <a:pt x="1270294" y="0"/>
                </a:moveTo>
                <a:lnTo>
                  <a:pt x="0" y="0"/>
                </a:lnTo>
                <a:lnTo>
                  <a:pt x="0" y="3172428"/>
                </a:lnTo>
                <a:lnTo>
                  <a:pt x="1270294" y="3172428"/>
                </a:lnTo>
                <a:lnTo>
                  <a:pt x="1270294" y="0"/>
                </a:lnTo>
                <a:close/>
              </a:path>
            </a:pathLst>
          </a:custGeom>
          <a:blipFill>
            <a:blip r:embed="rId6"/>
            <a:stretch>
              <a:fillRect/>
            </a:stretch>
          </a:blipFill>
        </p:spPr>
        <p:txBody>
          <a:bodyPr/>
          <a:lstStyle/>
          <a:p>
            <a:endParaRPr lang="en-GB"/>
          </a:p>
        </p:txBody>
      </p:sp>
      <p:sp>
        <p:nvSpPr>
          <p:cNvPr id="10" name="Freeform 10"/>
          <p:cNvSpPr/>
          <p:nvPr/>
        </p:nvSpPr>
        <p:spPr>
          <a:xfrm rot="-1853187">
            <a:off x="1936021" y="3559256"/>
            <a:ext cx="383936" cy="906043"/>
          </a:xfrm>
          <a:custGeom>
            <a:avLst/>
            <a:gdLst/>
            <a:ahLst/>
            <a:cxnLst/>
            <a:rect l="l" t="t" r="r" b="b"/>
            <a:pathLst>
              <a:path w="383936" h="906043">
                <a:moveTo>
                  <a:pt x="0" y="0"/>
                </a:moveTo>
                <a:lnTo>
                  <a:pt x="383936" y="0"/>
                </a:lnTo>
                <a:lnTo>
                  <a:pt x="383936" y="906043"/>
                </a:lnTo>
                <a:lnTo>
                  <a:pt x="0" y="906043"/>
                </a:lnTo>
                <a:lnTo>
                  <a:pt x="0" y="0"/>
                </a:lnTo>
                <a:close/>
              </a:path>
            </a:pathLst>
          </a:custGeom>
          <a:blipFill>
            <a:blip r:embed="rId7"/>
            <a:stretch>
              <a:fillRect/>
            </a:stretch>
          </a:blipFill>
        </p:spPr>
        <p:txBody>
          <a:bodyPr/>
          <a:lstStyle/>
          <a:p>
            <a:endParaRPr lang="en-GB"/>
          </a:p>
        </p:txBody>
      </p:sp>
      <p:sp>
        <p:nvSpPr>
          <p:cNvPr id="11" name="Freeform 11"/>
          <p:cNvSpPr/>
          <p:nvPr/>
        </p:nvSpPr>
        <p:spPr>
          <a:xfrm rot="-1483350">
            <a:off x="16864815" y="9271523"/>
            <a:ext cx="981531" cy="1430282"/>
          </a:xfrm>
          <a:custGeom>
            <a:avLst/>
            <a:gdLst/>
            <a:ahLst/>
            <a:cxnLst/>
            <a:rect l="l" t="t" r="r" b="b"/>
            <a:pathLst>
              <a:path w="981531" h="1430282">
                <a:moveTo>
                  <a:pt x="0" y="0"/>
                </a:moveTo>
                <a:lnTo>
                  <a:pt x="981531" y="0"/>
                </a:lnTo>
                <a:lnTo>
                  <a:pt x="981531" y="1430282"/>
                </a:lnTo>
                <a:lnTo>
                  <a:pt x="0" y="1430282"/>
                </a:lnTo>
                <a:lnTo>
                  <a:pt x="0" y="0"/>
                </a:lnTo>
                <a:close/>
              </a:path>
            </a:pathLst>
          </a:custGeom>
          <a:blipFill>
            <a:blip r:embed="rId5"/>
            <a:stretch>
              <a:fillRect/>
            </a:stretch>
          </a:blipFill>
        </p:spPr>
        <p:txBody>
          <a:bodyPr/>
          <a:lstStyle/>
          <a:p>
            <a:endParaRPr lang="en-GB"/>
          </a:p>
        </p:txBody>
      </p:sp>
      <p:sp>
        <p:nvSpPr>
          <p:cNvPr id="12" name="Freeform 12"/>
          <p:cNvSpPr/>
          <p:nvPr/>
        </p:nvSpPr>
        <p:spPr>
          <a:xfrm rot="-2201762">
            <a:off x="16366599" y="8372431"/>
            <a:ext cx="1541228" cy="3829139"/>
          </a:xfrm>
          <a:custGeom>
            <a:avLst/>
            <a:gdLst/>
            <a:ahLst/>
            <a:cxnLst/>
            <a:rect l="l" t="t" r="r" b="b"/>
            <a:pathLst>
              <a:path w="1541228" h="3829139">
                <a:moveTo>
                  <a:pt x="0" y="0"/>
                </a:moveTo>
                <a:lnTo>
                  <a:pt x="1541229" y="0"/>
                </a:lnTo>
                <a:lnTo>
                  <a:pt x="1541229" y="3829138"/>
                </a:lnTo>
                <a:lnTo>
                  <a:pt x="0" y="3829138"/>
                </a:lnTo>
                <a:lnTo>
                  <a:pt x="0" y="0"/>
                </a:lnTo>
                <a:close/>
              </a:path>
            </a:pathLst>
          </a:custGeom>
          <a:blipFill>
            <a:blip r:embed="rId4"/>
            <a:stretch>
              <a:fillRect/>
            </a:stretch>
          </a:blipFill>
        </p:spPr>
        <p:txBody>
          <a:bodyPr/>
          <a:lstStyle/>
          <a:p>
            <a:endParaRPr lang="en-GB"/>
          </a:p>
        </p:txBody>
      </p:sp>
      <p:grpSp>
        <p:nvGrpSpPr>
          <p:cNvPr id="13" name="Group 13"/>
          <p:cNvGrpSpPr/>
          <p:nvPr/>
        </p:nvGrpSpPr>
        <p:grpSpPr>
          <a:xfrm>
            <a:off x="2363416" y="4860017"/>
            <a:ext cx="3616729" cy="747920"/>
            <a:chOff x="0" y="0"/>
            <a:chExt cx="952554" cy="196983"/>
          </a:xfrm>
        </p:grpSpPr>
        <p:sp>
          <p:nvSpPr>
            <p:cNvPr id="14" name="Freeform 14"/>
            <p:cNvSpPr/>
            <p:nvPr/>
          </p:nvSpPr>
          <p:spPr>
            <a:xfrm>
              <a:off x="0" y="0"/>
              <a:ext cx="952554" cy="196983"/>
            </a:xfrm>
            <a:custGeom>
              <a:avLst/>
              <a:gdLst/>
              <a:ahLst/>
              <a:cxnLst/>
              <a:rect l="l" t="t" r="r" b="b"/>
              <a:pathLst>
                <a:path w="952554" h="196983">
                  <a:moveTo>
                    <a:pt x="98491" y="0"/>
                  </a:moveTo>
                  <a:lnTo>
                    <a:pt x="854063" y="0"/>
                  </a:lnTo>
                  <a:cubicBezTo>
                    <a:pt x="908458" y="0"/>
                    <a:pt x="952554" y="44096"/>
                    <a:pt x="952554" y="98491"/>
                  </a:cubicBezTo>
                  <a:lnTo>
                    <a:pt x="952554" y="98491"/>
                  </a:lnTo>
                  <a:cubicBezTo>
                    <a:pt x="952554" y="152887"/>
                    <a:pt x="908458" y="196983"/>
                    <a:pt x="854063" y="196983"/>
                  </a:cubicBezTo>
                  <a:lnTo>
                    <a:pt x="98491" y="196983"/>
                  </a:lnTo>
                  <a:cubicBezTo>
                    <a:pt x="44096" y="196983"/>
                    <a:pt x="0" y="152887"/>
                    <a:pt x="0" y="98491"/>
                  </a:cubicBezTo>
                  <a:lnTo>
                    <a:pt x="0" y="98491"/>
                  </a:lnTo>
                  <a:cubicBezTo>
                    <a:pt x="0" y="44096"/>
                    <a:pt x="44096" y="0"/>
                    <a:pt x="98491" y="0"/>
                  </a:cubicBezTo>
                  <a:close/>
                </a:path>
              </a:pathLst>
            </a:custGeom>
            <a:solidFill>
              <a:srgbClr val="000000">
                <a:alpha val="0"/>
              </a:srgbClr>
            </a:solidFill>
            <a:ln w="28575" cap="rnd">
              <a:solidFill>
                <a:srgbClr val="F5D486"/>
              </a:solidFill>
              <a:prstDash val="solid"/>
              <a:round/>
            </a:ln>
          </p:spPr>
          <p:txBody>
            <a:bodyPr/>
            <a:lstStyle/>
            <a:p>
              <a:endParaRPr lang="en-GB"/>
            </a:p>
          </p:txBody>
        </p:sp>
        <p:sp>
          <p:nvSpPr>
            <p:cNvPr id="15" name="TextBox 15"/>
            <p:cNvSpPr txBox="1"/>
            <p:nvPr/>
          </p:nvSpPr>
          <p:spPr>
            <a:xfrm>
              <a:off x="0" y="-66675"/>
              <a:ext cx="952554" cy="263658"/>
            </a:xfrm>
            <a:prstGeom prst="rect">
              <a:avLst/>
            </a:prstGeom>
          </p:spPr>
          <p:txBody>
            <a:bodyPr lIns="50800" tIns="50800" rIns="50800" bIns="50800" rtlCol="0" anchor="ctr"/>
            <a:lstStyle/>
            <a:p>
              <a:pPr algn="ctr">
                <a:lnSpc>
                  <a:spcPts val="2659"/>
                </a:lnSpc>
              </a:pPr>
              <a:endParaRPr/>
            </a:p>
          </p:txBody>
        </p:sp>
      </p:grpSp>
      <p:sp>
        <p:nvSpPr>
          <p:cNvPr id="16" name="TextBox 16"/>
          <p:cNvSpPr txBox="1"/>
          <p:nvPr/>
        </p:nvSpPr>
        <p:spPr>
          <a:xfrm>
            <a:off x="2694910" y="4728200"/>
            <a:ext cx="3285235" cy="1716405"/>
          </a:xfrm>
          <a:prstGeom prst="rect">
            <a:avLst/>
          </a:prstGeom>
        </p:spPr>
        <p:txBody>
          <a:bodyPr lIns="0" tIns="0" rIns="0" bIns="0" rtlCol="0" anchor="t">
            <a:spAutoFit/>
          </a:bodyPr>
          <a:lstStyle/>
          <a:p>
            <a:pPr algn="ctr">
              <a:lnSpc>
                <a:spcPts val="6719"/>
              </a:lnSpc>
            </a:pPr>
            <a:r>
              <a:rPr lang="en-US" sz="4799" b="1" spc="191">
                <a:solidFill>
                  <a:srgbClr val="677EA4"/>
                </a:solidFill>
                <a:latin typeface="Cloud Condensed Bold"/>
                <a:ea typeface="Cloud Condensed Bold"/>
                <a:cs typeface="Cloud Condensed Bold"/>
                <a:sym typeface="Cloud Condensed Bold"/>
              </a:rPr>
              <a:t>Introduction </a:t>
            </a:r>
          </a:p>
          <a:p>
            <a:pPr algn="ctr">
              <a:lnSpc>
                <a:spcPts val="6719"/>
              </a:lnSpc>
            </a:pPr>
            <a:endParaRPr lang="en-US" sz="4799" b="1" spc="191">
              <a:solidFill>
                <a:srgbClr val="677EA4"/>
              </a:solidFill>
              <a:latin typeface="Cloud Condensed Bold"/>
              <a:ea typeface="Cloud Condensed Bold"/>
              <a:cs typeface="Cloud Condensed Bold"/>
              <a:sym typeface="Cloud Condensed Bold"/>
            </a:endParaRPr>
          </a:p>
        </p:txBody>
      </p:sp>
      <p:grpSp>
        <p:nvGrpSpPr>
          <p:cNvPr id="17" name="Group 17"/>
          <p:cNvGrpSpPr/>
          <p:nvPr/>
        </p:nvGrpSpPr>
        <p:grpSpPr>
          <a:xfrm>
            <a:off x="10683886" y="4860017"/>
            <a:ext cx="5240697" cy="747920"/>
            <a:chOff x="0" y="0"/>
            <a:chExt cx="1380266" cy="196983"/>
          </a:xfrm>
        </p:grpSpPr>
        <p:sp>
          <p:nvSpPr>
            <p:cNvPr id="18" name="Freeform 18"/>
            <p:cNvSpPr/>
            <p:nvPr/>
          </p:nvSpPr>
          <p:spPr>
            <a:xfrm>
              <a:off x="0" y="0"/>
              <a:ext cx="1380266" cy="196983"/>
            </a:xfrm>
            <a:custGeom>
              <a:avLst/>
              <a:gdLst/>
              <a:ahLst/>
              <a:cxnLst/>
              <a:rect l="l" t="t" r="r" b="b"/>
              <a:pathLst>
                <a:path w="1380266" h="196983">
                  <a:moveTo>
                    <a:pt x="98491" y="0"/>
                  </a:moveTo>
                  <a:lnTo>
                    <a:pt x="1281774" y="0"/>
                  </a:lnTo>
                  <a:cubicBezTo>
                    <a:pt x="1336170" y="0"/>
                    <a:pt x="1380266" y="44096"/>
                    <a:pt x="1380266" y="98491"/>
                  </a:cubicBezTo>
                  <a:lnTo>
                    <a:pt x="1380266" y="98491"/>
                  </a:lnTo>
                  <a:cubicBezTo>
                    <a:pt x="1380266" y="152887"/>
                    <a:pt x="1336170" y="196983"/>
                    <a:pt x="1281774" y="196983"/>
                  </a:cubicBezTo>
                  <a:lnTo>
                    <a:pt x="98491" y="196983"/>
                  </a:lnTo>
                  <a:cubicBezTo>
                    <a:pt x="44096" y="196983"/>
                    <a:pt x="0" y="152887"/>
                    <a:pt x="0" y="98491"/>
                  </a:cubicBezTo>
                  <a:lnTo>
                    <a:pt x="0" y="98491"/>
                  </a:lnTo>
                  <a:cubicBezTo>
                    <a:pt x="0" y="44096"/>
                    <a:pt x="44096" y="0"/>
                    <a:pt x="98491" y="0"/>
                  </a:cubicBezTo>
                  <a:close/>
                </a:path>
              </a:pathLst>
            </a:custGeom>
            <a:solidFill>
              <a:srgbClr val="000000">
                <a:alpha val="0"/>
              </a:srgbClr>
            </a:solidFill>
            <a:ln w="28575" cap="rnd">
              <a:solidFill>
                <a:srgbClr val="F5D486"/>
              </a:solidFill>
              <a:prstDash val="solid"/>
              <a:round/>
            </a:ln>
          </p:spPr>
          <p:txBody>
            <a:bodyPr/>
            <a:lstStyle/>
            <a:p>
              <a:endParaRPr lang="en-GB"/>
            </a:p>
          </p:txBody>
        </p:sp>
        <p:sp>
          <p:nvSpPr>
            <p:cNvPr id="19" name="TextBox 19"/>
            <p:cNvSpPr txBox="1"/>
            <p:nvPr/>
          </p:nvSpPr>
          <p:spPr>
            <a:xfrm>
              <a:off x="0" y="-66675"/>
              <a:ext cx="1380266" cy="263658"/>
            </a:xfrm>
            <a:prstGeom prst="rect">
              <a:avLst/>
            </a:prstGeom>
          </p:spPr>
          <p:txBody>
            <a:bodyPr lIns="50800" tIns="50800" rIns="50800" bIns="50800" rtlCol="0" anchor="ctr"/>
            <a:lstStyle/>
            <a:p>
              <a:pPr algn="ctr">
                <a:lnSpc>
                  <a:spcPts val="2659"/>
                </a:lnSpc>
              </a:pPr>
              <a:endParaRPr/>
            </a:p>
          </p:txBody>
        </p:sp>
      </p:grpSp>
      <p:sp>
        <p:nvSpPr>
          <p:cNvPr id="20" name="TextBox 20"/>
          <p:cNvSpPr txBox="1"/>
          <p:nvPr/>
        </p:nvSpPr>
        <p:spPr>
          <a:xfrm>
            <a:off x="10805996" y="4931207"/>
            <a:ext cx="5236078" cy="1137920"/>
          </a:xfrm>
          <a:prstGeom prst="rect">
            <a:avLst/>
          </a:prstGeom>
        </p:spPr>
        <p:txBody>
          <a:bodyPr lIns="0" tIns="0" rIns="0" bIns="0" rtlCol="0" anchor="t">
            <a:spAutoFit/>
          </a:bodyPr>
          <a:lstStyle/>
          <a:p>
            <a:pPr algn="ctr">
              <a:lnSpc>
                <a:spcPts val="4480"/>
              </a:lnSpc>
            </a:pPr>
            <a:r>
              <a:rPr lang="en-US" sz="3200" b="1" spc="128">
                <a:solidFill>
                  <a:srgbClr val="677EA4"/>
                </a:solidFill>
                <a:latin typeface="Cloud Condensed Bold"/>
                <a:ea typeface="Cloud Condensed Bold"/>
                <a:cs typeface="Cloud Condensed Bold"/>
                <a:sym typeface="Cloud Condensed Bold"/>
              </a:rPr>
              <a:t>Problem: nature and scope</a:t>
            </a:r>
          </a:p>
          <a:p>
            <a:pPr algn="ctr">
              <a:lnSpc>
                <a:spcPts val="4480"/>
              </a:lnSpc>
            </a:pPr>
            <a:endParaRPr lang="en-US" sz="3200" b="1" spc="128">
              <a:solidFill>
                <a:srgbClr val="677EA4"/>
              </a:solidFill>
              <a:latin typeface="Cloud Condensed Bold"/>
              <a:ea typeface="Cloud Condensed Bold"/>
              <a:cs typeface="Cloud Condensed Bold"/>
              <a:sym typeface="Cloud Condensed Bold"/>
            </a:endParaRPr>
          </a:p>
        </p:txBody>
      </p:sp>
      <p:grpSp>
        <p:nvGrpSpPr>
          <p:cNvPr id="21" name="Group 21"/>
          <p:cNvGrpSpPr/>
          <p:nvPr/>
        </p:nvGrpSpPr>
        <p:grpSpPr>
          <a:xfrm>
            <a:off x="6523651" y="4860017"/>
            <a:ext cx="3616729" cy="747920"/>
            <a:chOff x="0" y="0"/>
            <a:chExt cx="952554" cy="196983"/>
          </a:xfrm>
        </p:grpSpPr>
        <p:sp>
          <p:nvSpPr>
            <p:cNvPr id="22" name="Freeform 22"/>
            <p:cNvSpPr/>
            <p:nvPr/>
          </p:nvSpPr>
          <p:spPr>
            <a:xfrm>
              <a:off x="0" y="0"/>
              <a:ext cx="952554" cy="196983"/>
            </a:xfrm>
            <a:custGeom>
              <a:avLst/>
              <a:gdLst/>
              <a:ahLst/>
              <a:cxnLst/>
              <a:rect l="l" t="t" r="r" b="b"/>
              <a:pathLst>
                <a:path w="952554" h="196983">
                  <a:moveTo>
                    <a:pt x="98491" y="0"/>
                  </a:moveTo>
                  <a:lnTo>
                    <a:pt x="854063" y="0"/>
                  </a:lnTo>
                  <a:cubicBezTo>
                    <a:pt x="908458" y="0"/>
                    <a:pt x="952554" y="44096"/>
                    <a:pt x="952554" y="98491"/>
                  </a:cubicBezTo>
                  <a:lnTo>
                    <a:pt x="952554" y="98491"/>
                  </a:lnTo>
                  <a:cubicBezTo>
                    <a:pt x="952554" y="152887"/>
                    <a:pt x="908458" y="196983"/>
                    <a:pt x="854063" y="196983"/>
                  </a:cubicBezTo>
                  <a:lnTo>
                    <a:pt x="98491" y="196983"/>
                  </a:lnTo>
                  <a:cubicBezTo>
                    <a:pt x="44096" y="196983"/>
                    <a:pt x="0" y="152887"/>
                    <a:pt x="0" y="98491"/>
                  </a:cubicBezTo>
                  <a:lnTo>
                    <a:pt x="0" y="98491"/>
                  </a:lnTo>
                  <a:cubicBezTo>
                    <a:pt x="0" y="44096"/>
                    <a:pt x="44096" y="0"/>
                    <a:pt x="98491" y="0"/>
                  </a:cubicBezTo>
                  <a:close/>
                </a:path>
              </a:pathLst>
            </a:custGeom>
            <a:solidFill>
              <a:srgbClr val="000000">
                <a:alpha val="0"/>
              </a:srgbClr>
            </a:solidFill>
            <a:ln w="28575" cap="rnd">
              <a:solidFill>
                <a:srgbClr val="F5D486"/>
              </a:solidFill>
              <a:prstDash val="solid"/>
              <a:round/>
            </a:ln>
          </p:spPr>
          <p:txBody>
            <a:bodyPr/>
            <a:lstStyle/>
            <a:p>
              <a:endParaRPr lang="en-GB"/>
            </a:p>
          </p:txBody>
        </p:sp>
        <p:sp>
          <p:nvSpPr>
            <p:cNvPr id="23" name="TextBox 23"/>
            <p:cNvSpPr txBox="1"/>
            <p:nvPr/>
          </p:nvSpPr>
          <p:spPr>
            <a:xfrm>
              <a:off x="0" y="-66675"/>
              <a:ext cx="952554" cy="263658"/>
            </a:xfrm>
            <a:prstGeom prst="rect">
              <a:avLst/>
            </a:prstGeom>
          </p:spPr>
          <p:txBody>
            <a:bodyPr lIns="50800" tIns="50800" rIns="50800" bIns="50800" rtlCol="0" anchor="ctr"/>
            <a:lstStyle/>
            <a:p>
              <a:pPr algn="ctr">
                <a:lnSpc>
                  <a:spcPts val="2659"/>
                </a:lnSpc>
              </a:pPr>
              <a:endParaRPr/>
            </a:p>
          </p:txBody>
        </p:sp>
      </p:grpSp>
      <p:sp>
        <p:nvSpPr>
          <p:cNvPr id="24" name="TextBox 24"/>
          <p:cNvSpPr txBox="1"/>
          <p:nvPr/>
        </p:nvSpPr>
        <p:spPr>
          <a:xfrm>
            <a:off x="6146975" y="4931207"/>
            <a:ext cx="4370081" cy="846077"/>
          </a:xfrm>
          <a:prstGeom prst="rect">
            <a:avLst/>
          </a:prstGeom>
        </p:spPr>
        <p:txBody>
          <a:bodyPr lIns="0" tIns="0" rIns="0" bIns="0" rtlCol="0" anchor="t">
            <a:spAutoFit/>
          </a:bodyPr>
          <a:lstStyle/>
          <a:p>
            <a:pPr algn="ctr">
              <a:lnSpc>
                <a:spcPts val="4077"/>
              </a:lnSpc>
            </a:pPr>
            <a:r>
              <a:rPr lang="en-US" sz="2912" b="1" spc="116">
                <a:solidFill>
                  <a:srgbClr val="677EA4"/>
                </a:solidFill>
                <a:latin typeface="Cloud Condensed Bold"/>
                <a:ea typeface="Cloud Condensed Bold"/>
                <a:cs typeface="Cloud Condensed Bold"/>
                <a:sym typeface="Cloud Condensed Bold"/>
              </a:rPr>
              <a:t>Company background</a:t>
            </a:r>
          </a:p>
          <a:p>
            <a:pPr algn="ctr">
              <a:lnSpc>
                <a:spcPts val="2352"/>
              </a:lnSpc>
            </a:pPr>
            <a:endParaRPr lang="en-US" sz="2912" b="1" spc="116">
              <a:solidFill>
                <a:srgbClr val="677EA4"/>
              </a:solidFill>
              <a:latin typeface="Cloud Condensed Bold"/>
              <a:ea typeface="Cloud Condensed Bold"/>
              <a:cs typeface="Cloud Condensed Bold"/>
              <a:sym typeface="Cloud Condensed Bold"/>
            </a:endParaRPr>
          </a:p>
        </p:txBody>
      </p:sp>
      <p:grpSp>
        <p:nvGrpSpPr>
          <p:cNvPr id="25" name="Group 25"/>
          <p:cNvGrpSpPr/>
          <p:nvPr/>
        </p:nvGrpSpPr>
        <p:grpSpPr>
          <a:xfrm>
            <a:off x="2502888" y="6589012"/>
            <a:ext cx="4436190" cy="747920"/>
            <a:chOff x="0" y="0"/>
            <a:chExt cx="1168379" cy="196983"/>
          </a:xfrm>
        </p:grpSpPr>
        <p:sp>
          <p:nvSpPr>
            <p:cNvPr id="26" name="Freeform 26"/>
            <p:cNvSpPr/>
            <p:nvPr/>
          </p:nvSpPr>
          <p:spPr>
            <a:xfrm>
              <a:off x="0" y="0"/>
              <a:ext cx="1168379" cy="196983"/>
            </a:xfrm>
            <a:custGeom>
              <a:avLst/>
              <a:gdLst/>
              <a:ahLst/>
              <a:cxnLst/>
              <a:rect l="l" t="t" r="r" b="b"/>
              <a:pathLst>
                <a:path w="1168379" h="196983">
                  <a:moveTo>
                    <a:pt x="98491" y="0"/>
                  </a:moveTo>
                  <a:lnTo>
                    <a:pt x="1069888" y="0"/>
                  </a:lnTo>
                  <a:cubicBezTo>
                    <a:pt x="1124283" y="0"/>
                    <a:pt x="1168379" y="44096"/>
                    <a:pt x="1168379" y="98491"/>
                  </a:cubicBezTo>
                  <a:lnTo>
                    <a:pt x="1168379" y="98491"/>
                  </a:lnTo>
                  <a:cubicBezTo>
                    <a:pt x="1168379" y="152887"/>
                    <a:pt x="1124283" y="196983"/>
                    <a:pt x="1069888" y="196983"/>
                  </a:cubicBezTo>
                  <a:lnTo>
                    <a:pt x="98491" y="196983"/>
                  </a:lnTo>
                  <a:cubicBezTo>
                    <a:pt x="44096" y="196983"/>
                    <a:pt x="0" y="152887"/>
                    <a:pt x="0" y="98491"/>
                  </a:cubicBezTo>
                  <a:lnTo>
                    <a:pt x="0" y="98491"/>
                  </a:lnTo>
                  <a:cubicBezTo>
                    <a:pt x="0" y="44096"/>
                    <a:pt x="44096" y="0"/>
                    <a:pt x="98491" y="0"/>
                  </a:cubicBezTo>
                  <a:close/>
                </a:path>
              </a:pathLst>
            </a:custGeom>
            <a:solidFill>
              <a:srgbClr val="000000">
                <a:alpha val="0"/>
              </a:srgbClr>
            </a:solidFill>
            <a:ln w="28575" cap="rnd">
              <a:solidFill>
                <a:srgbClr val="F5D486"/>
              </a:solidFill>
              <a:prstDash val="solid"/>
              <a:round/>
            </a:ln>
          </p:spPr>
          <p:txBody>
            <a:bodyPr/>
            <a:lstStyle/>
            <a:p>
              <a:endParaRPr lang="en-GB"/>
            </a:p>
          </p:txBody>
        </p:sp>
        <p:sp>
          <p:nvSpPr>
            <p:cNvPr id="27" name="TextBox 27"/>
            <p:cNvSpPr txBox="1"/>
            <p:nvPr/>
          </p:nvSpPr>
          <p:spPr>
            <a:xfrm>
              <a:off x="0" y="-66675"/>
              <a:ext cx="1168379" cy="263658"/>
            </a:xfrm>
            <a:prstGeom prst="rect">
              <a:avLst/>
            </a:prstGeom>
          </p:spPr>
          <p:txBody>
            <a:bodyPr lIns="50800" tIns="50800" rIns="50800" bIns="50800" rtlCol="0" anchor="ctr"/>
            <a:lstStyle/>
            <a:p>
              <a:pPr algn="ctr">
                <a:lnSpc>
                  <a:spcPts val="2659"/>
                </a:lnSpc>
              </a:pPr>
              <a:endParaRPr/>
            </a:p>
          </p:txBody>
        </p:sp>
      </p:grpSp>
      <p:sp>
        <p:nvSpPr>
          <p:cNvPr id="28" name="TextBox 28"/>
          <p:cNvSpPr txBox="1"/>
          <p:nvPr/>
        </p:nvSpPr>
        <p:spPr>
          <a:xfrm>
            <a:off x="2694910" y="6615394"/>
            <a:ext cx="3979307" cy="1130894"/>
          </a:xfrm>
          <a:prstGeom prst="rect">
            <a:avLst/>
          </a:prstGeom>
        </p:spPr>
        <p:txBody>
          <a:bodyPr lIns="0" tIns="0" rIns="0" bIns="0" rtlCol="0" anchor="t">
            <a:spAutoFit/>
          </a:bodyPr>
          <a:lstStyle/>
          <a:p>
            <a:pPr algn="ctr">
              <a:lnSpc>
                <a:spcPts val="2953"/>
              </a:lnSpc>
            </a:pPr>
            <a:r>
              <a:rPr lang="en-US" sz="2109" b="1" spc="84">
                <a:solidFill>
                  <a:srgbClr val="677EA4"/>
                </a:solidFill>
                <a:latin typeface="Cloud Condensed Bold"/>
                <a:ea typeface="Cloud Condensed Bold"/>
                <a:cs typeface="Cloud Condensed Bold"/>
                <a:sym typeface="Cloud Condensed Bold"/>
              </a:rPr>
              <a:t>PESTLE ANALYSIS: Green Haven Florists</a:t>
            </a:r>
          </a:p>
          <a:p>
            <a:pPr algn="ctr">
              <a:lnSpc>
                <a:spcPts val="2953"/>
              </a:lnSpc>
            </a:pPr>
            <a:endParaRPr lang="en-US" sz="2109" b="1" spc="84">
              <a:solidFill>
                <a:srgbClr val="677EA4"/>
              </a:solidFill>
              <a:latin typeface="Cloud Condensed Bold"/>
              <a:ea typeface="Cloud Condensed Bold"/>
              <a:cs typeface="Cloud Condensed Bold"/>
              <a:sym typeface="Cloud Condensed Bold"/>
            </a:endParaRPr>
          </a:p>
        </p:txBody>
      </p:sp>
      <p:grpSp>
        <p:nvGrpSpPr>
          <p:cNvPr id="29" name="Group 29"/>
          <p:cNvGrpSpPr/>
          <p:nvPr/>
        </p:nvGrpSpPr>
        <p:grpSpPr>
          <a:xfrm>
            <a:off x="7483842" y="6589012"/>
            <a:ext cx="3322154" cy="747920"/>
            <a:chOff x="0" y="0"/>
            <a:chExt cx="874971" cy="196983"/>
          </a:xfrm>
        </p:grpSpPr>
        <p:sp>
          <p:nvSpPr>
            <p:cNvPr id="30" name="Freeform 30"/>
            <p:cNvSpPr/>
            <p:nvPr/>
          </p:nvSpPr>
          <p:spPr>
            <a:xfrm>
              <a:off x="0" y="0"/>
              <a:ext cx="874971" cy="196983"/>
            </a:xfrm>
            <a:custGeom>
              <a:avLst/>
              <a:gdLst/>
              <a:ahLst/>
              <a:cxnLst/>
              <a:rect l="l" t="t" r="r" b="b"/>
              <a:pathLst>
                <a:path w="874971" h="196983">
                  <a:moveTo>
                    <a:pt x="98491" y="0"/>
                  </a:moveTo>
                  <a:lnTo>
                    <a:pt x="776479" y="0"/>
                  </a:lnTo>
                  <a:cubicBezTo>
                    <a:pt x="830874" y="0"/>
                    <a:pt x="874971" y="44096"/>
                    <a:pt x="874971" y="98491"/>
                  </a:cubicBezTo>
                  <a:lnTo>
                    <a:pt x="874971" y="98491"/>
                  </a:lnTo>
                  <a:cubicBezTo>
                    <a:pt x="874971" y="152887"/>
                    <a:pt x="830874" y="196983"/>
                    <a:pt x="776479" y="196983"/>
                  </a:cubicBezTo>
                  <a:lnTo>
                    <a:pt x="98491" y="196983"/>
                  </a:lnTo>
                  <a:cubicBezTo>
                    <a:pt x="44096" y="196983"/>
                    <a:pt x="0" y="152887"/>
                    <a:pt x="0" y="98491"/>
                  </a:cubicBezTo>
                  <a:lnTo>
                    <a:pt x="0" y="98491"/>
                  </a:lnTo>
                  <a:cubicBezTo>
                    <a:pt x="0" y="44096"/>
                    <a:pt x="44096" y="0"/>
                    <a:pt x="98491" y="0"/>
                  </a:cubicBezTo>
                  <a:close/>
                </a:path>
              </a:pathLst>
            </a:custGeom>
            <a:solidFill>
              <a:srgbClr val="000000">
                <a:alpha val="0"/>
              </a:srgbClr>
            </a:solidFill>
            <a:ln w="28575" cap="rnd">
              <a:solidFill>
                <a:srgbClr val="F5D486"/>
              </a:solidFill>
              <a:prstDash val="solid"/>
              <a:round/>
            </a:ln>
          </p:spPr>
          <p:txBody>
            <a:bodyPr/>
            <a:lstStyle/>
            <a:p>
              <a:endParaRPr lang="en-GB"/>
            </a:p>
          </p:txBody>
        </p:sp>
        <p:sp>
          <p:nvSpPr>
            <p:cNvPr id="31" name="TextBox 31"/>
            <p:cNvSpPr txBox="1"/>
            <p:nvPr/>
          </p:nvSpPr>
          <p:spPr>
            <a:xfrm>
              <a:off x="0" y="-66675"/>
              <a:ext cx="874971" cy="263658"/>
            </a:xfrm>
            <a:prstGeom prst="rect">
              <a:avLst/>
            </a:prstGeom>
          </p:spPr>
          <p:txBody>
            <a:bodyPr lIns="50800" tIns="50800" rIns="50800" bIns="50800" rtlCol="0" anchor="ctr"/>
            <a:lstStyle/>
            <a:p>
              <a:pPr algn="ctr">
                <a:lnSpc>
                  <a:spcPts val="2659"/>
                </a:lnSpc>
              </a:pPr>
              <a:endParaRPr/>
            </a:p>
          </p:txBody>
        </p:sp>
      </p:grpSp>
      <p:sp>
        <p:nvSpPr>
          <p:cNvPr id="32" name="TextBox 32"/>
          <p:cNvSpPr txBox="1"/>
          <p:nvPr/>
        </p:nvSpPr>
        <p:spPr>
          <a:xfrm>
            <a:off x="7544269" y="6615394"/>
            <a:ext cx="3201301" cy="1061575"/>
          </a:xfrm>
          <a:prstGeom prst="rect">
            <a:avLst/>
          </a:prstGeom>
        </p:spPr>
        <p:txBody>
          <a:bodyPr lIns="0" tIns="0" rIns="0" bIns="0" rtlCol="0" anchor="t">
            <a:spAutoFit/>
          </a:bodyPr>
          <a:lstStyle/>
          <a:p>
            <a:pPr algn="ctr">
              <a:lnSpc>
                <a:spcPts val="2756"/>
              </a:lnSpc>
            </a:pPr>
            <a:r>
              <a:rPr lang="en-US" sz="1969" b="1" spc="78">
                <a:solidFill>
                  <a:srgbClr val="677EA4"/>
                </a:solidFill>
                <a:latin typeface="Cloud Condensed Bold"/>
                <a:ea typeface="Cloud Condensed Bold"/>
                <a:cs typeface="Cloud Condensed Bold"/>
                <a:sym typeface="Cloud Condensed Bold"/>
              </a:rPr>
              <a:t>Cause and effect analysis: Fishbone diagram</a:t>
            </a:r>
          </a:p>
          <a:p>
            <a:pPr algn="ctr">
              <a:lnSpc>
                <a:spcPts val="2756"/>
              </a:lnSpc>
            </a:pPr>
            <a:endParaRPr lang="en-US" sz="1969" b="1" spc="78">
              <a:solidFill>
                <a:srgbClr val="677EA4"/>
              </a:solidFill>
              <a:latin typeface="Cloud Condensed Bold"/>
              <a:ea typeface="Cloud Condensed Bold"/>
              <a:cs typeface="Cloud Condensed Bold"/>
              <a:sym typeface="Cloud Condensed Bold"/>
            </a:endParaRPr>
          </a:p>
        </p:txBody>
      </p:sp>
      <p:grpSp>
        <p:nvGrpSpPr>
          <p:cNvPr id="33" name="Group 33"/>
          <p:cNvGrpSpPr/>
          <p:nvPr/>
        </p:nvGrpSpPr>
        <p:grpSpPr>
          <a:xfrm>
            <a:off x="11348921" y="6589012"/>
            <a:ext cx="4436190" cy="747920"/>
            <a:chOff x="0" y="0"/>
            <a:chExt cx="1168379" cy="196983"/>
          </a:xfrm>
        </p:grpSpPr>
        <p:sp>
          <p:nvSpPr>
            <p:cNvPr id="34" name="Freeform 34"/>
            <p:cNvSpPr/>
            <p:nvPr/>
          </p:nvSpPr>
          <p:spPr>
            <a:xfrm>
              <a:off x="0" y="0"/>
              <a:ext cx="1168379" cy="196983"/>
            </a:xfrm>
            <a:custGeom>
              <a:avLst/>
              <a:gdLst/>
              <a:ahLst/>
              <a:cxnLst/>
              <a:rect l="l" t="t" r="r" b="b"/>
              <a:pathLst>
                <a:path w="1168379" h="196983">
                  <a:moveTo>
                    <a:pt x="98491" y="0"/>
                  </a:moveTo>
                  <a:lnTo>
                    <a:pt x="1069888" y="0"/>
                  </a:lnTo>
                  <a:cubicBezTo>
                    <a:pt x="1124283" y="0"/>
                    <a:pt x="1168379" y="44096"/>
                    <a:pt x="1168379" y="98491"/>
                  </a:cubicBezTo>
                  <a:lnTo>
                    <a:pt x="1168379" y="98491"/>
                  </a:lnTo>
                  <a:cubicBezTo>
                    <a:pt x="1168379" y="152887"/>
                    <a:pt x="1124283" y="196983"/>
                    <a:pt x="1069888" y="196983"/>
                  </a:cubicBezTo>
                  <a:lnTo>
                    <a:pt x="98491" y="196983"/>
                  </a:lnTo>
                  <a:cubicBezTo>
                    <a:pt x="44096" y="196983"/>
                    <a:pt x="0" y="152887"/>
                    <a:pt x="0" y="98491"/>
                  </a:cubicBezTo>
                  <a:lnTo>
                    <a:pt x="0" y="98491"/>
                  </a:lnTo>
                  <a:cubicBezTo>
                    <a:pt x="0" y="44096"/>
                    <a:pt x="44096" y="0"/>
                    <a:pt x="98491" y="0"/>
                  </a:cubicBezTo>
                  <a:close/>
                </a:path>
              </a:pathLst>
            </a:custGeom>
            <a:solidFill>
              <a:srgbClr val="000000">
                <a:alpha val="0"/>
              </a:srgbClr>
            </a:solidFill>
            <a:ln w="28575" cap="rnd">
              <a:solidFill>
                <a:srgbClr val="F5D486"/>
              </a:solidFill>
              <a:prstDash val="solid"/>
              <a:round/>
            </a:ln>
          </p:spPr>
          <p:txBody>
            <a:bodyPr/>
            <a:lstStyle/>
            <a:p>
              <a:endParaRPr lang="en-GB"/>
            </a:p>
          </p:txBody>
        </p:sp>
        <p:sp>
          <p:nvSpPr>
            <p:cNvPr id="35" name="TextBox 35"/>
            <p:cNvSpPr txBox="1"/>
            <p:nvPr/>
          </p:nvSpPr>
          <p:spPr>
            <a:xfrm>
              <a:off x="0" y="-66675"/>
              <a:ext cx="1168379" cy="263658"/>
            </a:xfrm>
            <a:prstGeom prst="rect">
              <a:avLst/>
            </a:prstGeom>
          </p:spPr>
          <p:txBody>
            <a:bodyPr lIns="50800" tIns="50800" rIns="50800" bIns="50800" rtlCol="0" anchor="ctr"/>
            <a:lstStyle/>
            <a:p>
              <a:pPr algn="ctr">
                <a:lnSpc>
                  <a:spcPts val="2659"/>
                </a:lnSpc>
              </a:pPr>
              <a:endParaRPr/>
            </a:p>
          </p:txBody>
        </p:sp>
      </p:grpSp>
      <p:sp>
        <p:nvSpPr>
          <p:cNvPr id="36" name="TextBox 36"/>
          <p:cNvSpPr txBox="1"/>
          <p:nvPr/>
        </p:nvSpPr>
        <p:spPr>
          <a:xfrm>
            <a:off x="11612217" y="6539194"/>
            <a:ext cx="3909599" cy="1716405"/>
          </a:xfrm>
          <a:prstGeom prst="rect">
            <a:avLst/>
          </a:prstGeom>
        </p:spPr>
        <p:txBody>
          <a:bodyPr lIns="0" tIns="0" rIns="0" bIns="0" rtlCol="0" anchor="t">
            <a:spAutoFit/>
          </a:bodyPr>
          <a:lstStyle/>
          <a:p>
            <a:pPr algn="ctr">
              <a:lnSpc>
                <a:spcPts val="6719"/>
              </a:lnSpc>
            </a:pPr>
            <a:r>
              <a:rPr lang="en-US" sz="4800" b="1" spc="192">
                <a:solidFill>
                  <a:srgbClr val="677EA4"/>
                </a:solidFill>
                <a:latin typeface="Cloud Condensed Bold"/>
                <a:ea typeface="Cloud Condensed Bold"/>
                <a:cs typeface="Cloud Condensed Bold"/>
                <a:sym typeface="Cloud Condensed Bold"/>
              </a:rPr>
              <a:t>Conclusion</a:t>
            </a:r>
          </a:p>
          <a:p>
            <a:pPr algn="ctr">
              <a:lnSpc>
                <a:spcPts val="6719"/>
              </a:lnSpc>
            </a:pPr>
            <a:endParaRPr lang="en-US" sz="4800" b="1" spc="192">
              <a:solidFill>
                <a:srgbClr val="677EA4"/>
              </a:solidFill>
              <a:latin typeface="Cloud Condensed Bold"/>
              <a:ea typeface="Cloud Condensed Bold"/>
              <a:cs typeface="Cloud Condensed Bold"/>
              <a:sym typeface="Cloud Condensed Bold"/>
            </a:endParaRPr>
          </a:p>
        </p:txBody>
      </p:sp>
      <p:sp>
        <p:nvSpPr>
          <p:cNvPr id="37" name="TextBox 37"/>
          <p:cNvSpPr txBox="1"/>
          <p:nvPr/>
        </p:nvSpPr>
        <p:spPr>
          <a:xfrm>
            <a:off x="4387584" y="2141977"/>
            <a:ext cx="9514670" cy="1226820"/>
          </a:xfrm>
          <a:prstGeom prst="rect">
            <a:avLst/>
          </a:prstGeom>
        </p:spPr>
        <p:txBody>
          <a:bodyPr lIns="0" tIns="0" rIns="0" bIns="0" rtlCol="0" anchor="t">
            <a:spAutoFit/>
          </a:bodyPr>
          <a:lstStyle/>
          <a:p>
            <a:pPr algn="ctr">
              <a:lnSpc>
                <a:spcPts val="10080"/>
              </a:lnSpc>
            </a:pPr>
            <a:r>
              <a:rPr lang="en-US" sz="7200" spc="288">
                <a:solidFill>
                  <a:srgbClr val="677EA4"/>
                </a:solidFill>
                <a:latin typeface="TAN Meringue"/>
                <a:ea typeface="TAN Meringue"/>
                <a:cs typeface="TAN Meringue"/>
                <a:sym typeface="TAN Meringue"/>
              </a:rPr>
              <a:t>OVERVIEW</a:t>
            </a:r>
          </a:p>
        </p:txBody>
      </p:sp>
      <p:sp>
        <p:nvSpPr>
          <p:cNvPr id="38" name="Freeform 38"/>
          <p:cNvSpPr/>
          <p:nvPr/>
        </p:nvSpPr>
        <p:spPr>
          <a:xfrm rot="-3184198">
            <a:off x="449281" y="3026962"/>
            <a:ext cx="498300" cy="1175930"/>
          </a:xfrm>
          <a:custGeom>
            <a:avLst/>
            <a:gdLst/>
            <a:ahLst/>
            <a:cxnLst/>
            <a:rect l="l" t="t" r="r" b="b"/>
            <a:pathLst>
              <a:path w="498300" h="1175930">
                <a:moveTo>
                  <a:pt x="0" y="0"/>
                </a:moveTo>
                <a:lnTo>
                  <a:pt x="498301" y="0"/>
                </a:lnTo>
                <a:lnTo>
                  <a:pt x="498301" y="1175930"/>
                </a:lnTo>
                <a:lnTo>
                  <a:pt x="0" y="1175930"/>
                </a:lnTo>
                <a:lnTo>
                  <a:pt x="0" y="0"/>
                </a:lnTo>
                <a:close/>
              </a:path>
            </a:pathLst>
          </a:custGeom>
          <a:blipFill>
            <a:blip r:embed="rId7"/>
            <a:stretch>
              <a:fillRect/>
            </a:stretch>
          </a:blipFill>
        </p:spPr>
        <p:txBody>
          <a:bodyPr/>
          <a:lstStyle/>
          <a:p>
            <a:endParaRPr lang="en-GB"/>
          </a:p>
        </p:txBody>
      </p:sp>
      <p:grpSp>
        <p:nvGrpSpPr>
          <p:cNvPr id="39" name="Group 39"/>
          <p:cNvGrpSpPr/>
          <p:nvPr/>
        </p:nvGrpSpPr>
        <p:grpSpPr>
          <a:xfrm>
            <a:off x="6674217" y="7746288"/>
            <a:ext cx="4436190" cy="747920"/>
            <a:chOff x="0" y="0"/>
            <a:chExt cx="1168379" cy="196983"/>
          </a:xfrm>
        </p:grpSpPr>
        <p:sp>
          <p:nvSpPr>
            <p:cNvPr id="40" name="Freeform 40"/>
            <p:cNvSpPr/>
            <p:nvPr/>
          </p:nvSpPr>
          <p:spPr>
            <a:xfrm>
              <a:off x="0" y="0"/>
              <a:ext cx="1168379" cy="196983"/>
            </a:xfrm>
            <a:custGeom>
              <a:avLst/>
              <a:gdLst/>
              <a:ahLst/>
              <a:cxnLst/>
              <a:rect l="l" t="t" r="r" b="b"/>
              <a:pathLst>
                <a:path w="1168379" h="196983">
                  <a:moveTo>
                    <a:pt x="98491" y="0"/>
                  </a:moveTo>
                  <a:lnTo>
                    <a:pt x="1069888" y="0"/>
                  </a:lnTo>
                  <a:cubicBezTo>
                    <a:pt x="1124283" y="0"/>
                    <a:pt x="1168379" y="44096"/>
                    <a:pt x="1168379" y="98491"/>
                  </a:cubicBezTo>
                  <a:lnTo>
                    <a:pt x="1168379" y="98491"/>
                  </a:lnTo>
                  <a:cubicBezTo>
                    <a:pt x="1168379" y="152887"/>
                    <a:pt x="1124283" y="196983"/>
                    <a:pt x="1069888" y="196983"/>
                  </a:cubicBezTo>
                  <a:lnTo>
                    <a:pt x="98491" y="196983"/>
                  </a:lnTo>
                  <a:cubicBezTo>
                    <a:pt x="44096" y="196983"/>
                    <a:pt x="0" y="152887"/>
                    <a:pt x="0" y="98491"/>
                  </a:cubicBezTo>
                  <a:lnTo>
                    <a:pt x="0" y="98491"/>
                  </a:lnTo>
                  <a:cubicBezTo>
                    <a:pt x="0" y="44096"/>
                    <a:pt x="44096" y="0"/>
                    <a:pt x="98491" y="0"/>
                  </a:cubicBezTo>
                  <a:close/>
                </a:path>
              </a:pathLst>
            </a:custGeom>
            <a:solidFill>
              <a:srgbClr val="000000">
                <a:alpha val="0"/>
              </a:srgbClr>
            </a:solidFill>
            <a:ln w="28575" cap="rnd">
              <a:solidFill>
                <a:srgbClr val="F5D486"/>
              </a:solidFill>
              <a:prstDash val="solid"/>
              <a:round/>
            </a:ln>
          </p:spPr>
          <p:txBody>
            <a:bodyPr/>
            <a:lstStyle/>
            <a:p>
              <a:endParaRPr lang="en-GB"/>
            </a:p>
          </p:txBody>
        </p:sp>
        <p:sp>
          <p:nvSpPr>
            <p:cNvPr id="41" name="TextBox 41"/>
            <p:cNvSpPr txBox="1"/>
            <p:nvPr/>
          </p:nvSpPr>
          <p:spPr>
            <a:xfrm>
              <a:off x="0" y="-66675"/>
              <a:ext cx="1168379" cy="263658"/>
            </a:xfrm>
            <a:prstGeom prst="rect">
              <a:avLst/>
            </a:prstGeom>
          </p:spPr>
          <p:txBody>
            <a:bodyPr lIns="50800" tIns="50800" rIns="50800" bIns="50800" rtlCol="0" anchor="ctr"/>
            <a:lstStyle/>
            <a:p>
              <a:pPr algn="ctr">
                <a:lnSpc>
                  <a:spcPts val="2659"/>
                </a:lnSpc>
              </a:pPr>
              <a:endParaRPr/>
            </a:p>
          </p:txBody>
        </p:sp>
      </p:grpSp>
      <p:sp>
        <p:nvSpPr>
          <p:cNvPr id="42" name="TextBox 42"/>
          <p:cNvSpPr txBox="1"/>
          <p:nvPr/>
        </p:nvSpPr>
        <p:spPr>
          <a:xfrm>
            <a:off x="6939079" y="7603413"/>
            <a:ext cx="3909599" cy="1716405"/>
          </a:xfrm>
          <a:prstGeom prst="rect">
            <a:avLst/>
          </a:prstGeom>
        </p:spPr>
        <p:txBody>
          <a:bodyPr lIns="0" tIns="0" rIns="0" bIns="0" rtlCol="0" anchor="t">
            <a:spAutoFit/>
          </a:bodyPr>
          <a:lstStyle/>
          <a:p>
            <a:pPr algn="ctr">
              <a:lnSpc>
                <a:spcPts val="6719"/>
              </a:lnSpc>
            </a:pPr>
            <a:r>
              <a:rPr lang="en-US" sz="4800" b="1" spc="192">
                <a:solidFill>
                  <a:srgbClr val="677EA4"/>
                </a:solidFill>
                <a:latin typeface="Cloud Condensed Bold"/>
                <a:ea typeface="Cloud Condensed Bold"/>
                <a:cs typeface="Cloud Condensed Bold"/>
                <a:sym typeface="Cloud Condensed Bold"/>
              </a:rPr>
              <a:t>References</a:t>
            </a:r>
          </a:p>
          <a:p>
            <a:pPr algn="ctr">
              <a:lnSpc>
                <a:spcPts val="6719"/>
              </a:lnSpc>
            </a:pPr>
            <a:endParaRPr lang="en-US" sz="4800" b="1" spc="192">
              <a:solidFill>
                <a:srgbClr val="677EA4"/>
              </a:solidFill>
              <a:latin typeface="Cloud Condensed Bold"/>
              <a:ea typeface="Cloud Condensed Bold"/>
              <a:cs typeface="Cloud Condensed Bold"/>
              <a:sym typeface="Cloud Condensed Bold"/>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grpSp>
        <p:nvGrpSpPr>
          <p:cNvPr id="3" name="Group 3"/>
          <p:cNvGrpSpPr/>
          <p:nvPr/>
        </p:nvGrpSpPr>
        <p:grpSpPr>
          <a:xfrm>
            <a:off x="1028700" y="1089854"/>
            <a:ext cx="16230600" cy="8229600"/>
            <a:chOff x="0" y="0"/>
            <a:chExt cx="4274726" cy="2167467"/>
          </a:xfrm>
        </p:grpSpPr>
        <p:sp>
          <p:nvSpPr>
            <p:cNvPr id="4" name="Freeform 4"/>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000000">
                <a:alpha val="0"/>
              </a:srgbClr>
            </a:solidFill>
            <a:ln w="38100" cap="sq">
              <a:solidFill>
                <a:srgbClr val="677EA4"/>
              </a:solidFill>
              <a:prstDash val="solid"/>
              <a:miter/>
            </a:ln>
          </p:spPr>
          <p:txBody>
            <a:bodyPr/>
            <a:lstStyle/>
            <a:p>
              <a:endParaRPr lang="en-GB"/>
            </a:p>
          </p:txBody>
        </p:sp>
        <p:sp>
          <p:nvSpPr>
            <p:cNvPr id="5" name="TextBox 5"/>
            <p:cNvSpPr txBox="1"/>
            <p:nvPr/>
          </p:nvSpPr>
          <p:spPr>
            <a:xfrm>
              <a:off x="0" y="-66675"/>
              <a:ext cx="4274726" cy="2234142"/>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rot="696978">
            <a:off x="-1202169" y="3530266"/>
            <a:ext cx="3015482" cy="7491880"/>
          </a:xfrm>
          <a:custGeom>
            <a:avLst/>
            <a:gdLst/>
            <a:ahLst/>
            <a:cxnLst/>
            <a:rect l="l" t="t" r="r" b="b"/>
            <a:pathLst>
              <a:path w="3015482" h="7491880">
                <a:moveTo>
                  <a:pt x="0" y="0"/>
                </a:moveTo>
                <a:lnTo>
                  <a:pt x="3015482" y="0"/>
                </a:lnTo>
                <a:lnTo>
                  <a:pt x="3015482" y="7491881"/>
                </a:lnTo>
                <a:lnTo>
                  <a:pt x="0" y="7491881"/>
                </a:lnTo>
                <a:lnTo>
                  <a:pt x="0" y="0"/>
                </a:lnTo>
                <a:close/>
              </a:path>
            </a:pathLst>
          </a:custGeom>
          <a:blipFill>
            <a:blip r:embed="rId3"/>
            <a:stretch>
              <a:fillRect/>
            </a:stretch>
          </a:blipFill>
        </p:spPr>
        <p:txBody>
          <a:bodyPr/>
          <a:lstStyle/>
          <a:p>
            <a:endParaRPr lang="en-GB"/>
          </a:p>
        </p:txBody>
      </p:sp>
      <p:sp>
        <p:nvSpPr>
          <p:cNvPr id="7" name="Freeform 7"/>
          <p:cNvSpPr/>
          <p:nvPr/>
        </p:nvSpPr>
        <p:spPr>
          <a:xfrm rot="-8543176">
            <a:off x="16823337" y="-513689"/>
            <a:ext cx="1548268" cy="2256129"/>
          </a:xfrm>
          <a:custGeom>
            <a:avLst/>
            <a:gdLst/>
            <a:ahLst/>
            <a:cxnLst/>
            <a:rect l="l" t="t" r="r" b="b"/>
            <a:pathLst>
              <a:path w="1548268" h="2256129">
                <a:moveTo>
                  <a:pt x="0" y="0"/>
                </a:moveTo>
                <a:lnTo>
                  <a:pt x="1548268" y="0"/>
                </a:lnTo>
                <a:lnTo>
                  <a:pt x="1548268" y="2256128"/>
                </a:lnTo>
                <a:lnTo>
                  <a:pt x="0" y="2256128"/>
                </a:lnTo>
                <a:lnTo>
                  <a:pt x="0" y="0"/>
                </a:lnTo>
                <a:close/>
              </a:path>
            </a:pathLst>
          </a:custGeom>
          <a:blipFill>
            <a:blip r:embed="rId4"/>
            <a:stretch>
              <a:fillRect/>
            </a:stretch>
          </a:blipFill>
        </p:spPr>
        <p:txBody>
          <a:bodyPr/>
          <a:lstStyle/>
          <a:p>
            <a:endParaRPr lang="en-GB"/>
          </a:p>
        </p:txBody>
      </p:sp>
      <p:sp>
        <p:nvSpPr>
          <p:cNvPr id="8" name="Freeform 8"/>
          <p:cNvSpPr/>
          <p:nvPr/>
        </p:nvSpPr>
        <p:spPr>
          <a:xfrm rot="1869937" flipH="1">
            <a:off x="-620207" y="5757859"/>
            <a:ext cx="1382641" cy="3453005"/>
          </a:xfrm>
          <a:custGeom>
            <a:avLst/>
            <a:gdLst/>
            <a:ahLst/>
            <a:cxnLst/>
            <a:rect l="l" t="t" r="r" b="b"/>
            <a:pathLst>
              <a:path w="1382641" h="3453005">
                <a:moveTo>
                  <a:pt x="1382641" y="0"/>
                </a:moveTo>
                <a:lnTo>
                  <a:pt x="0" y="0"/>
                </a:lnTo>
                <a:lnTo>
                  <a:pt x="0" y="3453005"/>
                </a:lnTo>
                <a:lnTo>
                  <a:pt x="1382641" y="3453005"/>
                </a:lnTo>
                <a:lnTo>
                  <a:pt x="1382641" y="0"/>
                </a:lnTo>
                <a:close/>
              </a:path>
            </a:pathLst>
          </a:custGeom>
          <a:blipFill>
            <a:blip r:embed="rId5"/>
            <a:stretch>
              <a:fillRect/>
            </a:stretch>
          </a:blipFill>
        </p:spPr>
        <p:txBody>
          <a:bodyPr/>
          <a:lstStyle/>
          <a:p>
            <a:endParaRPr lang="en-GB"/>
          </a:p>
        </p:txBody>
      </p:sp>
      <p:sp>
        <p:nvSpPr>
          <p:cNvPr id="9" name="Freeform 9"/>
          <p:cNvSpPr/>
          <p:nvPr/>
        </p:nvSpPr>
        <p:spPr>
          <a:xfrm rot="2070157" flipH="1">
            <a:off x="15976499" y="1526933"/>
            <a:ext cx="340714" cy="804044"/>
          </a:xfrm>
          <a:custGeom>
            <a:avLst/>
            <a:gdLst/>
            <a:ahLst/>
            <a:cxnLst/>
            <a:rect l="l" t="t" r="r" b="b"/>
            <a:pathLst>
              <a:path w="340714" h="804044">
                <a:moveTo>
                  <a:pt x="340713" y="0"/>
                </a:moveTo>
                <a:lnTo>
                  <a:pt x="0" y="0"/>
                </a:lnTo>
                <a:lnTo>
                  <a:pt x="0" y="804044"/>
                </a:lnTo>
                <a:lnTo>
                  <a:pt x="340713" y="804044"/>
                </a:lnTo>
                <a:lnTo>
                  <a:pt x="340713" y="0"/>
                </a:lnTo>
                <a:close/>
              </a:path>
            </a:pathLst>
          </a:custGeom>
          <a:blipFill>
            <a:blip r:embed="rId6"/>
            <a:stretch>
              <a:fillRect/>
            </a:stretch>
          </a:blipFill>
        </p:spPr>
        <p:txBody>
          <a:bodyPr/>
          <a:lstStyle/>
          <a:p>
            <a:endParaRPr lang="en-GB"/>
          </a:p>
        </p:txBody>
      </p:sp>
      <p:grpSp>
        <p:nvGrpSpPr>
          <p:cNvPr id="10" name="Group 10"/>
          <p:cNvGrpSpPr>
            <a:grpSpLocks noChangeAspect="1"/>
          </p:cNvGrpSpPr>
          <p:nvPr/>
        </p:nvGrpSpPr>
        <p:grpSpPr>
          <a:xfrm>
            <a:off x="11883028" y="3038239"/>
            <a:ext cx="3535944" cy="5559107"/>
            <a:chOff x="0" y="0"/>
            <a:chExt cx="5671566" cy="8916670"/>
          </a:xfrm>
        </p:grpSpPr>
        <p:sp>
          <p:nvSpPr>
            <p:cNvPr id="11" name="Freeform 11"/>
            <p:cNvSpPr/>
            <p:nvPr/>
          </p:nvSpPr>
          <p:spPr>
            <a:xfrm>
              <a:off x="155575" y="155575"/>
              <a:ext cx="5360416" cy="8605520"/>
            </a:xfrm>
            <a:custGeom>
              <a:avLst/>
              <a:gdLst/>
              <a:ahLst/>
              <a:cxnLst/>
              <a:rect l="l" t="t" r="r" b="b"/>
              <a:pathLst>
                <a:path w="5360416" h="8605520">
                  <a:moveTo>
                    <a:pt x="0" y="8605520"/>
                  </a:moveTo>
                  <a:lnTo>
                    <a:pt x="0" y="2626995"/>
                  </a:lnTo>
                  <a:cubicBezTo>
                    <a:pt x="13970" y="1525270"/>
                    <a:pt x="732790" y="529336"/>
                    <a:pt x="1788668" y="148971"/>
                  </a:cubicBezTo>
                  <a:cubicBezTo>
                    <a:pt x="1793240" y="147701"/>
                    <a:pt x="1800860" y="145542"/>
                    <a:pt x="1809877" y="141859"/>
                  </a:cubicBezTo>
                  <a:cubicBezTo>
                    <a:pt x="2089658" y="47879"/>
                    <a:pt x="2382393" y="0"/>
                    <a:pt x="2678684" y="0"/>
                  </a:cubicBezTo>
                  <a:lnTo>
                    <a:pt x="2681732" y="0"/>
                  </a:lnTo>
                  <a:cubicBezTo>
                    <a:pt x="2978150" y="0"/>
                    <a:pt x="3270758" y="47879"/>
                    <a:pt x="3550539" y="141859"/>
                  </a:cubicBezTo>
                  <a:cubicBezTo>
                    <a:pt x="3559556" y="145542"/>
                    <a:pt x="3567176" y="147701"/>
                    <a:pt x="3571748" y="148971"/>
                  </a:cubicBezTo>
                  <a:cubicBezTo>
                    <a:pt x="4627626" y="529209"/>
                    <a:pt x="5346319" y="1525143"/>
                    <a:pt x="5360416" y="2626995"/>
                  </a:cubicBezTo>
                  <a:lnTo>
                    <a:pt x="5360416" y="8605520"/>
                  </a:lnTo>
                  <a:lnTo>
                    <a:pt x="0" y="8605520"/>
                  </a:lnTo>
                  <a:close/>
                </a:path>
              </a:pathLst>
            </a:custGeom>
            <a:blipFill>
              <a:blip r:embed="rId7"/>
              <a:stretch>
                <a:fillRect l="-6188" r="-6188"/>
              </a:stretch>
            </a:blipFill>
          </p:spPr>
          <p:txBody>
            <a:bodyPr/>
            <a:lstStyle/>
            <a:p>
              <a:endParaRPr lang="en-GB"/>
            </a:p>
          </p:txBody>
        </p:sp>
        <p:sp>
          <p:nvSpPr>
            <p:cNvPr id="12" name="Freeform 12"/>
            <p:cNvSpPr/>
            <p:nvPr/>
          </p:nvSpPr>
          <p:spPr>
            <a:xfrm>
              <a:off x="6350" y="6350"/>
              <a:ext cx="5658866" cy="8903970"/>
            </a:xfrm>
            <a:custGeom>
              <a:avLst/>
              <a:gdLst/>
              <a:ahLst/>
              <a:cxnLst/>
              <a:rect l="l" t="t" r="r" b="b"/>
              <a:pathLst>
                <a:path w="5658866" h="8903970">
                  <a:moveTo>
                    <a:pt x="5658866" y="8903970"/>
                  </a:moveTo>
                  <a:lnTo>
                    <a:pt x="0" y="8903970"/>
                  </a:lnTo>
                  <a:lnTo>
                    <a:pt x="0" y="2774442"/>
                  </a:lnTo>
                  <a:cubicBezTo>
                    <a:pt x="14732" y="1610487"/>
                    <a:pt x="773176" y="559054"/>
                    <a:pt x="1887220" y="157734"/>
                  </a:cubicBezTo>
                  <a:lnTo>
                    <a:pt x="1898396" y="154178"/>
                  </a:lnTo>
                  <a:cubicBezTo>
                    <a:pt x="1899920" y="153797"/>
                    <a:pt x="1901571" y="153289"/>
                    <a:pt x="1903222" y="152654"/>
                  </a:cubicBezTo>
                  <a:lnTo>
                    <a:pt x="1911477" y="149606"/>
                  </a:lnTo>
                  <a:cubicBezTo>
                    <a:pt x="2207006" y="50292"/>
                    <a:pt x="2515362" y="0"/>
                    <a:pt x="2827909" y="0"/>
                  </a:cubicBezTo>
                  <a:lnTo>
                    <a:pt x="2830957" y="0"/>
                  </a:lnTo>
                  <a:cubicBezTo>
                    <a:pt x="3143504" y="0"/>
                    <a:pt x="3451860" y="50292"/>
                    <a:pt x="3747389" y="149733"/>
                  </a:cubicBezTo>
                  <a:lnTo>
                    <a:pt x="3755517" y="152781"/>
                  </a:lnTo>
                  <a:cubicBezTo>
                    <a:pt x="3757168" y="153416"/>
                    <a:pt x="3758946" y="153924"/>
                    <a:pt x="3760089" y="154305"/>
                  </a:cubicBezTo>
                  <a:lnTo>
                    <a:pt x="3771519" y="157861"/>
                  </a:lnTo>
                  <a:cubicBezTo>
                    <a:pt x="4885563" y="559181"/>
                    <a:pt x="5644007" y="1610614"/>
                    <a:pt x="5658739" y="2774315"/>
                  </a:cubicBezTo>
                  <a:lnTo>
                    <a:pt x="5658866" y="8903970"/>
                  </a:lnTo>
                  <a:close/>
                  <a:moveTo>
                    <a:pt x="19050" y="8884920"/>
                  </a:moveTo>
                  <a:lnTo>
                    <a:pt x="5639816" y="8884920"/>
                  </a:lnTo>
                  <a:lnTo>
                    <a:pt x="5639816" y="2774442"/>
                  </a:lnTo>
                  <a:cubicBezTo>
                    <a:pt x="5625211" y="1618742"/>
                    <a:pt x="4871720" y="574293"/>
                    <a:pt x="3765169" y="175768"/>
                  </a:cubicBezTo>
                  <a:lnTo>
                    <a:pt x="3755390" y="172720"/>
                  </a:lnTo>
                  <a:cubicBezTo>
                    <a:pt x="3753358" y="172085"/>
                    <a:pt x="3750818" y="171450"/>
                    <a:pt x="3748405" y="170434"/>
                  </a:cubicBezTo>
                  <a:lnTo>
                    <a:pt x="3741293" y="167767"/>
                  </a:lnTo>
                  <a:cubicBezTo>
                    <a:pt x="3447669" y="69088"/>
                    <a:pt x="3141472" y="19050"/>
                    <a:pt x="2830957" y="19050"/>
                  </a:cubicBezTo>
                  <a:lnTo>
                    <a:pt x="2827909" y="19050"/>
                  </a:lnTo>
                  <a:cubicBezTo>
                    <a:pt x="2517394" y="19050"/>
                    <a:pt x="2211197" y="69088"/>
                    <a:pt x="1917573" y="167767"/>
                  </a:cubicBezTo>
                  <a:lnTo>
                    <a:pt x="1910461" y="170434"/>
                  </a:lnTo>
                  <a:cubicBezTo>
                    <a:pt x="1908048" y="171450"/>
                    <a:pt x="1905635" y="172085"/>
                    <a:pt x="1903857" y="172593"/>
                  </a:cubicBezTo>
                  <a:lnTo>
                    <a:pt x="1893697" y="175768"/>
                  </a:lnTo>
                  <a:cubicBezTo>
                    <a:pt x="787146" y="574294"/>
                    <a:pt x="33782" y="1618742"/>
                    <a:pt x="19050" y="2774569"/>
                  </a:cubicBezTo>
                  <a:lnTo>
                    <a:pt x="19050" y="8884920"/>
                  </a:lnTo>
                  <a:close/>
                  <a:moveTo>
                    <a:pt x="5519166" y="8764270"/>
                  </a:moveTo>
                  <a:lnTo>
                    <a:pt x="139700" y="8764270"/>
                  </a:lnTo>
                  <a:lnTo>
                    <a:pt x="139700" y="2776220"/>
                  </a:lnTo>
                  <a:cubicBezTo>
                    <a:pt x="153670" y="1670304"/>
                    <a:pt x="875030" y="670941"/>
                    <a:pt x="1934591" y="289306"/>
                  </a:cubicBezTo>
                  <a:cubicBezTo>
                    <a:pt x="1940433" y="287655"/>
                    <a:pt x="1947291" y="285623"/>
                    <a:pt x="1955546" y="282321"/>
                  </a:cubicBezTo>
                  <a:cubicBezTo>
                    <a:pt x="2237232" y="187706"/>
                    <a:pt x="2530602" y="139700"/>
                    <a:pt x="2827909" y="139700"/>
                  </a:cubicBezTo>
                  <a:lnTo>
                    <a:pt x="2830957" y="139700"/>
                  </a:lnTo>
                  <a:cubicBezTo>
                    <a:pt x="3128391" y="139700"/>
                    <a:pt x="3421761" y="187579"/>
                    <a:pt x="3702812" y="282067"/>
                  </a:cubicBezTo>
                  <a:cubicBezTo>
                    <a:pt x="3711448" y="285496"/>
                    <a:pt x="3718433" y="287528"/>
                    <a:pt x="3723513" y="288925"/>
                  </a:cubicBezTo>
                  <a:cubicBezTo>
                    <a:pt x="4783836" y="670814"/>
                    <a:pt x="5505069" y="1670177"/>
                    <a:pt x="5519166" y="2775966"/>
                  </a:cubicBezTo>
                  <a:lnTo>
                    <a:pt x="5519166" y="8764270"/>
                  </a:lnTo>
                  <a:close/>
                  <a:moveTo>
                    <a:pt x="158750" y="8745220"/>
                  </a:moveTo>
                  <a:lnTo>
                    <a:pt x="5500116" y="8745220"/>
                  </a:lnTo>
                  <a:lnTo>
                    <a:pt x="5500116" y="2776220"/>
                  </a:lnTo>
                  <a:cubicBezTo>
                    <a:pt x="5486146" y="1678432"/>
                    <a:pt x="4769866" y="686181"/>
                    <a:pt x="3717798" y="307213"/>
                  </a:cubicBezTo>
                  <a:cubicBezTo>
                    <a:pt x="3712972" y="305943"/>
                    <a:pt x="3705352" y="303657"/>
                    <a:pt x="3696208" y="299974"/>
                  </a:cubicBezTo>
                  <a:cubicBezTo>
                    <a:pt x="3417570" y="206375"/>
                    <a:pt x="3126359" y="158750"/>
                    <a:pt x="2830957" y="158750"/>
                  </a:cubicBezTo>
                  <a:lnTo>
                    <a:pt x="2827909" y="158750"/>
                  </a:lnTo>
                  <a:cubicBezTo>
                    <a:pt x="2532634" y="158750"/>
                    <a:pt x="2241296" y="206375"/>
                    <a:pt x="1962023" y="300101"/>
                  </a:cubicBezTo>
                  <a:cubicBezTo>
                    <a:pt x="1953514" y="303530"/>
                    <a:pt x="1945894" y="305816"/>
                    <a:pt x="1940306" y="307340"/>
                  </a:cubicBezTo>
                  <a:cubicBezTo>
                    <a:pt x="889000" y="686054"/>
                    <a:pt x="172720" y="1678432"/>
                    <a:pt x="158750" y="2776347"/>
                  </a:cubicBezTo>
                  <a:lnTo>
                    <a:pt x="158750" y="8745220"/>
                  </a:lnTo>
                  <a:close/>
                </a:path>
              </a:pathLst>
            </a:custGeom>
            <a:solidFill>
              <a:srgbClr val="677EA4"/>
            </a:solidFill>
          </p:spPr>
          <p:txBody>
            <a:bodyPr/>
            <a:lstStyle/>
            <a:p>
              <a:endParaRPr lang="en-GB"/>
            </a:p>
          </p:txBody>
        </p:sp>
      </p:grpSp>
      <p:sp>
        <p:nvSpPr>
          <p:cNvPr id="13" name="Freeform 13"/>
          <p:cNvSpPr/>
          <p:nvPr/>
        </p:nvSpPr>
        <p:spPr>
          <a:xfrm rot="7871968">
            <a:off x="14914659" y="3224199"/>
            <a:ext cx="675766" cy="1687658"/>
          </a:xfrm>
          <a:custGeom>
            <a:avLst/>
            <a:gdLst/>
            <a:ahLst/>
            <a:cxnLst/>
            <a:rect l="l" t="t" r="r" b="b"/>
            <a:pathLst>
              <a:path w="675766" h="1687658">
                <a:moveTo>
                  <a:pt x="0" y="0"/>
                </a:moveTo>
                <a:lnTo>
                  <a:pt x="675767" y="0"/>
                </a:lnTo>
                <a:lnTo>
                  <a:pt x="675767" y="1687658"/>
                </a:lnTo>
                <a:lnTo>
                  <a:pt x="0" y="1687658"/>
                </a:lnTo>
                <a:lnTo>
                  <a:pt x="0" y="0"/>
                </a:lnTo>
                <a:close/>
              </a:path>
            </a:pathLst>
          </a:custGeom>
          <a:blipFill>
            <a:blip r:embed="rId5"/>
            <a:stretch>
              <a:fillRect/>
            </a:stretch>
          </a:blipFill>
        </p:spPr>
        <p:txBody>
          <a:bodyPr/>
          <a:lstStyle/>
          <a:p>
            <a:endParaRPr lang="en-GB"/>
          </a:p>
        </p:txBody>
      </p:sp>
      <p:sp>
        <p:nvSpPr>
          <p:cNvPr id="14" name="Freeform 14"/>
          <p:cNvSpPr/>
          <p:nvPr/>
        </p:nvSpPr>
        <p:spPr>
          <a:xfrm rot="-1841712">
            <a:off x="14947578" y="7555499"/>
            <a:ext cx="699806" cy="1206957"/>
          </a:xfrm>
          <a:custGeom>
            <a:avLst/>
            <a:gdLst/>
            <a:ahLst/>
            <a:cxnLst/>
            <a:rect l="l" t="t" r="r" b="b"/>
            <a:pathLst>
              <a:path w="699806" h="1206957">
                <a:moveTo>
                  <a:pt x="0" y="0"/>
                </a:moveTo>
                <a:lnTo>
                  <a:pt x="699806" y="0"/>
                </a:lnTo>
                <a:lnTo>
                  <a:pt x="699806" y="1206956"/>
                </a:lnTo>
                <a:lnTo>
                  <a:pt x="0" y="1206956"/>
                </a:lnTo>
                <a:lnTo>
                  <a:pt x="0" y="0"/>
                </a:lnTo>
                <a:close/>
              </a:path>
            </a:pathLst>
          </a:custGeom>
          <a:blipFill>
            <a:blip r:embed="rId8"/>
            <a:stretch>
              <a:fillRect/>
            </a:stretch>
          </a:blipFill>
        </p:spPr>
        <p:txBody>
          <a:bodyPr/>
          <a:lstStyle/>
          <a:p>
            <a:endParaRPr lang="en-GB"/>
          </a:p>
        </p:txBody>
      </p:sp>
      <p:sp>
        <p:nvSpPr>
          <p:cNvPr id="15" name="Freeform 15"/>
          <p:cNvSpPr/>
          <p:nvPr/>
        </p:nvSpPr>
        <p:spPr>
          <a:xfrm>
            <a:off x="15360080" y="7161138"/>
            <a:ext cx="718592" cy="1785321"/>
          </a:xfrm>
          <a:custGeom>
            <a:avLst/>
            <a:gdLst/>
            <a:ahLst/>
            <a:cxnLst/>
            <a:rect l="l" t="t" r="r" b="b"/>
            <a:pathLst>
              <a:path w="718592" h="1785321">
                <a:moveTo>
                  <a:pt x="0" y="0"/>
                </a:moveTo>
                <a:lnTo>
                  <a:pt x="718592" y="0"/>
                </a:lnTo>
                <a:lnTo>
                  <a:pt x="718592" y="1785321"/>
                </a:lnTo>
                <a:lnTo>
                  <a:pt x="0" y="1785321"/>
                </a:lnTo>
                <a:lnTo>
                  <a:pt x="0" y="0"/>
                </a:lnTo>
                <a:close/>
              </a:path>
            </a:pathLst>
          </a:custGeom>
          <a:blipFill>
            <a:blip r:embed="rId3"/>
            <a:stretch>
              <a:fillRect/>
            </a:stretch>
          </a:blipFill>
        </p:spPr>
        <p:txBody>
          <a:bodyPr/>
          <a:lstStyle/>
          <a:p>
            <a:endParaRPr lang="en-GB"/>
          </a:p>
        </p:txBody>
      </p:sp>
      <p:sp>
        <p:nvSpPr>
          <p:cNvPr id="16" name="Freeform 16"/>
          <p:cNvSpPr/>
          <p:nvPr/>
        </p:nvSpPr>
        <p:spPr>
          <a:xfrm>
            <a:off x="14785709" y="8135363"/>
            <a:ext cx="933667" cy="923966"/>
          </a:xfrm>
          <a:custGeom>
            <a:avLst/>
            <a:gdLst/>
            <a:ahLst/>
            <a:cxnLst/>
            <a:rect l="l" t="t" r="r" b="b"/>
            <a:pathLst>
              <a:path w="933667" h="923966">
                <a:moveTo>
                  <a:pt x="0" y="0"/>
                </a:moveTo>
                <a:lnTo>
                  <a:pt x="933667" y="0"/>
                </a:lnTo>
                <a:lnTo>
                  <a:pt x="933667" y="923967"/>
                </a:lnTo>
                <a:lnTo>
                  <a:pt x="0" y="923967"/>
                </a:lnTo>
                <a:lnTo>
                  <a:pt x="0" y="0"/>
                </a:lnTo>
                <a:close/>
              </a:path>
            </a:pathLst>
          </a:custGeom>
          <a:blipFill>
            <a:blip r:embed="rId9"/>
            <a:stretch>
              <a:fillRect/>
            </a:stretch>
          </a:blipFill>
        </p:spPr>
        <p:txBody>
          <a:bodyPr/>
          <a:lstStyle/>
          <a:p>
            <a:endParaRPr lang="en-GB"/>
          </a:p>
        </p:txBody>
      </p:sp>
      <p:sp>
        <p:nvSpPr>
          <p:cNvPr id="17" name="Freeform 17"/>
          <p:cNvSpPr/>
          <p:nvPr/>
        </p:nvSpPr>
        <p:spPr>
          <a:xfrm rot="-2817893" flipH="1">
            <a:off x="14503588" y="2918232"/>
            <a:ext cx="564242" cy="1205934"/>
          </a:xfrm>
          <a:custGeom>
            <a:avLst/>
            <a:gdLst/>
            <a:ahLst/>
            <a:cxnLst/>
            <a:rect l="l" t="t" r="r" b="b"/>
            <a:pathLst>
              <a:path w="564242" h="1205934">
                <a:moveTo>
                  <a:pt x="564242" y="0"/>
                </a:moveTo>
                <a:lnTo>
                  <a:pt x="0" y="0"/>
                </a:lnTo>
                <a:lnTo>
                  <a:pt x="0" y="1205934"/>
                </a:lnTo>
                <a:lnTo>
                  <a:pt x="564242" y="1205934"/>
                </a:lnTo>
                <a:lnTo>
                  <a:pt x="564242" y="0"/>
                </a:lnTo>
                <a:close/>
              </a:path>
            </a:pathLst>
          </a:custGeom>
          <a:blipFill>
            <a:blip r:embed="rId10"/>
            <a:stretch>
              <a:fillRect r="-1252"/>
            </a:stretch>
          </a:blipFill>
        </p:spPr>
        <p:txBody>
          <a:bodyPr/>
          <a:lstStyle/>
          <a:p>
            <a:endParaRPr lang="en-GB"/>
          </a:p>
        </p:txBody>
      </p:sp>
      <p:sp>
        <p:nvSpPr>
          <p:cNvPr id="18" name="Freeform 18"/>
          <p:cNvSpPr/>
          <p:nvPr/>
        </p:nvSpPr>
        <p:spPr>
          <a:xfrm>
            <a:off x="14670184" y="3257982"/>
            <a:ext cx="1049192" cy="957958"/>
          </a:xfrm>
          <a:custGeom>
            <a:avLst/>
            <a:gdLst/>
            <a:ahLst/>
            <a:cxnLst/>
            <a:rect l="l" t="t" r="r" b="b"/>
            <a:pathLst>
              <a:path w="1049192" h="957958">
                <a:moveTo>
                  <a:pt x="0" y="0"/>
                </a:moveTo>
                <a:lnTo>
                  <a:pt x="1049192" y="0"/>
                </a:lnTo>
                <a:lnTo>
                  <a:pt x="1049192" y="957958"/>
                </a:lnTo>
                <a:lnTo>
                  <a:pt x="0" y="957958"/>
                </a:lnTo>
                <a:lnTo>
                  <a:pt x="0" y="0"/>
                </a:lnTo>
                <a:close/>
              </a:path>
            </a:pathLst>
          </a:custGeom>
          <a:blipFill>
            <a:blip r:embed="rId11"/>
            <a:stretch>
              <a:fillRect/>
            </a:stretch>
          </a:blipFill>
        </p:spPr>
        <p:txBody>
          <a:bodyPr/>
          <a:lstStyle/>
          <a:p>
            <a:endParaRPr lang="en-GB"/>
          </a:p>
        </p:txBody>
      </p:sp>
      <p:sp>
        <p:nvSpPr>
          <p:cNvPr id="19" name="TextBox 19"/>
          <p:cNvSpPr txBox="1"/>
          <p:nvPr/>
        </p:nvSpPr>
        <p:spPr>
          <a:xfrm>
            <a:off x="3180262" y="3123759"/>
            <a:ext cx="7925178" cy="6195695"/>
          </a:xfrm>
          <a:prstGeom prst="rect">
            <a:avLst/>
          </a:prstGeom>
        </p:spPr>
        <p:txBody>
          <a:bodyPr lIns="0" tIns="0" rIns="0" bIns="0" rtlCol="0" anchor="t">
            <a:spAutoFit/>
          </a:bodyPr>
          <a:lstStyle/>
          <a:p>
            <a:pPr algn="just">
              <a:lnSpc>
                <a:spcPts val="4480"/>
              </a:lnSpc>
            </a:pPr>
            <a:r>
              <a:rPr lang="en-US" sz="3200">
                <a:solidFill>
                  <a:srgbClr val="677EA4"/>
                </a:solidFill>
                <a:latin typeface="Cloud Condensed"/>
                <a:ea typeface="Cloud Condensed"/>
                <a:cs typeface="Cloud Condensed"/>
                <a:sym typeface="Cloud Condensed"/>
              </a:rPr>
              <a:t>• </a:t>
            </a:r>
            <a:r>
              <a:rPr lang="en-US" sz="3200" b="1" i="1">
                <a:solidFill>
                  <a:srgbClr val="677EA4"/>
                </a:solidFill>
                <a:latin typeface="Cloud Condensed Bold Italics"/>
                <a:ea typeface="Cloud Condensed Bold Italics"/>
                <a:cs typeface="Cloud Condensed Bold Italics"/>
                <a:sym typeface="Cloud Condensed Bold Italics"/>
              </a:rPr>
              <a:t>Green Haven Florists, founded in 2016 in Norwich, UK by Liam and Priya Patel.</a:t>
            </a:r>
          </a:p>
          <a:p>
            <a:pPr algn="just">
              <a:lnSpc>
                <a:spcPts val="4480"/>
              </a:lnSpc>
            </a:pPr>
            <a:r>
              <a:rPr lang="en-US" sz="3200">
                <a:solidFill>
                  <a:srgbClr val="677EA4"/>
                </a:solidFill>
                <a:latin typeface="Cloud Condensed"/>
                <a:ea typeface="Cloud Condensed"/>
                <a:cs typeface="Cloud Condensed"/>
                <a:sym typeface="Cloud Condensed"/>
              </a:rPr>
              <a:t>• </a:t>
            </a:r>
            <a:r>
              <a:rPr lang="en-US" sz="3200" b="1" i="1">
                <a:solidFill>
                  <a:srgbClr val="677EA4"/>
                </a:solidFill>
                <a:latin typeface="Cloud Condensed Bold Italics"/>
                <a:ea typeface="Cloud Condensed Bold Italics"/>
                <a:cs typeface="Cloud Condensed Bold Italics"/>
                <a:sym typeface="Cloud Condensed Bold Italics"/>
              </a:rPr>
              <a:t>Independent flower shop known for bespoke floral arrangements, eco-friendly packaging, and strong community ties.</a:t>
            </a:r>
          </a:p>
          <a:p>
            <a:pPr algn="just">
              <a:lnSpc>
                <a:spcPts val="4480"/>
              </a:lnSpc>
            </a:pPr>
            <a:r>
              <a:rPr lang="en-US" sz="3200">
                <a:solidFill>
                  <a:srgbClr val="677EA4"/>
                </a:solidFill>
                <a:latin typeface="Cloud Condensed"/>
                <a:ea typeface="Cloud Condensed"/>
                <a:cs typeface="Cloud Condensed"/>
                <a:sym typeface="Cloud Condensed"/>
              </a:rPr>
              <a:t>• </a:t>
            </a:r>
            <a:r>
              <a:rPr lang="en-US" sz="3200" b="1" i="1">
                <a:solidFill>
                  <a:srgbClr val="677EA4"/>
                </a:solidFill>
                <a:latin typeface="Cloud Condensed Bold Italics"/>
                <a:ea typeface="Cloud Condensed Bold Italics"/>
                <a:cs typeface="Cloud Condensed Bold Italics"/>
                <a:sym typeface="Cloud Condensed Bold Italics"/>
              </a:rPr>
              <a:t>Serves both individual and corporate clients.</a:t>
            </a:r>
          </a:p>
          <a:p>
            <a:pPr algn="just">
              <a:lnSpc>
                <a:spcPts val="4480"/>
              </a:lnSpc>
            </a:pPr>
            <a:r>
              <a:rPr lang="en-US" sz="3200">
                <a:solidFill>
                  <a:srgbClr val="677EA4"/>
                </a:solidFill>
                <a:latin typeface="Cloud Condensed"/>
                <a:ea typeface="Cloud Condensed"/>
                <a:cs typeface="Cloud Condensed"/>
                <a:sym typeface="Cloud Condensed"/>
              </a:rPr>
              <a:t>• </a:t>
            </a:r>
            <a:r>
              <a:rPr lang="en-US" sz="3200" b="1" i="1">
                <a:solidFill>
                  <a:srgbClr val="677EA4"/>
                </a:solidFill>
                <a:latin typeface="Cloud Condensed Bold Italics"/>
                <a:ea typeface="Cloud Condensed Bold Italics"/>
                <a:cs typeface="Cloud Condensed Bold Italics"/>
                <a:sym typeface="Cloud Condensed Bold Italics"/>
              </a:rPr>
              <a:t>Values: sustainability, quality, and local engagement.</a:t>
            </a:r>
          </a:p>
          <a:p>
            <a:pPr algn="just">
              <a:lnSpc>
                <a:spcPts val="4480"/>
              </a:lnSpc>
            </a:pPr>
            <a:r>
              <a:rPr lang="en-US" sz="3200">
                <a:solidFill>
                  <a:srgbClr val="677EA4"/>
                </a:solidFill>
                <a:latin typeface="Cloud Condensed"/>
                <a:ea typeface="Cloud Condensed"/>
                <a:cs typeface="Cloud Condensed"/>
                <a:sym typeface="Cloud Condensed"/>
              </a:rPr>
              <a:t>• </a:t>
            </a:r>
            <a:r>
              <a:rPr lang="en-US" sz="3200" b="1" i="1">
                <a:solidFill>
                  <a:srgbClr val="677EA4"/>
                </a:solidFill>
                <a:latin typeface="Cloud Condensed Bold Italics"/>
                <a:ea typeface="Cloud Condensed Bold Italics"/>
                <a:cs typeface="Cloud Condensed Bold Italics"/>
                <a:sym typeface="Cloud Condensed Bold Italics"/>
              </a:rPr>
              <a:t>Recently experienced reduced foot traffic, rising costs, and stronger competition.</a:t>
            </a:r>
          </a:p>
          <a:p>
            <a:pPr algn="just">
              <a:lnSpc>
                <a:spcPts val="4480"/>
              </a:lnSpc>
            </a:pPr>
            <a:endParaRPr lang="en-US" sz="3200" b="1" i="1">
              <a:solidFill>
                <a:srgbClr val="677EA4"/>
              </a:solidFill>
              <a:latin typeface="Cloud Condensed Bold Italics"/>
              <a:ea typeface="Cloud Condensed Bold Italics"/>
              <a:cs typeface="Cloud Condensed Bold Italics"/>
              <a:sym typeface="Cloud Condensed Bold Italics"/>
            </a:endParaRPr>
          </a:p>
        </p:txBody>
      </p:sp>
      <p:sp>
        <p:nvSpPr>
          <p:cNvPr id="20" name="Freeform 20"/>
          <p:cNvSpPr/>
          <p:nvPr/>
        </p:nvSpPr>
        <p:spPr>
          <a:xfrm rot="329772">
            <a:off x="-485437" y="7189502"/>
            <a:ext cx="2434840" cy="3224954"/>
          </a:xfrm>
          <a:custGeom>
            <a:avLst/>
            <a:gdLst/>
            <a:ahLst/>
            <a:cxnLst/>
            <a:rect l="l" t="t" r="r" b="b"/>
            <a:pathLst>
              <a:path w="2434840" h="3224954">
                <a:moveTo>
                  <a:pt x="0" y="0"/>
                </a:moveTo>
                <a:lnTo>
                  <a:pt x="2434840" y="0"/>
                </a:lnTo>
                <a:lnTo>
                  <a:pt x="2434840" y="3224954"/>
                </a:lnTo>
                <a:lnTo>
                  <a:pt x="0" y="3224954"/>
                </a:lnTo>
                <a:lnTo>
                  <a:pt x="0" y="0"/>
                </a:lnTo>
                <a:close/>
              </a:path>
            </a:pathLst>
          </a:custGeom>
          <a:blipFill>
            <a:blip r:embed="rId12"/>
            <a:stretch>
              <a:fillRect/>
            </a:stretch>
          </a:blipFill>
        </p:spPr>
        <p:txBody>
          <a:bodyPr/>
          <a:lstStyle/>
          <a:p>
            <a:endParaRPr lang="en-GB"/>
          </a:p>
        </p:txBody>
      </p:sp>
      <p:sp>
        <p:nvSpPr>
          <p:cNvPr id="21" name="Freeform 21"/>
          <p:cNvSpPr/>
          <p:nvPr/>
        </p:nvSpPr>
        <p:spPr>
          <a:xfrm rot="2049949">
            <a:off x="-485437" y="8787830"/>
            <a:ext cx="2434840" cy="3224954"/>
          </a:xfrm>
          <a:custGeom>
            <a:avLst/>
            <a:gdLst/>
            <a:ahLst/>
            <a:cxnLst/>
            <a:rect l="l" t="t" r="r" b="b"/>
            <a:pathLst>
              <a:path w="2434840" h="3224954">
                <a:moveTo>
                  <a:pt x="0" y="0"/>
                </a:moveTo>
                <a:lnTo>
                  <a:pt x="2434840" y="0"/>
                </a:lnTo>
                <a:lnTo>
                  <a:pt x="2434840" y="3224954"/>
                </a:lnTo>
                <a:lnTo>
                  <a:pt x="0" y="3224954"/>
                </a:lnTo>
                <a:lnTo>
                  <a:pt x="0" y="0"/>
                </a:lnTo>
                <a:close/>
              </a:path>
            </a:pathLst>
          </a:custGeom>
          <a:blipFill>
            <a:blip r:embed="rId12"/>
            <a:stretch>
              <a:fillRect/>
            </a:stretch>
          </a:blipFill>
        </p:spPr>
        <p:txBody>
          <a:bodyPr/>
          <a:lstStyle/>
          <a:p>
            <a:endParaRPr lang="en-GB"/>
          </a:p>
        </p:txBody>
      </p:sp>
      <p:sp>
        <p:nvSpPr>
          <p:cNvPr id="22" name="Freeform 22"/>
          <p:cNvSpPr/>
          <p:nvPr/>
        </p:nvSpPr>
        <p:spPr>
          <a:xfrm rot="1206564">
            <a:off x="-104606" y="8936980"/>
            <a:ext cx="1131106" cy="1950183"/>
          </a:xfrm>
          <a:custGeom>
            <a:avLst/>
            <a:gdLst/>
            <a:ahLst/>
            <a:cxnLst/>
            <a:rect l="l" t="t" r="r" b="b"/>
            <a:pathLst>
              <a:path w="1131106" h="1950183">
                <a:moveTo>
                  <a:pt x="0" y="0"/>
                </a:moveTo>
                <a:lnTo>
                  <a:pt x="1131107" y="0"/>
                </a:lnTo>
                <a:lnTo>
                  <a:pt x="1131107" y="1950184"/>
                </a:lnTo>
                <a:lnTo>
                  <a:pt x="0" y="1950184"/>
                </a:lnTo>
                <a:lnTo>
                  <a:pt x="0" y="0"/>
                </a:lnTo>
                <a:close/>
              </a:path>
            </a:pathLst>
          </a:custGeom>
          <a:blipFill>
            <a:blip r:embed="rId8"/>
            <a:stretch>
              <a:fillRect/>
            </a:stretch>
          </a:blipFill>
        </p:spPr>
        <p:txBody>
          <a:bodyPr/>
          <a:lstStyle/>
          <a:p>
            <a:endParaRPr lang="en-GB"/>
          </a:p>
        </p:txBody>
      </p:sp>
      <p:sp>
        <p:nvSpPr>
          <p:cNvPr id="23" name="TextBox 23"/>
          <p:cNvSpPr txBox="1"/>
          <p:nvPr/>
        </p:nvSpPr>
        <p:spPr>
          <a:xfrm>
            <a:off x="2644846" y="1676674"/>
            <a:ext cx="12774125" cy="1226820"/>
          </a:xfrm>
          <a:prstGeom prst="rect">
            <a:avLst/>
          </a:prstGeom>
        </p:spPr>
        <p:txBody>
          <a:bodyPr lIns="0" tIns="0" rIns="0" bIns="0" rtlCol="0" anchor="t">
            <a:spAutoFit/>
          </a:bodyPr>
          <a:lstStyle/>
          <a:p>
            <a:pPr algn="ctr">
              <a:lnSpc>
                <a:spcPts val="10080"/>
              </a:lnSpc>
            </a:pPr>
            <a:r>
              <a:rPr lang="en-US" sz="7200" spc="288">
                <a:solidFill>
                  <a:srgbClr val="677EA4"/>
                </a:solidFill>
                <a:latin typeface="TAN Meringue"/>
                <a:ea typeface="TAN Meringue"/>
                <a:cs typeface="TAN Meringue"/>
                <a:sym typeface="TAN Meringue"/>
              </a:rPr>
              <a:t>Company background</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grpSp>
        <p:nvGrpSpPr>
          <p:cNvPr id="3" name="Group 3"/>
          <p:cNvGrpSpPr/>
          <p:nvPr/>
        </p:nvGrpSpPr>
        <p:grpSpPr>
          <a:xfrm>
            <a:off x="1109643" y="1291739"/>
            <a:ext cx="16230600" cy="8229600"/>
            <a:chOff x="0" y="0"/>
            <a:chExt cx="4274726" cy="2167467"/>
          </a:xfrm>
        </p:grpSpPr>
        <p:sp>
          <p:nvSpPr>
            <p:cNvPr id="4" name="Freeform 4"/>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000000">
                <a:alpha val="0"/>
              </a:srgbClr>
            </a:solidFill>
            <a:ln w="38100" cap="sq">
              <a:solidFill>
                <a:srgbClr val="677EA4"/>
              </a:solidFill>
              <a:prstDash val="solid"/>
              <a:miter/>
            </a:ln>
          </p:spPr>
          <p:txBody>
            <a:bodyPr/>
            <a:lstStyle/>
            <a:p>
              <a:endParaRPr lang="en-GB"/>
            </a:p>
          </p:txBody>
        </p:sp>
        <p:sp>
          <p:nvSpPr>
            <p:cNvPr id="5" name="TextBox 5"/>
            <p:cNvSpPr txBox="1"/>
            <p:nvPr/>
          </p:nvSpPr>
          <p:spPr>
            <a:xfrm>
              <a:off x="0" y="-66675"/>
              <a:ext cx="4274726" cy="2234142"/>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rot="-3978030">
            <a:off x="2202506" y="8795935"/>
            <a:ext cx="343462" cy="810529"/>
          </a:xfrm>
          <a:custGeom>
            <a:avLst/>
            <a:gdLst/>
            <a:ahLst/>
            <a:cxnLst/>
            <a:rect l="l" t="t" r="r" b="b"/>
            <a:pathLst>
              <a:path w="343462" h="810529">
                <a:moveTo>
                  <a:pt x="0" y="0"/>
                </a:moveTo>
                <a:lnTo>
                  <a:pt x="343462" y="0"/>
                </a:lnTo>
                <a:lnTo>
                  <a:pt x="343462" y="810529"/>
                </a:lnTo>
                <a:lnTo>
                  <a:pt x="0" y="810529"/>
                </a:lnTo>
                <a:lnTo>
                  <a:pt x="0" y="0"/>
                </a:lnTo>
                <a:close/>
              </a:path>
            </a:pathLst>
          </a:custGeom>
          <a:blipFill>
            <a:blip r:embed="rId3"/>
            <a:stretch>
              <a:fillRect/>
            </a:stretch>
          </a:blipFill>
        </p:spPr>
        <p:txBody>
          <a:bodyPr/>
          <a:lstStyle/>
          <a:p>
            <a:endParaRPr lang="en-GB"/>
          </a:p>
        </p:txBody>
      </p:sp>
      <p:sp>
        <p:nvSpPr>
          <p:cNvPr id="7" name="TextBox 7"/>
          <p:cNvSpPr txBox="1"/>
          <p:nvPr/>
        </p:nvSpPr>
        <p:spPr>
          <a:xfrm>
            <a:off x="1718062" y="1729266"/>
            <a:ext cx="14851875" cy="1226820"/>
          </a:xfrm>
          <a:prstGeom prst="rect">
            <a:avLst/>
          </a:prstGeom>
        </p:spPr>
        <p:txBody>
          <a:bodyPr lIns="0" tIns="0" rIns="0" bIns="0" rtlCol="0" anchor="t">
            <a:spAutoFit/>
          </a:bodyPr>
          <a:lstStyle/>
          <a:p>
            <a:pPr algn="ctr">
              <a:lnSpc>
                <a:spcPts val="10080"/>
              </a:lnSpc>
            </a:pPr>
            <a:r>
              <a:rPr lang="en-US" sz="7200" spc="288">
                <a:solidFill>
                  <a:srgbClr val="677EA4"/>
                </a:solidFill>
                <a:latin typeface="TAN Meringue"/>
                <a:ea typeface="TAN Meringue"/>
                <a:cs typeface="TAN Meringue"/>
                <a:sym typeface="TAN Meringue"/>
              </a:rPr>
              <a:t>Problem: nature and scope</a:t>
            </a:r>
          </a:p>
        </p:txBody>
      </p:sp>
      <p:grpSp>
        <p:nvGrpSpPr>
          <p:cNvPr id="8" name="Group 8"/>
          <p:cNvGrpSpPr/>
          <p:nvPr/>
        </p:nvGrpSpPr>
        <p:grpSpPr>
          <a:xfrm>
            <a:off x="5330323" y="3771806"/>
            <a:ext cx="1250695" cy="579880"/>
            <a:chOff x="0" y="0"/>
            <a:chExt cx="329401" cy="152725"/>
          </a:xfrm>
        </p:grpSpPr>
        <p:sp>
          <p:nvSpPr>
            <p:cNvPr id="9" name="Freeform 9"/>
            <p:cNvSpPr/>
            <p:nvPr/>
          </p:nvSpPr>
          <p:spPr>
            <a:xfrm>
              <a:off x="0" y="0"/>
              <a:ext cx="329401" cy="152725"/>
            </a:xfrm>
            <a:custGeom>
              <a:avLst/>
              <a:gdLst/>
              <a:ahLst/>
              <a:cxnLst/>
              <a:rect l="l" t="t" r="r" b="b"/>
              <a:pathLst>
                <a:path w="329401" h="152725">
                  <a:moveTo>
                    <a:pt x="76363" y="0"/>
                  </a:moveTo>
                  <a:lnTo>
                    <a:pt x="253039" y="0"/>
                  </a:lnTo>
                  <a:cubicBezTo>
                    <a:pt x="273291" y="0"/>
                    <a:pt x="292714" y="8045"/>
                    <a:pt x="307035" y="22366"/>
                  </a:cubicBezTo>
                  <a:cubicBezTo>
                    <a:pt x="321356" y="36687"/>
                    <a:pt x="329401" y="56110"/>
                    <a:pt x="329401" y="76363"/>
                  </a:cubicBezTo>
                  <a:lnTo>
                    <a:pt x="329401" y="76363"/>
                  </a:lnTo>
                  <a:cubicBezTo>
                    <a:pt x="329401" y="96615"/>
                    <a:pt x="321356" y="116039"/>
                    <a:pt x="307035" y="130359"/>
                  </a:cubicBezTo>
                  <a:cubicBezTo>
                    <a:pt x="292714" y="144680"/>
                    <a:pt x="273291" y="152725"/>
                    <a:pt x="253039" y="152725"/>
                  </a:cubicBezTo>
                  <a:lnTo>
                    <a:pt x="76363" y="152725"/>
                  </a:lnTo>
                  <a:cubicBezTo>
                    <a:pt x="56110" y="152725"/>
                    <a:pt x="36687" y="144680"/>
                    <a:pt x="22366" y="130359"/>
                  </a:cubicBezTo>
                  <a:cubicBezTo>
                    <a:pt x="8045" y="116039"/>
                    <a:pt x="0" y="96615"/>
                    <a:pt x="0" y="76363"/>
                  </a:cubicBezTo>
                  <a:lnTo>
                    <a:pt x="0" y="76363"/>
                  </a:lnTo>
                  <a:cubicBezTo>
                    <a:pt x="0" y="56110"/>
                    <a:pt x="8045" y="36687"/>
                    <a:pt x="22366" y="22366"/>
                  </a:cubicBezTo>
                  <a:cubicBezTo>
                    <a:pt x="36687" y="8045"/>
                    <a:pt x="56110" y="0"/>
                    <a:pt x="76363" y="0"/>
                  </a:cubicBezTo>
                  <a:close/>
                </a:path>
              </a:pathLst>
            </a:custGeom>
            <a:solidFill>
              <a:srgbClr val="000000">
                <a:alpha val="0"/>
              </a:srgbClr>
            </a:solidFill>
            <a:ln w="28575" cap="rnd">
              <a:solidFill>
                <a:srgbClr val="F5D486"/>
              </a:solidFill>
              <a:prstDash val="solid"/>
              <a:round/>
            </a:ln>
          </p:spPr>
          <p:txBody>
            <a:bodyPr/>
            <a:lstStyle/>
            <a:p>
              <a:endParaRPr lang="en-GB"/>
            </a:p>
          </p:txBody>
        </p:sp>
        <p:sp>
          <p:nvSpPr>
            <p:cNvPr id="10" name="TextBox 10"/>
            <p:cNvSpPr txBox="1"/>
            <p:nvPr/>
          </p:nvSpPr>
          <p:spPr>
            <a:xfrm>
              <a:off x="0" y="-66675"/>
              <a:ext cx="329401" cy="219400"/>
            </a:xfrm>
            <a:prstGeom prst="rect">
              <a:avLst/>
            </a:prstGeom>
          </p:spPr>
          <p:txBody>
            <a:bodyPr lIns="50800" tIns="50800" rIns="50800" bIns="50800" rtlCol="0" anchor="ctr"/>
            <a:lstStyle/>
            <a:p>
              <a:pPr algn="ctr">
                <a:lnSpc>
                  <a:spcPts val="2659"/>
                </a:lnSpc>
              </a:pPr>
              <a:endParaRPr/>
            </a:p>
          </p:txBody>
        </p:sp>
      </p:grpSp>
      <p:sp>
        <p:nvSpPr>
          <p:cNvPr id="11" name="TextBox 11"/>
          <p:cNvSpPr txBox="1"/>
          <p:nvPr/>
        </p:nvSpPr>
        <p:spPr>
          <a:xfrm>
            <a:off x="5587367" y="3754405"/>
            <a:ext cx="900842" cy="575945"/>
          </a:xfrm>
          <a:prstGeom prst="rect">
            <a:avLst/>
          </a:prstGeom>
        </p:spPr>
        <p:txBody>
          <a:bodyPr lIns="0" tIns="0" rIns="0" bIns="0" rtlCol="0" anchor="t">
            <a:spAutoFit/>
          </a:bodyPr>
          <a:lstStyle/>
          <a:p>
            <a:pPr algn="l">
              <a:lnSpc>
                <a:spcPts val="4480"/>
              </a:lnSpc>
            </a:pPr>
            <a:r>
              <a:rPr lang="en-US" sz="3200" b="1">
                <a:solidFill>
                  <a:srgbClr val="677EA4"/>
                </a:solidFill>
                <a:latin typeface="Cloud Condensed Bold"/>
                <a:ea typeface="Cloud Condensed Bold"/>
                <a:cs typeface="Cloud Condensed Bold"/>
                <a:sym typeface="Cloud Condensed Bold"/>
              </a:rPr>
              <a:t>Who :</a:t>
            </a:r>
          </a:p>
        </p:txBody>
      </p:sp>
      <p:sp>
        <p:nvSpPr>
          <p:cNvPr id="12" name="TextBox 12"/>
          <p:cNvSpPr txBox="1"/>
          <p:nvPr/>
        </p:nvSpPr>
        <p:spPr>
          <a:xfrm>
            <a:off x="7342354" y="3787425"/>
            <a:ext cx="3923843" cy="519430"/>
          </a:xfrm>
          <a:prstGeom prst="rect">
            <a:avLst/>
          </a:prstGeom>
        </p:spPr>
        <p:txBody>
          <a:bodyPr lIns="0" tIns="0" rIns="0" bIns="0" rtlCol="0" anchor="t">
            <a:spAutoFit/>
          </a:bodyPr>
          <a:lstStyle/>
          <a:p>
            <a:pPr algn="l">
              <a:lnSpc>
                <a:spcPts val="3919"/>
              </a:lnSpc>
            </a:pPr>
            <a:r>
              <a:rPr lang="en-US" sz="2799" b="1">
                <a:solidFill>
                  <a:srgbClr val="677EA4"/>
                </a:solidFill>
                <a:latin typeface="Cloud Condensed Bold"/>
                <a:ea typeface="Cloud Condensed Bold"/>
                <a:cs typeface="Cloud Condensed Bold"/>
                <a:sym typeface="Cloud Condensed Bold"/>
              </a:rPr>
              <a:t>Owners Liam and Priya Patel</a:t>
            </a:r>
          </a:p>
        </p:txBody>
      </p:sp>
      <p:sp>
        <p:nvSpPr>
          <p:cNvPr id="13" name="Freeform 13"/>
          <p:cNvSpPr/>
          <p:nvPr/>
        </p:nvSpPr>
        <p:spPr>
          <a:xfrm rot="917865" flipH="1">
            <a:off x="-1374334" y="4995957"/>
            <a:ext cx="4082632" cy="6221154"/>
          </a:xfrm>
          <a:custGeom>
            <a:avLst/>
            <a:gdLst/>
            <a:ahLst/>
            <a:cxnLst/>
            <a:rect l="l" t="t" r="r" b="b"/>
            <a:pathLst>
              <a:path w="4082632" h="6221154">
                <a:moveTo>
                  <a:pt x="4082632" y="0"/>
                </a:moveTo>
                <a:lnTo>
                  <a:pt x="0" y="0"/>
                </a:lnTo>
                <a:lnTo>
                  <a:pt x="0" y="6221153"/>
                </a:lnTo>
                <a:lnTo>
                  <a:pt x="4082632" y="6221153"/>
                </a:lnTo>
                <a:lnTo>
                  <a:pt x="4082632" y="0"/>
                </a:lnTo>
                <a:close/>
              </a:path>
            </a:pathLst>
          </a:custGeom>
          <a:blipFill>
            <a:blip r:embed="rId4"/>
            <a:stretch>
              <a:fillRect/>
            </a:stretch>
          </a:blipFill>
        </p:spPr>
        <p:txBody>
          <a:bodyPr/>
          <a:lstStyle/>
          <a:p>
            <a:endParaRPr lang="en-GB"/>
          </a:p>
        </p:txBody>
      </p:sp>
      <p:sp>
        <p:nvSpPr>
          <p:cNvPr id="14" name="Freeform 14"/>
          <p:cNvSpPr/>
          <p:nvPr/>
        </p:nvSpPr>
        <p:spPr>
          <a:xfrm rot="369602" flipH="1">
            <a:off x="-5553" y="7576964"/>
            <a:ext cx="1345069" cy="3362672"/>
          </a:xfrm>
          <a:custGeom>
            <a:avLst/>
            <a:gdLst/>
            <a:ahLst/>
            <a:cxnLst/>
            <a:rect l="l" t="t" r="r" b="b"/>
            <a:pathLst>
              <a:path w="1345069" h="3362672">
                <a:moveTo>
                  <a:pt x="1345069" y="0"/>
                </a:moveTo>
                <a:lnTo>
                  <a:pt x="0" y="0"/>
                </a:lnTo>
                <a:lnTo>
                  <a:pt x="0" y="3362672"/>
                </a:lnTo>
                <a:lnTo>
                  <a:pt x="1345069" y="3362672"/>
                </a:lnTo>
                <a:lnTo>
                  <a:pt x="1345069" y="0"/>
                </a:lnTo>
                <a:close/>
              </a:path>
            </a:pathLst>
          </a:custGeom>
          <a:blipFill>
            <a:blip r:embed="rId5"/>
            <a:stretch>
              <a:fillRect/>
            </a:stretch>
          </a:blipFill>
        </p:spPr>
        <p:txBody>
          <a:bodyPr/>
          <a:lstStyle/>
          <a:p>
            <a:endParaRPr lang="en-GB"/>
          </a:p>
        </p:txBody>
      </p:sp>
      <p:sp>
        <p:nvSpPr>
          <p:cNvPr id="15" name="Freeform 15"/>
          <p:cNvSpPr/>
          <p:nvPr/>
        </p:nvSpPr>
        <p:spPr>
          <a:xfrm rot="-3838062">
            <a:off x="3309842" y="9458852"/>
            <a:ext cx="293615" cy="692897"/>
          </a:xfrm>
          <a:custGeom>
            <a:avLst/>
            <a:gdLst/>
            <a:ahLst/>
            <a:cxnLst/>
            <a:rect l="l" t="t" r="r" b="b"/>
            <a:pathLst>
              <a:path w="293615" h="692897">
                <a:moveTo>
                  <a:pt x="0" y="0"/>
                </a:moveTo>
                <a:lnTo>
                  <a:pt x="293615" y="0"/>
                </a:lnTo>
                <a:lnTo>
                  <a:pt x="293615" y="692898"/>
                </a:lnTo>
                <a:lnTo>
                  <a:pt x="0" y="692898"/>
                </a:lnTo>
                <a:lnTo>
                  <a:pt x="0" y="0"/>
                </a:lnTo>
                <a:close/>
              </a:path>
            </a:pathLst>
          </a:custGeom>
          <a:blipFill>
            <a:blip r:embed="rId3"/>
            <a:stretch>
              <a:fillRect/>
            </a:stretch>
          </a:blipFill>
        </p:spPr>
        <p:txBody>
          <a:bodyPr/>
          <a:lstStyle/>
          <a:p>
            <a:endParaRPr lang="en-GB"/>
          </a:p>
        </p:txBody>
      </p:sp>
      <p:sp>
        <p:nvSpPr>
          <p:cNvPr id="16" name="Freeform 16"/>
          <p:cNvSpPr/>
          <p:nvPr/>
        </p:nvSpPr>
        <p:spPr>
          <a:xfrm rot="-8517225">
            <a:off x="16909403" y="-701532"/>
            <a:ext cx="1559085" cy="3198124"/>
          </a:xfrm>
          <a:custGeom>
            <a:avLst/>
            <a:gdLst/>
            <a:ahLst/>
            <a:cxnLst/>
            <a:rect l="l" t="t" r="r" b="b"/>
            <a:pathLst>
              <a:path w="1559085" h="3198124">
                <a:moveTo>
                  <a:pt x="0" y="0"/>
                </a:moveTo>
                <a:lnTo>
                  <a:pt x="1559085" y="0"/>
                </a:lnTo>
                <a:lnTo>
                  <a:pt x="1559085" y="3198123"/>
                </a:lnTo>
                <a:lnTo>
                  <a:pt x="0" y="3198123"/>
                </a:lnTo>
                <a:lnTo>
                  <a:pt x="0" y="0"/>
                </a:lnTo>
                <a:close/>
              </a:path>
            </a:pathLst>
          </a:custGeom>
          <a:blipFill>
            <a:blip r:embed="rId6"/>
            <a:stretch>
              <a:fillRect/>
            </a:stretch>
          </a:blipFill>
        </p:spPr>
        <p:txBody>
          <a:bodyPr/>
          <a:lstStyle/>
          <a:p>
            <a:endParaRPr lang="en-GB"/>
          </a:p>
        </p:txBody>
      </p:sp>
      <p:grpSp>
        <p:nvGrpSpPr>
          <p:cNvPr id="17" name="Group 17"/>
          <p:cNvGrpSpPr/>
          <p:nvPr/>
        </p:nvGrpSpPr>
        <p:grpSpPr>
          <a:xfrm>
            <a:off x="5330323" y="4563620"/>
            <a:ext cx="1250695" cy="579880"/>
            <a:chOff x="0" y="0"/>
            <a:chExt cx="329401" cy="152725"/>
          </a:xfrm>
        </p:grpSpPr>
        <p:sp>
          <p:nvSpPr>
            <p:cNvPr id="18" name="Freeform 18"/>
            <p:cNvSpPr/>
            <p:nvPr/>
          </p:nvSpPr>
          <p:spPr>
            <a:xfrm>
              <a:off x="0" y="0"/>
              <a:ext cx="329401" cy="152725"/>
            </a:xfrm>
            <a:custGeom>
              <a:avLst/>
              <a:gdLst/>
              <a:ahLst/>
              <a:cxnLst/>
              <a:rect l="l" t="t" r="r" b="b"/>
              <a:pathLst>
                <a:path w="329401" h="152725">
                  <a:moveTo>
                    <a:pt x="76363" y="0"/>
                  </a:moveTo>
                  <a:lnTo>
                    <a:pt x="253039" y="0"/>
                  </a:lnTo>
                  <a:cubicBezTo>
                    <a:pt x="273291" y="0"/>
                    <a:pt x="292714" y="8045"/>
                    <a:pt x="307035" y="22366"/>
                  </a:cubicBezTo>
                  <a:cubicBezTo>
                    <a:pt x="321356" y="36687"/>
                    <a:pt x="329401" y="56110"/>
                    <a:pt x="329401" y="76363"/>
                  </a:cubicBezTo>
                  <a:lnTo>
                    <a:pt x="329401" y="76363"/>
                  </a:lnTo>
                  <a:cubicBezTo>
                    <a:pt x="329401" y="96615"/>
                    <a:pt x="321356" y="116039"/>
                    <a:pt x="307035" y="130359"/>
                  </a:cubicBezTo>
                  <a:cubicBezTo>
                    <a:pt x="292714" y="144680"/>
                    <a:pt x="273291" y="152725"/>
                    <a:pt x="253039" y="152725"/>
                  </a:cubicBezTo>
                  <a:lnTo>
                    <a:pt x="76363" y="152725"/>
                  </a:lnTo>
                  <a:cubicBezTo>
                    <a:pt x="56110" y="152725"/>
                    <a:pt x="36687" y="144680"/>
                    <a:pt x="22366" y="130359"/>
                  </a:cubicBezTo>
                  <a:cubicBezTo>
                    <a:pt x="8045" y="116039"/>
                    <a:pt x="0" y="96615"/>
                    <a:pt x="0" y="76363"/>
                  </a:cubicBezTo>
                  <a:lnTo>
                    <a:pt x="0" y="76363"/>
                  </a:lnTo>
                  <a:cubicBezTo>
                    <a:pt x="0" y="56110"/>
                    <a:pt x="8045" y="36687"/>
                    <a:pt x="22366" y="22366"/>
                  </a:cubicBezTo>
                  <a:cubicBezTo>
                    <a:pt x="36687" y="8045"/>
                    <a:pt x="56110" y="0"/>
                    <a:pt x="76363" y="0"/>
                  </a:cubicBezTo>
                  <a:close/>
                </a:path>
              </a:pathLst>
            </a:custGeom>
            <a:solidFill>
              <a:srgbClr val="000000">
                <a:alpha val="0"/>
              </a:srgbClr>
            </a:solidFill>
            <a:ln w="28575" cap="rnd">
              <a:solidFill>
                <a:srgbClr val="F5D486"/>
              </a:solidFill>
              <a:prstDash val="solid"/>
              <a:round/>
            </a:ln>
          </p:spPr>
          <p:txBody>
            <a:bodyPr/>
            <a:lstStyle/>
            <a:p>
              <a:endParaRPr lang="en-GB"/>
            </a:p>
          </p:txBody>
        </p:sp>
        <p:sp>
          <p:nvSpPr>
            <p:cNvPr id="19" name="TextBox 19"/>
            <p:cNvSpPr txBox="1"/>
            <p:nvPr/>
          </p:nvSpPr>
          <p:spPr>
            <a:xfrm>
              <a:off x="0" y="-66675"/>
              <a:ext cx="329401" cy="219400"/>
            </a:xfrm>
            <a:prstGeom prst="rect">
              <a:avLst/>
            </a:prstGeom>
          </p:spPr>
          <p:txBody>
            <a:bodyPr lIns="50800" tIns="50800" rIns="50800" bIns="50800" rtlCol="0" anchor="ctr"/>
            <a:lstStyle/>
            <a:p>
              <a:pPr algn="ctr">
                <a:lnSpc>
                  <a:spcPts val="2659"/>
                </a:lnSpc>
              </a:pPr>
              <a:endParaRPr/>
            </a:p>
          </p:txBody>
        </p:sp>
      </p:grpSp>
      <p:sp>
        <p:nvSpPr>
          <p:cNvPr id="20" name="TextBox 20"/>
          <p:cNvSpPr txBox="1"/>
          <p:nvPr/>
        </p:nvSpPr>
        <p:spPr>
          <a:xfrm>
            <a:off x="5494558" y="4567555"/>
            <a:ext cx="993651" cy="575945"/>
          </a:xfrm>
          <a:prstGeom prst="rect">
            <a:avLst/>
          </a:prstGeom>
        </p:spPr>
        <p:txBody>
          <a:bodyPr lIns="0" tIns="0" rIns="0" bIns="0" rtlCol="0" anchor="t">
            <a:spAutoFit/>
          </a:bodyPr>
          <a:lstStyle/>
          <a:p>
            <a:pPr algn="l">
              <a:lnSpc>
                <a:spcPts val="4480"/>
              </a:lnSpc>
            </a:pPr>
            <a:r>
              <a:rPr lang="en-US" sz="3200" b="1">
                <a:solidFill>
                  <a:srgbClr val="677EA4"/>
                </a:solidFill>
                <a:latin typeface="Cloud Condensed Bold"/>
                <a:ea typeface="Cloud Condensed Bold"/>
                <a:cs typeface="Cloud Condensed Bold"/>
                <a:sym typeface="Cloud Condensed Bold"/>
              </a:rPr>
              <a:t>What :</a:t>
            </a:r>
          </a:p>
        </p:txBody>
      </p:sp>
      <p:sp>
        <p:nvSpPr>
          <p:cNvPr id="21" name="TextBox 21"/>
          <p:cNvSpPr txBox="1"/>
          <p:nvPr/>
        </p:nvSpPr>
        <p:spPr>
          <a:xfrm>
            <a:off x="7342354" y="4567555"/>
            <a:ext cx="5542987" cy="532466"/>
          </a:xfrm>
          <a:prstGeom prst="rect">
            <a:avLst/>
          </a:prstGeom>
        </p:spPr>
        <p:txBody>
          <a:bodyPr lIns="0" tIns="0" rIns="0" bIns="0" rtlCol="0" anchor="t">
            <a:spAutoFit/>
          </a:bodyPr>
          <a:lstStyle/>
          <a:p>
            <a:pPr algn="l">
              <a:lnSpc>
                <a:spcPts val="4040"/>
              </a:lnSpc>
            </a:pPr>
            <a:r>
              <a:rPr lang="en-US" sz="2886" b="1">
                <a:solidFill>
                  <a:srgbClr val="677EA4"/>
                </a:solidFill>
                <a:latin typeface="Cloud Condensed Bold"/>
                <a:ea typeface="Cloud Condensed Bold"/>
                <a:cs typeface="Cloud Condensed Bold"/>
                <a:sym typeface="Cloud Condensed Bold"/>
              </a:rPr>
              <a:t>Decline in sales and profitability</a:t>
            </a:r>
          </a:p>
        </p:txBody>
      </p:sp>
      <p:grpSp>
        <p:nvGrpSpPr>
          <p:cNvPr id="22" name="Group 22"/>
          <p:cNvGrpSpPr/>
          <p:nvPr/>
        </p:nvGrpSpPr>
        <p:grpSpPr>
          <a:xfrm>
            <a:off x="5330323" y="5263467"/>
            <a:ext cx="1450644" cy="579880"/>
            <a:chOff x="0" y="0"/>
            <a:chExt cx="382063" cy="152725"/>
          </a:xfrm>
        </p:grpSpPr>
        <p:sp>
          <p:nvSpPr>
            <p:cNvPr id="23" name="Freeform 23"/>
            <p:cNvSpPr/>
            <p:nvPr/>
          </p:nvSpPr>
          <p:spPr>
            <a:xfrm>
              <a:off x="0" y="0"/>
              <a:ext cx="382063" cy="152725"/>
            </a:xfrm>
            <a:custGeom>
              <a:avLst/>
              <a:gdLst/>
              <a:ahLst/>
              <a:cxnLst/>
              <a:rect l="l" t="t" r="r" b="b"/>
              <a:pathLst>
                <a:path w="382063" h="152725">
                  <a:moveTo>
                    <a:pt x="76363" y="0"/>
                  </a:moveTo>
                  <a:lnTo>
                    <a:pt x="305700" y="0"/>
                  </a:lnTo>
                  <a:cubicBezTo>
                    <a:pt x="325953" y="0"/>
                    <a:pt x="345376" y="8045"/>
                    <a:pt x="359697" y="22366"/>
                  </a:cubicBezTo>
                  <a:cubicBezTo>
                    <a:pt x="374017" y="36687"/>
                    <a:pt x="382063" y="56110"/>
                    <a:pt x="382063" y="76363"/>
                  </a:cubicBezTo>
                  <a:lnTo>
                    <a:pt x="382063" y="76363"/>
                  </a:lnTo>
                  <a:cubicBezTo>
                    <a:pt x="382063" y="96615"/>
                    <a:pt x="374017" y="116039"/>
                    <a:pt x="359697" y="130359"/>
                  </a:cubicBezTo>
                  <a:cubicBezTo>
                    <a:pt x="345376" y="144680"/>
                    <a:pt x="325953" y="152725"/>
                    <a:pt x="305700" y="152725"/>
                  </a:cubicBezTo>
                  <a:lnTo>
                    <a:pt x="76363" y="152725"/>
                  </a:lnTo>
                  <a:cubicBezTo>
                    <a:pt x="56110" y="152725"/>
                    <a:pt x="36687" y="144680"/>
                    <a:pt x="22366" y="130359"/>
                  </a:cubicBezTo>
                  <a:cubicBezTo>
                    <a:pt x="8045" y="116039"/>
                    <a:pt x="0" y="96615"/>
                    <a:pt x="0" y="76363"/>
                  </a:cubicBezTo>
                  <a:lnTo>
                    <a:pt x="0" y="76363"/>
                  </a:lnTo>
                  <a:cubicBezTo>
                    <a:pt x="0" y="56110"/>
                    <a:pt x="8045" y="36687"/>
                    <a:pt x="22366" y="22366"/>
                  </a:cubicBezTo>
                  <a:cubicBezTo>
                    <a:pt x="36687" y="8045"/>
                    <a:pt x="56110" y="0"/>
                    <a:pt x="76363" y="0"/>
                  </a:cubicBezTo>
                  <a:close/>
                </a:path>
              </a:pathLst>
            </a:custGeom>
            <a:solidFill>
              <a:srgbClr val="000000">
                <a:alpha val="0"/>
              </a:srgbClr>
            </a:solidFill>
            <a:ln w="28575" cap="rnd">
              <a:solidFill>
                <a:srgbClr val="F5D486"/>
              </a:solidFill>
              <a:prstDash val="solid"/>
              <a:round/>
            </a:ln>
          </p:spPr>
          <p:txBody>
            <a:bodyPr/>
            <a:lstStyle/>
            <a:p>
              <a:endParaRPr lang="en-GB"/>
            </a:p>
          </p:txBody>
        </p:sp>
        <p:sp>
          <p:nvSpPr>
            <p:cNvPr id="24" name="TextBox 24"/>
            <p:cNvSpPr txBox="1"/>
            <p:nvPr/>
          </p:nvSpPr>
          <p:spPr>
            <a:xfrm>
              <a:off x="0" y="-66675"/>
              <a:ext cx="382063" cy="219400"/>
            </a:xfrm>
            <a:prstGeom prst="rect">
              <a:avLst/>
            </a:prstGeom>
          </p:spPr>
          <p:txBody>
            <a:bodyPr lIns="50800" tIns="50800" rIns="50800" bIns="50800" rtlCol="0" anchor="ctr"/>
            <a:lstStyle/>
            <a:p>
              <a:pPr algn="ctr">
                <a:lnSpc>
                  <a:spcPts val="2659"/>
                </a:lnSpc>
              </a:pPr>
              <a:endParaRPr/>
            </a:p>
          </p:txBody>
        </p:sp>
      </p:grpSp>
      <p:grpSp>
        <p:nvGrpSpPr>
          <p:cNvPr id="25" name="Group 25"/>
          <p:cNvGrpSpPr/>
          <p:nvPr/>
        </p:nvGrpSpPr>
        <p:grpSpPr>
          <a:xfrm>
            <a:off x="5330323" y="6670876"/>
            <a:ext cx="1250695" cy="579880"/>
            <a:chOff x="0" y="0"/>
            <a:chExt cx="329401" cy="152725"/>
          </a:xfrm>
        </p:grpSpPr>
        <p:sp>
          <p:nvSpPr>
            <p:cNvPr id="26" name="Freeform 26"/>
            <p:cNvSpPr/>
            <p:nvPr/>
          </p:nvSpPr>
          <p:spPr>
            <a:xfrm>
              <a:off x="0" y="0"/>
              <a:ext cx="329401" cy="152725"/>
            </a:xfrm>
            <a:custGeom>
              <a:avLst/>
              <a:gdLst/>
              <a:ahLst/>
              <a:cxnLst/>
              <a:rect l="l" t="t" r="r" b="b"/>
              <a:pathLst>
                <a:path w="329401" h="152725">
                  <a:moveTo>
                    <a:pt x="76363" y="0"/>
                  </a:moveTo>
                  <a:lnTo>
                    <a:pt x="253039" y="0"/>
                  </a:lnTo>
                  <a:cubicBezTo>
                    <a:pt x="273291" y="0"/>
                    <a:pt x="292714" y="8045"/>
                    <a:pt x="307035" y="22366"/>
                  </a:cubicBezTo>
                  <a:cubicBezTo>
                    <a:pt x="321356" y="36687"/>
                    <a:pt x="329401" y="56110"/>
                    <a:pt x="329401" y="76363"/>
                  </a:cubicBezTo>
                  <a:lnTo>
                    <a:pt x="329401" y="76363"/>
                  </a:lnTo>
                  <a:cubicBezTo>
                    <a:pt x="329401" y="96615"/>
                    <a:pt x="321356" y="116039"/>
                    <a:pt x="307035" y="130359"/>
                  </a:cubicBezTo>
                  <a:cubicBezTo>
                    <a:pt x="292714" y="144680"/>
                    <a:pt x="273291" y="152725"/>
                    <a:pt x="253039" y="152725"/>
                  </a:cubicBezTo>
                  <a:lnTo>
                    <a:pt x="76363" y="152725"/>
                  </a:lnTo>
                  <a:cubicBezTo>
                    <a:pt x="56110" y="152725"/>
                    <a:pt x="36687" y="144680"/>
                    <a:pt x="22366" y="130359"/>
                  </a:cubicBezTo>
                  <a:cubicBezTo>
                    <a:pt x="8045" y="116039"/>
                    <a:pt x="0" y="96615"/>
                    <a:pt x="0" y="76363"/>
                  </a:cubicBezTo>
                  <a:lnTo>
                    <a:pt x="0" y="76363"/>
                  </a:lnTo>
                  <a:cubicBezTo>
                    <a:pt x="0" y="56110"/>
                    <a:pt x="8045" y="36687"/>
                    <a:pt x="22366" y="22366"/>
                  </a:cubicBezTo>
                  <a:cubicBezTo>
                    <a:pt x="36687" y="8045"/>
                    <a:pt x="56110" y="0"/>
                    <a:pt x="76363" y="0"/>
                  </a:cubicBezTo>
                  <a:close/>
                </a:path>
              </a:pathLst>
            </a:custGeom>
            <a:solidFill>
              <a:srgbClr val="000000">
                <a:alpha val="0"/>
              </a:srgbClr>
            </a:solidFill>
            <a:ln w="28575" cap="rnd">
              <a:solidFill>
                <a:srgbClr val="F5D486"/>
              </a:solidFill>
              <a:prstDash val="solid"/>
              <a:round/>
            </a:ln>
          </p:spPr>
          <p:txBody>
            <a:bodyPr/>
            <a:lstStyle/>
            <a:p>
              <a:endParaRPr lang="en-GB"/>
            </a:p>
          </p:txBody>
        </p:sp>
        <p:sp>
          <p:nvSpPr>
            <p:cNvPr id="27" name="TextBox 27"/>
            <p:cNvSpPr txBox="1"/>
            <p:nvPr/>
          </p:nvSpPr>
          <p:spPr>
            <a:xfrm>
              <a:off x="0" y="-66675"/>
              <a:ext cx="329401" cy="219400"/>
            </a:xfrm>
            <a:prstGeom prst="rect">
              <a:avLst/>
            </a:prstGeom>
          </p:spPr>
          <p:txBody>
            <a:bodyPr lIns="50800" tIns="50800" rIns="50800" bIns="50800" rtlCol="0" anchor="ctr"/>
            <a:lstStyle/>
            <a:p>
              <a:pPr algn="ctr">
                <a:lnSpc>
                  <a:spcPts val="2659"/>
                </a:lnSpc>
              </a:pPr>
              <a:endParaRPr/>
            </a:p>
          </p:txBody>
        </p:sp>
      </p:grpSp>
      <p:grpSp>
        <p:nvGrpSpPr>
          <p:cNvPr id="28" name="Group 28"/>
          <p:cNvGrpSpPr/>
          <p:nvPr/>
        </p:nvGrpSpPr>
        <p:grpSpPr>
          <a:xfrm>
            <a:off x="5330323" y="5967172"/>
            <a:ext cx="1316270" cy="579880"/>
            <a:chOff x="0" y="0"/>
            <a:chExt cx="346672" cy="152725"/>
          </a:xfrm>
        </p:grpSpPr>
        <p:sp>
          <p:nvSpPr>
            <p:cNvPr id="29" name="Freeform 29"/>
            <p:cNvSpPr/>
            <p:nvPr/>
          </p:nvSpPr>
          <p:spPr>
            <a:xfrm>
              <a:off x="0" y="0"/>
              <a:ext cx="346672" cy="152725"/>
            </a:xfrm>
            <a:custGeom>
              <a:avLst/>
              <a:gdLst/>
              <a:ahLst/>
              <a:cxnLst/>
              <a:rect l="l" t="t" r="r" b="b"/>
              <a:pathLst>
                <a:path w="346672" h="152725">
                  <a:moveTo>
                    <a:pt x="76363" y="0"/>
                  </a:moveTo>
                  <a:lnTo>
                    <a:pt x="270309" y="0"/>
                  </a:lnTo>
                  <a:cubicBezTo>
                    <a:pt x="290562" y="0"/>
                    <a:pt x="309985" y="8045"/>
                    <a:pt x="324306" y="22366"/>
                  </a:cubicBezTo>
                  <a:cubicBezTo>
                    <a:pt x="338627" y="36687"/>
                    <a:pt x="346672" y="56110"/>
                    <a:pt x="346672" y="76363"/>
                  </a:cubicBezTo>
                  <a:lnTo>
                    <a:pt x="346672" y="76363"/>
                  </a:lnTo>
                  <a:cubicBezTo>
                    <a:pt x="346672" y="96615"/>
                    <a:pt x="338627" y="116039"/>
                    <a:pt x="324306" y="130359"/>
                  </a:cubicBezTo>
                  <a:cubicBezTo>
                    <a:pt x="309985" y="144680"/>
                    <a:pt x="290562" y="152725"/>
                    <a:pt x="270309" y="152725"/>
                  </a:cubicBezTo>
                  <a:lnTo>
                    <a:pt x="76363" y="152725"/>
                  </a:lnTo>
                  <a:cubicBezTo>
                    <a:pt x="56110" y="152725"/>
                    <a:pt x="36687" y="144680"/>
                    <a:pt x="22366" y="130359"/>
                  </a:cubicBezTo>
                  <a:cubicBezTo>
                    <a:pt x="8045" y="116039"/>
                    <a:pt x="0" y="96615"/>
                    <a:pt x="0" y="76363"/>
                  </a:cubicBezTo>
                  <a:lnTo>
                    <a:pt x="0" y="76363"/>
                  </a:lnTo>
                  <a:cubicBezTo>
                    <a:pt x="0" y="56110"/>
                    <a:pt x="8045" y="36687"/>
                    <a:pt x="22366" y="22366"/>
                  </a:cubicBezTo>
                  <a:cubicBezTo>
                    <a:pt x="36687" y="8045"/>
                    <a:pt x="56110" y="0"/>
                    <a:pt x="76363" y="0"/>
                  </a:cubicBezTo>
                  <a:close/>
                </a:path>
              </a:pathLst>
            </a:custGeom>
            <a:solidFill>
              <a:srgbClr val="000000">
                <a:alpha val="0"/>
              </a:srgbClr>
            </a:solidFill>
            <a:ln w="28575" cap="rnd">
              <a:solidFill>
                <a:srgbClr val="F5D486"/>
              </a:solidFill>
              <a:prstDash val="solid"/>
              <a:round/>
            </a:ln>
          </p:spPr>
          <p:txBody>
            <a:bodyPr/>
            <a:lstStyle/>
            <a:p>
              <a:endParaRPr lang="en-GB"/>
            </a:p>
          </p:txBody>
        </p:sp>
        <p:sp>
          <p:nvSpPr>
            <p:cNvPr id="30" name="TextBox 30"/>
            <p:cNvSpPr txBox="1"/>
            <p:nvPr/>
          </p:nvSpPr>
          <p:spPr>
            <a:xfrm>
              <a:off x="0" y="-66675"/>
              <a:ext cx="346672" cy="219400"/>
            </a:xfrm>
            <a:prstGeom prst="rect">
              <a:avLst/>
            </a:prstGeom>
          </p:spPr>
          <p:txBody>
            <a:bodyPr lIns="50800" tIns="50800" rIns="50800" bIns="50800" rtlCol="0" anchor="ctr"/>
            <a:lstStyle/>
            <a:p>
              <a:pPr algn="ctr">
                <a:lnSpc>
                  <a:spcPts val="2659"/>
                </a:lnSpc>
              </a:pPr>
              <a:endParaRPr/>
            </a:p>
          </p:txBody>
        </p:sp>
      </p:grpSp>
      <p:grpSp>
        <p:nvGrpSpPr>
          <p:cNvPr id="31" name="Group 31"/>
          <p:cNvGrpSpPr/>
          <p:nvPr/>
        </p:nvGrpSpPr>
        <p:grpSpPr>
          <a:xfrm>
            <a:off x="5330323" y="7374581"/>
            <a:ext cx="1250695" cy="579880"/>
            <a:chOff x="0" y="0"/>
            <a:chExt cx="329401" cy="152725"/>
          </a:xfrm>
        </p:grpSpPr>
        <p:sp>
          <p:nvSpPr>
            <p:cNvPr id="32" name="Freeform 32"/>
            <p:cNvSpPr/>
            <p:nvPr/>
          </p:nvSpPr>
          <p:spPr>
            <a:xfrm>
              <a:off x="0" y="0"/>
              <a:ext cx="329401" cy="152725"/>
            </a:xfrm>
            <a:custGeom>
              <a:avLst/>
              <a:gdLst/>
              <a:ahLst/>
              <a:cxnLst/>
              <a:rect l="l" t="t" r="r" b="b"/>
              <a:pathLst>
                <a:path w="329401" h="152725">
                  <a:moveTo>
                    <a:pt x="76363" y="0"/>
                  </a:moveTo>
                  <a:lnTo>
                    <a:pt x="253039" y="0"/>
                  </a:lnTo>
                  <a:cubicBezTo>
                    <a:pt x="273291" y="0"/>
                    <a:pt x="292714" y="8045"/>
                    <a:pt x="307035" y="22366"/>
                  </a:cubicBezTo>
                  <a:cubicBezTo>
                    <a:pt x="321356" y="36687"/>
                    <a:pt x="329401" y="56110"/>
                    <a:pt x="329401" y="76363"/>
                  </a:cubicBezTo>
                  <a:lnTo>
                    <a:pt x="329401" y="76363"/>
                  </a:lnTo>
                  <a:cubicBezTo>
                    <a:pt x="329401" y="96615"/>
                    <a:pt x="321356" y="116039"/>
                    <a:pt x="307035" y="130359"/>
                  </a:cubicBezTo>
                  <a:cubicBezTo>
                    <a:pt x="292714" y="144680"/>
                    <a:pt x="273291" y="152725"/>
                    <a:pt x="253039" y="152725"/>
                  </a:cubicBezTo>
                  <a:lnTo>
                    <a:pt x="76363" y="152725"/>
                  </a:lnTo>
                  <a:cubicBezTo>
                    <a:pt x="56110" y="152725"/>
                    <a:pt x="36687" y="144680"/>
                    <a:pt x="22366" y="130359"/>
                  </a:cubicBezTo>
                  <a:cubicBezTo>
                    <a:pt x="8045" y="116039"/>
                    <a:pt x="0" y="96615"/>
                    <a:pt x="0" y="76363"/>
                  </a:cubicBezTo>
                  <a:lnTo>
                    <a:pt x="0" y="76363"/>
                  </a:lnTo>
                  <a:cubicBezTo>
                    <a:pt x="0" y="56110"/>
                    <a:pt x="8045" y="36687"/>
                    <a:pt x="22366" y="22366"/>
                  </a:cubicBezTo>
                  <a:cubicBezTo>
                    <a:pt x="36687" y="8045"/>
                    <a:pt x="56110" y="0"/>
                    <a:pt x="76363" y="0"/>
                  </a:cubicBezTo>
                  <a:close/>
                </a:path>
              </a:pathLst>
            </a:custGeom>
            <a:solidFill>
              <a:srgbClr val="000000">
                <a:alpha val="0"/>
              </a:srgbClr>
            </a:solidFill>
            <a:ln w="28575" cap="rnd">
              <a:solidFill>
                <a:srgbClr val="F5D486"/>
              </a:solidFill>
              <a:prstDash val="solid"/>
              <a:round/>
            </a:ln>
          </p:spPr>
          <p:txBody>
            <a:bodyPr/>
            <a:lstStyle/>
            <a:p>
              <a:endParaRPr lang="en-GB"/>
            </a:p>
          </p:txBody>
        </p:sp>
        <p:sp>
          <p:nvSpPr>
            <p:cNvPr id="33" name="TextBox 33"/>
            <p:cNvSpPr txBox="1"/>
            <p:nvPr/>
          </p:nvSpPr>
          <p:spPr>
            <a:xfrm>
              <a:off x="0" y="-66675"/>
              <a:ext cx="329401" cy="219400"/>
            </a:xfrm>
            <a:prstGeom prst="rect">
              <a:avLst/>
            </a:prstGeom>
          </p:spPr>
          <p:txBody>
            <a:bodyPr lIns="50800" tIns="50800" rIns="50800" bIns="50800" rtlCol="0" anchor="ctr"/>
            <a:lstStyle/>
            <a:p>
              <a:pPr algn="ctr">
                <a:lnSpc>
                  <a:spcPts val="2659"/>
                </a:lnSpc>
              </a:pPr>
              <a:endParaRPr/>
            </a:p>
          </p:txBody>
        </p:sp>
      </p:grpSp>
      <p:grpSp>
        <p:nvGrpSpPr>
          <p:cNvPr id="34" name="Group 34"/>
          <p:cNvGrpSpPr/>
          <p:nvPr/>
        </p:nvGrpSpPr>
        <p:grpSpPr>
          <a:xfrm>
            <a:off x="5330323" y="8591120"/>
            <a:ext cx="2012031" cy="579880"/>
            <a:chOff x="0" y="0"/>
            <a:chExt cx="529918" cy="152725"/>
          </a:xfrm>
        </p:grpSpPr>
        <p:sp>
          <p:nvSpPr>
            <p:cNvPr id="35" name="Freeform 35"/>
            <p:cNvSpPr/>
            <p:nvPr/>
          </p:nvSpPr>
          <p:spPr>
            <a:xfrm>
              <a:off x="0" y="0"/>
              <a:ext cx="529918" cy="152725"/>
            </a:xfrm>
            <a:custGeom>
              <a:avLst/>
              <a:gdLst/>
              <a:ahLst/>
              <a:cxnLst/>
              <a:rect l="l" t="t" r="r" b="b"/>
              <a:pathLst>
                <a:path w="529918" h="152725">
                  <a:moveTo>
                    <a:pt x="76363" y="0"/>
                  </a:moveTo>
                  <a:lnTo>
                    <a:pt x="453555" y="0"/>
                  </a:lnTo>
                  <a:cubicBezTo>
                    <a:pt x="473808" y="0"/>
                    <a:pt x="493231" y="8045"/>
                    <a:pt x="507552" y="22366"/>
                  </a:cubicBezTo>
                  <a:cubicBezTo>
                    <a:pt x="521872" y="36687"/>
                    <a:pt x="529918" y="56110"/>
                    <a:pt x="529918" y="76363"/>
                  </a:cubicBezTo>
                  <a:lnTo>
                    <a:pt x="529918" y="76363"/>
                  </a:lnTo>
                  <a:cubicBezTo>
                    <a:pt x="529918" y="96615"/>
                    <a:pt x="521872" y="116039"/>
                    <a:pt x="507552" y="130359"/>
                  </a:cubicBezTo>
                  <a:cubicBezTo>
                    <a:pt x="493231" y="144680"/>
                    <a:pt x="473808" y="152725"/>
                    <a:pt x="453555" y="152725"/>
                  </a:cubicBezTo>
                  <a:lnTo>
                    <a:pt x="76363" y="152725"/>
                  </a:lnTo>
                  <a:cubicBezTo>
                    <a:pt x="56110" y="152725"/>
                    <a:pt x="36687" y="144680"/>
                    <a:pt x="22366" y="130359"/>
                  </a:cubicBezTo>
                  <a:cubicBezTo>
                    <a:pt x="8045" y="116039"/>
                    <a:pt x="0" y="96615"/>
                    <a:pt x="0" y="76363"/>
                  </a:cubicBezTo>
                  <a:lnTo>
                    <a:pt x="0" y="76363"/>
                  </a:lnTo>
                  <a:cubicBezTo>
                    <a:pt x="0" y="56110"/>
                    <a:pt x="8045" y="36687"/>
                    <a:pt x="22366" y="22366"/>
                  </a:cubicBezTo>
                  <a:cubicBezTo>
                    <a:pt x="36687" y="8045"/>
                    <a:pt x="56110" y="0"/>
                    <a:pt x="76363" y="0"/>
                  </a:cubicBezTo>
                  <a:close/>
                </a:path>
              </a:pathLst>
            </a:custGeom>
            <a:solidFill>
              <a:srgbClr val="000000">
                <a:alpha val="0"/>
              </a:srgbClr>
            </a:solidFill>
            <a:ln w="28575" cap="rnd">
              <a:solidFill>
                <a:srgbClr val="F5D486"/>
              </a:solidFill>
              <a:prstDash val="solid"/>
              <a:round/>
            </a:ln>
          </p:spPr>
          <p:txBody>
            <a:bodyPr/>
            <a:lstStyle/>
            <a:p>
              <a:endParaRPr lang="en-GB"/>
            </a:p>
          </p:txBody>
        </p:sp>
        <p:sp>
          <p:nvSpPr>
            <p:cNvPr id="36" name="TextBox 36"/>
            <p:cNvSpPr txBox="1"/>
            <p:nvPr/>
          </p:nvSpPr>
          <p:spPr>
            <a:xfrm>
              <a:off x="0" y="-66675"/>
              <a:ext cx="529918" cy="219400"/>
            </a:xfrm>
            <a:prstGeom prst="rect">
              <a:avLst/>
            </a:prstGeom>
          </p:spPr>
          <p:txBody>
            <a:bodyPr lIns="50800" tIns="50800" rIns="50800" bIns="50800" rtlCol="0" anchor="ctr"/>
            <a:lstStyle/>
            <a:p>
              <a:pPr algn="ctr">
                <a:lnSpc>
                  <a:spcPts val="2659"/>
                </a:lnSpc>
              </a:pPr>
              <a:endParaRPr/>
            </a:p>
          </p:txBody>
        </p:sp>
      </p:grpSp>
      <p:sp>
        <p:nvSpPr>
          <p:cNvPr id="37" name="TextBox 37"/>
          <p:cNvSpPr txBox="1"/>
          <p:nvPr/>
        </p:nvSpPr>
        <p:spPr>
          <a:xfrm>
            <a:off x="5428984" y="5276850"/>
            <a:ext cx="1217609" cy="575945"/>
          </a:xfrm>
          <a:prstGeom prst="rect">
            <a:avLst/>
          </a:prstGeom>
        </p:spPr>
        <p:txBody>
          <a:bodyPr lIns="0" tIns="0" rIns="0" bIns="0" rtlCol="0" anchor="t">
            <a:spAutoFit/>
          </a:bodyPr>
          <a:lstStyle/>
          <a:p>
            <a:pPr algn="l">
              <a:lnSpc>
                <a:spcPts val="4480"/>
              </a:lnSpc>
            </a:pPr>
            <a:r>
              <a:rPr lang="en-US" sz="3200" b="1">
                <a:solidFill>
                  <a:srgbClr val="677EA4"/>
                </a:solidFill>
                <a:latin typeface="Cloud Condensed Bold"/>
                <a:ea typeface="Cloud Condensed Bold"/>
                <a:cs typeface="Cloud Condensed Bold"/>
                <a:sym typeface="Cloud Condensed Bold"/>
              </a:rPr>
              <a:t>Where :</a:t>
            </a:r>
          </a:p>
        </p:txBody>
      </p:sp>
      <p:sp>
        <p:nvSpPr>
          <p:cNvPr id="38" name="TextBox 38"/>
          <p:cNvSpPr txBox="1"/>
          <p:nvPr/>
        </p:nvSpPr>
        <p:spPr>
          <a:xfrm>
            <a:off x="5494558" y="5971106"/>
            <a:ext cx="1086460" cy="575945"/>
          </a:xfrm>
          <a:prstGeom prst="rect">
            <a:avLst/>
          </a:prstGeom>
        </p:spPr>
        <p:txBody>
          <a:bodyPr lIns="0" tIns="0" rIns="0" bIns="0" rtlCol="0" anchor="t">
            <a:spAutoFit/>
          </a:bodyPr>
          <a:lstStyle/>
          <a:p>
            <a:pPr algn="l">
              <a:lnSpc>
                <a:spcPts val="4480"/>
              </a:lnSpc>
            </a:pPr>
            <a:r>
              <a:rPr lang="en-US" sz="3200" b="1">
                <a:solidFill>
                  <a:srgbClr val="677EA4"/>
                </a:solidFill>
                <a:latin typeface="Cloud Condensed Bold"/>
                <a:ea typeface="Cloud Condensed Bold"/>
                <a:cs typeface="Cloud Condensed Bold"/>
                <a:sym typeface="Cloud Condensed Bold"/>
              </a:rPr>
              <a:t>When :</a:t>
            </a:r>
          </a:p>
        </p:txBody>
      </p:sp>
      <p:sp>
        <p:nvSpPr>
          <p:cNvPr id="39" name="TextBox 39"/>
          <p:cNvSpPr txBox="1"/>
          <p:nvPr/>
        </p:nvSpPr>
        <p:spPr>
          <a:xfrm>
            <a:off x="5494558" y="6680401"/>
            <a:ext cx="993651" cy="575945"/>
          </a:xfrm>
          <a:prstGeom prst="rect">
            <a:avLst/>
          </a:prstGeom>
        </p:spPr>
        <p:txBody>
          <a:bodyPr lIns="0" tIns="0" rIns="0" bIns="0" rtlCol="0" anchor="t">
            <a:spAutoFit/>
          </a:bodyPr>
          <a:lstStyle/>
          <a:p>
            <a:pPr algn="l">
              <a:lnSpc>
                <a:spcPts val="4480"/>
              </a:lnSpc>
            </a:pPr>
            <a:r>
              <a:rPr lang="en-US" sz="3200" b="1">
                <a:solidFill>
                  <a:srgbClr val="677EA4"/>
                </a:solidFill>
                <a:latin typeface="Cloud Condensed Bold"/>
                <a:ea typeface="Cloud Condensed Bold"/>
                <a:cs typeface="Cloud Condensed Bold"/>
                <a:sym typeface="Cloud Condensed Bold"/>
              </a:rPr>
              <a:t>Why :</a:t>
            </a:r>
          </a:p>
        </p:txBody>
      </p:sp>
      <p:sp>
        <p:nvSpPr>
          <p:cNvPr id="40" name="TextBox 40"/>
          <p:cNvSpPr txBox="1"/>
          <p:nvPr/>
        </p:nvSpPr>
        <p:spPr>
          <a:xfrm>
            <a:off x="5494558" y="7328923"/>
            <a:ext cx="993651" cy="575945"/>
          </a:xfrm>
          <a:prstGeom prst="rect">
            <a:avLst/>
          </a:prstGeom>
        </p:spPr>
        <p:txBody>
          <a:bodyPr lIns="0" tIns="0" rIns="0" bIns="0" rtlCol="0" anchor="t">
            <a:spAutoFit/>
          </a:bodyPr>
          <a:lstStyle/>
          <a:p>
            <a:pPr algn="l">
              <a:lnSpc>
                <a:spcPts val="4480"/>
              </a:lnSpc>
            </a:pPr>
            <a:r>
              <a:rPr lang="en-US" sz="3200" b="1">
                <a:solidFill>
                  <a:srgbClr val="677EA4"/>
                </a:solidFill>
                <a:latin typeface="Cloud Condensed Bold"/>
                <a:ea typeface="Cloud Condensed Bold"/>
                <a:cs typeface="Cloud Condensed Bold"/>
                <a:sym typeface="Cloud Condensed Bold"/>
              </a:rPr>
              <a:t>How :</a:t>
            </a:r>
          </a:p>
        </p:txBody>
      </p:sp>
      <p:sp>
        <p:nvSpPr>
          <p:cNvPr id="41" name="TextBox 41"/>
          <p:cNvSpPr txBox="1"/>
          <p:nvPr/>
        </p:nvSpPr>
        <p:spPr>
          <a:xfrm>
            <a:off x="5494558" y="8545462"/>
            <a:ext cx="1847796" cy="575945"/>
          </a:xfrm>
          <a:prstGeom prst="rect">
            <a:avLst/>
          </a:prstGeom>
        </p:spPr>
        <p:txBody>
          <a:bodyPr lIns="0" tIns="0" rIns="0" bIns="0" rtlCol="0" anchor="t">
            <a:spAutoFit/>
          </a:bodyPr>
          <a:lstStyle/>
          <a:p>
            <a:pPr algn="l">
              <a:lnSpc>
                <a:spcPts val="4480"/>
              </a:lnSpc>
            </a:pPr>
            <a:r>
              <a:rPr lang="en-US" sz="3200" b="1">
                <a:solidFill>
                  <a:srgbClr val="677EA4"/>
                </a:solidFill>
                <a:latin typeface="Cloud Condensed Bold"/>
                <a:ea typeface="Cloud Condensed Bold"/>
                <a:cs typeface="Cloud Condensed Bold"/>
                <a:sym typeface="Cloud Condensed Bold"/>
              </a:rPr>
              <a:t>How much : </a:t>
            </a:r>
          </a:p>
        </p:txBody>
      </p:sp>
      <p:sp>
        <p:nvSpPr>
          <p:cNvPr id="42" name="TextBox 42"/>
          <p:cNvSpPr txBox="1"/>
          <p:nvPr/>
        </p:nvSpPr>
        <p:spPr>
          <a:xfrm>
            <a:off x="7342354" y="5311289"/>
            <a:ext cx="6630268" cy="1044747"/>
          </a:xfrm>
          <a:prstGeom prst="rect">
            <a:avLst/>
          </a:prstGeom>
        </p:spPr>
        <p:txBody>
          <a:bodyPr lIns="0" tIns="0" rIns="0" bIns="0" rtlCol="0" anchor="t">
            <a:spAutoFit/>
          </a:bodyPr>
          <a:lstStyle/>
          <a:p>
            <a:pPr algn="l">
              <a:lnSpc>
                <a:spcPts val="4047"/>
              </a:lnSpc>
            </a:pPr>
            <a:r>
              <a:rPr lang="en-US" sz="2891" b="1">
                <a:solidFill>
                  <a:srgbClr val="677EA4"/>
                </a:solidFill>
                <a:latin typeface="Cloud Condensed Bold"/>
                <a:ea typeface="Cloud Condensed Bold"/>
                <a:cs typeface="Cloud Condensed Bold"/>
                <a:sym typeface="Cloud Condensed Bold"/>
              </a:rPr>
              <a:t>Norwich, UK</a:t>
            </a:r>
          </a:p>
          <a:p>
            <a:pPr algn="l">
              <a:lnSpc>
                <a:spcPts val="4047"/>
              </a:lnSpc>
            </a:pPr>
            <a:endParaRPr lang="en-US" sz="2891" b="1">
              <a:solidFill>
                <a:srgbClr val="677EA4"/>
              </a:solidFill>
              <a:latin typeface="Cloud Condensed Bold"/>
              <a:ea typeface="Cloud Condensed Bold"/>
              <a:cs typeface="Cloud Condensed Bold"/>
              <a:sym typeface="Cloud Condensed Bold"/>
            </a:endParaRPr>
          </a:p>
        </p:txBody>
      </p:sp>
      <p:sp>
        <p:nvSpPr>
          <p:cNvPr id="43" name="TextBox 43"/>
          <p:cNvSpPr txBox="1"/>
          <p:nvPr/>
        </p:nvSpPr>
        <p:spPr>
          <a:xfrm>
            <a:off x="7342354" y="5943253"/>
            <a:ext cx="5542987" cy="532466"/>
          </a:xfrm>
          <a:prstGeom prst="rect">
            <a:avLst/>
          </a:prstGeom>
        </p:spPr>
        <p:txBody>
          <a:bodyPr lIns="0" tIns="0" rIns="0" bIns="0" rtlCol="0" anchor="t">
            <a:spAutoFit/>
          </a:bodyPr>
          <a:lstStyle/>
          <a:p>
            <a:pPr algn="l">
              <a:lnSpc>
                <a:spcPts val="4040"/>
              </a:lnSpc>
            </a:pPr>
            <a:r>
              <a:rPr lang="en-US" sz="2886" b="1">
                <a:solidFill>
                  <a:srgbClr val="677EA4"/>
                </a:solidFill>
                <a:latin typeface="Cloud Condensed Bold"/>
                <a:ea typeface="Cloud Condensed Bold"/>
                <a:cs typeface="Cloud Condensed Bold"/>
                <a:sym typeface="Cloud Condensed Bold"/>
              </a:rPr>
              <a:t>Over the past 12 months</a:t>
            </a:r>
          </a:p>
        </p:txBody>
      </p:sp>
      <p:sp>
        <p:nvSpPr>
          <p:cNvPr id="44" name="TextBox 44"/>
          <p:cNvSpPr txBox="1"/>
          <p:nvPr/>
        </p:nvSpPr>
        <p:spPr>
          <a:xfrm>
            <a:off x="7342354" y="6685269"/>
            <a:ext cx="9499571" cy="532466"/>
          </a:xfrm>
          <a:prstGeom prst="rect">
            <a:avLst/>
          </a:prstGeom>
        </p:spPr>
        <p:txBody>
          <a:bodyPr lIns="0" tIns="0" rIns="0" bIns="0" rtlCol="0" anchor="t">
            <a:spAutoFit/>
          </a:bodyPr>
          <a:lstStyle/>
          <a:p>
            <a:pPr algn="l">
              <a:lnSpc>
                <a:spcPts val="4040"/>
              </a:lnSpc>
            </a:pPr>
            <a:r>
              <a:rPr lang="en-US" sz="2886" b="1">
                <a:solidFill>
                  <a:srgbClr val="677EA4"/>
                </a:solidFill>
                <a:latin typeface="Cloud Condensed Bold"/>
                <a:ea typeface="Cloud Condensed Bold"/>
                <a:cs typeface="Cloud Condensed Bold"/>
                <a:sym typeface="Cloud Condensed Bold"/>
              </a:rPr>
              <a:t>Increased competition, digital gap, higher costs, outdated website</a:t>
            </a:r>
          </a:p>
        </p:txBody>
      </p:sp>
      <p:sp>
        <p:nvSpPr>
          <p:cNvPr id="45" name="TextBox 45"/>
          <p:cNvSpPr txBox="1"/>
          <p:nvPr/>
        </p:nvSpPr>
        <p:spPr>
          <a:xfrm>
            <a:off x="7342354" y="7279331"/>
            <a:ext cx="9916946" cy="1042988"/>
          </a:xfrm>
          <a:prstGeom prst="rect">
            <a:avLst/>
          </a:prstGeom>
        </p:spPr>
        <p:txBody>
          <a:bodyPr lIns="0" tIns="0" rIns="0" bIns="0" rtlCol="0" anchor="t">
            <a:spAutoFit/>
          </a:bodyPr>
          <a:lstStyle/>
          <a:p>
            <a:pPr algn="l">
              <a:lnSpc>
                <a:spcPts val="4040"/>
              </a:lnSpc>
            </a:pPr>
            <a:r>
              <a:rPr lang="en-US" sz="2886" b="1">
                <a:solidFill>
                  <a:srgbClr val="677EA4"/>
                </a:solidFill>
                <a:latin typeface="Cloud Condensed Bold"/>
                <a:ea typeface="Cloud Condensed Bold"/>
                <a:cs typeface="Cloud Condensed Bold"/>
                <a:sym typeface="Cloud Condensed Bold"/>
              </a:rPr>
              <a:t>Decrease in in-store customers, limited online presence, poor digital marketing</a:t>
            </a:r>
          </a:p>
        </p:txBody>
      </p:sp>
      <p:sp>
        <p:nvSpPr>
          <p:cNvPr id="46" name="TextBox 46"/>
          <p:cNvSpPr txBox="1"/>
          <p:nvPr/>
        </p:nvSpPr>
        <p:spPr>
          <a:xfrm>
            <a:off x="7342354" y="8545462"/>
            <a:ext cx="5542987" cy="532466"/>
          </a:xfrm>
          <a:prstGeom prst="rect">
            <a:avLst/>
          </a:prstGeom>
        </p:spPr>
        <p:txBody>
          <a:bodyPr lIns="0" tIns="0" rIns="0" bIns="0" rtlCol="0" anchor="t">
            <a:spAutoFit/>
          </a:bodyPr>
          <a:lstStyle/>
          <a:p>
            <a:pPr algn="l">
              <a:lnSpc>
                <a:spcPts val="4040"/>
              </a:lnSpc>
            </a:pPr>
            <a:r>
              <a:rPr lang="en-US" sz="2886" b="1">
                <a:solidFill>
                  <a:srgbClr val="677EA4"/>
                </a:solidFill>
                <a:latin typeface="Cloud Condensed Bold"/>
                <a:ea typeface="Cloud Condensed Bold"/>
                <a:cs typeface="Cloud Condensed Bold"/>
                <a:sym typeface="Cloud Condensed Bold"/>
              </a:rPr>
              <a:t>Approx. 30% sales drop</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grpSp>
        <p:nvGrpSpPr>
          <p:cNvPr id="3" name="Group 3"/>
          <p:cNvGrpSpPr/>
          <p:nvPr/>
        </p:nvGrpSpPr>
        <p:grpSpPr>
          <a:xfrm>
            <a:off x="1208665" y="1771325"/>
            <a:ext cx="16230600" cy="8229600"/>
            <a:chOff x="0" y="0"/>
            <a:chExt cx="4274726" cy="2167467"/>
          </a:xfrm>
        </p:grpSpPr>
        <p:sp>
          <p:nvSpPr>
            <p:cNvPr id="4" name="Freeform 4"/>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000000">
                <a:alpha val="0"/>
              </a:srgbClr>
            </a:solidFill>
            <a:ln w="38100" cap="sq">
              <a:solidFill>
                <a:srgbClr val="677EA4"/>
              </a:solidFill>
              <a:prstDash val="solid"/>
              <a:miter/>
            </a:ln>
          </p:spPr>
          <p:txBody>
            <a:bodyPr/>
            <a:lstStyle/>
            <a:p>
              <a:endParaRPr lang="en-GB"/>
            </a:p>
          </p:txBody>
        </p:sp>
        <p:sp>
          <p:nvSpPr>
            <p:cNvPr id="5" name="TextBox 5"/>
            <p:cNvSpPr txBox="1"/>
            <p:nvPr/>
          </p:nvSpPr>
          <p:spPr>
            <a:xfrm>
              <a:off x="0" y="-66675"/>
              <a:ext cx="4274726" cy="2234142"/>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rot="-3978030">
            <a:off x="3068998" y="1943051"/>
            <a:ext cx="343462" cy="810529"/>
          </a:xfrm>
          <a:custGeom>
            <a:avLst/>
            <a:gdLst/>
            <a:ahLst/>
            <a:cxnLst/>
            <a:rect l="l" t="t" r="r" b="b"/>
            <a:pathLst>
              <a:path w="343462" h="810529">
                <a:moveTo>
                  <a:pt x="0" y="0"/>
                </a:moveTo>
                <a:lnTo>
                  <a:pt x="343461" y="0"/>
                </a:lnTo>
                <a:lnTo>
                  <a:pt x="343461" y="810529"/>
                </a:lnTo>
                <a:lnTo>
                  <a:pt x="0" y="810529"/>
                </a:lnTo>
                <a:lnTo>
                  <a:pt x="0" y="0"/>
                </a:lnTo>
                <a:close/>
              </a:path>
            </a:pathLst>
          </a:custGeom>
          <a:blipFill>
            <a:blip r:embed="rId3"/>
            <a:stretch>
              <a:fillRect/>
            </a:stretch>
          </a:blipFill>
        </p:spPr>
        <p:txBody>
          <a:bodyPr/>
          <a:lstStyle/>
          <a:p>
            <a:endParaRPr lang="en-GB"/>
          </a:p>
        </p:txBody>
      </p:sp>
      <p:sp>
        <p:nvSpPr>
          <p:cNvPr id="7" name="Freeform 7"/>
          <p:cNvSpPr/>
          <p:nvPr/>
        </p:nvSpPr>
        <p:spPr>
          <a:xfrm rot="8658535" flipH="1">
            <a:off x="-903499" y="-3014570"/>
            <a:ext cx="4082632" cy="6221154"/>
          </a:xfrm>
          <a:custGeom>
            <a:avLst/>
            <a:gdLst/>
            <a:ahLst/>
            <a:cxnLst/>
            <a:rect l="l" t="t" r="r" b="b"/>
            <a:pathLst>
              <a:path w="4082632" h="6221154">
                <a:moveTo>
                  <a:pt x="4082632" y="0"/>
                </a:moveTo>
                <a:lnTo>
                  <a:pt x="0" y="0"/>
                </a:lnTo>
                <a:lnTo>
                  <a:pt x="0" y="6221153"/>
                </a:lnTo>
                <a:lnTo>
                  <a:pt x="4082632" y="6221153"/>
                </a:lnTo>
                <a:lnTo>
                  <a:pt x="4082632" y="0"/>
                </a:lnTo>
                <a:close/>
              </a:path>
            </a:pathLst>
          </a:custGeom>
          <a:blipFill>
            <a:blip r:embed="rId4"/>
            <a:stretch>
              <a:fillRect/>
            </a:stretch>
          </a:blipFill>
        </p:spPr>
        <p:txBody>
          <a:bodyPr/>
          <a:lstStyle/>
          <a:p>
            <a:endParaRPr lang="en-GB"/>
          </a:p>
        </p:txBody>
      </p:sp>
      <p:sp>
        <p:nvSpPr>
          <p:cNvPr id="8" name="Freeform 8"/>
          <p:cNvSpPr/>
          <p:nvPr/>
        </p:nvSpPr>
        <p:spPr>
          <a:xfrm rot="1863768" flipH="1">
            <a:off x="446547" y="8078602"/>
            <a:ext cx="1345069" cy="3362672"/>
          </a:xfrm>
          <a:custGeom>
            <a:avLst/>
            <a:gdLst/>
            <a:ahLst/>
            <a:cxnLst/>
            <a:rect l="l" t="t" r="r" b="b"/>
            <a:pathLst>
              <a:path w="1345069" h="3362672">
                <a:moveTo>
                  <a:pt x="1345069" y="0"/>
                </a:moveTo>
                <a:lnTo>
                  <a:pt x="0" y="0"/>
                </a:lnTo>
                <a:lnTo>
                  <a:pt x="0" y="3362672"/>
                </a:lnTo>
                <a:lnTo>
                  <a:pt x="1345069" y="3362672"/>
                </a:lnTo>
                <a:lnTo>
                  <a:pt x="1345069" y="0"/>
                </a:lnTo>
                <a:close/>
              </a:path>
            </a:pathLst>
          </a:custGeom>
          <a:blipFill>
            <a:blip r:embed="rId5"/>
            <a:stretch>
              <a:fillRect/>
            </a:stretch>
          </a:blipFill>
        </p:spPr>
        <p:txBody>
          <a:bodyPr/>
          <a:lstStyle/>
          <a:p>
            <a:endParaRPr lang="en-GB"/>
          </a:p>
        </p:txBody>
      </p:sp>
      <p:sp>
        <p:nvSpPr>
          <p:cNvPr id="9" name="Freeform 9"/>
          <p:cNvSpPr/>
          <p:nvPr/>
        </p:nvSpPr>
        <p:spPr>
          <a:xfrm rot="-3838062">
            <a:off x="4306799" y="2322006"/>
            <a:ext cx="293615" cy="692897"/>
          </a:xfrm>
          <a:custGeom>
            <a:avLst/>
            <a:gdLst/>
            <a:ahLst/>
            <a:cxnLst/>
            <a:rect l="l" t="t" r="r" b="b"/>
            <a:pathLst>
              <a:path w="293615" h="692897">
                <a:moveTo>
                  <a:pt x="0" y="0"/>
                </a:moveTo>
                <a:lnTo>
                  <a:pt x="293615" y="0"/>
                </a:lnTo>
                <a:lnTo>
                  <a:pt x="293615" y="692898"/>
                </a:lnTo>
                <a:lnTo>
                  <a:pt x="0" y="692898"/>
                </a:lnTo>
                <a:lnTo>
                  <a:pt x="0" y="0"/>
                </a:lnTo>
                <a:close/>
              </a:path>
            </a:pathLst>
          </a:custGeom>
          <a:blipFill>
            <a:blip r:embed="rId3"/>
            <a:stretch>
              <a:fillRect/>
            </a:stretch>
          </a:blipFill>
        </p:spPr>
        <p:txBody>
          <a:bodyPr/>
          <a:lstStyle/>
          <a:p>
            <a:endParaRPr lang="en-GB"/>
          </a:p>
        </p:txBody>
      </p:sp>
      <p:sp>
        <p:nvSpPr>
          <p:cNvPr id="10" name="Freeform 10"/>
          <p:cNvSpPr/>
          <p:nvPr/>
        </p:nvSpPr>
        <p:spPr>
          <a:xfrm rot="-8517225">
            <a:off x="16909403" y="-701532"/>
            <a:ext cx="1559085" cy="3198124"/>
          </a:xfrm>
          <a:custGeom>
            <a:avLst/>
            <a:gdLst/>
            <a:ahLst/>
            <a:cxnLst/>
            <a:rect l="l" t="t" r="r" b="b"/>
            <a:pathLst>
              <a:path w="1559085" h="3198124">
                <a:moveTo>
                  <a:pt x="0" y="0"/>
                </a:moveTo>
                <a:lnTo>
                  <a:pt x="1559085" y="0"/>
                </a:lnTo>
                <a:lnTo>
                  <a:pt x="1559085" y="3198123"/>
                </a:lnTo>
                <a:lnTo>
                  <a:pt x="0" y="3198123"/>
                </a:lnTo>
                <a:lnTo>
                  <a:pt x="0" y="0"/>
                </a:lnTo>
                <a:close/>
              </a:path>
            </a:pathLst>
          </a:custGeom>
          <a:blipFill>
            <a:blip r:embed="rId6"/>
            <a:stretch>
              <a:fillRect/>
            </a:stretch>
          </a:blipFill>
        </p:spPr>
        <p:txBody>
          <a:bodyPr/>
          <a:lstStyle/>
          <a:p>
            <a:endParaRPr lang="en-GB"/>
          </a:p>
        </p:txBody>
      </p:sp>
      <p:sp>
        <p:nvSpPr>
          <p:cNvPr id="11" name="AutoShape 11"/>
          <p:cNvSpPr/>
          <p:nvPr/>
        </p:nvSpPr>
        <p:spPr>
          <a:xfrm>
            <a:off x="8316973" y="2081615"/>
            <a:ext cx="0" cy="6492240"/>
          </a:xfrm>
          <a:prstGeom prst="line">
            <a:avLst/>
          </a:prstGeom>
          <a:ln w="38100" cap="flat">
            <a:solidFill>
              <a:srgbClr val="F5D486"/>
            </a:solidFill>
            <a:prstDash val="solid"/>
            <a:headEnd type="none" w="sm" len="sm"/>
            <a:tailEnd type="none" w="sm" len="sm"/>
          </a:ln>
        </p:spPr>
        <p:txBody>
          <a:bodyPr/>
          <a:lstStyle/>
          <a:p>
            <a:endParaRPr lang="en-GB"/>
          </a:p>
        </p:txBody>
      </p:sp>
      <p:sp>
        <p:nvSpPr>
          <p:cNvPr id="12" name="TextBox 12"/>
          <p:cNvSpPr txBox="1"/>
          <p:nvPr/>
        </p:nvSpPr>
        <p:spPr>
          <a:xfrm>
            <a:off x="1351590" y="2535105"/>
            <a:ext cx="6849813" cy="6332220"/>
          </a:xfrm>
          <a:prstGeom prst="rect">
            <a:avLst/>
          </a:prstGeom>
        </p:spPr>
        <p:txBody>
          <a:bodyPr lIns="0" tIns="0" rIns="0" bIns="0" rtlCol="0" anchor="t">
            <a:spAutoFit/>
          </a:bodyPr>
          <a:lstStyle/>
          <a:p>
            <a:pPr algn="ctr">
              <a:lnSpc>
                <a:spcPts val="10080"/>
              </a:lnSpc>
            </a:pPr>
            <a:r>
              <a:rPr lang="en-US" sz="7200" spc="288">
                <a:solidFill>
                  <a:srgbClr val="677EA4"/>
                </a:solidFill>
                <a:latin typeface="TAN Meringue"/>
                <a:ea typeface="TAN Meringue"/>
                <a:cs typeface="TAN Meringue"/>
                <a:sym typeface="TAN Meringue"/>
              </a:rPr>
              <a:t>PESTLE ANALYSIS: Green Haven Florists</a:t>
            </a:r>
          </a:p>
        </p:txBody>
      </p:sp>
      <p:grpSp>
        <p:nvGrpSpPr>
          <p:cNvPr id="13" name="Group 13"/>
          <p:cNvGrpSpPr/>
          <p:nvPr/>
        </p:nvGrpSpPr>
        <p:grpSpPr>
          <a:xfrm>
            <a:off x="8210928" y="2454360"/>
            <a:ext cx="212090" cy="212090"/>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5D486"/>
            </a:solidFill>
          </p:spPr>
          <p:txBody>
            <a:bodyPr/>
            <a:lstStyle/>
            <a:p>
              <a:endParaRPr lang="en-GB"/>
            </a:p>
          </p:txBody>
        </p:sp>
        <p:sp>
          <p:nvSpPr>
            <p:cNvPr id="15" name="TextBox 15"/>
            <p:cNvSpPr txBox="1"/>
            <p:nvPr/>
          </p:nvSpPr>
          <p:spPr>
            <a:xfrm>
              <a:off x="76200" y="9525"/>
              <a:ext cx="660400" cy="727075"/>
            </a:xfrm>
            <a:prstGeom prst="rect">
              <a:avLst/>
            </a:prstGeom>
          </p:spPr>
          <p:txBody>
            <a:bodyPr lIns="50800" tIns="50800" rIns="50800" bIns="50800" rtlCol="0" anchor="ctr"/>
            <a:lstStyle/>
            <a:p>
              <a:pPr algn="ctr">
                <a:lnSpc>
                  <a:spcPts val="2659"/>
                </a:lnSpc>
              </a:pPr>
              <a:endParaRPr/>
            </a:p>
          </p:txBody>
        </p:sp>
      </p:grpSp>
      <p:sp>
        <p:nvSpPr>
          <p:cNvPr id="16" name="TextBox 16"/>
          <p:cNvSpPr txBox="1"/>
          <p:nvPr/>
        </p:nvSpPr>
        <p:spPr>
          <a:xfrm>
            <a:off x="8733231" y="2366138"/>
            <a:ext cx="3648055" cy="1137920"/>
          </a:xfrm>
          <a:prstGeom prst="rect">
            <a:avLst/>
          </a:prstGeom>
        </p:spPr>
        <p:txBody>
          <a:bodyPr lIns="0" tIns="0" rIns="0" bIns="0" rtlCol="0" anchor="t">
            <a:spAutoFit/>
          </a:bodyPr>
          <a:lstStyle/>
          <a:p>
            <a:pPr algn="l">
              <a:lnSpc>
                <a:spcPts val="4479"/>
              </a:lnSpc>
            </a:pPr>
            <a:r>
              <a:rPr lang="en-US" sz="3199" b="1">
                <a:solidFill>
                  <a:srgbClr val="677EA4"/>
                </a:solidFill>
                <a:latin typeface="Cloud Condensed Bold"/>
                <a:ea typeface="Cloud Condensed Bold"/>
                <a:cs typeface="Cloud Condensed Bold"/>
                <a:sym typeface="Cloud Condensed Bold"/>
              </a:rPr>
              <a:t>Political:</a:t>
            </a:r>
          </a:p>
          <a:p>
            <a:pPr algn="l">
              <a:lnSpc>
                <a:spcPts val="4479"/>
              </a:lnSpc>
            </a:pPr>
            <a:endParaRPr lang="en-US" sz="3199" b="1">
              <a:solidFill>
                <a:srgbClr val="677EA4"/>
              </a:solidFill>
              <a:latin typeface="Cloud Condensed Bold"/>
              <a:ea typeface="Cloud Condensed Bold"/>
              <a:cs typeface="Cloud Condensed Bold"/>
              <a:sym typeface="Cloud Condensed Bold"/>
            </a:endParaRPr>
          </a:p>
        </p:txBody>
      </p:sp>
      <p:sp>
        <p:nvSpPr>
          <p:cNvPr id="17" name="TextBox 17"/>
          <p:cNvSpPr txBox="1"/>
          <p:nvPr/>
        </p:nvSpPr>
        <p:spPr>
          <a:xfrm>
            <a:off x="8733231" y="2979506"/>
            <a:ext cx="7676400" cy="791845"/>
          </a:xfrm>
          <a:prstGeom prst="rect">
            <a:avLst/>
          </a:prstGeom>
        </p:spPr>
        <p:txBody>
          <a:bodyPr lIns="0" tIns="0" rIns="0" bIns="0" rtlCol="0" anchor="t">
            <a:spAutoFit/>
          </a:bodyPr>
          <a:lstStyle/>
          <a:p>
            <a:pPr marL="474979" lvl="1" indent="-237490" algn="l">
              <a:lnSpc>
                <a:spcPts val="3079"/>
              </a:lnSpc>
              <a:buFont typeface="Arial"/>
              <a:buChar char="•"/>
            </a:pPr>
            <a:r>
              <a:rPr lang="en-US" sz="2199">
                <a:solidFill>
                  <a:srgbClr val="677EA4"/>
                </a:solidFill>
                <a:latin typeface="Cloud Condensed"/>
                <a:ea typeface="Cloud Condensed"/>
                <a:cs typeface="Cloud Condensed"/>
                <a:sym typeface="Cloud Condensed"/>
              </a:rPr>
              <a:t>UK trade regulations affecting imported flowers.</a:t>
            </a:r>
          </a:p>
          <a:p>
            <a:pPr marL="474979" lvl="1" indent="-237490" algn="l">
              <a:lnSpc>
                <a:spcPts val="3079"/>
              </a:lnSpc>
              <a:buFont typeface="Arial"/>
              <a:buChar char="•"/>
            </a:pPr>
            <a:r>
              <a:rPr lang="en-US" sz="2199">
                <a:solidFill>
                  <a:srgbClr val="677EA4"/>
                </a:solidFill>
                <a:latin typeface="Cloud Condensed"/>
                <a:ea typeface="Cloud Condensed"/>
                <a:cs typeface="Cloud Condensed"/>
                <a:sym typeface="Cloud Condensed"/>
              </a:rPr>
              <a:t>Environmental policies encouraging sustainable packaging.</a:t>
            </a:r>
          </a:p>
        </p:txBody>
      </p:sp>
      <p:grpSp>
        <p:nvGrpSpPr>
          <p:cNvPr id="18" name="Group 18"/>
          <p:cNvGrpSpPr/>
          <p:nvPr/>
        </p:nvGrpSpPr>
        <p:grpSpPr>
          <a:xfrm>
            <a:off x="8210928" y="4622436"/>
            <a:ext cx="212090" cy="212090"/>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5D486"/>
            </a:solidFill>
          </p:spPr>
          <p:txBody>
            <a:bodyPr/>
            <a:lstStyle/>
            <a:p>
              <a:endParaRPr lang="en-GB"/>
            </a:p>
          </p:txBody>
        </p:sp>
        <p:sp>
          <p:nvSpPr>
            <p:cNvPr id="20" name="TextBox 20"/>
            <p:cNvSpPr txBox="1"/>
            <p:nvPr/>
          </p:nvSpPr>
          <p:spPr>
            <a:xfrm>
              <a:off x="76200" y="9525"/>
              <a:ext cx="660400" cy="727075"/>
            </a:xfrm>
            <a:prstGeom prst="rect">
              <a:avLst/>
            </a:prstGeom>
          </p:spPr>
          <p:txBody>
            <a:bodyPr lIns="50800" tIns="50800" rIns="50800" bIns="50800" rtlCol="0" anchor="ctr"/>
            <a:lstStyle/>
            <a:p>
              <a:pPr algn="ctr">
                <a:lnSpc>
                  <a:spcPts val="2659"/>
                </a:lnSpc>
              </a:pPr>
              <a:endParaRPr/>
            </a:p>
          </p:txBody>
        </p:sp>
      </p:grpSp>
      <p:sp>
        <p:nvSpPr>
          <p:cNvPr id="21" name="TextBox 21"/>
          <p:cNvSpPr txBox="1"/>
          <p:nvPr/>
        </p:nvSpPr>
        <p:spPr>
          <a:xfrm>
            <a:off x="8733231" y="4508475"/>
            <a:ext cx="3648055" cy="1076325"/>
          </a:xfrm>
          <a:prstGeom prst="rect">
            <a:avLst/>
          </a:prstGeom>
        </p:spPr>
        <p:txBody>
          <a:bodyPr lIns="0" tIns="0" rIns="0" bIns="0" rtlCol="0" anchor="t">
            <a:spAutoFit/>
          </a:bodyPr>
          <a:lstStyle/>
          <a:p>
            <a:pPr algn="l">
              <a:lnSpc>
                <a:spcPts val="4479"/>
              </a:lnSpc>
            </a:pPr>
            <a:r>
              <a:rPr lang="en-US" sz="3199" b="1">
                <a:solidFill>
                  <a:srgbClr val="677EA4"/>
                </a:solidFill>
                <a:latin typeface="Cloud Condensed Bold"/>
                <a:ea typeface="Cloud Condensed Bold"/>
                <a:cs typeface="Cloud Condensed Bold"/>
                <a:sym typeface="Cloud Condensed Bold"/>
              </a:rPr>
              <a:t>Economic:</a:t>
            </a:r>
          </a:p>
          <a:p>
            <a:pPr algn="l">
              <a:lnSpc>
                <a:spcPts val="3919"/>
              </a:lnSpc>
            </a:pPr>
            <a:endParaRPr lang="en-US" sz="3199" b="1">
              <a:solidFill>
                <a:srgbClr val="677EA4"/>
              </a:solidFill>
              <a:latin typeface="Cloud Condensed Bold"/>
              <a:ea typeface="Cloud Condensed Bold"/>
              <a:cs typeface="Cloud Condensed Bold"/>
              <a:sym typeface="Cloud Condensed Bold"/>
            </a:endParaRPr>
          </a:p>
        </p:txBody>
      </p:sp>
      <p:sp>
        <p:nvSpPr>
          <p:cNvPr id="22" name="TextBox 22"/>
          <p:cNvSpPr txBox="1"/>
          <p:nvPr/>
        </p:nvSpPr>
        <p:spPr>
          <a:xfrm>
            <a:off x="8651972" y="5289721"/>
            <a:ext cx="7676400" cy="791845"/>
          </a:xfrm>
          <a:prstGeom prst="rect">
            <a:avLst/>
          </a:prstGeom>
        </p:spPr>
        <p:txBody>
          <a:bodyPr lIns="0" tIns="0" rIns="0" bIns="0" rtlCol="0" anchor="t">
            <a:spAutoFit/>
          </a:bodyPr>
          <a:lstStyle/>
          <a:p>
            <a:pPr marL="474979" lvl="1" indent="-237490" algn="l">
              <a:lnSpc>
                <a:spcPts val="3079"/>
              </a:lnSpc>
              <a:buFont typeface="Arial"/>
              <a:buChar char="•"/>
            </a:pPr>
            <a:r>
              <a:rPr lang="en-US" sz="2199">
                <a:solidFill>
                  <a:srgbClr val="677EA4"/>
                </a:solidFill>
                <a:latin typeface="Cloud Condensed"/>
                <a:ea typeface="Cloud Condensed"/>
                <a:cs typeface="Cloud Condensed"/>
                <a:sym typeface="Cloud Condensed"/>
              </a:rPr>
              <a:t>Inflation and rising supply costs.</a:t>
            </a:r>
          </a:p>
          <a:p>
            <a:pPr marL="474979" lvl="1" indent="-237490" algn="l">
              <a:lnSpc>
                <a:spcPts val="3079"/>
              </a:lnSpc>
              <a:buFont typeface="Arial"/>
              <a:buChar char="•"/>
            </a:pPr>
            <a:r>
              <a:rPr lang="en-US" sz="2199">
                <a:solidFill>
                  <a:srgbClr val="677EA4"/>
                </a:solidFill>
                <a:latin typeface="Cloud Condensed"/>
                <a:ea typeface="Cloud Condensed"/>
                <a:cs typeface="Cloud Condensed"/>
                <a:sym typeface="Cloud Condensed"/>
              </a:rPr>
              <a:t>Local spending habits shifting toward online shopping.</a:t>
            </a:r>
          </a:p>
        </p:txBody>
      </p:sp>
      <p:grpSp>
        <p:nvGrpSpPr>
          <p:cNvPr id="23" name="Group 23"/>
          <p:cNvGrpSpPr/>
          <p:nvPr/>
        </p:nvGrpSpPr>
        <p:grpSpPr>
          <a:xfrm>
            <a:off x="8210928" y="6790511"/>
            <a:ext cx="212090" cy="212090"/>
            <a:chOff x="0" y="0"/>
            <a:chExt cx="812800" cy="812800"/>
          </a:xfrm>
        </p:grpSpPr>
        <p:sp>
          <p:nvSpPr>
            <p:cNvPr id="24" name="Freeform 2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5D486"/>
            </a:solidFill>
          </p:spPr>
          <p:txBody>
            <a:bodyPr/>
            <a:lstStyle/>
            <a:p>
              <a:endParaRPr lang="en-GB"/>
            </a:p>
          </p:txBody>
        </p:sp>
        <p:sp>
          <p:nvSpPr>
            <p:cNvPr id="25" name="TextBox 25"/>
            <p:cNvSpPr txBox="1"/>
            <p:nvPr/>
          </p:nvSpPr>
          <p:spPr>
            <a:xfrm>
              <a:off x="76200" y="9525"/>
              <a:ext cx="660400" cy="727075"/>
            </a:xfrm>
            <a:prstGeom prst="rect">
              <a:avLst/>
            </a:prstGeom>
          </p:spPr>
          <p:txBody>
            <a:bodyPr lIns="50800" tIns="50800" rIns="50800" bIns="50800" rtlCol="0" anchor="ctr"/>
            <a:lstStyle/>
            <a:p>
              <a:pPr algn="ctr">
                <a:lnSpc>
                  <a:spcPts val="2659"/>
                </a:lnSpc>
              </a:pPr>
              <a:endParaRPr/>
            </a:p>
          </p:txBody>
        </p:sp>
      </p:grpSp>
      <p:sp>
        <p:nvSpPr>
          <p:cNvPr id="26" name="TextBox 26"/>
          <p:cNvSpPr txBox="1"/>
          <p:nvPr/>
        </p:nvSpPr>
        <p:spPr>
          <a:xfrm>
            <a:off x="8842118" y="6589216"/>
            <a:ext cx="3648055" cy="1076325"/>
          </a:xfrm>
          <a:prstGeom prst="rect">
            <a:avLst/>
          </a:prstGeom>
        </p:spPr>
        <p:txBody>
          <a:bodyPr lIns="0" tIns="0" rIns="0" bIns="0" rtlCol="0" anchor="t">
            <a:spAutoFit/>
          </a:bodyPr>
          <a:lstStyle/>
          <a:p>
            <a:pPr algn="l">
              <a:lnSpc>
                <a:spcPts val="4480"/>
              </a:lnSpc>
            </a:pPr>
            <a:r>
              <a:rPr lang="en-US" sz="3200" b="1">
                <a:solidFill>
                  <a:srgbClr val="677EA4"/>
                </a:solidFill>
                <a:latin typeface="Cloud Condensed Bold"/>
                <a:ea typeface="Cloud Condensed Bold"/>
                <a:cs typeface="Cloud Condensed Bold"/>
                <a:sym typeface="Cloud Condensed Bold"/>
              </a:rPr>
              <a:t>Social:</a:t>
            </a:r>
          </a:p>
          <a:p>
            <a:pPr algn="l">
              <a:lnSpc>
                <a:spcPts val="3919"/>
              </a:lnSpc>
            </a:pPr>
            <a:endParaRPr lang="en-US" sz="3200" b="1">
              <a:solidFill>
                <a:srgbClr val="677EA4"/>
              </a:solidFill>
              <a:latin typeface="Cloud Condensed Bold"/>
              <a:ea typeface="Cloud Condensed Bold"/>
              <a:cs typeface="Cloud Condensed Bold"/>
              <a:sym typeface="Cloud Condensed Bold"/>
            </a:endParaRPr>
          </a:p>
        </p:txBody>
      </p:sp>
      <p:sp>
        <p:nvSpPr>
          <p:cNvPr id="27" name="TextBox 27"/>
          <p:cNvSpPr txBox="1"/>
          <p:nvPr/>
        </p:nvSpPr>
        <p:spPr>
          <a:xfrm>
            <a:off x="8651972" y="7236281"/>
            <a:ext cx="7676400" cy="791845"/>
          </a:xfrm>
          <a:prstGeom prst="rect">
            <a:avLst/>
          </a:prstGeom>
        </p:spPr>
        <p:txBody>
          <a:bodyPr lIns="0" tIns="0" rIns="0" bIns="0" rtlCol="0" anchor="t">
            <a:spAutoFit/>
          </a:bodyPr>
          <a:lstStyle/>
          <a:p>
            <a:pPr marL="474979" lvl="1" indent="-237490" algn="l">
              <a:lnSpc>
                <a:spcPts val="3079"/>
              </a:lnSpc>
              <a:buFont typeface="Arial"/>
              <a:buChar char="•"/>
            </a:pPr>
            <a:r>
              <a:rPr lang="en-US" sz="2199">
                <a:solidFill>
                  <a:srgbClr val="677EA4"/>
                </a:solidFill>
                <a:latin typeface="Cloud Condensed"/>
                <a:ea typeface="Cloud Condensed"/>
                <a:cs typeface="Cloud Condensed"/>
                <a:sym typeface="Cloud Condensed"/>
              </a:rPr>
              <a:t>Growing preference for eco-friendly and ethical products.</a:t>
            </a:r>
          </a:p>
          <a:p>
            <a:pPr marL="474979" lvl="1" indent="-237490" algn="l">
              <a:lnSpc>
                <a:spcPts val="3079"/>
              </a:lnSpc>
              <a:buFont typeface="Arial"/>
              <a:buChar char="•"/>
            </a:pPr>
            <a:r>
              <a:rPr lang="en-US" sz="2199">
                <a:solidFill>
                  <a:srgbClr val="677EA4"/>
                </a:solidFill>
                <a:latin typeface="Cloud Condensed"/>
                <a:ea typeface="Cloud Condensed"/>
                <a:cs typeface="Cloud Condensed"/>
                <a:sym typeface="Cloud Condensed"/>
              </a:rPr>
              <a:t>Customers expect flexible delivery and modern online service.</a:t>
            </a:r>
          </a:p>
        </p:txBody>
      </p:sp>
      <p:sp>
        <p:nvSpPr>
          <p:cNvPr id="28" name="Freeform 28"/>
          <p:cNvSpPr/>
          <p:nvPr/>
        </p:nvSpPr>
        <p:spPr>
          <a:xfrm rot="-757916">
            <a:off x="-37160" y="7674347"/>
            <a:ext cx="1579175" cy="3923415"/>
          </a:xfrm>
          <a:custGeom>
            <a:avLst/>
            <a:gdLst/>
            <a:ahLst/>
            <a:cxnLst/>
            <a:rect l="l" t="t" r="r" b="b"/>
            <a:pathLst>
              <a:path w="1579175" h="3923415">
                <a:moveTo>
                  <a:pt x="0" y="0"/>
                </a:moveTo>
                <a:lnTo>
                  <a:pt x="1579175" y="0"/>
                </a:lnTo>
                <a:lnTo>
                  <a:pt x="1579175" y="3923415"/>
                </a:lnTo>
                <a:lnTo>
                  <a:pt x="0" y="3923415"/>
                </a:lnTo>
                <a:lnTo>
                  <a:pt x="0" y="0"/>
                </a:lnTo>
                <a:close/>
              </a:path>
            </a:pathLst>
          </a:custGeom>
          <a:blipFill>
            <a:blip r:embed="rId7"/>
            <a:stretch>
              <a:fillRect/>
            </a:stretch>
          </a:blipFill>
        </p:spPr>
        <p:txBody>
          <a:bodyPr/>
          <a:lstStyle/>
          <a:p>
            <a:endParaRPr lang="en-GB"/>
          </a:p>
        </p:txBody>
      </p:sp>
      <p:sp>
        <p:nvSpPr>
          <p:cNvPr id="29" name="Freeform 29"/>
          <p:cNvSpPr/>
          <p:nvPr/>
        </p:nvSpPr>
        <p:spPr>
          <a:xfrm rot="-3001911">
            <a:off x="17115821" y="9008743"/>
            <a:ext cx="1548268" cy="2256129"/>
          </a:xfrm>
          <a:custGeom>
            <a:avLst/>
            <a:gdLst/>
            <a:ahLst/>
            <a:cxnLst/>
            <a:rect l="l" t="t" r="r" b="b"/>
            <a:pathLst>
              <a:path w="1548268" h="2256129">
                <a:moveTo>
                  <a:pt x="0" y="0"/>
                </a:moveTo>
                <a:lnTo>
                  <a:pt x="1548268" y="0"/>
                </a:lnTo>
                <a:lnTo>
                  <a:pt x="1548268" y="2256129"/>
                </a:lnTo>
                <a:lnTo>
                  <a:pt x="0" y="2256129"/>
                </a:lnTo>
                <a:lnTo>
                  <a:pt x="0" y="0"/>
                </a:lnTo>
                <a:close/>
              </a:path>
            </a:pathLst>
          </a:custGeom>
          <a:blipFill>
            <a:blip r:embed="rId8"/>
            <a:stretch>
              <a:fillRect/>
            </a:stretch>
          </a:blipFill>
        </p:spPr>
        <p:txBody>
          <a:bodyPr/>
          <a:lstStyle/>
          <a:p>
            <a:endParaRPr lang="en-GB"/>
          </a:p>
        </p:txBody>
      </p:sp>
      <p:sp>
        <p:nvSpPr>
          <p:cNvPr id="30" name="Freeform 30"/>
          <p:cNvSpPr/>
          <p:nvPr/>
        </p:nvSpPr>
        <p:spPr>
          <a:xfrm rot="6813892" flipH="1">
            <a:off x="16284739" y="9232900"/>
            <a:ext cx="249784" cy="589462"/>
          </a:xfrm>
          <a:custGeom>
            <a:avLst/>
            <a:gdLst/>
            <a:ahLst/>
            <a:cxnLst/>
            <a:rect l="l" t="t" r="r" b="b"/>
            <a:pathLst>
              <a:path w="249784" h="589462">
                <a:moveTo>
                  <a:pt x="249784" y="0"/>
                </a:moveTo>
                <a:lnTo>
                  <a:pt x="0" y="0"/>
                </a:lnTo>
                <a:lnTo>
                  <a:pt x="0" y="589462"/>
                </a:lnTo>
                <a:lnTo>
                  <a:pt x="249784" y="589462"/>
                </a:lnTo>
                <a:lnTo>
                  <a:pt x="249784" y="0"/>
                </a:lnTo>
                <a:close/>
              </a:path>
            </a:pathLst>
          </a:custGeom>
          <a:blipFill>
            <a:blip r:embed="rId3"/>
            <a:stretch>
              <a:fillRect/>
            </a:stretch>
          </a:blipFill>
        </p:spPr>
        <p:txBody>
          <a:bodyPr/>
          <a:lstStyle/>
          <a:p>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grpSp>
        <p:nvGrpSpPr>
          <p:cNvPr id="3" name="Group 3"/>
          <p:cNvGrpSpPr/>
          <p:nvPr/>
        </p:nvGrpSpPr>
        <p:grpSpPr>
          <a:xfrm>
            <a:off x="1208665" y="1771325"/>
            <a:ext cx="16230600" cy="8229600"/>
            <a:chOff x="0" y="0"/>
            <a:chExt cx="4274726" cy="2167467"/>
          </a:xfrm>
        </p:grpSpPr>
        <p:sp>
          <p:nvSpPr>
            <p:cNvPr id="4" name="Freeform 4"/>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000000">
                <a:alpha val="0"/>
              </a:srgbClr>
            </a:solidFill>
            <a:ln w="38100" cap="sq">
              <a:solidFill>
                <a:srgbClr val="677EA4"/>
              </a:solidFill>
              <a:prstDash val="solid"/>
              <a:miter/>
            </a:ln>
          </p:spPr>
          <p:txBody>
            <a:bodyPr/>
            <a:lstStyle/>
            <a:p>
              <a:endParaRPr lang="en-GB"/>
            </a:p>
          </p:txBody>
        </p:sp>
        <p:sp>
          <p:nvSpPr>
            <p:cNvPr id="5" name="TextBox 5"/>
            <p:cNvSpPr txBox="1"/>
            <p:nvPr/>
          </p:nvSpPr>
          <p:spPr>
            <a:xfrm>
              <a:off x="0" y="-66675"/>
              <a:ext cx="4274726" cy="2234142"/>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rot="-3978030">
            <a:off x="3068998" y="1943051"/>
            <a:ext cx="343462" cy="810529"/>
          </a:xfrm>
          <a:custGeom>
            <a:avLst/>
            <a:gdLst/>
            <a:ahLst/>
            <a:cxnLst/>
            <a:rect l="l" t="t" r="r" b="b"/>
            <a:pathLst>
              <a:path w="343462" h="810529">
                <a:moveTo>
                  <a:pt x="0" y="0"/>
                </a:moveTo>
                <a:lnTo>
                  <a:pt x="343461" y="0"/>
                </a:lnTo>
                <a:lnTo>
                  <a:pt x="343461" y="810529"/>
                </a:lnTo>
                <a:lnTo>
                  <a:pt x="0" y="810529"/>
                </a:lnTo>
                <a:lnTo>
                  <a:pt x="0" y="0"/>
                </a:lnTo>
                <a:close/>
              </a:path>
            </a:pathLst>
          </a:custGeom>
          <a:blipFill>
            <a:blip r:embed="rId3"/>
            <a:stretch>
              <a:fillRect/>
            </a:stretch>
          </a:blipFill>
        </p:spPr>
        <p:txBody>
          <a:bodyPr/>
          <a:lstStyle/>
          <a:p>
            <a:endParaRPr lang="en-GB"/>
          </a:p>
        </p:txBody>
      </p:sp>
      <p:sp>
        <p:nvSpPr>
          <p:cNvPr id="7" name="Freeform 7"/>
          <p:cNvSpPr/>
          <p:nvPr/>
        </p:nvSpPr>
        <p:spPr>
          <a:xfrm rot="8658535" flipH="1">
            <a:off x="-903499" y="-3014570"/>
            <a:ext cx="4082632" cy="6221154"/>
          </a:xfrm>
          <a:custGeom>
            <a:avLst/>
            <a:gdLst/>
            <a:ahLst/>
            <a:cxnLst/>
            <a:rect l="l" t="t" r="r" b="b"/>
            <a:pathLst>
              <a:path w="4082632" h="6221154">
                <a:moveTo>
                  <a:pt x="4082632" y="0"/>
                </a:moveTo>
                <a:lnTo>
                  <a:pt x="0" y="0"/>
                </a:lnTo>
                <a:lnTo>
                  <a:pt x="0" y="6221153"/>
                </a:lnTo>
                <a:lnTo>
                  <a:pt x="4082632" y="6221153"/>
                </a:lnTo>
                <a:lnTo>
                  <a:pt x="4082632" y="0"/>
                </a:lnTo>
                <a:close/>
              </a:path>
            </a:pathLst>
          </a:custGeom>
          <a:blipFill>
            <a:blip r:embed="rId4"/>
            <a:stretch>
              <a:fillRect/>
            </a:stretch>
          </a:blipFill>
        </p:spPr>
        <p:txBody>
          <a:bodyPr/>
          <a:lstStyle/>
          <a:p>
            <a:endParaRPr lang="en-GB"/>
          </a:p>
        </p:txBody>
      </p:sp>
      <p:sp>
        <p:nvSpPr>
          <p:cNvPr id="8" name="Freeform 8"/>
          <p:cNvSpPr/>
          <p:nvPr/>
        </p:nvSpPr>
        <p:spPr>
          <a:xfrm rot="1863768" flipH="1">
            <a:off x="446547" y="8078602"/>
            <a:ext cx="1345069" cy="3362672"/>
          </a:xfrm>
          <a:custGeom>
            <a:avLst/>
            <a:gdLst/>
            <a:ahLst/>
            <a:cxnLst/>
            <a:rect l="l" t="t" r="r" b="b"/>
            <a:pathLst>
              <a:path w="1345069" h="3362672">
                <a:moveTo>
                  <a:pt x="1345069" y="0"/>
                </a:moveTo>
                <a:lnTo>
                  <a:pt x="0" y="0"/>
                </a:lnTo>
                <a:lnTo>
                  <a:pt x="0" y="3362672"/>
                </a:lnTo>
                <a:lnTo>
                  <a:pt x="1345069" y="3362672"/>
                </a:lnTo>
                <a:lnTo>
                  <a:pt x="1345069" y="0"/>
                </a:lnTo>
                <a:close/>
              </a:path>
            </a:pathLst>
          </a:custGeom>
          <a:blipFill>
            <a:blip r:embed="rId5"/>
            <a:stretch>
              <a:fillRect/>
            </a:stretch>
          </a:blipFill>
        </p:spPr>
        <p:txBody>
          <a:bodyPr/>
          <a:lstStyle/>
          <a:p>
            <a:endParaRPr lang="en-GB"/>
          </a:p>
        </p:txBody>
      </p:sp>
      <p:sp>
        <p:nvSpPr>
          <p:cNvPr id="9" name="Freeform 9"/>
          <p:cNvSpPr/>
          <p:nvPr/>
        </p:nvSpPr>
        <p:spPr>
          <a:xfrm rot="-3838062">
            <a:off x="4306799" y="2322006"/>
            <a:ext cx="293615" cy="692897"/>
          </a:xfrm>
          <a:custGeom>
            <a:avLst/>
            <a:gdLst/>
            <a:ahLst/>
            <a:cxnLst/>
            <a:rect l="l" t="t" r="r" b="b"/>
            <a:pathLst>
              <a:path w="293615" h="692897">
                <a:moveTo>
                  <a:pt x="0" y="0"/>
                </a:moveTo>
                <a:lnTo>
                  <a:pt x="293615" y="0"/>
                </a:lnTo>
                <a:lnTo>
                  <a:pt x="293615" y="692898"/>
                </a:lnTo>
                <a:lnTo>
                  <a:pt x="0" y="692898"/>
                </a:lnTo>
                <a:lnTo>
                  <a:pt x="0" y="0"/>
                </a:lnTo>
                <a:close/>
              </a:path>
            </a:pathLst>
          </a:custGeom>
          <a:blipFill>
            <a:blip r:embed="rId3"/>
            <a:stretch>
              <a:fillRect/>
            </a:stretch>
          </a:blipFill>
        </p:spPr>
        <p:txBody>
          <a:bodyPr/>
          <a:lstStyle/>
          <a:p>
            <a:endParaRPr lang="en-GB"/>
          </a:p>
        </p:txBody>
      </p:sp>
      <p:sp>
        <p:nvSpPr>
          <p:cNvPr id="10" name="Freeform 10"/>
          <p:cNvSpPr/>
          <p:nvPr/>
        </p:nvSpPr>
        <p:spPr>
          <a:xfrm rot="-8517225">
            <a:off x="16909403" y="-701532"/>
            <a:ext cx="1559085" cy="3198124"/>
          </a:xfrm>
          <a:custGeom>
            <a:avLst/>
            <a:gdLst/>
            <a:ahLst/>
            <a:cxnLst/>
            <a:rect l="l" t="t" r="r" b="b"/>
            <a:pathLst>
              <a:path w="1559085" h="3198124">
                <a:moveTo>
                  <a:pt x="0" y="0"/>
                </a:moveTo>
                <a:lnTo>
                  <a:pt x="1559085" y="0"/>
                </a:lnTo>
                <a:lnTo>
                  <a:pt x="1559085" y="3198123"/>
                </a:lnTo>
                <a:lnTo>
                  <a:pt x="0" y="3198123"/>
                </a:lnTo>
                <a:lnTo>
                  <a:pt x="0" y="0"/>
                </a:lnTo>
                <a:close/>
              </a:path>
            </a:pathLst>
          </a:custGeom>
          <a:blipFill>
            <a:blip r:embed="rId6"/>
            <a:stretch>
              <a:fillRect/>
            </a:stretch>
          </a:blipFill>
        </p:spPr>
        <p:txBody>
          <a:bodyPr/>
          <a:lstStyle/>
          <a:p>
            <a:endParaRPr lang="en-GB"/>
          </a:p>
        </p:txBody>
      </p:sp>
      <p:sp>
        <p:nvSpPr>
          <p:cNvPr id="11" name="AutoShape 11"/>
          <p:cNvSpPr/>
          <p:nvPr/>
        </p:nvSpPr>
        <p:spPr>
          <a:xfrm>
            <a:off x="8316973" y="2081615"/>
            <a:ext cx="0" cy="6492240"/>
          </a:xfrm>
          <a:prstGeom prst="line">
            <a:avLst/>
          </a:prstGeom>
          <a:ln w="38100" cap="flat">
            <a:solidFill>
              <a:srgbClr val="F5D486"/>
            </a:solidFill>
            <a:prstDash val="solid"/>
            <a:headEnd type="none" w="sm" len="sm"/>
            <a:tailEnd type="none" w="sm" len="sm"/>
          </a:ln>
        </p:spPr>
        <p:txBody>
          <a:bodyPr/>
          <a:lstStyle/>
          <a:p>
            <a:endParaRPr lang="en-GB"/>
          </a:p>
        </p:txBody>
      </p:sp>
      <p:sp>
        <p:nvSpPr>
          <p:cNvPr id="12" name="TextBox 12"/>
          <p:cNvSpPr txBox="1"/>
          <p:nvPr/>
        </p:nvSpPr>
        <p:spPr>
          <a:xfrm>
            <a:off x="1351590" y="2535105"/>
            <a:ext cx="6849813" cy="6332220"/>
          </a:xfrm>
          <a:prstGeom prst="rect">
            <a:avLst/>
          </a:prstGeom>
        </p:spPr>
        <p:txBody>
          <a:bodyPr lIns="0" tIns="0" rIns="0" bIns="0" rtlCol="0" anchor="t">
            <a:spAutoFit/>
          </a:bodyPr>
          <a:lstStyle/>
          <a:p>
            <a:pPr algn="ctr">
              <a:lnSpc>
                <a:spcPts val="10080"/>
              </a:lnSpc>
            </a:pPr>
            <a:r>
              <a:rPr lang="en-US" sz="7200" spc="288">
                <a:solidFill>
                  <a:srgbClr val="677EA4"/>
                </a:solidFill>
                <a:latin typeface="TAN Meringue"/>
                <a:ea typeface="TAN Meringue"/>
                <a:cs typeface="TAN Meringue"/>
                <a:sym typeface="TAN Meringue"/>
              </a:rPr>
              <a:t>PESTLE ANALYSIS: Green Haven Florists</a:t>
            </a:r>
          </a:p>
        </p:txBody>
      </p:sp>
      <p:grpSp>
        <p:nvGrpSpPr>
          <p:cNvPr id="13" name="Group 13"/>
          <p:cNvGrpSpPr/>
          <p:nvPr/>
        </p:nvGrpSpPr>
        <p:grpSpPr>
          <a:xfrm>
            <a:off x="8210928" y="2454360"/>
            <a:ext cx="212090" cy="212090"/>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5D486"/>
            </a:solidFill>
          </p:spPr>
          <p:txBody>
            <a:bodyPr/>
            <a:lstStyle/>
            <a:p>
              <a:endParaRPr lang="en-GB"/>
            </a:p>
          </p:txBody>
        </p:sp>
        <p:sp>
          <p:nvSpPr>
            <p:cNvPr id="15" name="TextBox 15"/>
            <p:cNvSpPr txBox="1"/>
            <p:nvPr/>
          </p:nvSpPr>
          <p:spPr>
            <a:xfrm>
              <a:off x="76200" y="9525"/>
              <a:ext cx="660400" cy="727075"/>
            </a:xfrm>
            <a:prstGeom prst="rect">
              <a:avLst/>
            </a:prstGeom>
          </p:spPr>
          <p:txBody>
            <a:bodyPr lIns="50800" tIns="50800" rIns="50800" bIns="50800" rtlCol="0" anchor="ctr"/>
            <a:lstStyle/>
            <a:p>
              <a:pPr algn="ctr">
                <a:lnSpc>
                  <a:spcPts val="2659"/>
                </a:lnSpc>
              </a:pPr>
              <a:endParaRPr/>
            </a:p>
          </p:txBody>
        </p:sp>
      </p:grpSp>
      <p:sp>
        <p:nvSpPr>
          <p:cNvPr id="16" name="TextBox 16"/>
          <p:cNvSpPr txBox="1"/>
          <p:nvPr/>
        </p:nvSpPr>
        <p:spPr>
          <a:xfrm>
            <a:off x="8842118" y="2253065"/>
            <a:ext cx="3648055" cy="575945"/>
          </a:xfrm>
          <a:prstGeom prst="rect">
            <a:avLst/>
          </a:prstGeom>
        </p:spPr>
        <p:txBody>
          <a:bodyPr lIns="0" tIns="0" rIns="0" bIns="0" rtlCol="0" anchor="t">
            <a:spAutoFit/>
          </a:bodyPr>
          <a:lstStyle/>
          <a:p>
            <a:pPr algn="l">
              <a:lnSpc>
                <a:spcPts val="4479"/>
              </a:lnSpc>
            </a:pPr>
            <a:r>
              <a:rPr lang="en-US" sz="3199" b="1">
                <a:solidFill>
                  <a:srgbClr val="677EA4"/>
                </a:solidFill>
                <a:latin typeface="Cloud Condensed Bold"/>
                <a:ea typeface="Cloud Condensed Bold"/>
                <a:cs typeface="Cloud Condensed Bold"/>
                <a:sym typeface="Cloud Condensed Bold"/>
              </a:rPr>
              <a:t>Technological:</a:t>
            </a:r>
          </a:p>
        </p:txBody>
      </p:sp>
      <p:sp>
        <p:nvSpPr>
          <p:cNvPr id="17" name="TextBox 17"/>
          <p:cNvSpPr txBox="1"/>
          <p:nvPr/>
        </p:nvSpPr>
        <p:spPr>
          <a:xfrm>
            <a:off x="8733231" y="2979506"/>
            <a:ext cx="7676400" cy="791845"/>
          </a:xfrm>
          <a:prstGeom prst="rect">
            <a:avLst/>
          </a:prstGeom>
        </p:spPr>
        <p:txBody>
          <a:bodyPr lIns="0" tIns="0" rIns="0" bIns="0" rtlCol="0" anchor="t">
            <a:spAutoFit/>
          </a:bodyPr>
          <a:lstStyle/>
          <a:p>
            <a:pPr marL="474979" lvl="1" indent="-237490" algn="l">
              <a:lnSpc>
                <a:spcPts val="3079"/>
              </a:lnSpc>
              <a:buFont typeface="Arial"/>
              <a:buChar char="•"/>
            </a:pPr>
            <a:r>
              <a:rPr lang="en-US" sz="2199">
                <a:solidFill>
                  <a:srgbClr val="677EA4"/>
                </a:solidFill>
                <a:latin typeface="Cloud Condensed"/>
                <a:ea typeface="Cloud Condensed"/>
                <a:cs typeface="Cloud Condensed"/>
                <a:sym typeface="Cloud Condensed"/>
              </a:rPr>
              <a:t>Outdated website and limited social media use.</a:t>
            </a:r>
          </a:p>
          <a:p>
            <a:pPr marL="474979" lvl="1" indent="-237490" algn="l">
              <a:lnSpc>
                <a:spcPts val="3079"/>
              </a:lnSpc>
              <a:buFont typeface="Arial"/>
              <a:buChar char="•"/>
            </a:pPr>
            <a:r>
              <a:rPr lang="en-US" sz="2199">
                <a:solidFill>
                  <a:srgbClr val="677EA4"/>
                </a:solidFill>
                <a:latin typeface="Cloud Condensed"/>
                <a:ea typeface="Cloud Condensed"/>
                <a:cs typeface="Cloud Condensed"/>
                <a:sym typeface="Cloud Condensed"/>
              </a:rPr>
              <a:t>Competitors use advanced e-commerce and digital marketing.</a:t>
            </a:r>
          </a:p>
        </p:txBody>
      </p:sp>
      <p:grpSp>
        <p:nvGrpSpPr>
          <p:cNvPr id="18" name="Group 18"/>
          <p:cNvGrpSpPr/>
          <p:nvPr/>
        </p:nvGrpSpPr>
        <p:grpSpPr>
          <a:xfrm>
            <a:off x="8210928" y="4622436"/>
            <a:ext cx="212090" cy="212090"/>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5D486"/>
            </a:solidFill>
          </p:spPr>
          <p:txBody>
            <a:bodyPr/>
            <a:lstStyle/>
            <a:p>
              <a:endParaRPr lang="en-GB"/>
            </a:p>
          </p:txBody>
        </p:sp>
        <p:sp>
          <p:nvSpPr>
            <p:cNvPr id="20" name="TextBox 20"/>
            <p:cNvSpPr txBox="1"/>
            <p:nvPr/>
          </p:nvSpPr>
          <p:spPr>
            <a:xfrm>
              <a:off x="76200" y="9525"/>
              <a:ext cx="660400" cy="727075"/>
            </a:xfrm>
            <a:prstGeom prst="rect">
              <a:avLst/>
            </a:prstGeom>
          </p:spPr>
          <p:txBody>
            <a:bodyPr lIns="50800" tIns="50800" rIns="50800" bIns="50800" rtlCol="0" anchor="ctr"/>
            <a:lstStyle/>
            <a:p>
              <a:pPr algn="ctr">
                <a:lnSpc>
                  <a:spcPts val="2659"/>
                </a:lnSpc>
              </a:pPr>
              <a:endParaRPr/>
            </a:p>
          </p:txBody>
        </p:sp>
      </p:grpSp>
      <p:sp>
        <p:nvSpPr>
          <p:cNvPr id="21" name="TextBox 21"/>
          <p:cNvSpPr txBox="1"/>
          <p:nvPr/>
        </p:nvSpPr>
        <p:spPr>
          <a:xfrm>
            <a:off x="8923376" y="4527186"/>
            <a:ext cx="3648055" cy="1014730"/>
          </a:xfrm>
          <a:prstGeom prst="rect">
            <a:avLst/>
          </a:prstGeom>
        </p:spPr>
        <p:txBody>
          <a:bodyPr lIns="0" tIns="0" rIns="0" bIns="0" rtlCol="0" anchor="t">
            <a:spAutoFit/>
          </a:bodyPr>
          <a:lstStyle/>
          <a:p>
            <a:pPr algn="l">
              <a:lnSpc>
                <a:spcPts val="3919"/>
              </a:lnSpc>
            </a:pPr>
            <a:r>
              <a:rPr lang="en-US" sz="2799" b="1">
                <a:solidFill>
                  <a:srgbClr val="677EA4"/>
                </a:solidFill>
                <a:latin typeface="Cloud Condensed Bold"/>
                <a:ea typeface="Cloud Condensed Bold"/>
                <a:cs typeface="Cloud Condensed Bold"/>
                <a:sym typeface="Cloud Condensed Bold"/>
              </a:rPr>
              <a:t>Legal:</a:t>
            </a:r>
          </a:p>
          <a:p>
            <a:pPr algn="l">
              <a:lnSpc>
                <a:spcPts val="3919"/>
              </a:lnSpc>
            </a:pPr>
            <a:endParaRPr lang="en-US" sz="2799" b="1">
              <a:solidFill>
                <a:srgbClr val="677EA4"/>
              </a:solidFill>
              <a:latin typeface="Cloud Condensed Bold"/>
              <a:ea typeface="Cloud Condensed Bold"/>
              <a:cs typeface="Cloud Condensed Bold"/>
              <a:sym typeface="Cloud Condensed Bold"/>
            </a:endParaRPr>
          </a:p>
        </p:txBody>
      </p:sp>
      <p:sp>
        <p:nvSpPr>
          <p:cNvPr id="22" name="TextBox 22"/>
          <p:cNvSpPr txBox="1"/>
          <p:nvPr/>
        </p:nvSpPr>
        <p:spPr>
          <a:xfrm>
            <a:off x="8651972" y="5477802"/>
            <a:ext cx="7676400" cy="791845"/>
          </a:xfrm>
          <a:prstGeom prst="rect">
            <a:avLst/>
          </a:prstGeom>
        </p:spPr>
        <p:txBody>
          <a:bodyPr lIns="0" tIns="0" rIns="0" bIns="0" rtlCol="0" anchor="t">
            <a:spAutoFit/>
          </a:bodyPr>
          <a:lstStyle/>
          <a:p>
            <a:pPr marL="474979" lvl="1" indent="-237490" algn="l">
              <a:lnSpc>
                <a:spcPts val="3079"/>
              </a:lnSpc>
              <a:buFont typeface="Arial"/>
              <a:buChar char="•"/>
            </a:pPr>
            <a:r>
              <a:rPr lang="en-US" sz="2199">
                <a:solidFill>
                  <a:srgbClr val="677EA4"/>
                </a:solidFill>
                <a:latin typeface="Cloud Condensed"/>
                <a:ea typeface="Cloud Condensed"/>
                <a:cs typeface="Cloud Condensed"/>
                <a:sym typeface="Cloud Condensed"/>
              </a:rPr>
              <a:t>Compliance with consumer protection and online sales laws.</a:t>
            </a:r>
          </a:p>
          <a:p>
            <a:pPr marL="474979" lvl="1" indent="-237490" algn="l">
              <a:lnSpc>
                <a:spcPts val="3079"/>
              </a:lnSpc>
              <a:buFont typeface="Arial"/>
              <a:buChar char="•"/>
            </a:pPr>
            <a:r>
              <a:rPr lang="en-US" sz="2199">
                <a:solidFill>
                  <a:srgbClr val="677EA4"/>
                </a:solidFill>
                <a:latin typeface="Cloud Condensed"/>
                <a:ea typeface="Cloud Condensed"/>
                <a:cs typeface="Cloud Condensed"/>
                <a:sym typeface="Cloud Condensed"/>
              </a:rPr>
              <a:t>Health and safety standards in handling flowers and deliveries.</a:t>
            </a:r>
          </a:p>
        </p:txBody>
      </p:sp>
      <p:grpSp>
        <p:nvGrpSpPr>
          <p:cNvPr id="23" name="Group 23"/>
          <p:cNvGrpSpPr/>
          <p:nvPr/>
        </p:nvGrpSpPr>
        <p:grpSpPr>
          <a:xfrm>
            <a:off x="8210928" y="6790511"/>
            <a:ext cx="212090" cy="212090"/>
            <a:chOff x="0" y="0"/>
            <a:chExt cx="812800" cy="812800"/>
          </a:xfrm>
        </p:grpSpPr>
        <p:sp>
          <p:nvSpPr>
            <p:cNvPr id="24" name="Freeform 2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5D486"/>
            </a:solidFill>
          </p:spPr>
          <p:txBody>
            <a:bodyPr/>
            <a:lstStyle/>
            <a:p>
              <a:endParaRPr lang="en-GB"/>
            </a:p>
          </p:txBody>
        </p:sp>
        <p:sp>
          <p:nvSpPr>
            <p:cNvPr id="25" name="TextBox 25"/>
            <p:cNvSpPr txBox="1"/>
            <p:nvPr/>
          </p:nvSpPr>
          <p:spPr>
            <a:xfrm>
              <a:off x="76200" y="9525"/>
              <a:ext cx="660400" cy="727075"/>
            </a:xfrm>
            <a:prstGeom prst="rect">
              <a:avLst/>
            </a:prstGeom>
          </p:spPr>
          <p:txBody>
            <a:bodyPr lIns="50800" tIns="50800" rIns="50800" bIns="50800" rtlCol="0" anchor="ctr"/>
            <a:lstStyle/>
            <a:p>
              <a:pPr algn="ctr">
                <a:lnSpc>
                  <a:spcPts val="2659"/>
                </a:lnSpc>
              </a:pPr>
              <a:endParaRPr/>
            </a:p>
          </p:txBody>
        </p:sp>
      </p:grpSp>
      <p:sp>
        <p:nvSpPr>
          <p:cNvPr id="26" name="TextBox 26"/>
          <p:cNvSpPr txBox="1"/>
          <p:nvPr/>
        </p:nvSpPr>
        <p:spPr>
          <a:xfrm>
            <a:off x="8733231" y="6695261"/>
            <a:ext cx="3648055" cy="1014730"/>
          </a:xfrm>
          <a:prstGeom prst="rect">
            <a:avLst/>
          </a:prstGeom>
        </p:spPr>
        <p:txBody>
          <a:bodyPr lIns="0" tIns="0" rIns="0" bIns="0" rtlCol="0" anchor="t">
            <a:spAutoFit/>
          </a:bodyPr>
          <a:lstStyle/>
          <a:p>
            <a:pPr algn="l">
              <a:lnSpc>
                <a:spcPts val="3919"/>
              </a:lnSpc>
            </a:pPr>
            <a:r>
              <a:rPr lang="en-US" sz="2799" b="1">
                <a:solidFill>
                  <a:srgbClr val="677EA4"/>
                </a:solidFill>
                <a:latin typeface="Cloud Condensed Bold"/>
                <a:ea typeface="Cloud Condensed Bold"/>
                <a:cs typeface="Cloud Condensed Bold"/>
                <a:sym typeface="Cloud Condensed Bold"/>
              </a:rPr>
              <a:t>Environmental:</a:t>
            </a:r>
          </a:p>
          <a:p>
            <a:pPr algn="l">
              <a:lnSpc>
                <a:spcPts val="3919"/>
              </a:lnSpc>
            </a:pPr>
            <a:endParaRPr lang="en-US" sz="2799" b="1">
              <a:solidFill>
                <a:srgbClr val="677EA4"/>
              </a:solidFill>
              <a:latin typeface="Cloud Condensed Bold"/>
              <a:ea typeface="Cloud Condensed Bold"/>
              <a:cs typeface="Cloud Condensed Bold"/>
              <a:sym typeface="Cloud Condensed Bold"/>
            </a:endParaRPr>
          </a:p>
        </p:txBody>
      </p:sp>
      <p:sp>
        <p:nvSpPr>
          <p:cNvPr id="27" name="TextBox 27"/>
          <p:cNvSpPr txBox="1"/>
          <p:nvPr/>
        </p:nvSpPr>
        <p:spPr>
          <a:xfrm>
            <a:off x="8733231" y="7598866"/>
            <a:ext cx="7676400" cy="791845"/>
          </a:xfrm>
          <a:prstGeom prst="rect">
            <a:avLst/>
          </a:prstGeom>
        </p:spPr>
        <p:txBody>
          <a:bodyPr lIns="0" tIns="0" rIns="0" bIns="0" rtlCol="0" anchor="t">
            <a:spAutoFit/>
          </a:bodyPr>
          <a:lstStyle/>
          <a:p>
            <a:pPr marL="474979" lvl="1" indent="-237490" algn="l">
              <a:lnSpc>
                <a:spcPts val="3079"/>
              </a:lnSpc>
              <a:buFont typeface="Arial"/>
              <a:buChar char="•"/>
            </a:pPr>
            <a:r>
              <a:rPr lang="en-US" sz="2199">
                <a:solidFill>
                  <a:srgbClr val="677EA4"/>
                </a:solidFill>
                <a:latin typeface="Cloud Condensed"/>
                <a:ea typeface="Cloud Condensed"/>
                <a:cs typeface="Cloud Condensed"/>
                <a:sym typeface="Cloud Condensed"/>
              </a:rPr>
              <a:t>Commitment to biodegradable wrapping and locally sourced blooms.</a:t>
            </a:r>
          </a:p>
          <a:p>
            <a:pPr marL="474979" lvl="1" indent="-237490" algn="l">
              <a:lnSpc>
                <a:spcPts val="3079"/>
              </a:lnSpc>
              <a:buFont typeface="Arial"/>
              <a:buChar char="•"/>
            </a:pPr>
            <a:r>
              <a:rPr lang="en-US" sz="2199">
                <a:solidFill>
                  <a:srgbClr val="677EA4"/>
                </a:solidFill>
                <a:latin typeface="Cloud Condensed"/>
                <a:ea typeface="Cloud Condensed"/>
                <a:cs typeface="Cloud Condensed"/>
                <a:sym typeface="Cloud Condensed"/>
              </a:rPr>
              <a:t>Sustainability increases costs but supports brand image.</a:t>
            </a:r>
          </a:p>
        </p:txBody>
      </p:sp>
      <p:sp>
        <p:nvSpPr>
          <p:cNvPr id="28" name="Freeform 28"/>
          <p:cNvSpPr/>
          <p:nvPr/>
        </p:nvSpPr>
        <p:spPr>
          <a:xfrm rot="-757916">
            <a:off x="-37160" y="7674347"/>
            <a:ext cx="1579175" cy="3923415"/>
          </a:xfrm>
          <a:custGeom>
            <a:avLst/>
            <a:gdLst/>
            <a:ahLst/>
            <a:cxnLst/>
            <a:rect l="l" t="t" r="r" b="b"/>
            <a:pathLst>
              <a:path w="1579175" h="3923415">
                <a:moveTo>
                  <a:pt x="0" y="0"/>
                </a:moveTo>
                <a:lnTo>
                  <a:pt x="1579175" y="0"/>
                </a:lnTo>
                <a:lnTo>
                  <a:pt x="1579175" y="3923415"/>
                </a:lnTo>
                <a:lnTo>
                  <a:pt x="0" y="3923415"/>
                </a:lnTo>
                <a:lnTo>
                  <a:pt x="0" y="0"/>
                </a:lnTo>
                <a:close/>
              </a:path>
            </a:pathLst>
          </a:custGeom>
          <a:blipFill>
            <a:blip r:embed="rId7"/>
            <a:stretch>
              <a:fillRect/>
            </a:stretch>
          </a:blipFill>
        </p:spPr>
        <p:txBody>
          <a:bodyPr/>
          <a:lstStyle/>
          <a:p>
            <a:endParaRPr lang="en-GB"/>
          </a:p>
        </p:txBody>
      </p:sp>
      <p:sp>
        <p:nvSpPr>
          <p:cNvPr id="29" name="Freeform 29"/>
          <p:cNvSpPr/>
          <p:nvPr/>
        </p:nvSpPr>
        <p:spPr>
          <a:xfrm rot="-3001911">
            <a:off x="17115821" y="9008743"/>
            <a:ext cx="1548268" cy="2256129"/>
          </a:xfrm>
          <a:custGeom>
            <a:avLst/>
            <a:gdLst/>
            <a:ahLst/>
            <a:cxnLst/>
            <a:rect l="l" t="t" r="r" b="b"/>
            <a:pathLst>
              <a:path w="1548268" h="2256129">
                <a:moveTo>
                  <a:pt x="0" y="0"/>
                </a:moveTo>
                <a:lnTo>
                  <a:pt x="1548268" y="0"/>
                </a:lnTo>
                <a:lnTo>
                  <a:pt x="1548268" y="2256129"/>
                </a:lnTo>
                <a:lnTo>
                  <a:pt x="0" y="2256129"/>
                </a:lnTo>
                <a:lnTo>
                  <a:pt x="0" y="0"/>
                </a:lnTo>
                <a:close/>
              </a:path>
            </a:pathLst>
          </a:custGeom>
          <a:blipFill>
            <a:blip r:embed="rId8"/>
            <a:stretch>
              <a:fillRect/>
            </a:stretch>
          </a:blipFill>
        </p:spPr>
        <p:txBody>
          <a:bodyPr/>
          <a:lstStyle/>
          <a:p>
            <a:endParaRPr lang="en-GB"/>
          </a:p>
        </p:txBody>
      </p:sp>
      <p:sp>
        <p:nvSpPr>
          <p:cNvPr id="30" name="Freeform 30"/>
          <p:cNvSpPr/>
          <p:nvPr/>
        </p:nvSpPr>
        <p:spPr>
          <a:xfrm rot="6813892" flipH="1">
            <a:off x="16284739" y="9232900"/>
            <a:ext cx="249784" cy="589462"/>
          </a:xfrm>
          <a:custGeom>
            <a:avLst/>
            <a:gdLst/>
            <a:ahLst/>
            <a:cxnLst/>
            <a:rect l="l" t="t" r="r" b="b"/>
            <a:pathLst>
              <a:path w="249784" h="589462">
                <a:moveTo>
                  <a:pt x="249784" y="0"/>
                </a:moveTo>
                <a:lnTo>
                  <a:pt x="0" y="0"/>
                </a:lnTo>
                <a:lnTo>
                  <a:pt x="0" y="589462"/>
                </a:lnTo>
                <a:lnTo>
                  <a:pt x="249784" y="589462"/>
                </a:lnTo>
                <a:lnTo>
                  <a:pt x="249784" y="0"/>
                </a:lnTo>
                <a:close/>
              </a:path>
            </a:pathLst>
          </a:custGeom>
          <a:blipFill>
            <a:blip r:embed="rId3"/>
            <a:stretch>
              <a:fillRect/>
            </a:stretch>
          </a:blipFill>
        </p:spPr>
        <p:txBody>
          <a:bodyPr/>
          <a:lstStyle/>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grpSp>
        <p:nvGrpSpPr>
          <p:cNvPr id="3" name="Group 3"/>
          <p:cNvGrpSpPr/>
          <p:nvPr/>
        </p:nvGrpSpPr>
        <p:grpSpPr>
          <a:xfrm>
            <a:off x="1209532" y="1028700"/>
            <a:ext cx="16230600" cy="8229600"/>
            <a:chOff x="0" y="0"/>
            <a:chExt cx="4274726" cy="2167467"/>
          </a:xfrm>
        </p:grpSpPr>
        <p:sp>
          <p:nvSpPr>
            <p:cNvPr id="4" name="Freeform 4"/>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000000">
                <a:alpha val="0"/>
              </a:srgbClr>
            </a:solidFill>
            <a:ln w="38100" cap="sq">
              <a:solidFill>
                <a:srgbClr val="677EA4"/>
              </a:solidFill>
              <a:prstDash val="solid"/>
              <a:miter/>
            </a:ln>
          </p:spPr>
          <p:txBody>
            <a:bodyPr/>
            <a:lstStyle/>
            <a:p>
              <a:endParaRPr lang="en-GB"/>
            </a:p>
          </p:txBody>
        </p:sp>
        <p:sp>
          <p:nvSpPr>
            <p:cNvPr id="5" name="TextBox 5"/>
            <p:cNvSpPr txBox="1"/>
            <p:nvPr/>
          </p:nvSpPr>
          <p:spPr>
            <a:xfrm>
              <a:off x="0" y="-66675"/>
              <a:ext cx="4274726" cy="2234142"/>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rot="-3978030">
            <a:off x="3068998" y="1943051"/>
            <a:ext cx="343462" cy="810529"/>
          </a:xfrm>
          <a:custGeom>
            <a:avLst/>
            <a:gdLst/>
            <a:ahLst/>
            <a:cxnLst/>
            <a:rect l="l" t="t" r="r" b="b"/>
            <a:pathLst>
              <a:path w="343462" h="810529">
                <a:moveTo>
                  <a:pt x="0" y="0"/>
                </a:moveTo>
                <a:lnTo>
                  <a:pt x="343461" y="0"/>
                </a:lnTo>
                <a:lnTo>
                  <a:pt x="343461" y="810529"/>
                </a:lnTo>
                <a:lnTo>
                  <a:pt x="0" y="810529"/>
                </a:lnTo>
                <a:lnTo>
                  <a:pt x="0" y="0"/>
                </a:lnTo>
                <a:close/>
              </a:path>
            </a:pathLst>
          </a:custGeom>
          <a:blipFill>
            <a:blip r:embed="rId3"/>
            <a:stretch>
              <a:fillRect/>
            </a:stretch>
          </a:blipFill>
        </p:spPr>
        <p:txBody>
          <a:bodyPr/>
          <a:lstStyle/>
          <a:p>
            <a:endParaRPr lang="en-GB"/>
          </a:p>
        </p:txBody>
      </p:sp>
      <p:sp>
        <p:nvSpPr>
          <p:cNvPr id="7" name="Freeform 7"/>
          <p:cNvSpPr/>
          <p:nvPr/>
        </p:nvSpPr>
        <p:spPr>
          <a:xfrm rot="-3905165" flipV="1">
            <a:off x="3566333" y="-1263169"/>
            <a:ext cx="2050819" cy="4206808"/>
          </a:xfrm>
          <a:custGeom>
            <a:avLst/>
            <a:gdLst/>
            <a:ahLst/>
            <a:cxnLst/>
            <a:rect l="l" t="t" r="r" b="b"/>
            <a:pathLst>
              <a:path w="2050819" h="4206808">
                <a:moveTo>
                  <a:pt x="0" y="4206807"/>
                </a:moveTo>
                <a:lnTo>
                  <a:pt x="2050819" y="4206807"/>
                </a:lnTo>
                <a:lnTo>
                  <a:pt x="2050819" y="0"/>
                </a:lnTo>
                <a:lnTo>
                  <a:pt x="0" y="0"/>
                </a:lnTo>
                <a:lnTo>
                  <a:pt x="0" y="4206807"/>
                </a:lnTo>
                <a:close/>
              </a:path>
            </a:pathLst>
          </a:custGeom>
          <a:blipFill>
            <a:blip r:embed="rId4"/>
            <a:stretch>
              <a:fillRect/>
            </a:stretch>
          </a:blipFill>
        </p:spPr>
        <p:txBody>
          <a:bodyPr/>
          <a:lstStyle/>
          <a:p>
            <a:endParaRPr lang="en-GB"/>
          </a:p>
        </p:txBody>
      </p:sp>
      <p:sp>
        <p:nvSpPr>
          <p:cNvPr id="8" name="Freeform 8"/>
          <p:cNvSpPr/>
          <p:nvPr/>
        </p:nvSpPr>
        <p:spPr>
          <a:xfrm rot="8658535" flipH="1">
            <a:off x="-922234" y="-3223597"/>
            <a:ext cx="4082632" cy="6221154"/>
          </a:xfrm>
          <a:custGeom>
            <a:avLst/>
            <a:gdLst/>
            <a:ahLst/>
            <a:cxnLst/>
            <a:rect l="l" t="t" r="r" b="b"/>
            <a:pathLst>
              <a:path w="4082632" h="6221154">
                <a:moveTo>
                  <a:pt x="4082632" y="0"/>
                </a:moveTo>
                <a:lnTo>
                  <a:pt x="0" y="0"/>
                </a:lnTo>
                <a:lnTo>
                  <a:pt x="0" y="6221153"/>
                </a:lnTo>
                <a:lnTo>
                  <a:pt x="4082632" y="6221153"/>
                </a:lnTo>
                <a:lnTo>
                  <a:pt x="4082632" y="0"/>
                </a:lnTo>
                <a:close/>
              </a:path>
            </a:pathLst>
          </a:custGeom>
          <a:blipFill>
            <a:blip r:embed="rId5"/>
            <a:stretch>
              <a:fillRect/>
            </a:stretch>
          </a:blipFill>
        </p:spPr>
        <p:txBody>
          <a:bodyPr/>
          <a:lstStyle/>
          <a:p>
            <a:endParaRPr lang="en-GB"/>
          </a:p>
        </p:txBody>
      </p:sp>
      <p:sp>
        <p:nvSpPr>
          <p:cNvPr id="9" name="Freeform 9"/>
          <p:cNvSpPr/>
          <p:nvPr/>
        </p:nvSpPr>
        <p:spPr>
          <a:xfrm rot="-3838062">
            <a:off x="4306799" y="2322006"/>
            <a:ext cx="293615" cy="692897"/>
          </a:xfrm>
          <a:custGeom>
            <a:avLst/>
            <a:gdLst/>
            <a:ahLst/>
            <a:cxnLst/>
            <a:rect l="l" t="t" r="r" b="b"/>
            <a:pathLst>
              <a:path w="293615" h="692897">
                <a:moveTo>
                  <a:pt x="0" y="0"/>
                </a:moveTo>
                <a:lnTo>
                  <a:pt x="293615" y="0"/>
                </a:lnTo>
                <a:lnTo>
                  <a:pt x="293615" y="692898"/>
                </a:lnTo>
                <a:lnTo>
                  <a:pt x="0" y="692898"/>
                </a:lnTo>
                <a:lnTo>
                  <a:pt x="0" y="0"/>
                </a:lnTo>
                <a:close/>
              </a:path>
            </a:pathLst>
          </a:custGeom>
          <a:blipFill>
            <a:blip r:embed="rId3"/>
            <a:stretch>
              <a:fillRect/>
            </a:stretch>
          </a:blipFill>
        </p:spPr>
        <p:txBody>
          <a:bodyPr/>
          <a:lstStyle/>
          <a:p>
            <a:endParaRPr lang="en-GB"/>
          </a:p>
        </p:txBody>
      </p:sp>
      <p:sp>
        <p:nvSpPr>
          <p:cNvPr id="10" name="Freeform 10"/>
          <p:cNvSpPr/>
          <p:nvPr/>
        </p:nvSpPr>
        <p:spPr>
          <a:xfrm rot="2428401" flipH="1">
            <a:off x="14831672" y="1843434"/>
            <a:ext cx="343462" cy="810529"/>
          </a:xfrm>
          <a:custGeom>
            <a:avLst/>
            <a:gdLst/>
            <a:ahLst/>
            <a:cxnLst/>
            <a:rect l="l" t="t" r="r" b="b"/>
            <a:pathLst>
              <a:path w="343462" h="810529">
                <a:moveTo>
                  <a:pt x="343461" y="0"/>
                </a:moveTo>
                <a:lnTo>
                  <a:pt x="0" y="0"/>
                </a:lnTo>
                <a:lnTo>
                  <a:pt x="0" y="810528"/>
                </a:lnTo>
                <a:lnTo>
                  <a:pt x="343461" y="810528"/>
                </a:lnTo>
                <a:lnTo>
                  <a:pt x="343461" y="0"/>
                </a:lnTo>
                <a:close/>
              </a:path>
            </a:pathLst>
          </a:custGeom>
          <a:blipFill>
            <a:blip r:embed="rId3"/>
            <a:stretch>
              <a:fillRect/>
            </a:stretch>
          </a:blipFill>
        </p:spPr>
        <p:txBody>
          <a:bodyPr/>
          <a:lstStyle/>
          <a:p>
            <a:endParaRPr lang="en-GB"/>
          </a:p>
        </p:txBody>
      </p:sp>
      <p:sp>
        <p:nvSpPr>
          <p:cNvPr id="11" name="Freeform 11"/>
          <p:cNvSpPr/>
          <p:nvPr/>
        </p:nvSpPr>
        <p:spPr>
          <a:xfrm rot="4222482" flipH="1" flipV="1">
            <a:off x="12669901" y="-1119419"/>
            <a:ext cx="2050819" cy="4206808"/>
          </a:xfrm>
          <a:custGeom>
            <a:avLst/>
            <a:gdLst/>
            <a:ahLst/>
            <a:cxnLst/>
            <a:rect l="l" t="t" r="r" b="b"/>
            <a:pathLst>
              <a:path w="2050819" h="4206808">
                <a:moveTo>
                  <a:pt x="2050819" y="4206808"/>
                </a:moveTo>
                <a:lnTo>
                  <a:pt x="0" y="4206808"/>
                </a:lnTo>
                <a:lnTo>
                  <a:pt x="0" y="0"/>
                </a:lnTo>
                <a:lnTo>
                  <a:pt x="2050819" y="0"/>
                </a:lnTo>
                <a:lnTo>
                  <a:pt x="2050819" y="4206808"/>
                </a:lnTo>
                <a:close/>
              </a:path>
            </a:pathLst>
          </a:custGeom>
          <a:blipFill>
            <a:blip r:embed="rId4"/>
            <a:stretch>
              <a:fillRect/>
            </a:stretch>
          </a:blipFill>
        </p:spPr>
        <p:txBody>
          <a:bodyPr/>
          <a:lstStyle/>
          <a:p>
            <a:endParaRPr lang="en-GB"/>
          </a:p>
        </p:txBody>
      </p:sp>
      <p:sp>
        <p:nvSpPr>
          <p:cNvPr id="12" name="Freeform 12"/>
          <p:cNvSpPr/>
          <p:nvPr/>
        </p:nvSpPr>
        <p:spPr>
          <a:xfrm rot="-8573478">
            <a:off x="15158630" y="-2800135"/>
            <a:ext cx="4082632" cy="6221154"/>
          </a:xfrm>
          <a:custGeom>
            <a:avLst/>
            <a:gdLst/>
            <a:ahLst/>
            <a:cxnLst/>
            <a:rect l="l" t="t" r="r" b="b"/>
            <a:pathLst>
              <a:path w="4082632" h="6221154">
                <a:moveTo>
                  <a:pt x="0" y="0"/>
                </a:moveTo>
                <a:lnTo>
                  <a:pt x="4082632" y="0"/>
                </a:lnTo>
                <a:lnTo>
                  <a:pt x="4082632" y="6221154"/>
                </a:lnTo>
                <a:lnTo>
                  <a:pt x="0" y="6221154"/>
                </a:lnTo>
                <a:lnTo>
                  <a:pt x="0" y="0"/>
                </a:lnTo>
                <a:close/>
              </a:path>
            </a:pathLst>
          </a:custGeom>
          <a:blipFill>
            <a:blip r:embed="rId5"/>
            <a:stretch>
              <a:fillRect/>
            </a:stretch>
          </a:blipFill>
        </p:spPr>
        <p:txBody>
          <a:bodyPr/>
          <a:lstStyle/>
          <a:p>
            <a:endParaRPr lang="en-GB"/>
          </a:p>
        </p:txBody>
      </p:sp>
      <p:sp>
        <p:nvSpPr>
          <p:cNvPr id="13" name="Freeform 13"/>
          <p:cNvSpPr/>
          <p:nvPr/>
        </p:nvSpPr>
        <p:spPr>
          <a:xfrm rot="1692920" flipH="1">
            <a:off x="14042727" y="3301548"/>
            <a:ext cx="293615" cy="692897"/>
          </a:xfrm>
          <a:custGeom>
            <a:avLst/>
            <a:gdLst/>
            <a:ahLst/>
            <a:cxnLst/>
            <a:rect l="l" t="t" r="r" b="b"/>
            <a:pathLst>
              <a:path w="293615" h="692897">
                <a:moveTo>
                  <a:pt x="293615" y="0"/>
                </a:moveTo>
                <a:lnTo>
                  <a:pt x="0" y="0"/>
                </a:lnTo>
                <a:lnTo>
                  <a:pt x="0" y="692898"/>
                </a:lnTo>
                <a:lnTo>
                  <a:pt x="293615" y="692898"/>
                </a:lnTo>
                <a:lnTo>
                  <a:pt x="293615" y="0"/>
                </a:lnTo>
                <a:close/>
              </a:path>
            </a:pathLst>
          </a:custGeom>
          <a:blipFill>
            <a:blip r:embed="rId3"/>
            <a:stretch>
              <a:fillRect/>
            </a:stretch>
          </a:blipFill>
        </p:spPr>
        <p:txBody>
          <a:bodyPr/>
          <a:lstStyle/>
          <a:p>
            <a:endParaRPr lang="en-GB"/>
          </a:p>
        </p:txBody>
      </p:sp>
      <p:sp>
        <p:nvSpPr>
          <p:cNvPr id="14" name="Freeform 14"/>
          <p:cNvSpPr/>
          <p:nvPr/>
        </p:nvSpPr>
        <p:spPr>
          <a:xfrm>
            <a:off x="3308451" y="4162476"/>
            <a:ext cx="11301259" cy="4237972"/>
          </a:xfrm>
          <a:custGeom>
            <a:avLst/>
            <a:gdLst/>
            <a:ahLst/>
            <a:cxnLst/>
            <a:rect l="l" t="t" r="r" b="b"/>
            <a:pathLst>
              <a:path w="11301259" h="4237972">
                <a:moveTo>
                  <a:pt x="0" y="0"/>
                </a:moveTo>
                <a:lnTo>
                  <a:pt x="11301259" y="0"/>
                </a:lnTo>
                <a:lnTo>
                  <a:pt x="11301259" y="4237972"/>
                </a:lnTo>
                <a:lnTo>
                  <a:pt x="0" y="4237972"/>
                </a:lnTo>
                <a:lnTo>
                  <a:pt x="0" y="0"/>
                </a:lnTo>
                <a:close/>
              </a:path>
            </a:pathLst>
          </a:custGeom>
          <a:blipFill>
            <a:blip r:embed="rId6"/>
            <a:stretch>
              <a:fillRect/>
            </a:stretch>
          </a:blipFill>
        </p:spPr>
        <p:txBody>
          <a:bodyPr/>
          <a:lstStyle/>
          <a:p>
            <a:endParaRPr lang="en-GB"/>
          </a:p>
        </p:txBody>
      </p:sp>
      <p:grpSp>
        <p:nvGrpSpPr>
          <p:cNvPr id="15" name="Group 15"/>
          <p:cNvGrpSpPr/>
          <p:nvPr/>
        </p:nvGrpSpPr>
        <p:grpSpPr>
          <a:xfrm>
            <a:off x="9881064" y="5554052"/>
            <a:ext cx="2141402" cy="1419465"/>
            <a:chOff x="0" y="-52892"/>
            <a:chExt cx="563991" cy="373851"/>
          </a:xfrm>
        </p:grpSpPr>
        <p:sp>
          <p:nvSpPr>
            <p:cNvPr id="16" name="Freeform 16"/>
            <p:cNvSpPr/>
            <p:nvPr/>
          </p:nvSpPr>
          <p:spPr>
            <a:xfrm>
              <a:off x="0" y="0"/>
              <a:ext cx="552175" cy="288126"/>
            </a:xfrm>
            <a:custGeom>
              <a:avLst/>
              <a:gdLst/>
              <a:ahLst/>
              <a:cxnLst/>
              <a:rect l="l" t="t" r="r" b="b"/>
              <a:pathLst>
                <a:path w="552175" h="288126">
                  <a:moveTo>
                    <a:pt x="144063" y="0"/>
                  </a:moveTo>
                  <a:lnTo>
                    <a:pt x="408112" y="0"/>
                  </a:lnTo>
                  <a:cubicBezTo>
                    <a:pt x="446319" y="0"/>
                    <a:pt x="482962" y="15178"/>
                    <a:pt x="509979" y="42195"/>
                  </a:cubicBezTo>
                  <a:cubicBezTo>
                    <a:pt x="536997" y="69212"/>
                    <a:pt x="552175" y="105855"/>
                    <a:pt x="552175" y="144063"/>
                  </a:cubicBezTo>
                  <a:lnTo>
                    <a:pt x="552175" y="144063"/>
                  </a:lnTo>
                  <a:cubicBezTo>
                    <a:pt x="552175" y="182271"/>
                    <a:pt x="536997" y="218914"/>
                    <a:pt x="509979" y="245931"/>
                  </a:cubicBezTo>
                  <a:cubicBezTo>
                    <a:pt x="482962" y="272948"/>
                    <a:pt x="446319" y="288126"/>
                    <a:pt x="408112" y="288126"/>
                  </a:cubicBezTo>
                  <a:lnTo>
                    <a:pt x="144063" y="288126"/>
                  </a:lnTo>
                  <a:cubicBezTo>
                    <a:pt x="105855" y="288126"/>
                    <a:pt x="69212" y="272948"/>
                    <a:pt x="42195" y="245931"/>
                  </a:cubicBezTo>
                  <a:cubicBezTo>
                    <a:pt x="15178" y="218914"/>
                    <a:pt x="0" y="182271"/>
                    <a:pt x="0" y="144063"/>
                  </a:cubicBezTo>
                  <a:lnTo>
                    <a:pt x="0" y="144063"/>
                  </a:lnTo>
                  <a:cubicBezTo>
                    <a:pt x="0" y="105855"/>
                    <a:pt x="15178" y="69212"/>
                    <a:pt x="42195" y="42195"/>
                  </a:cubicBezTo>
                  <a:cubicBezTo>
                    <a:pt x="69212" y="15178"/>
                    <a:pt x="105855" y="0"/>
                    <a:pt x="144063" y="0"/>
                  </a:cubicBezTo>
                  <a:close/>
                </a:path>
              </a:pathLst>
            </a:custGeom>
            <a:solidFill>
              <a:srgbClr val="78C8E8"/>
            </a:solidFill>
            <a:ln w="28575" cap="rnd">
              <a:solidFill>
                <a:srgbClr val="BCB792"/>
              </a:solidFill>
              <a:prstDash val="solid"/>
              <a:round/>
            </a:ln>
          </p:spPr>
          <p:txBody>
            <a:bodyPr/>
            <a:lstStyle/>
            <a:p>
              <a:endParaRPr lang="en-GB"/>
            </a:p>
          </p:txBody>
        </p:sp>
        <p:sp>
          <p:nvSpPr>
            <p:cNvPr id="17" name="TextBox 17"/>
            <p:cNvSpPr txBox="1"/>
            <p:nvPr/>
          </p:nvSpPr>
          <p:spPr>
            <a:xfrm>
              <a:off x="11816" y="-52892"/>
              <a:ext cx="552175" cy="373851"/>
            </a:xfrm>
            <a:prstGeom prst="rect">
              <a:avLst/>
            </a:prstGeom>
          </p:spPr>
          <p:txBody>
            <a:bodyPr lIns="50800" tIns="50800" rIns="50800" bIns="50800" rtlCol="0" anchor="ctr"/>
            <a:lstStyle/>
            <a:p>
              <a:pPr algn="ctr">
                <a:lnSpc>
                  <a:spcPts val="3639"/>
                </a:lnSpc>
              </a:pPr>
              <a:r>
                <a:rPr lang="en-US" sz="2599" dirty="0">
                  <a:solidFill>
                    <a:srgbClr val="000000"/>
                  </a:solidFill>
                  <a:latin typeface="Cloud Condensed"/>
                  <a:ea typeface="Cloud Condensed"/>
                  <a:cs typeface="Cloud Condensed"/>
                  <a:sym typeface="Cloud Condensed"/>
                </a:rPr>
                <a:t>Marketing &amp; Market</a:t>
              </a:r>
            </a:p>
          </p:txBody>
        </p:sp>
      </p:grpSp>
      <p:grpSp>
        <p:nvGrpSpPr>
          <p:cNvPr id="18" name="Group 18"/>
          <p:cNvGrpSpPr/>
          <p:nvPr/>
        </p:nvGrpSpPr>
        <p:grpSpPr>
          <a:xfrm>
            <a:off x="7696291" y="5549167"/>
            <a:ext cx="1883476" cy="1419465"/>
            <a:chOff x="0" y="-48805"/>
            <a:chExt cx="496060" cy="373851"/>
          </a:xfrm>
        </p:grpSpPr>
        <p:sp>
          <p:nvSpPr>
            <p:cNvPr id="19" name="Freeform 19"/>
            <p:cNvSpPr/>
            <p:nvPr/>
          </p:nvSpPr>
          <p:spPr>
            <a:xfrm>
              <a:off x="0" y="0"/>
              <a:ext cx="496060" cy="288126"/>
            </a:xfrm>
            <a:custGeom>
              <a:avLst/>
              <a:gdLst/>
              <a:ahLst/>
              <a:cxnLst/>
              <a:rect l="l" t="t" r="r" b="b"/>
              <a:pathLst>
                <a:path w="496060" h="288126">
                  <a:moveTo>
                    <a:pt x="144063" y="0"/>
                  </a:moveTo>
                  <a:lnTo>
                    <a:pt x="351997" y="0"/>
                  </a:lnTo>
                  <a:cubicBezTo>
                    <a:pt x="390205" y="0"/>
                    <a:pt x="426847" y="15178"/>
                    <a:pt x="453865" y="42195"/>
                  </a:cubicBezTo>
                  <a:cubicBezTo>
                    <a:pt x="480882" y="69212"/>
                    <a:pt x="496060" y="105855"/>
                    <a:pt x="496060" y="144063"/>
                  </a:cubicBezTo>
                  <a:lnTo>
                    <a:pt x="496060" y="144063"/>
                  </a:lnTo>
                  <a:cubicBezTo>
                    <a:pt x="496060" y="182271"/>
                    <a:pt x="480882" y="218914"/>
                    <a:pt x="453865" y="245931"/>
                  </a:cubicBezTo>
                  <a:cubicBezTo>
                    <a:pt x="426847" y="272948"/>
                    <a:pt x="390205" y="288126"/>
                    <a:pt x="351997" y="288126"/>
                  </a:cubicBezTo>
                  <a:lnTo>
                    <a:pt x="144063" y="288126"/>
                  </a:lnTo>
                  <a:cubicBezTo>
                    <a:pt x="105855" y="288126"/>
                    <a:pt x="69212" y="272948"/>
                    <a:pt x="42195" y="245931"/>
                  </a:cubicBezTo>
                  <a:cubicBezTo>
                    <a:pt x="15178" y="218914"/>
                    <a:pt x="0" y="182271"/>
                    <a:pt x="0" y="144063"/>
                  </a:cubicBezTo>
                  <a:lnTo>
                    <a:pt x="0" y="144063"/>
                  </a:lnTo>
                  <a:cubicBezTo>
                    <a:pt x="0" y="105855"/>
                    <a:pt x="15178" y="69212"/>
                    <a:pt x="42195" y="42195"/>
                  </a:cubicBezTo>
                  <a:cubicBezTo>
                    <a:pt x="69212" y="15178"/>
                    <a:pt x="105855" y="0"/>
                    <a:pt x="144063" y="0"/>
                  </a:cubicBezTo>
                  <a:close/>
                </a:path>
              </a:pathLst>
            </a:custGeom>
            <a:solidFill>
              <a:srgbClr val="FFDE59"/>
            </a:solidFill>
            <a:ln w="28575" cap="rnd">
              <a:solidFill>
                <a:srgbClr val="BCB792"/>
              </a:solidFill>
              <a:prstDash val="solid"/>
              <a:round/>
            </a:ln>
          </p:spPr>
          <p:txBody>
            <a:bodyPr/>
            <a:lstStyle/>
            <a:p>
              <a:endParaRPr lang="en-GB"/>
            </a:p>
          </p:txBody>
        </p:sp>
        <p:sp>
          <p:nvSpPr>
            <p:cNvPr id="20" name="TextBox 20"/>
            <p:cNvSpPr txBox="1"/>
            <p:nvPr/>
          </p:nvSpPr>
          <p:spPr>
            <a:xfrm>
              <a:off x="0" y="-48805"/>
              <a:ext cx="496060" cy="373851"/>
            </a:xfrm>
            <a:prstGeom prst="rect">
              <a:avLst/>
            </a:prstGeom>
          </p:spPr>
          <p:txBody>
            <a:bodyPr lIns="50800" tIns="50800" rIns="50800" bIns="50800" rtlCol="0" anchor="ctr"/>
            <a:lstStyle/>
            <a:p>
              <a:pPr algn="ctr">
                <a:lnSpc>
                  <a:spcPts val="3639"/>
                </a:lnSpc>
              </a:pPr>
              <a:r>
                <a:rPr lang="en-US" sz="2599" dirty="0">
                  <a:solidFill>
                    <a:srgbClr val="000000"/>
                  </a:solidFill>
                  <a:latin typeface="Cloud Condensed"/>
                  <a:ea typeface="Cloud Condensed"/>
                  <a:cs typeface="Cloud Condensed"/>
                  <a:sym typeface="Cloud Condensed"/>
                </a:rPr>
                <a:t>Operations &amp; Technology</a:t>
              </a:r>
            </a:p>
          </p:txBody>
        </p:sp>
      </p:grpSp>
      <p:grpSp>
        <p:nvGrpSpPr>
          <p:cNvPr id="21" name="Group 21"/>
          <p:cNvGrpSpPr/>
          <p:nvPr/>
        </p:nvGrpSpPr>
        <p:grpSpPr>
          <a:xfrm>
            <a:off x="4985899" y="5519810"/>
            <a:ext cx="2298170" cy="1419465"/>
            <a:chOff x="8377" y="-49086"/>
            <a:chExt cx="605279" cy="373851"/>
          </a:xfrm>
        </p:grpSpPr>
        <p:sp>
          <p:nvSpPr>
            <p:cNvPr id="22" name="Freeform 22"/>
            <p:cNvSpPr/>
            <p:nvPr/>
          </p:nvSpPr>
          <p:spPr>
            <a:xfrm>
              <a:off x="8377" y="-4683"/>
              <a:ext cx="596031" cy="288126"/>
            </a:xfrm>
            <a:custGeom>
              <a:avLst/>
              <a:gdLst/>
              <a:ahLst/>
              <a:cxnLst/>
              <a:rect l="l" t="t" r="r" b="b"/>
              <a:pathLst>
                <a:path w="596031" h="288126">
                  <a:moveTo>
                    <a:pt x="144063" y="0"/>
                  </a:moveTo>
                  <a:lnTo>
                    <a:pt x="451968" y="0"/>
                  </a:lnTo>
                  <a:cubicBezTo>
                    <a:pt x="490176" y="0"/>
                    <a:pt x="526819" y="15178"/>
                    <a:pt x="553836" y="42195"/>
                  </a:cubicBezTo>
                  <a:cubicBezTo>
                    <a:pt x="580853" y="69212"/>
                    <a:pt x="596031" y="105855"/>
                    <a:pt x="596031" y="144063"/>
                  </a:cubicBezTo>
                  <a:lnTo>
                    <a:pt x="596031" y="144063"/>
                  </a:lnTo>
                  <a:cubicBezTo>
                    <a:pt x="596031" y="182271"/>
                    <a:pt x="580853" y="218914"/>
                    <a:pt x="553836" y="245931"/>
                  </a:cubicBezTo>
                  <a:cubicBezTo>
                    <a:pt x="526819" y="272948"/>
                    <a:pt x="490176" y="288126"/>
                    <a:pt x="451968" y="288126"/>
                  </a:cubicBezTo>
                  <a:lnTo>
                    <a:pt x="144063" y="288126"/>
                  </a:lnTo>
                  <a:cubicBezTo>
                    <a:pt x="105855" y="288126"/>
                    <a:pt x="69212" y="272948"/>
                    <a:pt x="42195" y="245931"/>
                  </a:cubicBezTo>
                  <a:cubicBezTo>
                    <a:pt x="15178" y="218914"/>
                    <a:pt x="0" y="182271"/>
                    <a:pt x="0" y="144063"/>
                  </a:cubicBezTo>
                  <a:lnTo>
                    <a:pt x="0" y="144063"/>
                  </a:lnTo>
                  <a:cubicBezTo>
                    <a:pt x="0" y="105855"/>
                    <a:pt x="15178" y="69212"/>
                    <a:pt x="42195" y="42195"/>
                  </a:cubicBezTo>
                  <a:cubicBezTo>
                    <a:pt x="69212" y="15178"/>
                    <a:pt x="105855" y="0"/>
                    <a:pt x="144063" y="0"/>
                  </a:cubicBezTo>
                  <a:close/>
                </a:path>
              </a:pathLst>
            </a:custGeom>
            <a:solidFill>
              <a:srgbClr val="FF3131"/>
            </a:solidFill>
            <a:ln w="28575" cap="rnd">
              <a:solidFill>
                <a:srgbClr val="BCB792"/>
              </a:solidFill>
              <a:prstDash val="solid"/>
              <a:round/>
            </a:ln>
          </p:spPr>
          <p:txBody>
            <a:bodyPr/>
            <a:lstStyle/>
            <a:p>
              <a:endParaRPr lang="en-GB"/>
            </a:p>
          </p:txBody>
        </p:sp>
        <p:sp>
          <p:nvSpPr>
            <p:cNvPr id="23" name="TextBox 23"/>
            <p:cNvSpPr txBox="1"/>
            <p:nvPr/>
          </p:nvSpPr>
          <p:spPr>
            <a:xfrm>
              <a:off x="17625" y="-49086"/>
              <a:ext cx="596031" cy="373851"/>
            </a:xfrm>
            <a:prstGeom prst="rect">
              <a:avLst/>
            </a:prstGeom>
          </p:spPr>
          <p:txBody>
            <a:bodyPr lIns="50800" tIns="50800" rIns="50800" bIns="50800" rtlCol="0" anchor="ctr"/>
            <a:lstStyle/>
            <a:p>
              <a:pPr algn="ctr">
                <a:lnSpc>
                  <a:spcPts val="3639"/>
                </a:lnSpc>
              </a:pPr>
              <a:r>
                <a:rPr lang="en-US" sz="2599" b="1" dirty="0">
                  <a:solidFill>
                    <a:srgbClr val="000000"/>
                  </a:solidFill>
                  <a:latin typeface="Cloud Condensed Bold"/>
                  <a:ea typeface="Cloud Condensed Bold"/>
                  <a:cs typeface="Cloud Condensed Bold"/>
                  <a:sym typeface="Cloud Condensed Bold"/>
                </a:rPr>
                <a:t>People &amp; Service</a:t>
              </a:r>
            </a:p>
          </p:txBody>
        </p:sp>
      </p:grpSp>
      <p:sp>
        <p:nvSpPr>
          <p:cNvPr id="24" name="TextBox 24"/>
          <p:cNvSpPr txBox="1"/>
          <p:nvPr/>
        </p:nvSpPr>
        <p:spPr>
          <a:xfrm>
            <a:off x="4259658" y="1830363"/>
            <a:ext cx="8730864" cy="2348167"/>
          </a:xfrm>
          <a:prstGeom prst="rect">
            <a:avLst/>
          </a:prstGeom>
        </p:spPr>
        <p:txBody>
          <a:bodyPr lIns="0" tIns="0" rIns="0" bIns="0" rtlCol="0" anchor="t">
            <a:spAutoFit/>
          </a:bodyPr>
          <a:lstStyle/>
          <a:p>
            <a:pPr algn="ctr">
              <a:lnSpc>
                <a:spcPts val="6280"/>
              </a:lnSpc>
            </a:pPr>
            <a:r>
              <a:rPr lang="en-US" sz="4486" spc="179" dirty="0">
                <a:solidFill>
                  <a:srgbClr val="677EA4"/>
                </a:solidFill>
                <a:latin typeface="TAN Meringue"/>
                <a:ea typeface="TAN Meringue"/>
                <a:cs typeface="TAN Meringue"/>
                <a:sym typeface="TAN Meringue"/>
              </a:rPr>
              <a:t>Cause and effect analysis: Fishbone diagram</a:t>
            </a:r>
          </a:p>
        </p:txBody>
      </p:sp>
      <p:sp>
        <p:nvSpPr>
          <p:cNvPr id="25" name="TextBox 25"/>
          <p:cNvSpPr txBox="1"/>
          <p:nvPr/>
        </p:nvSpPr>
        <p:spPr>
          <a:xfrm>
            <a:off x="3412587" y="4460126"/>
            <a:ext cx="2358311" cy="368300"/>
          </a:xfrm>
          <a:prstGeom prst="rect">
            <a:avLst/>
          </a:prstGeom>
        </p:spPr>
        <p:txBody>
          <a:bodyPr lIns="0" tIns="0" rIns="0" bIns="0" rtlCol="0" anchor="t">
            <a:spAutoFit/>
          </a:bodyPr>
          <a:lstStyle/>
          <a:p>
            <a:pPr algn="ctr">
              <a:lnSpc>
                <a:spcPts val="2799"/>
              </a:lnSpc>
              <a:spcBef>
                <a:spcPct val="0"/>
              </a:spcBef>
            </a:pPr>
            <a:r>
              <a:rPr lang="en-US" sz="1999">
                <a:solidFill>
                  <a:srgbClr val="677EA4"/>
                </a:solidFill>
                <a:latin typeface="Cloud Condensed"/>
                <a:ea typeface="Cloud Condensed"/>
                <a:cs typeface="Cloud Condensed"/>
                <a:sym typeface="Cloud Condensed"/>
              </a:rPr>
              <a:t>1 Limited staff training</a:t>
            </a:r>
          </a:p>
        </p:txBody>
      </p:sp>
      <p:sp>
        <p:nvSpPr>
          <p:cNvPr id="26" name="TextBox 26"/>
          <p:cNvSpPr txBox="1"/>
          <p:nvPr/>
        </p:nvSpPr>
        <p:spPr>
          <a:xfrm>
            <a:off x="3732752" y="4905529"/>
            <a:ext cx="2442682" cy="685165"/>
          </a:xfrm>
          <a:prstGeom prst="rect">
            <a:avLst/>
          </a:prstGeom>
        </p:spPr>
        <p:txBody>
          <a:bodyPr lIns="0" tIns="0" rIns="0" bIns="0" rtlCol="0" anchor="t">
            <a:spAutoFit/>
          </a:bodyPr>
          <a:lstStyle/>
          <a:p>
            <a:pPr algn="ctr">
              <a:lnSpc>
                <a:spcPts val="2659"/>
              </a:lnSpc>
              <a:spcBef>
                <a:spcPct val="0"/>
              </a:spcBef>
            </a:pPr>
            <a:r>
              <a:rPr lang="en-US" sz="1899">
                <a:solidFill>
                  <a:srgbClr val="677EA4"/>
                </a:solidFill>
                <a:latin typeface="Cloud Condensed"/>
                <a:ea typeface="Cloud Condensed"/>
                <a:cs typeface="Cloud Condensed"/>
                <a:sym typeface="Cloud Condensed"/>
              </a:rPr>
              <a:t>2 Low motivation after reduced sales</a:t>
            </a:r>
          </a:p>
        </p:txBody>
      </p:sp>
      <p:sp>
        <p:nvSpPr>
          <p:cNvPr id="27" name="TextBox 27"/>
          <p:cNvSpPr txBox="1"/>
          <p:nvPr/>
        </p:nvSpPr>
        <p:spPr>
          <a:xfrm>
            <a:off x="4225673" y="7047456"/>
            <a:ext cx="2143627" cy="650712"/>
          </a:xfrm>
          <a:prstGeom prst="rect">
            <a:avLst/>
          </a:prstGeom>
        </p:spPr>
        <p:txBody>
          <a:bodyPr lIns="0" tIns="0" rIns="0" bIns="0" rtlCol="0" anchor="t">
            <a:spAutoFit/>
          </a:bodyPr>
          <a:lstStyle/>
          <a:p>
            <a:pPr algn="ctr">
              <a:lnSpc>
                <a:spcPts val="2552"/>
              </a:lnSpc>
              <a:spcBef>
                <a:spcPct val="0"/>
              </a:spcBef>
            </a:pPr>
            <a:r>
              <a:rPr lang="en-US" sz="1823">
                <a:solidFill>
                  <a:srgbClr val="677EA4"/>
                </a:solidFill>
                <a:latin typeface="Cloud Condensed"/>
                <a:ea typeface="Cloud Condensed"/>
                <a:cs typeface="Cloud Condensed"/>
                <a:sym typeface="Cloud Condensed"/>
              </a:rPr>
              <a:t>3 Poor internal communication</a:t>
            </a:r>
          </a:p>
        </p:txBody>
      </p:sp>
      <p:sp>
        <p:nvSpPr>
          <p:cNvPr id="28" name="TextBox 28"/>
          <p:cNvSpPr txBox="1"/>
          <p:nvPr/>
        </p:nvSpPr>
        <p:spPr>
          <a:xfrm>
            <a:off x="3255226" y="7641018"/>
            <a:ext cx="2673034" cy="582446"/>
          </a:xfrm>
          <a:prstGeom prst="rect">
            <a:avLst/>
          </a:prstGeom>
        </p:spPr>
        <p:txBody>
          <a:bodyPr lIns="0" tIns="0" rIns="0" bIns="0" rtlCol="0" anchor="t">
            <a:spAutoFit/>
          </a:bodyPr>
          <a:lstStyle/>
          <a:p>
            <a:pPr algn="ctr">
              <a:lnSpc>
                <a:spcPts val="2259"/>
              </a:lnSpc>
              <a:spcBef>
                <a:spcPct val="0"/>
              </a:spcBef>
            </a:pPr>
            <a:r>
              <a:rPr lang="en-US" sz="1613">
                <a:solidFill>
                  <a:srgbClr val="677EA4"/>
                </a:solidFill>
                <a:latin typeface="Cloud Condensed"/>
                <a:ea typeface="Cloud Condensed"/>
                <a:cs typeface="Cloud Condensed"/>
                <a:sym typeface="Cloud Condensed"/>
              </a:rPr>
              <a:t>4 Occasional quality issues during busy periods</a:t>
            </a:r>
          </a:p>
        </p:txBody>
      </p:sp>
      <p:sp>
        <p:nvSpPr>
          <p:cNvPr id="29" name="TextBox 29"/>
          <p:cNvSpPr txBox="1"/>
          <p:nvPr/>
        </p:nvSpPr>
        <p:spPr>
          <a:xfrm>
            <a:off x="6175434" y="4479176"/>
            <a:ext cx="2190105" cy="549791"/>
          </a:xfrm>
          <a:prstGeom prst="rect">
            <a:avLst/>
          </a:prstGeom>
        </p:spPr>
        <p:txBody>
          <a:bodyPr lIns="0" tIns="0" rIns="0" bIns="0" rtlCol="0" anchor="t">
            <a:spAutoFit/>
          </a:bodyPr>
          <a:lstStyle/>
          <a:p>
            <a:pPr algn="ctr">
              <a:lnSpc>
                <a:spcPts val="2159"/>
              </a:lnSpc>
              <a:spcBef>
                <a:spcPct val="0"/>
              </a:spcBef>
            </a:pPr>
            <a:r>
              <a:rPr lang="en-US" sz="1542">
                <a:solidFill>
                  <a:srgbClr val="677EA4"/>
                </a:solidFill>
                <a:latin typeface="Cloud Condensed"/>
                <a:ea typeface="Cloud Condensed"/>
                <a:cs typeface="Cloud Condensed"/>
                <a:sym typeface="Cloud Condensed"/>
              </a:rPr>
              <a:t>1 Inefficient online ordering system</a:t>
            </a:r>
          </a:p>
        </p:txBody>
      </p:sp>
      <p:sp>
        <p:nvSpPr>
          <p:cNvPr id="30" name="TextBox 30"/>
          <p:cNvSpPr txBox="1"/>
          <p:nvPr/>
        </p:nvSpPr>
        <p:spPr>
          <a:xfrm>
            <a:off x="6179155" y="5214774"/>
            <a:ext cx="2458874" cy="351790"/>
          </a:xfrm>
          <a:prstGeom prst="rect">
            <a:avLst/>
          </a:prstGeom>
        </p:spPr>
        <p:txBody>
          <a:bodyPr lIns="0" tIns="0" rIns="0" bIns="0" rtlCol="0" anchor="t">
            <a:spAutoFit/>
          </a:bodyPr>
          <a:lstStyle/>
          <a:p>
            <a:pPr algn="ctr">
              <a:lnSpc>
                <a:spcPts val="2659"/>
              </a:lnSpc>
              <a:spcBef>
                <a:spcPct val="0"/>
              </a:spcBef>
            </a:pPr>
            <a:r>
              <a:rPr lang="en-US" sz="1899">
                <a:solidFill>
                  <a:srgbClr val="677EA4"/>
                </a:solidFill>
                <a:latin typeface="Cloud Condensed"/>
                <a:ea typeface="Cloud Condensed"/>
                <a:cs typeface="Cloud Condensed"/>
                <a:sym typeface="Cloud Condensed"/>
              </a:rPr>
              <a:t>2 Outdated website design</a:t>
            </a:r>
          </a:p>
        </p:txBody>
      </p:sp>
      <p:sp>
        <p:nvSpPr>
          <p:cNvPr id="31" name="TextBox 31"/>
          <p:cNvSpPr txBox="1"/>
          <p:nvPr/>
        </p:nvSpPr>
        <p:spPr>
          <a:xfrm>
            <a:off x="6591119" y="7028476"/>
            <a:ext cx="2552408" cy="606536"/>
          </a:xfrm>
          <a:prstGeom prst="rect">
            <a:avLst/>
          </a:prstGeom>
        </p:spPr>
        <p:txBody>
          <a:bodyPr lIns="0" tIns="0" rIns="0" bIns="0" rtlCol="0" anchor="t">
            <a:spAutoFit/>
          </a:bodyPr>
          <a:lstStyle/>
          <a:p>
            <a:pPr algn="ctr">
              <a:lnSpc>
                <a:spcPts val="2362"/>
              </a:lnSpc>
              <a:spcBef>
                <a:spcPct val="0"/>
              </a:spcBef>
            </a:pPr>
            <a:r>
              <a:rPr lang="en-US" sz="1687">
                <a:solidFill>
                  <a:srgbClr val="677EA4"/>
                </a:solidFill>
                <a:latin typeface="Cloud Condensed"/>
                <a:ea typeface="Cloud Condensed"/>
                <a:cs typeface="Cloud Condensed"/>
                <a:sym typeface="Cloud Condensed"/>
              </a:rPr>
              <a:t>3 No loyalty or reward programme</a:t>
            </a:r>
          </a:p>
        </p:txBody>
      </p:sp>
      <p:sp>
        <p:nvSpPr>
          <p:cNvPr id="32" name="TextBox 32"/>
          <p:cNvSpPr txBox="1"/>
          <p:nvPr/>
        </p:nvSpPr>
        <p:spPr>
          <a:xfrm>
            <a:off x="6043388" y="7538299"/>
            <a:ext cx="2594641" cy="685165"/>
          </a:xfrm>
          <a:prstGeom prst="rect">
            <a:avLst/>
          </a:prstGeom>
        </p:spPr>
        <p:txBody>
          <a:bodyPr lIns="0" tIns="0" rIns="0" bIns="0" rtlCol="0" anchor="t">
            <a:spAutoFit/>
          </a:bodyPr>
          <a:lstStyle/>
          <a:p>
            <a:pPr algn="ctr">
              <a:lnSpc>
                <a:spcPts val="2659"/>
              </a:lnSpc>
              <a:spcBef>
                <a:spcPct val="0"/>
              </a:spcBef>
            </a:pPr>
            <a:r>
              <a:rPr lang="en-US" sz="1899">
                <a:solidFill>
                  <a:srgbClr val="677EA4"/>
                </a:solidFill>
                <a:latin typeface="Cloud Condensed"/>
                <a:ea typeface="Cloud Condensed"/>
                <a:cs typeface="Cloud Condensed"/>
                <a:sym typeface="Cloud Condensed"/>
              </a:rPr>
              <a:t>4 Lack of digital customer feedback tools</a:t>
            </a:r>
          </a:p>
        </p:txBody>
      </p:sp>
      <p:sp>
        <p:nvSpPr>
          <p:cNvPr id="33" name="TextBox 33"/>
          <p:cNvSpPr txBox="1"/>
          <p:nvPr/>
        </p:nvSpPr>
        <p:spPr>
          <a:xfrm>
            <a:off x="8365539" y="4469651"/>
            <a:ext cx="2493389" cy="543933"/>
          </a:xfrm>
          <a:prstGeom prst="rect">
            <a:avLst/>
          </a:prstGeom>
        </p:spPr>
        <p:txBody>
          <a:bodyPr lIns="0" tIns="0" rIns="0" bIns="0" rtlCol="0" anchor="t">
            <a:spAutoFit/>
          </a:bodyPr>
          <a:lstStyle/>
          <a:p>
            <a:pPr algn="ctr">
              <a:lnSpc>
                <a:spcPts val="2093"/>
              </a:lnSpc>
              <a:spcBef>
                <a:spcPct val="0"/>
              </a:spcBef>
            </a:pPr>
            <a:r>
              <a:rPr lang="en-US" sz="1495">
                <a:solidFill>
                  <a:srgbClr val="677EA4"/>
                </a:solidFill>
                <a:latin typeface="Cloud Condensed"/>
                <a:ea typeface="Cloud Condensed"/>
                <a:cs typeface="Cloud Condensed"/>
                <a:sym typeface="Cloud Condensed"/>
              </a:rPr>
              <a:t>1 Weak online presence and social media activity</a:t>
            </a:r>
          </a:p>
        </p:txBody>
      </p:sp>
      <p:sp>
        <p:nvSpPr>
          <p:cNvPr id="34" name="TextBox 34"/>
          <p:cNvSpPr txBox="1"/>
          <p:nvPr/>
        </p:nvSpPr>
        <p:spPr>
          <a:xfrm>
            <a:off x="8779555" y="4954240"/>
            <a:ext cx="2203019" cy="597268"/>
          </a:xfrm>
          <a:prstGeom prst="rect">
            <a:avLst/>
          </a:prstGeom>
        </p:spPr>
        <p:txBody>
          <a:bodyPr lIns="0" tIns="0" rIns="0" bIns="0" rtlCol="0" anchor="t">
            <a:spAutoFit/>
          </a:bodyPr>
          <a:lstStyle/>
          <a:p>
            <a:pPr algn="ctr">
              <a:lnSpc>
                <a:spcPts val="2322"/>
              </a:lnSpc>
              <a:spcBef>
                <a:spcPct val="0"/>
              </a:spcBef>
            </a:pPr>
            <a:r>
              <a:rPr lang="en-US" sz="1659">
                <a:solidFill>
                  <a:srgbClr val="677EA4"/>
                </a:solidFill>
                <a:latin typeface="Cloud Condensed"/>
                <a:ea typeface="Cloud Condensed"/>
                <a:cs typeface="Cloud Condensed"/>
                <a:sym typeface="Cloud Condensed"/>
              </a:rPr>
              <a:t>2 Few seasonal promotions or collaborations</a:t>
            </a:r>
          </a:p>
        </p:txBody>
      </p:sp>
      <p:sp>
        <p:nvSpPr>
          <p:cNvPr id="35" name="TextBox 35"/>
          <p:cNvSpPr txBox="1"/>
          <p:nvPr/>
        </p:nvSpPr>
        <p:spPr>
          <a:xfrm>
            <a:off x="8779555" y="7023349"/>
            <a:ext cx="2435747" cy="611051"/>
          </a:xfrm>
          <a:prstGeom prst="rect">
            <a:avLst/>
          </a:prstGeom>
        </p:spPr>
        <p:txBody>
          <a:bodyPr lIns="0" tIns="0" rIns="0" bIns="0" rtlCol="0" anchor="t">
            <a:spAutoFit/>
          </a:bodyPr>
          <a:lstStyle/>
          <a:p>
            <a:pPr algn="ctr">
              <a:lnSpc>
                <a:spcPts val="2382"/>
              </a:lnSpc>
              <a:spcBef>
                <a:spcPct val="0"/>
              </a:spcBef>
            </a:pPr>
            <a:r>
              <a:rPr lang="en-US" sz="1701">
                <a:solidFill>
                  <a:srgbClr val="677EA4"/>
                </a:solidFill>
                <a:latin typeface="Cloud Condensed"/>
                <a:ea typeface="Cloud Condensed"/>
                <a:cs typeface="Cloud Condensed"/>
                <a:sym typeface="Cloud Condensed"/>
              </a:rPr>
              <a:t>3 Strong competition from online flower shops</a:t>
            </a:r>
          </a:p>
        </p:txBody>
      </p:sp>
      <p:sp>
        <p:nvSpPr>
          <p:cNvPr id="36" name="TextBox 36"/>
          <p:cNvSpPr txBox="1"/>
          <p:nvPr/>
        </p:nvSpPr>
        <p:spPr>
          <a:xfrm>
            <a:off x="8409694" y="7664013"/>
            <a:ext cx="2572880" cy="545981"/>
          </a:xfrm>
          <a:prstGeom prst="rect">
            <a:avLst/>
          </a:prstGeom>
        </p:spPr>
        <p:txBody>
          <a:bodyPr lIns="0" tIns="0" rIns="0" bIns="0" rtlCol="0" anchor="t">
            <a:spAutoFit/>
          </a:bodyPr>
          <a:lstStyle/>
          <a:p>
            <a:pPr algn="ctr">
              <a:lnSpc>
                <a:spcPts val="2143"/>
              </a:lnSpc>
              <a:spcBef>
                <a:spcPct val="0"/>
              </a:spcBef>
            </a:pPr>
            <a:r>
              <a:rPr lang="en-US" sz="1530">
                <a:solidFill>
                  <a:srgbClr val="677EA4"/>
                </a:solidFill>
                <a:latin typeface="Cloud Condensed"/>
                <a:ea typeface="Cloud Condensed"/>
                <a:cs typeface="Cloud Condensed"/>
                <a:sym typeface="Cloud Condensed"/>
              </a:rPr>
              <a:t>4 Decline in customer demand during off-seasons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grpSp>
        <p:nvGrpSpPr>
          <p:cNvPr id="3" name="Group 3"/>
          <p:cNvGrpSpPr/>
          <p:nvPr/>
        </p:nvGrpSpPr>
        <p:grpSpPr>
          <a:xfrm>
            <a:off x="1130277" y="968717"/>
            <a:ext cx="16230600" cy="8229600"/>
            <a:chOff x="0" y="0"/>
            <a:chExt cx="4274726" cy="2167467"/>
          </a:xfrm>
        </p:grpSpPr>
        <p:sp>
          <p:nvSpPr>
            <p:cNvPr id="4" name="Freeform 4"/>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000000">
                <a:alpha val="0"/>
              </a:srgbClr>
            </a:solidFill>
            <a:ln w="38100" cap="sq">
              <a:solidFill>
                <a:srgbClr val="677EA4"/>
              </a:solidFill>
              <a:prstDash val="solid"/>
              <a:miter/>
            </a:ln>
          </p:spPr>
          <p:txBody>
            <a:bodyPr/>
            <a:lstStyle/>
            <a:p>
              <a:endParaRPr lang="en-GB"/>
            </a:p>
          </p:txBody>
        </p:sp>
        <p:sp>
          <p:nvSpPr>
            <p:cNvPr id="5" name="TextBox 5"/>
            <p:cNvSpPr txBox="1"/>
            <p:nvPr/>
          </p:nvSpPr>
          <p:spPr>
            <a:xfrm>
              <a:off x="0" y="-66675"/>
              <a:ext cx="4274726" cy="2234142"/>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rot="-123380" flipH="1">
            <a:off x="15053229" y="5599819"/>
            <a:ext cx="4260163" cy="6491677"/>
          </a:xfrm>
          <a:custGeom>
            <a:avLst/>
            <a:gdLst/>
            <a:ahLst/>
            <a:cxnLst/>
            <a:rect l="l" t="t" r="r" b="b"/>
            <a:pathLst>
              <a:path w="4260163" h="6491677">
                <a:moveTo>
                  <a:pt x="4260162" y="0"/>
                </a:moveTo>
                <a:lnTo>
                  <a:pt x="0" y="0"/>
                </a:lnTo>
                <a:lnTo>
                  <a:pt x="0" y="6491677"/>
                </a:lnTo>
                <a:lnTo>
                  <a:pt x="4260162" y="6491677"/>
                </a:lnTo>
                <a:lnTo>
                  <a:pt x="4260162" y="0"/>
                </a:lnTo>
                <a:close/>
              </a:path>
            </a:pathLst>
          </a:custGeom>
          <a:blipFill>
            <a:blip r:embed="rId3"/>
            <a:stretch>
              <a:fillRect/>
            </a:stretch>
          </a:blipFill>
        </p:spPr>
        <p:txBody>
          <a:bodyPr/>
          <a:lstStyle/>
          <a:p>
            <a:endParaRPr lang="en-GB"/>
          </a:p>
        </p:txBody>
      </p:sp>
      <p:sp>
        <p:nvSpPr>
          <p:cNvPr id="7" name="Freeform 7"/>
          <p:cNvSpPr/>
          <p:nvPr/>
        </p:nvSpPr>
        <p:spPr>
          <a:xfrm rot="-3294344">
            <a:off x="15210686" y="7414664"/>
            <a:ext cx="2236380" cy="5590951"/>
          </a:xfrm>
          <a:custGeom>
            <a:avLst/>
            <a:gdLst/>
            <a:ahLst/>
            <a:cxnLst/>
            <a:rect l="l" t="t" r="r" b="b"/>
            <a:pathLst>
              <a:path w="2236380" h="5590951">
                <a:moveTo>
                  <a:pt x="0" y="0"/>
                </a:moveTo>
                <a:lnTo>
                  <a:pt x="2236380" y="0"/>
                </a:lnTo>
                <a:lnTo>
                  <a:pt x="2236380" y="5590951"/>
                </a:lnTo>
                <a:lnTo>
                  <a:pt x="0" y="5590951"/>
                </a:lnTo>
                <a:lnTo>
                  <a:pt x="0" y="0"/>
                </a:lnTo>
                <a:close/>
              </a:path>
            </a:pathLst>
          </a:custGeom>
          <a:blipFill>
            <a:blip r:embed="rId4"/>
            <a:stretch>
              <a:fillRect/>
            </a:stretch>
          </a:blipFill>
        </p:spPr>
        <p:txBody>
          <a:bodyPr/>
          <a:lstStyle/>
          <a:p>
            <a:endParaRPr lang="en-GB"/>
          </a:p>
        </p:txBody>
      </p:sp>
      <p:sp>
        <p:nvSpPr>
          <p:cNvPr id="8" name="Freeform 8"/>
          <p:cNvSpPr/>
          <p:nvPr/>
        </p:nvSpPr>
        <p:spPr>
          <a:xfrm rot="-1141099">
            <a:off x="16192087" y="7564634"/>
            <a:ext cx="1268138" cy="4354122"/>
          </a:xfrm>
          <a:custGeom>
            <a:avLst/>
            <a:gdLst/>
            <a:ahLst/>
            <a:cxnLst/>
            <a:rect l="l" t="t" r="r" b="b"/>
            <a:pathLst>
              <a:path w="1268138" h="4354122">
                <a:moveTo>
                  <a:pt x="0" y="0"/>
                </a:moveTo>
                <a:lnTo>
                  <a:pt x="1268138" y="0"/>
                </a:lnTo>
                <a:lnTo>
                  <a:pt x="1268138" y="4354122"/>
                </a:lnTo>
                <a:lnTo>
                  <a:pt x="0" y="4354122"/>
                </a:lnTo>
                <a:lnTo>
                  <a:pt x="0" y="0"/>
                </a:lnTo>
                <a:close/>
              </a:path>
            </a:pathLst>
          </a:custGeom>
          <a:blipFill>
            <a:blip r:embed="rId5"/>
            <a:stretch>
              <a:fillRect/>
            </a:stretch>
          </a:blipFill>
        </p:spPr>
        <p:txBody>
          <a:bodyPr/>
          <a:lstStyle/>
          <a:p>
            <a:endParaRPr lang="en-GB"/>
          </a:p>
        </p:txBody>
      </p:sp>
      <p:grpSp>
        <p:nvGrpSpPr>
          <p:cNvPr id="9" name="Group 9"/>
          <p:cNvGrpSpPr/>
          <p:nvPr/>
        </p:nvGrpSpPr>
        <p:grpSpPr>
          <a:xfrm>
            <a:off x="2599256" y="3430778"/>
            <a:ext cx="6544744" cy="1114806"/>
            <a:chOff x="0" y="0"/>
            <a:chExt cx="1723719" cy="293611"/>
          </a:xfrm>
        </p:grpSpPr>
        <p:sp>
          <p:nvSpPr>
            <p:cNvPr id="10" name="Freeform 10"/>
            <p:cNvSpPr/>
            <p:nvPr/>
          </p:nvSpPr>
          <p:spPr>
            <a:xfrm>
              <a:off x="0" y="0"/>
              <a:ext cx="1723719" cy="293611"/>
            </a:xfrm>
            <a:custGeom>
              <a:avLst/>
              <a:gdLst/>
              <a:ahLst/>
              <a:cxnLst/>
              <a:rect l="l" t="t" r="r" b="b"/>
              <a:pathLst>
                <a:path w="1723719" h="293611">
                  <a:moveTo>
                    <a:pt x="91085" y="0"/>
                  </a:moveTo>
                  <a:lnTo>
                    <a:pt x="1632634" y="0"/>
                  </a:lnTo>
                  <a:cubicBezTo>
                    <a:pt x="1682939" y="0"/>
                    <a:pt x="1723719" y="40780"/>
                    <a:pt x="1723719" y="91085"/>
                  </a:cubicBezTo>
                  <a:lnTo>
                    <a:pt x="1723719" y="202526"/>
                  </a:lnTo>
                  <a:cubicBezTo>
                    <a:pt x="1723719" y="252831"/>
                    <a:pt x="1682939" y="293611"/>
                    <a:pt x="1632634" y="293611"/>
                  </a:cubicBezTo>
                  <a:lnTo>
                    <a:pt x="91085" y="293611"/>
                  </a:lnTo>
                  <a:cubicBezTo>
                    <a:pt x="40780" y="293611"/>
                    <a:pt x="0" y="252831"/>
                    <a:pt x="0" y="202526"/>
                  </a:cubicBezTo>
                  <a:lnTo>
                    <a:pt x="0" y="91085"/>
                  </a:lnTo>
                  <a:cubicBezTo>
                    <a:pt x="0" y="40780"/>
                    <a:pt x="40780" y="0"/>
                    <a:pt x="91085" y="0"/>
                  </a:cubicBezTo>
                  <a:close/>
                </a:path>
              </a:pathLst>
            </a:custGeom>
            <a:solidFill>
              <a:srgbClr val="000000">
                <a:alpha val="0"/>
              </a:srgbClr>
            </a:solidFill>
            <a:ln w="19050" cap="rnd">
              <a:solidFill>
                <a:srgbClr val="BCB792"/>
              </a:solidFill>
              <a:prstDash val="solid"/>
              <a:round/>
            </a:ln>
          </p:spPr>
          <p:txBody>
            <a:bodyPr/>
            <a:lstStyle/>
            <a:p>
              <a:endParaRPr lang="en-GB"/>
            </a:p>
          </p:txBody>
        </p:sp>
        <p:sp>
          <p:nvSpPr>
            <p:cNvPr id="11" name="TextBox 11"/>
            <p:cNvSpPr txBox="1"/>
            <p:nvPr/>
          </p:nvSpPr>
          <p:spPr>
            <a:xfrm>
              <a:off x="0" y="-85725"/>
              <a:ext cx="1723719" cy="379336"/>
            </a:xfrm>
            <a:prstGeom prst="rect">
              <a:avLst/>
            </a:prstGeom>
          </p:spPr>
          <p:txBody>
            <a:bodyPr lIns="50800" tIns="50800" rIns="50800" bIns="50800" rtlCol="0" anchor="ctr"/>
            <a:lstStyle/>
            <a:p>
              <a:pPr algn="ctr">
                <a:lnSpc>
                  <a:spcPts val="3779"/>
                </a:lnSpc>
              </a:pPr>
              <a:r>
                <a:rPr lang="en-US" sz="2699">
                  <a:solidFill>
                    <a:srgbClr val="677EA4"/>
                  </a:solidFill>
                  <a:latin typeface="Cloud Condensed"/>
                  <a:ea typeface="Cloud Condensed"/>
                  <a:cs typeface="Cloud Condensed"/>
                  <a:sym typeface="Cloud Condensed"/>
                </a:rPr>
                <a:t>Green Haven Florists must modernise and adapt to survive.</a:t>
              </a:r>
            </a:p>
          </p:txBody>
        </p:sp>
      </p:grpSp>
      <p:grpSp>
        <p:nvGrpSpPr>
          <p:cNvPr id="12" name="Group 12"/>
          <p:cNvGrpSpPr/>
          <p:nvPr/>
        </p:nvGrpSpPr>
        <p:grpSpPr>
          <a:xfrm>
            <a:off x="9374054" y="2747724"/>
            <a:ext cx="5564079" cy="5369473"/>
            <a:chOff x="0" y="0"/>
            <a:chExt cx="1465436" cy="1414182"/>
          </a:xfrm>
        </p:grpSpPr>
        <p:sp>
          <p:nvSpPr>
            <p:cNvPr id="13" name="Freeform 13"/>
            <p:cNvSpPr/>
            <p:nvPr/>
          </p:nvSpPr>
          <p:spPr>
            <a:xfrm>
              <a:off x="0" y="0"/>
              <a:ext cx="1465436" cy="1414182"/>
            </a:xfrm>
            <a:custGeom>
              <a:avLst/>
              <a:gdLst/>
              <a:ahLst/>
              <a:cxnLst/>
              <a:rect l="l" t="t" r="r" b="b"/>
              <a:pathLst>
                <a:path w="1465436" h="1414182">
                  <a:moveTo>
                    <a:pt x="0" y="0"/>
                  </a:moveTo>
                  <a:lnTo>
                    <a:pt x="1465436" y="0"/>
                  </a:lnTo>
                  <a:lnTo>
                    <a:pt x="1465436" y="1414182"/>
                  </a:lnTo>
                  <a:lnTo>
                    <a:pt x="0" y="1414182"/>
                  </a:lnTo>
                  <a:close/>
                </a:path>
              </a:pathLst>
            </a:custGeom>
            <a:solidFill>
              <a:srgbClr val="B9CCEB">
                <a:alpha val="42745"/>
              </a:srgbClr>
            </a:solidFill>
          </p:spPr>
          <p:txBody>
            <a:bodyPr/>
            <a:lstStyle/>
            <a:p>
              <a:endParaRPr lang="en-GB"/>
            </a:p>
          </p:txBody>
        </p:sp>
        <p:sp>
          <p:nvSpPr>
            <p:cNvPr id="14" name="TextBox 14"/>
            <p:cNvSpPr txBox="1"/>
            <p:nvPr/>
          </p:nvSpPr>
          <p:spPr>
            <a:xfrm>
              <a:off x="0" y="-66675"/>
              <a:ext cx="1465436" cy="1480857"/>
            </a:xfrm>
            <a:prstGeom prst="rect">
              <a:avLst/>
            </a:prstGeom>
          </p:spPr>
          <p:txBody>
            <a:bodyPr lIns="50800" tIns="50800" rIns="50800" bIns="50800" rtlCol="0" anchor="ctr"/>
            <a:lstStyle/>
            <a:p>
              <a:pPr algn="ctr">
                <a:lnSpc>
                  <a:spcPts val="2659"/>
                </a:lnSpc>
              </a:pPr>
              <a:endParaRPr/>
            </a:p>
          </p:txBody>
        </p:sp>
      </p:grpSp>
      <p:sp>
        <p:nvSpPr>
          <p:cNvPr id="15" name="Freeform 15"/>
          <p:cNvSpPr/>
          <p:nvPr/>
        </p:nvSpPr>
        <p:spPr>
          <a:xfrm>
            <a:off x="11691005" y="6882426"/>
            <a:ext cx="2731962" cy="717140"/>
          </a:xfrm>
          <a:custGeom>
            <a:avLst/>
            <a:gdLst/>
            <a:ahLst/>
            <a:cxnLst/>
            <a:rect l="l" t="t" r="r" b="b"/>
            <a:pathLst>
              <a:path w="2731962" h="717140">
                <a:moveTo>
                  <a:pt x="0" y="0"/>
                </a:moveTo>
                <a:lnTo>
                  <a:pt x="2731963" y="0"/>
                </a:lnTo>
                <a:lnTo>
                  <a:pt x="2731963" y="717140"/>
                </a:lnTo>
                <a:lnTo>
                  <a:pt x="0" y="717140"/>
                </a:lnTo>
                <a:lnTo>
                  <a:pt x="0" y="0"/>
                </a:lnTo>
                <a:close/>
              </a:path>
            </a:pathLst>
          </a:custGeom>
          <a:blipFill>
            <a:blip r:embed="rId6"/>
            <a:stretch>
              <a:fillRect/>
            </a:stretch>
          </a:blipFill>
        </p:spPr>
        <p:txBody>
          <a:bodyPr/>
          <a:lstStyle/>
          <a:p>
            <a:endParaRPr lang="en-GB"/>
          </a:p>
        </p:txBody>
      </p:sp>
      <p:grpSp>
        <p:nvGrpSpPr>
          <p:cNvPr id="16" name="Group 16"/>
          <p:cNvGrpSpPr>
            <a:grpSpLocks noChangeAspect="1"/>
          </p:cNvGrpSpPr>
          <p:nvPr/>
        </p:nvGrpSpPr>
        <p:grpSpPr>
          <a:xfrm>
            <a:off x="11758706" y="1174196"/>
            <a:ext cx="2596561" cy="5137741"/>
            <a:chOff x="0" y="0"/>
            <a:chExt cx="2620010" cy="5184140"/>
          </a:xfrm>
        </p:grpSpPr>
        <p:sp>
          <p:nvSpPr>
            <p:cNvPr id="17" name="Freeform 17"/>
            <p:cNvSpPr/>
            <p:nvPr/>
          </p:nvSpPr>
          <p:spPr>
            <a:xfrm>
              <a:off x="53340" y="25400"/>
              <a:ext cx="2513330" cy="5132070"/>
            </a:xfrm>
            <a:custGeom>
              <a:avLst/>
              <a:gdLst/>
              <a:ahLst/>
              <a:cxnLst/>
              <a:rect l="l" t="t" r="r" b="b"/>
              <a:pathLst>
                <a:path w="2513330" h="5132070">
                  <a:moveTo>
                    <a:pt x="2159000" y="0"/>
                  </a:moveTo>
                  <a:lnTo>
                    <a:pt x="354330" y="0"/>
                  </a:lnTo>
                  <a:cubicBezTo>
                    <a:pt x="158750" y="0"/>
                    <a:pt x="0" y="158750"/>
                    <a:pt x="0" y="354330"/>
                  </a:cubicBezTo>
                  <a:lnTo>
                    <a:pt x="0" y="4777740"/>
                  </a:lnTo>
                  <a:cubicBezTo>
                    <a:pt x="0" y="4973320"/>
                    <a:pt x="158750" y="5132070"/>
                    <a:pt x="354330" y="5132070"/>
                  </a:cubicBezTo>
                  <a:lnTo>
                    <a:pt x="2159000" y="5132070"/>
                  </a:lnTo>
                  <a:cubicBezTo>
                    <a:pt x="2354580" y="5132070"/>
                    <a:pt x="2513330" y="4973320"/>
                    <a:pt x="2513330" y="4777740"/>
                  </a:cubicBezTo>
                  <a:lnTo>
                    <a:pt x="2513330" y="354330"/>
                  </a:lnTo>
                  <a:cubicBezTo>
                    <a:pt x="2513330" y="158750"/>
                    <a:pt x="2354580" y="0"/>
                    <a:pt x="2159000" y="0"/>
                  </a:cubicBezTo>
                  <a:close/>
                  <a:moveTo>
                    <a:pt x="1558290" y="162560"/>
                  </a:moveTo>
                  <a:cubicBezTo>
                    <a:pt x="1576070" y="162560"/>
                    <a:pt x="1590040" y="176530"/>
                    <a:pt x="1590040" y="194310"/>
                  </a:cubicBezTo>
                  <a:cubicBezTo>
                    <a:pt x="1590040" y="212090"/>
                    <a:pt x="1576070" y="226060"/>
                    <a:pt x="1558290" y="226060"/>
                  </a:cubicBezTo>
                  <a:cubicBezTo>
                    <a:pt x="1540510" y="226060"/>
                    <a:pt x="1526540" y="212090"/>
                    <a:pt x="1526540" y="194310"/>
                  </a:cubicBezTo>
                  <a:cubicBezTo>
                    <a:pt x="1526540" y="176530"/>
                    <a:pt x="1541780" y="162560"/>
                    <a:pt x="1558290" y="162560"/>
                  </a:cubicBezTo>
                  <a:close/>
                  <a:moveTo>
                    <a:pt x="1089660" y="172720"/>
                  </a:moveTo>
                  <a:lnTo>
                    <a:pt x="1394460" y="172720"/>
                  </a:lnTo>
                  <a:cubicBezTo>
                    <a:pt x="1405890" y="172720"/>
                    <a:pt x="1416050" y="181610"/>
                    <a:pt x="1416050" y="194310"/>
                  </a:cubicBezTo>
                  <a:cubicBezTo>
                    <a:pt x="1416050" y="207010"/>
                    <a:pt x="1405890" y="215900"/>
                    <a:pt x="1394460" y="215900"/>
                  </a:cubicBezTo>
                  <a:lnTo>
                    <a:pt x="1089660" y="215900"/>
                  </a:lnTo>
                  <a:cubicBezTo>
                    <a:pt x="1078230" y="215900"/>
                    <a:pt x="1068070" y="207010"/>
                    <a:pt x="1068070" y="194310"/>
                  </a:cubicBezTo>
                  <a:cubicBezTo>
                    <a:pt x="1068070" y="181610"/>
                    <a:pt x="1078230" y="172720"/>
                    <a:pt x="1089660" y="172720"/>
                  </a:cubicBezTo>
                  <a:close/>
                  <a:moveTo>
                    <a:pt x="2383790" y="4798060"/>
                  </a:moveTo>
                  <a:cubicBezTo>
                    <a:pt x="2383790" y="4913630"/>
                    <a:pt x="2289810" y="5007610"/>
                    <a:pt x="2174240" y="5007610"/>
                  </a:cubicBezTo>
                  <a:lnTo>
                    <a:pt x="341630" y="5007610"/>
                  </a:lnTo>
                  <a:cubicBezTo>
                    <a:pt x="226060" y="5007610"/>
                    <a:pt x="132080" y="4913630"/>
                    <a:pt x="132080" y="4798060"/>
                  </a:cubicBezTo>
                  <a:lnTo>
                    <a:pt x="132080" y="340360"/>
                  </a:lnTo>
                  <a:cubicBezTo>
                    <a:pt x="132080" y="224790"/>
                    <a:pt x="226060" y="130810"/>
                    <a:pt x="341630" y="130810"/>
                  </a:cubicBezTo>
                  <a:lnTo>
                    <a:pt x="614680" y="130810"/>
                  </a:lnTo>
                  <a:lnTo>
                    <a:pt x="614680" y="187960"/>
                  </a:lnTo>
                  <a:cubicBezTo>
                    <a:pt x="614680" y="252730"/>
                    <a:pt x="668020" y="306070"/>
                    <a:pt x="732790" y="306070"/>
                  </a:cubicBezTo>
                  <a:lnTo>
                    <a:pt x="1783080" y="306070"/>
                  </a:lnTo>
                  <a:cubicBezTo>
                    <a:pt x="1847850" y="306070"/>
                    <a:pt x="1901190" y="252730"/>
                    <a:pt x="1901190" y="187960"/>
                  </a:cubicBezTo>
                  <a:lnTo>
                    <a:pt x="1901190" y="130810"/>
                  </a:lnTo>
                  <a:lnTo>
                    <a:pt x="2172970" y="130810"/>
                  </a:lnTo>
                  <a:cubicBezTo>
                    <a:pt x="2288540" y="130810"/>
                    <a:pt x="2382520" y="224790"/>
                    <a:pt x="2382520" y="340360"/>
                  </a:cubicBezTo>
                  <a:lnTo>
                    <a:pt x="2382520" y="4798060"/>
                  </a:lnTo>
                  <a:close/>
                </a:path>
              </a:pathLst>
            </a:custGeom>
            <a:solidFill>
              <a:srgbClr val="000000"/>
            </a:solidFill>
          </p:spPr>
          <p:txBody>
            <a:bodyPr/>
            <a:lstStyle/>
            <a:p>
              <a:endParaRPr lang="en-GB"/>
            </a:p>
          </p:txBody>
        </p:sp>
        <p:sp>
          <p:nvSpPr>
            <p:cNvPr id="18" name="Freeform 18"/>
            <p:cNvSpPr/>
            <p:nvPr/>
          </p:nvSpPr>
          <p:spPr>
            <a:xfrm>
              <a:off x="185420" y="156210"/>
              <a:ext cx="2251710" cy="4876800"/>
            </a:xfrm>
            <a:custGeom>
              <a:avLst/>
              <a:gdLst/>
              <a:ahLst/>
              <a:cxnLst/>
              <a:rect l="l" t="t" r="r" b="b"/>
              <a:pathLst>
                <a:path w="2251710" h="4876800">
                  <a:moveTo>
                    <a:pt x="2040890" y="0"/>
                  </a:moveTo>
                  <a:lnTo>
                    <a:pt x="1769110" y="0"/>
                  </a:lnTo>
                  <a:lnTo>
                    <a:pt x="1769110" y="57150"/>
                  </a:lnTo>
                  <a:cubicBezTo>
                    <a:pt x="1769110" y="121920"/>
                    <a:pt x="1715770" y="175260"/>
                    <a:pt x="1651000" y="175260"/>
                  </a:cubicBezTo>
                  <a:lnTo>
                    <a:pt x="601980" y="175260"/>
                  </a:lnTo>
                  <a:cubicBezTo>
                    <a:pt x="537210" y="175260"/>
                    <a:pt x="483870" y="121920"/>
                    <a:pt x="483870" y="57150"/>
                  </a:cubicBezTo>
                  <a:lnTo>
                    <a:pt x="483870" y="0"/>
                  </a:lnTo>
                  <a:lnTo>
                    <a:pt x="209550" y="0"/>
                  </a:lnTo>
                  <a:cubicBezTo>
                    <a:pt x="93980" y="0"/>
                    <a:pt x="0" y="93980"/>
                    <a:pt x="0" y="209550"/>
                  </a:cubicBezTo>
                  <a:lnTo>
                    <a:pt x="0" y="4667250"/>
                  </a:lnTo>
                  <a:cubicBezTo>
                    <a:pt x="0" y="4782820"/>
                    <a:pt x="93980" y="4876800"/>
                    <a:pt x="209550" y="4876800"/>
                  </a:cubicBezTo>
                  <a:lnTo>
                    <a:pt x="2040890" y="4876800"/>
                  </a:lnTo>
                  <a:cubicBezTo>
                    <a:pt x="2156460" y="4876800"/>
                    <a:pt x="2250440" y="4782820"/>
                    <a:pt x="2250440" y="4667250"/>
                  </a:cubicBezTo>
                  <a:lnTo>
                    <a:pt x="2250440" y="209550"/>
                  </a:lnTo>
                  <a:cubicBezTo>
                    <a:pt x="2251710" y="93980"/>
                    <a:pt x="2157730" y="0"/>
                    <a:pt x="2040890" y="0"/>
                  </a:cubicBezTo>
                  <a:close/>
                </a:path>
              </a:pathLst>
            </a:custGeom>
            <a:blipFill>
              <a:blip r:embed="rId7"/>
              <a:stretch>
                <a:fillRect l="-58351" r="-58351"/>
              </a:stretch>
            </a:blipFill>
          </p:spPr>
          <p:txBody>
            <a:bodyPr/>
            <a:lstStyle/>
            <a:p>
              <a:endParaRPr lang="en-GB"/>
            </a:p>
          </p:txBody>
        </p:sp>
        <p:sp>
          <p:nvSpPr>
            <p:cNvPr id="19" name="Freeform 19"/>
            <p:cNvSpPr/>
            <p:nvPr/>
          </p:nvSpPr>
          <p:spPr>
            <a:xfrm>
              <a:off x="1121410" y="198120"/>
              <a:ext cx="347980" cy="43180"/>
            </a:xfrm>
            <a:custGeom>
              <a:avLst/>
              <a:gdLst/>
              <a:ahLst/>
              <a:cxnLst/>
              <a:rect l="l" t="t" r="r" b="b"/>
              <a:pathLst>
                <a:path w="347980" h="43180">
                  <a:moveTo>
                    <a:pt x="326390" y="0"/>
                  </a:moveTo>
                  <a:lnTo>
                    <a:pt x="21590" y="0"/>
                  </a:lnTo>
                  <a:cubicBezTo>
                    <a:pt x="10160" y="0"/>
                    <a:pt x="0" y="8890"/>
                    <a:pt x="0" y="21590"/>
                  </a:cubicBezTo>
                  <a:cubicBezTo>
                    <a:pt x="0" y="34290"/>
                    <a:pt x="10160" y="43180"/>
                    <a:pt x="21590" y="43180"/>
                  </a:cubicBezTo>
                  <a:lnTo>
                    <a:pt x="326390" y="43180"/>
                  </a:lnTo>
                  <a:cubicBezTo>
                    <a:pt x="337820" y="43180"/>
                    <a:pt x="347980" y="34290"/>
                    <a:pt x="347980" y="21590"/>
                  </a:cubicBezTo>
                  <a:cubicBezTo>
                    <a:pt x="347980" y="8890"/>
                    <a:pt x="337820" y="0"/>
                    <a:pt x="326390" y="0"/>
                  </a:cubicBezTo>
                  <a:close/>
                </a:path>
              </a:pathLst>
            </a:custGeom>
            <a:solidFill>
              <a:srgbClr val="606060"/>
            </a:solidFill>
          </p:spPr>
          <p:txBody>
            <a:bodyPr/>
            <a:lstStyle/>
            <a:p>
              <a:endParaRPr lang="en-GB"/>
            </a:p>
          </p:txBody>
        </p:sp>
        <p:sp>
          <p:nvSpPr>
            <p:cNvPr id="20" name="Freeform 20"/>
            <p:cNvSpPr/>
            <p:nvPr/>
          </p:nvSpPr>
          <p:spPr>
            <a:xfrm>
              <a:off x="1578312" y="187909"/>
              <a:ext cx="66636" cy="63602"/>
            </a:xfrm>
            <a:custGeom>
              <a:avLst/>
              <a:gdLst/>
              <a:ahLst/>
              <a:cxnLst/>
              <a:rect l="l" t="t" r="r" b="b"/>
              <a:pathLst>
                <a:path w="66636" h="63602">
                  <a:moveTo>
                    <a:pt x="33318" y="51"/>
                  </a:moveTo>
                  <a:cubicBezTo>
                    <a:pt x="21941" y="0"/>
                    <a:pt x="11406" y="6040"/>
                    <a:pt x="5703" y="15885"/>
                  </a:cubicBezTo>
                  <a:cubicBezTo>
                    <a:pt x="0" y="25729"/>
                    <a:pt x="0" y="37873"/>
                    <a:pt x="5703" y="47717"/>
                  </a:cubicBezTo>
                  <a:cubicBezTo>
                    <a:pt x="11406" y="57562"/>
                    <a:pt x="21941" y="63602"/>
                    <a:pt x="33318" y="63551"/>
                  </a:cubicBezTo>
                  <a:cubicBezTo>
                    <a:pt x="44695" y="63602"/>
                    <a:pt x="55230" y="57562"/>
                    <a:pt x="60933" y="47717"/>
                  </a:cubicBezTo>
                  <a:cubicBezTo>
                    <a:pt x="66636" y="37873"/>
                    <a:pt x="66636" y="25729"/>
                    <a:pt x="60933" y="15885"/>
                  </a:cubicBezTo>
                  <a:cubicBezTo>
                    <a:pt x="55230" y="6040"/>
                    <a:pt x="44695" y="0"/>
                    <a:pt x="33318" y="51"/>
                  </a:cubicBezTo>
                  <a:close/>
                </a:path>
              </a:pathLst>
            </a:custGeom>
            <a:solidFill>
              <a:srgbClr val="606060"/>
            </a:solidFill>
          </p:spPr>
          <p:txBody>
            <a:bodyPr/>
            <a:lstStyle/>
            <a:p>
              <a:endParaRPr lang="en-GB"/>
            </a:p>
          </p:txBody>
        </p:sp>
        <p:sp>
          <p:nvSpPr>
            <p:cNvPr id="21" name="Freeform 21"/>
            <p:cNvSpPr/>
            <p:nvPr/>
          </p:nvSpPr>
          <p:spPr>
            <a:xfrm>
              <a:off x="0" y="685800"/>
              <a:ext cx="27940" cy="213360"/>
            </a:xfrm>
            <a:custGeom>
              <a:avLst/>
              <a:gdLst/>
              <a:ahLst/>
              <a:cxnLst/>
              <a:rect l="l" t="t" r="r" b="b"/>
              <a:pathLst>
                <a:path w="27940" h="213360">
                  <a:moveTo>
                    <a:pt x="0" y="26670"/>
                  </a:moveTo>
                  <a:lnTo>
                    <a:pt x="0" y="185420"/>
                  </a:lnTo>
                  <a:cubicBezTo>
                    <a:pt x="0" y="200660"/>
                    <a:pt x="12700" y="213360"/>
                    <a:pt x="27940" y="213360"/>
                  </a:cubicBezTo>
                  <a:lnTo>
                    <a:pt x="27940" y="0"/>
                  </a:lnTo>
                  <a:cubicBezTo>
                    <a:pt x="12700" y="0"/>
                    <a:pt x="0" y="11430"/>
                    <a:pt x="0" y="26670"/>
                  </a:cubicBezTo>
                  <a:close/>
                </a:path>
              </a:pathLst>
            </a:custGeom>
            <a:solidFill>
              <a:srgbClr val="606060"/>
            </a:solidFill>
          </p:spPr>
          <p:txBody>
            <a:bodyPr/>
            <a:lstStyle/>
            <a:p>
              <a:endParaRPr lang="en-GB"/>
            </a:p>
          </p:txBody>
        </p:sp>
        <p:sp>
          <p:nvSpPr>
            <p:cNvPr id="22" name="Freeform 22"/>
            <p:cNvSpPr/>
            <p:nvPr/>
          </p:nvSpPr>
          <p:spPr>
            <a:xfrm>
              <a:off x="0" y="1057910"/>
              <a:ext cx="27940" cy="384810"/>
            </a:xfrm>
            <a:custGeom>
              <a:avLst/>
              <a:gdLst/>
              <a:ahLst/>
              <a:cxnLst/>
              <a:rect l="l" t="t" r="r" b="b"/>
              <a:pathLst>
                <a:path w="27940" h="384810">
                  <a:moveTo>
                    <a:pt x="0" y="26670"/>
                  </a:moveTo>
                  <a:lnTo>
                    <a:pt x="0" y="356870"/>
                  </a:lnTo>
                  <a:cubicBezTo>
                    <a:pt x="0" y="372110"/>
                    <a:pt x="12700" y="384810"/>
                    <a:pt x="27940" y="384810"/>
                  </a:cubicBezTo>
                  <a:lnTo>
                    <a:pt x="27940" y="0"/>
                  </a:lnTo>
                  <a:cubicBezTo>
                    <a:pt x="12700" y="0"/>
                    <a:pt x="0" y="11430"/>
                    <a:pt x="0" y="26670"/>
                  </a:cubicBezTo>
                  <a:close/>
                </a:path>
              </a:pathLst>
            </a:custGeom>
            <a:solidFill>
              <a:srgbClr val="606060"/>
            </a:solidFill>
          </p:spPr>
          <p:txBody>
            <a:bodyPr/>
            <a:lstStyle/>
            <a:p>
              <a:endParaRPr lang="en-GB"/>
            </a:p>
          </p:txBody>
        </p:sp>
        <p:sp>
          <p:nvSpPr>
            <p:cNvPr id="23" name="Freeform 23"/>
            <p:cNvSpPr/>
            <p:nvPr/>
          </p:nvSpPr>
          <p:spPr>
            <a:xfrm>
              <a:off x="0" y="1526540"/>
              <a:ext cx="27940" cy="386080"/>
            </a:xfrm>
            <a:custGeom>
              <a:avLst/>
              <a:gdLst/>
              <a:ahLst/>
              <a:cxnLst/>
              <a:rect l="l" t="t" r="r" b="b"/>
              <a:pathLst>
                <a:path w="27940" h="386080">
                  <a:moveTo>
                    <a:pt x="0" y="27940"/>
                  </a:moveTo>
                  <a:lnTo>
                    <a:pt x="0" y="358140"/>
                  </a:lnTo>
                  <a:cubicBezTo>
                    <a:pt x="0" y="373380"/>
                    <a:pt x="12700" y="386080"/>
                    <a:pt x="27940" y="386080"/>
                  </a:cubicBezTo>
                  <a:lnTo>
                    <a:pt x="27940" y="0"/>
                  </a:lnTo>
                  <a:cubicBezTo>
                    <a:pt x="12700" y="0"/>
                    <a:pt x="0" y="12700"/>
                    <a:pt x="0" y="27940"/>
                  </a:cubicBezTo>
                  <a:close/>
                </a:path>
              </a:pathLst>
            </a:custGeom>
            <a:solidFill>
              <a:srgbClr val="606060"/>
            </a:solidFill>
          </p:spPr>
          <p:txBody>
            <a:bodyPr/>
            <a:lstStyle/>
            <a:p>
              <a:endParaRPr lang="en-GB"/>
            </a:p>
          </p:txBody>
        </p:sp>
        <p:sp>
          <p:nvSpPr>
            <p:cNvPr id="24" name="Freeform 24"/>
            <p:cNvSpPr/>
            <p:nvPr/>
          </p:nvSpPr>
          <p:spPr>
            <a:xfrm>
              <a:off x="2592070" y="1184910"/>
              <a:ext cx="27940" cy="618490"/>
            </a:xfrm>
            <a:custGeom>
              <a:avLst/>
              <a:gdLst/>
              <a:ahLst/>
              <a:cxnLst/>
              <a:rect l="l" t="t" r="r" b="b"/>
              <a:pathLst>
                <a:path w="27940" h="618490">
                  <a:moveTo>
                    <a:pt x="0" y="0"/>
                  </a:moveTo>
                  <a:lnTo>
                    <a:pt x="0" y="618490"/>
                  </a:lnTo>
                  <a:cubicBezTo>
                    <a:pt x="15240" y="618490"/>
                    <a:pt x="27940" y="605790"/>
                    <a:pt x="27940" y="590550"/>
                  </a:cubicBezTo>
                  <a:lnTo>
                    <a:pt x="27940" y="27940"/>
                  </a:lnTo>
                  <a:cubicBezTo>
                    <a:pt x="27940" y="12700"/>
                    <a:pt x="15240" y="0"/>
                    <a:pt x="0" y="0"/>
                  </a:cubicBezTo>
                  <a:close/>
                </a:path>
              </a:pathLst>
            </a:custGeom>
            <a:solidFill>
              <a:srgbClr val="606060"/>
            </a:solidFill>
          </p:spPr>
          <p:txBody>
            <a:bodyPr/>
            <a:lstStyle/>
            <a:p>
              <a:endParaRPr lang="en-GB"/>
            </a:p>
          </p:txBody>
        </p:sp>
        <p:sp>
          <p:nvSpPr>
            <p:cNvPr id="25" name="Freeform 25"/>
            <p:cNvSpPr/>
            <p:nvPr/>
          </p:nvSpPr>
          <p:spPr>
            <a:xfrm>
              <a:off x="27940" y="0"/>
              <a:ext cx="2564130" cy="5182870"/>
            </a:xfrm>
            <a:custGeom>
              <a:avLst/>
              <a:gdLst/>
              <a:ahLst/>
              <a:cxnLst/>
              <a:rect l="l" t="t" r="r" b="b"/>
              <a:pathLst>
                <a:path w="2564130" h="5182870">
                  <a:moveTo>
                    <a:pt x="2564130" y="1184910"/>
                  </a:moveTo>
                  <a:lnTo>
                    <a:pt x="2564130" y="379730"/>
                  </a:lnTo>
                  <a:cubicBezTo>
                    <a:pt x="2564130" y="353060"/>
                    <a:pt x="2561590" y="327660"/>
                    <a:pt x="2556510" y="303530"/>
                  </a:cubicBezTo>
                  <a:cubicBezTo>
                    <a:pt x="2553970" y="290830"/>
                    <a:pt x="2551430" y="279400"/>
                    <a:pt x="2547620" y="266700"/>
                  </a:cubicBezTo>
                  <a:cubicBezTo>
                    <a:pt x="2542540" y="248920"/>
                    <a:pt x="2534920" y="231140"/>
                    <a:pt x="2527300" y="214630"/>
                  </a:cubicBezTo>
                  <a:cubicBezTo>
                    <a:pt x="2522220" y="203200"/>
                    <a:pt x="2515870" y="193040"/>
                    <a:pt x="2509520" y="182880"/>
                  </a:cubicBezTo>
                  <a:cubicBezTo>
                    <a:pt x="2503170" y="172720"/>
                    <a:pt x="2496820" y="162560"/>
                    <a:pt x="2489200" y="152400"/>
                  </a:cubicBezTo>
                  <a:cubicBezTo>
                    <a:pt x="2477770" y="137160"/>
                    <a:pt x="2466340" y="124460"/>
                    <a:pt x="2453640" y="110490"/>
                  </a:cubicBezTo>
                  <a:cubicBezTo>
                    <a:pt x="2444750" y="101600"/>
                    <a:pt x="2435860" y="93980"/>
                    <a:pt x="2426970" y="86360"/>
                  </a:cubicBezTo>
                  <a:cubicBezTo>
                    <a:pt x="2360930" y="31750"/>
                    <a:pt x="2277110" y="0"/>
                    <a:pt x="2185670" y="0"/>
                  </a:cubicBezTo>
                  <a:lnTo>
                    <a:pt x="379730" y="0"/>
                  </a:lnTo>
                  <a:cubicBezTo>
                    <a:pt x="288290" y="0"/>
                    <a:pt x="203200" y="33020"/>
                    <a:pt x="138430" y="86360"/>
                  </a:cubicBezTo>
                  <a:cubicBezTo>
                    <a:pt x="129540" y="93980"/>
                    <a:pt x="120650" y="102870"/>
                    <a:pt x="111760" y="110490"/>
                  </a:cubicBezTo>
                  <a:cubicBezTo>
                    <a:pt x="99060" y="123190"/>
                    <a:pt x="86360" y="137160"/>
                    <a:pt x="76200" y="152400"/>
                  </a:cubicBezTo>
                  <a:cubicBezTo>
                    <a:pt x="68580" y="162560"/>
                    <a:pt x="62230" y="172720"/>
                    <a:pt x="55880" y="182880"/>
                  </a:cubicBezTo>
                  <a:cubicBezTo>
                    <a:pt x="49530" y="193040"/>
                    <a:pt x="43180" y="204470"/>
                    <a:pt x="38100" y="214630"/>
                  </a:cubicBezTo>
                  <a:cubicBezTo>
                    <a:pt x="29210" y="232410"/>
                    <a:pt x="22860" y="248920"/>
                    <a:pt x="16510" y="266700"/>
                  </a:cubicBezTo>
                  <a:cubicBezTo>
                    <a:pt x="12700" y="279400"/>
                    <a:pt x="10160" y="290830"/>
                    <a:pt x="7620" y="303530"/>
                  </a:cubicBezTo>
                  <a:cubicBezTo>
                    <a:pt x="2540" y="327660"/>
                    <a:pt x="0" y="354330"/>
                    <a:pt x="0" y="379730"/>
                  </a:cubicBezTo>
                  <a:lnTo>
                    <a:pt x="0" y="4803140"/>
                  </a:lnTo>
                  <a:cubicBezTo>
                    <a:pt x="0" y="5012690"/>
                    <a:pt x="170180" y="5182870"/>
                    <a:pt x="379730" y="5182870"/>
                  </a:cubicBezTo>
                  <a:lnTo>
                    <a:pt x="2184400" y="5182870"/>
                  </a:lnTo>
                  <a:cubicBezTo>
                    <a:pt x="2393950" y="5182870"/>
                    <a:pt x="2564130" y="5012690"/>
                    <a:pt x="2564130" y="4803140"/>
                  </a:cubicBezTo>
                  <a:lnTo>
                    <a:pt x="2564130" y="1184910"/>
                  </a:lnTo>
                  <a:close/>
                  <a:moveTo>
                    <a:pt x="2538730" y="1184910"/>
                  </a:moveTo>
                  <a:lnTo>
                    <a:pt x="2538730" y="4804410"/>
                  </a:lnTo>
                  <a:cubicBezTo>
                    <a:pt x="2538730" y="4999990"/>
                    <a:pt x="2379980" y="5158740"/>
                    <a:pt x="2184400" y="5158740"/>
                  </a:cubicBezTo>
                  <a:lnTo>
                    <a:pt x="379730" y="5158740"/>
                  </a:lnTo>
                  <a:cubicBezTo>
                    <a:pt x="184150" y="5158740"/>
                    <a:pt x="25400" y="4999990"/>
                    <a:pt x="25400" y="4804410"/>
                  </a:cubicBezTo>
                  <a:lnTo>
                    <a:pt x="25400" y="381000"/>
                  </a:lnTo>
                  <a:cubicBezTo>
                    <a:pt x="25400" y="184150"/>
                    <a:pt x="184150" y="25400"/>
                    <a:pt x="379730" y="25400"/>
                  </a:cubicBezTo>
                  <a:lnTo>
                    <a:pt x="2184400" y="25400"/>
                  </a:lnTo>
                  <a:cubicBezTo>
                    <a:pt x="2379980" y="25400"/>
                    <a:pt x="2538730" y="184150"/>
                    <a:pt x="2538730" y="379730"/>
                  </a:cubicBezTo>
                  <a:lnTo>
                    <a:pt x="2538730" y="1184910"/>
                  </a:lnTo>
                  <a:close/>
                </a:path>
              </a:pathLst>
            </a:custGeom>
            <a:solidFill>
              <a:srgbClr val="606060"/>
            </a:solidFill>
          </p:spPr>
          <p:txBody>
            <a:bodyPr/>
            <a:lstStyle/>
            <a:p>
              <a:endParaRPr lang="en-GB"/>
            </a:p>
          </p:txBody>
        </p:sp>
      </p:grpSp>
      <p:sp>
        <p:nvSpPr>
          <p:cNvPr id="26" name="Freeform 26"/>
          <p:cNvSpPr/>
          <p:nvPr/>
        </p:nvSpPr>
        <p:spPr>
          <a:xfrm>
            <a:off x="9938687" y="7726991"/>
            <a:ext cx="2424758" cy="218228"/>
          </a:xfrm>
          <a:custGeom>
            <a:avLst/>
            <a:gdLst/>
            <a:ahLst/>
            <a:cxnLst/>
            <a:rect l="l" t="t" r="r" b="b"/>
            <a:pathLst>
              <a:path w="2424758" h="218228">
                <a:moveTo>
                  <a:pt x="0" y="0"/>
                </a:moveTo>
                <a:lnTo>
                  <a:pt x="2424757" y="0"/>
                </a:lnTo>
                <a:lnTo>
                  <a:pt x="2424757" y="218228"/>
                </a:lnTo>
                <a:lnTo>
                  <a:pt x="0" y="218228"/>
                </a:lnTo>
                <a:lnTo>
                  <a:pt x="0" y="0"/>
                </a:lnTo>
                <a:close/>
              </a:path>
            </a:pathLst>
          </a:custGeom>
          <a:blipFill>
            <a:blip r:embed="rId8"/>
            <a:stretch>
              <a:fillRect/>
            </a:stretch>
          </a:blipFill>
        </p:spPr>
        <p:txBody>
          <a:bodyPr/>
          <a:lstStyle/>
          <a:p>
            <a:endParaRPr lang="en-GB"/>
          </a:p>
        </p:txBody>
      </p:sp>
      <p:sp>
        <p:nvSpPr>
          <p:cNvPr id="27" name="Freeform 27"/>
          <p:cNvSpPr/>
          <p:nvPr/>
        </p:nvSpPr>
        <p:spPr>
          <a:xfrm>
            <a:off x="9922551" y="4862605"/>
            <a:ext cx="2413325" cy="2906319"/>
          </a:xfrm>
          <a:custGeom>
            <a:avLst/>
            <a:gdLst/>
            <a:ahLst/>
            <a:cxnLst/>
            <a:rect l="l" t="t" r="r" b="b"/>
            <a:pathLst>
              <a:path w="2413325" h="2906319">
                <a:moveTo>
                  <a:pt x="0" y="0"/>
                </a:moveTo>
                <a:lnTo>
                  <a:pt x="2413326" y="0"/>
                </a:lnTo>
                <a:lnTo>
                  <a:pt x="2413326" y="2906319"/>
                </a:lnTo>
                <a:lnTo>
                  <a:pt x="0" y="2906319"/>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grpSp>
        <p:nvGrpSpPr>
          <p:cNvPr id="28" name="Group 28"/>
          <p:cNvGrpSpPr/>
          <p:nvPr/>
        </p:nvGrpSpPr>
        <p:grpSpPr>
          <a:xfrm>
            <a:off x="10052513" y="5222562"/>
            <a:ext cx="2197104" cy="2178751"/>
            <a:chOff x="0" y="0"/>
            <a:chExt cx="2929472" cy="2905001"/>
          </a:xfrm>
        </p:grpSpPr>
        <p:pic>
          <p:nvPicPr>
            <p:cNvPr id="29" name="Picture 29"/>
            <p:cNvPicPr>
              <a:picLocks noChangeAspect="1"/>
            </p:cNvPicPr>
            <p:nvPr/>
          </p:nvPicPr>
          <p:blipFill>
            <a:blip r:embed="rId11"/>
            <a:srcRect t="417" b="417"/>
            <a:stretch>
              <a:fillRect/>
            </a:stretch>
          </p:blipFill>
          <p:spPr>
            <a:xfrm>
              <a:off x="0" y="0"/>
              <a:ext cx="2929472" cy="2905001"/>
            </a:xfrm>
            <a:prstGeom prst="rect">
              <a:avLst/>
            </a:prstGeom>
          </p:spPr>
        </p:pic>
      </p:grpSp>
      <p:grpSp>
        <p:nvGrpSpPr>
          <p:cNvPr id="30" name="Group 30"/>
          <p:cNvGrpSpPr/>
          <p:nvPr/>
        </p:nvGrpSpPr>
        <p:grpSpPr>
          <a:xfrm>
            <a:off x="2599256" y="4935793"/>
            <a:ext cx="6544744" cy="1179369"/>
            <a:chOff x="0" y="0"/>
            <a:chExt cx="1723719" cy="310616"/>
          </a:xfrm>
        </p:grpSpPr>
        <p:sp>
          <p:nvSpPr>
            <p:cNvPr id="31" name="Freeform 31"/>
            <p:cNvSpPr/>
            <p:nvPr/>
          </p:nvSpPr>
          <p:spPr>
            <a:xfrm>
              <a:off x="0" y="0"/>
              <a:ext cx="1723719" cy="310616"/>
            </a:xfrm>
            <a:custGeom>
              <a:avLst/>
              <a:gdLst/>
              <a:ahLst/>
              <a:cxnLst/>
              <a:rect l="l" t="t" r="r" b="b"/>
              <a:pathLst>
                <a:path w="1723719" h="310616">
                  <a:moveTo>
                    <a:pt x="91085" y="0"/>
                  </a:moveTo>
                  <a:lnTo>
                    <a:pt x="1632634" y="0"/>
                  </a:lnTo>
                  <a:cubicBezTo>
                    <a:pt x="1682939" y="0"/>
                    <a:pt x="1723719" y="40780"/>
                    <a:pt x="1723719" y="91085"/>
                  </a:cubicBezTo>
                  <a:lnTo>
                    <a:pt x="1723719" y="219531"/>
                  </a:lnTo>
                  <a:cubicBezTo>
                    <a:pt x="1723719" y="269836"/>
                    <a:pt x="1682939" y="310616"/>
                    <a:pt x="1632634" y="310616"/>
                  </a:cubicBezTo>
                  <a:lnTo>
                    <a:pt x="91085" y="310616"/>
                  </a:lnTo>
                  <a:cubicBezTo>
                    <a:pt x="40780" y="310616"/>
                    <a:pt x="0" y="269836"/>
                    <a:pt x="0" y="219531"/>
                  </a:cubicBezTo>
                  <a:lnTo>
                    <a:pt x="0" y="91085"/>
                  </a:lnTo>
                  <a:cubicBezTo>
                    <a:pt x="0" y="40780"/>
                    <a:pt x="40780" y="0"/>
                    <a:pt x="91085" y="0"/>
                  </a:cubicBezTo>
                  <a:close/>
                </a:path>
              </a:pathLst>
            </a:custGeom>
            <a:solidFill>
              <a:srgbClr val="000000">
                <a:alpha val="0"/>
              </a:srgbClr>
            </a:solidFill>
            <a:ln w="19050" cap="rnd">
              <a:solidFill>
                <a:srgbClr val="BCB792"/>
              </a:solidFill>
              <a:prstDash val="solid"/>
              <a:round/>
            </a:ln>
          </p:spPr>
          <p:txBody>
            <a:bodyPr/>
            <a:lstStyle/>
            <a:p>
              <a:endParaRPr lang="en-GB"/>
            </a:p>
          </p:txBody>
        </p:sp>
        <p:sp>
          <p:nvSpPr>
            <p:cNvPr id="32" name="TextBox 32"/>
            <p:cNvSpPr txBox="1"/>
            <p:nvPr/>
          </p:nvSpPr>
          <p:spPr>
            <a:xfrm>
              <a:off x="0" y="-66675"/>
              <a:ext cx="1723719" cy="377291"/>
            </a:xfrm>
            <a:prstGeom prst="rect">
              <a:avLst/>
            </a:prstGeom>
          </p:spPr>
          <p:txBody>
            <a:bodyPr lIns="50800" tIns="50800" rIns="50800" bIns="50800" rtlCol="0" anchor="ctr"/>
            <a:lstStyle/>
            <a:p>
              <a:pPr algn="ctr">
                <a:lnSpc>
                  <a:spcPts val="2659"/>
                </a:lnSpc>
              </a:pPr>
              <a:endParaRPr/>
            </a:p>
          </p:txBody>
        </p:sp>
      </p:grpSp>
      <p:grpSp>
        <p:nvGrpSpPr>
          <p:cNvPr id="33" name="Group 33"/>
          <p:cNvGrpSpPr/>
          <p:nvPr/>
        </p:nvGrpSpPr>
        <p:grpSpPr>
          <a:xfrm>
            <a:off x="2599256" y="6248288"/>
            <a:ext cx="6544744" cy="1191847"/>
            <a:chOff x="0" y="0"/>
            <a:chExt cx="1723719" cy="313902"/>
          </a:xfrm>
        </p:grpSpPr>
        <p:sp>
          <p:nvSpPr>
            <p:cNvPr id="34" name="Freeform 34"/>
            <p:cNvSpPr/>
            <p:nvPr/>
          </p:nvSpPr>
          <p:spPr>
            <a:xfrm>
              <a:off x="0" y="0"/>
              <a:ext cx="1723719" cy="313902"/>
            </a:xfrm>
            <a:custGeom>
              <a:avLst/>
              <a:gdLst/>
              <a:ahLst/>
              <a:cxnLst/>
              <a:rect l="l" t="t" r="r" b="b"/>
              <a:pathLst>
                <a:path w="1723719" h="313902">
                  <a:moveTo>
                    <a:pt x="91085" y="0"/>
                  </a:moveTo>
                  <a:lnTo>
                    <a:pt x="1632634" y="0"/>
                  </a:lnTo>
                  <a:cubicBezTo>
                    <a:pt x="1682939" y="0"/>
                    <a:pt x="1723719" y="40780"/>
                    <a:pt x="1723719" y="91085"/>
                  </a:cubicBezTo>
                  <a:lnTo>
                    <a:pt x="1723719" y="222817"/>
                  </a:lnTo>
                  <a:cubicBezTo>
                    <a:pt x="1723719" y="273122"/>
                    <a:pt x="1682939" y="313902"/>
                    <a:pt x="1632634" y="313902"/>
                  </a:cubicBezTo>
                  <a:lnTo>
                    <a:pt x="91085" y="313902"/>
                  </a:lnTo>
                  <a:cubicBezTo>
                    <a:pt x="40780" y="313902"/>
                    <a:pt x="0" y="273122"/>
                    <a:pt x="0" y="222817"/>
                  </a:cubicBezTo>
                  <a:lnTo>
                    <a:pt x="0" y="91085"/>
                  </a:lnTo>
                  <a:cubicBezTo>
                    <a:pt x="0" y="40780"/>
                    <a:pt x="40780" y="0"/>
                    <a:pt x="91085" y="0"/>
                  </a:cubicBezTo>
                  <a:close/>
                </a:path>
              </a:pathLst>
            </a:custGeom>
            <a:solidFill>
              <a:srgbClr val="000000">
                <a:alpha val="0"/>
              </a:srgbClr>
            </a:solidFill>
            <a:ln w="19050" cap="rnd">
              <a:solidFill>
                <a:srgbClr val="BCB792"/>
              </a:solidFill>
              <a:prstDash val="solid"/>
              <a:round/>
            </a:ln>
          </p:spPr>
          <p:txBody>
            <a:bodyPr/>
            <a:lstStyle/>
            <a:p>
              <a:endParaRPr lang="en-GB"/>
            </a:p>
          </p:txBody>
        </p:sp>
        <p:sp>
          <p:nvSpPr>
            <p:cNvPr id="35" name="TextBox 35"/>
            <p:cNvSpPr txBox="1"/>
            <p:nvPr/>
          </p:nvSpPr>
          <p:spPr>
            <a:xfrm>
              <a:off x="0" y="-66675"/>
              <a:ext cx="1723719" cy="380577"/>
            </a:xfrm>
            <a:prstGeom prst="rect">
              <a:avLst/>
            </a:prstGeom>
          </p:spPr>
          <p:txBody>
            <a:bodyPr lIns="50800" tIns="50800" rIns="50800" bIns="50800" rtlCol="0" anchor="ctr"/>
            <a:lstStyle/>
            <a:p>
              <a:pPr algn="ctr">
                <a:lnSpc>
                  <a:spcPts val="2659"/>
                </a:lnSpc>
              </a:pPr>
              <a:endParaRPr/>
            </a:p>
          </p:txBody>
        </p:sp>
      </p:grpSp>
      <p:grpSp>
        <p:nvGrpSpPr>
          <p:cNvPr id="36" name="Group 36"/>
          <p:cNvGrpSpPr/>
          <p:nvPr/>
        </p:nvGrpSpPr>
        <p:grpSpPr>
          <a:xfrm>
            <a:off x="2599256" y="7768924"/>
            <a:ext cx="6544744" cy="1184153"/>
            <a:chOff x="0" y="0"/>
            <a:chExt cx="1723719" cy="311876"/>
          </a:xfrm>
        </p:grpSpPr>
        <p:sp>
          <p:nvSpPr>
            <p:cNvPr id="37" name="Freeform 37"/>
            <p:cNvSpPr/>
            <p:nvPr/>
          </p:nvSpPr>
          <p:spPr>
            <a:xfrm>
              <a:off x="0" y="0"/>
              <a:ext cx="1723719" cy="311876"/>
            </a:xfrm>
            <a:custGeom>
              <a:avLst/>
              <a:gdLst/>
              <a:ahLst/>
              <a:cxnLst/>
              <a:rect l="l" t="t" r="r" b="b"/>
              <a:pathLst>
                <a:path w="1723719" h="311876">
                  <a:moveTo>
                    <a:pt x="91085" y="0"/>
                  </a:moveTo>
                  <a:lnTo>
                    <a:pt x="1632634" y="0"/>
                  </a:lnTo>
                  <a:cubicBezTo>
                    <a:pt x="1682939" y="0"/>
                    <a:pt x="1723719" y="40780"/>
                    <a:pt x="1723719" y="91085"/>
                  </a:cubicBezTo>
                  <a:lnTo>
                    <a:pt x="1723719" y="220791"/>
                  </a:lnTo>
                  <a:cubicBezTo>
                    <a:pt x="1723719" y="271096"/>
                    <a:pt x="1682939" y="311876"/>
                    <a:pt x="1632634" y="311876"/>
                  </a:cubicBezTo>
                  <a:lnTo>
                    <a:pt x="91085" y="311876"/>
                  </a:lnTo>
                  <a:cubicBezTo>
                    <a:pt x="40780" y="311876"/>
                    <a:pt x="0" y="271096"/>
                    <a:pt x="0" y="220791"/>
                  </a:cubicBezTo>
                  <a:lnTo>
                    <a:pt x="0" y="91085"/>
                  </a:lnTo>
                  <a:cubicBezTo>
                    <a:pt x="0" y="40780"/>
                    <a:pt x="40780" y="0"/>
                    <a:pt x="91085" y="0"/>
                  </a:cubicBezTo>
                  <a:close/>
                </a:path>
              </a:pathLst>
            </a:custGeom>
            <a:solidFill>
              <a:srgbClr val="000000">
                <a:alpha val="0"/>
              </a:srgbClr>
            </a:solidFill>
            <a:ln w="19050" cap="rnd">
              <a:solidFill>
                <a:srgbClr val="BCB792"/>
              </a:solidFill>
              <a:prstDash val="solid"/>
              <a:round/>
            </a:ln>
          </p:spPr>
          <p:txBody>
            <a:bodyPr/>
            <a:lstStyle/>
            <a:p>
              <a:endParaRPr lang="en-GB"/>
            </a:p>
          </p:txBody>
        </p:sp>
        <p:sp>
          <p:nvSpPr>
            <p:cNvPr id="38" name="TextBox 38"/>
            <p:cNvSpPr txBox="1"/>
            <p:nvPr/>
          </p:nvSpPr>
          <p:spPr>
            <a:xfrm>
              <a:off x="0" y="-66675"/>
              <a:ext cx="1723719" cy="378551"/>
            </a:xfrm>
            <a:prstGeom prst="rect">
              <a:avLst/>
            </a:prstGeom>
          </p:spPr>
          <p:txBody>
            <a:bodyPr lIns="50800" tIns="50800" rIns="50800" bIns="50800" rtlCol="0" anchor="ctr"/>
            <a:lstStyle/>
            <a:p>
              <a:pPr algn="ctr">
                <a:lnSpc>
                  <a:spcPts val="2659"/>
                </a:lnSpc>
              </a:pPr>
              <a:endParaRPr/>
            </a:p>
          </p:txBody>
        </p:sp>
      </p:grpSp>
      <p:sp>
        <p:nvSpPr>
          <p:cNvPr id="39" name="TextBox 39"/>
          <p:cNvSpPr txBox="1"/>
          <p:nvPr/>
        </p:nvSpPr>
        <p:spPr>
          <a:xfrm>
            <a:off x="3013094" y="7806268"/>
            <a:ext cx="5717068" cy="1445895"/>
          </a:xfrm>
          <a:prstGeom prst="rect">
            <a:avLst/>
          </a:prstGeom>
        </p:spPr>
        <p:txBody>
          <a:bodyPr lIns="0" tIns="0" rIns="0" bIns="0" rtlCol="0" anchor="t">
            <a:spAutoFit/>
          </a:bodyPr>
          <a:lstStyle/>
          <a:p>
            <a:pPr algn="ctr">
              <a:lnSpc>
                <a:spcPts val="3779"/>
              </a:lnSpc>
            </a:pPr>
            <a:r>
              <a:rPr lang="en-US" sz="2699">
                <a:solidFill>
                  <a:srgbClr val="677EA4"/>
                </a:solidFill>
                <a:latin typeface="Cloud Condensed"/>
                <a:ea typeface="Cloud Condensed"/>
                <a:cs typeface="Cloud Condensed"/>
                <a:sym typeface="Cloud Condensed"/>
              </a:rPr>
              <a:t>Innovation and sustainability can restore growth and profitability.</a:t>
            </a:r>
          </a:p>
          <a:p>
            <a:pPr algn="ctr">
              <a:lnSpc>
                <a:spcPts val="3779"/>
              </a:lnSpc>
            </a:pPr>
            <a:endParaRPr lang="en-US" sz="2699">
              <a:solidFill>
                <a:srgbClr val="677EA4"/>
              </a:solidFill>
              <a:latin typeface="Cloud Condensed"/>
              <a:ea typeface="Cloud Condensed"/>
              <a:cs typeface="Cloud Condensed"/>
              <a:sym typeface="Cloud Condensed"/>
            </a:endParaRPr>
          </a:p>
        </p:txBody>
      </p:sp>
      <p:sp>
        <p:nvSpPr>
          <p:cNvPr id="40" name="Freeform 40"/>
          <p:cNvSpPr/>
          <p:nvPr/>
        </p:nvSpPr>
        <p:spPr>
          <a:xfrm rot="-7246859" flipH="1" flipV="1">
            <a:off x="2335149" y="8188791"/>
            <a:ext cx="2050819" cy="4206808"/>
          </a:xfrm>
          <a:custGeom>
            <a:avLst/>
            <a:gdLst/>
            <a:ahLst/>
            <a:cxnLst/>
            <a:rect l="l" t="t" r="r" b="b"/>
            <a:pathLst>
              <a:path w="2050819" h="4206808">
                <a:moveTo>
                  <a:pt x="2050818" y="4206808"/>
                </a:moveTo>
                <a:lnTo>
                  <a:pt x="0" y="4206808"/>
                </a:lnTo>
                <a:lnTo>
                  <a:pt x="0" y="0"/>
                </a:lnTo>
                <a:lnTo>
                  <a:pt x="2050818" y="0"/>
                </a:lnTo>
                <a:lnTo>
                  <a:pt x="2050818" y="4206808"/>
                </a:lnTo>
                <a:close/>
              </a:path>
            </a:pathLst>
          </a:custGeom>
          <a:blipFill>
            <a:blip r:embed="rId12"/>
            <a:stretch>
              <a:fillRect/>
            </a:stretch>
          </a:blipFill>
        </p:spPr>
        <p:txBody>
          <a:bodyPr/>
          <a:lstStyle/>
          <a:p>
            <a:endParaRPr lang="en-GB"/>
          </a:p>
        </p:txBody>
      </p:sp>
      <p:sp>
        <p:nvSpPr>
          <p:cNvPr id="41" name="Freeform 41"/>
          <p:cNvSpPr/>
          <p:nvPr/>
        </p:nvSpPr>
        <p:spPr>
          <a:xfrm rot="1197559">
            <a:off x="-433386" y="8679718"/>
            <a:ext cx="2434840" cy="3224954"/>
          </a:xfrm>
          <a:custGeom>
            <a:avLst/>
            <a:gdLst/>
            <a:ahLst/>
            <a:cxnLst/>
            <a:rect l="l" t="t" r="r" b="b"/>
            <a:pathLst>
              <a:path w="2434840" h="3224954">
                <a:moveTo>
                  <a:pt x="0" y="0"/>
                </a:moveTo>
                <a:lnTo>
                  <a:pt x="2434840" y="0"/>
                </a:lnTo>
                <a:lnTo>
                  <a:pt x="2434840" y="3224954"/>
                </a:lnTo>
                <a:lnTo>
                  <a:pt x="0" y="3224954"/>
                </a:lnTo>
                <a:lnTo>
                  <a:pt x="0" y="0"/>
                </a:lnTo>
                <a:close/>
              </a:path>
            </a:pathLst>
          </a:custGeom>
          <a:blipFill>
            <a:blip r:embed="rId13"/>
            <a:stretch>
              <a:fillRect/>
            </a:stretch>
          </a:blipFill>
        </p:spPr>
        <p:txBody>
          <a:bodyPr/>
          <a:lstStyle/>
          <a:p>
            <a:endParaRPr lang="en-GB"/>
          </a:p>
        </p:txBody>
      </p:sp>
      <p:sp>
        <p:nvSpPr>
          <p:cNvPr id="42" name="Freeform 42"/>
          <p:cNvSpPr/>
          <p:nvPr/>
        </p:nvSpPr>
        <p:spPr>
          <a:xfrm rot="-8543176">
            <a:off x="16970412" y="-524339"/>
            <a:ext cx="1548268" cy="2256129"/>
          </a:xfrm>
          <a:custGeom>
            <a:avLst/>
            <a:gdLst/>
            <a:ahLst/>
            <a:cxnLst/>
            <a:rect l="l" t="t" r="r" b="b"/>
            <a:pathLst>
              <a:path w="1548268" h="2256129">
                <a:moveTo>
                  <a:pt x="0" y="0"/>
                </a:moveTo>
                <a:lnTo>
                  <a:pt x="1548269" y="0"/>
                </a:lnTo>
                <a:lnTo>
                  <a:pt x="1548269" y="2256129"/>
                </a:lnTo>
                <a:lnTo>
                  <a:pt x="0" y="2256129"/>
                </a:lnTo>
                <a:lnTo>
                  <a:pt x="0" y="0"/>
                </a:lnTo>
                <a:close/>
              </a:path>
            </a:pathLst>
          </a:custGeom>
          <a:blipFill>
            <a:blip r:embed="rId14"/>
            <a:stretch>
              <a:fillRect/>
            </a:stretch>
          </a:blipFill>
        </p:spPr>
        <p:txBody>
          <a:bodyPr/>
          <a:lstStyle/>
          <a:p>
            <a:endParaRPr lang="en-GB"/>
          </a:p>
        </p:txBody>
      </p:sp>
      <p:sp>
        <p:nvSpPr>
          <p:cNvPr id="43" name="Freeform 43"/>
          <p:cNvSpPr/>
          <p:nvPr/>
        </p:nvSpPr>
        <p:spPr>
          <a:xfrm rot="2070157" flipH="1">
            <a:off x="16123574" y="1516284"/>
            <a:ext cx="340714" cy="804044"/>
          </a:xfrm>
          <a:custGeom>
            <a:avLst/>
            <a:gdLst/>
            <a:ahLst/>
            <a:cxnLst/>
            <a:rect l="l" t="t" r="r" b="b"/>
            <a:pathLst>
              <a:path w="340714" h="804044">
                <a:moveTo>
                  <a:pt x="340714" y="0"/>
                </a:moveTo>
                <a:lnTo>
                  <a:pt x="0" y="0"/>
                </a:lnTo>
                <a:lnTo>
                  <a:pt x="0" y="804044"/>
                </a:lnTo>
                <a:lnTo>
                  <a:pt x="340714" y="804044"/>
                </a:lnTo>
                <a:lnTo>
                  <a:pt x="340714" y="0"/>
                </a:lnTo>
                <a:close/>
              </a:path>
            </a:pathLst>
          </a:custGeom>
          <a:blipFill>
            <a:blip r:embed="rId15"/>
            <a:stretch>
              <a:fillRect/>
            </a:stretch>
          </a:blipFill>
        </p:spPr>
        <p:txBody>
          <a:bodyPr/>
          <a:lstStyle/>
          <a:p>
            <a:endParaRPr lang="en-GB"/>
          </a:p>
        </p:txBody>
      </p:sp>
      <p:sp>
        <p:nvSpPr>
          <p:cNvPr id="44" name="Freeform 44"/>
          <p:cNvSpPr/>
          <p:nvPr/>
        </p:nvSpPr>
        <p:spPr>
          <a:xfrm rot="6905621">
            <a:off x="-1046395" y="-951571"/>
            <a:ext cx="2092789" cy="2771906"/>
          </a:xfrm>
          <a:custGeom>
            <a:avLst/>
            <a:gdLst/>
            <a:ahLst/>
            <a:cxnLst/>
            <a:rect l="l" t="t" r="r" b="b"/>
            <a:pathLst>
              <a:path w="2092789" h="2771906">
                <a:moveTo>
                  <a:pt x="0" y="0"/>
                </a:moveTo>
                <a:lnTo>
                  <a:pt x="2092790" y="0"/>
                </a:lnTo>
                <a:lnTo>
                  <a:pt x="2092790" y="2771906"/>
                </a:lnTo>
                <a:lnTo>
                  <a:pt x="0" y="2771906"/>
                </a:lnTo>
                <a:lnTo>
                  <a:pt x="0" y="0"/>
                </a:lnTo>
                <a:close/>
              </a:path>
            </a:pathLst>
          </a:custGeom>
          <a:blipFill>
            <a:blip r:embed="rId13"/>
            <a:stretch>
              <a:fillRect/>
            </a:stretch>
          </a:blipFill>
        </p:spPr>
        <p:txBody>
          <a:bodyPr/>
          <a:lstStyle/>
          <a:p>
            <a:endParaRPr lang="en-GB"/>
          </a:p>
        </p:txBody>
      </p:sp>
      <p:sp>
        <p:nvSpPr>
          <p:cNvPr id="45" name="TextBox 45"/>
          <p:cNvSpPr txBox="1"/>
          <p:nvPr/>
        </p:nvSpPr>
        <p:spPr>
          <a:xfrm>
            <a:off x="2969629" y="4997792"/>
            <a:ext cx="5890075" cy="969645"/>
          </a:xfrm>
          <a:prstGeom prst="rect">
            <a:avLst/>
          </a:prstGeom>
        </p:spPr>
        <p:txBody>
          <a:bodyPr lIns="0" tIns="0" rIns="0" bIns="0" rtlCol="0" anchor="t">
            <a:spAutoFit/>
          </a:bodyPr>
          <a:lstStyle/>
          <a:p>
            <a:pPr algn="ctr">
              <a:lnSpc>
                <a:spcPts val="3779"/>
              </a:lnSpc>
            </a:pPr>
            <a:r>
              <a:rPr lang="en-US" sz="2699">
                <a:solidFill>
                  <a:srgbClr val="677EA4"/>
                </a:solidFill>
                <a:latin typeface="Cloud Condensed"/>
                <a:ea typeface="Cloud Condensed"/>
                <a:cs typeface="Cloud Condensed"/>
                <a:sym typeface="Cloud Condensed"/>
              </a:rPr>
              <a:t>Key challenges: digitalisation, competition, and rising costs.</a:t>
            </a:r>
          </a:p>
        </p:txBody>
      </p:sp>
      <p:sp>
        <p:nvSpPr>
          <p:cNvPr id="46" name="TextBox 46"/>
          <p:cNvSpPr txBox="1"/>
          <p:nvPr/>
        </p:nvSpPr>
        <p:spPr>
          <a:xfrm>
            <a:off x="2948421" y="6277087"/>
            <a:ext cx="5697757" cy="969645"/>
          </a:xfrm>
          <a:prstGeom prst="rect">
            <a:avLst/>
          </a:prstGeom>
        </p:spPr>
        <p:txBody>
          <a:bodyPr lIns="0" tIns="0" rIns="0" bIns="0" rtlCol="0" anchor="t">
            <a:spAutoFit/>
          </a:bodyPr>
          <a:lstStyle/>
          <a:p>
            <a:pPr algn="ctr">
              <a:lnSpc>
                <a:spcPts val="3779"/>
              </a:lnSpc>
            </a:pPr>
            <a:r>
              <a:rPr lang="en-US" sz="2699">
                <a:solidFill>
                  <a:srgbClr val="677EA4"/>
                </a:solidFill>
                <a:latin typeface="Cloud Condensed"/>
                <a:ea typeface="Cloud Condensed"/>
                <a:cs typeface="Cloud Condensed"/>
                <a:sym typeface="Cloud Condensed"/>
              </a:rPr>
              <a:t>Focus on e-commerce, social media marketing, and local partnerships.</a:t>
            </a:r>
          </a:p>
        </p:txBody>
      </p:sp>
      <p:sp>
        <p:nvSpPr>
          <p:cNvPr id="47" name="TextBox 47"/>
          <p:cNvSpPr txBox="1"/>
          <p:nvPr/>
        </p:nvSpPr>
        <p:spPr>
          <a:xfrm>
            <a:off x="2948421" y="1666025"/>
            <a:ext cx="6297156" cy="1226820"/>
          </a:xfrm>
          <a:prstGeom prst="rect">
            <a:avLst/>
          </a:prstGeom>
        </p:spPr>
        <p:txBody>
          <a:bodyPr lIns="0" tIns="0" rIns="0" bIns="0" rtlCol="0" anchor="t">
            <a:spAutoFit/>
          </a:bodyPr>
          <a:lstStyle/>
          <a:p>
            <a:pPr algn="l">
              <a:lnSpc>
                <a:spcPts val="10080"/>
              </a:lnSpc>
            </a:pPr>
            <a:r>
              <a:rPr lang="en-US" sz="7200" spc="288">
                <a:solidFill>
                  <a:srgbClr val="677EA4"/>
                </a:solidFill>
                <a:latin typeface="TAN Meringue"/>
                <a:ea typeface="TAN Meringue"/>
                <a:cs typeface="TAN Meringue"/>
                <a:sym typeface="TAN Meringue"/>
              </a:rPr>
              <a:t>Conclusion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grpSp>
        <p:nvGrpSpPr>
          <p:cNvPr id="3" name="Group 3"/>
          <p:cNvGrpSpPr/>
          <p:nvPr/>
        </p:nvGrpSpPr>
        <p:grpSpPr>
          <a:xfrm>
            <a:off x="1028700" y="1028700"/>
            <a:ext cx="16230600" cy="8229600"/>
            <a:chOff x="0" y="0"/>
            <a:chExt cx="4274726" cy="2167467"/>
          </a:xfrm>
        </p:grpSpPr>
        <p:sp>
          <p:nvSpPr>
            <p:cNvPr id="4" name="Freeform 4"/>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000000">
                <a:alpha val="0"/>
              </a:srgbClr>
            </a:solidFill>
            <a:ln w="38100" cap="sq">
              <a:solidFill>
                <a:srgbClr val="677EA4"/>
              </a:solidFill>
              <a:prstDash val="solid"/>
              <a:miter/>
            </a:ln>
          </p:spPr>
          <p:txBody>
            <a:bodyPr/>
            <a:lstStyle/>
            <a:p>
              <a:endParaRPr lang="en-GB"/>
            </a:p>
          </p:txBody>
        </p:sp>
        <p:sp>
          <p:nvSpPr>
            <p:cNvPr id="5" name="TextBox 5"/>
            <p:cNvSpPr txBox="1"/>
            <p:nvPr/>
          </p:nvSpPr>
          <p:spPr>
            <a:xfrm>
              <a:off x="0" y="-66675"/>
              <a:ext cx="4274726" cy="2234142"/>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rot="7714885" flipV="1">
            <a:off x="14610752" y="7867189"/>
            <a:ext cx="2050819" cy="4206808"/>
          </a:xfrm>
          <a:custGeom>
            <a:avLst/>
            <a:gdLst/>
            <a:ahLst/>
            <a:cxnLst/>
            <a:rect l="l" t="t" r="r" b="b"/>
            <a:pathLst>
              <a:path w="2050819" h="4206808">
                <a:moveTo>
                  <a:pt x="0" y="4206808"/>
                </a:moveTo>
                <a:lnTo>
                  <a:pt x="2050819" y="4206808"/>
                </a:lnTo>
                <a:lnTo>
                  <a:pt x="2050819" y="0"/>
                </a:lnTo>
                <a:lnTo>
                  <a:pt x="0" y="0"/>
                </a:lnTo>
                <a:lnTo>
                  <a:pt x="0" y="4206808"/>
                </a:lnTo>
                <a:close/>
              </a:path>
            </a:pathLst>
          </a:custGeom>
          <a:blipFill>
            <a:blip r:embed="rId3"/>
            <a:stretch>
              <a:fillRect/>
            </a:stretch>
          </a:blipFill>
        </p:spPr>
        <p:txBody>
          <a:bodyPr/>
          <a:lstStyle/>
          <a:p>
            <a:endParaRPr lang="en-GB"/>
          </a:p>
        </p:txBody>
      </p:sp>
      <p:sp>
        <p:nvSpPr>
          <p:cNvPr id="7" name="Freeform 7"/>
          <p:cNvSpPr/>
          <p:nvPr/>
        </p:nvSpPr>
        <p:spPr>
          <a:xfrm flipH="1">
            <a:off x="15989007" y="7755838"/>
            <a:ext cx="1270293" cy="3172429"/>
          </a:xfrm>
          <a:custGeom>
            <a:avLst/>
            <a:gdLst/>
            <a:ahLst/>
            <a:cxnLst/>
            <a:rect l="l" t="t" r="r" b="b"/>
            <a:pathLst>
              <a:path w="1270293" h="3172429">
                <a:moveTo>
                  <a:pt x="1270293" y="0"/>
                </a:moveTo>
                <a:lnTo>
                  <a:pt x="0" y="0"/>
                </a:lnTo>
                <a:lnTo>
                  <a:pt x="0" y="3172428"/>
                </a:lnTo>
                <a:lnTo>
                  <a:pt x="1270293" y="3172428"/>
                </a:lnTo>
                <a:lnTo>
                  <a:pt x="1270293" y="0"/>
                </a:lnTo>
                <a:close/>
              </a:path>
            </a:pathLst>
          </a:custGeom>
          <a:blipFill>
            <a:blip r:embed="rId4"/>
            <a:stretch>
              <a:fillRect/>
            </a:stretch>
          </a:blipFill>
        </p:spPr>
        <p:txBody>
          <a:bodyPr/>
          <a:lstStyle/>
          <a:p>
            <a:endParaRPr lang="en-GB"/>
          </a:p>
        </p:txBody>
      </p:sp>
      <p:sp>
        <p:nvSpPr>
          <p:cNvPr id="8" name="Freeform 8"/>
          <p:cNvSpPr/>
          <p:nvPr/>
        </p:nvSpPr>
        <p:spPr>
          <a:xfrm rot="-714090">
            <a:off x="16519198" y="8510080"/>
            <a:ext cx="2205376" cy="2921027"/>
          </a:xfrm>
          <a:custGeom>
            <a:avLst/>
            <a:gdLst/>
            <a:ahLst/>
            <a:cxnLst/>
            <a:rect l="l" t="t" r="r" b="b"/>
            <a:pathLst>
              <a:path w="2205376" h="2921027">
                <a:moveTo>
                  <a:pt x="0" y="0"/>
                </a:moveTo>
                <a:lnTo>
                  <a:pt x="2205376" y="0"/>
                </a:lnTo>
                <a:lnTo>
                  <a:pt x="2205376" y="2921027"/>
                </a:lnTo>
                <a:lnTo>
                  <a:pt x="0" y="2921027"/>
                </a:lnTo>
                <a:lnTo>
                  <a:pt x="0" y="0"/>
                </a:lnTo>
                <a:close/>
              </a:path>
            </a:pathLst>
          </a:custGeom>
          <a:blipFill>
            <a:blip r:embed="rId5"/>
            <a:stretch>
              <a:fillRect/>
            </a:stretch>
          </a:blipFill>
        </p:spPr>
        <p:txBody>
          <a:bodyPr/>
          <a:lstStyle/>
          <a:p>
            <a:endParaRPr lang="en-GB"/>
          </a:p>
        </p:txBody>
      </p:sp>
      <p:grpSp>
        <p:nvGrpSpPr>
          <p:cNvPr id="9" name="Group 9"/>
          <p:cNvGrpSpPr/>
          <p:nvPr/>
        </p:nvGrpSpPr>
        <p:grpSpPr>
          <a:xfrm>
            <a:off x="2820373" y="3040580"/>
            <a:ext cx="12291849" cy="5553077"/>
            <a:chOff x="0" y="0"/>
            <a:chExt cx="3237359" cy="1462539"/>
          </a:xfrm>
        </p:grpSpPr>
        <p:sp>
          <p:nvSpPr>
            <p:cNvPr id="10" name="Freeform 10"/>
            <p:cNvSpPr/>
            <p:nvPr/>
          </p:nvSpPr>
          <p:spPr>
            <a:xfrm>
              <a:off x="0" y="0"/>
              <a:ext cx="3237359" cy="1462539"/>
            </a:xfrm>
            <a:custGeom>
              <a:avLst/>
              <a:gdLst/>
              <a:ahLst/>
              <a:cxnLst/>
              <a:rect l="l" t="t" r="r" b="b"/>
              <a:pathLst>
                <a:path w="3237359" h="1462539">
                  <a:moveTo>
                    <a:pt x="10707" y="0"/>
                  </a:moveTo>
                  <a:lnTo>
                    <a:pt x="3226652" y="0"/>
                  </a:lnTo>
                  <a:cubicBezTo>
                    <a:pt x="3229492" y="0"/>
                    <a:pt x="3232215" y="1128"/>
                    <a:pt x="3234223" y="3136"/>
                  </a:cubicBezTo>
                  <a:cubicBezTo>
                    <a:pt x="3236231" y="5144"/>
                    <a:pt x="3237359" y="7868"/>
                    <a:pt x="3237359" y="10707"/>
                  </a:cubicBezTo>
                  <a:lnTo>
                    <a:pt x="3237359" y="1451831"/>
                  </a:lnTo>
                  <a:cubicBezTo>
                    <a:pt x="3237359" y="1454671"/>
                    <a:pt x="3236231" y="1457395"/>
                    <a:pt x="3234223" y="1459403"/>
                  </a:cubicBezTo>
                  <a:cubicBezTo>
                    <a:pt x="3232215" y="1461411"/>
                    <a:pt x="3229492" y="1462539"/>
                    <a:pt x="3226652" y="1462539"/>
                  </a:cubicBezTo>
                  <a:lnTo>
                    <a:pt x="10707" y="1462539"/>
                  </a:lnTo>
                  <a:cubicBezTo>
                    <a:pt x="7868" y="1462539"/>
                    <a:pt x="5144" y="1461411"/>
                    <a:pt x="3136" y="1459403"/>
                  </a:cubicBezTo>
                  <a:cubicBezTo>
                    <a:pt x="1128" y="1457395"/>
                    <a:pt x="0" y="1454671"/>
                    <a:pt x="0" y="1451831"/>
                  </a:cubicBezTo>
                  <a:lnTo>
                    <a:pt x="0" y="10707"/>
                  </a:lnTo>
                  <a:cubicBezTo>
                    <a:pt x="0" y="7868"/>
                    <a:pt x="1128" y="5144"/>
                    <a:pt x="3136" y="3136"/>
                  </a:cubicBezTo>
                  <a:cubicBezTo>
                    <a:pt x="5144" y="1128"/>
                    <a:pt x="7868" y="0"/>
                    <a:pt x="10707" y="0"/>
                  </a:cubicBezTo>
                  <a:close/>
                </a:path>
              </a:pathLst>
            </a:custGeom>
            <a:solidFill>
              <a:srgbClr val="000000">
                <a:alpha val="0"/>
              </a:srgbClr>
            </a:solidFill>
            <a:ln w="19050" cap="sq">
              <a:solidFill>
                <a:srgbClr val="BCB792"/>
              </a:solidFill>
              <a:prstDash val="solid"/>
              <a:miter/>
            </a:ln>
          </p:spPr>
          <p:txBody>
            <a:bodyPr/>
            <a:lstStyle/>
            <a:p>
              <a:endParaRPr lang="en-GB"/>
            </a:p>
          </p:txBody>
        </p:sp>
        <p:sp>
          <p:nvSpPr>
            <p:cNvPr id="11" name="TextBox 11"/>
            <p:cNvSpPr txBox="1"/>
            <p:nvPr/>
          </p:nvSpPr>
          <p:spPr>
            <a:xfrm>
              <a:off x="0" y="-66675"/>
              <a:ext cx="3237359" cy="1529214"/>
            </a:xfrm>
            <a:prstGeom prst="rect">
              <a:avLst/>
            </a:prstGeom>
          </p:spPr>
          <p:txBody>
            <a:bodyPr lIns="50800" tIns="50800" rIns="50800" bIns="50800" rtlCol="0" anchor="ctr"/>
            <a:lstStyle/>
            <a:p>
              <a:pPr algn="ctr">
                <a:lnSpc>
                  <a:spcPts val="2659"/>
                </a:lnSpc>
              </a:pPr>
              <a:endParaRPr/>
            </a:p>
          </p:txBody>
        </p:sp>
      </p:grpSp>
      <p:sp>
        <p:nvSpPr>
          <p:cNvPr id="12" name="Freeform 12"/>
          <p:cNvSpPr/>
          <p:nvPr/>
        </p:nvSpPr>
        <p:spPr>
          <a:xfrm rot="9075903" flipH="1">
            <a:off x="-261076" y="-1203929"/>
            <a:ext cx="1345069" cy="3988109"/>
          </a:xfrm>
          <a:custGeom>
            <a:avLst/>
            <a:gdLst/>
            <a:ahLst/>
            <a:cxnLst/>
            <a:rect l="l" t="t" r="r" b="b"/>
            <a:pathLst>
              <a:path w="1345069" h="3988109">
                <a:moveTo>
                  <a:pt x="1345069" y="0"/>
                </a:moveTo>
                <a:lnTo>
                  <a:pt x="0" y="0"/>
                </a:lnTo>
                <a:lnTo>
                  <a:pt x="0" y="3988109"/>
                </a:lnTo>
                <a:lnTo>
                  <a:pt x="1345069" y="3988109"/>
                </a:lnTo>
                <a:lnTo>
                  <a:pt x="1345069" y="0"/>
                </a:lnTo>
                <a:close/>
              </a:path>
            </a:pathLst>
          </a:custGeom>
          <a:blipFill>
            <a:blip r:embed="rId6"/>
            <a:stretch>
              <a:fillRect l="-9299" r="-9299"/>
            </a:stretch>
          </a:blipFill>
        </p:spPr>
        <p:txBody>
          <a:bodyPr/>
          <a:lstStyle/>
          <a:p>
            <a:endParaRPr lang="en-GB"/>
          </a:p>
        </p:txBody>
      </p:sp>
      <p:sp>
        <p:nvSpPr>
          <p:cNvPr id="13" name="Freeform 13"/>
          <p:cNvSpPr/>
          <p:nvPr/>
        </p:nvSpPr>
        <p:spPr>
          <a:xfrm rot="5926341">
            <a:off x="-378129" y="-1471492"/>
            <a:ext cx="1579175" cy="3923415"/>
          </a:xfrm>
          <a:custGeom>
            <a:avLst/>
            <a:gdLst/>
            <a:ahLst/>
            <a:cxnLst/>
            <a:rect l="l" t="t" r="r" b="b"/>
            <a:pathLst>
              <a:path w="1579175" h="3923415">
                <a:moveTo>
                  <a:pt x="0" y="0"/>
                </a:moveTo>
                <a:lnTo>
                  <a:pt x="1579175" y="0"/>
                </a:lnTo>
                <a:lnTo>
                  <a:pt x="1579175" y="3923416"/>
                </a:lnTo>
                <a:lnTo>
                  <a:pt x="0" y="3923416"/>
                </a:lnTo>
                <a:lnTo>
                  <a:pt x="0" y="0"/>
                </a:lnTo>
                <a:close/>
              </a:path>
            </a:pathLst>
          </a:custGeom>
          <a:blipFill>
            <a:blip r:embed="rId7"/>
            <a:stretch>
              <a:fillRect/>
            </a:stretch>
          </a:blipFill>
        </p:spPr>
        <p:txBody>
          <a:bodyPr/>
          <a:lstStyle/>
          <a:p>
            <a:endParaRPr lang="en-GB"/>
          </a:p>
        </p:txBody>
      </p:sp>
      <p:sp>
        <p:nvSpPr>
          <p:cNvPr id="14" name="TextBox 14"/>
          <p:cNvSpPr txBox="1"/>
          <p:nvPr/>
        </p:nvSpPr>
        <p:spPr>
          <a:xfrm>
            <a:off x="4935589" y="1627041"/>
            <a:ext cx="8416822" cy="1226820"/>
          </a:xfrm>
          <a:prstGeom prst="rect">
            <a:avLst/>
          </a:prstGeom>
        </p:spPr>
        <p:txBody>
          <a:bodyPr lIns="0" tIns="0" rIns="0" bIns="0" rtlCol="0" anchor="t">
            <a:spAutoFit/>
          </a:bodyPr>
          <a:lstStyle/>
          <a:p>
            <a:pPr algn="ctr">
              <a:lnSpc>
                <a:spcPts val="10080"/>
              </a:lnSpc>
            </a:pPr>
            <a:r>
              <a:rPr lang="en-US" sz="7200" spc="288">
                <a:solidFill>
                  <a:srgbClr val="677EA4"/>
                </a:solidFill>
                <a:latin typeface="TAN Meringue"/>
                <a:ea typeface="TAN Meringue"/>
                <a:cs typeface="TAN Meringue"/>
                <a:sym typeface="TAN Meringue"/>
              </a:rPr>
              <a:t>References</a:t>
            </a:r>
          </a:p>
        </p:txBody>
      </p:sp>
      <p:sp>
        <p:nvSpPr>
          <p:cNvPr id="15" name="TextBox 15"/>
          <p:cNvSpPr txBox="1"/>
          <p:nvPr/>
        </p:nvSpPr>
        <p:spPr>
          <a:xfrm>
            <a:off x="2924886" y="2973905"/>
            <a:ext cx="11709559" cy="5956935"/>
          </a:xfrm>
          <a:prstGeom prst="rect">
            <a:avLst/>
          </a:prstGeom>
        </p:spPr>
        <p:txBody>
          <a:bodyPr lIns="0" tIns="0" rIns="0" bIns="0" rtlCol="0" anchor="t">
            <a:spAutoFit/>
          </a:bodyPr>
          <a:lstStyle/>
          <a:p>
            <a:pPr algn="l">
              <a:lnSpc>
                <a:spcPts val="2940"/>
              </a:lnSpc>
            </a:pPr>
            <a:endParaRPr/>
          </a:p>
          <a:p>
            <a:pPr marL="453390" lvl="1" indent="-226695" algn="l">
              <a:lnSpc>
                <a:spcPts val="2940"/>
              </a:lnSpc>
              <a:buAutoNum type="arabicPeriod"/>
            </a:pPr>
            <a:r>
              <a:rPr lang="en-US" sz="2100">
                <a:solidFill>
                  <a:srgbClr val="677EA4"/>
                </a:solidFill>
                <a:latin typeface="Cloud Condensed"/>
                <a:ea typeface="Cloud Condensed"/>
                <a:cs typeface="Cloud Condensed"/>
                <a:sym typeface="Cloud Condensed"/>
              </a:rPr>
              <a:t>Calculator Ultra (2025)</a:t>
            </a:r>
            <a:r>
              <a:rPr lang="en-US" sz="2100" i="1">
                <a:solidFill>
                  <a:srgbClr val="677EA4"/>
                </a:solidFill>
                <a:latin typeface="Cloud Condensed Italics"/>
                <a:ea typeface="Cloud Condensed Italics"/>
                <a:cs typeface="Cloud Condensed Italics"/>
                <a:sym typeface="Cloud Condensed Italics"/>
              </a:rPr>
              <a:t> Find More Calculator</a:t>
            </a:r>
            <a:r>
              <a:rPr lang="en-US" sz="2100">
                <a:solidFill>
                  <a:srgbClr val="677EA4"/>
                </a:solidFill>
                <a:latin typeface="Cloud Condensed"/>
                <a:ea typeface="Cloud Condensed"/>
                <a:cs typeface="Cloud Condensed"/>
                <a:sym typeface="Cloud Condensed"/>
              </a:rPr>
              <a:t> Available at:</a:t>
            </a:r>
            <a:r>
              <a:rPr lang="en-US" sz="2100" b="1">
                <a:solidFill>
                  <a:srgbClr val="677EA4"/>
                </a:solidFill>
                <a:latin typeface="Cloud Condensed Bold"/>
                <a:ea typeface="Cloud Condensed Bold"/>
                <a:cs typeface="Cloud Condensed Bold"/>
                <a:sym typeface="Cloud Condensed Bold"/>
              </a:rPr>
              <a:t> </a:t>
            </a:r>
            <a:r>
              <a:rPr lang="en-US" sz="2100" u="sng">
                <a:solidFill>
                  <a:srgbClr val="677EA4"/>
                </a:solidFill>
                <a:latin typeface="Cloud Condensed"/>
                <a:ea typeface="Cloud Condensed"/>
                <a:cs typeface="Cloud Condensed"/>
                <a:sym typeface="Cloud Condensed"/>
                <a:hlinkClick r:id="rId8" tooltip="https://calculatorultra.com/en/tool/drop-in-sales-calculator.html"/>
              </a:rPr>
              <a:t>Drop in Sales Calculator &amp; Formula Online Calculator Ultra</a:t>
            </a:r>
            <a:r>
              <a:rPr lang="en-US" sz="2100" i="1">
                <a:solidFill>
                  <a:srgbClr val="677EA4"/>
                </a:solidFill>
                <a:latin typeface="Cloud Condensed Italics"/>
                <a:ea typeface="Cloud Condensed Italics"/>
                <a:cs typeface="Cloud Condensed Italics"/>
                <a:sym typeface="Cloud Condensed Italics"/>
              </a:rPr>
              <a:t> </a:t>
            </a:r>
            <a:r>
              <a:rPr lang="en-US" sz="2100">
                <a:solidFill>
                  <a:srgbClr val="677EA4"/>
                </a:solidFill>
                <a:latin typeface="Cloud Condensed"/>
                <a:ea typeface="Cloud Condensed"/>
                <a:cs typeface="Cloud Condensed"/>
                <a:sym typeface="Cloud Condensed"/>
              </a:rPr>
              <a:t>(Accessed: 6 October 2025).</a:t>
            </a:r>
          </a:p>
          <a:p>
            <a:pPr marL="453390" lvl="1" indent="-226695" algn="l">
              <a:lnSpc>
                <a:spcPts val="2940"/>
              </a:lnSpc>
              <a:buAutoNum type="arabicPeriod"/>
            </a:pPr>
            <a:r>
              <a:rPr lang="en-US" sz="2100">
                <a:solidFill>
                  <a:srgbClr val="677EA4"/>
                </a:solidFill>
                <a:latin typeface="Cloud Condensed"/>
                <a:ea typeface="Cloud Condensed"/>
                <a:cs typeface="Cloud Condensed"/>
                <a:sym typeface="Cloud Condensed"/>
              </a:rPr>
              <a:t>Kumah, A. &amp; Forkuo-Minka, A. (2024) Cause-and-Effect (Fishbone) Diagram: A Tool for Root Cause Analysis. PMC. Available at: </a:t>
            </a:r>
            <a:r>
              <a:rPr lang="en-US" sz="2100" u="sng">
                <a:solidFill>
                  <a:srgbClr val="677EA4"/>
                </a:solidFill>
                <a:latin typeface="Cloud Condensed"/>
                <a:ea typeface="Cloud Condensed"/>
                <a:cs typeface="Cloud Condensed"/>
                <a:sym typeface="Cloud Condensed"/>
                <a:hlinkClick r:id="rId9" tooltip="https://eur01.safelinks.protection.outlook.com/?url=https%3A%2F%2Fwww.ncbi.nlm.nih.gov%2Farticles%2FPMC11077513%2F&amp;data=05%7C02%7C2441936%40student.uwtsd.ac.uk%7Ce02f05e5ec9648bc795b08de1a0bd002%7C4e0f11f9046e45059cb8db2152311e21%7C0%7C0%7C638976835180796951%7CUnknown%7CTWFpbGZsb3d8eyJFbXB0eU1hcGkiOnRydWUsIlYiOiIwLjAuMDAwMCIsIlAiOiJXaW4zMiIsIkFOIjoiTWFpbCIsIldUIjoyfQ%3D%3D%7C0%7C%7C%7C&amp;sdata=YBp0gVvpTMO0%2FdJHmycgNSQOdmR0dwkJw4jNn0xVgS0%3D&amp;reserved=0"/>
              </a:rPr>
              <a:t>https://www.ncbi.nlm.nih.gov/articles/PMC11077513/</a:t>
            </a:r>
          </a:p>
          <a:p>
            <a:pPr marL="453390" lvl="1" indent="-226695" algn="l">
              <a:lnSpc>
                <a:spcPts val="2940"/>
              </a:lnSpc>
              <a:buAutoNum type="arabicPeriod"/>
            </a:pPr>
            <a:r>
              <a:rPr lang="en-US" sz="2100">
                <a:solidFill>
                  <a:srgbClr val="677EA4"/>
                </a:solidFill>
                <a:latin typeface="Cloud Condensed"/>
                <a:ea typeface="Cloud Condensed"/>
                <a:cs typeface="Cloud Condensed"/>
                <a:sym typeface="Cloud Condensed"/>
              </a:rPr>
              <a:t>Nainggolan, A.M.T. &amp; Wiyarni, W. (2024) Analyzing Sales Challenges With Root Cause Analysis to Enhance Business Process. Asian Journal of Economics, Business and Accounting, 24(6), pp.450–463. Available at: </a:t>
            </a:r>
            <a:r>
              <a:rPr lang="en-US" sz="2100" u="sng">
                <a:solidFill>
                  <a:srgbClr val="677EA4"/>
                </a:solidFill>
                <a:latin typeface="Cloud Condensed"/>
                <a:ea typeface="Cloud Condensed"/>
                <a:cs typeface="Cloud Condensed"/>
                <a:sym typeface="Cloud Condensed"/>
                <a:hlinkClick r:id="rId10" tooltip="https://eur01.safelinks.protection.outlook.com/?url=https%3A%2F%2Fjournalajeba.com%2Findex.php%2FAJEBA%2Farticle%2Fview%2F1373&amp;data=05%7C02%7C2441936%40student.uwtsd.ac.uk%7Ce02f05e5ec9648bc795b08de1a0bd002%7C4e0f11f9046e45059cb8db2152311e21%7C0%7C0%7C638976835180823523%7CUnknown%7CTWFpbGZsb3d8eyJFbXB0eU1hcGkiOnRydWUsIlYiOiIwLjAuMDAwMCIsIlAiOiJXaW4zMiIsIkFOIjoiTWFpbCIsIldUIjoyfQ%3D%3D%7C0%7C%7C%7C&amp;sdata=fNkztAcH6%2FlZCZdxvo1Pq%2BLAK6paE%2FqufCnQY%2BxZtj0%3D&amp;reserved=0"/>
              </a:rPr>
              <a:t>https://journalajeba.com/index.php/AJEBA/article/view/1373</a:t>
            </a:r>
          </a:p>
          <a:p>
            <a:pPr marL="453390" lvl="1" indent="-226695" algn="l">
              <a:lnSpc>
                <a:spcPts val="2940"/>
              </a:lnSpc>
              <a:buAutoNum type="arabicPeriod"/>
            </a:pPr>
            <a:r>
              <a:rPr lang="en-US" sz="2100">
                <a:solidFill>
                  <a:srgbClr val="677EA4"/>
                </a:solidFill>
                <a:latin typeface="Cloud Condensed"/>
                <a:ea typeface="Cloud Condensed"/>
                <a:cs typeface="Cloud Condensed"/>
                <a:sym typeface="Cloud Condensed"/>
              </a:rPr>
              <a:t>Kenanoğlu, Z. (2023) Problems of Retailers in the Cut Flower Sector and a Solution Proposal. Horticulturae, 9(8), Article 932. Available at: </a:t>
            </a:r>
            <a:r>
              <a:rPr lang="en-US" sz="2100" u="sng">
                <a:solidFill>
                  <a:srgbClr val="677EA4"/>
                </a:solidFill>
                <a:latin typeface="Cloud Condensed"/>
                <a:ea typeface="Cloud Condensed"/>
                <a:cs typeface="Cloud Condensed"/>
                <a:sym typeface="Cloud Condensed"/>
                <a:hlinkClick r:id="rId11" tooltip="https://eur01.safelinks.protection.outlook.com/?url=https%3A%2F%2Fwww.mdpi.com%2F2311-7524%2F9%2F8%2F932&amp;data=05%7C02%7C2441936%40student.uwtsd.ac.uk%7Ce02f05e5ec9648bc795b08de1a0bd002%7C4e0f11f9046e45059cb8db2152311e21%7C0%7C0%7C638976835180839579%7CUnknown%7CTWFpbGZsb3d8eyJFbXB0eU1hcGkiOnRydWUsIlYiOiIwLjAuMDAwMCIsIlAiOiJXaW4zMiIsIkFOIjoiTWFpbCIsIldUIjoyfQ%3D%3D%7C0%7C%7C%7C&amp;sdata=RO1JBso2OtMyPTmoGeU11VfkRI6TGrS3kCL9nLYJ%2F74%3D&amp;reserved=0"/>
              </a:rPr>
              <a:t>https://www.mdpi.com/2311-7524/9/8/932</a:t>
            </a:r>
          </a:p>
          <a:p>
            <a:pPr marL="453390" lvl="1" indent="-226695" algn="l">
              <a:lnSpc>
                <a:spcPts val="2940"/>
              </a:lnSpc>
              <a:buAutoNum type="arabicPeriod"/>
            </a:pPr>
            <a:r>
              <a:rPr lang="en-US" sz="2100">
                <a:solidFill>
                  <a:srgbClr val="677EA4"/>
                </a:solidFill>
                <a:latin typeface="Cloud Condensed"/>
                <a:ea typeface="Cloud Condensed"/>
                <a:cs typeface="Cloud Condensed"/>
                <a:sym typeface="Cloud Condensed"/>
              </a:rPr>
              <a:t>Ellis, A. (n.d.) IMHO: Supermarkets Killed the Local Flower Shop. FlirtyFleurs. Available at: </a:t>
            </a:r>
            <a:r>
              <a:rPr lang="en-US" sz="2100" u="sng">
                <a:solidFill>
                  <a:srgbClr val="677EA4"/>
                </a:solidFill>
                <a:latin typeface="Cloud Condensed"/>
                <a:ea typeface="Cloud Condensed"/>
                <a:cs typeface="Cloud Condensed"/>
                <a:sym typeface="Cloud Condensed"/>
                <a:hlinkClick r:id="rId12" tooltip="https://eur01.safelinks.protection.outlook.com/?url=https%3A%2F%2Fflirtyfleurs.com%2Fimho-supermarkets-killed-the-local-flower-shop-by-alison-ellis%2F&amp;data=05%7C02%7C2441936%40student.uwtsd.ac.uk%7Ce02f05e5ec9648bc795b08de1a0bd002%7C4e0f11f9046e45059cb8db2152311e21%7C0%7C0%7C638976835180855447%7CUnknown%7CTWFpbGZsb3d8eyJFbXB0eU1hcGkiOnRydWUsIlYiOiIwLjAuMDAwMCIsIlAiOiJXaW4zMiIsIkFOIjoiTWFpbCIsIldUIjoyfQ%3D%3D%7C0%7C%7C%7C&amp;sdata=fnaYIoO8uXjlRvVyJ66K4p8DKLE%2FjGmHNPXGdtHskok%3D&amp;reserved=0"/>
              </a:rPr>
              <a:t>https://flirtyfleurs.com/imho-supermarkets-killed-the-local-flower-shop-by-alison-ellis/</a:t>
            </a:r>
          </a:p>
          <a:p>
            <a:pPr marL="453390" lvl="1" indent="-226695" algn="l">
              <a:lnSpc>
                <a:spcPts val="2940"/>
              </a:lnSpc>
              <a:buAutoNum type="arabicPeriod"/>
            </a:pPr>
            <a:r>
              <a:rPr lang="en-US" sz="2100">
                <a:solidFill>
                  <a:srgbClr val="677EA4"/>
                </a:solidFill>
                <a:latin typeface="Cloud Condensed"/>
                <a:ea typeface="Cloud Condensed"/>
                <a:cs typeface="Cloud Condensed"/>
                <a:sym typeface="Cloud Condensed"/>
              </a:rPr>
              <a:t>Joseph, A. (2021) A Crisis for the Floral Industry. Florists’ Review, 24 September. Available at: </a:t>
            </a:r>
            <a:r>
              <a:rPr lang="en-US" sz="2100" u="sng">
                <a:solidFill>
                  <a:srgbClr val="677EA4"/>
                </a:solidFill>
                <a:latin typeface="Cloud Condensed"/>
                <a:ea typeface="Cloud Condensed"/>
                <a:cs typeface="Cloud Condensed"/>
                <a:sym typeface="Cloud Condensed"/>
                <a:hlinkClick r:id="rId13" tooltip="https://eur01.safelinks.protection.outlook.com/?url=https%3A%2F%2Ffloristsreview.com%2Fa-crisis-for-the-floral-industry%2F&amp;data=05%7C02%7C2441936%40student.uwtsd.ac.uk%7Ce02f05e5ec9648bc795b08de1a0bd002%7C4e0f11f9046e45059cb8db2152311e21%7C0%7C0%7C638976835180870735%7CUnknown%7CTWFpbGZsb3d8eyJFbXB0eU1hcGkiOnRydWUsIlYiOiIwLjAuMDAwMCIsIlAiOiJXaW4zMiIsIkFOIjoiTWFpbCIsIldUIjoyfQ%3D%3D%7C0%7C%7C%7C&amp;sdata=Djo6qyMg%2FXfWN%2B5ylazPSE8Y%2B4ZBwb5sPVIxFY%2BOJhU%3D&amp;reserved=0"/>
              </a:rPr>
              <a:t>https://floristsreview.com/a-crisis-for-the-floral-industry/</a:t>
            </a:r>
          </a:p>
          <a:p>
            <a:pPr algn="l">
              <a:lnSpc>
                <a:spcPts val="2940"/>
              </a:lnSpc>
            </a:pPr>
            <a:endParaRPr lang="en-US" sz="2100" u="sng">
              <a:solidFill>
                <a:srgbClr val="677EA4"/>
              </a:solidFill>
              <a:latin typeface="Cloud Condensed"/>
              <a:ea typeface="Cloud Condensed"/>
              <a:cs typeface="Cloud Condensed"/>
              <a:sym typeface="Cloud Condensed"/>
              <a:hlinkClick r:id="rId13" tooltip="https://eur01.safelinks.protection.outlook.com/?url=https%3A%2F%2Ffloristsreview.com%2Fa-crisis-for-the-floral-industry%2F&amp;data=05%7C02%7C2441936%40student.uwtsd.ac.uk%7Ce02f05e5ec9648bc795b08de1a0bd002%7C4e0f11f9046e45059cb8db2152311e21%7C0%7C0%7C638976835180870735%7CUnknown%7CTWFpbGZsb3d8eyJFbXB0eU1hcGkiOnRydWUsIlYiOiIwLjAuMDAwMCIsIlAiOiJXaW4zMiIsIkFOIjoiTWFpbCIsIldUIjoyfQ%3D%3D%7C0%7C%7C%7C&amp;sdata=Djo6qyMg%2FXfWN%2B5ylazPSE8Y%2B4ZBwb5sPVIxFY%2BOJhU%3D&amp;reserved=0"/>
            </a:endParaRPr>
          </a:p>
          <a:p>
            <a:pPr algn="l">
              <a:lnSpc>
                <a:spcPts val="2940"/>
              </a:lnSpc>
            </a:pPr>
            <a:endParaRPr lang="en-US" sz="2100" u="sng">
              <a:solidFill>
                <a:srgbClr val="677EA4"/>
              </a:solidFill>
              <a:latin typeface="Cloud Condensed"/>
              <a:ea typeface="Cloud Condensed"/>
              <a:cs typeface="Cloud Condensed"/>
              <a:sym typeface="Cloud Condensed"/>
              <a:hlinkClick r:id="rId13" tooltip="https://eur01.safelinks.protection.outlook.com/?url=https%3A%2F%2Ffloristsreview.com%2Fa-crisis-for-the-floral-industry%2F&amp;data=05%7C02%7C2441936%40student.uwtsd.ac.uk%7Ce02f05e5ec9648bc795b08de1a0bd002%7C4e0f11f9046e45059cb8db2152311e21%7C0%7C0%7C638976835180870735%7CUnknown%7CTWFpbGZsb3d8eyJFbXB0eU1hcGkiOnRydWUsIlYiOiIwLjAuMDAwMCIsIlAiOiJXaW4zMiIsIkFOIjoiTWFpbCIsIldUIjoyfQ%3D%3D%7C0%7C%7C%7C&amp;sdata=Djo6qyMg%2FXfWN%2B5ylazPSE8Y%2B4ZBwb5sPVIxFY%2BOJhU%3D&amp;reserved=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grpSp>
        <p:nvGrpSpPr>
          <p:cNvPr id="3" name="Group 3"/>
          <p:cNvGrpSpPr/>
          <p:nvPr/>
        </p:nvGrpSpPr>
        <p:grpSpPr>
          <a:xfrm>
            <a:off x="1028700" y="1028700"/>
            <a:ext cx="16230600" cy="8229600"/>
            <a:chOff x="0" y="0"/>
            <a:chExt cx="4274726" cy="2167467"/>
          </a:xfrm>
        </p:grpSpPr>
        <p:sp>
          <p:nvSpPr>
            <p:cNvPr id="4" name="Freeform 4"/>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000000">
                <a:alpha val="0"/>
              </a:srgbClr>
            </a:solidFill>
            <a:ln w="38100" cap="sq">
              <a:solidFill>
                <a:srgbClr val="677EA4"/>
              </a:solidFill>
              <a:prstDash val="solid"/>
              <a:miter/>
            </a:ln>
          </p:spPr>
          <p:txBody>
            <a:bodyPr/>
            <a:lstStyle/>
            <a:p>
              <a:endParaRPr lang="en-GB"/>
            </a:p>
          </p:txBody>
        </p:sp>
        <p:sp>
          <p:nvSpPr>
            <p:cNvPr id="5" name="TextBox 5"/>
            <p:cNvSpPr txBox="1"/>
            <p:nvPr/>
          </p:nvSpPr>
          <p:spPr>
            <a:xfrm>
              <a:off x="0" y="-66675"/>
              <a:ext cx="4274726" cy="2234142"/>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rot="-123380" flipH="1">
            <a:off x="14900829" y="5447419"/>
            <a:ext cx="4260163" cy="6491677"/>
          </a:xfrm>
          <a:custGeom>
            <a:avLst/>
            <a:gdLst/>
            <a:ahLst/>
            <a:cxnLst/>
            <a:rect l="l" t="t" r="r" b="b"/>
            <a:pathLst>
              <a:path w="4260163" h="6491677">
                <a:moveTo>
                  <a:pt x="4260162" y="0"/>
                </a:moveTo>
                <a:lnTo>
                  <a:pt x="0" y="0"/>
                </a:lnTo>
                <a:lnTo>
                  <a:pt x="0" y="6491677"/>
                </a:lnTo>
                <a:lnTo>
                  <a:pt x="4260162" y="6491677"/>
                </a:lnTo>
                <a:lnTo>
                  <a:pt x="4260162" y="0"/>
                </a:lnTo>
                <a:close/>
              </a:path>
            </a:pathLst>
          </a:custGeom>
          <a:blipFill>
            <a:blip r:embed="rId3"/>
            <a:stretch>
              <a:fillRect/>
            </a:stretch>
          </a:blipFill>
        </p:spPr>
        <p:txBody>
          <a:bodyPr/>
          <a:lstStyle/>
          <a:p>
            <a:endParaRPr lang="en-GB"/>
          </a:p>
        </p:txBody>
      </p:sp>
      <p:sp>
        <p:nvSpPr>
          <p:cNvPr id="7" name="Freeform 7"/>
          <p:cNvSpPr/>
          <p:nvPr/>
        </p:nvSpPr>
        <p:spPr>
          <a:xfrm rot="-3294344">
            <a:off x="15058286" y="7262264"/>
            <a:ext cx="2236380" cy="5590951"/>
          </a:xfrm>
          <a:custGeom>
            <a:avLst/>
            <a:gdLst/>
            <a:ahLst/>
            <a:cxnLst/>
            <a:rect l="l" t="t" r="r" b="b"/>
            <a:pathLst>
              <a:path w="2236380" h="5590951">
                <a:moveTo>
                  <a:pt x="0" y="0"/>
                </a:moveTo>
                <a:lnTo>
                  <a:pt x="2236380" y="0"/>
                </a:lnTo>
                <a:lnTo>
                  <a:pt x="2236380" y="5590951"/>
                </a:lnTo>
                <a:lnTo>
                  <a:pt x="0" y="5590951"/>
                </a:lnTo>
                <a:lnTo>
                  <a:pt x="0" y="0"/>
                </a:lnTo>
                <a:close/>
              </a:path>
            </a:pathLst>
          </a:custGeom>
          <a:blipFill>
            <a:blip r:embed="rId4"/>
            <a:stretch>
              <a:fillRect/>
            </a:stretch>
          </a:blipFill>
        </p:spPr>
        <p:txBody>
          <a:bodyPr/>
          <a:lstStyle/>
          <a:p>
            <a:endParaRPr lang="en-GB"/>
          </a:p>
        </p:txBody>
      </p:sp>
      <p:sp>
        <p:nvSpPr>
          <p:cNvPr id="8" name="Freeform 8"/>
          <p:cNvSpPr/>
          <p:nvPr/>
        </p:nvSpPr>
        <p:spPr>
          <a:xfrm rot="7962042">
            <a:off x="-1615455" y="-2988454"/>
            <a:ext cx="2770457" cy="6883122"/>
          </a:xfrm>
          <a:custGeom>
            <a:avLst/>
            <a:gdLst/>
            <a:ahLst/>
            <a:cxnLst/>
            <a:rect l="l" t="t" r="r" b="b"/>
            <a:pathLst>
              <a:path w="2770457" h="6883122">
                <a:moveTo>
                  <a:pt x="0" y="0"/>
                </a:moveTo>
                <a:lnTo>
                  <a:pt x="2770457" y="0"/>
                </a:lnTo>
                <a:lnTo>
                  <a:pt x="2770457" y="6883122"/>
                </a:lnTo>
                <a:lnTo>
                  <a:pt x="0" y="6883122"/>
                </a:lnTo>
                <a:lnTo>
                  <a:pt x="0" y="0"/>
                </a:lnTo>
                <a:close/>
              </a:path>
            </a:pathLst>
          </a:custGeom>
          <a:blipFill>
            <a:blip r:embed="rId5"/>
            <a:stretch>
              <a:fillRect/>
            </a:stretch>
          </a:blipFill>
        </p:spPr>
        <p:txBody>
          <a:bodyPr/>
          <a:lstStyle/>
          <a:p>
            <a:endParaRPr lang="en-GB"/>
          </a:p>
        </p:txBody>
      </p:sp>
      <p:sp>
        <p:nvSpPr>
          <p:cNvPr id="9" name="Freeform 9"/>
          <p:cNvSpPr/>
          <p:nvPr/>
        </p:nvSpPr>
        <p:spPr>
          <a:xfrm rot="9173085">
            <a:off x="547951" y="-674957"/>
            <a:ext cx="1548268" cy="2256129"/>
          </a:xfrm>
          <a:custGeom>
            <a:avLst/>
            <a:gdLst/>
            <a:ahLst/>
            <a:cxnLst/>
            <a:rect l="l" t="t" r="r" b="b"/>
            <a:pathLst>
              <a:path w="1548268" h="2256129">
                <a:moveTo>
                  <a:pt x="0" y="0"/>
                </a:moveTo>
                <a:lnTo>
                  <a:pt x="1548268" y="0"/>
                </a:lnTo>
                <a:lnTo>
                  <a:pt x="1548268" y="2256128"/>
                </a:lnTo>
                <a:lnTo>
                  <a:pt x="0" y="2256128"/>
                </a:lnTo>
                <a:lnTo>
                  <a:pt x="0" y="0"/>
                </a:lnTo>
                <a:close/>
              </a:path>
            </a:pathLst>
          </a:custGeom>
          <a:blipFill>
            <a:blip r:embed="rId6"/>
            <a:stretch>
              <a:fillRect/>
            </a:stretch>
          </a:blipFill>
        </p:spPr>
        <p:txBody>
          <a:bodyPr/>
          <a:lstStyle/>
          <a:p>
            <a:endParaRPr lang="en-GB"/>
          </a:p>
        </p:txBody>
      </p:sp>
      <p:sp>
        <p:nvSpPr>
          <p:cNvPr id="10" name="Freeform 10"/>
          <p:cNvSpPr/>
          <p:nvPr/>
        </p:nvSpPr>
        <p:spPr>
          <a:xfrm rot="9529906" flipH="1">
            <a:off x="1852022" y="-1133107"/>
            <a:ext cx="1270293" cy="3172429"/>
          </a:xfrm>
          <a:custGeom>
            <a:avLst/>
            <a:gdLst/>
            <a:ahLst/>
            <a:cxnLst/>
            <a:rect l="l" t="t" r="r" b="b"/>
            <a:pathLst>
              <a:path w="1270293" h="3172429">
                <a:moveTo>
                  <a:pt x="1270294" y="0"/>
                </a:moveTo>
                <a:lnTo>
                  <a:pt x="0" y="0"/>
                </a:lnTo>
                <a:lnTo>
                  <a:pt x="0" y="3172428"/>
                </a:lnTo>
                <a:lnTo>
                  <a:pt x="1270294" y="3172428"/>
                </a:lnTo>
                <a:lnTo>
                  <a:pt x="1270294" y="0"/>
                </a:lnTo>
                <a:close/>
              </a:path>
            </a:pathLst>
          </a:custGeom>
          <a:blipFill>
            <a:blip r:embed="rId7"/>
            <a:stretch>
              <a:fillRect/>
            </a:stretch>
          </a:blipFill>
        </p:spPr>
        <p:txBody>
          <a:bodyPr/>
          <a:lstStyle/>
          <a:p>
            <a:endParaRPr lang="en-GB"/>
          </a:p>
        </p:txBody>
      </p:sp>
      <p:sp>
        <p:nvSpPr>
          <p:cNvPr id="11" name="Freeform 11"/>
          <p:cNvSpPr/>
          <p:nvPr/>
        </p:nvSpPr>
        <p:spPr>
          <a:xfrm rot="-1853187">
            <a:off x="1936021" y="3559256"/>
            <a:ext cx="383936" cy="906043"/>
          </a:xfrm>
          <a:custGeom>
            <a:avLst/>
            <a:gdLst/>
            <a:ahLst/>
            <a:cxnLst/>
            <a:rect l="l" t="t" r="r" b="b"/>
            <a:pathLst>
              <a:path w="383936" h="906043">
                <a:moveTo>
                  <a:pt x="0" y="0"/>
                </a:moveTo>
                <a:lnTo>
                  <a:pt x="383936" y="0"/>
                </a:lnTo>
                <a:lnTo>
                  <a:pt x="383936" y="906043"/>
                </a:lnTo>
                <a:lnTo>
                  <a:pt x="0" y="906043"/>
                </a:lnTo>
                <a:lnTo>
                  <a:pt x="0" y="0"/>
                </a:lnTo>
                <a:close/>
              </a:path>
            </a:pathLst>
          </a:custGeom>
          <a:blipFill>
            <a:blip r:embed="rId8"/>
            <a:stretch>
              <a:fillRect/>
            </a:stretch>
          </a:blipFill>
        </p:spPr>
        <p:txBody>
          <a:bodyPr/>
          <a:lstStyle/>
          <a:p>
            <a:endParaRPr lang="en-GB"/>
          </a:p>
        </p:txBody>
      </p:sp>
      <p:sp>
        <p:nvSpPr>
          <p:cNvPr id="12" name="Freeform 12"/>
          <p:cNvSpPr/>
          <p:nvPr/>
        </p:nvSpPr>
        <p:spPr>
          <a:xfrm rot="-1141099">
            <a:off x="16227382" y="7564634"/>
            <a:ext cx="1268138" cy="4354122"/>
          </a:xfrm>
          <a:custGeom>
            <a:avLst/>
            <a:gdLst/>
            <a:ahLst/>
            <a:cxnLst/>
            <a:rect l="l" t="t" r="r" b="b"/>
            <a:pathLst>
              <a:path w="1268138" h="4354122">
                <a:moveTo>
                  <a:pt x="0" y="0"/>
                </a:moveTo>
                <a:lnTo>
                  <a:pt x="1268138" y="0"/>
                </a:lnTo>
                <a:lnTo>
                  <a:pt x="1268138" y="4354122"/>
                </a:lnTo>
                <a:lnTo>
                  <a:pt x="0" y="4354122"/>
                </a:lnTo>
                <a:lnTo>
                  <a:pt x="0" y="0"/>
                </a:lnTo>
                <a:close/>
              </a:path>
            </a:pathLst>
          </a:custGeom>
          <a:blipFill>
            <a:blip r:embed="rId9"/>
            <a:stretch>
              <a:fillRect/>
            </a:stretch>
          </a:blipFill>
        </p:spPr>
        <p:txBody>
          <a:bodyPr/>
          <a:lstStyle/>
          <a:p>
            <a:endParaRPr lang="en-GB"/>
          </a:p>
        </p:txBody>
      </p:sp>
      <p:sp>
        <p:nvSpPr>
          <p:cNvPr id="13" name="Freeform 13"/>
          <p:cNvSpPr/>
          <p:nvPr/>
        </p:nvSpPr>
        <p:spPr>
          <a:xfrm>
            <a:off x="-230227" y="8313410"/>
            <a:ext cx="964079" cy="2433006"/>
          </a:xfrm>
          <a:custGeom>
            <a:avLst/>
            <a:gdLst/>
            <a:ahLst/>
            <a:cxnLst/>
            <a:rect l="l" t="t" r="r" b="b"/>
            <a:pathLst>
              <a:path w="964079" h="2433006">
                <a:moveTo>
                  <a:pt x="0" y="0"/>
                </a:moveTo>
                <a:lnTo>
                  <a:pt x="964079" y="0"/>
                </a:lnTo>
                <a:lnTo>
                  <a:pt x="964079" y="2433007"/>
                </a:lnTo>
                <a:lnTo>
                  <a:pt x="0" y="2433007"/>
                </a:lnTo>
                <a:lnTo>
                  <a:pt x="0" y="0"/>
                </a:lnTo>
                <a:close/>
              </a:path>
            </a:pathLst>
          </a:custGeom>
          <a:blipFill>
            <a:blip r:embed="rId10"/>
            <a:stretch>
              <a:fillRect/>
            </a:stretch>
          </a:blipFill>
        </p:spPr>
        <p:txBody>
          <a:bodyPr/>
          <a:lstStyle/>
          <a:p>
            <a:endParaRPr lang="en-GB"/>
          </a:p>
        </p:txBody>
      </p:sp>
      <p:sp>
        <p:nvSpPr>
          <p:cNvPr id="14" name="Freeform 14"/>
          <p:cNvSpPr/>
          <p:nvPr/>
        </p:nvSpPr>
        <p:spPr>
          <a:xfrm rot="954738">
            <a:off x="-36762" y="8612782"/>
            <a:ext cx="1541228" cy="3829139"/>
          </a:xfrm>
          <a:custGeom>
            <a:avLst/>
            <a:gdLst/>
            <a:ahLst/>
            <a:cxnLst/>
            <a:rect l="l" t="t" r="r" b="b"/>
            <a:pathLst>
              <a:path w="1541228" h="3829139">
                <a:moveTo>
                  <a:pt x="0" y="0"/>
                </a:moveTo>
                <a:lnTo>
                  <a:pt x="1541228" y="0"/>
                </a:lnTo>
                <a:lnTo>
                  <a:pt x="1541228" y="3829139"/>
                </a:lnTo>
                <a:lnTo>
                  <a:pt x="0" y="3829139"/>
                </a:lnTo>
                <a:lnTo>
                  <a:pt x="0" y="0"/>
                </a:lnTo>
                <a:close/>
              </a:path>
            </a:pathLst>
          </a:custGeom>
          <a:blipFill>
            <a:blip r:embed="rId5"/>
            <a:stretch>
              <a:fillRect/>
            </a:stretch>
          </a:blipFill>
        </p:spPr>
        <p:txBody>
          <a:bodyPr/>
          <a:lstStyle/>
          <a:p>
            <a:endParaRPr lang="en-GB"/>
          </a:p>
        </p:txBody>
      </p:sp>
      <p:sp>
        <p:nvSpPr>
          <p:cNvPr id="15" name="Freeform 15"/>
          <p:cNvSpPr/>
          <p:nvPr/>
        </p:nvSpPr>
        <p:spPr>
          <a:xfrm rot="-9527996">
            <a:off x="16747399" y="-663098"/>
            <a:ext cx="1548268" cy="2256129"/>
          </a:xfrm>
          <a:custGeom>
            <a:avLst/>
            <a:gdLst/>
            <a:ahLst/>
            <a:cxnLst/>
            <a:rect l="l" t="t" r="r" b="b"/>
            <a:pathLst>
              <a:path w="1548268" h="2256129">
                <a:moveTo>
                  <a:pt x="0" y="0"/>
                </a:moveTo>
                <a:lnTo>
                  <a:pt x="1548269" y="0"/>
                </a:lnTo>
                <a:lnTo>
                  <a:pt x="1548269" y="2256129"/>
                </a:lnTo>
                <a:lnTo>
                  <a:pt x="0" y="2256129"/>
                </a:lnTo>
                <a:lnTo>
                  <a:pt x="0" y="0"/>
                </a:lnTo>
                <a:close/>
              </a:path>
            </a:pathLst>
          </a:custGeom>
          <a:blipFill>
            <a:blip r:embed="rId6"/>
            <a:stretch>
              <a:fillRect/>
            </a:stretch>
          </a:blipFill>
        </p:spPr>
        <p:txBody>
          <a:bodyPr/>
          <a:lstStyle/>
          <a:p>
            <a:endParaRPr lang="en-GB"/>
          </a:p>
        </p:txBody>
      </p:sp>
      <p:sp>
        <p:nvSpPr>
          <p:cNvPr id="16" name="Freeform 16"/>
          <p:cNvSpPr/>
          <p:nvPr/>
        </p:nvSpPr>
        <p:spPr>
          <a:xfrm rot="2158146" flipH="1">
            <a:off x="16266961" y="2628013"/>
            <a:ext cx="249784" cy="589462"/>
          </a:xfrm>
          <a:custGeom>
            <a:avLst/>
            <a:gdLst/>
            <a:ahLst/>
            <a:cxnLst/>
            <a:rect l="l" t="t" r="r" b="b"/>
            <a:pathLst>
              <a:path w="249784" h="589462">
                <a:moveTo>
                  <a:pt x="249785" y="0"/>
                </a:moveTo>
                <a:lnTo>
                  <a:pt x="0" y="0"/>
                </a:lnTo>
                <a:lnTo>
                  <a:pt x="0" y="589462"/>
                </a:lnTo>
                <a:lnTo>
                  <a:pt x="249785" y="589462"/>
                </a:lnTo>
                <a:lnTo>
                  <a:pt x="249785" y="0"/>
                </a:lnTo>
                <a:close/>
              </a:path>
            </a:pathLst>
          </a:custGeom>
          <a:blipFill>
            <a:blip r:embed="rId8"/>
            <a:stretch>
              <a:fillRect/>
            </a:stretch>
          </a:blipFill>
        </p:spPr>
        <p:txBody>
          <a:bodyPr/>
          <a:lstStyle/>
          <a:p>
            <a:endParaRPr lang="en-GB"/>
          </a:p>
        </p:txBody>
      </p:sp>
      <p:sp>
        <p:nvSpPr>
          <p:cNvPr id="17" name="TextBox 17"/>
          <p:cNvSpPr txBox="1"/>
          <p:nvPr/>
        </p:nvSpPr>
        <p:spPr>
          <a:xfrm>
            <a:off x="2770742" y="3631278"/>
            <a:ext cx="12746516" cy="1774189"/>
          </a:xfrm>
          <a:prstGeom prst="rect">
            <a:avLst/>
          </a:prstGeom>
        </p:spPr>
        <p:txBody>
          <a:bodyPr lIns="0" tIns="0" rIns="0" bIns="0" rtlCol="0" anchor="t">
            <a:spAutoFit/>
          </a:bodyPr>
          <a:lstStyle/>
          <a:p>
            <a:pPr algn="ctr">
              <a:lnSpc>
                <a:spcPts val="14560"/>
              </a:lnSpc>
            </a:pPr>
            <a:r>
              <a:rPr lang="en-US" sz="10400" spc="416">
                <a:solidFill>
                  <a:srgbClr val="677EA4"/>
                </a:solidFill>
                <a:latin typeface="TAN Meringue"/>
                <a:ea typeface="TAN Meringue"/>
                <a:cs typeface="TAN Meringue"/>
                <a:sym typeface="TAN Meringue"/>
              </a:rPr>
              <a:t>Thank You</a:t>
            </a:r>
          </a:p>
        </p:txBody>
      </p:sp>
      <p:sp>
        <p:nvSpPr>
          <p:cNvPr id="18" name="Freeform 18"/>
          <p:cNvSpPr/>
          <p:nvPr/>
        </p:nvSpPr>
        <p:spPr>
          <a:xfrm>
            <a:off x="12690869" y="4613622"/>
            <a:ext cx="651951" cy="645432"/>
          </a:xfrm>
          <a:custGeom>
            <a:avLst/>
            <a:gdLst/>
            <a:ahLst/>
            <a:cxnLst/>
            <a:rect l="l" t="t" r="r" b="b"/>
            <a:pathLst>
              <a:path w="651951" h="645432">
                <a:moveTo>
                  <a:pt x="0" y="0"/>
                </a:moveTo>
                <a:lnTo>
                  <a:pt x="651951" y="0"/>
                </a:lnTo>
                <a:lnTo>
                  <a:pt x="651951" y="645432"/>
                </a:lnTo>
                <a:lnTo>
                  <a:pt x="0" y="645432"/>
                </a:lnTo>
                <a:lnTo>
                  <a:pt x="0" y="0"/>
                </a:lnTo>
                <a:close/>
              </a:path>
            </a:pathLst>
          </a:custGeom>
          <a:blipFill>
            <a:blip r:embed="rId11"/>
            <a:stretch>
              <a:fillRect/>
            </a:stretch>
          </a:blipFill>
        </p:spPr>
        <p:txBody>
          <a:bodyPr/>
          <a:lstStyle/>
          <a:p>
            <a:endParaRPr lang="en-GB"/>
          </a:p>
        </p:txBody>
      </p:sp>
      <p:sp>
        <p:nvSpPr>
          <p:cNvPr id="19" name="Freeform 19"/>
          <p:cNvSpPr/>
          <p:nvPr/>
        </p:nvSpPr>
        <p:spPr>
          <a:xfrm rot="-3157499">
            <a:off x="364437" y="3204740"/>
            <a:ext cx="450617" cy="1063402"/>
          </a:xfrm>
          <a:custGeom>
            <a:avLst/>
            <a:gdLst/>
            <a:ahLst/>
            <a:cxnLst/>
            <a:rect l="l" t="t" r="r" b="b"/>
            <a:pathLst>
              <a:path w="450617" h="1063402">
                <a:moveTo>
                  <a:pt x="0" y="0"/>
                </a:moveTo>
                <a:lnTo>
                  <a:pt x="450616" y="0"/>
                </a:lnTo>
                <a:lnTo>
                  <a:pt x="450616" y="1063402"/>
                </a:lnTo>
                <a:lnTo>
                  <a:pt x="0" y="1063402"/>
                </a:lnTo>
                <a:lnTo>
                  <a:pt x="0" y="0"/>
                </a:lnTo>
                <a:close/>
              </a:path>
            </a:pathLst>
          </a:custGeom>
          <a:blipFill>
            <a:blip r:embed="rId8"/>
            <a:stretch>
              <a:fillRect/>
            </a:stretch>
          </a:blipFill>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TotalTime>
  <Words>760</Words>
  <Application>Microsoft Office PowerPoint</Application>
  <PresentationFormat>Custom</PresentationFormat>
  <Paragraphs>87</Paragraphs>
  <Slides>11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TAN Meringue</vt:lpstr>
      <vt:lpstr>Cloud Condensed Bold</vt:lpstr>
      <vt:lpstr>Cloud Condensed</vt:lpstr>
      <vt:lpstr>Calibri</vt:lpstr>
      <vt:lpstr>Cloud Condensed Bold Italics</vt:lpstr>
      <vt:lpstr>Arial</vt:lpstr>
      <vt:lpstr>Cloud Condensed Italics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MODULE CODE STUDENT NAME STUDENT ID LECTURER Assignment 1: Presentation</dc:title>
  <cp:lastModifiedBy>Olha Yatsyna (2441936)</cp:lastModifiedBy>
  <cp:revision>1</cp:revision>
  <dcterms:created xsi:type="dcterms:W3CDTF">2006-08-16T00:00:00Z</dcterms:created>
  <dcterms:modified xsi:type="dcterms:W3CDTF">2025-11-09T09:26:00Z</dcterms:modified>
  <dc:identifier>DAG3iS0mTx4</dc:identifier>
</cp:coreProperties>
</file>