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749" r:id="rId3"/>
    <p:sldId id="258" r:id="rId4"/>
    <p:sldId id="259" r:id="rId5"/>
    <p:sldId id="752" r:id="rId6"/>
    <p:sldId id="751" r:id="rId7"/>
    <p:sldId id="750" r:id="rId8"/>
    <p:sldId id="753" r:id="rId9"/>
    <p:sldId id="75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2" autoAdjust="0"/>
    <p:restoredTop sz="94660"/>
  </p:normalViewPr>
  <p:slideViewPr>
    <p:cSldViewPr snapToGrid="0">
      <p:cViewPr varScale="1">
        <p:scale>
          <a:sx n="103" d="100"/>
          <a:sy n="103" d="100"/>
        </p:scale>
        <p:origin x="88" y="2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159C66-BB8D-43CA-BE1F-AA375A4EEC34}" type="datetimeFigureOut">
              <a:rPr lang="en-GB" smtClean="0"/>
              <a:t>23/11/2022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7274AD-6162-4652-8D95-C51A18EECEAA}" type="slidenum">
              <a:rPr lang="en-GB" smtClean="0"/>
              <a:t>‹#›</a:t>
            </a:fld>
            <a:endParaRPr lang="en-GB"/>
          </a:p>
        </p:txBody>
      </p:sp>
    </p:spTree>
    <p:extLst>
      <p:ext uri="{BB962C8B-B14F-4D97-AF65-F5344CB8AC3E}">
        <p14:creationId xmlns:p14="http://schemas.microsoft.com/office/powerpoint/2010/main" val="2921985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92042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B77FF-74D3-BF19-D11F-1B38CE8AE6D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25ECA52-C62C-3006-7754-E9B7F4C54CA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8402C40-4005-7661-EDCB-AEE998CC29E7}"/>
              </a:ext>
            </a:extLst>
          </p:cNvPr>
          <p:cNvSpPr>
            <a:spLocks noGrp="1"/>
          </p:cNvSpPr>
          <p:nvPr>
            <p:ph type="dt" sz="half" idx="10"/>
          </p:nvPr>
        </p:nvSpPr>
        <p:spPr/>
        <p:txBody>
          <a:bodyPr/>
          <a:lstStyle/>
          <a:p>
            <a:fld id="{F1CD1C4C-A691-4B9A-80F5-E7AB22D5141D}" type="datetimeFigureOut">
              <a:rPr lang="en-GB" smtClean="0"/>
              <a:t>23/11/2022</a:t>
            </a:fld>
            <a:endParaRPr lang="en-GB"/>
          </a:p>
        </p:txBody>
      </p:sp>
      <p:sp>
        <p:nvSpPr>
          <p:cNvPr id="5" name="Footer Placeholder 4">
            <a:extLst>
              <a:ext uri="{FF2B5EF4-FFF2-40B4-BE49-F238E27FC236}">
                <a16:creationId xmlns:a16="http://schemas.microsoft.com/office/drawing/2014/main" id="{7B4D2350-7E20-E77B-988C-3F5BE4E1EA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944A97-D49F-BE1D-AEEF-8E9B35E66694}"/>
              </a:ext>
            </a:extLst>
          </p:cNvPr>
          <p:cNvSpPr>
            <a:spLocks noGrp="1"/>
          </p:cNvSpPr>
          <p:nvPr>
            <p:ph type="sldNum" sz="quarter" idx="12"/>
          </p:nvPr>
        </p:nvSpPr>
        <p:spPr/>
        <p:txBody>
          <a:bodyPr/>
          <a:lstStyle/>
          <a:p>
            <a:fld id="{DA59C8F5-564E-49A9-9E24-67525411A5D1}" type="slidenum">
              <a:rPr lang="en-GB" smtClean="0"/>
              <a:t>‹#›</a:t>
            </a:fld>
            <a:endParaRPr lang="en-GB"/>
          </a:p>
        </p:txBody>
      </p:sp>
    </p:spTree>
    <p:extLst>
      <p:ext uri="{BB962C8B-B14F-4D97-AF65-F5344CB8AC3E}">
        <p14:creationId xmlns:p14="http://schemas.microsoft.com/office/powerpoint/2010/main" val="40100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556D3-67BB-579D-2917-8DEFBE52A9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2E3DF5-B5E5-B56D-3D4E-83B03E76BBC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042C42-E636-4559-E3B1-35763F181FD8}"/>
              </a:ext>
            </a:extLst>
          </p:cNvPr>
          <p:cNvSpPr>
            <a:spLocks noGrp="1"/>
          </p:cNvSpPr>
          <p:nvPr>
            <p:ph type="dt" sz="half" idx="10"/>
          </p:nvPr>
        </p:nvSpPr>
        <p:spPr/>
        <p:txBody>
          <a:bodyPr/>
          <a:lstStyle/>
          <a:p>
            <a:fld id="{F1CD1C4C-A691-4B9A-80F5-E7AB22D5141D}" type="datetimeFigureOut">
              <a:rPr lang="en-GB" smtClean="0"/>
              <a:t>23/11/2022</a:t>
            </a:fld>
            <a:endParaRPr lang="en-GB"/>
          </a:p>
        </p:txBody>
      </p:sp>
      <p:sp>
        <p:nvSpPr>
          <p:cNvPr id="5" name="Footer Placeholder 4">
            <a:extLst>
              <a:ext uri="{FF2B5EF4-FFF2-40B4-BE49-F238E27FC236}">
                <a16:creationId xmlns:a16="http://schemas.microsoft.com/office/drawing/2014/main" id="{9F8F313A-2BC4-821D-AC93-7E8463EDC2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1D83D6-63DE-7B86-9AE0-1AAB3DE33377}"/>
              </a:ext>
            </a:extLst>
          </p:cNvPr>
          <p:cNvSpPr>
            <a:spLocks noGrp="1"/>
          </p:cNvSpPr>
          <p:nvPr>
            <p:ph type="sldNum" sz="quarter" idx="12"/>
          </p:nvPr>
        </p:nvSpPr>
        <p:spPr/>
        <p:txBody>
          <a:bodyPr/>
          <a:lstStyle/>
          <a:p>
            <a:fld id="{DA59C8F5-564E-49A9-9E24-67525411A5D1}" type="slidenum">
              <a:rPr lang="en-GB" smtClean="0"/>
              <a:t>‹#›</a:t>
            </a:fld>
            <a:endParaRPr lang="en-GB"/>
          </a:p>
        </p:txBody>
      </p:sp>
    </p:spTree>
    <p:extLst>
      <p:ext uri="{BB962C8B-B14F-4D97-AF65-F5344CB8AC3E}">
        <p14:creationId xmlns:p14="http://schemas.microsoft.com/office/powerpoint/2010/main" val="132580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5F96F-B2C5-73CC-B28C-C9689DF27AB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AB7EF5F-AA03-93F8-1E23-5B46D971BE0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D06B56-10E1-439F-34AA-5D2D3709261B}"/>
              </a:ext>
            </a:extLst>
          </p:cNvPr>
          <p:cNvSpPr>
            <a:spLocks noGrp="1"/>
          </p:cNvSpPr>
          <p:nvPr>
            <p:ph type="dt" sz="half" idx="10"/>
          </p:nvPr>
        </p:nvSpPr>
        <p:spPr/>
        <p:txBody>
          <a:bodyPr/>
          <a:lstStyle/>
          <a:p>
            <a:fld id="{F1CD1C4C-A691-4B9A-80F5-E7AB22D5141D}" type="datetimeFigureOut">
              <a:rPr lang="en-GB" smtClean="0"/>
              <a:t>23/11/2022</a:t>
            </a:fld>
            <a:endParaRPr lang="en-GB"/>
          </a:p>
        </p:txBody>
      </p:sp>
      <p:sp>
        <p:nvSpPr>
          <p:cNvPr id="5" name="Footer Placeholder 4">
            <a:extLst>
              <a:ext uri="{FF2B5EF4-FFF2-40B4-BE49-F238E27FC236}">
                <a16:creationId xmlns:a16="http://schemas.microsoft.com/office/drawing/2014/main" id="{51FB00CA-C376-323E-91AD-8627228AC0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E2AC6B-D326-EA79-3C2A-3A238EFA0EFC}"/>
              </a:ext>
            </a:extLst>
          </p:cNvPr>
          <p:cNvSpPr>
            <a:spLocks noGrp="1"/>
          </p:cNvSpPr>
          <p:nvPr>
            <p:ph type="sldNum" sz="quarter" idx="12"/>
          </p:nvPr>
        </p:nvSpPr>
        <p:spPr/>
        <p:txBody>
          <a:bodyPr/>
          <a:lstStyle/>
          <a:p>
            <a:fld id="{DA59C8F5-564E-49A9-9E24-67525411A5D1}" type="slidenum">
              <a:rPr lang="en-GB" smtClean="0"/>
              <a:t>‹#›</a:t>
            </a:fld>
            <a:endParaRPr lang="en-GB"/>
          </a:p>
        </p:txBody>
      </p:sp>
    </p:spTree>
    <p:extLst>
      <p:ext uri="{BB962C8B-B14F-4D97-AF65-F5344CB8AC3E}">
        <p14:creationId xmlns:p14="http://schemas.microsoft.com/office/powerpoint/2010/main" val="21854780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69A2F-BCDA-5D68-48FE-C9378E85D6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BFF15E-0328-4CB1-E899-155E6F7A897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E58F9E-2925-D966-D547-DDBCB07C373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1938748-5328-B264-E1B0-88914EE3E3F4}"/>
              </a:ext>
            </a:extLst>
          </p:cNvPr>
          <p:cNvSpPr>
            <a:spLocks noGrp="1"/>
          </p:cNvSpPr>
          <p:nvPr>
            <p:ph type="dt" sz="half" idx="10"/>
          </p:nvPr>
        </p:nvSpPr>
        <p:spPr/>
        <p:txBody>
          <a:bodyPr/>
          <a:lstStyle/>
          <a:p>
            <a:fld id="{F1CD1C4C-A691-4B9A-80F5-E7AB22D5141D}" type="datetimeFigureOut">
              <a:rPr lang="en-GB" smtClean="0"/>
              <a:t>23/11/2022</a:t>
            </a:fld>
            <a:endParaRPr lang="en-GB"/>
          </a:p>
        </p:txBody>
      </p:sp>
      <p:sp>
        <p:nvSpPr>
          <p:cNvPr id="6" name="Footer Placeholder 5">
            <a:extLst>
              <a:ext uri="{FF2B5EF4-FFF2-40B4-BE49-F238E27FC236}">
                <a16:creationId xmlns:a16="http://schemas.microsoft.com/office/drawing/2014/main" id="{18715A19-6F19-2E42-BED4-09647F6B27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4BB84C-A818-49FB-0C3B-B9E58410A779}"/>
              </a:ext>
            </a:extLst>
          </p:cNvPr>
          <p:cNvSpPr>
            <a:spLocks noGrp="1"/>
          </p:cNvSpPr>
          <p:nvPr>
            <p:ph type="sldNum" sz="quarter" idx="12"/>
          </p:nvPr>
        </p:nvSpPr>
        <p:spPr/>
        <p:txBody>
          <a:bodyPr/>
          <a:lstStyle/>
          <a:p>
            <a:fld id="{DA59C8F5-564E-49A9-9E24-67525411A5D1}" type="slidenum">
              <a:rPr lang="en-GB" smtClean="0"/>
              <a:t>‹#›</a:t>
            </a:fld>
            <a:endParaRPr lang="en-GB"/>
          </a:p>
        </p:txBody>
      </p:sp>
    </p:spTree>
    <p:extLst>
      <p:ext uri="{BB962C8B-B14F-4D97-AF65-F5344CB8AC3E}">
        <p14:creationId xmlns:p14="http://schemas.microsoft.com/office/powerpoint/2010/main" val="741010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9875F-E399-7146-DC2F-7DE7C2AF4C8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96D6CFA-2C58-605C-0DFC-FE56FF5C278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52F4301-BAEA-C0FD-311A-5462884769B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DEB8ECF-2453-07B5-5658-49FD3641DDC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C412B3C-85EF-A6F4-74EB-8B1ED20E790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E9BB6E-A2FB-2CD0-7217-4A05A1E1BE04}"/>
              </a:ext>
            </a:extLst>
          </p:cNvPr>
          <p:cNvSpPr>
            <a:spLocks noGrp="1"/>
          </p:cNvSpPr>
          <p:nvPr>
            <p:ph type="dt" sz="half" idx="10"/>
          </p:nvPr>
        </p:nvSpPr>
        <p:spPr/>
        <p:txBody>
          <a:bodyPr/>
          <a:lstStyle/>
          <a:p>
            <a:fld id="{F1CD1C4C-A691-4B9A-80F5-E7AB22D5141D}" type="datetimeFigureOut">
              <a:rPr lang="en-GB" smtClean="0"/>
              <a:t>23/11/2022</a:t>
            </a:fld>
            <a:endParaRPr lang="en-GB"/>
          </a:p>
        </p:txBody>
      </p:sp>
      <p:sp>
        <p:nvSpPr>
          <p:cNvPr id="8" name="Footer Placeholder 7">
            <a:extLst>
              <a:ext uri="{FF2B5EF4-FFF2-40B4-BE49-F238E27FC236}">
                <a16:creationId xmlns:a16="http://schemas.microsoft.com/office/drawing/2014/main" id="{6E69CE48-6F82-E530-17FA-FEEDF244BFE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0142D03-8709-1BF5-F81C-78DD02390D70}"/>
              </a:ext>
            </a:extLst>
          </p:cNvPr>
          <p:cNvSpPr>
            <a:spLocks noGrp="1"/>
          </p:cNvSpPr>
          <p:nvPr>
            <p:ph type="sldNum" sz="quarter" idx="12"/>
          </p:nvPr>
        </p:nvSpPr>
        <p:spPr/>
        <p:txBody>
          <a:bodyPr/>
          <a:lstStyle/>
          <a:p>
            <a:fld id="{DA59C8F5-564E-49A9-9E24-67525411A5D1}" type="slidenum">
              <a:rPr lang="en-GB" smtClean="0"/>
              <a:t>‹#›</a:t>
            </a:fld>
            <a:endParaRPr lang="en-GB"/>
          </a:p>
        </p:txBody>
      </p:sp>
    </p:spTree>
    <p:extLst>
      <p:ext uri="{BB962C8B-B14F-4D97-AF65-F5344CB8AC3E}">
        <p14:creationId xmlns:p14="http://schemas.microsoft.com/office/powerpoint/2010/main" val="27855248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2244B-9A45-2735-1EB8-09B130F4E2D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A0049A7-509B-D3B6-FC07-8D15838A6A4D}"/>
              </a:ext>
            </a:extLst>
          </p:cNvPr>
          <p:cNvSpPr>
            <a:spLocks noGrp="1"/>
          </p:cNvSpPr>
          <p:nvPr>
            <p:ph type="dt" sz="half" idx="10"/>
          </p:nvPr>
        </p:nvSpPr>
        <p:spPr/>
        <p:txBody>
          <a:bodyPr/>
          <a:lstStyle/>
          <a:p>
            <a:fld id="{F1CD1C4C-A691-4B9A-80F5-E7AB22D5141D}" type="datetimeFigureOut">
              <a:rPr lang="en-GB" smtClean="0"/>
              <a:t>23/11/2022</a:t>
            </a:fld>
            <a:endParaRPr lang="en-GB"/>
          </a:p>
        </p:txBody>
      </p:sp>
      <p:sp>
        <p:nvSpPr>
          <p:cNvPr id="4" name="Footer Placeholder 3">
            <a:extLst>
              <a:ext uri="{FF2B5EF4-FFF2-40B4-BE49-F238E27FC236}">
                <a16:creationId xmlns:a16="http://schemas.microsoft.com/office/drawing/2014/main" id="{ECA276E8-6EF5-BA5D-CAD9-31B9BBE023F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C629FC3-43C2-E776-CA71-1E372524BEA5}"/>
              </a:ext>
            </a:extLst>
          </p:cNvPr>
          <p:cNvSpPr>
            <a:spLocks noGrp="1"/>
          </p:cNvSpPr>
          <p:nvPr>
            <p:ph type="sldNum" sz="quarter" idx="12"/>
          </p:nvPr>
        </p:nvSpPr>
        <p:spPr/>
        <p:txBody>
          <a:bodyPr/>
          <a:lstStyle/>
          <a:p>
            <a:fld id="{DA59C8F5-564E-49A9-9E24-67525411A5D1}" type="slidenum">
              <a:rPr lang="en-GB" smtClean="0"/>
              <a:t>‹#›</a:t>
            </a:fld>
            <a:endParaRPr lang="en-GB"/>
          </a:p>
        </p:txBody>
      </p:sp>
    </p:spTree>
    <p:extLst>
      <p:ext uri="{BB962C8B-B14F-4D97-AF65-F5344CB8AC3E}">
        <p14:creationId xmlns:p14="http://schemas.microsoft.com/office/powerpoint/2010/main" val="23463898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F77CDD-AD54-AC15-3669-4CBCB67FC19A}"/>
              </a:ext>
            </a:extLst>
          </p:cNvPr>
          <p:cNvSpPr>
            <a:spLocks noGrp="1"/>
          </p:cNvSpPr>
          <p:nvPr>
            <p:ph type="dt" sz="half" idx="10"/>
          </p:nvPr>
        </p:nvSpPr>
        <p:spPr/>
        <p:txBody>
          <a:bodyPr/>
          <a:lstStyle/>
          <a:p>
            <a:fld id="{F1CD1C4C-A691-4B9A-80F5-E7AB22D5141D}" type="datetimeFigureOut">
              <a:rPr lang="en-GB" smtClean="0"/>
              <a:t>23/11/2022</a:t>
            </a:fld>
            <a:endParaRPr lang="en-GB"/>
          </a:p>
        </p:txBody>
      </p:sp>
      <p:sp>
        <p:nvSpPr>
          <p:cNvPr id="3" name="Footer Placeholder 2">
            <a:extLst>
              <a:ext uri="{FF2B5EF4-FFF2-40B4-BE49-F238E27FC236}">
                <a16:creationId xmlns:a16="http://schemas.microsoft.com/office/drawing/2014/main" id="{33035AA1-C5E1-E024-CA7F-E01C04B3DAF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7A0384-DD97-3FBD-5A9A-DB320DF382A7}"/>
              </a:ext>
            </a:extLst>
          </p:cNvPr>
          <p:cNvSpPr>
            <a:spLocks noGrp="1"/>
          </p:cNvSpPr>
          <p:nvPr>
            <p:ph type="sldNum" sz="quarter" idx="12"/>
          </p:nvPr>
        </p:nvSpPr>
        <p:spPr/>
        <p:txBody>
          <a:bodyPr/>
          <a:lstStyle/>
          <a:p>
            <a:fld id="{DA59C8F5-564E-49A9-9E24-67525411A5D1}" type="slidenum">
              <a:rPr lang="en-GB" smtClean="0"/>
              <a:t>‹#›</a:t>
            </a:fld>
            <a:endParaRPr lang="en-GB"/>
          </a:p>
        </p:txBody>
      </p:sp>
    </p:spTree>
    <p:extLst>
      <p:ext uri="{BB962C8B-B14F-4D97-AF65-F5344CB8AC3E}">
        <p14:creationId xmlns:p14="http://schemas.microsoft.com/office/powerpoint/2010/main" val="13148049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CA14B-0042-11D3-F700-3D78298E53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10D11C3-21FB-206F-03F8-36688AB11A0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DAD619-7E6D-EF79-61EC-BF3A4B584D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B9FEEE-8C9F-4FC1-7E0B-42876AD8720B}"/>
              </a:ext>
            </a:extLst>
          </p:cNvPr>
          <p:cNvSpPr>
            <a:spLocks noGrp="1"/>
          </p:cNvSpPr>
          <p:nvPr>
            <p:ph type="dt" sz="half" idx="10"/>
          </p:nvPr>
        </p:nvSpPr>
        <p:spPr/>
        <p:txBody>
          <a:bodyPr/>
          <a:lstStyle/>
          <a:p>
            <a:fld id="{F1CD1C4C-A691-4B9A-80F5-E7AB22D5141D}" type="datetimeFigureOut">
              <a:rPr lang="en-GB" smtClean="0"/>
              <a:t>23/11/2022</a:t>
            </a:fld>
            <a:endParaRPr lang="en-GB"/>
          </a:p>
        </p:txBody>
      </p:sp>
      <p:sp>
        <p:nvSpPr>
          <p:cNvPr id="6" name="Footer Placeholder 5">
            <a:extLst>
              <a:ext uri="{FF2B5EF4-FFF2-40B4-BE49-F238E27FC236}">
                <a16:creationId xmlns:a16="http://schemas.microsoft.com/office/drawing/2014/main" id="{439636D1-F780-F3B5-C17F-6AF3D60E5E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5E430A-B7E5-B08D-DB12-AD8BB2FC82B1}"/>
              </a:ext>
            </a:extLst>
          </p:cNvPr>
          <p:cNvSpPr>
            <a:spLocks noGrp="1"/>
          </p:cNvSpPr>
          <p:nvPr>
            <p:ph type="sldNum" sz="quarter" idx="12"/>
          </p:nvPr>
        </p:nvSpPr>
        <p:spPr/>
        <p:txBody>
          <a:bodyPr/>
          <a:lstStyle/>
          <a:p>
            <a:fld id="{DA59C8F5-564E-49A9-9E24-67525411A5D1}" type="slidenum">
              <a:rPr lang="en-GB" smtClean="0"/>
              <a:t>‹#›</a:t>
            </a:fld>
            <a:endParaRPr lang="en-GB"/>
          </a:p>
        </p:txBody>
      </p:sp>
    </p:spTree>
    <p:extLst>
      <p:ext uri="{BB962C8B-B14F-4D97-AF65-F5344CB8AC3E}">
        <p14:creationId xmlns:p14="http://schemas.microsoft.com/office/powerpoint/2010/main" val="3634640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60273-C6B2-9FC5-B751-B142226A1B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4878D2F-646D-4E53-813B-D1902C4B66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D4AA37D-B854-170A-C7E0-EB2CA779F2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64E62D-B2E0-4F85-5A51-E56439BF6EDD}"/>
              </a:ext>
            </a:extLst>
          </p:cNvPr>
          <p:cNvSpPr>
            <a:spLocks noGrp="1"/>
          </p:cNvSpPr>
          <p:nvPr>
            <p:ph type="dt" sz="half" idx="10"/>
          </p:nvPr>
        </p:nvSpPr>
        <p:spPr/>
        <p:txBody>
          <a:bodyPr/>
          <a:lstStyle/>
          <a:p>
            <a:fld id="{F1CD1C4C-A691-4B9A-80F5-E7AB22D5141D}" type="datetimeFigureOut">
              <a:rPr lang="en-GB" smtClean="0"/>
              <a:t>23/11/2022</a:t>
            </a:fld>
            <a:endParaRPr lang="en-GB"/>
          </a:p>
        </p:txBody>
      </p:sp>
      <p:sp>
        <p:nvSpPr>
          <p:cNvPr id="6" name="Footer Placeholder 5">
            <a:extLst>
              <a:ext uri="{FF2B5EF4-FFF2-40B4-BE49-F238E27FC236}">
                <a16:creationId xmlns:a16="http://schemas.microsoft.com/office/drawing/2014/main" id="{86B99FF3-7BAD-C107-49DC-6D7FA66BEF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10ACAE-A9C8-4D43-8DB7-83FD7A9C93A2}"/>
              </a:ext>
            </a:extLst>
          </p:cNvPr>
          <p:cNvSpPr>
            <a:spLocks noGrp="1"/>
          </p:cNvSpPr>
          <p:nvPr>
            <p:ph type="sldNum" sz="quarter" idx="12"/>
          </p:nvPr>
        </p:nvSpPr>
        <p:spPr/>
        <p:txBody>
          <a:bodyPr/>
          <a:lstStyle/>
          <a:p>
            <a:fld id="{DA59C8F5-564E-49A9-9E24-67525411A5D1}" type="slidenum">
              <a:rPr lang="en-GB" smtClean="0"/>
              <a:t>‹#›</a:t>
            </a:fld>
            <a:endParaRPr lang="en-GB"/>
          </a:p>
        </p:txBody>
      </p:sp>
    </p:spTree>
    <p:extLst>
      <p:ext uri="{BB962C8B-B14F-4D97-AF65-F5344CB8AC3E}">
        <p14:creationId xmlns:p14="http://schemas.microsoft.com/office/powerpoint/2010/main" val="18159009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A0FBA-1D8B-F19B-5946-A813292E403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D571EF8-EAB0-FD17-3580-C6511DFB262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B394B5-F431-3694-D6F6-D14EAAC6F619}"/>
              </a:ext>
            </a:extLst>
          </p:cNvPr>
          <p:cNvSpPr>
            <a:spLocks noGrp="1"/>
          </p:cNvSpPr>
          <p:nvPr>
            <p:ph type="dt" sz="half" idx="10"/>
          </p:nvPr>
        </p:nvSpPr>
        <p:spPr/>
        <p:txBody>
          <a:bodyPr/>
          <a:lstStyle/>
          <a:p>
            <a:fld id="{F1CD1C4C-A691-4B9A-80F5-E7AB22D5141D}" type="datetimeFigureOut">
              <a:rPr lang="en-GB" smtClean="0"/>
              <a:t>23/11/2022</a:t>
            </a:fld>
            <a:endParaRPr lang="en-GB"/>
          </a:p>
        </p:txBody>
      </p:sp>
      <p:sp>
        <p:nvSpPr>
          <p:cNvPr id="5" name="Footer Placeholder 4">
            <a:extLst>
              <a:ext uri="{FF2B5EF4-FFF2-40B4-BE49-F238E27FC236}">
                <a16:creationId xmlns:a16="http://schemas.microsoft.com/office/drawing/2014/main" id="{E4B148B9-0939-9E11-7720-F4057BBF20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773F28-5E29-D3C8-2E7D-E8460AF895C3}"/>
              </a:ext>
            </a:extLst>
          </p:cNvPr>
          <p:cNvSpPr>
            <a:spLocks noGrp="1"/>
          </p:cNvSpPr>
          <p:nvPr>
            <p:ph type="sldNum" sz="quarter" idx="12"/>
          </p:nvPr>
        </p:nvSpPr>
        <p:spPr/>
        <p:txBody>
          <a:bodyPr/>
          <a:lstStyle/>
          <a:p>
            <a:fld id="{DA59C8F5-564E-49A9-9E24-67525411A5D1}" type="slidenum">
              <a:rPr lang="en-GB" smtClean="0"/>
              <a:t>‹#›</a:t>
            </a:fld>
            <a:endParaRPr lang="en-GB"/>
          </a:p>
        </p:txBody>
      </p:sp>
    </p:spTree>
    <p:extLst>
      <p:ext uri="{BB962C8B-B14F-4D97-AF65-F5344CB8AC3E}">
        <p14:creationId xmlns:p14="http://schemas.microsoft.com/office/powerpoint/2010/main" val="3847504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85B07D-4E50-C288-1DE6-970AC2028F0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3FA7C19-209B-095F-9C3A-50FE0044735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A715A4-F6EC-EEF4-19C6-7CD2EA9E11E1}"/>
              </a:ext>
            </a:extLst>
          </p:cNvPr>
          <p:cNvSpPr>
            <a:spLocks noGrp="1"/>
          </p:cNvSpPr>
          <p:nvPr>
            <p:ph type="dt" sz="half" idx="10"/>
          </p:nvPr>
        </p:nvSpPr>
        <p:spPr/>
        <p:txBody>
          <a:bodyPr/>
          <a:lstStyle/>
          <a:p>
            <a:fld id="{F1CD1C4C-A691-4B9A-80F5-E7AB22D5141D}" type="datetimeFigureOut">
              <a:rPr lang="en-GB" smtClean="0"/>
              <a:t>23/11/2022</a:t>
            </a:fld>
            <a:endParaRPr lang="en-GB"/>
          </a:p>
        </p:txBody>
      </p:sp>
      <p:sp>
        <p:nvSpPr>
          <p:cNvPr id="5" name="Footer Placeholder 4">
            <a:extLst>
              <a:ext uri="{FF2B5EF4-FFF2-40B4-BE49-F238E27FC236}">
                <a16:creationId xmlns:a16="http://schemas.microsoft.com/office/drawing/2014/main" id="{C5B60CD7-DE76-CD20-9EF5-F0AEEA8DFA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E3FE87-155A-A33C-EB1F-503359CA737E}"/>
              </a:ext>
            </a:extLst>
          </p:cNvPr>
          <p:cNvSpPr>
            <a:spLocks noGrp="1"/>
          </p:cNvSpPr>
          <p:nvPr>
            <p:ph type="sldNum" sz="quarter" idx="12"/>
          </p:nvPr>
        </p:nvSpPr>
        <p:spPr/>
        <p:txBody>
          <a:bodyPr/>
          <a:lstStyle/>
          <a:p>
            <a:fld id="{DA59C8F5-564E-49A9-9E24-67525411A5D1}" type="slidenum">
              <a:rPr lang="en-GB" smtClean="0"/>
              <a:t>‹#›</a:t>
            </a:fld>
            <a:endParaRPr lang="en-GB"/>
          </a:p>
        </p:txBody>
      </p:sp>
    </p:spTree>
    <p:extLst>
      <p:ext uri="{BB962C8B-B14F-4D97-AF65-F5344CB8AC3E}">
        <p14:creationId xmlns:p14="http://schemas.microsoft.com/office/powerpoint/2010/main" val="34055838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962609-B3BC-667D-A85B-7392DC4DCBB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0EDA72-2162-A03F-5AB3-846B537BBC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C6A732-3EED-C95E-2E78-DEB1A46362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CD1C4C-A691-4B9A-80F5-E7AB22D5141D}" type="datetimeFigureOut">
              <a:rPr lang="en-GB" smtClean="0"/>
              <a:t>23/11/2022</a:t>
            </a:fld>
            <a:endParaRPr lang="en-GB"/>
          </a:p>
        </p:txBody>
      </p:sp>
      <p:sp>
        <p:nvSpPr>
          <p:cNvPr id="5" name="Footer Placeholder 4">
            <a:extLst>
              <a:ext uri="{FF2B5EF4-FFF2-40B4-BE49-F238E27FC236}">
                <a16:creationId xmlns:a16="http://schemas.microsoft.com/office/drawing/2014/main" id="{041818A9-295D-2515-8EFD-33E08EF1C08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5FE0D1C-D615-4C23-6F27-CBF8ADFA4A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A59C8F5-564E-49A9-9E24-67525411A5D1}" type="slidenum">
              <a:rPr lang="en-GB" smtClean="0"/>
              <a:t>‹#›</a:t>
            </a:fld>
            <a:endParaRPr lang="en-GB"/>
          </a:p>
        </p:txBody>
      </p:sp>
    </p:spTree>
    <p:extLst>
      <p:ext uri="{BB962C8B-B14F-4D97-AF65-F5344CB8AC3E}">
        <p14:creationId xmlns:p14="http://schemas.microsoft.com/office/powerpoint/2010/main" val="25973214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8153EC8-8E01-4D70-B575-24ABD35A1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38812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646A0B-3DE3-570A-A5E6-EEC6C0AD8F05}"/>
              </a:ext>
            </a:extLst>
          </p:cNvPr>
          <p:cNvSpPr>
            <a:spLocks noGrp="1"/>
          </p:cNvSpPr>
          <p:nvPr>
            <p:ph type="ctrTitle"/>
          </p:nvPr>
        </p:nvSpPr>
        <p:spPr>
          <a:xfrm>
            <a:off x="652750" y="657498"/>
            <a:ext cx="4806184" cy="3644537"/>
          </a:xfrm>
          <a:noFill/>
        </p:spPr>
        <p:txBody>
          <a:bodyPr>
            <a:normAutofit/>
          </a:bodyPr>
          <a:lstStyle/>
          <a:p>
            <a:pPr algn="l"/>
            <a:r>
              <a:rPr lang="en-GB" sz="5000">
                <a:solidFill>
                  <a:schemeClr val="bg1"/>
                </a:solidFill>
              </a:rPr>
              <a:t>Advancing to the Doctoral Research Stage</a:t>
            </a:r>
            <a:br>
              <a:rPr lang="en-GB" sz="5000">
                <a:solidFill>
                  <a:schemeClr val="bg1"/>
                </a:solidFill>
              </a:rPr>
            </a:br>
            <a:r>
              <a:rPr lang="en-GB" sz="5000">
                <a:solidFill>
                  <a:schemeClr val="bg1"/>
                </a:solidFill>
              </a:rPr>
              <a:t>Research Method Rejections</a:t>
            </a:r>
          </a:p>
        </p:txBody>
      </p:sp>
      <p:sp>
        <p:nvSpPr>
          <p:cNvPr id="3" name="Subtitle 2">
            <a:extLst>
              <a:ext uri="{FF2B5EF4-FFF2-40B4-BE49-F238E27FC236}">
                <a16:creationId xmlns:a16="http://schemas.microsoft.com/office/drawing/2014/main" id="{C296764A-5F03-6A5B-8BA4-71A6397B8615}"/>
              </a:ext>
            </a:extLst>
          </p:cNvPr>
          <p:cNvSpPr>
            <a:spLocks noGrp="1"/>
          </p:cNvSpPr>
          <p:nvPr>
            <p:ph type="subTitle" idx="1"/>
          </p:nvPr>
        </p:nvSpPr>
        <p:spPr>
          <a:xfrm>
            <a:off x="652750" y="4545874"/>
            <a:ext cx="4806184" cy="1672046"/>
          </a:xfrm>
          <a:noFill/>
        </p:spPr>
        <p:txBody>
          <a:bodyPr>
            <a:normAutofit/>
          </a:bodyPr>
          <a:lstStyle/>
          <a:p>
            <a:pPr algn="l"/>
            <a:r>
              <a:rPr lang="en-GB" sz="2800">
                <a:solidFill>
                  <a:schemeClr val="bg1"/>
                </a:solidFill>
              </a:rPr>
              <a:t>Dr Caroline Jawad</a:t>
            </a:r>
          </a:p>
          <a:p>
            <a:pPr algn="l"/>
            <a:r>
              <a:rPr lang="en-GB" sz="2800">
                <a:solidFill>
                  <a:schemeClr val="bg1"/>
                </a:solidFill>
              </a:rPr>
              <a:t>2022</a:t>
            </a:r>
          </a:p>
        </p:txBody>
      </p:sp>
      <p:pic>
        <p:nvPicPr>
          <p:cNvPr id="4" name="Picture 3">
            <a:extLst>
              <a:ext uri="{FF2B5EF4-FFF2-40B4-BE49-F238E27FC236}">
                <a16:creationId xmlns:a16="http://schemas.microsoft.com/office/drawing/2014/main" id="{948F22B7-BDAA-DA1D-96F7-E345AF9522D4}"/>
              </a:ext>
            </a:extLst>
          </p:cNvPr>
          <p:cNvPicPr>
            <a:picLocks noChangeAspect="1"/>
          </p:cNvPicPr>
          <p:nvPr/>
        </p:nvPicPr>
        <p:blipFill rotWithShape="1">
          <a:blip r:embed="rId2"/>
          <a:srcRect t="10492" r="1" b="10041"/>
          <a:stretch/>
        </p:blipFill>
        <p:spPr>
          <a:xfrm>
            <a:off x="6095999" y="10"/>
            <a:ext cx="6105655" cy="6857990"/>
          </a:xfrm>
          <a:prstGeom prst="rect">
            <a:avLst/>
          </a:prstGeom>
        </p:spPr>
      </p:pic>
    </p:spTree>
    <p:extLst>
      <p:ext uri="{BB962C8B-B14F-4D97-AF65-F5344CB8AC3E}">
        <p14:creationId xmlns:p14="http://schemas.microsoft.com/office/powerpoint/2010/main" val="19068306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lnSpcReduction="10000"/>
          </a:bodyPr>
          <a:lstStyle/>
          <a:p>
            <a:r>
              <a:rPr lang="en-GB" sz="1500" dirty="0"/>
              <a:t>This presentation  will introduce you to some aspects of research methods – but it is NOT intended to replace key reading, such as Bryman, Crotty, Creswell, Maxwell, Denscombe, Denzin, Guba and Lincoln and Cohen.  </a:t>
            </a:r>
          </a:p>
          <a:p>
            <a:r>
              <a:rPr lang="en-GB" sz="1500" b="1" dirty="0"/>
              <a:t>SAUNDERS SHOULD NOT BE USED IN MY MODULES.</a:t>
            </a:r>
          </a:p>
          <a:p>
            <a:r>
              <a:rPr lang="en-GB" sz="1500" dirty="0"/>
              <a:t>You must read key texts and beyond at doctoral level that cover the method and for this you may have to go beyond your modules reading list.</a:t>
            </a:r>
          </a:p>
          <a:p>
            <a:r>
              <a:rPr lang="en-GB" sz="1500" dirty="0"/>
              <a:t>Again some slides will not be focused on and you are expected at this doctoral level to be motivated, engaged and understand the areas you need to explore.</a:t>
            </a:r>
          </a:p>
          <a:p>
            <a:endParaRPr lang="en-GB" sz="1500" dirty="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lanets&#10;&#10;Description automatically generated with low confidence">
            <a:extLst>
              <a:ext uri="{FF2B5EF4-FFF2-40B4-BE49-F238E27FC236}">
                <a16:creationId xmlns:a16="http://schemas.microsoft.com/office/drawing/2014/main" id="{E87CB59B-313E-91FD-E1D9-36AE94A2BDA7}"/>
              </a:ext>
            </a:extLst>
          </p:cNvPr>
          <p:cNvPicPr>
            <a:picLocks noChangeAspect="1"/>
          </p:cNvPicPr>
          <p:nvPr/>
        </p:nvPicPr>
        <p:blipFill rotWithShape="1">
          <a:blip r:embed="rId2"/>
          <a:srcRect l="13377" r="18558"/>
          <a:stretch/>
        </p:blipFill>
        <p:spPr>
          <a:xfrm>
            <a:off x="1445985" y="457200"/>
            <a:ext cx="9300029" cy="5943600"/>
          </a:xfrm>
          <a:prstGeom prst="rect">
            <a:avLst/>
          </a:prstGeom>
        </p:spPr>
      </p:pic>
    </p:spTree>
    <p:extLst>
      <p:ext uri="{BB962C8B-B14F-4D97-AF65-F5344CB8AC3E}">
        <p14:creationId xmlns:p14="http://schemas.microsoft.com/office/powerpoint/2010/main" val="585598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08FB37C-E388-8D93-92D0-5343AD3C7D73}"/>
              </a:ext>
            </a:extLst>
          </p:cNvPr>
          <p:cNvPicPr>
            <a:picLocks noChangeAspect="1"/>
          </p:cNvPicPr>
          <p:nvPr/>
        </p:nvPicPr>
        <p:blipFill rotWithShape="1">
          <a:blip r:embed="rId2"/>
          <a:srcRect t="19861" r="1" b="38166"/>
          <a:stretch/>
        </p:blipFill>
        <p:spPr>
          <a:xfrm>
            <a:off x="321733" y="321733"/>
            <a:ext cx="11548534" cy="6214534"/>
          </a:xfrm>
          <a:prstGeom prst="rect">
            <a:avLst/>
          </a:prstGeom>
        </p:spPr>
      </p:pic>
    </p:spTree>
    <p:extLst>
      <p:ext uri="{BB962C8B-B14F-4D97-AF65-F5344CB8AC3E}">
        <p14:creationId xmlns:p14="http://schemas.microsoft.com/office/powerpoint/2010/main" val="192072768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3D10ED9B-C7B8-62E3-48B4-71E123D6F8F5}"/>
              </a:ext>
            </a:extLst>
          </p:cNvPr>
          <p:cNvPicPr>
            <a:picLocks noChangeAspect="1"/>
          </p:cNvPicPr>
          <p:nvPr/>
        </p:nvPicPr>
        <p:blipFill rotWithShape="1">
          <a:blip r:embed="rId2"/>
          <a:srcRect t="14788"/>
          <a:stretch/>
        </p:blipFill>
        <p:spPr>
          <a:xfrm>
            <a:off x="20" y="1282"/>
            <a:ext cx="12191980" cy="6856718"/>
          </a:xfrm>
          <a:prstGeom prst="rect">
            <a:avLst/>
          </a:prstGeom>
        </p:spPr>
      </p:pic>
    </p:spTree>
    <p:extLst>
      <p:ext uri="{BB962C8B-B14F-4D97-AF65-F5344CB8AC3E}">
        <p14:creationId xmlns:p14="http://schemas.microsoft.com/office/powerpoint/2010/main" val="3456021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C878D32C-7731-97A2-0216-9E5AD8BAE6C9}"/>
              </a:ext>
            </a:extLst>
          </p:cNvPr>
          <p:cNvPicPr>
            <a:picLocks noChangeAspect="1"/>
          </p:cNvPicPr>
          <p:nvPr/>
        </p:nvPicPr>
        <p:blipFill rotWithShape="1">
          <a:blip r:embed="rId2"/>
          <a:srcRect b="6268"/>
          <a:stretch/>
        </p:blipFill>
        <p:spPr>
          <a:xfrm>
            <a:off x="20" y="1282"/>
            <a:ext cx="12191980" cy="6856718"/>
          </a:xfrm>
          <a:prstGeom prst="rect">
            <a:avLst/>
          </a:prstGeom>
        </p:spPr>
      </p:pic>
    </p:spTree>
    <p:extLst>
      <p:ext uri="{BB962C8B-B14F-4D97-AF65-F5344CB8AC3E}">
        <p14:creationId xmlns:p14="http://schemas.microsoft.com/office/powerpoint/2010/main" val="31948511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F658905-CD36-4869-CC9F-00F6429AEB6F}"/>
              </a:ext>
            </a:extLst>
          </p:cNvPr>
          <p:cNvPicPr>
            <a:picLocks noChangeAspect="1"/>
          </p:cNvPicPr>
          <p:nvPr/>
        </p:nvPicPr>
        <p:blipFill rotWithShape="1">
          <a:blip r:embed="rId2"/>
          <a:srcRect b="7719"/>
          <a:stretch/>
        </p:blipFill>
        <p:spPr>
          <a:xfrm>
            <a:off x="643467" y="789431"/>
            <a:ext cx="5291666" cy="5279137"/>
          </a:xfrm>
          <a:prstGeom prst="rect">
            <a:avLst/>
          </a:prstGeom>
        </p:spPr>
      </p:pic>
      <p:pic>
        <p:nvPicPr>
          <p:cNvPr id="5" name="Picture 4">
            <a:extLst>
              <a:ext uri="{FF2B5EF4-FFF2-40B4-BE49-F238E27FC236}">
                <a16:creationId xmlns:a16="http://schemas.microsoft.com/office/drawing/2014/main" id="{9A2D607D-7745-370D-0B68-CFA8132F486C}"/>
              </a:ext>
            </a:extLst>
          </p:cNvPr>
          <p:cNvPicPr>
            <a:picLocks noChangeAspect="1"/>
          </p:cNvPicPr>
          <p:nvPr/>
        </p:nvPicPr>
        <p:blipFill>
          <a:blip r:embed="rId3"/>
          <a:stretch>
            <a:fillRect/>
          </a:stretch>
        </p:blipFill>
        <p:spPr>
          <a:xfrm>
            <a:off x="6256865" y="1940719"/>
            <a:ext cx="5291667" cy="2976562"/>
          </a:xfrm>
          <a:prstGeom prst="rect">
            <a:avLst/>
          </a:prstGeom>
        </p:spPr>
      </p:pic>
    </p:spTree>
    <p:extLst>
      <p:ext uri="{BB962C8B-B14F-4D97-AF65-F5344CB8AC3E}">
        <p14:creationId xmlns:p14="http://schemas.microsoft.com/office/powerpoint/2010/main" val="34402116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1D9EA-E018-E284-22D3-F676DFDFB49D}"/>
              </a:ext>
            </a:extLst>
          </p:cNvPr>
          <p:cNvSpPr>
            <a:spLocks noGrp="1"/>
          </p:cNvSpPr>
          <p:nvPr>
            <p:ph type="title"/>
          </p:nvPr>
        </p:nvSpPr>
        <p:spPr/>
        <p:txBody>
          <a:bodyPr/>
          <a:lstStyle/>
          <a:p>
            <a:r>
              <a:rPr lang="en-GB" dirty="0"/>
              <a:t>The metaphor</a:t>
            </a:r>
          </a:p>
        </p:txBody>
      </p:sp>
      <p:sp>
        <p:nvSpPr>
          <p:cNvPr id="3" name="Content Placeholder 2">
            <a:extLst>
              <a:ext uri="{FF2B5EF4-FFF2-40B4-BE49-F238E27FC236}">
                <a16:creationId xmlns:a16="http://schemas.microsoft.com/office/drawing/2014/main" id="{87159FD9-8E68-8174-40D2-555B351B6AC3}"/>
              </a:ext>
            </a:extLst>
          </p:cNvPr>
          <p:cNvSpPr>
            <a:spLocks noGrp="1"/>
          </p:cNvSpPr>
          <p:nvPr>
            <p:ph idx="1"/>
          </p:nvPr>
        </p:nvSpPr>
        <p:spPr/>
        <p:txBody>
          <a:bodyPr/>
          <a:lstStyle/>
          <a:p>
            <a:r>
              <a:rPr lang="en-GB" sz="1800" dirty="0">
                <a:effectLst/>
                <a:latin typeface="Calibri" panose="020F0502020204030204" pitchFamily="34" charset="0"/>
                <a:ea typeface="DengXian" panose="02010600030101010101" pitchFamily="2" charset="-122"/>
                <a:cs typeface="Arial" panose="020B0604020202020204" pitchFamily="34" charset="0"/>
              </a:rPr>
              <a:t>A metaphor has been used according to which positivism and interpretivist are like aliens that live on two different planets. </a:t>
            </a:r>
          </a:p>
          <a:p>
            <a:r>
              <a:rPr lang="en-GB" sz="1800" dirty="0">
                <a:effectLst/>
                <a:latin typeface="Calibri" panose="020F0502020204030204" pitchFamily="34" charset="0"/>
                <a:ea typeface="DengXian" panose="02010600030101010101" pitchFamily="2" charset="-122"/>
                <a:cs typeface="Arial" panose="020B0604020202020204" pitchFamily="34" charset="0"/>
              </a:rPr>
              <a:t>So on Planet A is where the  aliens are all about the numbers.  They only understand the numbers and therefore they observe these numbers, analyse these numbers and that's how they make sense of the reality around them. </a:t>
            </a:r>
          </a:p>
          <a:p>
            <a:r>
              <a:rPr lang="en-GB" sz="1800" dirty="0">
                <a:effectLst/>
                <a:latin typeface="Calibri" panose="020F0502020204030204" pitchFamily="34" charset="0"/>
                <a:ea typeface="DengXian" panose="02010600030101010101" pitchFamily="2" charset="-122"/>
                <a:cs typeface="Arial" panose="020B0604020202020204" pitchFamily="34" charset="0"/>
              </a:rPr>
              <a:t>On Planet B they all about talking; talking and interpreting different things. So they just talk and they try to understand each other's perspectives. </a:t>
            </a:r>
          </a:p>
          <a:p>
            <a:r>
              <a:rPr lang="en-GB" sz="1800" dirty="0">
                <a:effectLst/>
                <a:latin typeface="Calibri" panose="020F0502020204030204" pitchFamily="34" charset="0"/>
                <a:ea typeface="DengXian" panose="02010600030101010101" pitchFamily="2" charset="-122"/>
                <a:cs typeface="Arial" panose="020B0604020202020204" pitchFamily="34" charset="0"/>
              </a:rPr>
              <a:t>Although I do like this metaphor in practise it is more common nowadays to see researchers and people who are more flexible and their world views, so they are not either positive is or interpretivist and they tend to assume different world views that are more perhaps open minded, more tolerant.</a:t>
            </a:r>
          </a:p>
          <a:p>
            <a:endParaRPr lang="en-GB" dirty="0"/>
          </a:p>
        </p:txBody>
      </p:sp>
    </p:spTree>
    <p:extLst>
      <p:ext uri="{BB962C8B-B14F-4D97-AF65-F5344CB8AC3E}">
        <p14:creationId xmlns:p14="http://schemas.microsoft.com/office/powerpoint/2010/main" val="3851938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99591-E4D4-5F31-D95E-BF4D1034C8F4}"/>
              </a:ext>
            </a:extLst>
          </p:cNvPr>
          <p:cNvSpPr>
            <a:spLocks noGrp="1"/>
          </p:cNvSpPr>
          <p:nvPr>
            <p:ph type="title"/>
          </p:nvPr>
        </p:nvSpPr>
        <p:spPr/>
        <p:txBody>
          <a:bodyPr/>
          <a:lstStyle/>
          <a:p>
            <a:r>
              <a:rPr lang="en-GB" dirty="0"/>
              <a:t>Using David Gray’s chapter Doing Research in the Real World</a:t>
            </a:r>
          </a:p>
        </p:txBody>
      </p:sp>
      <p:sp>
        <p:nvSpPr>
          <p:cNvPr id="3" name="Content Placeholder 2">
            <a:extLst>
              <a:ext uri="{FF2B5EF4-FFF2-40B4-BE49-F238E27FC236}">
                <a16:creationId xmlns:a16="http://schemas.microsoft.com/office/drawing/2014/main" id="{6E78BAC3-E18B-7AC0-6810-EA528AF1A5D9}"/>
              </a:ext>
            </a:extLst>
          </p:cNvPr>
          <p:cNvSpPr>
            <a:spLocks noGrp="1"/>
          </p:cNvSpPr>
          <p:nvPr>
            <p:ph idx="1"/>
          </p:nvPr>
        </p:nvSpPr>
        <p:spPr/>
        <p:txBody>
          <a:bodyPr/>
          <a:lstStyle/>
          <a:p>
            <a:r>
              <a:rPr lang="en-GB" dirty="0"/>
              <a:t>Activity Exercise 2.3</a:t>
            </a:r>
          </a:p>
        </p:txBody>
      </p:sp>
    </p:spTree>
    <p:extLst>
      <p:ext uri="{BB962C8B-B14F-4D97-AF65-F5344CB8AC3E}">
        <p14:creationId xmlns:p14="http://schemas.microsoft.com/office/powerpoint/2010/main" val="2977882146"/>
      </p:ext>
    </p:extLst>
  </p:cSld>
  <p:clrMapOvr>
    <a:masterClrMapping/>
  </p:clrMapOvr>
</p:sld>
</file>

<file path=ppt/theme/theme1.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301</Words>
  <Application>Microsoft Office PowerPoint</Application>
  <PresentationFormat>Widescreen</PresentationFormat>
  <Paragraphs>17</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Advancing to the Doctoral Research Stage Research Method Rejections</vt:lpstr>
      <vt:lpstr>Please note</vt:lpstr>
      <vt:lpstr>PowerPoint Presentation</vt:lpstr>
      <vt:lpstr>PowerPoint Presentation</vt:lpstr>
      <vt:lpstr>PowerPoint Presentation</vt:lpstr>
      <vt:lpstr>PowerPoint Presentation</vt:lpstr>
      <vt:lpstr>PowerPoint Presentation</vt:lpstr>
      <vt:lpstr>The metaphor</vt:lpstr>
      <vt:lpstr>Using David Gray’s chapter Doing Research in the Real World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Advancing to the Doctoral Research Stage Research Method Rejections</dc:title>
  <dc:creator>Caroline Jawad</dc:creator>
  <cp:lastModifiedBy>Caroline Jawad</cp:lastModifiedBy>
  <cp:revision>1</cp:revision>
  <dcterms:created xsi:type="dcterms:W3CDTF">2022-11-23T09:31:30Z</dcterms:created>
  <dcterms:modified xsi:type="dcterms:W3CDTF">2022-11-23T10:04:36Z</dcterms:modified>
</cp:coreProperties>
</file>