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387FB-D4FE-493D-8D7C-22D170DE2A2D}" v="14" dt="2022-11-11T09:48:16.098"/>
    <p1510:client id="{AE9036E3-96D7-48EF-8294-8885FD9564E8}" v="740" dt="2022-11-11T05:01:18.1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 Tugulea (2218203)" userId="S::2218203@student.uwtsd.ac.uk::018bec57-1f9d-44cb-b288-d9b7f47edec4" providerId="AD" clId="Web-{554387FB-D4FE-493D-8D7C-22D170DE2A2D}"/>
    <pc:docChg chg="modSld">
      <pc:chgData name="Mihail Tugulea (2218203)" userId="S::2218203@student.uwtsd.ac.uk::018bec57-1f9d-44cb-b288-d9b7f47edec4" providerId="AD" clId="Web-{554387FB-D4FE-493D-8D7C-22D170DE2A2D}" dt="2022-11-11T09:48:16.098" v="13" actId="14100"/>
      <pc:docMkLst>
        <pc:docMk/>
      </pc:docMkLst>
      <pc:sldChg chg="modSp">
        <pc:chgData name="Mihail Tugulea (2218203)" userId="S::2218203@student.uwtsd.ac.uk::018bec57-1f9d-44cb-b288-d9b7f47edec4" providerId="AD" clId="Web-{554387FB-D4FE-493D-8D7C-22D170DE2A2D}" dt="2022-11-11T09:48:16.098" v="13" actId="14100"/>
        <pc:sldMkLst>
          <pc:docMk/>
          <pc:sldMk cId="311717606" sldId="256"/>
        </pc:sldMkLst>
        <pc:spChg chg="mod">
          <ac:chgData name="Mihail Tugulea (2218203)" userId="S::2218203@student.uwtsd.ac.uk::018bec57-1f9d-44cb-b288-d9b7f47edec4" providerId="AD" clId="Web-{554387FB-D4FE-493D-8D7C-22D170DE2A2D}" dt="2022-11-11T09:48:16.098" v="13" actId="14100"/>
          <ac:spMkLst>
            <pc:docMk/>
            <pc:sldMk cId="311717606" sldId="256"/>
            <ac:spMk id="2" creationId="{D3852289-16BF-DDB0-67AE-0D15C708180B}"/>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2933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536271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904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17038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0097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1938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263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2546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9090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3320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0655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0043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4236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5603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2483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5662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797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11/11/2022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17316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doi.org/10.1109/T4E.2011.5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EDA46E-AECC-43B8-B54F-FA6E4C0C6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A789037-2F02-4B13-8573-CB800A968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576916"/>
            <a:ext cx="3992501" cy="5734983"/>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67B4C5E-A726-4AC9-9254-E81F0698B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73" y="742355"/>
            <a:ext cx="3666744" cy="5404104"/>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852289-16BF-DDB0-67AE-0D15C708180B}"/>
              </a:ext>
            </a:extLst>
          </p:cNvPr>
          <p:cNvSpPr>
            <a:spLocks noGrp="1"/>
          </p:cNvSpPr>
          <p:nvPr>
            <p:ph type="ctrTitle"/>
          </p:nvPr>
        </p:nvSpPr>
        <p:spPr>
          <a:xfrm>
            <a:off x="873254" y="1288357"/>
            <a:ext cx="3684768" cy="2885165"/>
          </a:xfrm>
        </p:spPr>
        <p:txBody>
          <a:bodyPr>
            <a:normAutofit/>
          </a:bodyPr>
          <a:lstStyle/>
          <a:p>
            <a:r>
              <a:rPr lang="en-GB" dirty="0">
                <a:solidFill>
                  <a:schemeClr val="bg1"/>
                </a:solidFill>
              </a:rPr>
              <a:t>Personal development plan</a:t>
            </a:r>
          </a:p>
        </p:txBody>
      </p:sp>
      <p:sp>
        <p:nvSpPr>
          <p:cNvPr id="3" name="Subtitle 2">
            <a:extLst>
              <a:ext uri="{FF2B5EF4-FFF2-40B4-BE49-F238E27FC236}">
                <a16:creationId xmlns:a16="http://schemas.microsoft.com/office/drawing/2014/main" id="{4066CF24-66C5-2B3D-5308-D403790FC1B3}"/>
              </a:ext>
            </a:extLst>
          </p:cNvPr>
          <p:cNvSpPr>
            <a:spLocks noGrp="1"/>
          </p:cNvSpPr>
          <p:nvPr>
            <p:ph type="subTitle" idx="1"/>
          </p:nvPr>
        </p:nvSpPr>
        <p:spPr>
          <a:xfrm>
            <a:off x="1130207" y="4533060"/>
            <a:ext cx="3055676" cy="952308"/>
          </a:xfrm>
        </p:spPr>
        <p:txBody>
          <a:bodyPr vert="horz" lIns="91440" tIns="45720" rIns="91440" bIns="45720" rtlCol="0">
            <a:normAutofit/>
          </a:bodyPr>
          <a:lstStyle/>
          <a:p>
            <a:r>
              <a:rPr lang="en-GB" sz="2000">
                <a:solidFill>
                  <a:schemeClr val="bg1"/>
                </a:solidFill>
              </a:rPr>
              <a:t>Mihail Tugulea - </a:t>
            </a:r>
            <a:r>
              <a:rPr lang="en-GB" sz="2000">
                <a:solidFill>
                  <a:schemeClr val="bg1"/>
                </a:solidFill>
                <a:ea typeface="+mn-lt"/>
                <a:cs typeface="+mn-lt"/>
              </a:rPr>
              <a:t>2218203</a:t>
            </a:r>
            <a:endParaRPr lang="en-GB" sz="2000">
              <a:solidFill>
                <a:schemeClr val="bg1"/>
              </a:solidFill>
            </a:endParaRPr>
          </a:p>
        </p:txBody>
      </p:sp>
      <p:cxnSp>
        <p:nvCxnSpPr>
          <p:cNvPr id="14" name="Straight Connector 13">
            <a:extLst>
              <a:ext uri="{FF2B5EF4-FFF2-40B4-BE49-F238E27FC236}">
                <a16:creationId xmlns:a16="http://schemas.microsoft.com/office/drawing/2014/main" id="{47F9D90F-7118-49FD-9E75-223103DD9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6971" y="4397593"/>
            <a:ext cx="2762149"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71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85C930-5FA8-591C-84CD-39F479143029}"/>
              </a:ext>
            </a:extLst>
          </p:cNvPr>
          <p:cNvGraphicFramePr>
            <a:graphicFrameLocks noGrp="1"/>
          </p:cNvGraphicFramePr>
          <p:nvPr>
            <p:extLst>
              <p:ext uri="{D42A27DB-BD31-4B8C-83A1-F6EECF244321}">
                <p14:modId xmlns:p14="http://schemas.microsoft.com/office/powerpoint/2010/main" val="2886319956"/>
              </p:ext>
            </p:extLst>
          </p:nvPr>
        </p:nvGraphicFramePr>
        <p:xfrm>
          <a:off x="106706" y="241106"/>
          <a:ext cx="11618748" cy="6223820"/>
        </p:xfrm>
        <a:graphic>
          <a:graphicData uri="http://schemas.openxmlformats.org/drawingml/2006/table">
            <a:tbl>
              <a:tblPr firstRow="1" bandRow="1">
                <a:tableStyleId>{21E4AEA4-8DFA-4A89-87EB-49C32662AFE0}</a:tableStyleId>
              </a:tblPr>
              <a:tblGrid>
                <a:gridCol w="1936458">
                  <a:extLst>
                    <a:ext uri="{9D8B030D-6E8A-4147-A177-3AD203B41FA5}">
                      <a16:colId xmlns:a16="http://schemas.microsoft.com/office/drawing/2014/main" val="4227390396"/>
                    </a:ext>
                  </a:extLst>
                </a:gridCol>
                <a:gridCol w="1936458">
                  <a:extLst>
                    <a:ext uri="{9D8B030D-6E8A-4147-A177-3AD203B41FA5}">
                      <a16:colId xmlns:a16="http://schemas.microsoft.com/office/drawing/2014/main" val="4196001913"/>
                    </a:ext>
                  </a:extLst>
                </a:gridCol>
                <a:gridCol w="1936458">
                  <a:extLst>
                    <a:ext uri="{9D8B030D-6E8A-4147-A177-3AD203B41FA5}">
                      <a16:colId xmlns:a16="http://schemas.microsoft.com/office/drawing/2014/main" val="232522430"/>
                    </a:ext>
                  </a:extLst>
                </a:gridCol>
                <a:gridCol w="1936458">
                  <a:extLst>
                    <a:ext uri="{9D8B030D-6E8A-4147-A177-3AD203B41FA5}">
                      <a16:colId xmlns:a16="http://schemas.microsoft.com/office/drawing/2014/main" val="1164623800"/>
                    </a:ext>
                  </a:extLst>
                </a:gridCol>
                <a:gridCol w="1936458">
                  <a:extLst>
                    <a:ext uri="{9D8B030D-6E8A-4147-A177-3AD203B41FA5}">
                      <a16:colId xmlns:a16="http://schemas.microsoft.com/office/drawing/2014/main" val="485981499"/>
                    </a:ext>
                  </a:extLst>
                </a:gridCol>
                <a:gridCol w="1936458">
                  <a:extLst>
                    <a:ext uri="{9D8B030D-6E8A-4147-A177-3AD203B41FA5}">
                      <a16:colId xmlns:a16="http://schemas.microsoft.com/office/drawing/2014/main" val="1990222692"/>
                    </a:ext>
                  </a:extLst>
                </a:gridCol>
              </a:tblGrid>
              <a:tr h="1435510">
                <a:tc rowSpan="3">
                  <a:txBody>
                    <a:bodyPr/>
                    <a:lstStyle/>
                    <a:p>
                      <a:pPr lvl="0" algn="ctr">
                        <a:buNone/>
                      </a:pPr>
                      <a:r>
                        <a:rPr lang="en-GB" sz="1200" dirty="0"/>
                        <a:t>What are your</a:t>
                      </a:r>
                      <a:endParaRPr lang="en-US" dirty="0"/>
                    </a:p>
                    <a:p>
                      <a:pPr lvl="0" algn="ctr">
                        <a:buNone/>
                      </a:pPr>
                      <a:r>
                        <a:rPr lang="en-GB" sz="1200" dirty="0"/>
                        <a:t>long-term goals?</a:t>
                      </a:r>
                      <a:endParaRPr lang="en-GB" dirty="0"/>
                    </a:p>
                  </a:txBody>
                  <a:tcPr/>
                </a:tc>
                <a:tc>
                  <a:txBody>
                    <a:bodyPr/>
                    <a:lstStyle/>
                    <a:p>
                      <a:pPr lvl="0" algn="ctr">
                        <a:buNone/>
                      </a:pPr>
                      <a:r>
                        <a:rPr lang="en-GB" sz="1200" dirty="0"/>
                        <a:t>What are your specific</a:t>
                      </a:r>
                      <a:endParaRPr lang="en-US" dirty="0"/>
                    </a:p>
                    <a:p>
                      <a:pPr lvl="0" algn="ctr">
                        <a:buNone/>
                      </a:pPr>
                      <a:r>
                        <a:rPr lang="en-GB" sz="1200" dirty="0"/>
                        <a:t>career goals?</a:t>
                      </a:r>
                      <a:endParaRPr lang="en-GB" dirty="0"/>
                    </a:p>
                  </a:txBody>
                  <a:tcPr/>
                </a:tc>
                <a:tc>
                  <a:txBody>
                    <a:bodyPr/>
                    <a:lstStyle/>
                    <a:p>
                      <a:pPr lvl="0" algn="ctr">
                        <a:buNone/>
                      </a:pPr>
                      <a:r>
                        <a:rPr lang="en-GB" sz="1200" dirty="0"/>
                        <a:t>What are the key skills</a:t>
                      </a:r>
                      <a:endParaRPr lang="en-US" dirty="0"/>
                    </a:p>
                    <a:p>
                      <a:pPr lvl="0" algn="ctr">
                        <a:buNone/>
                      </a:pPr>
                      <a:r>
                        <a:rPr lang="en-GB" sz="1200" dirty="0"/>
                        <a:t>needed for each one</a:t>
                      </a:r>
                      <a:endParaRPr lang="en-GB" dirty="0"/>
                    </a:p>
                    <a:p>
                      <a:pPr lvl="0" algn="ctr">
                        <a:buNone/>
                      </a:pPr>
                      <a:r>
                        <a:rPr lang="en-GB" sz="1200" dirty="0"/>
                        <a:t>of your goals?</a:t>
                      </a:r>
                      <a:endParaRPr lang="en-GB" dirty="0"/>
                    </a:p>
                  </a:txBody>
                  <a:tcPr/>
                </a:tc>
                <a:tc>
                  <a:txBody>
                    <a:bodyPr/>
                    <a:lstStyle/>
                    <a:p>
                      <a:pPr lvl="0" algn="ctr">
                        <a:buNone/>
                      </a:pPr>
                      <a:r>
                        <a:rPr lang="en-GB" sz="1200" dirty="0"/>
                        <a:t>What skills do you</a:t>
                      </a:r>
                      <a:endParaRPr lang="en-US" dirty="0"/>
                    </a:p>
                    <a:p>
                      <a:pPr lvl="0" algn="ctr">
                        <a:buNone/>
                      </a:pPr>
                      <a:r>
                        <a:rPr lang="en-GB" sz="1200" dirty="0"/>
                        <a:t>need to work on?</a:t>
                      </a:r>
                      <a:endParaRPr lang="en-GB" dirty="0"/>
                    </a:p>
                  </a:txBody>
                  <a:tcPr/>
                </a:tc>
                <a:tc>
                  <a:txBody>
                    <a:bodyPr/>
                    <a:lstStyle/>
                    <a:p>
                      <a:pPr lvl="0" algn="ctr">
                        <a:buNone/>
                      </a:pPr>
                      <a:r>
                        <a:rPr lang="en-GB" sz="1200" dirty="0"/>
                        <a:t>What actions are you</a:t>
                      </a:r>
                      <a:endParaRPr lang="en-US" dirty="0"/>
                    </a:p>
                    <a:p>
                      <a:pPr lvl="0" algn="ctr">
                        <a:buNone/>
                      </a:pPr>
                      <a:r>
                        <a:rPr lang="en-GB" sz="1200" dirty="0"/>
                        <a:t>going to take?</a:t>
                      </a:r>
                      <a:endParaRPr lang="en-GB" dirty="0"/>
                    </a:p>
                  </a:txBody>
                  <a:tcPr/>
                </a:tc>
                <a:tc>
                  <a:txBody>
                    <a:bodyPr/>
                    <a:lstStyle/>
                    <a:p>
                      <a:pPr lvl="0" algn="ctr">
                        <a:buNone/>
                      </a:pPr>
                      <a:r>
                        <a:rPr lang="en-GB" sz="1200" dirty="0"/>
                        <a:t>When are you</a:t>
                      </a:r>
                      <a:endParaRPr lang="en-US" dirty="0"/>
                    </a:p>
                    <a:p>
                      <a:pPr lvl="0" algn="ctr">
                        <a:buNone/>
                      </a:pPr>
                      <a:r>
                        <a:rPr lang="en-GB" sz="1200" dirty="0"/>
                        <a:t>going to complete</a:t>
                      </a:r>
                      <a:endParaRPr lang="en-GB" dirty="0"/>
                    </a:p>
                    <a:p>
                      <a:pPr lvl="0" algn="ctr">
                        <a:buNone/>
                      </a:pPr>
                      <a:r>
                        <a:rPr lang="en-GB" sz="1200" dirty="0"/>
                        <a:t>your training by?</a:t>
                      </a:r>
                      <a:endParaRPr lang="en-GB" dirty="0"/>
                    </a:p>
                  </a:txBody>
                  <a:tcPr/>
                </a:tc>
                <a:extLst>
                  <a:ext uri="{0D108BD9-81ED-4DB2-BD59-A6C34878D82A}">
                    <a16:rowId xmlns:a16="http://schemas.microsoft.com/office/drawing/2014/main" val="3903260562"/>
                  </a:ext>
                </a:extLst>
              </a:tr>
              <a:tr h="1435510">
                <a:tc vMerge="1">
                  <a:txBody>
                    <a:bodyPr/>
                    <a:lstStyle/>
                    <a:p>
                      <a:pPr lvl="0" algn="ctr">
                        <a:buNone/>
                      </a:pPr>
                      <a:endParaRPr lang="en-GB" sz="1200"/>
                    </a:p>
                  </a:txBody>
                  <a:tcPr>
                    <a:lnB w="12700" cap="flat" cmpd="sng" algn="ctr">
                      <a:solidFill>
                        <a:schemeClr val="tx1"/>
                      </a:solidFill>
                      <a:prstDash val="solid"/>
                      <a:round/>
                      <a:headEnd type="none" w="med" len="med"/>
                      <a:tailEnd type="none" w="med" len="med"/>
                    </a:lnB>
                  </a:tcPr>
                </a:tc>
                <a:tc>
                  <a:txBody>
                    <a:bodyPr/>
                    <a:lstStyle/>
                    <a:p>
                      <a:pPr lvl="0">
                        <a:buNone/>
                      </a:pPr>
                      <a:r>
                        <a:rPr lang="en-GB" sz="1600" dirty="0"/>
                        <a:t>Become an IT Support Technician</a:t>
                      </a:r>
                      <a:endParaRPr lang="en-GB" sz="1200" dirty="0"/>
                    </a:p>
                  </a:txBody>
                  <a:tcPr/>
                </a:tc>
                <a:tc>
                  <a:txBody>
                    <a:bodyPr/>
                    <a:lstStyle/>
                    <a:p>
                      <a:pPr lvl="0">
                        <a:buNone/>
                      </a:pPr>
                      <a:r>
                        <a:rPr lang="en-GB" sz="1600" dirty="0"/>
                        <a:t>Windows and Linux operating system knowledge,</a:t>
                      </a:r>
                    </a:p>
                    <a:p>
                      <a:pPr lvl="0">
                        <a:buNone/>
                      </a:pPr>
                      <a:r>
                        <a:rPr lang="en-GB" sz="1600" dirty="0"/>
                        <a:t>Networking knowledge</a:t>
                      </a:r>
                    </a:p>
                  </a:txBody>
                  <a:tcPr/>
                </a:tc>
                <a:tc>
                  <a:txBody>
                    <a:bodyPr/>
                    <a:lstStyle/>
                    <a:p>
                      <a:pPr lvl="0">
                        <a:buNone/>
                      </a:pPr>
                      <a:r>
                        <a:rPr lang="en-GB" sz="1600" dirty="0"/>
                        <a:t>Networking knowledge</a:t>
                      </a:r>
                      <a:endParaRPr lang="en-GB" sz="1200" dirty="0"/>
                    </a:p>
                  </a:txBody>
                  <a:tcPr/>
                </a:tc>
                <a:tc>
                  <a:txBody>
                    <a:bodyPr/>
                    <a:lstStyle/>
                    <a:p>
                      <a:pPr lvl="0">
                        <a:buNone/>
                      </a:pPr>
                      <a:r>
                        <a:rPr lang="en-GB" sz="1600" dirty="0"/>
                        <a:t>Take the </a:t>
                      </a:r>
                      <a:r>
                        <a:rPr lang="en-GB" sz="1600" b="0" i="0" u="none" strike="noStrike" noProof="0" dirty="0">
                          <a:latin typeface="Calibri"/>
                        </a:rPr>
                        <a:t> Computing Skills for the Workplace Class</a:t>
                      </a:r>
                      <a:endParaRPr lang="en-GB" sz="1600" dirty="0"/>
                    </a:p>
                  </a:txBody>
                  <a:tcPr/>
                </a:tc>
                <a:tc>
                  <a:txBody>
                    <a:bodyPr/>
                    <a:lstStyle/>
                    <a:p>
                      <a:pPr lvl="0">
                        <a:buNone/>
                      </a:pPr>
                      <a:r>
                        <a:rPr lang="en-GB" sz="1600" dirty="0"/>
                        <a:t>10 months</a:t>
                      </a:r>
                    </a:p>
                  </a:txBody>
                  <a:tcPr/>
                </a:tc>
                <a:extLst>
                  <a:ext uri="{0D108BD9-81ED-4DB2-BD59-A6C34878D82A}">
                    <a16:rowId xmlns:a16="http://schemas.microsoft.com/office/drawing/2014/main" val="3596186249"/>
                  </a:ext>
                </a:extLst>
              </a:tr>
              <a:tr h="1239760">
                <a:tc vMerge="1">
                  <a:txBody>
                    <a:bodyPr/>
                    <a:lstStyle/>
                    <a:p>
                      <a:pPr lvl="0" algn="ctr">
                        <a:buNone/>
                      </a:pPr>
                      <a:endParaRPr lang="en-GB" sz="1200"/>
                    </a:p>
                  </a:txBody>
                  <a:tcPr>
                    <a:lnB w="12700" cap="flat" cmpd="sng" algn="ctr">
                      <a:solidFill>
                        <a:schemeClr val="tx1"/>
                      </a:solidFill>
                      <a:prstDash val="solid"/>
                      <a:round/>
                      <a:headEnd type="none" w="med" len="med"/>
                      <a:tailEnd type="none" w="med" len="med"/>
                    </a:lnB>
                  </a:tcPr>
                </a:tc>
                <a:tc>
                  <a:txBody>
                    <a:bodyPr/>
                    <a:lstStyle/>
                    <a:p>
                      <a:pPr lvl="0">
                        <a:buNone/>
                      </a:pPr>
                      <a:r>
                        <a:rPr lang="en-GB" sz="1600" dirty="0"/>
                        <a:t>Become a Team Leader</a:t>
                      </a:r>
                    </a:p>
                  </a:txBody>
                  <a:tcPr/>
                </a:tc>
                <a:tc>
                  <a:txBody>
                    <a:bodyPr/>
                    <a:lstStyle/>
                    <a:p>
                      <a:pPr lvl="0">
                        <a:buNone/>
                      </a:pPr>
                      <a:r>
                        <a:rPr lang="en-GB" sz="1600" b="0" i="0" u="none" strike="noStrike" noProof="0" dirty="0"/>
                        <a:t>Leadership,</a:t>
                      </a:r>
                    </a:p>
                    <a:p>
                      <a:pPr lvl="0">
                        <a:buNone/>
                      </a:pPr>
                      <a:r>
                        <a:rPr lang="en-GB" sz="1600" b="0" i="0" u="none" strike="noStrike" noProof="0" dirty="0"/>
                        <a:t>Communication skills,</a:t>
                      </a:r>
                    </a:p>
                    <a:p>
                      <a:pPr lvl="0" algn="l">
                        <a:lnSpc>
                          <a:spcPct val="100000"/>
                        </a:lnSpc>
                        <a:spcBef>
                          <a:spcPts val="0"/>
                        </a:spcBef>
                        <a:spcAft>
                          <a:spcPts val="0"/>
                        </a:spcAft>
                        <a:buNone/>
                      </a:pPr>
                      <a:r>
                        <a:rPr lang="en-GB" sz="1600" b="0" i="0" dirty="0"/>
                        <a:t>Time management</a:t>
                      </a:r>
                      <a:endParaRPr lang="en-GB" sz="1600" b="0" dirty="0"/>
                    </a:p>
                    <a:p>
                      <a:pPr lvl="0">
                        <a:buNone/>
                      </a:pPr>
                      <a:br>
                        <a:rPr lang="en-GB" sz="1600" b="0" i="0" u="none" strike="noStrike" noProof="0" dirty="0"/>
                      </a:br>
                      <a:endParaRPr lang="en-GB" sz="1600" b="0" i="0" u="none" strike="noStrike" noProof="0"/>
                    </a:p>
                    <a:p>
                      <a:pPr lvl="0">
                        <a:buNone/>
                      </a:pPr>
                      <a:endParaRPr lang="en-GB" sz="1600" b="0" i="0" u="none" strike="noStrike" noProof="0" dirty="0"/>
                    </a:p>
                  </a:txBody>
                  <a:tcPr/>
                </a:tc>
                <a:tc>
                  <a:txBody>
                    <a:bodyPr/>
                    <a:lstStyle/>
                    <a:p>
                      <a:pPr lvl="0">
                        <a:buNone/>
                      </a:pPr>
                      <a:r>
                        <a:rPr lang="en-GB" sz="1600" b="0" i="0" u="none" strike="noStrike" noProof="0" dirty="0">
                          <a:latin typeface="Calibri"/>
                        </a:rPr>
                        <a:t>Leadership</a:t>
                      </a:r>
                      <a:endParaRPr lang="en-US" sz="1600" dirty="0"/>
                    </a:p>
                  </a:txBody>
                  <a:tcPr/>
                </a:tc>
                <a:tc>
                  <a:txBody>
                    <a:bodyPr/>
                    <a:lstStyle/>
                    <a:p>
                      <a:pPr lvl="0">
                        <a:buNone/>
                      </a:pPr>
                      <a:r>
                        <a:rPr lang="en-GB" sz="1600" dirty="0"/>
                        <a:t>Company leadership course</a:t>
                      </a:r>
                    </a:p>
                  </a:txBody>
                  <a:tcPr/>
                </a:tc>
                <a:tc>
                  <a:txBody>
                    <a:bodyPr/>
                    <a:lstStyle/>
                    <a:p>
                      <a:pPr lvl="0">
                        <a:buNone/>
                      </a:pPr>
                      <a:r>
                        <a:rPr lang="en-GB" sz="1600" dirty="0"/>
                        <a:t>6 months</a:t>
                      </a:r>
                    </a:p>
                  </a:txBody>
                  <a:tcPr/>
                </a:tc>
                <a:extLst>
                  <a:ext uri="{0D108BD9-81ED-4DB2-BD59-A6C34878D82A}">
                    <a16:rowId xmlns:a16="http://schemas.microsoft.com/office/drawing/2014/main" val="72767663"/>
                  </a:ext>
                </a:extLst>
              </a:tr>
              <a:tr h="1435510">
                <a:tc>
                  <a:txBody>
                    <a:bodyPr/>
                    <a:lstStyle/>
                    <a:p>
                      <a:pPr lvl="0">
                        <a:buNone/>
                      </a:pPr>
                      <a:r>
                        <a:rPr lang="en-GB" sz="1600" b="0" i="0" u="none" strike="noStrike" noProof="0" dirty="0">
                          <a:solidFill>
                            <a:schemeClr val="tx1">
                              <a:lumMod val="95000"/>
                              <a:lumOff val="5000"/>
                            </a:schemeClr>
                          </a:solidFill>
                          <a:latin typeface="Calibri"/>
                        </a:rPr>
                        <a:t>Become</a:t>
                      </a:r>
                      <a:r>
                        <a:rPr lang="en-GB" sz="1600" b="0" i="1" u="none" strike="noStrike" noProof="0" dirty="0">
                          <a:solidFill>
                            <a:schemeClr val="tx1">
                              <a:lumMod val="95000"/>
                              <a:lumOff val="5000"/>
                            </a:schemeClr>
                          </a:solidFill>
                          <a:latin typeface="Calibri"/>
                        </a:rPr>
                        <a:t> </a:t>
                      </a:r>
                      <a:r>
                        <a:rPr lang="en-GB" sz="1600" b="0" i="0" u="none" strike="noStrike" noProof="0" dirty="0">
                          <a:solidFill>
                            <a:schemeClr val="tx1">
                              <a:lumMod val="95000"/>
                              <a:lumOff val="5000"/>
                            </a:schemeClr>
                          </a:solidFill>
                          <a:latin typeface="Calibri"/>
                        </a:rPr>
                        <a:t>Systems </a:t>
                      </a:r>
                      <a:endParaRPr lang="en-US" sz="1600" b="0" i="0" u="none" strike="noStrike" noProof="0" dirty="0">
                        <a:latin typeface="Calibri"/>
                      </a:endParaRPr>
                    </a:p>
                    <a:p>
                      <a:pPr lvl="0">
                        <a:buNone/>
                      </a:pPr>
                      <a:r>
                        <a:rPr lang="en-GB" sz="1600" b="0" i="0" u="none" strike="noStrike" noProof="0" dirty="0">
                          <a:solidFill>
                            <a:schemeClr val="tx1">
                              <a:lumMod val="95000"/>
                              <a:lumOff val="5000"/>
                            </a:schemeClr>
                          </a:solidFill>
                          <a:latin typeface="Calibri"/>
                        </a:rPr>
                        <a:t>Analyst</a:t>
                      </a:r>
                      <a:endParaRPr lang="en-US" sz="1600" b="0" i="0" u="none" strike="noStrike" noProof="0" dirty="0">
                        <a:latin typeface="Calibri"/>
                      </a:endParaRPr>
                    </a:p>
                    <a:p>
                      <a:pPr lvl="0">
                        <a:buNone/>
                      </a:pPr>
                      <a:endParaRPr lang="en-GB" sz="1200" b="0" i="0" u="none" strike="noStrike" noProof="0" dirty="0">
                        <a:latin typeface="Calibri"/>
                      </a:endParaRPr>
                    </a:p>
                    <a:p>
                      <a:pPr lvl="0" algn="ctr">
                        <a:buNone/>
                      </a:pPr>
                      <a:endParaRPr lang="en-GB" sz="1200" dirty="0"/>
                    </a:p>
                  </a:txBody>
                  <a:tcPr>
                    <a:lnB w="12700" cap="flat" cmpd="sng" algn="ctr">
                      <a:solidFill>
                        <a:schemeClr val="tx1"/>
                      </a:solidFill>
                      <a:prstDash val="solid"/>
                      <a:round/>
                      <a:headEnd type="none" w="med" len="med"/>
                      <a:tailEnd type="none" w="med" len="med"/>
                    </a:lnB>
                  </a:tcPr>
                </a:tc>
                <a:tc>
                  <a:txBody>
                    <a:bodyPr/>
                    <a:lstStyle/>
                    <a:p>
                      <a:pPr lvl="0">
                        <a:buNone/>
                      </a:pPr>
                      <a:r>
                        <a:rPr lang="en-GB" sz="1600" i="0" dirty="0">
                          <a:solidFill>
                            <a:schemeClr val="tx1">
                              <a:lumMod val="95000"/>
                              <a:lumOff val="5000"/>
                            </a:schemeClr>
                          </a:solidFill>
                        </a:rPr>
                        <a:t>Become</a:t>
                      </a:r>
                      <a:r>
                        <a:rPr lang="en-GB" sz="1600" i="1" dirty="0">
                          <a:solidFill>
                            <a:schemeClr val="tx1">
                              <a:lumMod val="95000"/>
                              <a:lumOff val="5000"/>
                            </a:schemeClr>
                          </a:solidFill>
                        </a:rPr>
                        <a:t> </a:t>
                      </a:r>
                      <a:r>
                        <a:rPr lang="en-GB" sz="1600" b="0" i="0" dirty="0">
                          <a:solidFill>
                            <a:schemeClr val="tx1">
                              <a:lumMod val="95000"/>
                              <a:lumOff val="5000"/>
                            </a:schemeClr>
                          </a:solidFill>
                        </a:rPr>
                        <a:t>Systems Analyst</a:t>
                      </a:r>
                      <a:endParaRPr lang="en-US" sz="1600" b="0" i="0">
                        <a:solidFill>
                          <a:schemeClr val="tx1">
                            <a:lumMod val="95000"/>
                            <a:lumOff val="5000"/>
                          </a:schemeClr>
                        </a:solidFill>
                      </a:endParaRPr>
                    </a:p>
                    <a:p>
                      <a:pPr lvl="0">
                        <a:buNone/>
                      </a:pPr>
                      <a:endParaRPr lang="en-GB" sz="1200" dirty="0"/>
                    </a:p>
                  </a:txBody>
                  <a:tcPr/>
                </a:tc>
                <a:tc>
                  <a:txBody>
                    <a:bodyPr/>
                    <a:lstStyle/>
                    <a:p>
                      <a:pPr lvl="0">
                        <a:buNone/>
                      </a:pPr>
                      <a:r>
                        <a:rPr lang="en-GB" sz="1600" b="0" i="0" u="none" strike="noStrike" noProof="0" dirty="0">
                          <a:latin typeface="Calibri"/>
                        </a:rPr>
                        <a:t>Knowledge of Linux/Unix systems,</a:t>
                      </a:r>
                    </a:p>
                    <a:p>
                      <a:pPr lvl="0">
                        <a:buNone/>
                      </a:pPr>
                      <a:r>
                        <a:rPr lang="en-GB" sz="1600" b="0" i="0" u="none" strike="noStrike" noProof="0" dirty="0"/>
                        <a:t>Knowledge of networking technologies,</a:t>
                      </a:r>
                    </a:p>
                    <a:p>
                      <a:pPr lvl="0">
                        <a:buNone/>
                      </a:pPr>
                      <a:r>
                        <a:rPr lang="en-GB" sz="1600" b="0" i="0" u="none" strike="noStrike" noProof="0" dirty="0"/>
                        <a:t>Knowledge of scripting languages</a:t>
                      </a:r>
                    </a:p>
                  </a:txBody>
                  <a:tcPr/>
                </a:tc>
                <a:tc>
                  <a:txBody>
                    <a:bodyPr/>
                    <a:lstStyle/>
                    <a:p>
                      <a:pPr lvl="0">
                        <a:buNone/>
                      </a:pPr>
                      <a:r>
                        <a:rPr lang="en-GB" sz="1600" b="0" i="0" u="none" strike="noStrike" noProof="0" dirty="0">
                          <a:latin typeface="Calibri"/>
                        </a:rPr>
                        <a:t>-Knowledge of networking technologies</a:t>
                      </a:r>
                      <a:endParaRPr lang="en-US" sz="1600" b="0" i="0" u="none" strike="noStrike" noProof="0" dirty="0">
                        <a:latin typeface="Calibri"/>
                      </a:endParaRPr>
                    </a:p>
                    <a:p>
                      <a:pPr lvl="0">
                        <a:buNone/>
                      </a:pPr>
                      <a:r>
                        <a:rPr lang="en-GB" sz="1600" b="0" i="0" u="none" strike="noStrike" noProof="0" dirty="0">
                          <a:latin typeface="Calibri"/>
                        </a:rPr>
                        <a:t>-Knowledge of scripting languages</a:t>
                      </a:r>
                    </a:p>
                    <a:p>
                      <a:pPr lvl="0">
                        <a:buNone/>
                      </a:pPr>
                      <a:endParaRPr lang="en-GB" sz="1200" dirty="0"/>
                    </a:p>
                  </a:txBody>
                  <a:tcPr/>
                </a:tc>
                <a:tc>
                  <a:txBody>
                    <a:bodyPr/>
                    <a:lstStyle/>
                    <a:p>
                      <a:pPr lvl="0">
                        <a:buNone/>
                      </a:pPr>
                      <a:r>
                        <a:rPr lang="en-GB" sz="1600" dirty="0"/>
                        <a:t>-Company IT course</a:t>
                      </a:r>
                    </a:p>
                    <a:p>
                      <a:pPr lvl="0">
                        <a:buNone/>
                      </a:pPr>
                      <a:endParaRPr lang="en-GB" sz="1600" dirty="0"/>
                    </a:p>
                    <a:p>
                      <a:pPr lvl="0">
                        <a:buNone/>
                      </a:pPr>
                      <a:r>
                        <a:rPr lang="en-GB" sz="1600" dirty="0"/>
                        <a:t>-</a:t>
                      </a:r>
                      <a:r>
                        <a:rPr lang="en-GB" sz="1600" b="0" i="0" u="none" strike="noStrike" noProof="0" dirty="0">
                          <a:latin typeface="Calibri"/>
                        </a:rPr>
                        <a:t>Take the Computing Skills for the Workplace Class</a:t>
                      </a:r>
                      <a:endParaRPr lang="en-GB" sz="1600" dirty="0"/>
                    </a:p>
                  </a:txBody>
                  <a:tcPr/>
                </a:tc>
                <a:tc>
                  <a:txBody>
                    <a:bodyPr/>
                    <a:lstStyle/>
                    <a:p>
                      <a:pPr lvl="0">
                        <a:buNone/>
                      </a:pPr>
                      <a:r>
                        <a:rPr lang="en-GB" sz="1600" dirty="0"/>
                        <a:t>4 years</a:t>
                      </a:r>
                    </a:p>
                  </a:txBody>
                  <a:tcPr/>
                </a:tc>
                <a:extLst>
                  <a:ext uri="{0D108BD9-81ED-4DB2-BD59-A6C34878D82A}">
                    <a16:rowId xmlns:a16="http://schemas.microsoft.com/office/drawing/2014/main" val="2413896758"/>
                  </a:ext>
                </a:extLst>
              </a:tr>
            </a:tbl>
          </a:graphicData>
        </a:graphic>
      </p:graphicFrame>
    </p:spTree>
    <p:extLst>
      <p:ext uri="{BB962C8B-B14F-4D97-AF65-F5344CB8AC3E}">
        <p14:creationId xmlns:p14="http://schemas.microsoft.com/office/powerpoint/2010/main" val="1147010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B55C-076C-9BB1-E909-CEAE747602C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7E0FB5E-A107-942E-C251-8658773DCEAF}"/>
              </a:ext>
            </a:extLst>
          </p:cNvPr>
          <p:cNvSpPr>
            <a:spLocks noGrp="1"/>
          </p:cNvSpPr>
          <p:nvPr>
            <p:ph idx="1"/>
          </p:nvPr>
        </p:nvSpPr>
        <p:spPr/>
        <p:txBody>
          <a:bodyPr vert="horz" lIns="91440" tIns="45720" rIns="91440" bIns="45720" rtlCol="0" anchor="t">
            <a:normAutofit/>
          </a:bodyPr>
          <a:lstStyle/>
          <a:p>
            <a:endParaRPr lang="en-US"/>
          </a:p>
          <a:p>
            <a:r>
              <a:rPr lang="en-GB" sz="1400" dirty="0">
                <a:ea typeface="+mn-lt"/>
                <a:cs typeface="+mn-lt"/>
              </a:rPr>
              <a:t>  2002 IEEE Workshop on Knowledge Media Networking (KMN 2002) (2002). Place of publication not identified: IEEE Computer Society Press.</a:t>
            </a:r>
            <a:endParaRPr lang="en-GB" dirty="0"/>
          </a:p>
          <a:p>
            <a:endParaRPr lang="en-GB" sz="1400" dirty="0">
              <a:cs typeface="Calibri"/>
            </a:endParaRPr>
          </a:p>
          <a:p>
            <a:r>
              <a:rPr lang="en-GB" sz="1400" dirty="0">
                <a:ea typeface="+mn-lt"/>
                <a:cs typeface="+mn-lt"/>
              </a:rPr>
              <a:t>  Adair, J. (2013) Develop Your Leadership Skills. 2nd ed. London: Kogan Page.</a:t>
            </a:r>
            <a:endParaRPr lang="en-GB" dirty="0"/>
          </a:p>
          <a:p>
            <a:endParaRPr lang="en-GB" sz="1400" dirty="0">
              <a:cs typeface="Calibri"/>
            </a:endParaRPr>
          </a:p>
          <a:p>
            <a:r>
              <a:rPr lang="en-GB" sz="1400" dirty="0">
                <a:cs typeface="Calibri"/>
              </a:rPr>
              <a:t> </a:t>
            </a:r>
            <a:r>
              <a:rPr lang="en-GB" sz="1400" dirty="0">
                <a:ea typeface="+mn-lt"/>
                <a:cs typeface="+mn-lt"/>
              </a:rPr>
              <a:t>Rajini, R., Tiwary, A. and Ganapathy, R. (2011) ‘A Blended Training Model to Improve Learning Outcome of IT Professionals in Scripting Languages’, in 2011 IEEE International Conference on Technology for Education. IEEE, pp. 285–288. Available at: </a:t>
            </a:r>
            <a:r>
              <a:rPr lang="en-GB" sz="1400" dirty="0">
                <a:ea typeface="+mn-lt"/>
                <a:cs typeface="+mn-lt"/>
                <a:hlinkClick r:id="rId2"/>
              </a:rPr>
              <a:t>https://doi.org/10.1109/T4E.2011.58</a:t>
            </a:r>
            <a:r>
              <a:rPr lang="en-GB" sz="1400" dirty="0">
                <a:ea typeface="+mn-lt"/>
                <a:cs typeface="+mn-lt"/>
              </a:rPr>
              <a:t>.</a:t>
            </a:r>
            <a:endParaRPr lang="en-GB">
              <a:cs typeface="Calibri" panose="020F0502020204030204"/>
            </a:endParaRPr>
          </a:p>
          <a:p>
            <a:endParaRPr lang="en-GB" sz="1400" dirty="0">
              <a:cs typeface="Calibri"/>
            </a:endParaRPr>
          </a:p>
          <a:p>
            <a:r>
              <a:rPr lang="en-GB" sz="1400" dirty="0">
                <a:cs typeface="Calibri"/>
              </a:rPr>
              <a:t>  Stoilov, T. (2012) Time Management. Edited by T. Stoilov. Croatia: </a:t>
            </a:r>
            <a:r>
              <a:rPr lang="en-GB" sz="1400" dirty="0" err="1">
                <a:cs typeface="Calibri"/>
              </a:rPr>
              <a:t>IntechOpen</a:t>
            </a:r>
            <a:r>
              <a:rPr lang="en-GB" sz="1400" dirty="0">
                <a:cs typeface="Calibri"/>
              </a:rPr>
              <a:t>.</a:t>
            </a:r>
          </a:p>
          <a:p>
            <a:endParaRPr lang="en-GB" sz="1400" dirty="0">
              <a:cs typeface="Calibri"/>
            </a:endParaRPr>
          </a:p>
        </p:txBody>
      </p:sp>
    </p:spTree>
    <p:extLst>
      <p:ext uri="{BB962C8B-B14F-4D97-AF65-F5344CB8AC3E}">
        <p14:creationId xmlns:p14="http://schemas.microsoft.com/office/powerpoint/2010/main" val="24316013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Organic</vt:lpstr>
      <vt:lpstr>Personal development plan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Digital Era</dc:title>
  <dc:creator>Muhammad Azeem Abbas</dc:creator>
  <cp:revision>77</cp:revision>
  <dcterms:created xsi:type="dcterms:W3CDTF">2022-07-21T09:53:39Z</dcterms:created>
  <dcterms:modified xsi:type="dcterms:W3CDTF">2022-11-11T09:48:18Z</dcterms:modified>
</cp:coreProperties>
</file>